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0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577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50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496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56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98900" y="2857500"/>
            <a:ext cx="4711700" cy="22606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1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0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0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7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0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8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092" y="2242825"/>
            <a:ext cx="8791575" cy="1337502"/>
          </a:xfrm>
        </p:spPr>
        <p:txBody>
          <a:bodyPr/>
          <a:lstStyle/>
          <a:p>
            <a:pPr algn="ctr"/>
            <a:r>
              <a:rPr lang="en-IN" dirty="0" smtClean="0"/>
              <a:t>JAVA DAY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5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38" y="671512"/>
            <a:ext cx="9753600" cy="5572125"/>
          </a:xfrm>
        </p:spPr>
      </p:pic>
    </p:spTree>
    <p:extLst>
      <p:ext uri="{BB962C8B-B14F-4D97-AF65-F5344CB8AC3E}">
        <p14:creationId xmlns:p14="http://schemas.microsoft.com/office/powerpoint/2010/main" val="288278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71" y="90153"/>
            <a:ext cx="11526591" cy="51515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CONDITIONAL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1" y="605307"/>
            <a:ext cx="11526591" cy="60659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dirty="0"/>
              <a:t>Let’s see the following conditional statements</a:t>
            </a:r>
          </a:p>
          <a:p>
            <a:pPr marL="0" indent="0">
              <a:buNone/>
            </a:pPr>
            <a:r>
              <a:rPr lang="en-IN" dirty="0" smtClean="0"/>
              <a:t>	1</a:t>
            </a:r>
            <a:r>
              <a:rPr lang="en-IN" dirty="0"/>
              <a:t>. if statement</a:t>
            </a:r>
            <a:br>
              <a:rPr lang="en-IN" dirty="0"/>
            </a:br>
            <a:r>
              <a:rPr lang="en-IN" dirty="0" smtClean="0"/>
              <a:t>	2</a:t>
            </a:r>
            <a:r>
              <a:rPr lang="en-IN" dirty="0"/>
              <a:t>. nested if statement</a:t>
            </a:r>
            <a:br>
              <a:rPr lang="en-IN" dirty="0"/>
            </a:br>
            <a:r>
              <a:rPr lang="en-IN" dirty="0" smtClean="0"/>
              <a:t>	3</a:t>
            </a:r>
            <a:r>
              <a:rPr lang="en-IN" dirty="0"/>
              <a:t>. if-else statement</a:t>
            </a:r>
            <a:br>
              <a:rPr lang="en-IN" dirty="0"/>
            </a:br>
            <a:r>
              <a:rPr lang="en-IN" dirty="0" smtClean="0"/>
              <a:t>	4</a:t>
            </a:r>
            <a:r>
              <a:rPr lang="en-IN" dirty="0"/>
              <a:t>. if-else-if statement</a:t>
            </a:r>
            <a:br>
              <a:rPr lang="en-IN" dirty="0"/>
            </a:br>
            <a:r>
              <a:rPr lang="en-IN" dirty="0" smtClean="0"/>
              <a:t>	5</a:t>
            </a:r>
            <a:r>
              <a:rPr lang="en-IN" dirty="0"/>
              <a:t>. Switch Case Statement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08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9" y="180304"/>
            <a:ext cx="11590986" cy="3992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682579"/>
            <a:ext cx="11590986" cy="59629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</a:t>
            </a:r>
            <a:r>
              <a:rPr lang="en-IN" sz="2400" dirty="0"/>
              <a:t>The Java if statement tests the condition. It executes the </a:t>
            </a:r>
            <a:r>
              <a:rPr lang="en-IN" sz="2400" i="1" dirty="0"/>
              <a:t>if block</a:t>
            </a:r>
            <a:r>
              <a:rPr lang="en-IN" sz="2400" dirty="0"/>
              <a:t> if condition is true.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Syntax:</a:t>
            </a:r>
            <a:endParaRPr lang="en-IN" sz="2400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sz="2000" b="1" dirty="0" smtClean="0"/>
              <a:t>if</a:t>
            </a:r>
            <a:r>
              <a:rPr lang="en-IN" sz="2000" dirty="0" smtClean="0"/>
              <a:t>(condition)</a:t>
            </a:r>
          </a:p>
          <a:p>
            <a:pPr marL="0" indent="0">
              <a:buNone/>
            </a:pPr>
            <a:r>
              <a:rPr lang="en-IN" sz="2000" dirty="0" smtClean="0"/>
              <a:t>	{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dirty="0" smtClean="0"/>
              <a:t>			//</a:t>
            </a:r>
            <a:r>
              <a:rPr lang="en-IN" sz="2000" dirty="0"/>
              <a:t>code to be executed  </a:t>
            </a:r>
          </a:p>
          <a:p>
            <a:pPr marL="0" indent="0">
              <a:buNone/>
            </a:pPr>
            <a:r>
              <a:rPr lang="en-IN" sz="2000" dirty="0" smtClean="0"/>
              <a:t>	}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02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231821"/>
            <a:ext cx="11397803" cy="55379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IF - ELSE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978794"/>
            <a:ext cx="11397803" cy="5589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Java if-else statement also tests the condition. It executes the </a:t>
            </a:r>
            <a:r>
              <a:rPr lang="en-IN" sz="2400" i="1" dirty="0"/>
              <a:t>if block</a:t>
            </a:r>
            <a:r>
              <a:rPr lang="en-IN" sz="2400" dirty="0"/>
              <a:t> if condition is true otherwise </a:t>
            </a:r>
            <a:r>
              <a:rPr lang="en-IN" sz="2400" i="1" dirty="0"/>
              <a:t>else block</a:t>
            </a:r>
            <a:r>
              <a:rPr lang="en-IN" sz="2400" dirty="0"/>
              <a:t> is executed.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Syntax:</a:t>
            </a:r>
            <a:endParaRPr lang="en-IN" sz="2400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sz="2000" b="1" dirty="0" smtClean="0"/>
              <a:t>if</a:t>
            </a:r>
            <a:r>
              <a:rPr lang="en-IN" sz="2000" dirty="0" smtClean="0"/>
              <a:t>(condition)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{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dirty="0" smtClean="0"/>
              <a:t>		//</a:t>
            </a:r>
            <a:r>
              <a:rPr lang="en-IN" sz="2000" dirty="0"/>
              <a:t>code if condition is true  </a:t>
            </a:r>
          </a:p>
          <a:p>
            <a:pPr marL="0" indent="0">
              <a:buNone/>
            </a:pPr>
            <a:r>
              <a:rPr lang="en-IN" sz="2000" dirty="0" smtClean="0"/>
              <a:t>	}</a:t>
            </a:r>
          </a:p>
          <a:p>
            <a:pPr marL="0" indent="0">
              <a:buNone/>
            </a:pPr>
            <a:r>
              <a:rPr lang="en-IN" sz="2000" b="1" dirty="0" smtClean="0"/>
              <a:t>	else</a:t>
            </a:r>
          </a:p>
          <a:p>
            <a:pPr marL="0" indent="0">
              <a:buNone/>
            </a:pPr>
            <a:r>
              <a:rPr lang="en-IN" sz="2000" dirty="0" smtClean="0"/>
              <a:t>	{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dirty="0" smtClean="0"/>
              <a:t>		//code</a:t>
            </a:r>
            <a:r>
              <a:rPr lang="en-IN" sz="2000" dirty="0"/>
              <a:t> if condition is false  </a:t>
            </a:r>
          </a:p>
          <a:p>
            <a:pPr marL="0" indent="0">
              <a:buNone/>
            </a:pPr>
            <a:r>
              <a:rPr lang="en-IN" sz="2000" dirty="0" smtClean="0"/>
              <a:t>	}</a:t>
            </a:r>
            <a:r>
              <a:rPr lang="en-IN" sz="2000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27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0"/>
            <a:ext cx="11565228" cy="51515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IF – ELSE LADDER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4" y="656822"/>
            <a:ext cx="11565228" cy="60401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if-else-if ladder statement executes one condition from multiple statements.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Syntax:</a:t>
            </a:r>
            <a:endParaRPr lang="en-IN" sz="2400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sz="2000" b="1" dirty="0" smtClean="0"/>
              <a:t>if</a:t>
            </a:r>
            <a:r>
              <a:rPr lang="en-IN" sz="2000" dirty="0" smtClean="0"/>
              <a:t>(condition1</a:t>
            </a:r>
            <a:r>
              <a:rPr lang="en-IN" sz="2000" dirty="0"/>
              <a:t>){  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code</a:t>
            </a:r>
            <a:r>
              <a:rPr lang="en-IN" sz="2000" dirty="0"/>
              <a:t> to be executed if condition1 is true  </a:t>
            </a:r>
          </a:p>
          <a:p>
            <a:pPr marL="0" indent="0">
              <a:buNone/>
            </a:pPr>
            <a:r>
              <a:rPr lang="en-IN" sz="2000" dirty="0" smtClean="0"/>
              <a:t>	}</a:t>
            </a:r>
            <a:r>
              <a:rPr lang="en-IN" sz="2000" b="1" dirty="0"/>
              <a:t>else</a:t>
            </a:r>
            <a:r>
              <a:rPr lang="en-IN" sz="2000" dirty="0"/>
              <a:t> </a:t>
            </a:r>
            <a:r>
              <a:rPr lang="en-IN" sz="2000" b="1" dirty="0"/>
              <a:t>if</a:t>
            </a:r>
            <a:r>
              <a:rPr lang="en-IN" sz="2000" dirty="0"/>
              <a:t>(condition2){  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code</a:t>
            </a:r>
            <a:r>
              <a:rPr lang="en-IN" sz="2000" dirty="0"/>
              <a:t> to be executed if condition2 is true  </a:t>
            </a:r>
          </a:p>
          <a:p>
            <a:pPr marL="0" indent="0">
              <a:buNone/>
            </a:pPr>
            <a:r>
              <a:rPr lang="en-IN" sz="2000" dirty="0" smtClean="0"/>
              <a:t>	}</a:t>
            </a:r>
            <a:r>
              <a:rPr lang="en-IN" sz="2000" dirty="0"/>
              <a:t> </a:t>
            </a:r>
            <a:r>
              <a:rPr lang="en-IN" sz="2000" b="1" dirty="0" smtClean="0"/>
              <a:t>else</a:t>
            </a:r>
            <a:r>
              <a:rPr lang="en-IN" sz="2000" dirty="0"/>
              <a:t> </a:t>
            </a:r>
            <a:r>
              <a:rPr lang="en-IN" sz="2000" b="1" dirty="0"/>
              <a:t>if</a:t>
            </a:r>
            <a:r>
              <a:rPr lang="en-IN" sz="2000" dirty="0"/>
              <a:t>(condition3){  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code</a:t>
            </a:r>
            <a:r>
              <a:rPr lang="en-IN" sz="2000" dirty="0"/>
              <a:t> to be executed if condition3 is true  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}</a:t>
            </a:r>
            <a:r>
              <a:rPr lang="en-IN" sz="2000" dirty="0"/>
              <a:t>  </a:t>
            </a:r>
            <a:r>
              <a:rPr lang="en-IN" sz="2000" dirty="0" smtClean="0"/>
              <a:t>...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b="1" dirty="0" smtClean="0"/>
              <a:t>	else</a:t>
            </a:r>
            <a:r>
              <a:rPr lang="en-IN" sz="2000" dirty="0"/>
              <a:t>{  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code</a:t>
            </a:r>
            <a:r>
              <a:rPr lang="en-IN" sz="2000" dirty="0"/>
              <a:t> to be executed if all the conditions are false  </a:t>
            </a:r>
          </a:p>
          <a:p>
            <a:pPr marL="0" indent="0">
              <a:buNone/>
            </a:pPr>
            <a:r>
              <a:rPr lang="en-IN" sz="2000" dirty="0" smtClean="0"/>
              <a:t>	}</a:t>
            </a:r>
            <a:r>
              <a:rPr lang="en-IN" sz="2000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08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9" y="1"/>
            <a:ext cx="11616743" cy="41212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NESTED 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19" y="656823"/>
            <a:ext cx="11616743" cy="6027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nested if statement represents the </a:t>
            </a:r>
            <a:r>
              <a:rPr lang="en-IN" sz="2400" i="1" dirty="0"/>
              <a:t>if block within another if block</a:t>
            </a:r>
            <a:r>
              <a:rPr lang="en-IN" sz="2400" dirty="0"/>
              <a:t>. Here, the inner if block condition executes only when outer if block condition is true.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Syntax</a:t>
            </a:r>
            <a:r>
              <a:rPr lang="en-IN" b="1" dirty="0"/>
              <a:t>: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sz="2000" b="1" dirty="0" smtClean="0"/>
              <a:t>if</a:t>
            </a:r>
            <a:r>
              <a:rPr lang="en-IN" sz="2000" dirty="0" smtClean="0"/>
              <a:t>(condition)</a:t>
            </a:r>
          </a:p>
          <a:p>
            <a:pPr marL="0" indent="0">
              <a:buNone/>
            </a:pPr>
            <a:r>
              <a:rPr lang="en-IN" sz="2000" dirty="0" smtClean="0"/>
              <a:t>	{</a:t>
            </a:r>
            <a:r>
              <a:rPr lang="en-IN" sz="2000" dirty="0"/>
              <a:t>    </a:t>
            </a:r>
          </a:p>
          <a:p>
            <a:pPr marL="0" indent="0">
              <a:buNone/>
            </a:pPr>
            <a:r>
              <a:rPr lang="en-IN" sz="2000" dirty="0" smtClean="0"/>
              <a:t>		</a:t>
            </a:r>
            <a:r>
              <a:rPr lang="en-IN" sz="2000" dirty="0"/>
              <a:t> </a:t>
            </a:r>
            <a:r>
              <a:rPr lang="en-IN" sz="2000" dirty="0" smtClean="0"/>
              <a:t>code</a:t>
            </a:r>
            <a:r>
              <a:rPr lang="en-IN" sz="2000" dirty="0"/>
              <a:t> to be executed    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/>
              <a:t>	 </a:t>
            </a:r>
            <a:r>
              <a:rPr lang="en-IN" sz="2000" b="1" dirty="0" smtClean="0"/>
              <a:t>if</a:t>
            </a:r>
            <a:r>
              <a:rPr lang="en-IN" sz="2000" dirty="0" smtClean="0"/>
              <a:t>(condition)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{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dirty="0"/>
              <a:t>             </a:t>
            </a:r>
            <a:r>
              <a:rPr lang="en-IN" sz="2000" dirty="0" smtClean="0"/>
              <a:t>		code</a:t>
            </a:r>
            <a:r>
              <a:rPr lang="en-IN" sz="2000" dirty="0"/>
              <a:t> to be executed    </a:t>
            </a:r>
          </a:p>
          <a:p>
            <a:pPr marL="0" indent="0">
              <a:buNone/>
            </a:pPr>
            <a:r>
              <a:rPr lang="en-IN" sz="2000" dirty="0" smtClean="0"/>
              <a:t>		}</a:t>
            </a:r>
            <a:r>
              <a:rPr lang="en-IN" sz="2000" dirty="0"/>
              <a:t>    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}</a:t>
            </a:r>
            <a:r>
              <a:rPr lang="en-IN" sz="2000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75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6" y="141668"/>
            <a:ext cx="11500834" cy="57954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SWITCH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940158"/>
            <a:ext cx="11500834" cy="56924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The </a:t>
            </a:r>
            <a:r>
              <a:rPr lang="en-IN" dirty="0"/>
              <a:t>Java </a:t>
            </a:r>
            <a:r>
              <a:rPr lang="en-IN" i="1" dirty="0"/>
              <a:t>switch statement</a:t>
            </a:r>
            <a:r>
              <a:rPr lang="en-IN" dirty="0"/>
              <a:t> executes one statement from multiple conditions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It </a:t>
            </a:r>
            <a:r>
              <a:rPr lang="en-IN" dirty="0"/>
              <a:t>is like if-else-if ladder statement. 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 smtClean="0"/>
              <a:t>Syntax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sz="2200" b="1" dirty="0"/>
              <a:t>switch</a:t>
            </a:r>
            <a:r>
              <a:rPr lang="en-IN" sz="2200" dirty="0"/>
              <a:t>(expression){    </a:t>
            </a:r>
          </a:p>
          <a:p>
            <a:pPr marL="0" indent="0">
              <a:buNone/>
            </a:pPr>
            <a:r>
              <a:rPr lang="en-IN" sz="2200" b="1" dirty="0" smtClean="0"/>
              <a:t>		case</a:t>
            </a:r>
            <a:r>
              <a:rPr lang="en-IN" sz="2200" dirty="0"/>
              <a:t> value1:    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	</a:t>
            </a:r>
            <a:r>
              <a:rPr lang="en-IN" sz="2200" dirty="0"/>
              <a:t> //code to be executed;    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	</a:t>
            </a:r>
            <a:r>
              <a:rPr lang="en-IN" sz="2200" dirty="0"/>
              <a:t> </a:t>
            </a:r>
            <a:r>
              <a:rPr lang="en-IN" sz="2200" b="1" dirty="0"/>
              <a:t>break</a:t>
            </a:r>
            <a:r>
              <a:rPr lang="en-IN" sz="2200" dirty="0"/>
              <a:t>;  //optional  </a:t>
            </a:r>
          </a:p>
          <a:p>
            <a:pPr marL="0" indent="0">
              <a:buNone/>
            </a:pPr>
            <a:r>
              <a:rPr lang="en-IN" sz="2200" b="1" dirty="0" smtClean="0"/>
              <a:t>		case</a:t>
            </a:r>
            <a:r>
              <a:rPr lang="en-IN" sz="2200" dirty="0"/>
              <a:t> value2:    </a:t>
            </a:r>
          </a:p>
          <a:p>
            <a:pPr marL="0" indent="0">
              <a:buNone/>
            </a:pPr>
            <a:r>
              <a:rPr lang="en-IN" sz="2200" dirty="0" smtClean="0"/>
              <a:t>			</a:t>
            </a:r>
            <a:r>
              <a:rPr lang="en-IN" sz="2200" dirty="0"/>
              <a:t> //code to be executed;   </a:t>
            </a:r>
          </a:p>
          <a:p>
            <a:pPr marL="0" indent="0">
              <a:buNone/>
            </a:pPr>
            <a:r>
              <a:rPr lang="en-IN" sz="2200" dirty="0" smtClean="0"/>
              <a:t>			</a:t>
            </a:r>
            <a:r>
              <a:rPr lang="en-IN" sz="2200" dirty="0"/>
              <a:t> </a:t>
            </a:r>
            <a:r>
              <a:rPr lang="en-IN" sz="2200" b="1" dirty="0"/>
              <a:t>break</a:t>
            </a:r>
            <a:r>
              <a:rPr lang="en-IN" sz="2200" dirty="0"/>
              <a:t>;  //optional  </a:t>
            </a:r>
          </a:p>
          <a:p>
            <a:pPr marL="0" indent="0">
              <a:buNone/>
            </a:pPr>
            <a:r>
              <a:rPr lang="en-IN" sz="2200" dirty="0" smtClean="0"/>
              <a:t>		......</a:t>
            </a:r>
            <a:r>
              <a:rPr lang="en-IN" sz="2200" dirty="0"/>
              <a:t>        </a:t>
            </a:r>
          </a:p>
          <a:p>
            <a:pPr marL="0" indent="0">
              <a:buNone/>
            </a:pPr>
            <a:r>
              <a:rPr lang="en-IN" sz="2200" b="1" dirty="0" smtClean="0"/>
              <a:t>		default</a:t>
            </a:r>
            <a:r>
              <a:rPr lang="en-IN" sz="2200" dirty="0"/>
              <a:t>:     </a:t>
            </a:r>
          </a:p>
          <a:p>
            <a:pPr marL="0" indent="0">
              <a:buNone/>
            </a:pPr>
            <a:r>
              <a:rPr lang="en-IN" sz="2200" dirty="0" smtClean="0"/>
              <a:t>			</a:t>
            </a:r>
            <a:r>
              <a:rPr lang="en-IN" sz="2200" dirty="0"/>
              <a:t> code to be executed </a:t>
            </a:r>
            <a:r>
              <a:rPr lang="en-IN" sz="2200" b="1" dirty="0"/>
              <a:t>if</a:t>
            </a:r>
            <a:r>
              <a:rPr lang="en-IN" sz="2200" dirty="0"/>
              <a:t> all cases are not matched;    </a:t>
            </a:r>
          </a:p>
          <a:p>
            <a:pPr marL="0" indent="0">
              <a:buNone/>
            </a:pPr>
            <a:r>
              <a:rPr lang="en-IN" sz="2200" dirty="0" smtClean="0"/>
              <a:t>	}</a:t>
            </a:r>
            <a:r>
              <a:rPr lang="en-IN" sz="2200" dirty="0"/>
              <a:t>    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6082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13" y="0"/>
            <a:ext cx="11307649" cy="60530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LOOPING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837127"/>
            <a:ext cx="11307650" cy="58083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2400" dirty="0"/>
              <a:t>loops are used to execute a set of instructions/functions repeatedly when some conditions become true. 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There are </a:t>
            </a:r>
            <a:r>
              <a:rPr lang="en-IN" sz="2400" dirty="0"/>
              <a:t>4</a:t>
            </a:r>
            <a:r>
              <a:rPr lang="en-IN" sz="2400" dirty="0" smtClean="0"/>
              <a:t> </a:t>
            </a:r>
            <a:r>
              <a:rPr lang="en-IN" sz="2400" dirty="0"/>
              <a:t>types of loops in java.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 for </a:t>
            </a:r>
            <a:r>
              <a:rPr lang="en-IN" sz="2000" dirty="0"/>
              <a:t>loop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  while </a:t>
            </a:r>
            <a:r>
              <a:rPr lang="en-IN" sz="2000" dirty="0"/>
              <a:t>loop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  do-while </a:t>
            </a:r>
            <a:r>
              <a:rPr lang="en-IN" sz="2000" dirty="0" smtClean="0"/>
              <a:t>loop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</a:t>
            </a:r>
            <a:r>
              <a:rPr lang="en-IN" sz="2000" dirty="0" smtClean="0"/>
              <a:t>enhanced for loop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54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9" y="128789"/>
            <a:ext cx="11655380" cy="60530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978794"/>
            <a:ext cx="11655380" cy="5666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We </a:t>
            </a:r>
            <a:r>
              <a:rPr lang="en-IN" sz="2400" dirty="0"/>
              <a:t>can </a:t>
            </a:r>
            <a:r>
              <a:rPr lang="en-IN" sz="2400" dirty="0" smtClean="0"/>
              <a:t>initialize </a:t>
            </a:r>
            <a:r>
              <a:rPr lang="en-IN" sz="2400" dirty="0"/>
              <a:t>the variable, check condition and increment/decrement value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 smtClean="0"/>
              <a:t>Syntax :</a:t>
            </a:r>
          </a:p>
          <a:p>
            <a:pPr marL="0" indent="0">
              <a:buNone/>
            </a:pPr>
            <a:r>
              <a:rPr lang="en-IN" sz="2400" b="1" dirty="0" smtClean="0"/>
              <a:t>		</a:t>
            </a:r>
            <a:r>
              <a:rPr lang="en-IN" sz="2000" b="1" dirty="0" smtClean="0"/>
              <a:t>for</a:t>
            </a:r>
            <a:r>
              <a:rPr lang="en-IN" sz="2000" dirty="0" smtClean="0"/>
              <a:t>(initialization ;condition ; </a:t>
            </a:r>
            <a:r>
              <a:rPr lang="en-IN" sz="2000" dirty="0" err="1" smtClean="0"/>
              <a:t>Incr</a:t>
            </a:r>
            <a:r>
              <a:rPr lang="en-IN" sz="2000" dirty="0" smtClean="0"/>
              <a:t> / </a:t>
            </a:r>
            <a:r>
              <a:rPr lang="en-IN" sz="2000" dirty="0" err="1" smtClean="0"/>
              <a:t>decr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{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dirty="0" smtClean="0"/>
              <a:t>			//</a:t>
            </a:r>
            <a:r>
              <a:rPr lang="en-IN" sz="2000" dirty="0"/>
              <a:t>statement or code to be executed  </a:t>
            </a:r>
          </a:p>
          <a:p>
            <a:pPr marL="0" indent="0">
              <a:buNone/>
            </a:pPr>
            <a:r>
              <a:rPr lang="en-IN" sz="2000" dirty="0" smtClean="0"/>
              <a:t>		}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52516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9" y="128789"/>
            <a:ext cx="11603864" cy="57954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708338"/>
            <a:ext cx="11603864" cy="59371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</a:t>
            </a:r>
            <a:r>
              <a:rPr lang="en-IN" sz="2400" dirty="0"/>
              <a:t>The Java </a:t>
            </a:r>
            <a:r>
              <a:rPr lang="en-IN" sz="2400" i="1" dirty="0"/>
              <a:t>while loop</a:t>
            </a:r>
            <a:r>
              <a:rPr lang="en-IN" sz="2400" dirty="0"/>
              <a:t> is used to iterate a part of the program several times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dirty="0" smtClean="0"/>
              <a:t> If </a:t>
            </a:r>
            <a:r>
              <a:rPr lang="en-IN" sz="2400" dirty="0"/>
              <a:t>the number of iteration is not </a:t>
            </a:r>
            <a:r>
              <a:rPr lang="en-IN" sz="2400" dirty="0" smtClean="0"/>
              <a:t>fixed.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</a:t>
            </a:r>
            <a:r>
              <a:rPr lang="en-IN" sz="2400" b="1" dirty="0" smtClean="0"/>
              <a:t>Syntax</a:t>
            </a:r>
            <a:endParaRPr lang="en-IN" sz="2400" b="1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sz="2000" b="1" dirty="0" smtClean="0"/>
              <a:t>while</a:t>
            </a:r>
            <a:r>
              <a:rPr lang="en-IN" sz="2000" dirty="0" smtClean="0"/>
              <a:t>(condition)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{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code</a:t>
            </a:r>
            <a:r>
              <a:rPr lang="en-IN" sz="2000" dirty="0"/>
              <a:t> to be executed  </a:t>
            </a:r>
          </a:p>
          <a:p>
            <a:pPr marL="0" indent="0">
              <a:buNone/>
            </a:pPr>
            <a:r>
              <a:rPr lang="en-IN" sz="2000" dirty="0" smtClean="0"/>
              <a:t>	}</a:t>
            </a:r>
            <a:r>
              <a:rPr lang="en-IN" sz="2000" dirty="0"/>
              <a:t>  </a:t>
            </a:r>
          </a:p>
          <a:p>
            <a:pPr marL="914400" lvl="2" indent="0"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15927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09927" cy="669701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6" y="811369"/>
            <a:ext cx="11784168" cy="56795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2400" dirty="0"/>
              <a:t>Variables are used as containers to hold values (</a:t>
            </a:r>
            <a:r>
              <a:rPr lang="en-IN" sz="2400" dirty="0" err="1"/>
              <a:t>int</a:t>
            </a:r>
            <a:r>
              <a:rPr lang="en-IN" sz="2400" dirty="0"/>
              <a:t>, long, string…) during the  </a:t>
            </a:r>
            <a:r>
              <a:rPr lang="en-IN" sz="2400" dirty="0" smtClean="0"/>
              <a:t> life </a:t>
            </a:r>
            <a:r>
              <a:rPr lang="en-IN" sz="2400" dirty="0"/>
              <a:t>cycle of an application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Variable is the name of memory location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</a:t>
            </a:r>
            <a:r>
              <a:rPr lang="en-IN" sz="2400" dirty="0"/>
              <a:t> It is a combination of "vary + able" that means its value can be changed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A </a:t>
            </a:r>
            <a:r>
              <a:rPr lang="en-IN" sz="2400" dirty="0"/>
              <a:t>variable is assigned with a </a:t>
            </a:r>
            <a:r>
              <a:rPr lang="en-IN" sz="2400" dirty="0" err="1"/>
              <a:t>datatype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To declare a variable follow the syntax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</a:t>
            </a:r>
            <a:r>
              <a:rPr lang="en-IN" sz="2400" dirty="0" err="1" smtClean="0"/>
              <a:t>data_type</a:t>
            </a:r>
            <a:r>
              <a:rPr lang="en-IN" sz="2400" dirty="0" smtClean="0"/>
              <a:t> </a:t>
            </a:r>
            <a:r>
              <a:rPr lang="en-IN" sz="2400" dirty="0" err="1" smtClean="0"/>
              <a:t>variable_name</a:t>
            </a:r>
            <a:r>
              <a:rPr lang="en-IN" sz="2400" dirty="0" smtClean="0"/>
              <a:t> = value 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Example: 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</a:t>
            </a:r>
            <a:r>
              <a:rPr lang="en-IN" sz="2400" dirty="0" err="1" smtClean="0"/>
              <a:t>int</a:t>
            </a:r>
            <a:r>
              <a:rPr lang="en-IN" sz="2400" dirty="0" smtClean="0"/>
              <a:t> age = 25 ;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30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71" y="103031"/>
            <a:ext cx="11603865" cy="48939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DO..WHILE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1" y="862884"/>
            <a:ext cx="11603865" cy="5859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2400" dirty="0"/>
              <a:t>The Java </a:t>
            </a:r>
            <a:r>
              <a:rPr lang="en-IN" sz="2400" i="1" dirty="0"/>
              <a:t>do-while loop</a:t>
            </a:r>
            <a:r>
              <a:rPr lang="en-IN" sz="2400" dirty="0"/>
              <a:t> is used to iterate a part of the program several times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 If the number of iteration is not fixed and you must have to execute the loop at least </a:t>
            </a:r>
            <a:r>
              <a:rPr lang="en-IN" sz="2400" dirty="0" smtClean="0"/>
              <a:t>once.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 smtClean="0"/>
              <a:t>Syntax </a:t>
            </a:r>
          </a:p>
          <a:p>
            <a:pPr marL="0" indent="0">
              <a:buNone/>
            </a:pPr>
            <a:r>
              <a:rPr lang="en-IN" sz="2400" b="1" dirty="0"/>
              <a:t>	</a:t>
            </a:r>
            <a:r>
              <a:rPr lang="en-IN" sz="2000" b="1" dirty="0" smtClean="0"/>
              <a:t>do</a:t>
            </a:r>
          </a:p>
          <a:p>
            <a:pPr marL="0" indent="0">
              <a:buNone/>
            </a:pPr>
            <a:r>
              <a:rPr lang="en-IN" sz="2000" b="1" dirty="0"/>
              <a:t>	</a:t>
            </a:r>
            <a:r>
              <a:rPr lang="en-IN" sz="2000" dirty="0" smtClean="0"/>
              <a:t>{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dirty="0" smtClean="0"/>
              <a:t>		//</a:t>
            </a:r>
            <a:r>
              <a:rPr lang="en-IN" sz="2000" dirty="0"/>
              <a:t>code to be executed  </a:t>
            </a:r>
          </a:p>
          <a:p>
            <a:pPr marL="0" indent="0">
              <a:buNone/>
            </a:pPr>
            <a:r>
              <a:rPr lang="en-IN" sz="2000" dirty="0" smtClean="0"/>
              <a:t>	 }</a:t>
            </a:r>
            <a:r>
              <a:rPr lang="en-IN" sz="2000" b="1" dirty="0"/>
              <a:t>while</a:t>
            </a:r>
            <a:r>
              <a:rPr lang="en-IN" sz="2000" dirty="0"/>
              <a:t>(condition);  </a:t>
            </a:r>
          </a:p>
          <a:p>
            <a:pPr marL="0" indent="0">
              <a:buNone/>
            </a:pP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98090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1"/>
            <a:ext cx="11384924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JUMP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746974"/>
            <a:ext cx="11384924" cy="57182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 smtClean="0"/>
              <a:t>BREAK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dirty="0" smtClean="0"/>
              <a:t>When </a:t>
            </a:r>
            <a:r>
              <a:rPr lang="en-IN" sz="2000" dirty="0"/>
              <a:t>a break statement is encountered inside a </a:t>
            </a:r>
            <a:r>
              <a:rPr lang="en-IN" sz="2000" dirty="0" smtClean="0"/>
              <a:t>loop.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dirty="0" smtClean="0"/>
              <a:t>The </a:t>
            </a:r>
            <a:r>
              <a:rPr lang="en-IN" sz="2000" dirty="0"/>
              <a:t>Java </a:t>
            </a:r>
            <a:r>
              <a:rPr lang="en-IN" sz="2000" i="1" dirty="0"/>
              <a:t>break</a:t>
            </a:r>
            <a:r>
              <a:rPr lang="en-IN" sz="2000" dirty="0"/>
              <a:t> is used to break loop or switch statement</a:t>
            </a:r>
            <a:r>
              <a:rPr lang="en-IN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dirty="0"/>
              <a:t>It breaks the current flow of the program at specified condition. </a:t>
            </a:r>
            <a:endParaRPr lang="en-IN" sz="20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dirty="0" smtClean="0"/>
              <a:t>In </a:t>
            </a:r>
            <a:r>
              <a:rPr lang="en-IN" sz="2000" dirty="0"/>
              <a:t>case of inner loop, it breaks only inner loop.</a:t>
            </a:r>
            <a:endParaRPr lang="en-IN" sz="2000" dirty="0" smtClean="0"/>
          </a:p>
          <a:p>
            <a:pPr marL="0" indent="0" algn="just">
              <a:buNone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CONTINUE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 </a:t>
            </a:r>
            <a:r>
              <a:rPr lang="en-IN" sz="2000" dirty="0"/>
              <a:t>The continue statement is used in loop control structure when you need to jump to the next iteration of the loop immediately. </a:t>
            </a:r>
            <a:endParaRPr lang="en-IN" sz="20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dirty="0"/>
              <a:t> </a:t>
            </a:r>
            <a:r>
              <a:rPr lang="en-IN" sz="2000" dirty="0" smtClean="0"/>
              <a:t> </a:t>
            </a:r>
            <a:r>
              <a:rPr lang="en-IN" sz="2000" dirty="0"/>
              <a:t>The Java </a:t>
            </a:r>
            <a:r>
              <a:rPr lang="en-IN" sz="2000" i="1" dirty="0"/>
              <a:t>continue statement</a:t>
            </a:r>
            <a:r>
              <a:rPr lang="en-IN" sz="2000" dirty="0"/>
              <a:t> is used to continue the loop</a:t>
            </a:r>
            <a:r>
              <a:rPr lang="en-IN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dirty="0"/>
              <a:t> </a:t>
            </a:r>
            <a:r>
              <a:rPr lang="en-IN" sz="2000" dirty="0" smtClean="0"/>
              <a:t> </a:t>
            </a:r>
            <a:r>
              <a:rPr lang="en-IN" sz="2000" dirty="0"/>
              <a:t>It continues the current flow of the program and skips the remaining code at the specified condition. </a:t>
            </a:r>
            <a:endParaRPr lang="en-IN" sz="20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dirty="0"/>
              <a:t> </a:t>
            </a:r>
            <a:r>
              <a:rPr lang="en-IN" sz="2000" dirty="0" smtClean="0"/>
              <a:t> </a:t>
            </a:r>
            <a:r>
              <a:rPr lang="en-IN" sz="2000" dirty="0"/>
              <a:t>In case of an inner loop, it continues the inner loop only.</a:t>
            </a:r>
          </a:p>
        </p:txBody>
      </p:sp>
    </p:spTree>
    <p:extLst>
      <p:ext uri="{BB962C8B-B14F-4D97-AF65-F5344CB8AC3E}">
        <p14:creationId xmlns:p14="http://schemas.microsoft.com/office/powerpoint/2010/main" val="747356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103032"/>
            <a:ext cx="11269014" cy="43788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CLASS &amp;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695460"/>
            <a:ext cx="11269014" cy="5859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 class is a blueprint or prototype from which objects are created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 class contains variables (data types) and methods (functions) to describe the </a:t>
            </a:r>
            <a:r>
              <a:rPr lang="en-IN" sz="2400" dirty="0" err="1"/>
              <a:t>behavior</a:t>
            </a:r>
            <a:r>
              <a:rPr lang="en-IN" sz="2400" dirty="0"/>
              <a:t> of an object</a:t>
            </a:r>
            <a:r>
              <a:rPr lang="en-IN" sz="2400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 smtClean="0"/>
              <a:t>Syntax : </a:t>
            </a:r>
          </a:p>
          <a:p>
            <a:pPr marL="457200" lvl="1" indent="0">
              <a:buNone/>
            </a:pPr>
            <a:endParaRPr lang="en-IN" sz="2000" b="1" dirty="0"/>
          </a:p>
          <a:p>
            <a:pPr marL="457200" lvl="1" indent="0">
              <a:buNone/>
            </a:pPr>
            <a:r>
              <a:rPr lang="en-IN" sz="2000" b="1" dirty="0" smtClean="0"/>
              <a:t>	</a:t>
            </a:r>
            <a:r>
              <a:rPr lang="en-IN" sz="2000" dirty="0" smtClean="0"/>
              <a:t>Class </a:t>
            </a:r>
            <a:r>
              <a:rPr lang="en-IN" sz="2000" dirty="0" err="1" smtClean="0"/>
              <a:t>Class_Name</a:t>
            </a:r>
            <a:endParaRPr lang="en-IN" sz="2000" dirty="0" smtClean="0"/>
          </a:p>
          <a:p>
            <a:pPr marL="457200" lvl="1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{</a:t>
            </a:r>
          </a:p>
          <a:p>
            <a:pPr marL="457200" lvl="1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data members</a:t>
            </a:r>
          </a:p>
          <a:p>
            <a:pPr marL="457200" lvl="1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methods</a:t>
            </a:r>
          </a:p>
          <a:p>
            <a:pPr marL="457200" lvl="1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}</a:t>
            </a:r>
          </a:p>
          <a:p>
            <a:pPr marL="457200" lvl="1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87678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193183"/>
            <a:ext cx="11320530" cy="566671"/>
          </a:xfrm>
        </p:spPr>
        <p:txBody>
          <a:bodyPr>
            <a:normAutofit fontScale="90000"/>
          </a:bodyPr>
          <a:lstStyle/>
          <a:p>
            <a:pPr algn="ctr"/>
            <a:r>
              <a:rPr lang="en-IN" smtClean="0"/>
              <a:t>CLASS &amp;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914400"/>
            <a:ext cx="11320530" cy="57439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2400" dirty="0" smtClean="0"/>
              <a:t>Object is a real world Entity or Instance of a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 It has 2 Characteristics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 State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</a:t>
            </a:r>
            <a:r>
              <a:rPr lang="en-IN" sz="2000" dirty="0" smtClean="0"/>
              <a:t>Behaviour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State: It represents value (data types/variables) of an object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Behaviour: </a:t>
            </a:r>
            <a:r>
              <a:rPr lang="en-IN" sz="2000" dirty="0"/>
              <a:t>It represents the functionality (methods) of an </a:t>
            </a:r>
            <a:r>
              <a:rPr lang="en-IN" sz="2000" dirty="0" smtClean="0"/>
              <a:t>object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 </a:t>
            </a:r>
            <a:r>
              <a:rPr lang="en-IN" sz="2400" dirty="0"/>
              <a:t>Example: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State: Maker, Model, </a:t>
            </a:r>
            <a:r>
              <a:rPr lang="en-IN" sz="2000" dirty="0" smtClean="0"/>
              <a:t>Colour </a:t>
            </a:r>
            <a:r>
              <a:rPr lang="en-IN" sz="2000" dirty="0"/>
              <a:t>etc.,</a:t>
            </a:r>
            <a:br>
              <a:rPr lang="en-IN" sz="2000" dirty="0"/>
            </a:br>
            <a:endParaRPr lang="en-I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Behaviour: </a:t>
            </a:r>
            <a:r>
              <a:rPr lang="en-IN" sz="2000" dirty="0"/>
              <a:t>Turn on, Turn off etc.,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553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7" y="167425"/>
            <a:ext cx="11359167" cy="54091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OBJECT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927279"/>
            <a:ext cx="11359167" cy="57568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Let’s see how to create an object:</a:t>
            </a:r>
          </a:p>
          <a:p>
            <a:pPr marL="0" indent="0">
              <a:buNone/>
            </a:pPr>
            <a:r>
              <a:rPr lang="en-IN" dirty="0" smtClean="0"/>
              <a:t>		Building mall </a:t>
            </a:r>
            <a:r>
              <a:rPr lang="en-IN" dirty="0"/>
              <a:t>= new </a:t>
            </a:r>
            <a:r>
              <a:rPr lang="en-IN" dirty="0" smtClean="0"/>
              <a:t>Building();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Class</a:t>
            </a:r>
            <a:r>
              <a:rPr lang="en-IN" sz="2400" dirty="0"/>
              <a:t>: </a:t>
            </a:r>
            <a:r>
              <a:rPr lang="en-IN" sz="2400" dirty="0" smtClean="0"/>
              <a:t>Building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 </a:t>
            </a:r>
            <a:r>
              <a:rPr lang="en-IN" sz="2400" dirty="0" smtClean="0"/>
              <a:t>Reference</a:t>
            </a:r>
            <a:r>
              <a:rPr lang="en-IN" sz="2400" dirty="0"/>
              <a:t>: </a:t>
            </a:r>
            <a:r>
              <a:rPr lang="en-IN" sz="2400" dirty="0" smtClean="0"/>
              <a:t>mall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 </a:t>
            </a:r>
            <a:r>
              <a:rPr lang="en-IN" sz="2400" dirty="0" smtClean="0"/>
              <a:t>Keyword</a:t>
            </a:r>
            <a:r>
              <a:rPr lang="en-IN" sz="2400" dirty="0"/>
              <a:t>: </a:t>
            </a:r>
            <a:r>
              <a:rPr lang="en-IN" sz="2400" dirty="0" smtClean="0"/>
              <a:t>new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 </a:t>
            </a:r>
            <a:r>
              <a:rPr lang="en-IN" sz="2400" dirty="0" smtClean="0"/>
              <a:t>Constructor</a:t>
            </a:r>
            <a:r>
              <a:rPr lang="en-IN" sz="2400" dirty="0"/>
              <a:t>: </a:t>
            </a:r>
            <a:r>
              <a:rPr lang="en-IN" sz="2400" dirty="0" smtClean="0"/>
              <a:t>Building()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 </a:t>
            </a:r>
            <a:r>
              <a:rPr lang="en-IN" sz="2400" dirty="0" smtClean="0"/>
              <a:t>Object</a:t>
            </a:r>
            <a:r>
              <a:rPr lang="en-IN" sz="2400" dirty="0"/>
              <a:t>: new </a:t>
            </a:r>
            <a:r>
              <a:rPr lang="en-IN" sz="2400" dirty="0" smtClean="0"/>
              <a:t>Building()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THANK YOU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49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" y="0"/>
            <a:ext cx="11758411" cy="54091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TYPES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695459"/>
            <a:ext cx="11758412" cy="58727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In Java it provides 3 variable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sz="2000" dirty="0" smtClean="0"/>
              <a:t>Local Variable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</a:t>
            </a:r>
            <a:r>
              <a:rPr lang="en-IN" sz="2000" dirty="0" smtClean="0"/>
              <a:t> Instance Variable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 Class / Static Variable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58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0" y="1"/>
            <a:ext cx="11925837" cy="55379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553792"/>
            <a:ext cx="11925837" cy="61818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2400" dirty="0" smtClean="0"/>
              <a:t>Data </a:t>
            </a:r>
            <a:r>
              <a:rPr lang="en-IN" sz="2400" dirty="0"/>
              <a:t>types in java specify the size and type of values that can be stored in an identifier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There </a:t>
            </a:r>
            <a:r>
              <a:rPr lang="en-IN" sz="2400" dirty="0"/>
              <a:t>are two types of data types in </a:t>
            </a:r>
            <a:r>
              <a:rPr lang="en-IN" sz="2400" dirty="0" smtClean="0"/>
              <a:t>Java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sz="2000" dirty="0" smtClean="0"/>
              <a:t>Primitive Data Types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</a:t>
            </a:r>
            <a:r>
              <a:rPr lang="en-IN" sz="2000" dirty="0" smtClean="0"/>
              <a:t> Non – Primitive Data Types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912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25" y="636587"/>
            <a:ext cx="10078206" cy="5738455"/>
          </a:xfrm>
        </p:spPr>
      </p:pic>
    </p:spTree>
    <p:extLst>
      <p:ext uri="{BB962C8B-B14F-4D97-AF65-F5344CB8AC3E}">
        <p14:creationId xmlns:p14="http://schemas.microsoft.com/office/powerpoint/2010/main" val="267915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5" y="154546"/>
            <a:ext cx="11565229" cy="38636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PRIMITIVE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5" y="708338"/>
            <a:ext cx="11565229" cy="60144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400" dirty="0" smtClean="0"/>
              <a:t>Java Provides 8 primitive data types. </a:t>
            </a:r>
            <a:r>
              <a:rPr lang="en-IN" sz="2400" dirty="0"/>
              <a:t>Size of these 8 primitive data types wont change from one OS to other.</a:t>
            </a:r>
            <a:r>
              <a:rPr lang="en-IN" sz="2400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sz="2000" dirty="0"/>
              <a:t>byte, short, </a:t>
            </a:r>
            <a:r>
              <a:rPr lang="en-IN" sz="2000" dirty="0" err="1"/>
              <a:t>int</a:t>
            </a:r>
            <a:r>
              <a:rPr lang="en-IN" sz="2000" dirty="0"/>
              <a:t> &amp; long – stores whole </a:t>
            </a:r>
            <a:r>
              <a:rPr lang="en-IN" sz="2000" dirty="0" smtClean="0"/>
              <a:t>numbers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  </a:t>
            </a:r>
            <a:r>
              <a:rPr lang="en-IN" sz="2000" dirty="0"/>
              <a:t>float, double – stores fractional </a:t>
            </a:r>
            <a:r>
              <a:rPr lang="en-IN" sz="2000" dirty="0" smtClean="0"/>
              <a:t>numbers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</a:t>
            </a:r>
            <a:r>
              <a:rPr lang="en-IN" sz="2000" dirty="0" smtClean="0"/>
              <a:t> char </a:t>
            </a:r>
            <a:r>
              <a:rPr lang="en-IN" sz="2000" dirty="0"/>
              <a:t>– stores </a:t>
            </a:r>
            <a:r>
              <a:rPr lang="en-IN" sz="2000" dirty="0" smtClean="0"/>
              <a:t>characters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 </a:t>
            </a:r>
            <a:r>
              <a:rPr lang="en-IN" sz="2000" dirty="0" smtClean="0"/>
              <a:t> </a:t>
            </a:r>
            <a:r>
              <a:rPr lang="en-IN" sz="2000" dirty="0" err="1" smtClean="0"/>
              <a:t>boolean</a:t>
            </a:r>
            <a:r>
              <a:rPr lang="en-IN" sz="2000" dirty="0" smtClean="0"/>
              <a:t> </a:t>
            </a:r>
            <a:r>
              <a:rPr lang="en-IN" sz="2000" dirty="0"/>
              <a:t>– stores true or false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436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3" y="1"/>
            <a:ext cx="11539471" cy="592428"/>
          </a:xfrm>
        </p:spPr>
        <p:txBody>
          <a:bodyPr>
            <a:normAutofit fontScale="90000"/>
          </a:bodyPr>
          <a:lstStyle/>
          <a:p>
            <a:pPr algn="ctr"/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622481"/>
              </p:ext>
            </p:extLst>
          </p:nvPr>
        </p:nvGraphicFramePr>
        <p:xfrm>
          <a:off x="296863" y="747709"/>
          <a:ext cx="11539536" cy="576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6512"/>
                <a:gridCol w="3846512"/>
                <a:gridCol w="3846512"/>
              </a:tblGrid>
              <a:tr h="64100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2F4F4F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2F4F4F"/>
                          </a:solidFill>
                          <a:effectLst/>
                          <a:latin typeface="times new roman" panose="02020603050405020304" pitchFamily="18" charset="0"/>
                        </a:rPr>
                        <a:t>Default Value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2F4F4F"/>
                          </a:solidFill>
                          <a:effectLst/>
                          <a:latin typeface="times new roman" panose="02020603050405020304" pitchFamily="18" charset="0"/>
                        </a:rPr>
                        <a:t>Default size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6410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false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bit</a:t>
                      </a:r>
                    </a:p>
                  </a:txBody>
                  <a:tcPr marL="76200" marR="76200" marT="76200" marB="76200"/>
                </a:tc>
              </a:tr>
              <a:tr h="6410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'\u0000'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76200" marR="76200" marT="76200" marB="76200"/>
                </a:tc>
              </a:tr>
              <a:tr h="6410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byte</a:t>
                      </a:r>
                    </a:p>
                  </a:txBody>
                  <a:tcPr marL="76200" marR="76200" marT="76200" marB="76200"/>
                </a:tc>
              </a:tr>
              <a:tr h="6410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76200" marR="76200" marT="76200" marB="76200"/>
                </a:tc>
              </a:tr>
              <a:tr h="6410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76200" marR="76200" marT="76200" marB="76200"/>
                </a:tc>
              </a:tr>
              <a:tr h="6410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 byte</a:t>
                      </a:r>
                    </a:p>
                  </a:txBody>
                  <a:tcPr marL="76200" marR="76200" marT="76200" marB="76200"/>
                </a:tc>
              </a:tr>
              <a:tr h="6410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76200" marR="76200" marT="76200" marB="76200"/>
                </a:tc>
              </a:tr>
              <a:tr h="6410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 byte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257578"/>
            <a:ext cx="11153105" cy="46364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Non – Primitive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888642"/>
            <a:ext cx="11256136" cy="57568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2400" dirty="0"/>
              <a:t>A reference data type is used to refer to an </a:t>
            </a:r>
            <a:r>
              <a:rPr lang="en-IN" sz="2400" dirty="0" smtClean="0"/>
              <a:t>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 </a:t>
            </a:r>
            <a:r>
              <a:rPr lang="en-IN" sz="2400" dirty="0" smtClean="0"/>
              <a:t> A </a:t>
            </a:r>
            <a:r>
              <a:rPr lang="en-IN" sz="2400" dirty="0"/>
              <a:t>reference variable is declare to be of specific and that type can never be change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 Example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sz="2400" dirty="0" smtClean="0"/>
              <a:t>String program = “JAVA”; 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86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94670"/>
            <a:ext cx="11590986" cy="472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734096"/>
            <a:ext cx="11590986" cy="5975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2400" dirty="0"/>
              <a:t>The statements that control the execution flow of the program are known as control </a:t>
            </a:r>
            <a:r>
              <a:rPr lang="en-IN" sz="2400" dirty="0" smtClean="0"/>
              <a:t> statements.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dirty="0" smtClean="0"/>
              <a:t>There are 3 types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2000" dirty="0" smtClean="0"/>
              <a:t>Conditional Statements</a:t>
            </a:r>
            <a:endParaRPr lang="en-I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   Looping / Iteration Statements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   Jump Statements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44866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1022</TotalTime>
  <Words>477</Words>
  <Application>Microsoft Office PowerPoint</Application>
  <PresentationFormat>Widescreen</PresentationFormat>
  <Paragraphs>203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times new roman</vt:lpstr>
      <vt:lpstr>Trebuchet MS</vt:lpstr>
      <vt:lpstr>verdana</vt:lpstr>
      <vt:lpstr>Wingdings</vt:lpstr>
      <vt:lpstr>Wingdings 3</vt:lpstr>
      <vt:lpstr>Facet</vt:lpstr>
      <vt:lpstr>JAVA DAY 2</vt:lpstr>
      <vt:lpstr>VARIABLES</vt:lpstr>
      <vt:lpstr>TYPES OF VARIABLES</vt:lpstr>
      <vt:lpstr>DATA TYPES</vt:lpstr>
      <vt:lpstr>PowerPoint Presentation</vt:lpstr>
      <vt:lpstr>PRIMITIVE DATA TYPES</vt:lpstr>
      <vt:lpstr>PowerPoint Presentation</vt:lpstr>
      <vt:lpstr>Non – Primitive Data Types</vt:lpstr>
      <vt:lpstr>CONTROL STATEMENTS</vt:lpstr>
      <vt:lpstr>PowerPoint Presentation</vt:lpstr>
      <vt:lpstr>CONDITIONAL STATEMENTS</vt:lpstr>
      <vt:lpstr>IF STATEMENT</vt:lpstr>
      <vt:lpstr>IF - ELSE STATEMENT</vt:lpstr>
      <vt:lpstr>IF – ELSE LADDER</vt:lpstr>
      <vt:lpstr>NESTED IF STATEMENT</vt:lpstr>
      <vt:lpstr>SWITCH CASE</vt:lpstr>
      <vt:lpstr>LOOPING STATEMENTS</vt:lpstr>
      <vt:lpstr>For Loop</vt:lpstr>
      <vt:lpstr>WHILE LOOP</vt:lpstr>
      <vt:lpstr>DO..WHILE LOOP</vt:lpstr>
      <vt:lpstr>JUMP STATEMENTS</vt:lpstr>
      <vt:lpstr>CLASS &amp; OBJECTS</vt:lpstr>
      <vt:lpstr>CLASS &amp; OBJECTS</vt:lpstr>
      <vt:lpstr>OBJECT CREATION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DAY 2</dc:title>
  <dc:creator>Mohammed Khan</dc:creator>
  <cp:lastModifiedBy>Mohammed Khan</cp:lastModifiedBy>
  <cp:revision>46</cp:revision>
  <dcterms:created xsi:type="dcterms:W3CDTF">2019-03-23T16:28:55Z</dcterms:created>
  <dcterms:modified xsi:type="dcterms:W3CDTF">2019-03-24T15:54:23Z</dcterms:modified>
</cp:coreProperties>
</file>