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CE8B6-4F53-41ED-98EB-78B179C16CE0}"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332968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146792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1994943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DAB105A-8205-420D-8795-266EBDAA02D6}"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51197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215269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1CE8B6-4F53-41ED-98EB-78B179C16CE0}"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65539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1CE8B6-4F53-41ED-98EB-78B179C16CE0}"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3160229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CE8B6-4F53-41ED-98EB-78B179C16CE0}"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450126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A1CE8B6-4F53-41ED-98EB-78B179C16CE0}" type="datetimeFigureOut">
              <a:rPr lang="en-IN" smtClean="0"/>
              <a:t>14-01-2023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DAB105A-8205-420D-8795-266EBDAA02D6}" type="slidenum">
              <a:rPr lang="en-IN" smtClean="0"/>
              <a:t>‹#›</a:t>
            </a:fld>
            <a:endParaRPr lang="en-IN"/>
          </a:p>
        </p:txBody>
      </p:sp>
    </p:spTree>
    <p:extLst>
      <p:ext uri="{BB962C8B-B14F-4D97-AF65-F5344CB8AC3E}">
        <p14:creationId xmlns:p14="http://schemas.microsoft.com/office/powerpoint/2010/main" val="158299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CE8B6-4F53-41ED-98EB-78B179C16CE0}"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329381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CE8B6-4F53-41ED-98EB-78B179C16CE0}"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252392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CE8B6-4F53-41ED-98EB-78B179C16CE0}"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75898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CE8B6-4F53-41ED-98EB-78B179C16CE0}" type="datetimeFigureOut">
              <a:rPr lang="en-IN" smtClean="0"/>
              <a:t>14-01-2023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3636762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CE8B6-4F53-41ED-98EB-78B179C16CE0}"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182896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1CE8B6-4F53-41ED-98EB-78B179C16CE0}" type="datetimeFigureOut">
              <a:rPr lang="en-IN" smtClean="0"/>
              <a:t>14-01-2023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295707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247694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135503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1CE8B6-4F53-41ED-98EB-78B179C16CE0}" type="datetimeFigureOut">
              <a:rPr lang="en-IN" smtClean="0"/>
              <a:t>14-01-2023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DAB105A-8205-420D-8795-266EBDAA02D6}" type="slidenum">
              <a:rPr lang="en-IN" smtClean="0"/>
              <a:t>‹#›</a:t>
            </a:fld>
            <a:endParaRPr lang="en-IN"/>
          </a:p>
        </p:txBody>
      </p:sp>
    </p:spTree>
    <p:extLst>
      <p:ext uri="{BB962C8B-B14F-4D97-AF65-F5344CB8AC3E}">
        <p14:creationId xmlns:p14="http://schemas.microsoft.com/office/powerpoint/2010/main" val="40772499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5DEA0-1217-44A8-833C-A4288F842830}"/>
              </a:ext>
            </a:extLst>
          </p:cNvPr>
          <p:cNvSpPr>
            <a:spLocks noGrp="1"/>
          </p:cNvSpPr>
          <p:nvPr>
            <p:ph type="ctrTitle"/>
          </p:nvPr>
        </p:nvSpPr>
        <p:spPr/>
        <p:txBody>
          <a:bodyPr>
            <a:noAutofit/>
          </a:bodyPr>
          <a:lstStyle/>
          <a:p>
            <a:r>
              <a:rPr lang="en-US" sz="4800" dirty="0"/>
              <a:t>Interview Preparation Master Class In Automation Testing</a:t>
            </a:r>
            <a:endParaRPr lang="en-IN" sz="4400" dirty="0"/>
          </a:p>
        </p:txBody>
      </p:sp>
      <p:sp>
        <p:nvSpPr>
          <p:cNvPr id="3" name="Subtitle 2">
            <a:extLst>
              <a:ext uri="{FF2B5EF4-FFF2-40B4-BE49-F238E27FC236}">
                <a16:creationId xmlns:a16="http://schemas.microsoft.com/office/drawing/2014/main" xmlns="" id="{5D0EB51F-4778-4913-9157-49AD3D251064}"/>
              </a:ext>
            </a:extLst>
          </p:cNvPr>
          <p:cNvSpPr>
            <a:spLocks noGrp="1"/>
          </p:cNvSpPr>
          <p:nvPr>
            <p:ph type="subTitle" idx="1"/>
          </p:nvPr>
        </p:nvSpPr>
        <p:spPr/>
        <p:txBody>
          <a:bodyPr/>
          <a:lstStyle/>
          <a:p>
            <a:endParaRPr lang="en-IN" dirty="0"/>
          </a:p>
        </p:txBody>
      </p:sp>
      <p:pic>
        <p:nvPicPr>
          <p:cNvPr id="1026"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5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A95902-AB48-4CA7-8455-80A80D7169B5}"/>
              </a:ext>
            </a:extLst>
          </p:cNvPr>
          <p:cNvSpPr>
            <a:spLocks noGrp="1"/>
          </p:cNvSpPr>
          <p:nvPr>
            <p:ph type="title"/>
          </p:nvPr>
        </p:nvSpPr>
        <p:spPr/>
        <p:txBody>
          <a:bodyPr/>
          <a:lstStyle/>
          <a:p>
            <a:r>
              <a:rPr lang="en-IN" dirty="0"/>
              <a:t>CI-CD</a:t>
            </a:r>
          </a:p>
        </p:txBody>
      </p:sp>
      <p:sp>
        <p:nvSpPr>
          <p:cNvPr id="3" name="Content Placeholder 2">
            <a:extLst>
              <a:ext uri="{FF2B5EF4-FFF2-40B4-BE49-F238E27FC236}">
                <a16:creationId xmlns:a16="http://schemas.microsoft.com/office/drawing/2014/main" xmlns="" id="{BD9AA461-58EE-42F1-9FA6-A3354E3CB19A}"/>
              </a:ext>
            </a:extLst>
          </p:cNvPr>
          <p:cNvSpPr>
            <a:spLocks noGrp="1"/>
          </p:cNvSpPr>
          <p:nvPr>
            <p:ph idx="1"/>
          </p:nvPr>
        </p:nvSpPr>
        <p:spPr/>
        <p:txBody>
          <a:bodyPr>
            <a:normAutofit fontScale="62500" lnSpcReduction="20000"/>
          </a:bodyPr>
          <a:lstStyle/>
          <a:p>
            <a:pPr marL="0" indent="0" algn="l">
              <a:buNone/>
            </a:pPr>
            <a:r>
              <a:rPr lang="en-US" b="0" i="0" dirty="0">
                <a:solidFill>
                  <a:srgbClr val="D1D5DB"/>
                </a:solidFill>
                <a:effectLst/>
                <a:latin typeface="Söhne"/>
              </a:rPr>
              <a:t>Continuous Integration/Continuous Delivery (CI/CD) is a software development practice that involves automatically building, testing, and deploying code changes. CI/CD tools are used to automate this process, and can help teams deliver software more quickly and reliably.</a:t>
            </a:r>
          </a:p>
          <a:p>
            <a:pPr algn="l"/>
            <a:r>
              <a:rPr lang="en-US" b="0" i="0" dirty="0">
                <a:solidFill>
                  <a:srgbClr val="D1D5DB"/>
                </a:solidFill>
                <a:effectLst/>
                <a:latin typeface="Söhne"/>
              </a:rPr>
              <a:t>Some popular CI/CD tools include:</a:t>
            </a:r>
          </a:p>
          <a:p>
            <a:pPr algn="l">
              <a:buFont typeface="+mj-lt"/>
              <a:buAutoNum type="arabicPeriod"/>
            </a:pPr>
            <a:r>
              <a:rPr lang="en-US" b="0" i="0" dirty="0">
                <a:solidFill>
                  <a:srgbClr val="D1D5DB"/>
                </a:solidFill>
                <a:effectLst/>
                <a:latin typeface="Söhne"/>
              </a:rPr>
              <a:t>Jenkins: Jenkins is an open-source CI/CD tool that is widely used by developers. It provides a range of features for building, testing, and deploying code, as well as integration with a variety of other tools.</a:t>
            </a:r>
          </a:p>
          <a:p>
            <a:pPr algn="l">
              <a:buFont typeface="+mj-lt"/>
              <a:buAutoNum type="arabicPeriod"/>
            </a:pPr>
            <a:r>
              <a:rPr lang="en-US" b="0" i="0" dirty="0">
                <a:solidFill>
                  <a:srgbClr val="D1D5DB"/>
                </a:solidFill>
                <a:effectLst/>
                <a:latin typeface="Söhne"/>
              </a:rPr>
              <a:t>GitLab CI: GitLab CI is a CI/CD tool that is part of the GitLab code hosting platform. It provides a range of features for building, testing, and deploying code, and integrates seamlessly with the GitLab platform.</a:t>
            </a:r>
          </a:p>
          <a:p>
            <a:pPr algn="l">
              <a:buFont typeface="+mj-lt"/>
              <a:buAutoNum type="arabicPeriod"/>
            </a:pPr>
            <a:r>
              <a:rPr lang="en-US" b="0" i="0" dirty="0">
                <a:solidFill>
                  <a:srgbClr val="D1D5DB"/>
                </a:solidFill>
                <a:effectLst/>
                <a:latin typeface="Söhne"/>
              </a:rPr>
              <a:t>Azure DevOps: Azure DevOps is a CI/CD tool that is part of the Microsoft Azure cloud platform. It provides a range of features for building, testing, and deploying code, and integrates with other Azure tools such as Visual Studio.</a:t>
            </a:r>
          </a:p>
          <a:p>
            <a:pPr algn="l">
              <a:buFont typeface="+mj-lt"/>
              <a:buAutoNum type="arabicPeriod"/>
            </a:pPr>
            <a:r>
              <a:rPr lang="en-US" b="0" i="0" dirty="0">
                <a:solidFill>
                  <a:srgbClr val="D1D5DB"/>
                </a:solidFill>
                <a:effectLst/>
                <a:latin typeface="Söhne"/>
              </a:rPr>
              <a:t>Travis CI: Travis CI is a cloud-based CI/CD tool that is popular with open-source projects. It provides a range of features for building, testing, and deploying code, and integrates with GitHub.</a:t>
            </a:r>
          </a:p>
          <a:p>
            <a:pPr algn="l">
              <a:buFont typeface="+mj-lt"/>
              <a:buAutoNum type="arabicPeriod"/>
            </a:pPr>
            <a:r>
              <a:rPr lang="en-US" b="0" i="0" dirty="0" err="1">
                <a:solidFill>
                  <a:srgbClr val="D1D5DB"/>
                </a:solidFill>
                <a:effectLst/>
                <a:latin typeface="Söhne"/>
              </a:rPr>
              <a:t>CircleCI</a:t>
            </a:r>
            <a:r>
              <a:rPr lang="en-US" b="0" i="0" dirty="0">
                <a:solidFill>
                  <a:srgbClr val="D1D5DB"/>
                </a:solidFill>
                <a:effectLst/>
                <a:latin typeface="Söhne"/>
              </a:rPr>
              <a:t>: </a:t>
            </a:r>
            <a:r>
              <a:rPr lang="en-US" b="0" i="0" dirty="0" err="1">
                <a:solidFill>
                  <a:srgbClr val="D1D5DB"/>
                </a:solidFill>
                <a:effectLst/>
                <a:latin typeface="Söhne"/>
              </a:rPr>
              <a:t>CircleCI</a:t>
            </a:r>
            <a:r>
              <a:rPr lang="en-US" b="0" i="0" dirty="0">
                <a:solidFill>
                  <a:srgbClr val="D1D5DB"/>
                </a:solidFill>
                <a:effectLst/>
                <a:latin typeface="Söhne"/>
              </a:rPr>
              <a:t> is a cloud-based CI/CD tool that is popular with developers. It provides a range of features for building, testing, and deploying code, and integrates with a variety of other tools.</a:t>
            </a:r>
          </a:p>
          <a:p>
            <a:pPr marL="0" indent="0">
              <a:buNone/>
            </a:pPr>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20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89E5A-0717-4963-B230-A7C20E7264E1}"/>
              </a:ext>
            </a:extLst>
          </p:cNvPr>
          <p:cNvSpPr>
            <a:spLocks noGrp="1"/>
          </p:cNvSpPr>
          <p:nvPr>
            <p:ph type="title"/>
          </p:nvPr>
        </p:nvSpPr>
        <p:spPr/>
        <p:txBody>
          <a:bodyPr/>
          <a:lstStyle/>
          <a:p>
            <a:r>
              <a:rPr lang="en-IN" dirty="0"/>
              <a:t>API</a:t>
            </a:r>
          </a:p>
        </p:txBody>
      </p:sp>
      <p:sp>
        <p:nvSpPr>
          <p:cNvPr id="3" name="Content Placeholder 2">
            <a:extLst>
              <a:ext uri="{FF2B5EF4-FFF2-40B4-BE49-F238E27FC236}">
                <a16:creationId xmlns:a16="http://schemas.microsoft.com/office/drawing/2014/main" xmlns="" id="{A69A5A3C-AA48-4B3B-9CE4-F20B32FEAA7B}"/>
              </a:ext>
            </a:extLst>
          </p:cNvPr>
          <p:cNvSpPr>
            <a:spLocks noGrp="1"/>
          </p:cNvSpPr>
          <p:nvPr>
            <p:ph idx="1"/>
          </p:nvPr>
        </p:nvSpPr>
        <p:spPr/>
        <p:txBody>
          <a:bodyPr>
            <a:normAutofit/>
          </a:bodyPr>
          <a:lstStyle/>
          <a:p>
            <a:pPr algn="l">
              <a:buFont typeface="+mj-lt"/>
              <a:buAutoNum type="arabicPeriod"/>
            </a:pPr>
            <a:r>
              <a:rPr lang="en-US" sz="2000" b="0" i="0" dirty="0">
                <a:solidFill>
                  <a:srgbClr val="D1D5DB"/>
                </a:solidFill>
                <a:effectLst/>
                <a:latin typeface="Söhne"/>
              </a:rPr>
              <a:t>Postman: Postman is a popular API development tool that provides features for testing, debugging, and documenting APIs. It allows you to create and save collections of API requests and responses, and includes support for automatic testing and integration with continuous integration platforms.</a:t>
            </a:r>
          </a:p>
          <a:p>
            <a:pPr algn="l">
              <a:buFont typeface="+mj-lt"/>
              <a:buAutoNum type="arabicPeriod"/>
            </a:pPr>
            <a:r>
              <a:rPr lang="en-US" sz="2000" b="0" i="0" dirty="0">
                <a:solidFill>
                  <a:srgbClr val="D1D5DB"/>
                </a:solidFill>
                <a:effectLst/>
                <a:latin typeface="Söhne"/>
              </a:rPr>
              <a:t>SoapUI: SoapUI is an open-source tool for testing APIs, specifically web services such as SOAP and REST. It provides a GUI for creating and executing tests, as well as support for functional and load testing.</a:t>
            </a:r>
          </a:p>
          <a:p>
            <a:pPr algn="l">
              <a:buFont typeface="+mj-lt"/>
              <a:buAutoNum type="arabicPeriod"/>
            </a:pPr>
            <a:r>
              <a:rPr lang="en-US" sz="2000" b="0" i="0" dirty="0">
                <a:solidFill>
                  <a:srgbClr val="D1D5DB"/>
                </a:solidFill>
                <a:effectLst/>
                <a:latin typeface="Söhne"/>
              </a:rPr>
              <a:t>Rest-Assured: Rest-Assured is an open-source Java library for testing REST APIs. It provides a simple and intuitive API for creating and executing tests, and integrates with popular testing frameworks such as JUnit and TestNG.</a:t>
            </a:r>
          </a:p>
          <a:p>
            <a:endParaRPr lang="en-IN" sz="2000"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99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B872F-8C24-4CBD-86A2-448B3ED7E806}"/>
              </a:ext>
            </a:extLst>
          </p:cNvPr>
          <p:cNvSpPr>
            <a:spLocks noGrp="1"/>
          </p:cNvSpPr>
          <p:nvPr>
            <p:ph type="title"/>
          </p:nvPr>
        </p:nvSpPr>
        <p:spPr/>
        <p:txBody>
          <a:bodyPr/>
          <a:lstStyle/>
          <a:p>
            <a:r>
              <a:rPr lang="en-IN" dirty="0"/>
              <a:t>DATABASE	</a:t>
            </a:r>
          </a:p>
        </p:txBody>
      </p:sp>
      <p:sp>
        <p:nvSpPr>
          <p:cNvPr id="3" name="Content Placeholder 2">
            <a:extLst>
              <a:ext uri="{FF2B5EF4-FFF2-40B4-BE49-F238E27FC236}">
                <a16:creationId xmlns:a16="http://schemas.microsoft.com/office/drawing/2014/main" xmlns="" id="{BE2B7DCD-6B9A-4B5A-9D02-57B2B02E67D6}"/>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D1D5DB"/>
                </a:solidFill>
                <a:effectLst/>
                <a:latin typeface="Söhne"/>
              </a:rPr>
              <a:t>Database concepts and architecture: This includes knowledge of relational databases, SQL, data modeling, and database design.</a:t>
            </a:r>
          </a:p>
          <a:p>
            <a:pPr algn="l">
              <a:buFont typeface="+mj-lt"/>
              <a:buAutoNum type="arabicPeriod"/>
            </a:pPr>
            <a:r>
              <a:rPr lang="en-US" b="0" i="0" dirty="0">
                <a:solidFill>
                  <a:srgbClr val="D1D5DB"/>
                </a:solidFill>
                <a:effectLst/>
                <a:latin typeface="Söhne"/>
              </a:rPr>
              <a:t>SQL: Knowledge of SQL is essential for database testing. This includes understanding of DDL, DML, DCL, and DDL commands.</a:t>
            </a:r>
          </a:p>
          <a:p>
            <a:pPr algn="l">
              <a:buFont typeface="+mj-lt"/>
              <a:buAutoNum type="arabicPeriod"/>
            </a:pPr>
            <a:r>
              <a:rPr lang="en-US" b="0" i="0" dirty="0">
                <a:solidFill>
                  <a:srgbClr val="D1D5DB"/>
                </a:solidFill>
                <a:effectLst/>
                <a:latin typeface="Söhne"/>
              </a:rPr>
              <a:t>Database testing techniques: This includes understanding of different types of testing such as unit testing, integration testing, and system testing.</a:t>
            </a:r>
          </a:p>
          <a:p>
            <a:pPr algn="l">
              <a:buFont typeface="+mj-lt"/>
              <a:buAutoNum type="arabicPeriod"/>
            </a:pPr>
            <a:r>
              <a:rPr lang="en-US" b="0" i="0" dirty="0">
                <a:solidFill>
                  <a:srgbClr val="D1D5DB"/>
                </a:solidFill>
                <a:effectLst/>
                <a:latin typeface="Söhne"/>
              </a:rPr>
              <a:t>Test case design: This includes understanding how to design effective test cases that cover all possible scenarios and edge cases.</a:t>
            </a:r>
          </a:p>
          <a:p>
            <a:pPr algn="l">
              <a:buFont typeface="+mj-lt"/>
              <a:buAutoNum type="arabicPeriod"/>
            </a:pPr>
            <a:r>
              <a:rPr lang="en-US" b="0" i="0" dirty="0">
                <a:solidFill>
                  <a:srgbClr val="D1D5DB"/>
                </a:solidFill>
                <a:effectLst/>
                <a:latin typeface="Söhne"/>
              </a:rPr>
              <a:t>Tools: Knowledge of tools such as SQL Developer, TOAD, SQL Server Management Studio, and other tools used for database testing and management.</a:t>
            </a:r>
          </a:p>
          <a:p>
            <a:pPr algn="l">
              <a:buFont typeface="+mj-lt"/>
              <a:buAutoNum type="arabicPeriod"/>
            </a:pPr>
            <a:endParaRPr lang="en-US" b="0" i="0" dirty="0">
              <a:solidFill>
                <a:srgbClr val="D1D5DB"/>
              </a:solidFill>
              <a:effectLst/>
              <a:latin typeface="Söhne"/>
            </a:endParaRPr>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02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99DF3-653B-490E-985D-FB9BD00B9E9F}"/>
              </a:ext>
            </a:extLst>
          </p:cNvPr>
          <p:cNvSpPr>
            <a:spLocks noGrp="1"/>
          </p:cNvSpPr>
          <p:nvPr>
            <p:ph type="title"/>
          </p:nvPr>
        </p:nvSpPr>
        <p:spPr/>
        <p:txBody>
          <a:bodyPr/>
          <a:lstStyle/>
          <a:p>
            <a:r>
              <a:rPr lang="en-IN" dirty="0"/>
              <a:t>Important Programming questions</a:t>
            </a:r>
          </a:p>
        </p:txBody>
      </p:sp>
      <p:sp>
        <p:nvSpPr>
          <p:cNvPr id="3" name="Content Placeholder 2">
            <a:extLst>
              <a:ext uri="{FF2B5EF4-FFF2-40B4-BE49-F238E27FC236}">
                <a16:creationId xmlns:a16="http://schemas.microsoft.com/office/drawing/2014/main" xmlns="" id="{621675C6-E31D-4E41-9580-9B3A69C6105D}"/>
              </a:ext>
            </a:extLst>
          </p:cNvPr>
          <p:cNvSpPr>
            <a:spLocks noGrp="1"/>
          </p:cNvSpPr>
          <p:nvPr>
            <p:ph idx="1"/>
          </p:nvPr>
        </p:nvSpPr>
        <p:spPr/>
        <p:txBody>
          <a:bodyPr>
            <a:normAutofit fontScale="92500" lnSpcReduction="20000"/>
          </a:bodyPr>
          <a:lstStyle/>
          <a:p>
            <a:r>
              <a:rPr lang="en-IN" dirty="0"/>
              <a:t>String manipulation</a:t>
            </a:r>
          </a:p>
          <a:p>
            <a:pPr lvl="1">
              <a:buFont typeface="Wingdings" panose="05000000000000000000" pitchFamily="2" charset="2"/>
              <a:buChar char="ü"/>
            </a:pPr>
            <a:r>
              <a:rPr lang="en-IN" dirty="0"/>
              <a:t>	Find/Remove Duplicates</a:t>
            </a:r>
          </a:p>
          <a:p>
            <a:pPr lvl="1">
              <a:buFont typeface="Wingdings" panose="05000000000000000000" pitchFamily="2" charset="2"/>
              <a:buChar char="ü"/>
            </a:pPr>
            <a:r>
              <a:rPr lang="en-IN" dirty="0"/>
              <a:t>   String Reversal</a:t>
            </a:r>
          </a:p>
          <a:p>
            <a:pPr lvl="1">
              <a:buFont typeface="Wingdings" panose="05000000000000000000" pitchFamily="2" charset="2"/>
              <a:buChar char="ü"/>
            </a:pPr>
            <a:r>
              <a:rPr lang="en-IN" dirty="0"/>
              <a:t>	Get only numbers from String </a:t>
            </a:r>
          </a:p>
          <a:p>
            <a:pPr lvl="1">
              <a:buFont typeface="Wingdings" panose="05000000000000000000" pitchFamily="2" charset="2"/>
              <a:buChar char="ü"/>
            </a:pPr>
            <a:r>
              <a:rPr lang="en-IN" dirty="0"/>
              <a:t>	Count of Vowels</a:t>
            </a:r>
          </a:p>
          <a:p>
            <a:r>
              <a:rPr lang="en-IN" dirty="0"/>
              <a:t>Arrays</a:t>
            </a:r>
          </a:p>
          <a:p>
            <a:pPr lvl="1">
              <a:buFont typeface="Wingdings" panose="05000000000000000000" pitchFamily="2" charset="2"/>
              <a:buChar char="ü"/>
            </a:pPr>
            <a:r>
              <a:rPr lang="en-IN" dirty="0"/>
              <a:t>   Sort the array </a:t>
            </a:r>
          </a:p>
          <a:p>
            <a:pPr lvl="1">
              <a:buFont typeface="Wingdings" panose="05000000000000000000" pitchFamily="2" charset="2"/>
              <a:buChar char="ü"/>
            </a:pPr>
            <a:r>
              <a:rPr lang="en-IN" dirty="0"/>
              <a:t>   Find largest/smallest element in array</a:t>
            </a:r>
          </a:p>
          <a:p>
            <a:r>
              <a:rPr lang="en-IN" dirty="0"/>
              <a:t>Collections</a:t>
            </a:r>
          </a:p>
          <a:p>
            <a:pPr lvl="1">
              <a:buFont typeface="Wingdings" panose="05000000000000000000" pitchFamily="2" charset="2"/>
              <a:buChar char="ü"/>
            </a:pPr>
            <a:r>
              <a:rPr lang="en-IN" dirty="0"/>
              <a:t>   Programs on List</a:t>
            </a:r>
          </a:p>
          <a:p>
            <a:pPr lvl="1">
              <a:buFont typeface="Wingdings" panose="05000000000000000000" pitchFamily="2" charset="2"/>
              <a:buChar char="ü"/>
            </a:pPr>
            <a:r>
              <a:rPr lang="en-IN" dirty="0"/>
              <a:t>   Set</a:t>
            </a:r>
          </a:p>
          <a:p>
            <a:pPr lvl="1">
              <a:buFont typeface="Wingdings" panose="05000000000000000000" pitchFamily="2" charset="2"/>
              <a:buChar char="ü"/>
            </a:pPr>
            <a:r>
              <a:rPr lang="en-IN" dirty="0"/>
              <a:t>   </a:t>
            </a:r>
            <a:r>
              <a:rPr lang="en-IN" dirty="0" err="1"/>
              <a:t>Hashmap</a:t>
            </a:r>
            <a:endParaRPr lang="en-IN" dirty="0"/>
          </a:p>
          <a:p>
            <a:pPr>
              <a:buFont typeface="Wingdings" panose="05000000000000000000" pitchFamily="2" charset="2"/>
              <a:buChar char="ü"/>
            </a:pPr>
            <a:endParaRPr lang="en-IN" dirty="0"/>
          </a:p>
          <a:p>
            <a:pPr marL="457200" lvl="1" indent="0">
              <a:buNone/>
            </a:pPr>
            <a:endParaRPr lang="en-IN" dirty="0"/>
          </a:p>
        </p:txBody>
      </p:sp>
      <p:sp>
        <p:nvSpPr>
          <p:cNvPr id="4" name="TextBox 3">
            <a:extLst>
              <a:ext uri="{FF2B5EF4-FFF2-40B4-BE49-F238E27FC236}">
                <a16:creationId xmlns:a16="http://schemas.microsoft.com/office/drawing/2014/main" xmlns="" id="{983B6A27-D2FC-4BF4-A851-DD03D65B1D59}"/>
              </a:ext>
            </a:extLst>
          </p:cNvPr>
          <p:cNvSpPr txBox="1"/>
          <p:nvPr/>
        </p:nvSpPr>
        <p:spPr>
          <a:xfrm>
            <a:off x="6586330" y="2637183"/>
            <a:ext cx="5437707" cy="2554545"/>
          </a:xfrm>
          <a:prstGeom prst="rect">
            <a:avLst/>
          </a:prstGeom>
          <a:noFill/>
        </p:spPr>
        <p:txBody>
          <a:bodyPr wrap="none" rtlCol="0">
            <a:spAutoFit/>
          </a:bodyPr>
          <a:lstStyle/>
          <a:p>
            <a:pPr marL="342900" indent="-342900">
              <a:buFont typeface="Wingdings" panose="05000000000000000000" pitchFamily="2" charset="2"/>
              <a:buChar char="ü"/>
            </a:pPr>
            <a:r>
              <a:rPr lang="en-US" sz="2000" dirty="0"/>
              <a:t>Fibonacci series</a:t>
            </a:r>
          </a:p>
          <a:p>
            <a:pPr marL="342900" indent="-342900">
              <a:buFont typeface="Wingdings" panose="05000000000000000000" pitchFamily="2" charset="2"/>
              <a:buChar char="ü"/>
            </a:pPr>
            <a:r>
              <a:rPr lang="en-US" sz="2000" dirty="0"/>
              <a:t>Checking for prime number</a:t>
            </a:r>
          </a:p>
          <a:p>
            <a:pPr marL="342900" indent="-342900">
              <a:buFont typeface="Wingdings" panose="05000000000000000000" pitchFamily="2" charset="2"/>
              <a:buChar char="ü"/>
            </a:pPr>
            <a:r>
              <a:rPr lang="en-US" sz="2000" dirty="0"/>
              <a:t>String palindrome</a:t>
            </a:r>
          </a:p>
          <a:p>
            <a:pPr marL="342900" indent="-342900">
              <a:buFont typeface="Wingdings" panose="05000000000000000000" pitchFamily="2" charset="2"/>
              <a:buChar char="ü"/>
            </a:pPr>
            <a:r>
              <a:rPr lang="en-US" sz="2000" dirty="0"/>
              <a:t>Armstrong number</a:t>
            </a:r>
          </a:p>
          <a:p>
            <a:pPr marL="342900" indent="-342900">
              <a:buFont typeface="Wingdings" panose="05000000000000000000" pitchFamily="2" charset="2"/>
              <a:buChar char="ü"/>
            </a:pPr>
            <a:r>
              <a:rPr lang="en-US" sz="2000" dirty="0"/>
              <a:t>Factorial</a:t>
            </a:r>
          </a:p>
          <a:p>
            <a:pPr marL="342900" indent="-342900">
              <a:buFont typeface="Wingdings" panose="05000000000000000000" pitchFamily="2" charset="2"/>
              <a:buChar char="ü"/>
            </a:pPr>
            <a:r>
              <a:rPr lang="en-US" sz="2000" dirty="0"/>
              <a:t>Printing patterns</a:t>
            </a:r>
          </a:p>
          <a:p>
            <a:pPr marL="342900" indent="-342900">
              <a:buFont typeface="Wingdings" panose="05000000000000000000" pitchFamily="2" charset="2"/>
              <a:buChar char="ü"/>
            </a:pPr>
            <a:r>
              <a:rPr lang="en-US" sz="2000" dirty="0"/>
              <a:t>Swap two numbers using the third variable</a:t>
            </a:r>
          </a:p>
          <a:p>
            <a:pPr marL="342900" indent="-342900">
              <a:buFont typeface="Wingdings" panose="05000000000000000000" pitchFamily="2" charset="2"/>
              <a:buChar char="ü"/>
            </a:pPr>
            <a:r>
              <a:rPr lang="en-US" sz="2000" dirty="0"/>
              <a:t>Count the occurrence of the chars/words</a:t>
            </a:r>
            <a:endParaRPr lang="en-IN" sz="2000" dirty="0"/>
          </a:p>
        </p:txBody>
      </p:sp>
      <p:pic>
        <p:nvPicPr>
          <p:cNvPr id="5"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41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3E0587-7A99-49DF-A8DE-756EFD51B0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8BC5462-ECB7-4475-8D28-14CDE214F6A6}"/>
              </a:ext>
            </a:extLst>
          </p:cNvPr>
          <p:cNvSpPr>
            <a:spLocks noGrp="1"/>
          </p:cNvSpPr>
          <p:nvPr>
            <p:ph idx="1"/>
          </p:nvPr>
        </p:nvSpPr>
        <p:spPr/>
        <p:txBody>
          <a:bodyPr/>
          <a:lstStyle/>
          <a:p>
            <a:r>
              <a:rPr lang="en-IN" dirty="0"/>
              <a:t>Resume </a:t>
            </a:r>
          </a:p>
          <a:p>
            <a:r>
              <a:rPr lang="en-IN" dirty="0"/>
              <a:t>Cover letter</a:t>
            </a:r>
          </a:p>
          <a:p>
            <a:r>
              <a:rPr lang="en-IN" dirty="0" err="1"/>
              <a:t>Github</a:t>
            </a:r>
            <a:r>
              <a:rPr lang="en-IN" dirty="0"/>
              <a:t>/Bitbucket</a:t>
            </a:r>
          </a:p>
          <a:p>
            <a:r>
              <a:rPr lang="en-IN" dirty="0" err="1"/>
              <a:t>Linkedin</a:t>
            </a:r>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6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CFEA3-D0EB-4FA4-B526-BF827F9E44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AB7358B-1463-4280-A69B-71B79B67F390}"/>
              </a:ext>
            </a:extLst>
          </p:cNvPr>
          <p:cNvSpPr>
            <a:spLocks noGrp="1"/>
          </p:cNvSpPr>
          <p:nvPr>
            <p:ph idx="1"/>
          </p:nvPr>
        </p:nvSpPr>
        <p:spPr/>
        <p:txBody>
          <a:bodyPr>
            <a:normAutofit/>
          </a:bodyPr>
          <a:lstStyle/>
          <a:p>
            <a:pPr marL="0" indent="0" algn="ctr">
              <a:buNone/>
            </a:pPr>
            <a:endParaRPr lang="en-IN" sz="5800" dirty="0"/>
          </a:p>
          <a:p>
            <a:pPr marL="0" indent="0" algn="ctr">
              <a:buNone/>
            </a:pPr>
            <a:r>
              <a:rPr lang="en-IN" sz="5800"/>
              <a:t>ANY QUERIES</a:t>
            </a:r>
            <a:endParaRPr lang="en-IN" sz="5800"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60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CFEA3-D0EB-4FA4-B526-BF827F9E44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AB7358B-1463-4280-A69B-71B79B67F390}"/>
              </a:ext>
            </a:extLst>
          </p:cNvPr>
          <p:cNvSpPr>
            <a:spLocks noGrp="1"/>
          </p:cNvSpPr>
          <p:nvPr>
            <p:ph idx="1"/>
          </p:nvPr>
        </p:nvSpPr>
        <p:spPr/>
        <p:txBody>
          <a:bodyPr>
            <a:normAutofit/>
          </a:bodyPr>
          <a:lstStyle/>
          <a:p>
            <a:pPr marL="0" indent="0" algn="ctr">
              <a:buNone/>
            </a:pPr>
            <a:endParaRPr lang="en-IN" sz="5800" dirty="0"/>
          </a:p>
          <a:p>
            <a:pPr marL="0" indent="0" algn="ctr">
              <a:buNone/>
            </a:pPr>
            <a:r>
              <a:rPr lang="en-IN" sz="5800" dirty="0"/>
              <a:t>THANK YOU</a:t>
            </a:r>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9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3C2C2-45D2-4C00-AC38-6F039ED4E8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09D8A9F-17DA-4B75-A1C6-92FC0A6BACE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9124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6BC13-C210-471B-91D9-A7AC1D81AAE6}"/>
              </a:ext>
            </a:extLst>
          </p:cNvPr>
          <p:cNvSpPr>
            <a:spLocks noGrp="1"/>
          </p:cNvSpPr>
          <p:nvPr>
            <p:ph type="title"/>
          </p:nvPr>
        </p:nvSpPr>
        <p:spPr>
          <a:xfrm>
            <a:off x="843238" y="206880"/>
            <a:ext cx="8534400" cy="1507067"/>
          </a:xfrm>
        </p:spPr>
        <p:txBody>
          <a:bodyPr/>
          <a:lstStyle/>
          <a:p>
            <a:r>
              <a:rPr lang="en-IN" dirty="0"/>
              <a:t>Agenda</a:t>
            </a:r>
          </a:p>
        </p:txBody>
      </p:sp>
      <p:sp>
        <p:nvSpPr>
          <p:cNvPr id="3" name="Content Placeholder 2">
            <a:extLst>
              <a:ext uri="{FF2B5EF4-FFF2-40B4-BE49-F238E27FC236}">
                <a16:creationId xmlns:a16="http://schemas.microsoft.com/office/drawing/2014/main" xmlns="" id="{500AEE4E-5CC7-49FC-92FC-4F9FB175837E}"/>
              </a:ext>
            </a:extLst>
          </p:cNvPr>
          <p:cNvSpPr>
            <a:spLocks noGrp="1"/>
          </p:cNvSpPr>
          <p:nvPr>
            <p:ph idx="1"/>
          </p:nvPr>
        </p:nvSpPr>
        <p:spPr>
          <a:xfrm>
            <a:off x="843238" y="2319129"/>
            <a:ext cx="8534400" cy="3405809"/>
          </a:xfrm>
        </p:spPr>
        <p:txBody>
          <a:bodyPr>
            <a:normAutofit fontScale="92500" lnSpcReduction="20000"/>
          </a:bodyPr>
          <a:lstStyle/>
          <a:p>
            <a:r>
              <a:rPr lang="en-IN" dirty="0"/>
              <a:t>Programming</a:t>
            </a:r>
          </a:p>
          <a:p>
            <a:r>
              <a:rPr lang="en-IN" dirty="0"/>
              <a:t>Automation Tools</a:t>
            </a:r>
          </a:p>
          <a:p>
            <a:r>
              <a:rPr lang="en-IN" dirty="0"/>
              <a:t>Types of Framework</a:t>
            </a:r>
          </a:p>
          <a:p>
            <a:r>
              <a:rPr lang="en-IN" dirty="0"/>
              <a:t>Source Management Tools</a:t>
            </a:r>
          </a:p>
          <a:p>
            <a:r>
              <a:rPr lang="en-IN" dirty="0"/>
              <a:t>CI-CD Tools</a:t>
            </a:r>
          </a:p>
          <a:p>
            <a:r>
              <a:rPr lang="en-IN" dirty="0"/>
              <a:t>API</a:t>
            </a:r>
          </a:p>
          <a:p>
            <a:r>
              <a:rPr lang="en-IN" dirty="0"/>
              <a:t>Database (Added Advantage)</a:t>
            </a:r>
          </a:p>
          <a:p>
            <a:r>
              <a:rPr lang="en-IN" dirty="0"/>
              <a:t>Important Programming questions</a:t>
            </a:r>
          </a:p>
          <a:p>
            <a:r>
              <a:rPr lang="en-IN" dirty="0"/>
              <a:t>Interview Preparation (Resume, Cover Letter, </a:t>
            </a:r>
            <a:r>
              <a:rPr lang="en-IN" dirty="0" err="1"/>
              <a:t>Github</a:t>
            </a:r>
            <a:r>
              <a:rPr lang="en-IN" dirty="0"/>
              <a:t>, LinkedIn)</a:t>
            </a:r>
          </a:p>
          <a:p>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18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57949-93E7-4A27-A4CC-BAD52289BAE0}"/>
              </a:ext>
            </a:extLst>
          </p:cNvPr>
          <p:cNvSpPr>
            <a:spLocks noGrp="1"/>
          </p:cNvSpPr>
          <p:nvPr>
            <p:ph type="title"/>
          </p:nvPr>
        </p:nvSpPr>
        <p:spPr>
          <a:xfrm>
            <a:off x="684212" y="273140"/>
            <a:ext cx="8534400" cy="1507067"/>
          </a:xfrm>
        </p:spPr>
        <p:txBody>
          <a:bodyPr/>
          <a:lstStyle/>
          <a:p>
            <a:r>
              <a:rPr lang="en-US" b="0" i="0" dirty="0">
                <a:solidFill>
                  <a:srgbClr val="D1D5DB"/>
                </a:solidFill>
                <a:effectLst/>
                <a:latin typeface="Söhne"/>
              </a:rPr>
              <a:t>Know the basics of programming</a:t>
            </a:r>
            <a:endParaRPr lang="en-IN" dirty="0"/>
          </a:p>
        </p:txBody>
      </p:sp>
      <p:sp>
        <p:nvSpPr>
          <p:cNvPr id="3" name="Content Placeholder 2">
            <a:extLst>
              <a:ext uri="{FF2B5EF4-FFF2-40B4-BE49-F238E27FC236}">
                <a16:creationId xmlns:a16="http://schemas.microsoft.com/office/drawing/2014/main" xmlns="" id="{4CDFE380-B409-493D-BF5E-8763A2B38EEE}"/>
              </a:ext>
            </a:extLst>
          </p:cNvPr>
          <p:cNvSpPr>
            <a:spLocks noGrp="1"/>
          </p:cNvSpPr>
          <p:nvPr>
            <p:ph idx="1"/>
          </p:nvPr>
        </p:nvSpPr>
        <p:spPr/>
        <p:txBody>
          <a:bodyPr>
            <a:noAutofit/>
          </a:bodyPr>
          <a:lstStyle/>
          <a:p>
            <a:pPr marL="0" indent="0" algn="l">
              <a:buNone/>
            </a:pPr>
            <a:r>
              <a:rPr lang="en-US" sz="1800" b="0" i="0" dirty="0">
                <a:solidFill>
                  <a:srgbClr val="D1D5DB"/>
                </a:solidFill>
                <a:effectLst/>
                <a:latin typeface="Söhne"/>
              </a:rPr>
              <a:t>Many automation testing tools require some programming skills, such as knowledge of a programming language like Java or Python. </a:t>
            </a:r>
          </a:p>
          <a:p>
            <a:pPr marL="0" indent="0" algn="l">
              <a:buNone/>
            </a:pPr>
            <a:r>
              <a:rPr lang="en-US" sz="1800" b="0" i="0" dirty="0">
                <a:solidFill>
                  <a:srgbClr val="D1D5DB"/>
                </a:solidFill>
                <a:effectLst/>
                <a:latin typeface="Söhne"/>
              </a:rPr>
              <a:t>If you're not a programmer, it's still important to understand the basics of programming concepts like </a:t>
            </a:r>
          </a:p>
          <a:p>
            <a:pPr>
              <a:lnSpc>
                <a:spcPct val="100000"/>
              </a:lnSpc>
            </a:pPr>
            <a:r>
              <a:rPr lang="en-US" sz="1800" b="0" i="0" dirty="0">
                <a:solidFill>
                  <a:srgbClr val="D1D5DB"/>
                </a:solidFill>
                <a:effectLst/>
                <a:latin typeface="Söhne"/>
              </a:rPr>
              <a:t>Loops and conditional statements</a:t>
            </a:r>
          </a:p>
          <a:p>
            <a:pPr>
              <a:lnSpc>
                <a:spcPct val="100000"/>
              </a:lnSpc>
            </a:pPr>
            <a:r>
              <a:rPr lang="en-US" sz="1800" dirty="0">
                <a:solidFill>
                  <a:srgbClr val="D1D5DB"/>
                </a:solidFill>
                <a:latin typeface="Söhne"/>
              </a:rPr>
              <a:t>Strings</a:t>
            </a:r>
          </a:p>
          <a:p>
            <a:pPr>
              <a:lnSpc>
                <a:spcPct val="100000"/>
              </a:lnSpc>
            </a:pPr>
            <a:r>
              <a:rPr lang="en-US" sz="1800" dirty="0">
                <a:solidFill>
                  <a:srgbClr val="D1D5DB"/>
                </a:solidFill>
                <a:latin typeface="Söhne"/>
              </a:rPr>
              <a:t>Arrays</a:t>
            </a:r>
          </a:p>
          <a:p>
            <a:pPr>
              <a:lnSpc>
                <a:spcPct val="100000"/>
              </a:lnSpc>
            </a:pPr>
            <a:r>
              <a:rPr lang="en-US" sz="1800" dirty="0">
                <a:solidFill>
                  <a:srgbClr val="D1D5DB"/>
                </a:solidFill>
                <a:latin typeface="Söhne"/>
              </a:rPr>
              <a:t>Exception Handling</a:t>
            </a:r>
          </a:p>
          <a:p>
            <a:pPr>
              <a:lnSpc>
                <a:spcPct val="100000"/>
              </a:lnSpc>
            </a:pPr>
            <a:r>
              <a:rPr lang="en-US" sz="1800" dirty="0">
                <a:solidFill>
                  <a:srgbClr val="D1D5DB"/>
                </a:solidFill>
                <a:latin typeface="Söhne"/>
              </a:rPr>
              <a:t>OOPS (Inheritance, Polymorphism, Abstraction, Interface, Encapsulation)</a:t>
            </a:r>
          </a:p>
          <a:p>
            <a:pPr>
              <a:lnSpc>
                <a:spcPct val="100000"/>
              </a:lnSpc>
            </a:pPr>
            <a:r>
              <a:rPr lang="en-US" sz="1800" dirty="0">
                <a:solidFill>
                  <a:srgbClr val="D1D5DB"/>
                </a:solidFill>
                <a:latin typeface="Söhne"/>
              </a:rPr>
              <a:t>Collections (List, Set, Map)</a:t>
            </a:r>
          </a:p>
          <a:p>
            <a:pPr marL="0" indent="0" algn="l">
              <a:lnSpc>
                <a:spcPct val="100000"/>
              </a:lnSpc>
              <a:buNone/>
            </a:pPr>
            <a:endParaRPr lang="en-US" sz="700" b="0" i="0" dirty="0">
              <a:solidFill>
                <a:srgbClr val="D1D5DB"/>
              </a:solidFill>
              <a:effectLst/>
              <a:latin typeface="Söhne"/>
            </a:endParaRPr>
          </a:p>
          <a:p>
            <a:pPr marL="0" indent="0">
              <a:buNone/>
            </a:pPr>
            <a:r>
              <a:rPr lang="en-US" sz="700" dirty="0"/>
              <a:t/>
            </a:r>
            <a:br>
              <a:rPr lang="en-US" sz="700" dirty="0"/>
            </a:br>
            <a:endParaRPr lang="en-IN" sz="700"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09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1CD06-FCE6-4024-B90B-FC59CD7D09D7}"/>
              </a:ext>
            </a:extLst>
          </p:cNvPr>
          <p:cNvSpPr>
            <a:spLocks noGrp="1"/>
          </p:cNvSpPr>
          <p:nvPr>
            <p:ph type="title"/>
          </p:nvPr>
        </p:nvSpPr>
        <p:spPr/>
        <p:txBody>
          <a:bodyPr/>
          <a:lstStyle/>
          <a:p>
            <a:r>
              <a:rPr lang="en-IN" dirty="0"/>
              <a:t>Open source Automation tools</a:t>
            </a:r>
          </a:p>
        </p:txBody>
      </p:sp>
      <p:sp>
        <p:nvSpPr>
          <p:cNvPr id="3" name="Content Placeholder 2">
            <a:extLst>
              <a:ext uri="{FF2B5EF4-FFF2-40B4-BE49-F238E27FC236}">
                <a16:creationId xmlns:a16="http://schemas.microsoft.com/office/drawing/2014/main" xmlns="" id="{CDC0ACD0-FDD1-4A90-B4F8-C10636961BDA}"/>
              </a:ext>
            </a:extLst>
          </p:cNvPr>
          <p:cNvSpPr>
            <a:spLocks noGrp="1"/>
          </p:cNvSpPr>
          <p:nvPr>
            <p:ph idx="1"/>
          </p:nvPr>
        </p:nvSpPr>
        <p:spPr/>
        <p:txBody>
          <a:bodyPr>
            <a:normAutofit/>
          </a:bodyPr>
          <a:lstStyle/>
          <a:p>
            <a:pPr algn="l">
              <a:buFont typeface="+mj-lt"/>
              <a:buAutoNum type="arabicPeriod"/>
            </a:pPr>
            <a:r>
              <a:rPr lang="en-US" sz="1800" b="0" i="0" dirty="0">
                <a:solidFill>
                  <a:srgbClr val="D1D5DB"/>
                </a:solidFill>
                <a:effectLst/>
                <a:latin typeface="Söhne"/>
              </a:rPr>
              <a:t>Selenium: Selenium is an open-source tool for automating web browsers. It allows you to write scripts in multiple programming languages (such as Java, Python, and C#) to automate tasks on a web application.</a:t>
            </a:r>
          </a:p>
          <a:p>
            <a:pPr algn="l">
              <a:buFont typeface="+mj-lt"/>
              <a:buAutoNum type="arabicPeriod"/>
            </a:pPr>
            <a:r>
              <a:rPr lang="en-US" sz="1800" b="0" i="0" dirty="0">
                <a:solidFill>
                  <a:srgbClr val="D1D5DB"/>
                </a:solidFill>
                <a:effectLst/>
                <a:latin typeface="Söhne"/>
              </a:rPr>
              <a:t>Appium: Appium is an open-source tool for automating mobile apps (both native and hybrid). It supports a variety of platforms, including iOS, Android, and Windows.</a:t>
            </a:r>
          </a:p>
          <a:p>
            <a:pPr algn="l">
              <a:buFont typeface="+mj-lt"/>
              <a:buAutoNum type="arabicPeriod"/>
            </a:pPr>
            <a:r>
              <a:rPr lang="en-US" sz="1800" b="0" i="0" dirty="0">
                <a:solidFill>
                  <a:srgbClr val="D1D5DB"/>
                </a:solidFill>
                <a:effectLst/>
                <a:latin typeface="Söhne"/>
              </a:rPr>
              <a:t>Cypress: Cypress is an open-source tool for automating web browser tests. It allows you to write scripts in JavaScript to automate tasks on a web application, such as filling out forms, clicking buttons, and navigating pages.</a:t>
            </a:r>
          </a:p>
          <a:p>
            <a:pPr algn="l">
              <a:buFont typeface="+mj-lt"/>
              <a:buAutoNum type="arabicPeriod"/>
            </a:pPr>
            <a:r>
              <a:rPr lang="en-US" sz="1800" b="0" i="0" dirty="0">
                <a:solidFill>
                  <a:srgbClr val="D1D5DB"/>
                </a:solidFill>
                <a:effectLst/>
                <a:latin typeface="Söhne"/>
              </a:rPr>
              <a:t>Playwright: Playwright is a framework for Web Testing and Automation. It allows testing Chromium, Firefox and </a:t>
            </a:r>
            <a:r>
              <a:rPr lang="en-US" sz="1800" b="0" i="0" dirty="0" err="1">
                <a:solidFill>
                  <a:srgbClr val="D1D5DB"/>
                </a:solidFill>
                <a:effectLst/>
                <a:latin typeface="Söhne"/>
              </a:rPr>
              <a:t>WebKit</a:t>
            </a:r>
            <a:r>
              <a:rPr lang="en-US" sz="1800" b="0" i="0" dirty="0">
                <a:solidFill>
                  <a:srgbClr val="D1D5DB"/>
                </a:solidFill>
                <a:effectLst/>
                <a:latin typeface="Söhne"/>
              </a:rPr>
              <a:t> with a single API. Playwright is built to enable cross-browser web automation that is ever-green, capable, reliable and fast.</a:t>
            </a:r>
          </a:p>
          <a:p>
            <a:pPr marL="0" indent="0" algn="l">
              <a:buNone/>
            </a:pPr>
            <a:endParaRPr lang="en-US" sz="1800" b="0" i="0" dirty="0">
              <a:solidFill>
                <a:srgbClr val="D1D5DB"/>
              </a:solidFill>
              <a:effectLst/>
              <a:latin typeface="Söhne"/>
            </a:endParaRPr>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52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FFD06-40ED-4A97-95C2-C33E5D00C32D}"/>
              </a:ext>
            </a:extLst>
          </p:cNvPr>
          <p:cNvSpPr>
            <a:spLocks noGrp="1"/>
          </p:cNvSpPr>
          <p:nvPr>
            <p:ph type="title"/>
          </p:nvPr>
        </p:nvSpPr>
        <p:spPr/>
        <p:txBody>
          <a:bodyPr/>
          <a:lstStyle/>
          <a:p>
            <a:r>
              <a:rPr lang="en-IN" dirty="0"/>
              <a:t>Commercial Tools	</a:t>
            </a:r>
          </a:p>
        </p:txBody>
      </p:sp>
      <p:sp>
        <p:nvSpPr>
          <p:cNvPr id="3" name="Content Placeholder 2">
            <a:extLst>
              <a:ext uri="{FF2B5EF4-FFF2-40B4-BE49-F238E27FC236}">
                <a16:creationId xmlns:a16="http://schemas.microsoft.com/office/drawing/2014/main" xmlns="" id="{AA20BC4B-987E-494E-AD45-645F4B7A03C9}"/>
              </a:ext>
            </a:extLst>
          </p:cNvPr>
          <p:cNvSpPr>
            <a:spLocks noGrp="1"/>
          </p:cNvSpPr>
          <p:nvPr>
            <p:ph idx="1"/>
          </p:nvPr>
        </p:nvSpPr>
        <p:spPr/>
        <p:txBody>
          <a:bodyPr>
            <a:normAutofit/>
          </a:bodyPr>
          <a:lstStyle/>
          <a:p>
            <a:r>
              <a:rPr lang="en-US" sz="1800" dirty="0">
                <a:solidFill>
                  <a:srgbClr val="BDC1C6"/>
                </a:solidFill>
                <a:latin typeface="Söhne"/>
              </a:rPr>
              <a:t>TOSCA: </a:t>
            </a:r>
            <a:r>
              <a:rPr lang="en-US" sz="1800" b="0" i="0" dirty="0">
                <a:solidFill>
                  <a:srgbClr val="BDC1C6"/>
                </a:solidFill>
                <a:effectLst/>
                <a:latin typeface="Söhne"/>
              </a:rPr>
              <a:t>TOSCA is an automation tool for </a:t>
            </a:r>
            <a:r>
              <a:rPr lang="en-US" sz="1800" b="1" i="0" dirty="0">
                <a:solidFill>
                  <a:srgbClr val="BDC1C6"/>
                </a:solidFill>
                <a:effectLst/>
                <a:latin typeface="Söhne"/>
              </a:rPr>
              <a:t>functional and regression testing of various software products</a:t>
            </a:r>
            <a:r>
              <a:rPr lang="en-US" sz="1800" b="0" i="0" dirty="0">
                <a:solidFill>
                  <a:srgbClr val="BDC1C6"/>
                </a:solidFill>
                <a:effectLst/>
                <a:latin typeface="Söhne"/>
              </a:rPr>
              <a:t>. It also includes GUI, CLI (command line interface), integrated test management, and API.</a:t>
            </a:r>
          </a:p>
          <a:p>
            <a:r>
              <a:rPr lang="en-US" sz="1800" b="0" i="0" dirty="0" err="1">
                <a:solidFill>
                  <a:srgbClr val="D1D5DB"/>
                </a:solidFill>
                <a:effectLst/>
                <a:latin typeface="Söhne"/>
              </a:rPr>
              <a:t>TestComplete</a:t>
            </a:r>
            <a:r>
              <a:rPr lang="en-US" sz="1800" b="0" i="0" dirty="0">
                <a:solidFill>
                  <a:srgbClr val="D1D5DB"/>
                </a:solidFill>
                <a:effectLst/>
                <a:latin typeface="Söhne"/>
              </a:rPr>
              <a:t>: </a:t>
            </a:r>
            <a:r>
              <a:rPr lang="en-US" sz="1800" b="0" i="0" dirty="0" err="1">
                <a:solidFill>
                  <a:srgbClr val="D1D5DB"/>
                </a:solidFill>
                <a:effectLst/>
                <a:latin typeface="Söhne"/>
              </a:rPr>
              <a:t>TestComplete</a:t>
            </a:r>
            <a:r>
              <a:rPr lang="en-US" sz="1800" b="0" i="0" dirty="0">
                <a:solidFill>
                  <a:srgbClr val="D1D5DB"/>
                </a:solidFill>
                <a:effectLst/>
                <a:latin typeface="Söhne"/>
              </a:rPr>
              <a:t> is a commercial tool for automating tests for desktop, mobile, and web applications. It provides a GUI for creating and editing tests, as well as integration with a variety of other tools.</a:t>
            </a:r>
          </a:p>
          <a:p>
            <a:r>
              <a:rPr lang="en-US" sz="1800" dirty="0">
                <a:solidFill>
                  <a:srgbClr val="D1D5DB"/>
                </a:solidFill>
                <a:latin typeface="Söhne"/>
              </a:rPr>
              <a:t>UFT: </a:t>
            </a:r>
            <a:r>
              <a:rPr lang="en-US" sz="1800" b="0" i="0" dirty="0">
                <a:solidFill>
                  <a:srgbClr val="BDC1C6"/>
                </a:solidFill>
                <a:effectLst/>
                <a:latin typeface="Söhne"/>
              </a:rPr>
              <a:t>UFT is primarily used for </a:t>
            </a:r>
            <a:r>
              <a:rPr lang="en-US" sz="1800" b="1" i="0" dirty="0">
                <a:solidFill>
                  <a:srgbClr val="BDC1C6"/>
                </a:solidFill>
                <a:effectLst/>
                <a:latin typeface="Söhne"/>
              </a:rPr>
              <a:t>functional, regression, and service testing</a:t>
            </a:r>
            <a:r>
              <a:rPr lang="en-US" sz="1800" b="0" i="0" dirty="0">
                <a:solidFill>
                  <a:srgbClr val="BDC1C6"/>
                </a:solidFill>
                <a:effectLst/>
                <a:latin typeface="Söhne"/>
              </a:rPr>
              <a:t>. Using UFT, testers can automate user actions on a web or client based computer application and test and identify bugs that may appear when those actions are being performed.</a:t>
            </a:r>
            <a:endParaRPr lang="en-US" sz="1800" b="0" i="0" dirty="0">
              <a:solidFill>
                <a:srgbClr val="D1D5DB"/>
              </a:solidFill>
              <a:effectLst/>
              <a:latin typeface="Söhne"/>
            </a:endParaRPr>
          </a:p>
          <a:p>
            <a:pPr marL="0" indent="0">
              <a:buNone/>
            </a:pPr>
            <a:endParaRPr lang="en-IN" sz="1800" dirty="0">
              <a:latin typeface="Söhne"/>
            </a:endParaRPr>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5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6E688-A09F-4866-A963-FB30712F48A6}"/>
              </a:ext>
            </a:extLst>
          </p:cNvPr>
          <p:cNvSpPr>
            <a:spLocks noGrp="1"/>
          </p:cNvSpPr>
          <p:nvPr>
            <p:ph type="title"/>
          </p:nvPr>
        </p:nvSpPr>
        <p:spPr/>
        <p:txBody>
          <a:bodyPr/>
          <a:lstStyle/>
          <a:p>
            <a:r>
              <a:rPr lang="en-IN" dirty="0"/>
              <a:t>Types of Framework</a:t>
            </a:r>
          </a:p>
        </p:txBody>
      </p:sp>
      <p:sp>
        <p:nvSpPr>
          <p:cNvPr id="3" name="Content Placeholder 2">
            <a:extLst>
              <a:ext uri="{FF2B5EF4-FFF2-40B4-BE49-F238E27FC236}">
                <a16:creationId xmlns:a16="http://schemas.microsoft.com/office/drawing/2014/main" xmlns="" id="{4AFEDB15-3834-428D-AAA3-B16668EB0014}"/>
              </a:ext>
            </a:extLst>
          </p:cNvPr>
          <p:cNvSpPr>
            <a:spLocks noGrp="1"/>
          </p:cNvSpPr>
          <p:nvPr>
            <p:ph idx="1"/>
          </p:nvPr>
        </p:nvSpPr>
        <p:spPr/>
        <p:txBody>
          <a:bodyPr>
            <a:noAutofit/>
          </a:bodyPr>
          <a:lstStyle/>
          <a:p>
            <a:pPr algn="l">
              <a:buFont typeface="+mj-lt"/>
              <a:buAutoNum type="arabicPeriod"/>
            </a:pPr>
            <a:r>
              <a:rPr lang="en-US" sz="1800" b="0" i="0" dirty="0">
                <a:solidFill>
                  <a:srgbClr val="D1D5DB"/>
                </a:solidFill>
                <a:effectLst/>
                <a:latin typeface="Söhne"/>
              </a:rPr>
              <a:t>Linear Scripting: In this type of framework, tests are written and executed in a linear, step-by-step fashion. This is the simplest and most basic type of automation framework, but it can be time-consuming to maintain and update.</a:t>
            </a:r>
          </a:p>
          <a:p>
            <a:pPr algn="l">
              <a:buFont typeface="+mj-lt"/>
              <a:buAutoNum type="arabicPeriod"/>
            </a:pPr>
            <a:r>
              <a:rPr lang="en-US" sz="1800" b="0" i="0" dirty="0">
                <a:solidFill>
                  <a:srgbClr val="D1D5DB"/>
                </a:solidFill>
                <a:effectLst/>
                <a:latin typeface="Söhne"/>
              </a:rPr>
              <a:t>Modular Testing: In this type of framework, tests are organized into modular blocks that can be reused in different tests. This can make it easier to maintain and update tests, as changes to a module can be applied across multiple tests.</a:t>
            </a:r>
          </a:p>
          <a:p>
            <a:pPr algn="l">
              <a:buFont typeface="+mj-lt"/>
              <a:buAutoNum type="arabicPeriod"/>
            </a:pPr>
            <a:r>
              <a:rPr lang="en-US" sz="1800" b="0" i="0" dirty="0">
                <a:solidFill>
                  <a:srgbClr val="D1D5DB"/>
                </a:solidFill>
                <a:effectLst/>
                <a:latin typeface="Söhne"/>
              </a:rPr>
              <a:t>Data-Driven Testing: In this type of framework, tests are designed to accept input data from a data source (such as a CSV file or a database) and output the results of the test. This allows the same test to be run with different data sets, reducing the amount of code that needs to be written.</a:t>
            </a:r>
          </a:p>
          <a:p>
            <a:pPr algn="l">
              <a:buFont typeface="+mj-lt"/>
              <a:buAutoNum type="arabicPeriod"/>
            </a:pPr>
            <a:r>
              <a:rPr lang="en-US" sz="1800" b="0" i="0" dirty="0">
                <a:solidFill>
                  <a:srgbClr val="D1D5DB"/>
                </a:solidFill>
                <a:effectLst/>
                <a:latin typeface="Söhne"/>
              </a:rPr>
              <a:t>Keyword-Driven Testing: In this type of framework, tests are created using a set of predefined keywords that represent actions or steps in the test. The advantage of this approach is that it allows non-technical users to create and execute tests without needing to know how to code.</a:t>
            </a:r>
          </a:p>
          <a:p>
            <a:pPr algn="l">
              <a:buFont typeface="+mj-lt"/>
              <a:buAutoNum type="arabicPeriod"/>
            </a:pPr>
            <a:r>
              <a:rPr lang="en-US" sz="1800" b="0" i="0" dirty="0">
                <a:solidFill>
                  <a:srgbClr val="D1D5DB"/>
                </a:solidFill>
                <a:effectLst/>
                <a:latin typeface="Söhne"/>
              </a:rPr>
              <a:t>Hybrid Testing: In this type of framework, elements from multiple frameworks are combined to create a custom automation solution. This can be useful when different parts of the application under test require different approaches to automation.</a:t>
            </a:r>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1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7E003-27B6-49BE-B959-A687A878B901}"/>
              </a:ext>
            </a:extLst>
          </p:cNvPr>
          <p:cNvSpPr>
            <a:spLocks noGrp="1"/>
          </p:cNvSpPr>
          <p:nvPr>
            <p:ph type="title"/>
          </p:nvPr>
        </p:nvSpPr>
        <p:spPr/>
        <p:txBody>
          <a:bodyPr/>
          <a:lstStyle/>
          <a:p>
            <a:r>
              <a:rPr lang="en-IN" dirty="0"/>
              <a:t>TDD vs BDD</a:t>
            </a:r>
          </a:p>
        </p:txBody>
      </p:sp>
      <p:sp>
        <p:nvSpPr>
          <p:cNvPr id="3" name="Content Placeholder 2">
            <a:extLst>
              <a:ext uri="{FF2B5EF4-FFF2-40B4-BE49-F238E27FC236}">
                <a16:creationId xmlns:a16="http://schemas.microsoft.com/office/drawing/2014/main" xmlns="" id="{C33F38BC-3021-473A-9196-7D31137D91DC}"/>
              </a:ext>
            </a:extLst>
          </p:cNvPr>
          <p:cNvSpPr>
            <a:spLocks noGrp="1"/>
          </p:cNvSpPr>
          <p:nvPr>
            <p:ph idx="1"/>
          </p:nvPr>
        </p:nvSpPr>
        <p:spPr/>
        <p:txBody>
          <a:bodyPr>
            <a:normAutofit fontScale="70000" lnSpcReduction="20000"/>
          </a:bodyPr>
          <a:lstStyle/>
          <a:p>
            <a:pPr algn="l"/>
            <a:r>
              <a:rPr lang="en-US" b="0" i="0" dirty="0">
                <a:solidFill>
                  <a:srgbClr val="D1D5DB"/>
                </a:solidFill>
                <a:effectLst/>
                <a:latin typeface="Söhne"/>
              </a:rPr>
              <a:t>Test-Driven Development (TDD) and Behavior-Driven Development (BDD) are both software development methodologies that involve writing automated tests to drive the development of an application. However, they have some key differences:</a:t>
            </a:r>
          </a:p>
          <a:p>
            <a:pPr algn="l">
              <a:buFont typeface="Arial" panose="020B0604020202020204" pitchFamily="34" charset="0"/>
              <a:buChar char="•"/>
            </a:pPr>
            <a:r>
              <a:rPr lang="en-US" b="0" i="0" dirty="0">
                <a:solidFill>
                  <a:srgbClr val="D1D5DB"/>
                </a:solidFill>
                <a:effectLst/>
                <a:latin typeface="Söhne"/>
              </a:rPr>
              <a:t>TDD focuses on the implementation of individual units of code, while BDD focuses on the behavior of the application as a whole.</a:t>
            </a:r>
          </a:p>
          <a:p>
            <a:pPr algn="l">
              <a:buFont typeface="Arial" panose="020B0604020202020204" pitchFamily="34" charset="0"/>
              <a:buChar char="•"/>
            </a:pPr>
            <a:r>
              <a:rPr lang="en-US" b="0" i="0" dirty="0">
                <a:solidFill>
                  <a:srgbClr val="D1D5DB"/>
                </a:solidFill>
                <a:effectLst/>
                <a:latin typeface="Söhne"/>
              </a:rPr>
              <a:t>TDD tests are written in code, typically in a programming language such as Java or Python. BDD tests are written in a natural language syntax (such as Gherkin) that is easily understood by non-technical stakeholders.</a:t>
            </a:r>
          </a:p>
          <a:p>
            <a:pPr algn="l">
              <a:buFont typeface="Arial" panose="020B0604020202020204" pitchFamily="34" charset="0"/>
              <a:buChar char="•"/>
            </a:pPr>
            <a:r>
              <a:rPr lang="en-US" b="0" i="0" dirty="0">
                <a:solidFill>
                  <a:srgbClr val="D1D5DB"/>
                </a:solidFill>
                <a:effectLst/>
                <a:latin typeface="Söhne"/>
              </a:rPr>
              <a:t>TDD tests are written before the code they are testing is implemented, while BDD tests are written after the code has been implemented.</a:t>
            </a:r>
          </a:p>
          <a:p>
            <a:pPr algn="l">
              <a:buFont typeface="Arial" panose="020B0604020202020204" pitchFamily="34" charset="0"/>
              <a:buChar char="•"/>
            </a:pPr>
            <a:r>
              <a:rPr lang="en-US" b="0" i="0" dirty="0">
                <a:solidFill>
                  <a:srgbClr val="D1D5DB"/>
                </a:solidFill>
                <a:effectLst/>
                <a:latin typeface="Söhne"/>
              </a:rPr>
              <a:t>TDD tests are typically focused on the internal workings of the code, while BDD tests are focused on the external behavior of the code.</a:t>
            </a:r>
          </a:p>
          <a:p>
            <a:pPr algn="l">
              <a:buFont typeface="Arial" panose="020B0604020202020204" pitchFamily="34" charset="0"/>
              <a:buChar char="•"/>
            </a:pPr>
            <a:r>
              <a:rPr lang="en-US" b="0" i="0" dirty="0">
                <a:solidFill>
                  <a:srgbClr val="D1D5DB"/>
                </a:solidFill>
                <a:effectLst/>
                <a:latin typeface="Söhne"/>
              </a:rPr>
              <a:t>TDD is more geared towards developers, while BDD is more geared towards business stakeholders and aims to bridge the gap between technical and non-technical team members.</a:t>
            </a:r>
          </a:p>
          <a:p>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17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EB571-7A54-4ED7-BB1A-99144B8F91D2}"/>
              </a:ext>
            </a:extLst>
          </p:cNvPr>
          <p:cNvSpPr>
            <a:spLocks noGrp="1"/>
          </p:cNvSpPr>
          <p:nvPr>
            <p:ph type="title"/>
          </p:nvPr>
        </p:nvSpPr>
        <p:spPr/>
        <p:txBody>
          <a:bodyPr/>
          <a:lstStyle/>
          <a:p>
            <a:r>
              <a:rPr lang="en-US" b="0" i="0" dirty="0">
                <a:solidFill>
                  <a:srgbClr val="D1D5DB"/>
                </a:solidFill>
                <a:effectLst/>
                <a:latin typeface="Söhne"/>
              </a:rPr>
              <a:t>Source management tools</a:t>
            </a:r>
            <a:endParaRPr lang="en-IN" dirty="0"/>
          </a:p>
        </p:txBody>
      </p:sp>
      <p:sp>
        <p:nvSpPr>
          <p:cNvPr id="3" name="Content Placeholder 2">
            <a:extLst>
              <a:ext uri="{FF2B5EF4-FFF2-40B4-BE49-F238E27FC236}">
                <a16:creationId xmlns:a16="http://schemas.microsoft.com/office/drawing/2014/main" xmlns="" id="{A44CBF01-147C-4335-B453-D3DF02B00A6E}"/>
              </a:ext>
            </a:extLst>
          </p:cNvPr>
          <p:cNvSpPr>
            <a:spLocks noGrp="1"/>
          </p:cNvSpPr>
          <p:nvPr>
            <p:ph idx="1"/>
          </p:nvPr>
        </p:nvSpPr>
        <p:spPr/>
        <p:txBody>
          <a:bodyPr>
            <a:normAutofit fontScale="70000" lnSpcReduction="20000"/>
          </a:bodyPr>
          <a:lstStyle/>
          <a:p>
            <a:pPr marL="0" indent="0" algn="l">
              <a:buNone/>
            </a:pPr>
            <a:r>
              <a:rPr lang="en-US" b="0" i="0" dirty="0">
                <a:solidFill>
                  <a:srgbClr val="D1D5DB"/>
                </a:solidFill>
                <a:effectLst/>
                <a:latin typeface="Söhne"/>
              </a:rPr>
              <a:t>Source management tools (also known as version control systems) are used to track changes to source code and other files, and to manage collaboration among team members. Some popular source management tools include:</a:t>
            </a:r>
          </a:p>
          <a:p>
            <a:pPr algn="l">
              <a:buFont typeface="+mj-lt"/>
              <a:buAutoNum type="arabicPeriod"/>
            </a:pPr>
            <a:r>
              <a:rPr lang="en-US" b="0" i="0" dirty="0">
                <a:solidFill>
                  <a:srgbClr val="D1D5DB"/>
                </a:solidFill>
                <a:effectLst/>
                <a:latin typeface="Söhne"/>
              </a:rPr>
              <a:t>Git: Git is a distributed version control system that is widely used by developers. It allows team members to work on the same codebase simultaneously, and provides features for tracking changes, merging code, and collaborating with others.</a:t>
            </a:r>
          </a:p>
          <a:p>
            <a:pPr algn="l">
              <a:buFont typeface="+mj-lt"/>
              <a:buAutoNum type="arabicPeriod"/>
            </a:pPr>
            <a:r>
              <a:rPr lang="en-US" b="0" i="0" dirty="0">
                <a:solidFill>
                  <a:srgbClr val="D1D5DB"/>
                </a:solidFill>
                <a:effectLst/>
                <a:latin typeface="Söhne"/>
              </a:rPr>
              <a:t>Subversion (SVN): Subversion is a centralized version control system that is commonly used by organizations. It allows team members to check out and commit changes to a central repository, and provides features for resolving conflicts and managing permissions.</a:t>
            </a:r>
          </a:p>
          <a:p>
            <a:pPr algn="l">
              <a:buFont typeface="+mj-lt"/>
              <a:buAutoNum type="arabicPeriod"/>
            </a:pPr>
            <a:r>
              <a:rPr lang="en-US" b="0" i="0" dirty="0">
                <a:solidFill>
                  <a:srgbClr val="D1D5DB"/>
                </a:solidFill>
                <a:effectLst/>
                <a:latin typeface="Söhne"/>
              </a:rPr>
              <a:t>Mercurial: Mercurial is a distributed version control system that is similar to Git. It is easy to use and has a small footprint, making it a good choice for teams working on large codebases.</a:t>
            </a:r>
          </a:p>
          <a:p>
            <a:pPr algn="l">
              <a:buFont typeface="+mj-lt"/>
              <a:buAutoNum type="arabicPeriod"/>
            </a:pPr>
            <a:r>
              <a:rPr lang="en-US" b="0" i="0" dirty="0">
                <a:solidFill>
                  <a:srgbClr val="D1D5DB"/>
                </a:solidFill>
                <a:effectLst/>
                <a:latin typeface="Söhne"/>
              </a:rPr>
              <a:t>Perforce: Perforce is a commercial version control system that is used by large organizations. It provides features for managing large amounts of data, as well as integration with other tools such as bug tracking systems.</a:t>
            </a:r>
          </a:p>
          <a:p>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02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50D4B-51C0-40AC-8703-EE08465F8385}"/>
              </a:ext>
            </a:extLst>
          </p:cNvPr>
          <p:cNvSpPr>
            <a:spLocks noGrp="1"/>
          </p:cNvSpPr>
          <p:nvPr>
            <p:ph type="title"/>
          </p:nvPr>
        </p:nvSpPr>
        <p:spPr/>
        <p:txBody>
          <a:bodyPr/>
          <a:lstStyle/>
          <a:p>
            <a:r>
              <a:rPr lang="en-IN" dirty="0"/>
              <a:t>Popular Git tools</a:t>
            </a:r>
          </a:p>
        </p:txBody>
      </p:sp>
      <p:sp>
        <p:nvSpPr>
          <p:cNvPr id="3" name="Content Placeholder 2">
            <a:extLst>
              <a:ext uri="{FF2B5EF4-FFF2-40B4-BE49-F238E27FC236}">
                <a16:creationId xmlns:a16="http://schemas.microsoft.com/office/drawing/2014/main" xmlns="" id="{AB49269A-E426-444E-85E6-8B0A142E484C}"/>
              </a:ext>
            </a:extLst>
          </p:cNvPr>
          <p:cNvSpPr>
            <a:spLocks noGrp="1"/>
          </p:cNvSpPr>
          <p:nvPr>
            <p:ph idx="1"/>
          </p:nvPr>
        </p:nvSpPr>
        <p:spPr/>
        <p:txBody>
          <a:bodyPr>
            <a:normAutofit fontScale="85000" lnSpcReduction="20000"/>
          </a:bodyPr>
          <a:lstStyle/>
          <a:p>
            <a:pPr algn="l">
              <a:buFont typeface="+mj-lt"/>
              <a:buAutoNum type="arabicPeriod"/>
            </a:pPr>
            <a:r>
              <a:rPr lang="en-US" b="0" i="0" dirty="0">
                <a:solidFill>
                  <a:srgbClr val="D1D5DB"/>
                </a:solidFill>
                <a:effectLst/>
                <a:latin typeface="Söhne"/>
              </a:rPr>
              <a:t>GitHub: GitHub is a popular code hosting platform that is based on Git. It provides features for version control, code review, project management, and team collaboration. GitHub is widely used by open-source projects and has a large community of developers.</a:t>
            </a:r>
          </a:p>
          <a:p>
            <a:pPr algn="l">
              <a:buFont typeface="+mj-lt"/>
              <a:buAutoNum type="arabicPeriod"/>
            </a:pPr>
            <a:r>
              <a:rPr lang="en-US" b="0" i="0" dirty="0">
                <a:solidFill>
                  <a:srgbClr val="D1D5DB"/>
                </a:solidFill>
                <a:effectLst/>
                <a:latin typeface="Söhne"/>
              </a:rPr>
              <a:t>GitLab: GitLab is a code hosting platform that is similar to GitHub, but is self-hosted. It provides a range of features for version control, code review, project management, and team collaboration. GitLab is popular with organizations that prefer to host their own code repositories.</a:t>
            </a:r>
          </a:p>
          <a:p>
            <a:pPr algn="l">
              <a:buFont typeface="+mj-lt"/>
              <a:buAutoNum type="arabicPeriod"/>
            </a:pPr>
            <a:r>
              <a:rPr lang="en-US" b="0" i="0" dirty="0">
                <a:solidFill>
                  <a:srgbClr val="D1D5DB"/>
                </a:solidFill>
                <a:effectLst/>
                <a:latin typeface="Söhne"/>
              </a:rPr>
              <a:t>Bitbucket: Bitbucket is a code hosting platform that is owned by Atlassian. It provides features for version control, code review, and team collaboration. Bitbucket is popular with teams working on private projects, as it offers unlimited private repositories.</a:t>
            </a:r>
          </a:p>
          <a:p>
            <a:r>
              <a:rPr lang="en-US" dirty="0"/>
              <a:t/>
            </a:r>
            <a:br>
              <a:rPr lang="en-US" dirty="0"/>
            </a:br>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00756"/>
      </p:ext>
    </p:extLst>
  </p:cSld>
  <p:clrMapOvr>
    <a:masterClrMapping/>
  </p:clrMapOvr>
</p:sld>
</file>

<file path=ppt/theme/theme1.xml><?xml version="1.0" encoding="utf-8"?>
<a:theme xmlns:a="http://schemas.openxmlformats.org/drawingml/2006/main" name="Berl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230</TotalTime>
  <Words>1601</Words>
  <Application>Microsoft Office PowerPoint</Application>
  <PresentationFormat>Custom</PresentationFormat>
  <Paragraphs>102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Berlin</vt:lpstr>
      <vt:lpstr>Interview Preparation Master Class In Automation Testing</vt:lpstr>
      <vt:lpstr>Agenda</vt:lpstr>
      <vt:lpstr>Know the basics of programming</vt:lpstr>
      <vt:lpstr>Open source Automation tools</vt:lpstr>
      <vt:lpstr>Commercial Tools </vt:lpstr>
      <vt:lpstr>Types of Framework</vt:lpstr>
      <vt:lpstr>TDD vs BDD</vt:lpstr>
      <vt:lpstr>Source management tools</vt:lpstr>
      <vt:lpstr>Popular Git tools</vt:lpstr>
      <vt:lpstr>CI-CD</vt:lpstr>
      <vt:lpstr>API</vt:lpstr>
      <vt:lpstr>DATABASE </vt:lpstr>
      <vt:lpstr>Important Programming questions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Preparation Master Class In Automation Testing</dc:title>
  <dc:creator>Vignesh.Ayyamanii@outlook.com</dc:creator>
  <cp:lastModifiedBy>hp</cp:lastModifiedBy>
  <cp:revision>7</cp:revision>
  <dcterms:created xsi:type="dcterms:W3CDTF">2023-01-04T12:49:53Z</dcterms:created>
  <dcterms:modified xsi:type="dcterms:W3CDTF">2023-01-14T11:54:09Z</dcterms:modified>
</cp:coreProperties>
</file>