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4.jpeg" ContentType="image/jpeg"/>
  <Override PartName="/ppt/media/image5.jpeg" ContentType="image/jpeg"/>
  <Override PartName="/ppt/media/image21.png" ContentType="image/png"/>
  <Override PartName="/ppt/media/image6.jpeg" ContentType="image/jpeg"/>
  <Override PartName="/ppt/media/image7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9.png" ContentType="image/png"/>
  <Override PartName="/ppt/media/image14.png" ContentType="image/png"/>
  <Override PartName="/ppt/media/image15.jpeg" ContentType="image/jpeg"/>
  <Override PartName="/ppt/media/image16.jpeg" ContentType="image/jpeg"/>
  <Override PartName="/ppt/media/image17.png" ContentType="image/png"/>
  <Override PartName="/ppt/media/image24.jpeg" ContentType="image/jpeg"/>
  <Override PartName="/ppt/media/image18.jpeg" ContentType="image/jpeg"/>
  <Override PartName="/ppt/media/image20.jpeg" ContentType="image/jpeg"/>
  <Override PartName="/ppt/media/image22.jpeg" ContentType="image/jpeg"/>
  <Override PartName="/ppt/media/image23.png" ContentType="image/png"/>
  <Override PartName="/ppt/media/image25.png" ContentType="image/png"/>
  <Override PartName="/ppt/media/image36.jpeg" ContentType="image/jpeg"/>
  <Override PartName="/ppt/media/image26.jpeg" ContentType="image/jpeg"/>
  <Override PartName="/ppt/media/image37.png" ContentType="image/png"/>
  <Override PartName="/ppt/media/image27.png" ContentType="image/png"/>
  <Override PartName="/ppt/media/image28.jpeg" ContentType="image/jpeg"/>
  <Override PartName="/ppt/media/image29.jpeg" ContentType="image/jpeg"/>
  <Override PartName="/ppt/media/image30.jpeg" ContentType="image/jpeg"/>
  <Override PartName="/ppt/media/image32.png" ContentType="image/png"/>
  <Override PartName="/ppt/media/image31.jpeg" ContentType="image/jpeg"/>
  <Override PartName="/ppt/media/image33.jpeg" ContentType="image/jpeg"/>
  <Override PartName="/ppt/media/image34.jpeg" ContentType="image/jpeg"/>
  <Override PartName="/ppt/media/image35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42920" y="121320"/>
            <a:ext cx="7850160" cy="6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042920" y="840960"/>
            <a:ext cx="7850160" cy="250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1042920" y="3586680"/>
            <a:ext cx="7850160" cy="250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42920" y="121320"/>
            <a:ext cx="7850160" cy="6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042920" y="840960"/>
            <a:ext cx="3830760" cy="250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65560" y="840960"/>
            <a:ext cx="3830760" cy="250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042920" y="3586680"/>
            <a:ext cx="3830760" cy="250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065560" y="3586680"/>
            <a:ext cx="3830760" cy="250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42920" y="121320"/>
            <a:ext cx="7850160" cy="6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042920" y="840960"/>
            <a:ext cx="2527560" cy="250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697200" y="840960"/>
            <a:ext cx="2527560" cy="250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351480" y="840960"/>
            <a:ext cx="2527560" cy="250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1042920" y="3586680"/>
            <a:ext cx="2527560" cy="250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697200" y="3586680"/>
            <a:ext cx="2527560" cy="250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351480" y="3586680"/>
            <a:ext cx="2527560" cy="250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42920" y="121320"/>
            <a:ext cx="7850160" cy="6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1042920" y="840960"/>
            <a:ext cx="7850160" cy="525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042920" y="121320"/>
            <a:ext cx="7850160" cy="6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1042920" y="840960"/>
            <a:ext cx="7850160" cy="525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042920" y="121320"/>
            <a:ext cx="7850160" cy="6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1042920" y="840960"/>
            <a:ext cx="3830760" cy="525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065560" y="840960"/>
            <a:ext cx="3830760" cy="525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042920" y="121320"/>
            <a:ext cx="7850160" cy="6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042920" y="188640"/>
            <a:ext cx="7850160" cy="23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042920" y="121320"/>
            <a:ext cx="7850160" cy="6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1042920" y="840960"/>
            <a:ext cx="3830760" cy="250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065560" y="840960"/>
            <a:ext cx="3830760" cy="525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1042920" y="3586680"/>
            <a:ext cx="3830760" cy="250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42920" y="121320"/>
            <a:ext cx="7850160" cy="6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042920" y="840960"/>
            <a:ext cx="7850160" cy="525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42920" y="121320"/>
            <a:ext cx="7850160" cy="6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042920" y="840960"/>
            <a:ext cx="3830760" cy="525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065560" y="840960"/>
            <a:ext cx="3830760" cy="250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065560" y="3586680"/>
            <a:ext cx="3830760" cy="250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42920" y="121320"/>
            <a:ext cx="7850160" cy="6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042920" y="840960"/>
            <a:ext cx="3830760" cy="250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065560" y="840960"/>
            <a:ext cx="3830760" cy="250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1042920" y="3586680"/>
            <a:ext cx="7850160" cy="250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42920" y="121320"/>
            <a:ext cx="7850160" cy="6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1042920" y="840960"/>
            <a:ext cx="7850160" cy="250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1042920" y="3586680"/>
            <a:ext cx="7850160" cy="250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42920" y="121320"/>
            <a:ext cx="7850160" cy="6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042920" y="840960"/>
            <a:ext cx="3830760" cy="250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065560" y="840960"/>
            <a:ext cx="3830760" cy="250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1042920" y="3586680"/>
            <a:ext cx="3830760" cy="250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065560" y="3586680"/>
            <a:ext cx="3830760" cy="250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42920" y="121320"/>
            <a:ext cx="7850160" cy="6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1042920" y="840960"/>
            <a:ext cx="2527560" cy="250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697200" y="840960"/>
            <a:ext cx="2527560" cy="250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351480" y="840960"/>
            <a:ext cx="2527560" cy="250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1042920" y="3586680"/>
            <a:ext cx="2527560" cy="250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697200" y="3586680"/>
            <a:ext cx="2527560" cy="250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351480" y="3586680"/>
            <a:ext cx="2527560" cy="250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42920" y="121320"/>
            <a:ext cx="7850160" cy="6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1042920" y="840960"/>
            <a:ext cx="7850160" cy="525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42920" y="121320"/>
            <a:ext cx="7850160" cy="6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1042920" y="840960"/>
            <a:ext cx="3830760" cy="525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065560" y="840960"/>
            <a:ext cx="3830760" cy="525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42920" y="121320"/>
            <a:ext cx="7850160" cy="6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042920" y="188640"/>
            <a:ext cx="7850160" cy="23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42920" y="121320"/>
            <a:ext cx="7850160" cy="6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042920" y="840960"/>
            <a:ext cx="3830760" cy="250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065560" y="840960"/>
            <a:ext cx="3830760" cy="525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1042920" y="3586680"/>
            <a:ext cx="3830760" cy="250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42920" y="121320"/>
            <a:ext cx="7850160" cy="6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042920" y="840960"/>
            <a:ext cx="3830760" cy="525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065560" y="840960"/>
            <a:ext cx="3830760" cy="250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65560" y="3586680"/>
            <a:ext cx="3830760" cy="250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42920" y="121320"/>
            <a:ext cx="7850160" cy="6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042920" y="840960"/>
            <a:ext cx="3830760" cy="250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065560" y="840960"/>
            <a:ext cx="3830760" cy="250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1042920" y="3586680"/>
            <a:ext cx="7850160" cy="250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42920" y="188640"/>
            <a:ext cx="7850160" cy="50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042920" y="840960"/>
            <a:ext cx="7850160" cy="525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1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601"/>
              </a:spcBef>
              <a:buClr>
                <a:srgbClr val="ffff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600200" indent="-228600"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057400" indent="-228600">
              <a:spcBef>
                <a:spcPts val="499"/>
              </a:spcBef>
              <a:buClr>
                <a:srgbClr val="ffffff"/>
              </a:buClr>
              <a:buFont typeface="Arial"/>
              <a:buChar char="»"/>
              <a:tabLst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057400" indent="-228600">
              <a:spcBef>
                <a:spcPts val="499"/>
              </a:spcBef>
              <a:buClr>
                <a:srgbClr val="4d4d4d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2057400" indent="-228600">
              <a:spcBef>
                <a:spcPts val="499"/>
              </a:spcBef>
              <a:buClr>
                <a:srgbClr val="4d4d4d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68000" y="692280"/>
            <a:ext cx="7162920" cy="1109520"/>
          </a:xfrm>
          <a:prstGeom prst="rect">
            <a:avLst/>
          </a:prstGeom>
          <a:noFill/>
          <a:ln w="0">
            <a:noFill/>
          </a:ln>
          <a:effectLst>
            <a:outerShdw dist="17819" dir="2700000" blurRad="0" rotWithShape="0">
              <a:srgbClr val="000000"/>
            </a:outerShdw>
          </a:effectLst>
        </p:spPr>
        <p:txBody>
          <a:bodyPr lIns="90000" rIns="90000" tIns="46800" bIns="46800" anchor="ctr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1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457200" algn="ctr">
              <a:spcBef>
                <a:spcPts val="601"/>
              </a:spcBef>
              <a:buClr>
                <a:srgbClr val="ffffff"/>
              </a:buClr>
              <a:buFont typeface="Arial"/>
              <a:buChar char="–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1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914400" algn="ctr">
              <a:spcBef>
                <a:spcPts val="6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371600" algn="ctr"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1828800" algn="ctr">
              <a:spcBef>
                <a:spcPts val="499"/>
              </a:spcBef>
              <a:buClr>
                <a:srgbClr val="ffffff"/>
              </a:buClr>
              <a:buFont typeface="Arial"/>
              <a:buChar char="»"/>
              <a:tabLst>
                <a:tab algn="l" pos="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1828800">
              <a:spcBef>
                <a:spcPts val="499"/>
              </a:spcBef>
              <a:buClr>
                <a:srgbClr val="4d4d4d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1828800">
              <a:spcBef>
                <a:spcPts val="499"/>
              </a:spcBef>
              <a:buClr>
                <a:srgbClr val="4d4d4d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68000" y="907920"/>
            <a:ext cx="7162920" cy="750960"/>
          </a:xfrm>
          <a:prstGeom prst="rect">
            <a:avLst/>
          </a:prstGeom>
          <a:noFill/>
          <a:ln w="0">
            <a:noFill/>
          </a:ln>
          <a:effectLst>
            <a:outerShdw dist="17819" dir="2700000" blurRad="0" rotWithShape="0">
              <a:srgbClr val="000000"/>
            </a:outerShdw>
          </a:effectLst>
        </p:spPr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Tahoma"/>
              </a:rPr>
              <a:t>Beyond Decentralized</a:t>
            </a:r>
            <a:endParaRPr b="1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468000" y="1579680"/>
            <a:ext cx="7162920" cy="696960"/>
          </a:xfrm>
          <a:prstGeom prst="rect">
            <a:avLst/>
          </a:prstGeom>
          <a:noFill/>
          <a:ln w="0">
            <a:noFill/>
          </a:ln>
          <a:effectLst>
            <a:outerShdw dist="17819" dir="2700000" blurRad="0" rotWithShape="0">
              <a:srgbClr val="000000"/>
            </a:outerShdw>
          </a:effectLst>
        </p:spPr>
        <p:txBody>
          <a:bodyPr lIns="90000" rIns="90000" tIns="46800" bIns="46800" anchor="t">
            <a:noAutofit/>
          </a:bodyPr>
          <a:p>
            <a:pPr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</a:rPr>
              <a:t>Technology Overview</a:t>
            </a:r>
            <a:endParaRPr b="1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4728240" y="6492960"/>
            <a:ext cx="4644360" cy="36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ff860d"/>
                </a:solidFill>
                <a:latin typeface="Arial"/>
              </a:rPr>
              <a:t>https://poweredtemplate.com/02871/0/index.html</a:t>
            </a:r>
            <a:endParaRPr b="0" lang="en-US" sz="1500" spc="-1" strike="noStrike">
              <a:solidFill>
                <a:srgbClr val="ff860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908000" y="188640"/>
            <a:ext cx="7128000" cy="72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4d4d4d"/>
                </a:solidFill>
                <a:latin typeface="Arial"/>
              </a:rPr>
              <a:t>AIRport – core project</a:t>
            </a:r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828800" y="1052280"/>
            <a:ext cx="7116840" cy="561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1900800" y="1166400"/>
            <a:ext cx="7122600" cy="550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908000" y="188640"/>
            <a:ext cx="7128000" cy="72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4d4d4d"/>
                </a:solidFill>
                <a:latin typeface="Arial"/>
              </a:rPr>
              <a:t>ORM &amp; State</a:t>
            </a:r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828800" y="1052280"/>
            <a:ext cx="7116840" cy="561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Tarmaq – Default ORM, other ORMs possible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Sessionless mapping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Original state tracked in hidden property &amp; passed to and from UI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908000" y="188640"/>
            <a:ext cx="7128000" cy="72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4d4d4d"/>
                </a:solidFill>
                <a:latin typeface="Arial"/>
              </a:rPr>
              <a:t>Entity Mappings</a:t>
            </a:r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828800" y="1052280"/>
            <a:ext cx="7116840" cy="561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JPA style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2642040" y="1641960"/>
            <a:ext cx="5587560" cy="505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908000" y="188640"/>
            <a:ext cx="7128000" cy="72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4d4d4d"/>
                </a:solidFill>
                <a:latin typeface="Arial"/>
              </a:rPr>
              <a:t>Query API</a:t>
            </a:r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1828800" y="1052280"/>
            <a:ext cx="7116840" cy="561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SQL-TypeScript integration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847240" y="1739520"/>
            <a:ext cx="5153760" cy="488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908000" y="188640"/>
            <a:ext cx="7128000" cy="72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4d4d4d"/>
                </a:solidFill>
                <a:latin typeface="Arial"/>
              </a:rPr>
              <a:t>Query API</a:t>
            </a:r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828800" y="1052280"/>
            <a:ext cx="7116840" cy="561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SELECT clause as an object tree: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743200" y="1600200"/>
            <a:ext cx="5548320" cy="50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908000" y="188640"/>
            <a:ext cx="7128000" cy="72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4d4d4d"/>
                </a:solidFill>
                <a:latin typeface="Arial"/>
              </a:rPr>
              <a:t>DAOs – type safety</a:t>
            </a:r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828800" y="1052280"/>
            <a:ext cx="7116840" cy="561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2419200" y="986400"/>
            <a:ext cx="6072840" cy="571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908000" y="188640"/>
            <a:ext cx="7128000" cy="72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4d4d4d"/>
                </a:solidFill>
                <a:latin typeface="Arial"/>
              </a:rPr>
              <a:t>API</a:t>
            </a:r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1828800" y="1052280"/>
            <a:ext cx="7116840" cy="561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* Apps run in isolated VMs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* Cannot directly access the database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* Can query other App Schemas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* Call APIs of other Apps for persistence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2973600" y="3547800"/>
            <a:ext cx="5013000" cy="271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908000" y="188640"/>
            <a:ext cx="7128000" cy="72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4d4d4d"/>
                </a:solidFill>
                <a:latin typeface="Arial"/>
              </a:rPr>
              <a:t>API</a:t>
            </a:r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1828800" y="1052280"/>
            <a:ext cx="7116840" cy="561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2225160" y="970560"/>
            <a:ext cx="6510240" cy="569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908000" y="188640"/>
            <a:ext cx="7128000" cy="72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4d4d4d"/>
                </a:solidFill>
                <a:latin typeface="Arial"/>
              </a:rPr>
              <a:t>Transactions &amp; Scope</a:t>
            </a:r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1828800" y="1052280"/>
            <a:ext cx="7116840" cy="561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Transactions across API calls</a:t>
            </a:r>
            <a:br>
              <a:rPr sz="2800"/>
            </a:b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Each API call gets its own SAVEPOINT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Access to Request Scope is provided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User, Actor info, etc.</a:t>
            </a:r>
            <a:br>
              <a:rPr sz="2800"/>
            </a:b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Session scope tracking is possible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908000" y="188640"/>
            <a:ext cx="7128000" cy="72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4d4d4d"/>
                </a:solidFill>
                <a:latin typeface="Arial"/>
              </a:rPr>
              <a:t>Synchronization</a:t>
            </a:r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1828800" y="1052280"/>
            <a:ext cx="7116840" cy="561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Repositories are meant to exist in multiple AIRport databases (each user device has its own AIRport database)</a:t>
            </a:r>
            <a:br>
              <a:rPr sz="2800"/>
            </a:b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Repositories sync via Transaction Log entries</a:t>
            </a:r>
            <a:br>
              <a:rPr sz="2800"/>
            </a:b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Conflicts are resolved automatically based on Transaction Log entry timestamps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15640" y="475920"/>
            <a:ext cx="7201080" cy="64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Tahoma"/>
              </a:rPr>
              <a:t>Mission</a:t>
            </a:r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380880" y="1589040"/>
            <a:ext cx="7848720" cy="3440160"/>
          </a:xfrm>
          <a:prstGeom prst="rect">
            <a:avLst/>
          </a:prstGeom>
          <a:noFill/>
          <a:ln w="0">
            <a:noFill/>
          </a:ln>
          <a:effectLst>
            <a:outerShdw dist="17819" dir="2700000" blurRad="0" rotWithShape="0">
              <a:srgbClr val="000000"/>
            </a:outerShdw>
          </a:effectLst>
        </p:spPr>
        <p:txBody>
          <a:bodyPr lIns="90000" rIns="90000" tIns="46800" bIns="46800" anchor="t">
            <a:noAutofit/>
          </a:bodyPr>
          <a:p>
            <a:pPr lvl="1" marL="45720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–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br>
              <a:rPr sz="2600"/>
            </a:br>
            <a:r>
              <a:rPr b="1" lang="ru-RU" sz="2600" spc="-1" strike="noStrike">
                <a:solidFill>
                  <a:srgbClr val="ffffff"/>
                </a:solidFill>
                <a:latin typeface="Verdana"/>
                <a:ea typeface="굴림"/>
              </a:rPr>
              <a:t>Fair Data Ownership</a:t>
            </a:r>
            <a:br>
              <a:rPr sz="2400"/>
            </a:br>
            <a:r>
              <a:rPr b="1" lang="en-US" sz="2400" spc="-1" strike="noStrike">
                <a:solidFill>
                  <a:srgbClr val="ffffff"/>
                </a:solidFill>
                <a:latin typeface="Arial"/>
              </a:rPr>
              <a:t>Everyone owns their data</a:t>
            </a:r>
            <a:br>
              <a:rPr sz="2400"/>
            </a:br>
            <a:br>
              <a:rPr sz="2400"/>
            </a:br>
            <a:r>
              <a:rPr b="1" lang="ru-RU" sz="2600" spc="-1" strike="noStrike">
                <a:solidFill>
                  <a:srgbClr val="ffffff"/>
                </a:solidFill>
                <a:latin typeface="Verdana"/>
                <a:ea typeface="굴림"/>
              </a:rPr>
              <a:t>Independent Software Development</a:t>
            </a:r>
            <a:br>
              <a:rPr sz="2600"/>
            </a:br>
            <a:r>
              <a:rPr b="1" lang="en-US" sz="2400" spc="-1" strike="noStrike">
                <a:solidFill>
                  <a:srgbClr val="ffffff"/>
                </a:solidFill>
                <a:latin typeface="Arial"/>
              </a:rPr>
              <a:t>Developers build synergetic apps</a:t>
            </a:r>
            <a:endParaRPr b="1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908000" y="188640"/>
            <a:ext cx="7128000" cy="72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4d4d4d"/>
                </a:solidFill>
                <a:latin typeface="Arial"/>
              </a:rPr>
              <a:t>AIRbridge</a:t>
            </a:r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1828800" y="1052280"/>
            <a:ext cx="7116840" cy="561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Per-Repository private blockchains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SSO (Single Sign On):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convenient and private options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Data Transfer optimization and storage platform Adapters (Filecoin, etc.)</a:t>
            </a:r>
            <a:br>
              <a:rPr sz="2800"/>
            </a:b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Unified validation for server and client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908000" y="188640"/>
            <a:ext cx="7128000" cy="72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4d4d4d"/>
                </a:solidFill>
                <a:latin typeface="Arial"/>
              </a:rPr>
              <a:t>AIRbridge: Validation</a:t>
            </a:r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1828800" y="1052280"/>
            <a:ext cx="7116840" cy="561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Declarative and concise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2091960" y="2058480"/>
            <a:ext cx="6715440" cy="414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908000" y="188640"/>
            <a:ext cx="7128000" cy="72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4d4d4d"/>
                </a:solidFill>
                <a:latin typeface="Arial"/>
              </a:rPr>
              <a:t>AIRway</a:t>
            </a:r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1828800" y="1052280"/>
            <a:ext cx="7116840" cy="561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Peer to peer AIRport</a:t>
            </a:r>
            <a:br>
              <a:rPr sz="2800"/>
            </a:b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Repository peer discovery</a:t>
            </a:r>
            <a:br>
              <a:rPr sz="2800"/>
            </a:b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Real time updates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908000" y="188640"/>
            <a:ext cx="7128000" cy="72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4d4d4d"/>
                </a:solidFill>
                <a:latin typeface="Arial"/>
              </a:rPr>
              <a:t>Highway</a:t>
            </a:r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1828800" y="1052280"/>
            <a:ext cx="7116840" cy="561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AIRport for server environment</a:t>
            </a:r>
            <a:br>
              <a:rPr sz="2800"/>
            </a:b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AIR for globally shared data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2514600" y="2743200"/>
            <a:ext cx="5920560" cy="365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908000" y="188640"/>
            <a:ext cx="7128000" cy="72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4d4d4d"/>
                </a:solidFill>
                <a:latin typeface="Arial"/>
              </a:rPr>
              <a:t>Maglev</a:t>
            </a:r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1828800" y="1052280"/>
            <a:ext cx="7116840" cy="561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AIRport executing on a network of execution nodes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AIRport instances pulling data from multiple data sources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2054520" y="3621240"/>
            <a:ext cx="6831720" cy="279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908000" y="188640"/>
            <a:ext cx="7128000" cy="72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4d4d4d"/>
                </a:solidFill>
                <a:latin typeface="Arial"/>
              </a:rPr>
              <a:t>Story</a:t>
            </a:r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918800" y="1052280"/>
            <a:ext cx="7116840" cy="561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2015 – “Hans the Organizator”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Saw no way for people to store their own data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Started on AIRport in 2016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908000" y="188640"/>
            <a:ext cx="7128000" cy="72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4d4d4d"/>
                </a:solidFill>
                <a:latin typeface="Arial"/>
              </a:rPr>
              <a:t>AIR</a:t>
            </a:r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1918800" y="1052280"/>
            <a:ext cx="7116840" cy="561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Autonomous Interdependent Repositories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*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Relational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*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ID Scheme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*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Transaction Logs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*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Autonomous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*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Interdependent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908000" y="188640"/>
            <a:ext cx="7128000" cy="72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4d4d4d"/>
                </a:solidFill>
                <a:latin typeface="Arial"/>
              </a:rPr>
              <a:t>Relational</a:t>
            </a:r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1908000" y="842400"/>
            <a:ext cx="7116840" cy="561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Virtual repositories in relational tables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2057400" y="1371600"/>
            <a:ext cx="6858000" cy="529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908000" y="188640"/>
            <a:ext cx="7128000" cy="72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4d4d4d"/>
                </a:solidFill>
                <a:latin typeface="Arial"/>
              </a:rPr>
              <a:t>ID Scheme</a:t>
            </a:r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918800" y="1052280"/>
            <a:ext cx="7116840" cy="561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AIR Primary (and foreign) keys are composed of: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Repository_Id (GUID)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Repository_Actor_Id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Actor = User, on a Device, using an App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Actor_Record_Id (DB sequence)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908000" y="188640"/>
            <a:ext cx="7128000" cy="72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4d4d4d"/>
                </a:solidFill>
                <a:latin typeface="Arial"/>
              </a:rPr>
              <a:t>Transaction Logs</a:t>
            </a:r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918800" y="1052280"/>
            <a:ext cx="7116840" cy="561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Each Repository maintains its own Transaction Log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Each database transaction is split into per-Repository sub-transactions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908000" y="188640"/>
            <a:ext cx="7128000" cy="72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4d4d4d"/>
                </a:solidFill>
                <a:latin typeface="Arial"/>
              </a:rPr>
              <a:t>Autonomous</a:t>
            </a:r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1828800" y="1052280"/>
            <a:ext cx="7116840" cy="561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Repository can be used in isolation.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All data reference via Foreign Keys is copied into the Repository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908000" y="188640"/>
            <a:ext cx="7128000" cy="72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4d4d4d"/>
                </a:solidFill>
                <a:latin typeface="Arial"/>
              </a:rPr>
              <a:t>Interdependent</a:t>
            </a:r>
            <a:endParaRPr b="1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1828800" y="1052280"/>
            <a:ext cx="7116840" cy="561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Source Repository foreign keys retained in “Original_*” key columns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Joins can be switched to use these “original” columns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Missing repositories are loaded in background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Application>LibreOffice/7.3.2.2$Windows_X86_64 LibreOffice_project/49f2b1bff42cfccbd8f788c8dc32c1c309559be0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2022-08-13T17:16:07Z</dcterms:created>
  <dc:creator/>
  <dc:description/>
  <dc:language>en-US</dc:language>
  <cp:lastModifiedBy/>
  <dcterms:modified xsi:type="dcterms:W3CDTF">2022-08-13T20:40:01Z</dcterms:modified>
  <cp:revision>81</cp:revision>
  <dc:subject/>
  <dc:title>PowerPoint Template</dc:title>
</cp:coreProperties>
</file>