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84" r:id="rId2"/>
    <p:sldId id="591" r:id="rId3"/>
    <p:sldId id="592" r:id="rId4"/>
  </p:sldIdLst>
  <p:sldSz cx="9144000" cy="6858000" type="screen4x3"/>
  <p:notesSz cx="6642100" cy="9779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6E6"/>
    <a:srgbClr val="FBFBF2"/>
    <a:srgbClr val="FFFFFF"/>
    <a:srgbClr val="FEFEFE"/>
    <a:srgbClr val="FAFAFA"/>
    <a:srgbClr val="E6F6F8"/>
    <a:srgbClr val="E6F6F7"/>
    <a:srgbClr val="FF0000"/>
    <a:srgbClr val="280049"/>
    <a:srgbClr val="D4E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6327" autoAdjust="0"/>
  </p:normalViewPr>
  <p:slideViewPr>
    <p:cSldViewPr>
      <p:cViewPr varScale="1">
        <p:scale>
          <a:sx n="123" d="100"/>
          <a:sy n="123" d="100"/>
        </p:scale>
        <p:origin x="1760" y="192"/>
      </p:cViewPr>
      <p:guideLst>
        <p:guide orient="horz" pos="24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416" y="-96"/>
      </p:cViewPr>
      <p:guideLst>
        <p:guide orient="horz" pos="3080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35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5050" y="852488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04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3126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2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51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630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E9ABD-9F4D-9F4C-9634-0727F919D4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3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rgbClr val="FBFBF2"/>
            </a:gs>
            <a:gs pos="100000">
              <a:srgbClr val="FEFEF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858DFBE-9846-5D41-9AEB-9E33DB4B5A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3438" y="6184900"/>
            <a:ext cx="477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fld id="{12EDF303-B5FB-9A41-82C7-407F4A1FC2A1}" type="slidenum">
              <a:rPr lang="en-GB" sz="2000" i="1">
                <a:cs typeface="+mn-cs"/>
              </a:rPr>
              <a:pPr>
                <a:defRPr/>
              </a:pPr>
              <a:t>‹#›</a:t>
            </a:fld>
            <a:endParaRPr lang="en-GB" sz="2000" i="1"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ED5DA-7598-C048-8F7C-4579844DE3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6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6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4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453438" y="6184900"/>
            <a:ext cx="477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fld id="{12EDF303-B5FB-9A41-82C7-407F4A1FC2A1}" type="slidenum">
              <a:rPr lang="en-GB" sz="2000" i="1">
                <a:cs typeface="+mn-cs"/>
              </a:rPr>
              <a:pPr>
                <a:defRPr/>
              </a:pPr>
              <a:t>‹#›</a:t>
            </a:fld>
            <a:endParaRPr lang="en-GB" sz="2000" i="1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0"/>
        <a:buChar char="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charset="0"/>
        <a:buChar char="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B5CEF0-5B29-264C-A1E5-9C0AF1C2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ctr">
              <a:defRPr/>
            </a:pPr>
            <a:r>
              <a:rPr lang="en-GB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+mn-cs"/>
              </a:rPr>
              <a:t>How does </a:t>
            </a:r>
            <a:r>
              <a:rPr lang="en-GB" sz="1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+mn-cs"/>
              </a:rPr>
              <a:t>ApRES</a:t>
            </a:r>
            <a:r>
              <a:rPr lang="en-GB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+mn-cs"/>
              </a:rPr>
              <a:t> work?</a:t>
            </a:r>
            <a:endParaRPr lang="en-GB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6B9D-9568-194A-A98B-3B0158AA317D}"/>
              </a:ext>
            </a:extLst>
          </p:cNvPr>
          <p:cNvSpPr/>
          <p:nvPr/>
        </p:nvSpPr>
        <p:spPr>
          <a:xfrm>
            <a:off x="251520" y="4717212"/>
            <a:ext cx="8278688" cy="4706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GB" sz="1800" b="1" i="1" dirty="0">
                <a:latin typeface="Times New Roman" panose="02020603050405020304" pitchFamily="18" charset="0"/>
                <a:ea typeface="ＭＳ 明朝" panose="02020609040205080304" pitchFamily="49" charset="-128"/>
              </a:rPr>
              <a:t>Standard range processing </a:t>
            </a:r>
            <a:r>
              <a:rPr lang="en-GB" sz="1800" b="1" dirty="0">
                <a:latin typeface="Times New Roman" panose="02020603050405020304" pitchFamily="18" charset="0"/>
                <a:ea typeface="ＭＳ 明朝" panose="02020609040205080304" pitchFamily="49" charset="-128"/>
              </a:rPr>
              <a:t>gives 43 cm resolution in ice, maybe c. 4 cm precision estimate of peak. Not mm-precision.</a:t>
            </a:r>
            <a:endParaRPr lang="en-GB" sz="1800" dirty="0">
              <a:latin typeface="Times New Roman" panose="02020603050405020304" pitchFamily="18" charset="0"/>
              <a:ea typeface="ＭＳ 明朝" panose="02020609040205080304" pitchFamily="49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73A5D-D809-8D43-B566-D759E64320D5}"/>
              </a:ext>
            </a:extLst>
          </p:cNvPr>
          <p:cNvSpPr/>
          <p:nvPr/>
        </p:nvSpPr>
        <p:spPr>
          <a:xfrm>
            <a:off x="252605" y="4730201"/>
            <a:ext cx="8278688" cy="66110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GB" sz="1800" b="1" dirty="0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</a:rPr>
              <a:t>Include phase measurement to combine the coarse range estimate from the nearest range bin(s) with a fine estimate based on phase. Gives sub-mm-precision, but…</a:t>
            </a:r>
            <a:endParaRPr lang="en-GB" sz="1800" dirty="0">
              <a:effectLst>
                <a:outerShdw blurRad="50800" dist="50800" dir="5400000" algn="ctr" rotWithShape="0">
                  <a:schemeClr val="tx1">
                    <a:lumMod val="10000"/>
                    <a:lumOff val="90000"/>
                  </a:schemeClr>
                </a:outerShdw>
              </a:effectLst>
              <a:latin typeface="Times New Roman" panose="02020603050405020304" pitchFamily="18" charset="0"/>
              <a:ea typeface="ＭＳ 明朝" panose="02020609040205080304" pitchFamily="49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E3E73-F902-554F-91F5-DAD62523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5618440"/>
            <a:ext cx="4267200" cy="6908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73C74A-BB99-B748-92FF-0C8D8BFC0AF7}"/>
              </a:ext>
            </a:extLst>
          </p:cNvPr>
          <p:cNvSpPr/>
          <p:nvPr/>
        </p:nvSpPr>
        <p:spPr>
          <a:xfrm>
            <a:off x="252605" y="4742831"/>
            <a:ext cx="8278688" cy="66110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GB" sz="1800" b="1" dirty="0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</a:rPr>
              <a:t>For absolute measurement of range, use zero-padding so that phase change between range bins &lt; 2</a:t>
            </a:r>
            <a:r>
              <a:rPr lang="en-GB" sz="1800" b="1" i="1" dirty="0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Symbol" pitchFamily="2" charset="2"/>
                <a:ea typeface="ＭＳ 明朝" panose="02020609040205080304" pitchFamily="49" charset="-128"/>
              </a:rPr>
              <a:t>p</a:t>
            </a:r>
            <a:r>
              <a:rPr lang="en-GB" sz="1800" b="1" dirty="0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, requiring a pad factor of </a:t>
            </a:r>
            <a:r>
              <a:rPr lang="en-GB" sz="1800" b="1" i="1" dirty="0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p</a:t>
            </a:r>
            <a:r>
              <a:rPr lang="en-GB" sz="1800" b="1" dirty="0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 ≥ </a:t>
            </a:r>
            <a:r>
              <a:rPr lang="en-GB" sz="1800" b="1" i="1" dirty="0" err="1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f</a:t>
            </a:r>
            <a:r>
              <a:rPr lang="en-GB" sz="1800" b="1" baseline="-25000" dirty="0" err="1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o</a:t>
            </a:r>
            <a:r>
              <a:rPr lang="en-GB" sz="1800" b="1" dirty="0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n-GB" sz="1800" b="1" i="1" dirty="0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B,  </a:t>
            </a:r>
            <a:r>
              <a:rPr lang="en-GB" sz="1800" b="1" dirty="0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≥ 2 for </a:t>
            </a:r>
            <a:r>
              <a:rPr lang="en-GB" sz="1800" b="1" dirty="0" err="1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ApRES</a:t>
            </a:r>
            <a:r>
              <a:rPr lang="en-GB" sz="1800" b="1" dirty="0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GB" sz="1800" dirty="0">
              <a:effectLst>
                <a:outerShdw blurRad="50800" dist="50800" dir="5400000" algn="ctr" rotWithShape="0">
                  <a:schemeClr val="tx1">
                    <a:lumMod val="10000"/>
                    <a:lumOff val="90000"/>
                  </a:schemeClr>
                </a:outerShdw>
              </a:effectLst>
              <a:latin typeface="Times New Roman" panose="02020603050405020304" pitchFamily="18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EA9FF29-5738-D74B-A682-0A22069D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43608" y="850871"/>
            <a:ext cx="7112000" cy="3616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FC6E207-7577-534F-9A57-F1450CCB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3608" y="850871"/>
            <a:ext cx="7112000" cy="3616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2BD9DDD-BBEF-3146-8EC4-7B702E556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850871"/>
            <a:ext cx="7112000" cy="3616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41021-9220-3D4B-A63A-4CFBC592D585}"/>
              </a:ext>
            </a:extLst>
          </p:cNvPr>
          <p:cNvSpPr/>
          <p:nvPr/>
        </p:nvSpPr>
        <p:spPr>
          <a:xfrm>
            <a:off x="251520" y="620688"/>
            <a:ext cx="4608512" cy="38923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GB" sz="1800" b="1" dirty="0">
                <a:effectLst>
                  <a:outerShdw blurRad="50800" dist="50800" dir="5400000" algn="ctr" rotWithShape="0">
                    <a:schemeClr val="tx1">
                      <a:lumMod val="10000"/>
                      <a:lumOff val="90000"/>
                    </a:schemeClr>
                  </a:outerShdw>
                </a:effectLst>
                <a:latin typeface="Times New Roman" panose="02020603050405020304" pitchFamily="18" charset="0"/>
                <a:ea typeface="ＭＳ 明朝" panose="02020609040205080304" pitchFamily="49" charset="-128"/>
              </a:rPr>
              <a:t>FFT-processed FMCW de-ramped signal</a:t>
            </a:r>
            <a:endParaRPr lang="en-GB" sz="1800" dirty="0">
              <a:effectLst>
                <a:outerShdw blurRad="50800" dist="50800" dir="5400000" algn="ctr" rotWithShape="0">
                  <a:schemeClr val="tx1">
                    <a:lumMod val="10000"/>
                    <a:lumOff val="90000"/>
                  </a:schemeClr>
                </a:outerShdw>
              </a:effectLst>
              <a:latin typeface="Times New Roman" panose="02020603050405020304" pitchFamily="18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EDF7D-4B68-7848-80A6-73A2F2AF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ctr">
              <a:defRPr/>
            </a:pPr>
            <a:r>
              <a:rPr lang="en-GB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+mn-cs"/>
              </a:rPr>
              <a:t>How does </a:t>
            </a:r>
            <a:r>
              <a:rPr lang="en-GB" sz="1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+mn-cs"/>
              </a:rPr>
              <a:t>ApRES</a:t>
            </a:r>
            <a:r>
              <a:rPr lang="en-GB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+mn-cs"/>
              </a:rPr>
              <a:t> work?</a:t>
            </a:r>
            <a:endParaRPr lang="en-GB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F6A1A-5CCA-3545-A46F-19FD5124749E}"/>
              </a:ext>
            </a:extLst>
          </p:cNvPr>
          <p:cNvSpPr txBox="1"/>
          <p:nvPr/>
        </p:nvSpPr>
        <p:spPr>
          <a:xfrm>
            <a:off x="216024" y="764704"/>
            <a:ext cx="889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But how to correctly form and interpret the </a:t>
            </a:r>
            <a:r>
              <a:rPr lang="en-GB" sz="1800" b="1" dirty="0" err="1"/>
              <a:t>deramped</a:t>
            </a:r>
            <a:r>
              <a:rPr lang="en-GB" sz="1800" b="1" dirty="0"/>
              <a:t> FMCW phase at each range bin?</a:t>
            </a:r>
          </a:p>
          <a:p>
            <a:endParaRPr lang="en-GB" sz="1800" b="1" dirty="0"/>
          </a:p>
          <a:p>
            <a:r>
              <a:rPr lang="en-GB" sz="1800" b="1" dirty="0" err="1"/>
              <a:t>Deramped</a:t>
            </a:r>
            <a:r>
              <a:rPr lang="en-GB" sz="1800" b="1" dirty="0"/>
              <a:t> signal instantaneous phase*: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D15FD8-6791-BB44-8D38-BCAF7A21F974}"/>
              </a:ext>
            </a:extLst>
          </p:cNvPr>
          <p:cNvSpPr/>
          <p:nvPr/>
        </p:nvSpPr>
        <p:spPr>
          <a:xfrm>
            <a:off x="2358000" y="2422595"/>
            <a:ext cx="504056" cy="50405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A04AE5-E1E5-174E-91BF-3EF5686198E8}"/>
              </a:ext>
            </a:extLst>
          </p:cNvPr>
          <p:cNvSpPr/>
          <p:nvPr/>
        </p:nvSpPr>
        <p:spPr>
          <a:xfrm>
            <a:off x="4788024" y="2249727"/>
            <a:ext cx="782122" cy="75295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649D1D-CDAC-194B-AD3F-8BDE71538591}"/>
              </a:ext>
            </a:extLst>
          </p:cNvPr>
          <p:cNvSpPr/>
          <p:nvPr/>
        </p:nvSpPr>
        <p:spPr>
          <a:xfrm>
            <a:off x="2987824" y="2134563"/>
            <a:ext cx="1656184" cy="983281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742A-4946-764D-A90C-C7BD012A5DBD}"/>
              </a:ext>
            </a:extLst>
          </p:cNvPr>
          <p:cNvSpPr txBox="1"/>
          <p:nvPr/>
        </p:nvSpPr>
        <p:spPr>
          <a:xfrm>
            <a:off x="5220072" y="1556792"/>
            <a:ext cx="2441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3366FF"/>
                </a:solidFill>
              </a:rPr>
              <a:t>CW signal corresponding</a:t>
            </a:r>
          </a:p>
          <a:p>
            <a:pPr algn="ctr"/>
            <a:r>
              <a:rPr lang="en-GB" sz="1600" dirty="0">
                <a:solidFill>
                  <a:srgbClr val="3366FF"/>
                </a:solidFill>
              </a:rPr>
              <a:t>to target range bin </a:t>
            </a:r>
            <a:r>
              <a:rPr lang="en-GB" sz="1600" dirty="0">
                <a:solidFill>
                  <a:srgbClr val="3366FF"/>
                </a:solidFill>
                <a:sym typeface="Wingdings" pitchFamily="2" charset="2"/>
              </a:rPr>
              <a:t></a:t>
            </a:r>
            <a:r>
              <a:rPr lang="en-GB" sz="1600" i="1" dirty="0" err="1">
                <a:solidFill>
                  <a:srgbClr val="3366FF"/>
                </a:solidFill>
                <a:sym typeface="Wingdings" pitchFamily="2" charset="2"/>
              </a:rPr>
              <a:t>R</a:t>
            </a:r>
            <a:r>
              <a:rPr lang="en-GB" sz="1600" i="1" baseline="-25000" dirty="0" err="1">
                <a:solidFill>
                  <a:srgbClr val="3366FF"/>
                </a:solidFill>
                <a:sym typeface="Wingdings" pitchFamily="2" charset="2"/>
              </a:rPr>
              <a:t>coarse</a:t>
            </a:r>
            <a:endParaRPr lang="en-GB" sz="1600" i="1" baseline="-25000" dirty="0">
              <a:solidFill>
                <a:srgbClr val="3366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76587-54DB-224E-8810-D6AFC8971D00}"/>
              </a:ext>
            </a:extLst>
          </p:cNvPr>
          <p:cNvSpPr txBox="1"/>
          <p:nvPr/>
        </p:nvSpPr>
        <p:spPr>
          <a:xfrm>
            <a:off x="5004048" y="3276273"/>
            <a:ext cx="279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Phase term corresponding</a:t>
            </a:r>
          </a:p>
          <a:p>
            <a:pPr algn="ctr"/>
            <a:r>
              <a:rPr lang="en-GB" sz="1600" dirty="0">
                <a:solidFill>
                  <a:srgbClr val="FF0000"/>
                </a:solidFill>
              </a:rPr>
              <a:t>to offset from range bin </a:t>
            </a:r>
            <a:r>
              <a:rPr lang="en-GB" sz="1600" dirty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GB" sz="1600" i="1" dirty="0" err="1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en-GB" sz="1600" i="1" baseline="-25000" dirty="0" err="1">
                <a:solidFill>
                  <a:srgbClr val="FF0000"/>
                </a:solidFill>
                <a:sym typeface="Wingdings" pitchFamily="2" charset="2"/>
              </a:rPr>
              <a:t>fine</a:t>
            </a:r>
            <a:endParaRPr lang="en-GB" sz="1600" i="1" baseline="-25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1E5F9-CA6F-7B47-BAAC-8E7513B96CFB}"/>
              </a:ext>
            </a:extLst>
          </p:cNvPr>
          <p:cNvSpPr txBox="1"/>
          <p:nvPr/>
        </p:nvSpPr>
        <p:spPr>
          <a:xfrm>
            <a:off x="198736" y="4006101"/>
            <a:ext cx="754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Generate </a:t>
            </a:r>
            <a:r>
              <a:rPr lang="en-GB" sz="1800" b="1" i="1" dirty="0"/>
              <a:t>reference phase </a:t>
            </a:r>
            <a:r>
              <a:rPr lang="en-GB" sz="1800" b="1" dirty="0"/>
              <a:t>to deduce the FMCW phase at the </a:t>
            </a:r>
            <a:r>
              <a:rPr lang="en-GB" sz="1800" b="1" i="1" dirty="0"/>
              <a:t>n</a:t>
            </a:r>
            <a:r>
              <a:rPr lang="en-GB" sz="1800" b="1" dirty="0"/>
              <a:t>th range bin: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FC11AC-BB26-F84C-B181-5559330A7E68}"/>
              </a:ext>
            </a:extLst>
          </p:cNvPr>
          <p:cNvSpPr txBox="1"/>
          <p:nvPr/>
        </p:nvSpPr>
        <p:spPr>
          <a:xfrm>
            <a:off x="4139952" y="5445224"/>
            <a:ext cx="4476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Symbol" pitchFamily="2" charset="2"/>
              </a:rPr>
              <a:t>D</a:t>
            </a:r>
            <a:r>
              <a:rPr lang="en-GB" sz="1600" b="1" i="1" dirty="0"/>
              <a:t>t</a:t>
            </a:r>
            <a:r>
              <a:rPr lang="en-GB" sz="1600" b="1" dirty="0"/>
              <a:t> here is to allow for the small timing difference</a:t>
            </a:r>
          </a:p>
          <a:p>
            <a:r>
              <a:rPr lang="en-GB" sz="1600" b="1" dirty="0"/>
              <a:t>between the chirp and the ADC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15C6BD9-AB3E-6148-A54D-3C8B96E2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2276872"/>
            <a:ext cx="2560320" cy="960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AA60B7-640D-8A48-8C97-C723E0BE2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315592"/>
            <a:ext cx="4814570" cy="669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7909B6-EF1E-0042-8C57-86DBDFB78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653136"/>
            <a:ext cx="3216910" cy="777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D4705-DD0E-BE45-9A31-CB8AA1B66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222" y="4853514"/>
            <a:ext cx="1120140" cy="28448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FC3AB9D-3BDB-854C-BA40-BC117266ECFD}"/>
              </a:ext>
            </a:extLst>
          </p:cNvPr>
          <p:cNvSpPr/>
          <p:nvPr/>
        </p:nvSpPr>
        <p:spPr>
          <a:xfrm>
            <a:off x="3563888" y="2278579"/>
            <a:ext cx="1086600" cy="703550"/>
          </a:xfrm>
          <a:prstGeom prst="ellipse">
            <a:avLst/>
          </a:prstGeom>
          <a:noFill/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3A5CC-4C94-344B-A75F-4D8FF6DF5FA2}"/>
              </a:ext>
            </a:extLst>
          </p:cNvPr>
          <p:cNvSpPr txBox="1"/>
          <p:nvPr/>
        </p:nvSpPr>
        <p:spPr>
          <a:xfrm>
            <a:off x="755576" y="3276273"/>
            <a:ext cx="3780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B050"/>
                </a:solidFill>
              </a:rPr>
              <a:t>CW component centred on </a:t>
            </a:r>
            <a:r>
              <a:rPr lang="en-GB" sz="1600" i="1" dirty="0">
                <a:solidFill>
                  <a:srgbClr val="00B050"/>
                </a:solidFill>
              </a:rPr>
              <a:t>t </a:t>
            </a:r>
            <a:r>
              <a:rPr lang="en-GB" sz="1600" dirty="0">
                <a:solidFill>
                  <a:srgbClr val="00B050"/>
                </a:solidFill>
              </a:rPr>
              <a:t>= </a:t>
            </a:r>
            <a:r>
              <a:rPr lang="en-GB" sz="1600" i="1" dirty="0">
                <a:solidFill>
                  <a:srgbClr val="00B050"/>
                </a:solidFill>
              </a:rPr>
              <a:t>T</a:t>
            </a:r>
            <a:r>
              <a:rPr lang="en-GB" sz="1600" dirty="0">
                <a:solidFill>
                  <a:srgbClr val="00B050"/>
                </a:solidFill>
              </a:rPr>
              <a:t>/2 hence </a:t>
            </a:r>
            <a:r>
              <a:rPr lang="en-GB" sz="1600" i="1" u="sng" dirty="0" err="1">
                <a:solidFill>
                  <a:srgbClr val="00B050"/>
                </a:solidFill>
              </a:rPr>
              <a:t>f</a:t>
            </a:r>
            <a:r>
              <a:rPr lang="en-GB" sz="1600" i="1" dirty="0" err="1">
                <a:solidFill>
                  <a:srgbClr val="00B050"/>
                </a:solidFill>
              </a:rPr>
              <a:t>ftshift</a:t>
            </a:r>
            <a:r>
              <a:rPr lang="en-GB" sz="1600" dirty="0">
                <a:solidFill>
                  <a:srgbClr val="00B050"/>
                </a:solidFill>
              </a:rPr>
              <a:t> to eliminate range-dependent phase</a:t>
            </a:r>
            <a:endParaRPr lang="en-GB" sz="1600" i="1" baseline="-250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25A94-E704-5841-92D0-1EF65340649E}"/>
              </a:ext>
            </a:extLst>
          </p:cNvPr>
          <p:cNvSpPr txBox="1"/>
          <p:nvPr/>
        </p:nvSpPr>
        <p:spPr>
          <a:xfrm>
            <a:off x="349586" y="6290204"/>
            <a:ext cx="5806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*Brennan et al, ‘Phase-sensitive FMCW radar system…’, </a:t>
            </a:r>
            <a:r>
              <a:rPr lang="en-GB" sz="1400" b="1" i="1" dirty="0"/>
              <a:t>IET Proc</a:t>
            </a:r>
            <a:r>
              <a:rPr lang="en-GB" sz="1400" b="1" dirty="0"/>
              <a:t>., 2014</a:t>
            </a:r>
          </a:p>
        </p:txBody>
      </p:sp>
    </p:spTree>
    <p:extLst>
      <p:ext uri="{BB962C8B-B14F-4D97-AF65-F5344CB8AC3E}">
        <p14:creationId xmlns:p14="http://schemas.microsoft.com/office/powerpoint/2010/main" val="21349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9" grpId="0"/>
      <p:bldP spid="20" grpId="0"/>
      <p:bldP spid="21" grpId="0"/>
      <p:bldP spid="24" grpId="0"/>
      <p:bldP spid="17" grpId="1" animBg="1"/>
      <p:bldP spid="2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5919DE-B444-BE4B-941E-F69D53E4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pPr algn="ctr">
              <a:defRPr/>
            </a:pPr>
            <a:r>
              <a:rPr lang="en-GB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+mn-cs"/>
              </a:rPr>
              <a:t>How does </a:t>
            </a:r>
            <a:r>
              <a:rPr lang="en-GB" sz="1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+mn-cs"/>
              </a:rPr>
              <a:t>ApRES</a:t>
            </a:r>
            <a:r>
              <a:rPr lang="en-GB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+mn-cs"/>
              </a:rPr>
              <a:t> work?</a:t>
            </a:r>
            <a:endParaRPr lang="en-GB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A17C4-A9AD-1842-A75D-7AB76F2D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7584" y="1165513"/>
            <a:ext cx="7479030" cy="4804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271C2-638C-8B46-9898-F99FCD9CC9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52228" y="1412776"/>
            <a:ext cx="2171700" cy="54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7A3C2-8074-CE4E-9BE1-437651C6B4CA}"/>
              </a:ext>
            </a:extLst>
          </p:cNvPr>
          <p:cNvSpPr txBox="1"/>
          <p:nvPr/>
        </p:nvSpPr>
        <p:spPr>
          <a:xfrm>
            <a:off x="5578" y="1412776"/>
            <a:ext cx="1758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Without zero-padding</a:t>
            </a:r>
          </a:p>
          <a:p>
            <a:r>
              <a:rPr lang="en-US" sz="1400" dirty="0"/>
              <a:t>With zero-padding</a:t>
            </a:r>
          </a:p>
        </p:txBody>
      </p:sp>
    </p:spTree>
    <p:extLst>
      <p:ext uri="{BB962C8B-B14F-4D97-AF65-F5344CB8AC3E}">
        <p14:creationId xmlns:p14="http://schemas.microsoft.com/office/powerpoint/2010/main" val="22417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">
      <a:dk1>
        <a:srgbClr val="280049"/>
      </a:dk1>
      <a:lt1>
        <a:srgbClr val="DADADA"/>
      </a:lt1>
      <a:dk2>
        <a:srgbClr val="911703"/>
      </a:dk2>
      <a:lt2>
        <a:srgbClr val="000000"/>
      </a:lt2>
      <a:accent1>
        <a:srgbClr val="FDDACF"/>
      </a:accent1>
      <a:accent2>
        <a:srgbClr val="CF0E30"/>
      </a:accent2>
      <a:accent3>
        <a:srgbClr val="EAEAEA"/>
      </a:accent3>
      <a:accent4>
        <a:srgbClr val="21003D"/>
      </a:accent4>
      <a:accent5>
        <a:srgbClr val="FEEAE4"/>
      </a:accent5>
      <a:accent6>
        <a:srgbClr val="BB0C2A"/>
      </a:accent6>
      <a:hlink>
        <a:srgbClr val="FC0128"/>
      </a:hlink>
      <a:folHlink>
        <a:srgbClr val="3365FB"/>
      </a:folHlink>
    </a:clrScheme>
    <a:fontScheme name="Blank Presentation">
      <a:majorFont>
        <a:latin typeface="Helvetica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12417</TotalTime>
  <Words>210</Words>
  <Application>Microsoft Macintosh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Helvetica</vt:lpstr>
      <vt:lpstr>Monotype Sorts</vt:lpstr>
      <vt:lpstr>Symbol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Non-linear dynamics of circuit disruption</dc:title>
  <cp:lastModifiedBy>Brennan, Paul</cp:lastModifiedBy>
  <cp:revision>968</cp:revision>
  <cp:lastPrinted>2023-03-20T11:29:55Z</cp:lastPrinted>
  <dcterms:modified xsi:type="dcterms:W3CDTF">2024-12-05T19:50:56Z</dcterms:modified>
</cp:coreProperties>
</file>