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4"/>
  </p:notesMasterIdLst>
  <p:sldIdLst>
    <p:sldId id="464" r:id="rId2"/>
    <p:sldId id="257" r:id="rId3"/>
    <p:sldId id="520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465" r:id="rId13"/>
    <p:sldId id="513" r:id="rId14"/>
    <p:sldId id="523" r:id="rId15"/>
    <p:sldId id="515" r:id="rId16"/>
    <p:sldId id="516" r:id="rId17"/>
    <p:sldId id="474" r:id="rId18"/>
    <p:sldId id="517" r:id="rId19"/>
    <p:sldId id="518" r:id="rId20"/>
    <p:sldId id="519" r:id="rId21"/>
    <p:sldId id="473" r:id="rId22"/>
    <p:sldId id="479" r:id="rId23"/>
    <p:sldId id="509" r:id="rId24"/>
    <p:sldId id="484" r:id="rId25"/>
    <p:sldId id="491" r:id="rId26"/>
    <p:sldId id="496" r:id="rId27"/>
    <p:sldId id="279" r:id="rId28"/>
    <p:sldId id="280" r:id="rId29"/>
    <p:sldId id="281" r:id="rId30"/>
    <p:sldId id="282" r:id="rId31"/>
    <p:sldId id="286" r:id="rId32"/>
    <p:sldId id="522" r:id="rId33"/>
    <p:sldId id="497" r:id="rId34"/>
    <p:sldId id="498" r:id="rId35"/>
    <p:sldId id="499" r:id="rId36"/>
    <p:sldId id="505" r:id="rId37"/>
    <p:sldId id="506" r:id="rId38"/>
    <p:sldId id="508" r:id="rId39"/>
    <p:sldId id="524" r:id="rId40"/>
    <p:sldId id="354" r:id="rId41"/>
    <p:sldId id="291" r:id="rId42"/>
    <p:sldId id="355" r:id="rId43"/>
    <p:sldId id="295" r:id="rId44"/>
    <p:sldId id="296" r:id="rId45"/>
    <p:sldId id="297" r:id="rId46"/>
    <p:sldId id="298" r:id="rId47"/>
    <p:sldId id="521" r:id="rId48"/>
    <p:sldId id="359" r:id="rId49"/>
    <p:sldId id="376" r:id="rId50"/>
    <p:sldId id="377" r:id="rId51"/>
    <p:sldId id="378" r:id="rId52"/>
    <p:sldId id="379" r:id="rId5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77600" autoAdjust="0"/>
  </p:normalViewPr>
  <p:slideViewPr>
    <p:cSldViewPr>
      <p:cViewPr varScale="1">
        <p:scale>
          <a:sx n="67" d="100"/>
          <a:sy n="67" d="100"/>
        </p:scale>
        <p:origin x="11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8199A-4A69-40EC-96ED-1BF202A0888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7F45985-DBD2-4BB5-AF43-DD497323B82F}">
      <dgm:prSet custT="1"/>
      <dgm:spPr/>
      <dgm:t>
        <a:bodyPr/>
        <a:lstStyle/>
        <a:p>
          <a:pPr>
            <a:defRPr b="1"/>
          </a:pPr>
          <a:r>
            <a:rPr lang="en-US" sz="2000" b="1"/>
            <a:t>Essential nature of investment</a:t>
          </a:r>
          <a:endParaRPr lang="en-US" sz="2000"/>
        </a:p>
      </dgm:t>
    </dgm:pt>
    <dgm:pt modelId="{9362F5D9-A9B0-4BEF-A0FA-352096B52579}" type="parTrans" cxnId="{35E9C8A1-E389-489C-97D9-78410743C0C5}">
      <dgm:prSet/>
      <dgm:spPr/>
      <dgm:t>
        <a:bodyPr/>
        <a:lstStyle/>
        <a:p>
          <a:endParaRPr lang="en-US" sz="2800"/>
        </a:p>
      </dgm:t>
    </dgm:pt>
    <dgm:pt modelId="{BFB45422-45A6-44C1-95D6-2FE682A73348}" type="sibTrans" cxnId="{35E9C8A1-E389-489C-97D9-78410743C0C5}">
      <dgm:prSet/>
      <dgm:spPr/>
      <dgm:t>
        <a:bodyPr/>
        <a:lstStyle/>
        <a:p>
          <a:endParaRPr lang="en-US" sz="2800"/>
        </a:p>
      </dgm:t>
    </dgm:pt>
    <dgm:pt modelId="{D53F6E03-9F31-4FEF-B90B-2554690C11DA}">
      <dgm:prSet custT="1"/>
      <dgm:spPr/>
      <dgm:t>
        <a:bodyPr/>
        <a:lstStyle/>
        <a:p>
          <a:r>
            <a:rPr lang="en-US" sz="1600"/>
            <a:t>Reduced current consumption</a:t>
          </a:r>
        </a:p>
      </dgm:t>
    </dgm:pt>
    <dgm:pt modelId="{6E57B1E9-65AA-446C-AECB-D0AA9804474E}" type="parTrans" cxnId="{FD51B4AF-832F-4D38-8BBD-3D7972DBE973}">
      <dgm:prSet/>
      <dgm:spPr/>
      <dgm:t>
        <a:bodyPr/>
        <a:lstStyle/>
        <a:p>
          <a:endParaRPr lang="en-US" sz="2800"/>
        </a:p>
      </dgm:t>
    </dgm:pt>
    <dgm:pt modelId="{06A06E83-A5E7-4C9B-9A68-F3F4E6CBDF0F}" type="sibTrans" cxnId="{FD51B4AF-832F-4D38-8BBD-3D7972DBE973}">
      <dgm:prSet/>
      <dgm:spPr/>
      <dgm:t>
        <a:bodyPr/>
        <a:lstStyle/>
        <a:p>
          <a:endParaRPr lang="en-US" sz="2800"/>
        </a:p>
      </dgm:t>
    </dgm:pt>
    <dgm:pt modelId="{0D6DC9B6-F31A-42B7-9F44-A11A38688EAE}">
      <dgm:prSet custT="1"/>
      <dgm:spPr/>
      <dgm:t>
        <a:bodyPr/>
        <a:lstStyle/>
        <a:p>
          <a:r>
            <a:rPr lang="en-US" sz="1600"/>
            <a:t>Planned later consumption</a:t>
          </a:r>
        </a:p>
      </dgm:t>
    </dgm:pt>
    <dgm:pt modelId="{C82B81CC-BD8F-4E43-95B7-3EB8DC5F8CBD}" type="parTrans" cxnId="{0EF16F45-465B-4C12-8E1E-0E16BBBF6384}">
      <dgm:prSet/>
      <dgm:spPr/>
      <dgm:t>
        <a:bodyPr/>
        <a:lstStyle/>
        <a:p>
          <a:endParaRPr lang="en-US" sz="2800"/>
        </a:p>
      </dgm:t>
    </dgm:pt>
    <dgm:pt modelId="{B2B29A17-9C5A-4A2B-9007-D701D064AF3C}" type="sibTrans" cxnId="{0EF16F45-465B-4C12-8E1E-0E16BBBF6384}">
      <dgm:prSet/>
      <dgm:spPr/>
      <dgm:t>
        <a:bodyPr/>
        <a:lstStyle/>
        <a:p>
          <a:endParaRPr lang="en-US" sz="2800"/>
        </a:p>
      </dgm:t>
    </dgm:pt>
    <dgm:pt modelId="{140CCF15-37F6-4B7C-81BA-C5619DF77F58}">
      <dgm:prSet custT="1"/>
      <dgm:spPr/>
      <dgm:t>
        <a:bodyPr/>
        <a:lstStyle/>
        <a:p>
          <a:pPr>
            <a:defRPr b="1"/>
          </a:pPr>
          <a:r>
            <a:rPr lang="en-US" sz="2000" b="1"/>
            <a:t>Real Assets</a:t>
          </a:r>
          <a:endParaRPr lang="en-US" sz="2000"/>
        </a:p>
      </dgm:t>
    </dgm:pt>
    <dgm:pt modelId="{A4FA0F27-C21F-475E-95FB-AE22A13702C7}" type="parTrans" cxnId="{B25182E8-C8FB-440B-9903-91FC74D4A80C}">
      <dgm:prSet/>
      <dgm:spPr/>
      <dgm:t>
        <a:bodyPr/>
        <a:lstStyle/>
        <a:p>
          <a:endParaRPr lang="en-US" sz="2800"/>
        </a:p>
      </dgm:t>
    </dgm:pt>
    <dgm:pt modelId="{F9B0802F-EA31-4CCF-85E7-38A6F9C670CF}" type="sibTrans" cxnId="{B25182E8-C8FB-440B-9903-91FC74D4A80C}">
      <dgm:prSet/>
      <dgm:spPr/>
      <dgm:t>
        <a:bodyPr/>
        <a:lstStyle/>
        <a:p>
          <a:endParaRPr lang="en-US" sz="2800"/>
        </a:p>
      </dgm:t>
    </dgm:pt>
    <dgm:pt modelId="{76EA8B54-C82F-4570-8223-39BF3F46440C}">
      <dgm:prSet custT="1"/>
      <dgm:spPr/>
      <dgm:t>
        <a:bodyPr/>
        <a:lstStyle/>
        <a:p>
          <a:r>
            <a:rPr lang="en-US" sz="1600"/>
            <a:t>Assets used to produce goods and services</a:t>
          </a:r>
          <a:r>
            <a:rPr lang="hu-HU" sz="1600"/>
            <a:t> (land, building, machine, knowlegde)</a:t>
          </a:r>
          <a:endParaRPr lang="en-US" sz="1600"/>
        </a:p>
      </dgm:t>
    </dgm:pt>
    <dgm:pt modelId="{185AADD1-719D-4CAD-A4DA-E636B9899680}" type="parTrans" cxnId="{3BE1A655-278B-4E72-8B45-8131675C2901}">
      <dgm:prSet/>
      <dgm:spPr/>
      <dgm:t>
        <a:bodyPr/>
        <a:lstStyle/>
        <a:p>
          <a:endParaRPr lang="en-US" sz="2800"/>
        </a:p>
      </dgm:t>
    </dgm:pt>
    <dgm:pt modelId="{8FF61C52-94F3-4A52-B880-C1C0B8CB1EFD}" type="sibTrans" cxnId="{3BE1A655-278B-4E72-8B45-8131675C2901}">
      <dgm:prSet/>
      <dgm:spPr/>
      <dgm:t>
        <a:bodyPr/>
        <a:lstStyle/>
        <a:p>
          <a:endParaRPr lang="en-US" sz="2800"/>
        </a:p>
      </dgm:t>
    </dgm:pt>
    <dgm:pt modelId="{CB7AB973-1C08-45D3-8089-A791DD7F39EA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defRPr b="1"/>
          </a:pPr>
          <a:r>
            <a:rPr lang="en-US" sz="2000" b="1" dirty="0"/>
            <a:t>Financial Assets</a:t>
          </a:r>
          <a:endParaRPr lang="en-US" sz="2000" dirty="0"/>
        </a:p>
      </dgm:t>
    </dgm:pt>
    <dgm:pt modelId="{78AC754A-0A4C-4DEE-A2C8-64DD670E7A29}" type="parTrans" cxnId="{FB27183A-92F2-4462-AEF5-47435EA52AE2}">
      <dgm:prSet/>
      <dgm:spPr/>
      <dgm:t>
        <a:bodyPr/>
        <a:lstStyle/>
        <a:p>
          <a:endParaRPr lang="en-US" sz="2800"/>
        </a:p>
      </dgm:t>
    </dgm:pt>
    <dgm:pt modelId="{B724C1B8-CFBF-4D39-A4C0-DA4F6C15CFB1}" type="sibTrans" cxnId="{FB27183A-92F2-4462-AEF5-47435EA52AE2}">
      <dgm:prSet/>
      <dgm:spPr/>
      <dgm:t>
        <a:bodyPr/>
        <a:lstStyle/>
        <a:p>
          <a:endParaRPr lang="en-US" sz="2800"/>
        </a:p>
      </dgm:t>
    </dgm:pt>
    <dgm:pt modelId="{41E309FF-A14E-4F80-8650-23CF3CEDACB1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dirty="0"/>
            <a:t>Claims on real assets</a:t>
          </a:r>
          <a:r>
            <a:rPr lang="hu-HU" sz="1600" dirty="0"/>
            <a:t> </a:t>
          </a:r>
          <a:r>
            <a:rPr lang="hu-HU" sz="1600" dirty="0" err="1"/>
            <a:t>or</a:t>
          </a:r>
          <a:r>
            <a:rPr lang="hu-HU" sz="1600" dirty="0"/>
            <a:t> </a:t>
          </a:r>
          <a:r>
            <a:rPr lang="hu-HU" sz="1600" dirty="0" err="1"/>
            <a:t>income</a:t>
          </a:r>
          <a:r>
            <a:rPr lang="hu-HU" sz="1600" dirty="0"/>
            <a:t> </a:t>
          </a:r>
          <a:r>
            <a:rPr lang="hu-HU" sz="1600" dirty="0" err="1"/>
            <a:t>generated</a:t>
          </a:r>
          <a:r>
            <a:rPr lang="hu-HU" sz="1600" dirty="0"/>
            <a:t> </a:t>
          </a:r>
          <a:r>
            <a:rPr lang="hu-HU" sz="1600" dirty="0" err="1"/>
            <a:t>by</a:t>
          </a:r>
          <a:r>
            <a:rPr lang="hu-HU" sz="1600" dirty="0"/>
            <a:t> </a:t>
          </a:r>
          <a:r>
            <a:rPr lang="hu-HU" sz="1600" dirty="0" err="1"/>
            <a:t>them</a:t>
          </a:r>
          <a:r>
            <a:rPr lang="hu-HU" sz="1600" dirty="0"/>
            <a:t> (</a:t>
          </a:r>
          <a:r>
            <a:rPr lang="hu-HU" sz="1600" dirty="0" err="1"/>
            <a:t>stocks</a:t>
          </a:r>
          <a:r>
            <a:rPr lang="hu-HU" sz="1600" dirty="0"/>
            <a:t>, </a:t>
          </a:r>
          <a:r>
            <a:rPr lang="hu-HU" sz="1600" dirty="0" err="1"/>
            <a:t>bonds</a:t>
          </a:r>
          <a:r>
            <a:rPr lang="hu-HU" sz="1600" dirty="0"/>
            <a:t>) </a:t>
          </a:r>
          <a:endParaRPr lang="en-US" sz="1600" dirty="0"/>
        </a:p>
      </dgm:t>
    </dgm:pt>
    <dgm:pt modelId="{CE326401-3C70-425D-8EFC-AC5814DA8F7C}" type="parTrans" cxnId="{9AE3AD92-517D-4543-BAC0-C41188CAC354}">
      <dgm:prSet/>
      <dgm:spPr/>
      <dgm:t>
        <a:bodyPr/>
        <a:lstStyle/>
        <a:p>
          <a:endParaRPr lang="en-US" sz="2800"/>
        </a:p>
      </dgm:t>
    </dgm:pt>
    <dgm:pt modelId="{1A2202DD-71C9-4A54-A4B5-FAED2FE484B2}" type="sibTrans" cxnId="{9AE3AD92-517D-4543-BAC0-C41188CAC354}">
      <dgm:prSet/>
      <dgm:spPr/>
      <dgm:t>
        <a:bodyPr/>
        <a:lstStyle/>
        <a:p>
          <a:endParaRPr lang="en-US" sz="2800"/>
        </a:p>
      </dgm:t>
    </dgm:pt>
    <dgm:pt modelId="{9180665E-70EC-45A9-9C90-DA75604368B0}" type="pres">
      <dgm:prSet presAssocID="{48B8199A-4A69-40EC-96ED-1BF202A0888C}" presName="root" presStyleCnt="0">
        <dgm:presLayoutVars>
          <dgm:dir/>
          <dgm:resizeHandles val="exact"/>
        </dgm:presLayoutVars>
      </dgm:prSet>
      <dgm:spPr/>
    </dgm:pt>
    <dgm:pt modelId="{0591AD6C-53A6-4D14-9D0E-3C9900BF9F00}" type="pres">
      <dgm:prSet presAssocID="{E7F45985-DBD2-4BB5-AF43-DD497323B82F}" presName="compNode" presStyleCnt="0"/>
      <dgm:spPr/>
    </dgm:pt>
    <dgm:pt modelId="{9A20B4EA-92A4-4DB7-B1DE-58FB1174AE95}" type="pres">
      <dgm:prSet presAssocID="{E7F45985-DBD2-4BB5-AF43-DD497323B8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F80E32D-23C5-4864-AE09-8CF78A6DAC7E}" type="pres">
      <dgm:prSet presAssocID="{E7F45985-DBD2-4BB5-AF43-DD497323B82F}" presName="iconSpace" presStyleCnt="0"/>
      <dgm:spPr/>
    </dgm:pt>
    <dgm:pt modelId="{822EEA2F-E804-4426-9928-A682006D8F89}" type="pres">
      <dgm:prSet presAssocID="{E7F45985-DBD2-4BB5-AF43-DD497323B82F}" presName="parTx" presStyleLbl="revTx" presStyleIdx="0" presStyleCnt="6">
        <dgm:presLayoutVars>
          <dgm:chMax val="0"/>
          <dgm:chPref val="0"/>
        </dgm:presLayoutVars>
      </dgm:prSet>
      <dgm:spPr/>
    </dgm:pt>
    <dgm:pt modelId="{322EF45A-5C62-4495-9101-3C34809E5864}" type="pres">
      <dgm:prSet presAssocID="{E7F45985-DBD2-4BB5-AF43-DD497323B82F}" presName="txSpace" presStyleCnt="0"/>
      <dgm:spPr/>
    </dgm:pt>
    <dgm:pt modelId="{62D5048B-02CF-4F36-8B4B-1EF355E544F8}" type="pres">
      <dgm:prSet presAssocID="{E7F45985-DBD2-4BB5-AF43-DD497323B82F}" presName="desTx" presStyleLbl="revTx" presStyleIdx="1" presStyleCnt="6">
        <dgm:presLayoutVars/>
      </dgm:prSet>
      <dgm:spPr/>
    </dgm:pt>
    <dgm:pt modelId="{A59CA202-01F3-4C49-A31C-9604F8E20862}" type="pres">
      <dgm:prSet presAssocID="{BFB45422-45A6-44C1-95D6-2FE682A73348}" presName="sibTrans" presStyleCnt="0"/>
      <dgm:spPr/>
    </dgm:pt>
    <dgm:pt modelId="{C9ED2045-43FB-4546-A043-ED8FBD833AB5}" type="pres">
      <dgm:prSet presAssocID="{140CCF15-37F6-4B7C-81BA-C5619DF77F58}" presName="compNode" presStyleCnt="0"/>
      <dgm:spPr/>
    </dgm:pt>
    <dgm:pt modelId="{F72FB3A1-6EAC-4215-ADFA-1AA5AA31528C}" type="pres">
      <dgm:prSet presAssocID="{140CCF15-37F6-4B7C-81BA-C5619DF77F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D94A44C-A047-41EA-AD1B-63419B5CFFFC}" type="pres">
      <dgm:prSet presAssocID="{140CCF15-37F6-4B7C-81BA-C5619DF77F58}" presName="iconSpace" presStyleCnt="0"/>
      <dgm:spPr/>
    </dgm:pt>
    <dgm:pt modelId="{EEDFE4AB-987E-4A1B-BB33-E86EAD8F4DCA}" type="pres">
      <dgm:prSet presAssocID="{140CCF15-37F6-4B7C-81BA-C5619DF77F58}" presName="parTx" presStyleLbl="revTx" presStyleIdx="2" presStyleCnt="6">
        <dgm:presLayoutVars>
          <dgm:chMax val="0"/>
          <dgm:chPref val="0"/>
        </dgm:presLayoutVars>
      </dgm:prSet>
      <dgm:spPr/>
    </dgm:pt>
    <dgm:pt modelId="{30B24B03-A1D9-47A9-B5D9-179FE6C9597C}" type="pres">
      <dgm:prSet presAssocID="{140CCF15-37F6-4B7C-81BA-C5619DF77F58}" presName="txSpace" presStyleCnt="0"/>
      <dgm:spPr/>
    </dgm:pt>
    <dgm:pt modelId="{C6CAF2BB-006C-4F3C-AF62-9F0ABDEED625}" type="pres">
      <dgm:prSet presAssocID="{140CCF15-37F6-4B7C-81BA-C5619DF77F58}" presName="desTx" presStyleLbl="revTx" presStyleIdx="3" presStyleCnt="6">
        <dgm:presLayoutVars/>
      </dgm:prSet>
      <dgm:spPr/>
    </dgm:pt>
    <dgm:pt modelId="{D9F51D8D-64C2-462B-92A8-4CFA3BD4E737}" type="pres">
      <dgm:prSet presAssocID="{F9B0802F-EA31-4CCF-85E7-38A6F9C670CF}" presName="sibTrans" presStyleCnt="0"/>
      <dgm:spPr/>
    </dgm:pt>
    <dgm:pt modelId="{3002D279-82D2-4733-B8FC-451B60F52EAE}" type="pres">
      <dgm:prSet presAssocID="{CB7AB973-1C08-45D3-8089-A791DD7F39EA}" presName="compNode" presStyleCnt="0"/>
      <dgm:spPr/>
    </dgm:pt>
    <dgm:pt modelId="{D82F4600-F3FE-4F89-A494-39472B0914B4}" type="pres">
      <dgm:prSet presAssocID="{CB7AB973-1C08-45D3-8089-A791DD7F39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10D5588-122E-47FD-BF3C-4A2B43E10E68}" type="pres">
      <dgm:prSet presAssocID="{CB7AB973-1C08-45D3-8089-A791DD7F39EA}" presName="iconSpace" presStyleCnt="0"/>
      <dgm:spPr/>
    </dgm:pt>
    <dgm:pt modelId="{92E39F84-7701-4E3F-B4E5-4C38035744DA}" type="pres">
      <dgm:prSet presAssocID="{CB7AB973-1C08-45D3-8089-A791DD7F39EA}" presName="parTx" presStyleLbl="revTx" presStyleIdx="4" presStyleCnt="6">
        <dgm:presLayoutVars>
          <dgm:chMax val="0"/>
          <dgm:chPref val="0"/>
        </dgm:presLayoutVars>
      </dgm:prSet>
      <dgm:spPr/>
    </dgm:pt>
    <dgm:pt modelId="{E91B89BB-AE30-4A2C-8F3D-6A74C9CA245A}" type="pres">
      <dgm:prSet presAssocID="{CB7AB973-1C08-45D3-8089-A791DD7F39EA}" presName="txSpace" presStyleCnt="0"/>
      <dgm:spPr/>
    </dgm:pt>
    <dgm:pt modelId="{D927EAF8-15E7-4710-AD2A-827527710107}" type="pres">
      <dgm:prSet presAssocID="{CB7AB973-1C08-45D3-8089-A791DD7F39EA}" presName="desTx" presStyleLbl="revTx" presStyleIdx="5" presStyleCnt="6">
        <dgm:presLayoutVars/>
      </dgm:prSet>
      <dgm:spPr/>
    </dgm:pt>
  </dgm:ptLst>
  <dgm:cxnLst>
    <dgm:cxn modelId="{2E56210A-6D17-4D2D-8DCE-ED8BDE41CF5F}" type="presOf" srcId="{CB7AB973-1C08-45D3-8089-A791DD7F39EA}" destId="{92E39F84-7701-4E3F-B4E5-4C38035744DA}" srcOrd="0" destOrd="0" presId="urn:microsoft.com/office/officeart/2018/5/layout/CenteredIconLabelDescriptionList"/>
    <dgm:cxn modelId="{81E0A617-A536-4190-ABFE-DA4167A18E24}" type="presOf" srcId="{76EA8B54-C82F-4570-8223-39BF3F46440C}" destId="{C6CAF2BB-006C-4F3C-AF62-9F0ABDEED625}" srcOrd="0" destOrd="0" presId="urn:microsoft.com/office/officeart/2018/5/layout/CenteredIconLabelDescriptionList"/>
    <dgm:cxn modelId="{FB27183A-92F2-4462-AEF5-47435EA52AE2}" srcId="{48B8199A-4A69-40EC-96ED-1BF202A0888C}" destId="{CB7AB973-1C08-45D3-8089-A791DD7F39EA}" srcOrd="2" destOrd="0" parTransId="{78AC754A-0A4C-4DEE-A2C8-64DD670E7A29}" sibTransId="{B724C1B8-CFBF-4D39-A4C0-DA4F6C15CFB1}"/>
    <dgm:cxn modelId="{6727525E-11FE-472D-9757-17AA971B3FF9}" type="presOf" srcId="{0D6DC9B6-F31A-42B7-9F44-A11A38688EAE}" destId="{62D5048B-02CF-4F36-8B4B-1EF355E544F8}" srcOrd="0" destOrd="1" presId="urn:microsoft.com/office/officeart/2018/5/layout/CenteredIconLabelDescriptionList"/>
    <dgm:cxn modelId="{0EF16F45-465B-4C12-8E1E-0E16BBBF6384}" srcId="{E7F45985-DBD2-4BB5-AF43-DD497323B82F}" destId="{0D6DC9B6-F31A-42B7-9F44-A11A38688EAE}" srcOrd="1" destOrd="0" parTransId="{C82B81CC-BD8F-4E43-95B7-3EB8DC5F8CBD}" sibTransId="{B2B29A17-9C5A-4A2B-9007-D701D064AF3C}"/>
    <dgm:cxn modelId="{73605C4D-B684-495A-B2CD-941F342C6FD2}" type="presOf" srcId="{48B8199A-4A69-40EC-96ED-1BF202A0888C}" destId="{9180665E-70EC-45A9-9C90-DA75604368B0}" srcOrd="0" destOrd="0" presId="urn:microsoft.com/office/officeart/2018/5/layout/CenteredIconLabelDescriptionList"/>
    <dgm:cxn modelId="{3BE1A655-278B-4E72-8B45-8131675C2901}" srcId="{140CCF15-37F6-4B7C-81BA-C5619DF77F58}" destId="{76EA8B54-C82F-4570-8223-39BF3F46440C}" srcOrd="0" destOrd="0" parTransId="{185AADD1-719D-4CAD-A4DA-E636B9899680}" sibTransId="{8FF61C52-94F3-4A52-B880-C1C0B8CB1EFD}"/>
    <dgm:cxn modelId="{9AE3AD92-517D-4543-BAC0-C41188CAC354}" srcId="{CB7AB973-1C08-45D3-8089-A791DD7F39EA}" destId="{41E309FF-A14E-4F80-8650-23CF3CEDACB1}" srcOrd="0" destOrd="0" parTransId="{CE326401-3C70-425D-8EFC-AC5814DA8F7C}" sibTransId="{1A2202DD-71C9-4A54-A4B5-FAED2FE484B2}"/>
    <dgm:cxn modelId="{35E9C8A1-E389-489C-97D9-78410743C0C5}" srcId="{48B8199A-4A69-40EC-96ED-1BF202A0888C}" destId="{E7F45985-DBD2-4BB5-AF43-DD497323B82F}" srcOrd="0" destOrd="0" parTransId="{9362F5D9-A9B0-4BEF-A0FA-352096B52579}" sibTransId="{BFB45422-45A6-44C1-95D6-2FE682A73348}"/>
    <dgm:cxn modelId="{FD51B4AF-832F-4D38-8BBD-3D7972DBE973}" srcId="{E7F45985-DBD2-4BB5-AF43-DD497323B82F}" destId="{D53F6E03-9F31-4FEF-B90B-2554690C11DA}" srcOrd="0" destOrd="0" parTransId="{6E57B1E9-65AA-446C-AECB-D0AA9804474E}" sibTransId="{06A06E83-A5E7-4C9B-9A68-F3F4E6CBDF0F}"/>
    <dgm:cxn modelId="{B25182E8-C8FB-440B-9903-91FC74D4A80C}" srcId="{48B8199A-4A69-40EC-96ED-1BF202A0888C}" destId="{140CCF15-37F6-4B7C-81BA-C5619DF77F58}" srcOrd="1" destOrd="0" parTransId="{A4FA0F27-C21F-475E-95FB-AE22A13702C7}" sibTransId="{F9B0802F-EA31-4CCF-85E7-38A6F9C670CF}"/>
    <dgm:cxn modelId="{6646BFF1-588B-47B3-BC88-462EA17D4656}" type="presOf" srcId="{D53F6E03-9F31-4FEF-B90B-2554690C11DA}" destId="{62D5048B-02CF-4F36-8B4B-1EF355E544F8}" srcOrd="0" destOrd="0" presId="urn:microsoft.com/office/officeart/2018/5/layout/CenteredIconLabelDescriptionList"/>
    <dgm:cxn modelId="{099950F8-5749-4607-9117-6325C8134429}" type="presOf" srcId="{E7F45985-DBD2-4BB5-AF43-DD497323B82F}" destId="{822EEA2F-E804-4426-9928-A682006D8F89}" srcOrd="0" destOrd="0" presId="urn:microsoft.com/office/officeart/2018/5/layout/CenteredIconLabelDescriptionList"/>
    <dgm:cxn modelId="{B15853F8-64ED-45AF-82B5-1AF982696243}" type="presOf" srcId="{140CCF15-37F6-4B7C-81BA-C5619DF77F58}" destId="{EEDFE4AB-987E-4A1B-BB33-E86EAD8F4DCA}" srcOrd="0" destOrd="0" presId="urn:microsoft.com/office/officeart/2018/5/layout/CenteredIconLabelDescriptionList"/>
    <dgm:cxn modelId="{D25C84FC-FA56-4CDA-A801-A03A3EE7A58B}" type="presOf" srcId="{41E309FF-A14E-4F80-8650-23CF3CEDACB1}" destId="{D927EAF8-15E7-4710-AD2A-827527710107}" srcOrd="0" destOrd="0" presId="urn:microsoft.com/office/officeart/2018/5/layout/CenteredIconLabelDescriptionList"/>
    <dgm:cxn modelId="{9B4A5C5B-808C-4096-8A48-4E0ADCBC9461}" type="presParOf" srcId="{9180665E-70EC-45A9-9C90-DA75604368B0}" destId="{0591AD6C-53A6-4D14-9D0E-3C9900BF9F00}" srcOrd="0" destOrd="0" presId="urn:microsoft.com/office/officeart/2018/5/layout/CenteredIconLabelDescriptionList"/>
    <dgm:cxn modelId="{23E58319-EFCA-4BF9-A842-1E777398CA5A}" type="presParOf" srcId="{0591AD6C-53A6-4D14-9D0E-3C9900BF9F00}" destId="{9A20B4EA-92A4-4DB7-B1DE-58FB1174AE95}" srcOrd="0" destOrd="0" presId="urn:microsoft.com/office/officeart/2018/5/layout/CenteredIconLabelDescriptionList"/>
    <dgm:cxn modelId="{9D7AC9B7-2A04-412C-BDCA-5BE4DE4DA682}" type="presParOf" srcId="{0591AD6C-53A6-4D14-9D0E-3C9900BF9F00}" destId="{4F80E32D-23C5-4864-AE09-8CF78A6DAC7E}" srcOrd="1" destOrd="0" presId="urn:microsoft.com/office/officeart/2018/5/layout/CenteredIconLabelDescriptionList"/>
    <dgm:cxn modelId="{D1930260-65B7-41FC-9889-E46B2C5B78A6}" type="presParOf" srcId="{0591AD6C-53A6-4D14-9D0E-3C9900BF9F00}" destId="{822EEA2F-E804-4426-9928-A682006D8F89}" srcOrd="2" destOrd="0" presId="urn:microsoft.com/office/officeart/2018/5/layout/CenteredIconLabelDescriptionList"/>
    <dgm:cxn modelId="{44B02202-B816-4BEE-9E7E-DDF14EB99310}" type="presParOf" srcId="{0591AD6C-53A6-4D14-9D0E-3C9900BF9F00}" destId="{322EF45A-5C62-4495-9101-3C34809E5864}" srcOrd="3" destOrd="0" presId="urn:microsoft.com/office/officeart/2018/5/layout/CenteredIconLabelDescriptionList"/>
    <dgm:cxn modelId="{77D42F09-83C4-4EDB-8756-294F81E0A994}" type="presParOf" srcId="{0591AD6C-53A6-4D14-9D0E-3C9900BF9F00}" destId="{62D5048B-02CF-4F36-8B4B-1EF355E544F8}" srcOrd="4" destOrd="0" presId="urn:microsoft.com/office/officeart/2018/5/layout/CenteredIconLabelDescriptionList"/>
    <dgm:cxn modelId="{4CC17D7C-3172-4453-907D-8472AE88B598}" type="presParOf" srcId="{9180665E-70EC-45A9-9C90-DA75604368B0}" destId="{A59CA202-01F3-4C49-A31C-9604F8E20862}" srcOrd="1" destOrd="0" presId="urn:microsoft.com/office/officeart/2018/5/layout/CenteredIconLabelDescriptionList"/>
    <dgm:cxn modelId="{D5664B64-0318-433A-A6C4-30D18658E116}" type="presParOf" srcId="{9180665E-70EC-45A9-9C90-DA75604368B0}" destId="{C9ED2045-43FB-4546-A043-ED8FBD833AB5}" srcOrd="2" destOrd="0" presId="urn:microsoft.com/office/officeart/2018/5/layout/CenteredIconLabelDescriptionList"/>
    <dgm:cxn modelId="{3F3E6E41-E670-4BA3-9DCA-45238CCD431A}" type="presParOf" srcId="{C9ED2045-43FB-4546-A043-ED8FBD833AB5}" destId="{F72FB3A1-6EAC-4215-ADFA-1AA5AA31528C}" srcOrd="0" destOrd="0" presId="urn:microsoft.com/office/officeart/2018/5/layout/CenteredIconLabelDescriptionList"/>
    <dgm:cxn modelId="{47227FC0-0544-4C13-9911-5E83FB877389}" type="presParOf" srcId="{C9ED2045-43FB-4546-A043-ED8FBD833AB5}" destId="{BD94A44C-A047-41EA-AD1B-63419B5CFFFC}" srcOrd="1" destOrd="0" presId="urn:microsoft.com/office/officeart/2018/5/layout/CenteredIconLabelDescriptionList"/>
    <dgm:cxn modelId="{1C4ACFC3-6B95-4BB1-B5FB-669FC48164E6}" type="presParOf" srcId="{C9ED2045-43FB-4546-A043-ED8FBD833AB5}" destId="{EEDFE4AB-987E-4A1B-BB33-E86EAD8F4DCA}" srcOrd="2" destOrd="0" presId="urn:microsoft.com/office/officeart/2018/5/layout/CenteredIconLabelDescriptionList"/>
    <dgm:cxn modelId="{81822A5D-E582-4555-93A0-5D15AA0789BF}" type="presParOf" srcId="{C9ED2045-43FB-4546-A043-ED8FBD833AB5}" destId="{30B24B03-A1D9-47A9-B5D9-179FE6C9597C}" srcOrd="3" destOrd="0" presId="urn:microsoft.com/office/officeart/2018/5/layout/CenteredIconLabelDescriptionList"/>
    <dgm:cxn modelId="{FC10B33F-AED0-41AE-B4A2-4991CB802D1D}" type="presParOf" srcId="{C9ED2045-43FB-4546-A043-ED8FBD833AB5}" destId="{C6CAF2BB-006C-4F3C-AF62-9F0ABDEED625}" srcOrd="4" destOrd="0" presId="urn:microsoft.com/office/officeart/2018/5/layout/CenteredIconLabelDescriptionList"/>
    <dgm:cxn modelId="{B9E9774B-86A2-4F0E-9EC8-68DB4EDE7D5B}" type="presParOf" srcId="{9180665E-70EC-45A9-9C90-DA75604368B0}" destId="{D9F51D8D-64C2-462B-92A8-4CFA3BD4E737}" srcOrd="3" destOrd="0" presId="urn:microsoft.com/office/officeart/2018/5/layout/CenteredIconLabelDescriptionList"/>
    <dgm:cxn modelId="{52E74759-E91F-44DA-BF9B-80378A1ED87F}" type="presParOf" srcId="{9180665E-70EC-45A9-9C90-DA75604368B0}" destId="{3002D279-82D2-4733-B8FC-451B60F52EAE}" srcOrd="4" destOrd="0" presId="urn:microsoft.com/office/officeart/2018/5/layout/CenteredIconLabelDescriptionList"/>
    <dgm:cxn modelId="{30065F29-8092-471B-B4B8-426A8980D7A3}" type="presParOf" srcId="{3002D279-82D2-4733-B8FC-451B60F52EAE}" destId="{D82F4600-F3FE-4F89-A494-39472B0914B4}" srcOrd="0" destOrd="0" presId="urn:microsoft.com/office/officeart/2018/5/layout/CenteredIconLabelDescriptionList"/>
    <dgm:cxn modelId="{BD287EA7-3497-4DA6-A395-F4F86D7079CE}" type="presParOf" srcId="{3002D279-82D2-4733-B8FC-451B60F52EAE}" destId="{E10D5588-122E-47FD-BF3C-4A2B43E10E68}" srcOrd="1" destOrd="0" presId="urn:microsoft.com/office/officeart/2018/5/layout/CenteredIconLabelDescriptionList"/>
    <dgm:cxn modelId="{E8A959CA-8779-4FC0-A2E0-814A5BAE9D75}" type="presParOf" srcId="{3002D279-82D2-4733-B8FC-451B60F52EAE}" destId="{92E39F84-7701-4E3F-B4E5-4C38035744DA}" srcOrd="2" destOrd="0" presId="urn:microsoft.com/office/officeart/2018/5/layout/CenteredIconLabelDescriptionList"/>
    <dgm:cxn modelId="{A3939D59-2C89-4015-A2C3-DB429D96C478}" type="presParOf" srcId="{3002D279-82D2-4733-B8FC-451B60F52EAE}" destId="{E91B89BB-AE30-4A2C-8F3D-6A74C9CA245A}" srcOrd="3" destOrd="0" presId="urn:microsoft.com/office/officeart/2018/5/layout/CenteredIconLabelDescriptionList"/>
    <dgm:cxn modelId="{EF244F94-9C7A-40F4-BC46-5925CCE23F0C}" type="presParOf" srcId="{3002D279-82D2-4733-B8FC-451B60F52EAE}" destId="{D927EAF8-15E7-4710-AD2A-82752771010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0B4EA-92A4-4DB7-B1DE-58FB1174AE95}">
      <dsp:nvSpPr>
        <dsp:cNvPr id="0" name=""/>
        <dsp:cNvSpPr/>
      </dsp:nvSpPr>
      <dsp:spPr>
        <a:xfrm>
          <a:off x="494777" y="1534435"/>
          <a:ext cx="532300" cy="532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EEA2F-E804-4426-9928-A682006D8F89}">
      <dsp:nvSpPr>
        <dsp:cNvPr id="0" name=""/>
        <dsp:cNvSpPr/>
      </dsp:nvSpPr>
      <dsp:spPr>
        <a:xfrm>
          <a:off x="498" y="2187847"/>
          <a:ext cx="1520859" cy="81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Essential nature of investment</a:t>
          </a:r>
          <a:endParaRPr lang="en-US" sz="2000" kern="1200"/>
        </a:p>
      </dsp:txBody>
      <dsp:txXfrm>
        <a:off x="498" y="2187847"/>
        <a:ext cx="1520859" cy="812709"/>
      </dsp:txXfrm>
    </dsp:sp>
    <dsp:sp modelId="{62D5048B-02CF-4F36-8B4B-1EF355E544F8}">
      <dsp:nvSpPr>
        <dsp:cNvPr id="0" name=""/>
        <dsp:cNvSpPr/>
      </dsp:nvSpPr>
      <dsp:spPr>
        <a:xfrm>
          <a:off x="498" y="3056888"/>
          <a:ext cx="1520859" cy="1294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Reduced current consumption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Planned later consumption</a:t>
          </a:r>
        </a:p>
      </dsp:txBody>
      <dsp:txXfrm>
        <a:off x="498" y="3056888"/>
        <a:ext cx="1520859" cy="1294102"/>
      </dsp:txXfrm>
    </dsp:sp>
    <dsp:sp modelId="{F72FB3A1-6EAC-4215-ADFA-1AA5AA31528C}">
      <dsp:nvSpPr>
        <dsp:cNvPr id="0" name=""/>
        <dsp:cNvSpPr/>
      </dsp:nvSpPr>
      <dsp:spPr>
        <a:xfrm>
          <a:off x="2281787" y="1534435"/>
          <a:ext cx="532300" cy="532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FE4AB-987E-4A1B-BB33-E86EAD8F4DCA}">
      <dsp:nvSpPr>
        <dsp:cNvPr id="0" name=""/>
        <dsp:cNvSpPr/>
      </dsp:nvSpPr>
      <dsp:spPr>
        <a:xfrm>
          <a:off x="1787507" y="2187847"/>
          <a:ext cx="1520859" cy="81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Real Assets</a:t>
          </a:r>
          <a:endParaRPr lang="en-US" sz="2000" kern="1200"/>
        </a:p>
      </dsp:txBody>
      <dsp:txXfrm>
        <a:off x="1787507" y="2187847"/>
        <a:ext cx="1520859" cy="812709"/>
      </dsp:txXfrm>
    </dsp:sp>
    <dsp:sp modelId="{C6CAF2BB-006C-4F3C-AF62-9F0ABDEED625}">
      <dsp:nvSpPr>
        <dsp:cNvPr id="0" name=""/>
        <dsp:cNvSpPr/>
      </dsp:nvSpPr>
      <dsp:spPr>
        <a:xfrm>
          <a:off x="1787507" y="3056888"/>
          <a:ext cx="1520859" cy="1294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Assets used to produce goods and services</a:t>
          </a:r>
          <a:r>
            <a:rPr lang="hu-HU" sz="1600" kern="1200"/>
            <a:t> (land, building, machine, knowlegde)</a:t>
          </a:r>
          <a:endParaRPr lang="en-US" sz="1600" kern="1200"/>
        </a:p>
      </dsp:txBody>
      <dsp:txXfrm>
        <a:off x="1787507" y="3056888"/>
        <a:ext cx="1520859" cy="1294102"/>
      </dsp:txXfrm>
    </dsp:sp>
    <dsp:sp modelId="{D82F4600-F3FE-4F89-A494-39472B0914B4}">
      <dsp:nvSpPr>
        <dsp:cNvPr id="0" name=""/>
        <dsp:cNvSpPr/>
      </dsp:nvSpPr>
      <dsp:spPr>
        <a:xfrm>
          <a:off x="4068796" y="1534435"/>
          <a:ext cx="532300" cy="532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39F84-7701-4E3F-B4E5-4C38035744DA}">
      <dsp:nvSpPr>
        <dsp:cNvPr id="0" name=""/>
        <dsp:cNvSpPr/>
      </dsp:nvSpPr>
      <dsp:spPr>
        <a:xfrm>
          <a:off x="3574517" y="2187847"/>
          <a:ext cx="1520859" cy="81270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Financial Assets</a:t>
          </a:r>
          <a:endParaRPr lang="en-US" sz="2000" kern="1200" dirty="0"/>
        </a:p>
      </dsp:txBody>
      <dsp:txXfrm>
        <a:off x="3574517" y="2187847"/>
        <a:ext cx="1520859" cy="812709"/>
      </dsp:txXfrm>
    </dsp:sp>
    <dsp:sp modelId="{D927EAF8-15E7-4710-AD2A-827527710107}">
      <dsp:nvSpPr>
        <dsp:cNvPr id="0" name=""/>
        <dsp:cNvSpPr/>
      </dsp:nvSpPr>
      <dsp:spPr>
        <a:xfrm>
          <a:off x="3574517" y="3056888"/>
          <a:ext cx="1520859" cy="129410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Claims on real assets</a:t>
          </a:r>
          <a:r>
            <a:rPr lang="hu-HU" sz="1600" kern="1200" dirty="0"/>
            <a:t> </a:t>
          </a:r>
          <a:r>
            <a:rPr lang="hu-HU" sz="1600" kern="1200" dirty="0" err="1"/>
            <a:t>or</a:t>
          </a:r>
          <a:r>
            <a:rPr lang="hu-HU" sz="1600" kern="1200" dirty="0"/>
            <a:t> </a:t>
          </a:r>
          <a:r>
            <a:rPr lang="hu-HU" sz="1600" kern="1200" dirty="0" err="1"/>
            <a:t>income</a:t>
          </a:r>
          <a:r>
            <a:rPr lang="hu-HU" sz="1600" kern="1200" dirty="0"/>
            <a:t> </a:t>
          </a:r>
          <a:r>
            <a:rPr lang="hu-HU" sz="1600" kern="1200" dirty="0" err="1"/>
            <a:t>generated</a:t>
          </a:r>
          <a:r>
            <a:rPr lang="hu-HU" sz="1600" kern="1200" dirty="0"/>
            <a:t> </a:t>
          </a:r>
          <a:r>
            <a:rPr lang="hu-HU" sz="1600" kern="1200" dirty="0" err="1"/>
            <a:t>by</a:t>
          </a:r>
          <a:r>
            <a:rPr lang="hu-HU" sz="1600" kern="1200" dirty="0"/>
            <a:t> </a:t>
          </a:r>
          <a:r>
            <a:rPr lang="hu-HU" sz="1600" kern="1200" dirty="0" err="1"/>
            <a:t>them</a:t>
          </a:r>
          <a:r>
            <a:rPr lang="hu-HU" sz="1600" kern="1200" dirty="0"/>
            <a:t> (</a:t>
          </a:r>
          <a:r>
            <a:rPr lang="hu-HU" sz="1600" kern="1200" dirty="0" err="1"/>
            <a:t>stocks</a:t>
          </a:r>
          <a:r>
            <a:rPr lang="hu-HU" sz="1600" kern="1200" dirty="0"/>
            <a:t>, </a:t>
          </a:r>
          <a:r>
            <a:rPr lang="hu-HU" sz="1600" kern="1200" dirty="0" err="1"/>
            <a:t>bonds</a:t>
          </a:r>
          <a:r>
            <a:rPr lang="hu-HU" sz="1600" kern="1200" dirty="0"/>
            <a:t>) </a:t>
          </a:r>
          <a:endParaRPr lang="en-US" sz="1600" kern="1200" dirty="0"/>
        </a:p>
      </dsp:txBody>
      <dsp:txXfrm>
        <a:off x="3574517" y="3056888"/>
        <a:ext cx="1520859" cy="1294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4291-465A-4856-87A1-7FFF3F656E15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107E-FA06-474E-903B-1034E78DE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nk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Reserve_requirement" TargetMode="External"/><Relationship Id="rId5" Type="http://schemas.openxmlformats.org/officeDocument/2006/relationships/hyperlink" Target="http://en.wikipedia.org/wiki/Federal_Reserve" TargetMode="External"/><Relationship Id="rId4" Type="http://schemas.openxmlformats.org/officeDocument/2006/relationships/hyperlink" Target="http://en.wikipedia.org/wiki/Bank_reserves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nk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Reserve_requirement" TargetMode="External"/><Relationship Id="rId5" Type="http://schemas.openxmlformats.org/officeDocument/2006/relationships/hyperlink" Target="http://en.wikipedia.org/wiki/Federal_Reserve" TargetMode="External"/><Relationship Id="rId4" Type="http://schemas.openxmlformats.org/officeDocument/2006/relationships/hyperlink" Target="http://en.wikipedia.org/wiki/Bank_reserves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nk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Reserve_requirement" TargetMode="External"/><Relationship Id="rId5" Type="http://schemas.openxmlformats.org/officeDocument/2006/relationships/hyperlink" Target="http://en.wikipedia.org/wiki/Federal_Reserve" TargetMode="External"/><Relationship Id="rId4" Type="http://schemas.openxmlformats.org/officeDocument/2006/relationships/hyperlink" Target="http://en.wikipedia.org/wiki/Bank_reserves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93F4A79-9EC1-41AE-A8EE-03B9C1DC455A}" type="slidenum">
              <a:rPr lang="en-US" smtClean="0">
                <a:ea typeface="ＭＳ Ｐゴシック" pitchFamily="34" charset="-128"/>
              </a:rPr>
              <a:pPr>
                <a:defRPr/>
              </a:pPr>
              <a:t>4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repo</a:t>
            </a:r>
            <a:r>
              <a:rPr lang="hu-HU" dirty="0"/>
              <a:t>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overnight borrowings between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Bank"/>
              </a:rPr>
              <a:t>banks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other entities to maintain their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Bank reserves"/>
              </a:rPr>
              <a:t>bank reserves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at the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Federal Reserve"/>
              </a:rPr>
              <a:t>Federal Reserve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Banks keep reserves at Federal Reserve Banks to meet their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6" tooltip="Reserve requirement"/>
              </a:rPr>
              <a:t>reserve requirements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to clear financial transa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ctions</a:t>
            </a:r>
            <a:endParaRPr lang="hu-HU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106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repo</a:t>
            </a:r>
            <a:r>
              <a:rPr lang="hu-HU" dirty="0"/>
              <a:t>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overnight borrowings between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Bank"/>
              </a:rPr>
              <a:t>banks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other entities to maintain their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Bank reserves"/>
              </a:rPr>
              <a:t>bank reserves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at the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Federal Reserve"/>
              </a:rPr>
              <a:t>Federal Reserve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Banks keep reserves at Federal Reserve Banks to meet their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6" tooltip="Reserve requirement"/>
              </a:rPr>
              <a:t>reserve requirements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to clear financial transa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ctions</a:t>
            </a:r>
            <a:endParaRPr lang="hu-HU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107E-FA06-474E-903B-1034E78DEF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1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repo</a:t>
            </a:r>
            <a:r>
              <a:rPr lang="hu-HU" dirty="0"/>
              <a:t>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overnight borrowings between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Bank"/>
              </a:rPr>
              <a:t>banks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other entities to maintain their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Bank reserves"/>
              </a:rPr>
              <a:t>bank reserves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at the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Federal Reserve"/>
              </a:rPr>
              <a:t>Federal Reserve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Banks keep reserves at Federal Reserve Banks to meet their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6" tooltip="Reserve requirement"/>
              </a:rPr>
              <a:t>reserve requirements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to clear financial transa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ctions</a:t>
            </a:r>
            <a:endParaRPr lang="hu-HU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107E-FA06-474E-903B-1034E78DEF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116A13-B94C-4BA1-B593-CE1B7D3B5246}" type="slidenum">
              <a:rPr lang="en-US" smtClean="0">
                <a:ea typeface="ＭＳ Ｐゴシック" pitchFamily="34" charset="-128"/>
              </a:rPr>
              <a:pPr>
                <a:defRPr/>
              </a:pPr>
              <a:t>27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8D227-836C-4EDA-93F7-469EC227B6A1}" type="slidenum">
              <a:rPr lang="en-US" smtClean="0">
                <a:ea typeface="ＭＳ Ｐゴシック" pitchFamily="34" charset="-128"/>
              </a:rPr>
              <a:pPr>
                <a:defRPr/>
              </a:pPr>
              <a:t>28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Eurobond is a bond denominated in a currency other than that of the country in which it is issued. For example, a dollar-denominated bond sold in Britain would be called a Eurodollar bond. </a:t>
            </a:r>
            <a:endParaRPr lang="hu-H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Similarly, investors might speak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Euroyen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bonds, yen-denominated bonds sold outside Japan. </a:t>
            </a:r>
            <a:endParaRPr lang="hu-H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contrast to bonds that are issued in foreign currencies, many firms issue bonds in foreign countries but in the currency of the investor. For example, a Yankee bond is a dollar- denominated bond sold in the United States by a non-U.S. issuer. Similarly, Samurai bonds are yen-denominated bonds sold in Japan by non-Japanese issuers.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IN" dirty="0">
              <a:ea typeface="ＭＳ Ｐゴシック" pitchFamily="34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E96FE-73AC-4566-AAD6-19D7F5EA5978}" type="slidenum">
              <a:rPr lang="en-US" smtClean="0">
                <a:ea typeface="ＭＳ Ｐゴシック" pitchFamily="34" charset="-128"/>
              </a:rPr>
              <a:pPr>
                <a:defRPr/>
              </a:pPr>
              <a:t>29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D38864-6AF0-4D1C-AF74-CA7CA0C7F527}" type="slidenum">
              <a:rPr lang="en-US" smtClean="0">
                <a:ea typeface="ＭＳ Ｐゴシック" pitchFamily="34" charset="-128"/>
              </a:rPr>
              <a:pPr>
                <a:defRPr/>
              </a:pPr>
              <a:t>30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8FB036-F255-4444-81B9-27A8FB558C7A}" type="slidenum">
              <a:rPr lang="en-US" smtClean="0">
                <a:ea typeface="ＭＳ Ｐゴシック" pitchFamily="34" charset="-128"/>
              </a:rPr>
              <a:pPr>
                <a:defRPr/>
              </a:pPr>
              <a:t>31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Can you list other </a:t>
            </a:r>
            <a:r>
              <a:rPr lang="en-US" noProof="0" dirty="0" err="1"/>
              <a:t>Indeces</a:t>
            </a:r>
            <a:r>
              <a:rPr lang="en-US" noProof="0" dirty="0"/>
              <a:t>/Indicators from previous studies ? Macro CPI, Housing index, GDP, unemployment</a:t>
            </a:r>
          </a:p>
        </p:txBody>
      </p:sp>
    </p:spTree>
    <p:extLst>
      <p:ext uri="{BB962C8B-B14F-4D97-AF65-F5344CB8AC3E}">
        <p14:creationId xmlns:p14="http://schemas.microsoft.com/office/powerpoint/2010/main" val="77905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6E7509-ACCA-4A6B-A337-B241B07422FD}" type="slidenum">
              <a:rPr lang="en-US" smtClean="0">
                <a:ea typeface="ＭＳ Ｐゴシック" pitchFamily="34" charset="-128"/>
              </a:rPr>
              <a:pPr>
                <a:defRPr/>
              </a:pPr>
              <a:t>41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662DDE4-FDA8-48D3-800A-18B3D3F9BE28}" type="slidenum">
              <a:rPr lang="en-US" smtClean="0">
                <a:ea typeface="ＭＳ Ｐゴシック" pitchFamily="34" charset="-128"/>
              </a:rPr>
              <a:pPr>
                <a:defRPr/>
              </a:pPr>
              <a:t>5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 am a </a:t>
            </a:r>
            <a:r>
              <a:rPr lang="hu-HU" dirty="0" err="1"/>
              <a:t>member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Hun</a:t>
            </a:r>
            <a:r>
              <a:rPr lang="hu-HU" baseline="0" dirty="0"/>
              <a:t> Stock </a:t>
            </a:r>
            <a:r>
              <a:rPr lang="hu-HU" baseline="0" dirty="0" err="1"/>
              <a:t>Exch</a:t>
            </a:r>
            <a:r>
              <a:rPr lang="hu-HU" baseline="0" dirty="0"/>
              <a:t>. Index </a:t>
            </a:r>
            <a:r>
              <a:rPr lang="hu-HU" baseline="0" dirty="0" err="1"/>
              <a:t>commetee</a:t>
            </a:r>
            <a:r>
              <a:rPr lang="hu-HU" baseline="0" dirty="0"/>
              <a:t>. </a:t>
            </a:r>
            <a:r>
              <a:rPr lang="hu-HU" baseline="0" dirty="0" err="1"/>
              <a:t>Revision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index </a:t>
            </a:r>
            <a:r>
              <a:rPr lang="hu-HU" baseline="0" dirty="0" err="1"/>
              <a:t>every</a:t>
            </a:r>
            <a:r>
              <a:rPr lang="hu-HU" baseline="0" dirty="0"/>
              <a:t> 6 </a:t>
            </a:r>
            <a:r>
              <a:rPr lang="hu-HU" baseline="0" dirty="0" err="1"/>
              <a:t>month</a:t>
            </a:r>
            <a:r>
              <a:rPr lang="hu-HU" baseline="0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1166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7530C8F-6FAF-4C9A-BE26-7F20AF8ED549}" type="slidenum">
              <a:rPr lang="en-US" sz="1200"/>
              <a:pPr algn="r"/>
              <a:t>43</a:t>
            </a:fld>
            <a:endParaRPr lang="en-US" sz="1200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IN" dirty="0">
              <a:ea typeface="ＭＳ Ｐゴシック" pitchFamily="34" charset="-128"/>
            </a:endParaRPr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F27CD5-EEDD-42A7-ACE0-62E627735514}" type="slidenum">
              <a:rPr lang="en-US" smtClean="0">
                <a:ea typeface="ＭＳ Ｐゴシック" pitchFamily="34" charset="-128"/>
              </a:rPr>
              <a:pPr>
                <a:defRPr/>
              </a:pPr>
              <a:t>44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9A433-073D-4871-9089-47195E8CD73E}" type="slidenum">
              <a:rPr lang="en-US" smtClean="0">
                <a:ea typeface="ＭＳ Ｐゴシック" pitchFamily="34" charset="-128"/>
              </a:rPr>
              <a:pPr>
                <a:defRPr/>
              </a:pPr>
              <a:t>45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C8F69B-9ADD-4764-A58C-EC75421FCCC6}" type="slidenum">
              <a:rPr lang="en-US" smtClean="0">
                <a:ea typeface="ＭＳ Ｐゴシック" pitchFamily="34" charset="-128"/>
              </a:rPr>
              <a:pPr>
                <a:defRPr/>
              </a:pPr>
              <a:t>46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0007A53-5BED-430F-A9F8-E6C4A5F01675}" type="slidenum">
              <a:rPr lang="en-US" smtClean="0">
                <a:ea typeface="ＭＳ Ｐゴシック" pitchFamily="34" charset="-128"/>
              </a:rPr>
              <a:pPr>
                <a:defRPr/>
              </a:pPr>
              <a:t>6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DFC6CB0-4404-4D4E-8097-E337805CF53C}" type="slidenum">
              <a:rPr lang="en-US" smtClean="0">
                <a:ea typeface="ＭＳ Ｐゴシック" pitchFamily="34" charset="-128"/>
              </a:rPr>
              <a:pPr>
                <a:defRPr/>
              </a:pPr>
              <a:t>7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672B839-0C20-4487-B6AC-5F53800C544D}" type="slidenum">
              <a:rPr lang="en-US" smtClean="0">
                <a:ea typeface="ＭＳ Ｐゴシック" pitchFamily="34" charset="-128"/>
              </a:rPr>
              <a:pPr>
                <a:defRPr/>
              </a:pPr>
              <a:t>8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05E139D-85AD-4FF1-9510-82E0375A735A}" type="slidenum">
              <a:rPr lang="en-US" smtClean="0">
                <a:ea typeface="ＭＳ Ｐゴシック" pitchFamily="34" charset="-128"/>
              </a:rPr>
              <a:pPr>
                <a:defRPr/>
              </a:pPr>
              <a:t>9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C72E82B-2151-4239-8E45-05972488B0AC}" type="slidenum">
              <a:rPr lang="en-US" smtClean="0">
                <a:ea typeface="ＭＳ Ｐゴシック" pitchFamily="34" charset="-128"/>
              </a:rPr>
              <a:pPr>
                <a:defRPr/>
              </a:pPr>
              <a:t>10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ea typeface="ＭＳ Ｐゴシック" pitchFamily="34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49CC681-B9BA-45A2-9B62-980575FF05AD}" type="slidenum">
              <a:rPr lang="en-US" smtClean="0">
                <a:ea typeface="ＭＳ Ｐゴシック" pitchFamily="34" charset="-128"/>
              </a:rPr>
              <a:pPr>
                <a:defRPr/>
              </a:pPr>
              <a:t>11</a:t>
            </a:fld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risk</a:t>
            </a:r>
            <a:r>
              <a:rPr lang="hu-HU" dirty="0"/>
              <a:t> </a:t>
            </a:r>
            <a:r>
              <a:rPr lang="hu-HU" dirty="0" err="1"/>
              <a:t>order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456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7CF-EFC9-6B4C-B536-C94F602FFCA9}" type="datetime1">
              <a:rPr lang="hu-HU" smtClean="0"/>
              <a:t>2021. 09. 30.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Investments 2021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helye 1"/>
          <p:cNvSpPr>
            <a:spLocks noGrp="1"/>
          </p:cNvSpPr>
          <p:nvPr>
            <p:ph type="title"/>
          </p:nvPr>
        </p:nvSpPr>
        <p:spPr>
          <a:xfrm>
            <a:off x="152400" y="61912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8" name="Szöveg helye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6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07303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49361-48A3-3E44-8376-F389501C2377}" type="datetime1">
              <a:rPr lang="hu-HU" altLang="en-US" smtClean="0"/>
              <a:t>2021. 09. 30.</a:t>
            </a:fld>
            <a:endParaRPr lang="hu-H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en-US"/>
              <a:t>Investments 2021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2C121-4FF7-4F08-8E46-61E97381B76B}" type="slidenum">
              <a:rPr lang="hu-HU" altLang="en-US"/>
              <a:pPr/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4160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DF3-D21F-4042-A4E2-D67C55721A68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F1C83A-2C75-451B-8187-9E0C12DF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DF3-D21F-4042-A4E2-D67C55721A68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83A-2C75-451B-8187-9E0C12DF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2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DF3-D21F-4042-A4E2-D67C55721A68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83A-2C75-451B-8187-9E0C12DF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DF3-D21F-4042-A4E2-D67C55721A68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83A-2C75-451B-8187-9E0C12DF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DF3-D21F-4042-A4E2-D67C55721A68}" type="datetimeFigureOut">
              <a:rPr lang="en-US" smtClean="0"/>
              <a:t>2021-09-30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83A-2C75-451B-8187-9E0C12DF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0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400" y="60325"/>
            <a:ext cx="6172200" cy="62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" y="977900"/>
            <a:ext cx="8839200" cy="517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524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923E-1403-4A4B-93B8-960F8FB47A44}" type="datetime1">
              <a:rPr lang="hu-HU" smtClean="0"/>
              <a:t>2021. 09. 30.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Investments 2021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4C4D-52C9-4F95-A82D-DDDD7576AF2B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12" y="160338"/>
            <a:ext cx="2676718" cy="423862"/>
          </a:xfrm>
          <a:prstGeom prst="rect">
            <a:avLst/>
          </a:prstGeom>
        </p:spPr>
      </p:pic>
      <p:cxnSp>
        <p:nvCxnSpPr>
          <p:cNvPr id="9" name="Egyenes összekötő 8"/>
          <p:cNvCxnSpPr/>
          <p:nvPr userDrawn="1"/>
        </p:nvCxnSpPr>
        <p:spPr>
          <a:xfrm>
            <a:off x="0" y="800100"/>
            <a:ext cx="9144000" cy="0"/>
          </a:xfrm>
          <a:prstGeom prst="line">
            <a:avLst/>
          </a:prstGeom>
          <a:ln w="5715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 userDrawn="1"/>
        </p:nvCxnSpPr>
        <p:spPr>
          <a:xfrm>
            <a:off x="0" y="889000"/>
            <a:ext cx="9144000" cy="0"/>
          </a:xfrm>
          <a:prstGeom prst="line">
            <a:avLst/>
          </a:prstGeom>
          <a:ln w="3810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 userDrawn="1"/>
        </p:nvCxnSpPr>
        <p:spPr>
          <a:xfrm>
            <a:off x="-18000" y="6273800"/>
            <a:ext cx="9180000" cy="0"/>
          </a:xfrm>
          <a:prstGeom prst="line">
            <a:avLst/>
          </a:prstGeom>
          <a:ln w="19050">
            <a:solidFill>
              <a:srgbClr val="024476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9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8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800" b="1" dirty="0"/>
              <a:t>Financial </a:t>
            </a:r>
            <a:r>
              <a:rPr lang="hu-HU" sz="4800" b="1" dirty="0" err="1"/>
              <a:t>Markets</a:t>
            </a:r>
            <a:r>
              <a:rPr lang="hu-HU" sz="4800" b="1" dirty="0"/>
              <a:t> and </a:t>
            </a:r>
            <a:r>
              <a:rPr lang="hu-HU" sz="4800" b="1" dirty="0" err="1"/>
              <a:t>Securities</a:t>
            </a:r>
            <a:br>
              <a:rPr lang="hu-HU" sz="3200" dirty="0"/>
            </a:br>
            <a:br>
              <a:rPr lang="hu-HU" sz="3200" dirty="0"/>
            </a:br>
            <a:r>
              <a:rPr lang="hu-HU" sz="3200" dirty="0"/>
              <a:t>Session 1</a:t>
            </a:r>
            <a:br>
              <a:rPr lang="hu-HU" sz="3200" dirty="0"/>
            </a:br>
            <a:br>
              <a:rPr lang="hu-HU" sz="3200" dirty="0"/>
            </a:br>
            <a:r>
              <a:rPr lang="hu-HU" sz="3200" b="1" dirty="0" err="1"/>
              <a:t>Asset</a:t>
            </a:r>
            <a:r>
              <a:rPr lang="hu-HU" sz="3200" b="1" dirty="0"/>
              <a:t> </a:t>
            </a:r>
            <a:r>
              <a:rPr lang="hu-HU" sz="3200" b="1" dirty="0" err="1"/>
              <a:t>Classes</a:t>
            </a:r>
            <a:r>
              <a:rPr lang="hu-HU" sz="3200" b="1" dirty="0"/>
              <a:t> and Financial Instruments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360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dirty="0"/>
              <a:t>Markets Are Competitive</a:t>
            </a:r>
          </a:p>
        </p:txBody>
      </p:sp>
      <p:sp>
        <p:nvSpPr>
          <p:cNvPr id="368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Char char="•"/>
            </a:pPr>
            <a:r>
              <a:rPr sz="3200" b="1" dirty="0"/>
              <a:t>Passive Management</a:t>
            </a:r>
          </a:p>
          <a:p>
            <a:pPr lvl="2" eaLnBrk="1" hangingPunct="1">
              <a:buFont typeface="Arial" charset="0"/>
              <a:buChar char="•"/>
            </a:pPr>
            <a:r>
              <a:rPr sz="2800" dirty="0"/>
              <a:t>Holding a highly diversified portfolio</a:t>
            </a:r>
          </a:p>
          <a:p>
            <a:pPr lvl="2" eaLnBrk="1" hangingPunct="1">
              <a:buFont typeface="Arial" charset="0"/>
              <a:buChar char="•"/>
            </a:pPr>
            <a:r>
              <a:rPr sz="2800" dirty="0"/>
              <a:t>No attempt to find undervalued securities</a:t>
            </a:r>
          </a:p>
          <a:p>
            <a:pPr lvl="2" eaLnBrk="1" hangingPunct="1">
              <a:buFont typeface="Arial" charset="0"/>
              <a:buChar char="•"/>
            </a:pPr>
            <a:r>
              <a:rPr sz="2800" dirty="0"/>
              <a:t>No attempt to time the market</a:t>
            </a:r>
          </a:p>
          <a:p>
            <a:pPr lvl="1" eaLnBrk="1" hangingPunct="1">
              <a:buFont typeface="Arial" charset="0"/>
              <a:buChar char="•"/>
            </a:pPr>
            <a:r>
              <a:rPr sz="3200" b="1" dirty="0"/>
              <a:t>Active Management</a:t>
            </a:r>
          </a:p>
          <a:p>
            <a:pPr lvl="2" eaLnBrk="1" hangingPunct="1">
              <a:buFont typeface="Arial" charset="0"/>
              <a:buChar char="•"/>
            </a:pPr>
            <a:r>
              <a:rPr sz="2800" dirty="0"/>
              <a:t>Finding mispriced securities</a:t>
            </a:r>
          </a:p>
          <a:p>
            <a:pPr lvl="2" eaLnBrk="1" hangingPunct="1">
              <a:buFont typeface="Arial" charset="0"/>
              <a:buChar char="•"/>
            </a:pPr>
            <a:r>
              <a:rPr sz="2800" dirty="0"/>
              <a:t>Timing the market</a:t>
            </a:r>
          </a:p>
          <a:p>
            <a:pPr eaLnBrk="1" hangingPunct="1"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69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3800" b="1" dirty="0"/>
              <a:t>Players of the Market</a:t>
            </a:r>
          </a:p>
        </p:txBody>
      </p:sp>
      <p:sp>
        <p:nvSpPr>
          <p:cNvPr id="3891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rmAutofit fontScale="92500" lnSpcReduction="20000"/>
          </a:bodyPr>
          <a:lstStyle/>
          <a:p>
            <a:pPr algn="just" eaLnBrk="1" hangingPunct="1">
              <a:buFont typeface="Arial" charset="0"/>
              <a:buChar char="•"/>
            </a:pPr>
            <a:r>
              <a:rPr sz="2800" dirty="0"/>
              <a:t>Demanders of capital – Firms</a:t>
            </a:r>
            <a:endParaRPr lang="hu-HU" sz="2800" dirty="0"/>
          </a:p>
          <a:p>
            <a:pPr algn="just" eaLnBrk="1" hangingPunct="1">
              <a:buFont typeface="Arial" charset="0"/>
              <a:buChar char="•"/>
            </a:pPr>
            <a:endParaRPr sz="2800" dirty="0"/>
          </a:p>
          <a:p>
            <a:pPr algn="just" eaLnBrk="1" hangingPunct="1">
              <a:buFont typeface="Arial" charset="0"/>
              <a:buChar char="•"/>
            </a:pPr>
            <a:r>
              <a:rPr sz="2800" dirty="0"/>
              <a:t>Suppliers of capital – Households</a:t>
            </a:r>
            <a:endParaRPr lang="hu-HU" sz="2800" dirty="0"/>
          </a:p>
          <a:p>
            <a:pPr algn="just" eaLnBrk="1" hangingPunct="1">
              <a:buFont typeface="Arial" charset="0"/>
              <a:buChar char="•"/>
            </a:pPr>
            <a:endParaRPr sz="2800" dirty="0"/>
          </a:p>
          <a:p>
            <a:pPr algn="just" eaLnBrk="1" hangingPunct="1">
              <a:buFont typeface="Arial" charset="0"/>
              <a:buChar char="•"/>
            </a:pPr>
            <a:r>
              <a:rPr sz="2800" dirty="0"/>
              <a:t>Governments – Can be both borrowers or lenders</a:t>
            </a:r>
            <a:endParaRPr lang="hu-HU" sz="2800" dirty="0"/>
          </a:p>
          <a:p>
            <a:pPr algn="just" eaLnBrk="1" hangingPunct="1">
              <a:buFont typeface="Arial" charset="0"/>
              <a:buChar char="•"/>
            </a:pPr>
            <a:endParaRPr lang="hu-HU" dirty="0"/>
          </a:p>
          <a:p>
            <a:pPr eaLnBrk="1" hangingPunct="1">
              <a:buFont typeface="Arial" charset="0"/>
              <a:buChar char="•"/>
            </a:pPr>
            <a:r>
              <a:rPr lang="en-US" sz="2800" dirty="0"/>
              <a:t>Financial Intermediaries: Pool and invest funds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dirty="0"/>
              <a:t>Investment Companies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dirty="0"/>
              <a:t>Banks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dirty="0"/>
              <a:t>Insurance companies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dirty="0"/>
              <a:t>Credit unions</a:t>
            </a:r>
          </a:p>
          <a:p>
            <a:pPr algn="just" eaLnBrk="1" hangingPunct="1">
              <a:buFont typeface="Arial" charset="0"/>
              <a:buChar char="•"/>
            </a:pPr>
            <a:endParaRPr sz="2800" dirty="0"/>
          </a:p>
          <a:p>
            <a:pPr lvl="1" eaLnBrk="1" hangingPunct="1">
              <a:buFontTx/>
              <a:buNone/>
            </a:pPr>
            <a:r>
              <a:rPr sz="3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8283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179512" y="3356992"/>
            <a:ext cx="864096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>
                <a:solidFill>
                  <a:schemeClr val="tx1"/>
                </a:solidFill>
              </a:rPr>
              <a:t>Financial Markets</a:t>
            </a:r>
            <a:br>
              <a:rPr lang="hu-HU" sz="5300" dirty="0">
                <a:solidFill>
                  <a:schemeClr val="tx1"/>
                </a:solidFill>
              </a:rPr>
            </a:br>
            <a:br>
              <a:rPr lang="hu-HU" sz="5300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 lIns="90488" tIns="44450" rIns="90488" bIns="44450">
            <a:normAutofit/>
          </a:bodyPr>
          <a:lstStyle/>
          <a:p>
            <a:pPr algn="r" eaLnBrk="1" hangingPunct="1"/>
            <a:r>
              <a:rPr lang="en-US" b="1" dirty="0">
                <a:solidFill>
                  <a:schemeClr val="accent1"/>
                </a:solidFill>
              </a:rPr>
              <a:t>Classes of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Financial </a:t>
            </a:r>
            <a:r>
              <a:rPr lang="hu-HU" b="1" dirty="0">
                <a:solidFill>
                  <a:schemeClr val="accent1"/>
                </a:solidFill>
              </a:rPr>
              <a:t>Market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lIns="90488" tIns="44450" rIns="90488" bIns="44450" anchor="ctr">
            <a:normAutofit/>
          </a:bodyPr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b="1" dirty="0"/>
              <a:t>Money market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b="1" dirty="0"/>
              <a:t>Bond market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b="1" dirty="0"/>
              <a:t>Equity markets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b="1" dirty="0"/>
              <a:t>Indexes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b="1" dirty="0"/>
              <a:t>Derivative markets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8E1041B-0035-5E46-8DF9-B7E7CC4F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371E6-5C74-0847-BDFA-3AB595012CF0}" type="datetime1">
              <a:rPr lang="hu-HU" altLang="en-US" smtClean="0"/>
              <a:t>2021. 09. 30.</a:t>
            </a:fld>
            <a:endParaRPr lang="hu-HU" alt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D256204-4EDC-F546-BB49-4410B400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altLang="en-US"/>
              <a:t>Investments 2021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624209D-1756-B246-8C66-BBBE90EF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C121-4FF7-4F08-8E46-61E97381B76B}" type="slidenum">
              <a:rPr lang="hu-HU" altLang="en-US" smtClean="0"/>
              <a:pPr/>
              <a:t>13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18419995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179512" y="3356992"/>
            <a:ext cx="864096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>
                <a:solidFill>
                  <a:schemeClr val="tx1"/>
                </a:solidFill>
              </a:rPr>
              <a:t>Money Market</a:t>
            </a:r>
            <a:br>
              <a:rPr lang="hu-HU" sz="5300" dirty="0">
                <a:solidFill>
                  <a:schemeClr val="tx1"/>
                </a:solidFill>
              </a:rPr>
            </a:br>
            <a:br>
              <a:rPr lang="hu-HU" sz="5300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2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 lIns="90488" tIns="44450" rIns="90488" bIns="44450">
            <a:normAutofit/>
          </a:bodyPr>
          <a:lstStyle/>
          <a:p>
            <a:pPr algn="ctr" eaLnBrk="1" hangingPunct="1"/>
            <a:r>
              <a:rPr lang="en-US" sz="3200" b="1" dirty="0">
                <a:solidFill>
                  <a:srgbClr val="FFFFFF"/>
                </a:solidFill>
              </a:rPr>
              <a:t>Money Market Instruments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7545" y="1052736"/>
            <a:ext cx="8524056" cy="5298852"/>
          </a:xfrm>
        </p:spPr>
        <p:txBody>
          <a:bodyPr lIns="90488" tIns="44450" rIns="90488" bIns="44450" anchor="ctr">
            <a:normAutofit lnSpcReduction="10000"/>
          </a:bodyPr>
          <a:lstStyle/>
          <a:p>
            <a:pPr marL="0" indent="0">
              <a:buNone/>
            </a:pPr>
            <a:r>
              <a:rPr lang="en-US" altLang="hu-HU" sz="2400" dirty="0">
                <a:ea typeface="ヒラギノ角ゴ Pro W3" pitchFamily="-84" charset="-128"/>
              </a:rPr>
              <a:t>The term </a:t>
            </a:r>
            <a:r>
              <a:rPr lang="ja-JP" altLang="en-US" sz="2400" dirty="0">
                <a:ea typeface="ヒラギノ角ゴ Pro W3" pitchFamily="-84" charset="-128"/>
              </a:rPr>
              <a:t>“</a:t>
            </a:r>
            <a:r>
              <a:rPr lang="en-US" altLang="ja-JP" sz="2400" dirty="0">
                <a:ea typeface="ヒラギノ角ゴ Pro W3" pitchFamily="-84" charset="-128"/>
              </a:rPr>
              <a:t>money market</a:t>
            </a:r>
            <a:r>
              <a:rPr lang="ja-JP" altLang="en-US" sz="2400" dirty="0">
                <a:ea typeface="ヒラギノ角ゴ Pro W3" pitchFamily="-84" charset="-128"/>
              </a:rPr>
              <a:t>”</a:t>
            </a:r>
            <a:r>
              <a:rPr lang="en-US" altLang="ja-JP" sz="2400" dirty="0">
                <a:ea typeface="ヒラギノ角ゴ Pro W3" pitchFamily="-84" charset="-128"/>
              </a:rPr>
              <a:t> is a misnomer. Money (currency) is not actually traded in the money markets. </a:t>
            </a:r>
          </a:p>
          <a:p>
            <a:pPr marL="0" indent="0">
              <a:buNone/>
            </a:pPr>
            <a:r>
              <a:rPr lang="en-US" sz="2400" dirty="0"/>
              <a:t>Subsector of the fixed-income market</a:t>
            </a:r>
            <a:r>
              <a:rPr lang="hu-HU" sz="2400" dirty="0"/>
              <a:t>. </a:t>
            </a:r>
            <a:r>
              <a:rPr lang="hu-HU" sz="2400" dirty="0" err="1"/>
              <a:t>Highly</a:t>
            </a:r>
            <a:r>
              <a:rPr lang="hu-HU" sz="2400" dirty="0"/>
              <a:t> </a:t>
            </a:r>
            <a:r>
              <a:rPr lang="hu-HU" sz="2400" dirty="0" err="1"/>
              <a:t>liquid</a:t>
            </a:r>
            <a:r>
              <a:rPr lang="hu-HU" sz="2400" dirty="0"/>
              <a:t>, and </a:t>
            </a:r>
            <a:r>
              <a:rPr lang="hu-HU" sz="2400" dirty="0" err="1"/>
              <a:t>relatively</a:t>
            </a:r>
            <a:r>
              <a:rPr lang="hu-HU" sz="2400" dirty="0"/>
              <a:t> </a:t>
            </a:r>
            <a:r>
              <a:rPr lang="hu-HU" sz="2400" dirty="0" err="1"/>
              <a:t>low-risk</a:t>
            </a:r>
            <a:r>
              <a:rPr lang="hu-HU" sz="2400" dirty="0"/>
              <a:t> </a:t>
            </a:r>
            <a:r>
              <a:rPr lang="hu-HU" sz="2400" dirty="0" err="1"/>
              <a:t>debt</a:t>
            </a:r>
            <a:r>
              <a:rPr lang="hu-HU" sz="2400" dirty="0"/>
              <a:t> </a:t>
            </a:r>
            <a:r>
              <a:rPr lang="hu-HU" sz="2400" dirty="0" err="1"/>
              <a:t>instruments</a:t>
            </a:r>
            <a:r>
              <a:rPr lang="hu-HU" sz="2400" dirty="0"/>
              <a:t>.</a:t>
            </a:r>
          </a:p>
          <a:p>
            <a:pPr marL="0" indent="0">
              <a:buNone/>
            </a:pPr>
            <a:endParaRPr lang="hu-HU" sz="1200" dirty="0"/>
          </a:p>
          <a:p>
            <a:pPr marL="806450" lvl="1" indent="-514350" algn="just"/>
            <a:r>
              <a:rPr lang="en-US" altLang="hu-HU" sz="2000" dirty="0">
                <a:ea typeface="ヒラギノ角ゴ Pro W3" pitchFamily="-84" charset="-128"/>
              </a:rPr>
              <a:t>Usually sold in large denominations ($1,000,000 or more)</a:t>
            </a:r>
          </a:p>
          <a:p>
            <a:pPr marL="806450" lvl="1" indent="-514350" algn="just"/>
            <a:r>
              <a:rPr lang="en-US" altLang="hu-HU" sz="2000" dirty="0">
                <a:ea typeface="ヒラギノ角ゴ Pro W3" pitchFamily="-84" charset="-128"/>
              </a:rPr>
              <a:t>Low default risk</a:t>
            </a:r>
          </a:p>
          <a:p>
            <a:pPr marL="806450" lvl="1" indent="-514350" algn="just"/>
            <a:r>
              <a:rPr lang="en-US" altLang="hu-HU" sz="2000" dirty="0">
                <a:ea typeface="ヒラギノ角ゴ Pro W3" pitchFamily="-84" charset="-128"/>
              </a:rPr>
              <a:t>Mature in one year or less from their issue date, although most mature in less than 120 days</a:t>
            </a:r>
          </a:p>
          <a:p>
            <a:pPr marL="0" indent="0" algn="just">
              <a:buNone/>
            </a:pPr>
            <a:r>
              <a:rPr lang="hu-HU" altLang="hu-HU" sz="2000" b="1" dirty="0" err="1">
                <a:ea typeface="ヒラギノ角ゴ Pro W3" pitchFamily="-84" charset="-128"/>
              </a:rPr>
              <a:t>Purpose</a:t>
            </a:r>
            <a:r>
              <a:rPr lang="hu-HU" altLang="hu-HU" sz="2000" b="1" dirty="0">
                <a:ea typeface="ヒラギノ角ゴ Pro W3" pitchFamily="-84" charset="-128"/>
              </a:rPr>
              <a:t>: </a:t>
            </a:r>
            <a:r>
              <a:rPr lang="en-US" altLang="hu-HU" sz="2000" dirty="0">
                <a:ea typeface="ヒラギノ角ゴ Pro W3" pitchFamily="-84" charset="-128"/>
              </a:rPr>
              <a:t>Provides a place for warehousing surplus funds for short periods of time</a:t>
            </a:r>
          </a:p>
          <a:p>
            <a:pPr marL="0" indent="0" algn="just">
              <a:buNone/>
            </a:pPr>
            <a:r>
              <a:rPr lang="en-US" altLang="hu-HU" sz="2000" dirty="0">
                <a:ea typeface="ヒラギノ角ゴ Pro W3" pitchFamily="-84" charset="-128"/>
              </a:rPr>
              <a:t>Borrowers from money market provide low-cost source of temporary funds</a:t>
            </a:r>
            <a:endParaRPr lang="hu-HU" altLang="hu-HU" sz="2000" dirty="0">
              <a:ea typeface="ヒラギノ角ゴ Pro W3" pitchFamily="-84" charset="-128"/>
            </a:endParaRPr>
          </a:p>
          <a:p>
            <a:pPr marL="0" indent="0" algn="just">
              <a:buNone/>
            </a:pPr>
            <a:r>
              <a:rPr lang="en-US" altLang="hu-HU" sz="2000" dirty="0">
                <a:ea typeface="ヒラギノ角ゴ Pro W3" pitchFamily="-84" charset="-128"/>
              </a:rPr>
              <a:t>Corporations and U.S. government use these markets because the timing of cash inflows and outflows are not well synchronized. </a:t>
            </a:r>
          </a:p>
          <a:p>
            <a:pPr marL="0" indent="0" algn="just">
              <a:buNone/>
            </a:pPr>
            <a:r>
              <a:rPr lang="en-US" altLang="hu-HU" sz="2000" dirty="0">
                <a:ea typeface="ヒラギノ角ゴ Pro W3" pitchFamily="-84" charset="-128"/>
              </a:rPr>
              <a:t>Money markets provide a way to solve these cash-timing problems.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5C59E45-B5FD-9F4D-8A87-8F7D06BF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9C04D2-31AB-4845-9555-4C891DA25313}" type="datetime1">
              <a:rPr lang="hu-HU" altLang="en-US" smtClean="0"/>
              <a:t>2021. 09. 30.</a:t>
            </a:fld>
            <a:endParaRPr lang="hu-HU" alt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C6DF856-BEAD-1D4A-8106-7980B208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altLang="en-US"/>
              <a:t>Investments 2021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3BA9433-FFF8-B840-8EBB-AC0AF157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C121-4FF7-4F08-8E46-61E97381B76B}" type="slidenum">
              <a:rPr lang="hu-HU" altLang="en-US" smtClean="0"/>
              <a:pPr/>
              <a:t>15</a:t>
            </a:fld>
            <a:endParaRPr lang="hu-HU" altLang="en-US"/>
          </a:p>
        </p:txBody>
      </p:sp>
      <p:sp>
        <p:nvSpPr>
          <p:cNvPr id="34" name="Cím 3">
            <a:extLst>
              <a:ext uri="{FF2B5EF4-FFF2-40B4-BE49-F238E27FC236}">
                <a16:creationId xmlns:a16="http://schemas.microsoft.com/office/drawing/2014/main" id="{91D0B661-D643-4049-BB02-F723255C51D2}"/>
              </a:ext>
            </a:extLst>
          </p:cNvPr>
          <p:cNvSpPr txBox="1">
            <a:spLocks/>
          </p:cNvSpPr>
          <p:nvPr/>
        </p:nvSpPr>
        <p:spPr>
          <a:xfrm>
            <a:off x="152399" y="129087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en-US" sz="3600" b="1" dirty="0"/>
              <a:t>The Money Markets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323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21FCBA3-EFF9-5241-9945-6623CFF0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50E5-907B-794F-8066-ADFD3C931E04}" type="datetime1">
              <a:rPr lang="hu-HU" smtClean="0"/>
              <a:t>2021. 09. 30.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F39D95F-202F-AE43-928C-854E20F6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Investments 2021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7461008-AAAF-0A45-870C-35B475F3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16</a:t>
            </a:fld>
            <a:endParaRPr lang="hu-HU"/>
          </a:p>
        </p:txBody>
      </p:sp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hu-HU" sz="3600" b="1" dirty="0">
                <a:ea typeface="ヒラギノ角ゴ Pro W3" pitchFamily="-84" charset="-128"/>
              </a:rPr>
              <a:t>The purpose of Money Markets</a:t>
            </a:r>
          </a:p>
        </p:txBody>
      </p:sp>
      <p:sp>
        <p:nvSpPr>
          <p:cNvPr id="13314" name="Text Placeholder 2"/>
          <p:cNvSpPr>
            <a:spLocks noGrp="1"/>
          </p:cNvSpPr>
          <p:nvPr>
            <p:ph idx="1"/>
          </p:nvPr>
        </p:nvSpPr>
        <p:spPr>
          <a:xfrm>
            <a:off x="152400" y="846243"/>
            <a:ext cx="8839200" cy="5165514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endParaRPr lang="en-US" altLang="hu-HU" sz="1000" b="1" dirty="0">
              <a:ea typeface="ヒラギノ角ゴ Pro W3" pitchFamily="-84" charset="-128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altLang="hu-HU" sz="2400" b="1" dirty="0">
                <a:ea typeface="ヒラギノ角ゴ Pro W3" pitchFamily="-84" charset="-128"/>
              </a:rPr>
              <a:t>Why Do We Need Money Markets?</a:t>
            </a:r>
          </a:p>
          <a:p>
            <a:pPr marL="0" indent="0">
              <a:spcBef>
                <a:spcPts val="800"/>
              </a:spcBef>
              <a:buNone/>
            </a:pPr>
            <a:endParaRPr lang="en-US" altLang="hu-HU" sz="2400" b="1" dirty="0">
              <a:ea typeface="ヒラギノ角ゴ Pro W3" pitchFamily="-84" charset="-128"/>
            </a:endParaRPr>
          </a:p>
          <a:p>
            <a:pPr marL="192600" algn="just">
              <a:lnSpc>
                <a:spcPct val="100000"/>
              </a:lnSpc>
              <a:spcBef>
                <a:spcPts val="0"/>
              </a:spcBef>
            </a:pPr>
            <a:r>
              <a:rPr lang="en-US" altLang="hu-HU" sz="2200" dirty="0">
                <a:ea typeface="ヒラギノ角ゴ Pro W3" pitchFamily="-84" charset="-128"/>
              </a:rPr>
              <a:t>The banking industry should handle the needs for short-term. </a:t>
            </a:r>
          </a:p>
          <a:p>
            <a:pPr marL="192600"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hu-HU" sz="2200" dirty="0">
                <a:ea typeface="ヒラギノ角ゴ Pro W3" pitchFamily="-84" charset="-128"/>
              </a:rPr>
              <a:t>Banks have an information advantage.</a:t>
            </a:r>
          </a:p>
          <a:p>
            <a:pPr marL="192600"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hu-HU" sz="2200" dirty="0">
                <a:ea typeface="ヒラギノ角ゴ Pro W3" pitchFamily="-84" charset="-128"/>
              </a:rPr>
              <a:t>Banks, however, are heavily regulated.  </a:t>
            </a:r>
          </a:p>
          <a:p>
            <a:pPr marL="192600"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hu-HU" sz="2200" dirty="0">
                <a:ea typeface="ヒラギノ角ゴ Pro W3" pitchFamily="-84" charset="-128"/>
              </a:rPr>
              <a:t>Creates a distinct cost advantage for money markets over banks.</a:t>
            </a:r>
          </a:p>
          <a:p>
            <a:pPr algn="just" eaLnBrk="1" hangingPunct="1">
              <a:spcBef>
                <a:spcPts val="1600"/>
              </a:spcBef>
            </a:pPr>
            <a:endParaRPr lang="en-US" altLang="hu-HU" sz="2200" dirty="0">
              <a:ea typeface="ヒラギノ角ゴ Pro W3" pitchFamily="-84" charset="-128"/>
            </a:endParaRPr>
          </a:p>
          <a:p>
            <a:pPr algn="just">
              <a:spcBef>
                <a:spcPts val="400"/>
              </a:spcBef>
            </a:pPr>
            <a:r>
              <a:rPr lang="en-US" altLang="hu-HU" sz="2200" dirty="0">
                <a:ea typeface="ヒラギノ角ゴ Pro W3" pitchFamily="-84" charset="-128"/>
              </a:rPr>
              <a:t>Investors in Money Market: Provides a place for warehousing surplus funds for short periods of time</a:t>
            </a:r>
          </a:p>
          <a:p>
            <a:pPr algn="just">
              <a:spcBef>
                <a:spcPts val="400"/>
              </a:spcBef>
            </a:pPr>
            <a:r>
              <a:rPr lang="en-US" altLang="hu-HU" sz="2200" dirty="0">
                <a:ea typeface="ヒラギノ角ゴ Pro W3" pitchFamily="-84" charset="-128"/>
              </a:rPr>
              <a:t>Borrowers from money market provide low-cost source of temporary funds</a:t>
            </a:r>
          </a:p>
          <a:p>
            <a:pPr algn="just">
              <a:spcBef>
                <a:spcPts val="400"/>
              </a:spcBef>
            </a:pPr>
            <a:r>
              <a:rPr lang="en-US" altLang="hu-HU" sz="2200" dirty="0">
                <a:ea typeface="ヒラギノ角ゴ Pro W3" pitchFamily="-84" charset="-128"/>
              </a:rPr>
              <a:t>Corporations and U.S. government use these markets because the timing of cash inflows and outflows are not well synchronized. </a:t>
            </a:r>
          </a:p>
          <a:p>
            <a:pPr algn="just">
              <a:spcBef>
                <a:spcPts val="400"/>
              </a:spcBef>
            </a:pPr>
            <a:r>
              <a:rPr lang="en-US" altLang="hu-HU" sz="2200" dirty="0">
                <a:ea typeface="ヒラギノ角ゴ Pro W3" pitchFamily="-84" charset="-128"/>
              </a:rPr>
              <a:t>Money markets provide a way to solve these cash-timing problems.</a:t>
            </a:r>
          </a:p>
          <a:p>
            <a:pPr algn="just"/>
            <a:endParaRPr lang="en-US" altLang="hu-HU" dirty="0">
              <a:ea typeface="ヒラギノ角ゴ Pro W3" pitchFamily="-84" charset="-128"/>
            </a:endParaRPr>
          </a:p>
          <a:p>
            <a:pPr algn="just" eaLnBrk="1" hangingPunct="1">
              <a:spcBef>
                <a:spcPts val="1600"/>
              </a:spcBef>
            </a:pPr>
            <a:endParaRPr lang="en-US" altLang="hu-HU" sz="2800" dirty="0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491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hu-HU" b="1" dirty="0">
                <a:ea typeface="ヒラギノ角ゴ Pro W3" pitchFamily="-84" charset="-128"/>
              </a:rPr>
              <a:t>Money Market Instruments</a:t>
            </a:r>
          </a:p>
        </p:txBody>
      </p:sp>
      <p:sp>
        <p:nvSpPr>
          <p:cNvPr id="22530" name="Text Placeholder 2"/>
          <p:cNvSpPr>
            <a:spLocks noGrp="1"/>
          </p:cNvSpPr>
          <p:nvPr>
            <p:ph idx="1"/>
          </p:nvPr>
        </p:nvSpPr>
        <p:spPr>
          <a:xfrm>
            <a:off x="152400" y="1628800"/>
            <a:ext cx="8839200" cy="4527314"/>
          </a:xfrm>
        </p:spPr>
        <p:txBody>
          <a:bodyPr>
            <a:normAutofit/>
          </a:bodyPr>
          <a:lstStyle/>
          <a:p>
            <a:pPr lvl="1"/>
            <a:r>
              <a:rPr lang="en-US" altLang="hu-HU" sz="3200" dirty="0">
                <a:ea typeface="ヒラギノ角ゴ Pro W3" pitchFamily="-84" charset="-128"/>
              </a:rPr>
              <a:t>Treasury Bills</a:t>
            </a:r>
          </a:p>
          <a:p>
            <a:pPr lvl="1"/>
            <a:r>
              <a:rPr lang="en-US" altLang="hu-HU" sz="3200" dirty="0">
                <a:ea typeface="ヒラギノ角ゴ Pro W3" pitchFamily="-84" charset="-128"/>
              </a:rPr>
              <a:t>Federal Funds</a:t>
            </a:r>
          </a:p>
          <a:p>
            <a:pPr lvl="1"/>
            <a:r>
              <a:rPr lang="en-US" altLang="hu-HU" sz="3200" dirty="0">
                <a:ea typeface="ヒラギノ角ゴ Pro W3" pitchFamily="-84" charset="-128"/>
              </a:rPr>
              <a:t>Repurchase Agreements</a:t>
            </a:r>
            <a:r>
              <a:rPr lang="hu-HU" altLang="hu-HU" sz="3200" dirty="0">
                <a:ea typeface="ヒラギノ角ゴ Pro W3" pitchFamily="-84" charset="-128"/>
              </a:rPr>
              <a:t> (REPO)</a:t>
            </a:r>
            <a:endParaRPr lang="en-US" altLang="hu-HU" sz="3200" dirty="0">
              <a:ea typeface="ヒラギノ角ゴ Pro W3" pitchFamily="-84" charset="-128"/>
            </a:endParaRPr>
          </a:p>
          <a:p>
            <a:pPr lvl="1"/>
            <a:r>
              <a:rPr lang="en-US" altLang="hu-HU" sz="3200" dirty="0">
                <a:ea typeface="ヒラギノ角ゴ Pro W3" pitchFamily="-84" charset="-128"/>
              </a:rPr>
              <a:t>Negotiable Certificates of Deposit</a:t>
            </a:r>
          </a:p>
          <a:p>
            <a:pPr lvl="1"/>
            <a:r>
              <a:rPr lang="en-US" altLang="hu-HU" sz="3200" dirty="0">
                <a:ea typeface="ヒラギノ角ゴ Pro W3" pitchFamily="-84" charset="-128"/>
              </a:rPr>
              <a:t>Commercial Paper</a:t>
            </a:r>
          </a:p>
        </p:txBody>
      </p:sp>
    </p:spTree>
    <p:extLst>
      <p:ext uri="{BB962C8B-B14F-4D97-AF65-F5344CB8AC3E}">
        <p14:creationId xmlns:p14="http://schemas.microsoft.com/office/powerpoint/2010/main" val="126992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148D735-AE4E-5545-82D4-DD47B8EF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5CD6-D994-164B-AAE7-0C14EF64A834}" type="datetime1">
              <a:rPr lang="hu-HU" smtClean="0"/>
              <a:t>2021. 09. 30.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8DFDF8E-C7E9-6345-9B6D-DE1E5FDB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Investments 2021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141FB77-F269-6C41-A0FA-1C6A1E64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18</a:t>
            </a:fld>
            <a:endParaRPr lang="hu-HU"/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92286"/>
            <a:ext cx="814724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hu-HU" b="1" dirty="0">
                <a:ea typeface="ヒラギノ角ゴ Pro W3" pitchFamily="-84" charset="-128"/>
              </a:rPr>
              <a:t>Money </a:t>
            </a:r>
            <a:r>
              <a:rPr lang="en-US" altLang="hu-HU" sz="3600" b="1" dirty="0">
                <a:ea typeface="ヒラギノ角ゴ Pro W3" pitchFamily="-84" charset="-128"/>
              </a:rPr>
              <a:t>Market Instruments </a:t>
            </a:r>
            <a:endParaRPr lang="en-US" altLang="hu-HU" dirty="0">
              <a:ea typeface="ヒラギノ角ゴ Pro W3" pitchFamily="-84" charset="-128"/>
            </a:endParaRPr>
          </a:p>
        </p:txBody>
      </p:sp>
      <p:sp>
        <p:nvSpPr>
          <p:cNvPr id="24578" name="Tex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8931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altLang="hu-HU" b="1" dirty="0">
                <a:ea typeface="ヒラギノ角ゴ Pro W3" pitchFamily="-84" charset="-128"/>
              </a:rPr>
              <a:t>Treasury Bills</a:t>
            </a:r>
          </a:p>
          <a:p>
            <a:pPr algn="just" eaLnBrk="1" hangingPunct="1"/>
            <a:r>
              <a:rPr lang="en-US" altLang="hu-HU" sz="2600" dirty="0">
                <a:ea typeface="ヒラギノ角ゴ Pro W3" pitchFamily="-84" charset="-128"/>
              </a:rPr>
              <a:t>T-bills have 28-day maturities through </a:t>
            </a:r>
            <a:br>
              <a:rPr lang="en-US" altLang="hu-HU" sz="2600" dirty="0">
                <a:ea typeface="ヒラギノ角ゴ Pro W3" pitchFamily="-84" charset="-128"/>
              </a:rPr>
            </a:br>
            <a:r>
              <a:rPr lang="en-US" altLang="hu-HU" sz="2600" dirty="0">
                <a:ea typeface="ヒラギノ角ゴ Pro W3" pitchFamily="-84" charset="-128"/>
              </a:rPr>
              <a:t>12- month maturities. </a:t>
            </a:r>
          </a:p>
          <a:p>
            <a:pPr algn="just" eaLnBrk="1" hangingPunct="1"/>
            <a:r>
              <a:rPr lang="en-US" altLang="hu-HU" sz="2600" b="1" u="sng" dirty="0">
                <a:ea typeface="ヒラギノ角ゴ Pro W3" pitchFamily="-84" charset="-128"/>
              </a:rPr>
              <a:t>Discounting</a:t>
            </a:r>
            <a:r>
              <a:rPr lang="en-US" altLang="hu-HU" sz="2600" b="1" dirty="0">
                <a:ea typeface="ヒラギノ角ゴ Pro W3" pitchFamily="-84" charset="-128"/>
              </a:rPr>
              <a:t>:</a:t>
            </a:r>
            <a:r>
              <a:rPr lang="en-US" altLang="hu-HU" sz="2600" dirty="0">
                <a:ea typeface="ヒラギノ角ゴ Pro W3" pitchFamily="-84" charset="-128"/>
              </a:rPr>
              <a:t> When an investor pays less for the security than it will be worth when it matures, and the increase in price provides a return. This is common to short-term securities because they often mature before the issuer can mail out interest checks. </a:t>
            </a:r>
          </a:p>
          <a:p>
            <a:pPr marL="0" indent="0" algn="just">
              <a:buNone/>
            </a:pPr>
            <a:r>
              <a:rPr lang="en-US" altLang="hu-HU" sz="2600" b="1" dirty="0">
                <a:ea typeface="ヒラギノ角ゴ Pro W3" pitchFamily="-84" charset="-128"/>
              </a:rPr>
              <a:t>FED Funds: </a:t>
            </a:r>
          </a:p>
          <a:p>
            <a:pPr algn="just"/>
            <a:r>
              <a:rPr lang="en-US" altLang="hu-HU" sz="2600" dirty="0">
                <a:ea typeface="ヒラギノ角ゴ Pro W3" pitchFamily="-84" charset="-128"/>
              </a:rPr>
              <a:t>Short-term funds transferred (loaned or borrowed) between financial institutions, usually for a period of one day.</a:t>
            </a:r>
          </a:p>
          <a:p>
            <a:pPr algn="just"/>
            <a:r>
              <a:rPr lang="en-US" altLang="hu-HU" sz="2600" dirty="0">
                <a:ea typeface="ヒラギノ角ゴ Pro W3" pitchFamily="-84" charset="-128"/>
              </a:rPr>
              <a:t>Used by banks to meet short-term needs to meet reserve requirements.</a:t>
            </a:r>
          </a:p>
          <a:p>
            <a:pPr algn="just" eaLnBrk="1" hangingPunct="1"/>
            <a:endParaRPr lang="en-US" altLang="hu-HU" sz="2800" dirty="0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791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4DBF98D-702E-DE4D-8621-7C0A4209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CEE4-D7E8-1D44-9DBF-41CC4E93031C}" type="datetime1">
              <a:rPr lang="hu-HU" smtClean="0"/>
              <a:t>2021. 09. 30.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1F630C1-A40B-8A4B-81B9-7501A277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Investments 2021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37A2907-E221-C644-82B9-8C1F46E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19</a:t>
            </a:fld>
            <a:endParaRPr lang="hu-HU"/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6477000" cy="68548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hu-HU" sz="3600" b="1" dirty="0">
                <a:ea typeface="ヒラギノ角ゴ Pro W3" pitchFamily="-84" charset="-128"/>
              </a:rPr>
              <a:t>Money Market Instruments</a:t>
            </a:r>
          </a:p>
        </p:txBody>
      </p:sp>
      <p:sp>
        <p:nvSpPr>
          <p:cNvPr id="3686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hu-HU" sz="2600" b="1" dirty="0">
                <a:ea typeface="ヒラギノ角ゴ Pro W3" pitchFamily="-84" charset="-128"/>
              </a:rPr>
              <a:t>Repurchase Agreements (REPO):</a:t>
            </a:r>
          </a:p>
          <a:p>
            <a:pPr algn="just" eaLnBrk="1" hangingPunct="1"/>
            <a:r>
              <a:rPr lang="en-US" altLang="hu-HU" sz="2400" dirty="0">
                <a:ea typeface="ヒラギノ角ゴ Pro W3" pitchFamily="-84" charset="-128"/>
              </a:rPr>
              <a:t>These work similar to the market for fed funds, but nonbanks can participate.</a:t>
            </a:r>
          </a:p>
          <a:p>
            <a:pPr algn="just" eaLnBrk="1" hangingPunct="1"/>
            <a:r>
              <a:rPr lang="en-US" altLang="hu-HU" sz="2400" dirty="0">
                <a:ea typeface="ヒラギノ角ゴ Pro W3" pitchFamily="-84" charset="-128"/>
              </a:rPr>
              <a:t>A firm sells Treasury securities, but agrees to buy them back at a certain date (usually 3–14 days later) for a certain price.</a:t>
            </a:r>
          </a:p>
          <a:p>
            <a:pPr algn="just"/>
            <a:r>
              <a:rPr lang="en-US" altLang="hu-HU" sz="2400" dirty="0">
                <a:ea typeface="ヒラギノ角ゴ Pro W3" pitchFamily="-84" charset="-128"/>
              </a:rPr>
              <a:t>This set-up makes a repo agreements essentially a short-term collateralized loan.</a:t>
            </a:r>
          </a:p>
          <a:p>
            <a:pPr algn="just"/>
            <a:r>
              <a:rPr lang="en-US" altLang="hu-HU" sz="2400" dirty="0">
                <a:ea typeface="ヒラギノ角ゴ Pro W3" pitchFamily="-84" charset="-128"/>
              </a:rPr>
              <a:t>This is one market the Fed may use to conduct its monetary policy, whereby the Fed purchases/sells Treasury securities in the repo market.</a:t>
            </a:r>
          </a:p>
          <a:p>
            <a:pPr algn="just" eaLnBrk="1" hangingPunct="1"/>
            <a:endParaRPr lang="en-US" altLang="hu-HU" sz="2400" dirty="0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77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048000"/>
            <a:ext cx="8820150" cy="1752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sz="4800" b="1" dirty="0"/>
              <a:t>The Investment Environment</a:t>
            </a:r>
            <a:endParaRPr lang="hu-HU" sz="4800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109679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87FB349-F361-3040-B0A7-8FDC261B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1848-F3BB-C341-9400-BD98B1FBEF64}" type="datetime1">
              <a:rPr lang="hu-HU" smtClean="0"/>
              <a:t>2021. 09. 30.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C8ECABC-184D-FF4E-A2BB-D1E59E9D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Investments 2021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3EA066-3735-3240-BC71-B3963324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4C4D-52C9-4F95-A82D-DDDD7576AF2B}" type="slidenum">
              <a:rPr lang="hu-HU" smtClean="0"/>
              <a:t>20</a:t>
            </a:fld>
            <a:endParaRPr lang="hu-HU"/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6477000" cy="68548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hu-HU" sz="3600" b="1" dirty="0">
                <a:ea typeface="ヒラギノ角ゴ Pro W3" pitchFamily="-84" charset="-128"/>
              </a:rPr>
              <a:t>Money Market Instruments</a:t>
            </a:r>
          </a:p>
        </p:txBody>
      </p:sp>
      <p:sp>
        <p:nvSpPr>
          <p:cNvPr id="3686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hu-HU" b="1" dirty="0">
                <a:ea typeface="ヒラギノ角ゴ Pro W3" pitchFamily="-84" charset="-128"/>
              </a:rPr>
              <a:t>Commercial Paper:</a:t>
            </a:r>
          </a:p>
          <a:p>
            <a:pPr marL="0" indent="0" algn="just">
              <a:buNone/>
            </a:pPr>
            <a:r>
              <a:rPr lang="en-US" altLang="hu-HU" sz="2400" dirty="0">
                <a:ea typeface="ヒラギノ角ゴ Pro W3" pitchFamily="-84" charset="-128"/>
              </a:rPr>
              <a:t>Unsecured promissory notes, issued by corporations, that mature in no more</a:t>
            </a:r>
            <a:r>
              <a:rPr lang="hu-HU" altLang="hu-HU" sz="2400" dirty="0">
                <a:ea typeface="ヒラギノ角ゴ Pro W3" pitchFamily="-84" charset="-128"/>
              </a:rPr>
              <a:t> </a:t>
            </a:r>
            <a:r>
              <a:rPr lang="en-US" altLang="hu-HU" sz="2400" dirty="0">
                <a:ea typeface="ヒラギノ角ゴ Pro W3" pitchFamily="-84" charset="-128"/>
              </a:rPr>
              <a:t>than 270 days.</a:t>
            </a:r>
            <a:endParaRPr lang="hu-HU" altLang="hu-HU" sz="2400" dirty="0">
              <a:ea typeface="ヒラギノ角ゴ Pro W3" pitchFamily="-84" charset="-128"/>
            </a:endParaRPr>
          </a:p>
          <a:p>
            <a:pPr algn="just"/>
            <a:endParaRPr lang="en-US" altLang="hu-HU" sz="2400" dirty="0">
              <a:ea typeface="ヒラギノ角ゴ Pro W3" pitchFamily="-84" charset="-128"/>
            </a:endParaRPr>
          </a:p>
          <a:p>
            <a:pPr algn="just"/>
            <a:r>
              <a:rPr lang="en-US" altLang="hu-HU" sz="2400" dirty="0">
                <a:ea typeface="ヒラギノ角ゴ Pro W3" pitchFamily="-84" charset="-128"/>
              </a:rPr>
              <a:t>The use of commercial paper increased significantly in the early 1980s because of the rising cost of bank loans.</a:t>
            </a:r>
          </a:p>
          <a:p>
            <a:pPr algn="just"/>
            <a:r>
              <a:rPr lang="en-US" altLang="hu-HU" sz="2400" dirty="0">
                <a:ea typeface="ヒラギノ角ゴ Pro W3" pitchFamily="-84" charset="-128"/>
              </a:rPr>
              <a:t>Risk of a particular commercial paper = risk of issuer company’s default risk</a:t>
            </a:r>
          </a:p>
          <a:p>
            <a:pPr algn="just" eaLnBrk="1" hangingPunct="1"/>
            <a:endParaRPr lang="en-US" altLang="hu-HU" sz="2400" dirty="0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78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40352" cy="9807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hu-HU" sz="3600" b="1" dirty="0">
                <a:ea typeface="ヒラギノ角ゴ Pro W3" pitchFamily="-84" charset="-128"/>
              </a:rPr>
              <a:t>Participants in the Money Markets</a:t>
            </a:r>
          </a:p>
        </p:txBody>
      </p:sp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1619672" y="908720"/>
            <a:ext cx="662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eaLnBrk="1" hangingPunct="1"/>
            <a:r>
              <a:rPr lang="en-US" altLang="hu-HU" sz="2000" b="1" dirty="0">
                <a:latin typeface="Verdana" pitchFamily="34" charset="0"/>
              </a:rPr>
              <a:t>Table 11.2 </a:t>
            </a:r>
            <a:r>
              <a:rPr lang="en-US" altLang="hu-HU" sz="2000" dirty="0">
                <a:latin typeface="Verdana" pitchFamily="34" charset="0"/>
              </a:rPr>
              <a:t>Money Market Participants</a:t>
            </a:r>
          </a:p>
        </p:txBody>
      </p:sp>
      <p:pic>
        <p:nvPicPr>
          <p:cNvPr id="21507" name="Picture 3" descr="tbl11_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72" y="1365920"/>
            <a:ext cx="5813702" cy="484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8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0166" y="116632"/>
            <a:ext cx="8075240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hu-HU" sz="3600" b="1" dirty="0">
                <a:ea typeface="ヒラギノ角ゴ Pro W3" pitchFamily="-84" charset="-128"/>
              </a:rPr>
              <a:t>Certificates of Deposit</a:t>
            </a:r>
          </a:p>
        </p:txBody>
      </p:sp>
      <p:sp>
        <p:nvSpPr>
          <p:cNvPr id="38914" name="Text Placeholder 2"/>
          <p:cNvSpPr>
            <a:spLocks noGrp="1"/>
          </p:cNvSpPr>
          <p:nvPr>
            <p:ph idx="1"/>
          </p:nvPr>
        </p:nvSpPr>
        <p:spPr>
          <a:xfrm>
            <a:off x="390364" y="1540358"/>
            <a:ext cx="8363272" cy="377728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hu-HU" sz="3200" dirty="0">
                <a:ea typeface="ヒラギノ角ゴ Pro W3" pitchFamily="-84" charset="-128"/>
              </a:rPr>
              <a:t>A bank-issued security that documents a deposit and specifies the interest rate and the maturity date</a:t>
            </a:r>
            <a:endParaRPr lang="hu-HU" altLang="hu-HU" sz="3200" dirty="0">
              <a:ea typeface="ヒラギノ角ゴ Pro W3" pitchFamily="-84" charset="-128"/>
            </a:endParaRPr>
          </a:p>
          <a:p>
            <a:pPr algn="just" eaLnBrk="1" hangingPunct="1"/>
            <a:endParaRPr lang="en-US" altLang="hu-HU" sz="3200" dirty="0">
              <a:ea typeface="ヒラギノ角ゴ Pro W3" pitchFamily="-84" charset="-128"/>
            </a:endParaRPr>
          </a:p>
          <a:p>
            <a:pPr algn="just" eaLnBrk="1" hangingPunct="1"/>
            <a:r>
              <a:rPr lang="en-US" altLang="hu-HU" sz="3200" dirty="0">
                <a:ea typeface="ヒラギノ角ゴ Pro W3" pitchFamily="-84" charset="-128"/>
              </a:rPr>
              <a:t>Denominations range from $100,000 </a:t>
            </a:r>
            <a:br>
              <a:rPr lang="en-US" altLang="hu-HU" sz="3200" dirty="0">
                <a:ea typeface="ヒラギノ角ゴ Pro W3" pitchFamily="-84" charset="-128"/>
              </a:rPr>
            </a:br>
            <a:r>
              <a:rPr lang="en-US" altLang="hu-HU" sz="3200" dirty="0">
                <a:ea typeface="ヒラギノ角ゴ Pro W3" pitchFamily="-84" charset="-128"/>
              </a:rPr>
              <a:t>to $10 million</a:t>
            </a:r>
          </a:p>
        </p:txBody>
      </p:sp>
    </p:spTree>
    <p:extLst>
      <p:ext uri="{BB962C8B-B14F-4D97-AF65-F5344CB8AC3E}">
        <p14:creationId xmlns:p14="http://schemas.microsoft.com/office/powerpoint/2010/main" val="2022909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52400" y="-8060"/>
            <a:ext cx="8147248" cy="7099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hu-HU" sz="3600" b="1" dirty="0">
                <a:ea typeface="ヒラギノ角ゴ Pro W3" pitchFamily="-84" charset="-128"/>
              </a:rPr>
              <a:t>Banker</a:t>
            </a:r>
            <a:r>
              <a:rPr lang="ja-JP" altLang="en-US" sz="3600" b="1" dirty="0">
                <a:ea typeface="ヒラギノ角ゴ Pro W3" pitchFamily="-84" charset="-128"/>
              </a:rPr>
              <a:t>’</a:t>
            </a:r>
            <a:r>
              <a:rPr lang="en-US" altLang="ja-JP" sz="3600" b="1" dirty="0">
                <a:ea typeface="ヒラギノ角ゴ Pro W3" pitchFamily="-84" charset="-128"/>
              </a:rPr>
              <a:t>s Acceptances</a:t>
            </a:r>
            <a:endParaRPr lang="en-US" altLang="hu-HU" b="1" dirty="0">
              <a:ea typeface="ヒラギノ角ゴ Pro W3" pitchFamily="-84" charset="-128"/>
            </a:endParaRPr>
          </a:p>
        </p:txBody>
      </p:sp>
      <p:sp>
        <p:nvSpPr>
          <p:cNvPr id="48130" name="Tex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1872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hu-HU" sz="2400" dirty="0">
                <a:ea typeface="ヒラギノ角ゴ Pro W3" pitchFamily="-84" charset="-128"/>
              </a:rPr>
              <a:t>An order to pay a specified amount to the bearer on a given date if specified conditions have been met, usually delivery of promised goods.</a:t>
            </a:r>
          </a:p>
          <a:p>
            <a:pPr algn="just" eaLnBrk="1" hangingPunct="1"/>
            <a:r>
              <a:rPr lang="en-US" altLang="hu-HU" sz="2400" dirty="0">
                <a:ea typeface="ヒラギノ角ゴ Pro W3" pitchFamily="-84" charset="-128"/>
              </a:rPr>
              <a:t>These are often used when buyers / sellers of expensive goods live in different countries.</a:t>
            </a:r>
          </a:p>
          <a:p>
            <a:pPr algn="just" eaLnBrk="1" hangingPunct="1"/>
            <a:endParaRPr lang="en-US" altLang="hu-HU" sz="1600" dirty="0">
              <a:ea typeface="ヒラギノ角ゴ Pro W3" pitchFamily="-84" charset="-128"/>
            </a:endParaRPr>
          </a:p>
          <a:p>
            <a:pPr marL="514350" indent="-514350">
              <a:buFontTx/>
              <a:buAutoNum type="arabicPeriod"/>
            </a:pPr>
            <a:r>
              <a:rPr lang="en-US" altLang="hu-HU" sz="2400" dirty="0">
                <a:ea typeface="ヒラギノ角ゴ Pro W3" pitchFamily="-84" charset="-128"/>
              </a:rPr>
              <a:t>Exporter paid immediately</a:t>
            </a:r>
          </a:p>
          <a:p>
            <a:pPr marL="514350" indent="-514350">
              <a:buFontTx/>
              <a:buAutoNum type="arabicPeriod"/>
            </a:pPr>
            <a:r>
              <a:rPr lang="en-US" altLang="hu-HU" sz="2400" dirty="0">
                <a:ea typeface="ヒラギノ角ゴ Pro W3" pitchFamily="-84" charset="-128"/>
              </a:rPr>
              <a:t>Exporter shielded from foreign </a:t>
            </a:r>
            <a:br>
              <a:rPr lang="en-US" altLang="hu-HU" sz="2400" dirty="0">
                <a:ea typeface="ヒラギノ角ゴ Pro W3" pitchFamily="-84" charset="-128"/>
              </a:rPr>
            </a:br>
            <a:r>
              <a:rPr lang="en-US" altLang="hu-HU" sz="2400" dirty="0">
                <a:ea typeface="ヒラギノ角ゴ Pro W3" pitchFamily="-84" charset="-128"/>
              </a:rPr>
              <a:t>exchange risk</a:t>
            </a:r>
          </a:p>
          <a:p>
            <a:pPr marL="514350" indent="-514350">
              <a:buFontTx/>
              <a:buAutoNum type="arabicPeriod"/>
            </a:pPr>
            <a:r>
              <a:rPr lang="en-US" altLang="hu-HU" sz="2400" dirty="0">
                <a:ea typeface="ヒラギノ角ゴ Pro W3" pitchFamily="-84" charset="-128"/>
              </a:rPr>
              <a:t>Exporter does not have to assess the financial security of the importer</a:t>
            </a:r>
          </a:p>
          <a:p>
            <a:pPr marL="514350" indent="-514350">
              <a:buFontTx/>
              <a:buAutoNum type="arabicPeriod"/>
            </a:pPr>
            <a:r>
              <a:rPr lang="en-US" altLang="hu-HU" sz="2400" dirty="0">
                <a:ea typeface="ヒラギノ角ゴ Pro W3" pitchFamily="-84" charset="-128"/>
              </a:rPr>
              <a:t>Importer</a:t>
            </a:r>
            <a:r>
              <a:rPr lang="ja-JP" altLang="en-US" sz="2400">
                <a:ea typeface="ヒラギノ角ゴ Pro W3" pitchFamily="-84" charset="-128"/>
              </a:rPr>
              <a:t>’</a:t>
            </a:r>
            <a:r>
              <a:rPr lang="en-US" altLang="ja-JP" sz="2400" dirty="0">
                <a:ea typeface="ヒラギノ角ゴ Pro W3" pitchFamily="-84" charset="-128"/>
              </a:rPr>
              <a:t>s bank guarantees payment</a:t>
            </a:r>
          </a:p>
          <a:p>
            <a:pPr marL="514350" indent="-514350">
              <a:buFontTx/>
              <a:buAutoNum type="arabicPeriod"/>
            </a:pPr>
            <a:r>
              <a:rPr lang="en-US" altLang="hu-HU" sz="2400" dirty="0">
                <a:ea typeface="ヒラギノ角ゴ Pro W3" pitchFamily="-84" charset="-128"/>
              </a:rPr>
              <a:t>Crucial to international trade</a:t>
            </a:r>
          </a:p>
          <a:p>
            <a:pPr algn="just" eaLnBrk="1" hangingPunct="1"/>
            <a:endParaRPr lang="en-US" altLang="hu-HU" sz="2400" dirty="0">
              <a:ea typeface="ヒラギノ角ゴ Pro W3" pitchFamily="-84" charset="-128"/>
            </a:endParaRPr>
          </a:p>
          <a:p>
            <a:pPr algn="just" eaLnBrk="1" hangingPunct="1"/>
            <a:endParaRPr lang="en-US" altLang="hu-HU" sz="2400" dirty="0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7345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0" y="23688"/>
            <a:ext cx="5940152" cy="6839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hu-HU" sz="3600" b="1" dirty="0">
                <a:ea typeface="ヒラギノ角ゴ Pro W3" pitchFamily="-84" charset="-128"/>
              </a:rPr>
              <a:t>Banker</a:t>
            </a:r>
            <a:r>
              <a:rPr lang="ja-JP" altLang="en-US" sz="3600" b="1">
                <a:ea typeface="ヒラギノ角ゴ Pro W3" pitchFamily="-84" charset="-128"/>
              </a:rPr>
              <a:t>’</a:t>
            </a:r>
            <a:r>
              <a:rPr lang="en-US" altLang="ja-JP" sz="3600" b="1" dirty="0">
                <a:ea typeface="ヒラギノ角ゴ Pro W3" pitchFamily="-84" charset="-128"/>
              </a:rPr>
              <a:t>s Acceptances</a:t>
            </a:r>
            <a:endParaRPr lang="en-US" altLang="hu-HU" b="1" dirty="0">
              <a:ea typeface="ヒラギノ角ゴ Pro W3" pitchFamily="-84" charset="-128"/>
            </a:endParaRPr>
          </a:p>
        </p:txBody>
      </p:sp>
      <p:sp>
        <p:nvSpPr>
          <p:cNvPr id="50178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/>
            <a:r>
              <a:rPr lang="en-US" altLang="hu-HU" sz="3200" dirty="0">
                <a:ea typeface="ヒラギノ角ゴ Pro W3" pitchFamily="-84" charset="-128"/>
              </a:rPr>
              <a:t>As seen, banker</a:t>
            </a:r>
            <a:r>
              <a:rPr lang="ja-JP" altLang="en-US" sz="3200" dirty="0">
                <a:ea typeface="ヒラギノ角ゴ Pro W3" pitchFamily="-84" charset="-128"/>
              </a:rPr>
              <a:t>’</a:t>
            </a:r>
            <a:r>
              <a:rPr lang="en-US" altLang="ja-JP" sz="3200" dirty="0">
                <a:ea typeface="ヒラギノ角ゴ Pro W3" pitchFamily="-84" charset="-128"/>
              </a:rPr>
              <a:t>s acceptances avoid the need to establish the credit-worthiness of a customer living abroad.</a:t>
            </a:r>
          </a:p>
          <a:p>
            <a:pPr algn="just" eaLnBrk="1" hangingPunct="1"/>
            <a:r>
              <a:rPr lang="en-US" altLang="hu-HU" sz="3200" dirty="0">
                <a:ea typeface="ヒラギノ角ゴ Pro W3" pitchFamily="-84" charset="-128"/>
              </a:rPr>
              <a:t>There is also an active secondary market for banker</a:t>
            </a:r>
            <a:r>
              <a:rPr lang="ja-JP" altLang="en-US" sz="3200" dirty="0">
                <a:ea typeface="ヒラギノ角ゴ Pro W3" pitchFamily="-84" charset="-128"/>
              </a:rPr>
              <a:t>’</a:t>
            </a:r>
            <a:r>
              <a:rPr lang="en-US" altLang="ja-JP" sz="3200" dirty="0">
                <a:ea typeface="ヒラギノ角ゴ Pro W3" pitchFamily="-84" charset="-128"/>
              </a:rPr>
              <a:t>s acceptances until they mature. The terms of note indicate that the bearer, whoever that is, will be paid upon maturity.</a:t>
            </a:r>
            <a:endParaRPr lang="en-US" altLang="hu-HU" sz="3200" dirty="0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029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0" y="31824"/>
            <a:ext cx="6507832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hu-HU" sz="3200" b="1" dirty="0">
                <a:ea typeface="ヒラギノ角ゴ Pro W3" pitchFamily="-84" charset="-128"/>
              </a:rPr>
              <a:t>Comparing Money Market Securities</a:t>
            </a:r>
          </a:p>
        </p:txBody>
      </p:sp>
      <p:pic>
        <p:nvPicPr>
          <p:cNvPr id="57346" name="Picture 2" descr="tbl11_0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61" y="1514128"/>
            <a:ext cx="7470250" cy="46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827584" y="980728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eaLnBrk="1" hangingPunct="1"/>
            <a:r>
              <a:rPr lang="en-US" altLang="hu-HU" sz="2000" b="1" dirty="0">
                <a:latin typeface="Verdana" pitchFamily="34" charset="0"/>
              </a:rPr>
              <a:t>Table 11.4 </a:t>
            </a:r>
            <a:r>
              <a:rPr lang="en-US" altLang="hu-HU" sz="2000" dirty="0">
                <a:latin typeface="Verdana" pitchFamily="34" charset="0"/>
              </a:rPr>
              <a:t>Money Market Securities and Their Markets</a:t>
            </a:r>
          </a:p>
        </p:txBody>
      </p:sp>
    </p:spTree>
    <p:extLst>
      <p:ext uri="{BB962C8B-B14F-4D97-AF65-F5344CB8AC3E}">
        <p14:creationId xmlns:p14="http://schemas.microsoft.com/office/powerpoint/2010/main" val="1405235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76400" y="2564904"/>
            <a:ext cx="5791200" cy="1371600"/>
          </a:xfrm>
        </p:spPr>
        <p:txBody>
          <a:bodyPr>
            <a:normAutofit/>
          </a:bodyPr>
          <a:lstStyle/>
          <a:p>
            <a:r>
              <a:rPr lang="en-US" altLang="hu-HU" sz="4400" b="1" dirty="0"/>
              <a:t>The Bond Market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1890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3800" b="1" dirty="0"/>
              <a:t>The Bond Market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500" dirty="0"/>
              <a:t>Treasury Notes and Bonds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sz="3500" dirty="0"/>
              <a:t>Inflation-Protected Treasury Bonds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sz="3500" dirty="0"/>
              <a:t>Federal Agency Debt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sz="3500" dirty="0"/>
              <a:t>International Bonds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sz="3500" dirty="0"/>
              <a:t>Municipal Bonds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sz="3500" dirty="0"/>
              <a:t>Corporate Bonds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sz="3500" dirty="0"/>
              <a:t>Mortgages and Mortgage-Backed Securities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87267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3800" b="1" dirty="0"/>
              <a:t>Bond Market Securities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Autofit/>
          </a:bodyPr>
          <a:lstStyle/>
          <a:p>
            <a:pPr algn="just" eaLnBrk="1" hangingPunct="1">
              <a:buFont typeface="Arial" charset="0"/>
              <a:buChar char="•"/>
            </a:pPr>
            <a:r>
              <a:rPr sz="2400" dirty="0"/>
              <a:t>Treasury Notes and Bonds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400" dirty="0"/>
              <a:t>Maturities</a:t>
            </a:r>
          </a:p>
          <a:p>
            <a:pPr lvl="2" algn="just" eaLnBrk="1" hangingPunct="1">
              <a:buFont typeface="Arial" charset="0"/>
              <a:buChar char="•"/>
            </a:pPr>
            <a:r>
              <a:rPr lang="hu-HU" sz="3200" dirty="0" err="1"/>
              <a:t>Treasury</a:t>
            </a:r>
            <a:r>
              <a:rPr lang="hu-HU" sz="3200" dirty="0"/>
              <a:t> </a:t>
            </a:r>
            <a:r>
              <a:rPr lang="hu-HU" sz="3200" dirty="0" err="1"/>
              <a:t>bill</a:t>
            </a:r>
            <a:r>
              <a:rPr lang="hu-HU" sz="3200" dirty="0"/>
              <a:t> – </a:t>
            </a:r>
            <a:r>
              <a:rPr lang="hu-HU" sz="3200" dirty="0" err="1"/>
              <a:t>up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1 </a:t>
            </a:r>
            <a:r>
              <a:rPr lang="hu-HU" sz="3200" dirty="0" err="1"/>
              <a:t>year</a:t>
            </a:r>
            <a:endParaRPr lang="hu-HU" sz="3200" dirty="0"/>
          </a:p>
          <a:p>
            <a:pPr lvl="2" algn="just" eaLnBrk="1" hangingPunct="1">
              <a:buFont typeface="Arial" charset="0"/>
              <a:buChar char="•"/>
            </a:pPr>
            <a:r>
              <a:rPr sz="3200" dirty="0"/>
              <a:t>Notes – Maturities up to 10 years</a:t>
            </a:r>
          </a:p>
          <a:p>
            <a:pPr lvl="2" algn="just" eaLnBrk="1" hangingPunct="1">
              <a:buFont typeface="Arial" charset="0"/>
              <a:buChar char="•"/>
            </a:pPr>
            <a:r>
              <a:rPr sz="3200" dirty="0"/>
              <a:t>Bonds – Maturities from 10 to 30 years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400" dirty="0"/>
              <a:t>Par Value - $1,000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400" dirty="0"/>
              <a:t>Interest paid semiannually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400" dirty="0"/>
              <a:t>Quotes – Percentage of par</a:t>
            </a:r>
            <a:endParaRPr lang="hu-HU" sz="2400" dirty="0"/>
          </a:p>
          <a:p>
            <a:pPr lvl="1" algn="just" eaLnBrk="1" hangingPunct="1">
              <a:buFont typeface="Arial" charset="0"/>
              <a:buChar char="•"/>
            </a:pPr>
            <a:r>
              <a:rPr lang="hu-HU" sz="2400" dirty="0"/>
              <a:t>113.5078% = $1,135.078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0206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3800" dirty="0"/>
              <a:t>Bond Market Securities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08912" cy="4373563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Char char="•"/>
            </a:pPr>
            <a:r>
              <a:rPr sz="2800" dirty="0"/>
              <a:t>Inflation-Protected Treasury Bonds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800" dirty="0"/>
              <a:t>TIPS</a:t>
            </a:r>
            <a:r>
              <a:rPr lang="hu-HU" sz="2800" dirty="0"/>
              <a:t> (</a:t>
            </a:r>
            <a:r>
              <a:rPr lang="en-US" sz="2800" dirty="0"/>
              <a:t>Treasury Inflation-Protected Securities</a:t>
            </a:r>
            <a:r>
              <a:rPr lang="hu-HU" sz="2800" dirty="0"/>
              <a:t>)</a:t>
            </a:r>
            <a:r>
              <a:rPr sz="2800" dirty="0"/>
              <a:t>: Provide inflation protection</a:t>
            </a:r>
          </a:p>
          <a:p>
            <a:pPr algn="just" eaLnBrk="1" hangingPunct="1">
              <a:buFont typeface="Arial" charset="0"/>
              <a:buChar char="•"/>
            </a:pPr>
            <a:r>
              <a:rPr sz="2800" dirty="0"/>
              <a:t>Federal Agency Debt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800" dirty="0"/>
              <a:t>Debt of mortgage-related agencies such as Fannie Mae and Freddie Mac</a:t>
            </a:r>
          </a:p>
          <a:p>
            <a:pPr algn="just" eaLnBrk="1" hangingPunct="1">
              <a:buFont typeface="Arial" charset="0"/>
              <a:buChar char="•"/>
            </a:pPr>
            <a:r>
              <a:rPr sz="2800" dirty="0"/>
              <a:t>International Bonds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800" dirty="0"/>
              <a:t>Eurobonds and Yankee bonds</a:t>
            </a:r>
            <a:r>
              <a:rPr lang="hu-HU" sz="2800" dirty="0"/>
              <a:t> and </a:t>
            </a:r>
            <a:r>
              <a:rPr lang="en-US" sz="2800" dirty="0"/>
              <a:t>Samurai</a:t>
            </a:r>
            <a:r>
              <a:rPr lang="hu-HU" sz="2800" dirty="0"/>
              <a:t> </a:t>
            </a:r>
            <a:r>
              <a:rPr lang="en-US" sz="2800" dirty="0"/>
              <a:t>bonds</a:t>
            </a:r>
          </a:p>
          <a:p>
            <a:pPr lvl="1" eaLnBrk="1" hangingPunct="1">
              <a:buFont typeface="Arial" charset="0"/>
              <a:buChar char="•"/>
            </a:pPr>
            <a:endParaRPr dirty="0"/>
          </a:p>
          <a:p>
            <a:pPr eaLnBrk="1" hangingPunct="1">
              <a:buFontTx/>
              <a:buNone/>
            </a:pPr>
            <a:endParaRPr dirty="0"/>
          </a:p>
          <a:p>
            <a:pPr eaLnBrk="1" hangingPunct="1"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46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lIns="90488" tIns="44450" rIns="90488" bIns="44450">
            <a:normAutofit/>
          </a:bodyPr>
          <a:lstStyle/>
          <a:p>
            <a:pPr eaLnBrk="1" hangingPunct="1">
              <a:buClr>
                <a:srgbClr val="A0ADE4"/>
              </a:buClr>
            </a:pPr>
            <a:r>
              <a:rPr lang="en-US" sz="3100" b="1">
                <a:solidFill>
                  <a:srgbClr val="FFFFFF"/>
                </a:solidFill>
              </a:rPr>
              <a:t>Investments &amp; Financial Assets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CEF0144-4546-374C-A500-F2F6E61F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2728" y="6356350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hu-HU" altLang="en-US" sz="1000">
                <a:solidFill>
                  <a:prstClr val="black">
                    <a:tint val="75000"/>
                  </a:prstClr>
                </a:solidFill>
              </a:rPr>
              <a:t>Investments 2021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81EF1BF-09D3-5D44-BBBC-8C531BA4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D31CA6C-811D-BA4C-9130-00397FE71E89}" type="datetime1">
              <a:rPr lang="hu-HU" altLang="en-US" sz="1000" smtClean="0">
                <a:solidFill>
                  <a:prstClr val="black">
                    <a:tint val="75000"/>
                  </a:prstClr>
                </a:solidFill>
              </a:rPr>
              <a:t>2021. 09. 30.</a:t>
            </a:fld>
            <a:endParaRPr lang="hu-HU" alt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A87D0F-FC6B-0541-89B2-B01A39B4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C2C121-4FF7-4F08-8E46-61E97381B76B}" type="slidenum">
              <a:rPr lang="hu-HU" alt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hu-HU" alt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221" name="Rectangle 3">
            <a:extLst>
              <a:ext uri="{FF2B5EF4-FFF2-40B4-BE49-F238E27FC236}">
                <a16:creationId xmlns:a16="http://schemas.microsoft.com/office/drawing/2014/main" id="{33D4E630-B902-459F-9CC4-BD426EEF0D54}"/>
              </a:ext>
            </a:extLst>
          </p:cNvPr>
          <p:cNvGraphicFramePr/>
          <p:nvPr/>
        </p:nvGraphicFramePr>
        <p:xfrm>
          <a:off x="3895725" y="470924"/>
          <a:ext cx="5095875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74376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3800" dirty="0"/>
              <a:t>Bond Market Securities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7620000" cy="4772744"/>
          </a:xfrm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b="1" dirty="0"/>
              <a:t>Municipal Bonds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sz="2800" dirty="0"/>
              <a:t>Issued by state and local governments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sz="2800" dirty="0"/>
              <a:t>Interest is exempt from federal income tax and sometimes from state and local tax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sz="2400" b="1" dirty="0"/>
              <a:t>Types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sz="2400" dirty="0"/>
              <a:t>General obligation bonds: Backed by taxing power of issuer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sz="2400" dirty="0"/>
              <a:t>Revenue bonds: backed by project</a:t>
            </a:r>
            <a:r>
              <a:rPr altLang="ja-JP" sz="2400" dirty="0">
                <a:latin typeface="Arial"/>
              </a:rPr>
              <a:t>’</a:t>
            </a:r>
            <a:r>
              <a:rPr sz="2400" dirty="0"/>
              <a:t>s revenues or by the municipal agency operating the project.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63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3800" b="1" dirty="0"/>
              <a:t>Bond Market Securities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pPr algn="just" eaLnBrk="1" hangingPunct="1">
              <a:spcBef>
                <a:spcPct val="40000"/>
              </a:spcBef>
              <a:buFont typeface="Arial" charset="0"/>
              <a:buChar char="•"/>
            </a:pPr>
            <a:r>
              <a:rPr b="1" dirty="0"/>
              <a:t>Corporate Bonds</a:t>
            </a:r>
          </a:p>
          <a:p>
            <a:pPr lvl="1" algn="just" eaLnBrk="1" hangingPunct="1">
              <a:spcBef>
                <a:spcPct val="40000"/>
              </a:spcBef>
              <a:buFont typeface="Arial" charset="0"/>
              <a:buChar char="•"/>
            </a:pPr>
            <a:r>
              <a:rPr sz="2400" dirty="0"/>
              <a:t>Issued by private firms </a:t>
            </a:r>
          </a:p>
          <a:p>
            <a:pPr lvl="1" algn="just" eaLnBrk="1" hangingPunct="1">
              <a:spcBef>
                <a:spcPct val="40000"/>
              </a:spcBef>
              <a:buFont typeface="Arial" charset="0"/>
              <a:buChar char="•"/>
            </a:pPr>
            <a:r>
              <a:rPr sz="2400" dirty="0"/>
              <a:t>Semi-annual interest payments</a:t>
            </a:r>
          </a:p>
          <a:p>
            <a:pPr lvl="1" algn="just" eaLnBrk="1" hangingPunct="1">
              <a:spcBef>
                <a:spcPct val="40000"/>
              </a:spcBef>
              <a:buFont typeface="Arial" charset="0"/>
              <a:buChar char="•"/>
            </a:pPr>
            <a:r>
              <a:rPr sz="2400" dirty="0"/>
              <a:t>Subject to larger default risk than government securities</a:t>
            </a:r>
          </a:p>
          <a:p>
            <a:pPr lvl="1" algn="just" eaLnBrk="1" hangingPunct="1">
              <a:spcBef>
                <a:spcPct val="40000"/>
              </a:spcBef>
              <a:buFont typeface="Arial" charset="0"/>
              <a:buChar char="•"/>
            </a:pPr>
            <a:r>
              <a:rPr sz="2400" dirty="0"/>
              <a:t>Options in corporate bonds</a:t>
            </a:r>
          </a:p>
          <a:p>
            <a:pPr lvl="2" algn="just" eaLnBrk="1" hangingPunct="1">
              <a:spcBef>
                <a:spcPct val="40000"/>
              </a:spcBef>
              <a:buFont typeface="Arial" charset="0"/>
              <a:buChar char="•"/>
            </a:pPr>
            <a:r>
              <a:rPr sz="2800" dirty="0"/>
              <a:t>Callable</a:t>
            </a:r>
          </a:p>
          <a:p>
            <a:pPr lvl="2" algn="just" eaLnBrk="1" hangingPunct="1">
              <a:spcBef>
                <a:spcPct val="40000"/>
              </a:spcBef>
              <a:buFont typeface="Arial" charset="0"/>
              <a:buChar char="•"/>
            </a:pPr>
            <a:r>
              <a:rPr sz="2800" dirty="0"/>
              <a:t>Convertible</a:t>
            </a:r>
          </a:p>
        </p:txBody>
      </p:sp>
    </p:spTree>
    <p:extLst>
      <p:ext uri="{BB962C8B-B14F-4D97-AF65-F5344CB8AC3E}">
        <p14:creationId xmlns:p14="http://schemas.microsoft.com/office/powerpoint/2010/main" val="2450023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76400" y="2564904"/>
            <a:ext cx="5791200" cy="1371600"/>
          </a:xfrm>
        </p:spPr>
        <p:txBody>
          <a:bodyPr>
            <a:normAutofit/>
          </a:bodyPr>
          <a:lstStyle/>
          <a:p>
            <a:r>
              <a:rPr lang="en-US" altLang="hu-HU" sz="4400" b="1" dirty="0"/>
              <a:t>The Stock Market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4462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hu-HU" b="1" dirty="0">
                <a:ea typeface="ヒラギノ角ゴ Pro W3" pitchFamily="-84" charset="-128"/>
              </a:rPr>
              <a:t>Investing in Stocks</a:t>
            </a:r>
          </a:p>
        </p:txBody>
      </p:sp>
      <p:sp>
        <p:nvSpPr>
          <p:cNvPr id="9218" name="Text Placeholder 2"/>
          <p:cNvSpPr>
            <a:spLocks noGrp="1"/>
          </p:cNvSpPr>
          <p:nvPr>
            <p:ph sz="half" idx="1"/>
          </p:nvPr>
        </p:nvSpPr>
        <p:spPr>
          <a:xfrm>
            <a:off x="152400" y="1052946"/>
            <a:ext cx="4770120" cy="5047818"/>
          </a:xfrm>
        </p:spPr>
        <p:txBody>
          <a:bodyPr>
            <a:normAutofit/>
          </a:bodyPr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hu-HU" sz="2400" dirty="0">
                <a:ea typeface="ヒラギノ角ゴ Pro W3" pitchFamily="-84" charset="-128"/>
              </a:rPr>
              <a:t>Represents ownership </a:t>
            </a:r>
            <a:br>
              <a:rPr lang="en-US" altLang="hu-HU" sz="2400" dirty="0">
                <a:ea typeface="ヒラギノ角ゴ Pro W3" pitchFamily="-84" charset="-128"/>
              </a:rPr>
            </a:br>
            <a:r>
              <a:rPr lang="en-US" altLang="hu-HU" sz="2400" dirty="0">
                <a:ea typeface="ヒラギノ角ゴ Pro W3" pitchFamily="-84" charset="-128"/>
              </a:rPr>
              <a:t>in a firm </a:t>
            </a:r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hu-HU" sz="2400" dirty="0">
                <a:ea typeface="ヒラギノ角ゴ Pro W3" pitchFamily="-84" charset="-128"/>
              </a:rPr>
              <a:t>Earn a return in </a:t>
            </a:r>
            <a:br>
              <a:rPr lang="en-US" altLang="hu-HU" sz="2400" dirty="0">
                <a:ea typeface="ヒラギノ角ゴ Pro W3" pitchFamily="-84" charset="-128"/>
              </a:rPr>
            </a:br>
            <a:r>
              <a:rPr lang="en-US" altLang="hu-HU" sz="2400" dirty="0">
                <a:ea typeface="ヒラギノ角ゴ Pro W3" pitchFamily="-84" charset="-128"/>
              </a:rPr>
              <a:t>two ways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hu-HU" sz="2000" dirty="0">
                <a:ea typeface="ヒラギノ角ゴ Pro W3" pitchFamily="-84" charset="-128"/>
              </a:rPr>
              <a:t>Price of the stock rises </a:t>
            </a:r>
            <a:br>
              <a:rPr lang="en-US" altLang="hu-HU" sz="2000" dirty="0">
                <a:ea typeface="ヒラギノ角ゴ Pro W3" pitchFamily="-84" charset="-128"/>
              </a:rPr>
            </a:br>
            <a:r>
              <a:rPr lang="en-US" altLang="hu-HU" sz="2000" dirty="0">
                <a:ea typeface="ヒラギノ角ゴ Pro W3" pitchFamily="-84" charset="-128"/>
              </a:rPr>
              <a:t>over time (Capital Gain)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hu-HU" sz="2000" dirty="0">
                <a:ea typeface="ヒラギノ角ゴ Pro W3" pitchFamily="-84" charset="-128"/>
              </a:rPr>
              <a:t>Dividends are paid to the stockholder (Dividend Yield)</a:t>
            </a:r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en-US" altLang="hu-HU" sz="2400" dirty="0">
                <a:ea typeface="ヒラギノ角ゴ Pro W3" pitchFamily="-84" charset="-128"/>
              </a:rPr>
              <a:t>Stockholders have claim on all assets</a:t>
            </a:r>
          </a:p>
        </p:txBody>
      </p:sp>
      <p:sp>
        <p:nvSpPr>
          <p:cNvPr id="9219" name="Text Placeholder 2"/>
          <p:cNvSpPr txBox="1">
            <a:spLocks/>
          </p:cNvSpPr>
          <p:nvPr/>
        </p:nvSpPr>
        <p:spPr bwMode="auto">
          <a:xfrm>
            <a:off x="4508376" y="980728"/>
            <a:ext cx="4635624" cy="482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1147763" indent="-466725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921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AutoNum type="arabicPeriod" startAt="4"/>
            </a:pPr>
            <a:r>
              <a:rPr lang="en-US" altLang="hu-HU" sz="2400" dirty="0">
                <a:solidFill>
                  <a:schemeClr val="tx1"/>
                </a:solidFill>
                <a:latin typeface="Book Antiqua" panose="02040602050305030304" pitchFamily="18" charset="0"/>
              </a:rPr>
              <a:t>Right to vote for </a:t>
            </a:r>
            <a:r>
              <a:rPr lang="en-US" altLang="hu-HU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eg.</a:t>
            </a:r>
            <a:r>
              <a:rPr lang="en-US" altLang="hu-HU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management board, strategy and acceptance of the financial statement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AutoNum type="arabicPeriod" startAt="4"/>
            </a:pPr>
            <a:r>
              <a:rPr lang="en-US" altLang="hu-HU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Two types</a:t>
            </a:r>
          </a:p>
          <a:p>
            <a:pPr marL="681038" lvl="1" indent="0" eaLnBrk="1" hangingPunct="1">
              <a:spcBef>
                <a:spcPts val="600"/>
              </a:spcBef>
            </a:pPr>
            <a:r>
              <a:rPr lang="en-US" altLang="hu-HU" sz="2400" dirty="0">
                <a:solidFill>
                  <a:schemeClr val="tx1"/>
                </a:solidFill>
                <a:latin typeface="Book Antiqua" panose="02040602050305030304" pitchFamily="18" charset="0"/>
              </a:rPr>
              <a:t>Common stock</a:t>
            </a:r>
          </a:p>
          <a:p>
            <a:pPr lvl="2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hu-HU" sz="2000" dirty="0">
                <a:solidFill>
                  <a:schemeClr val="tx1"/>
                </a:solidFill>
                <a:latin typeface="Book Antiqua" panose="02040602050305030304" pitchFamily="18" charset="0"/>
              </a:rPr>
              <a:t>Right to vote</a:t>
            </a:r>
          </a:p>
          <a:p>
            <a:pPr lvl="2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hu-HU" sz="2000" dirty="0">
                <a:solidFill>
                  <a:schemeClr val="tx1"/>
                </a:solidFill>
                <a:latin typeface="Book Antiqua" panose="02040602050305030304" pitchFamily="18" charset="0"/>
              </a:rPr>
              <a:t>Receive dividends</a:t>
            </a:r>
          </a:p>
          <a:p>
            <a:pPr marL="681038" lvl="1" indent="0" eaLnBrk="1" hangingPunct="1">
              <a:spcBef>
                <a:spcPts val="600"/>
              </a:spcBef>
            </a:pPr>
            <a:r>
              <a:rPr lang="en-US" altLang="hu-HU" sz="2400" dirty="0">
                <a:solidFill>
                  <a:schemeClr val="tx1"/>
                </a:solidFill>
                <a:latin typeface="Book Antiqua" panose="02040602050305030304" pitchFamily="18" charset="0"/>
              </a:rPr>
              <a:t>Preferred stock</a:t>
            </a:r>
          </a:p>
          <a:p>
            <a:pPr lvl="2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hu-HU" sz="2000" dirty="0">
                <a:solidFill>
                  <a:schemeClr val="tx1"/>
                </a:solidFill>
                <a:latin typeface="Book Antiqua" panose="02040602050305030304" pitchFamily="18" charset="0"/>
              </a:rPr>
              <a:t>Receive a fixed dividend</a:t>
            </a:r>
          </a:p>
          <a:p>
            <a:pPr lvl="2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hu-HU" sz="2000" dirty="0">
                <a:solidFill>
                  <a:schemeClr val="tx1"/>
                </a:solidFill>
                <a:latin typeface="Book Antiqua" panose="02040602050305030304" pitchFamily="18" charset="0"/>
              </a:rPr>
              <a:t>Do not usually vote</a:t>
            </a:r>
          </a:p>
        </p:txBody>
      </p:sp>
    </p:spTree>
    <p:extLst>
      <p:ext uri="{BB962C8B-B14F-4D97-AF65-F5344CB8AC3E}">
        <p14:creationId xmlns:p14="http://schemas.microsoft.com/office/powerpoint/2010/main" val="3065233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hu-HU" b="1" dirty="0">
                <a:ea typeface="ヒラギノ角ゴ Pro W3" pitchFamily="-84" charset="-128"/>
              </a:rPr>
              <a:t>How Stocks are traded</a:t>
            </a:r>
          </a:p>
        </p:txBody>
      </p:sp>
      <p:sp>
        <p:nvSpPr>
          <p:cNvPr id="11266" name="Text Placeholder 2"/>
          <p:cNvSpPr>
            <a:spLocks noGrp="1"/>
          </p:cNvSpPr>
          <p:nvPr>
            <p:ph idx="1"/>
          </p:nvPr>
        </p:nvSpPr>
        <p:spPr>
          <a:xfrm>
            <a:off x="140679" y="908720"/>
            <a:ext cx="8839200" cy="5688632"/>
          </a:xfrm>
        </p:spPr>
        <p:txBody>
          <a:bodyPr>
            <a:noAutofit/>
          </a:bodyPr>
          <a:lstStyle/>
          <a:p>
            <a:pPr marL="0" indent="0" algn="just" eaLnBrk="1" hangingPunct="1">
              <a:buNone/>
            </a:pPr>
            <a:r>
              <a:rPr lang="en-US" altLang="hu-HU" sz="2800" b="1" dirty="0">
                <a:ea typeface="ヒラギノ角ゴ Pro W3" pitchFamily="-84" charset="-128"/>
              </a:rPr>
              <a:t>Organized exchanges </a:t>
            </a:r>
          </a:p>
          <a:p>
            <a:pPr lvl="1" algn="just" eaLnBrk="1" hangingPunct="1">
              <a:buFont typeface="Arial" pitchFamily="34" charset="0"/>
              <a:buChar char="─"/>
            </a:pPr>
            <a:r>
              <a:rPr lang="en-US" altLang="hu-HU" dirty="0">
                <a:ea typeface="ヒラギノ角ゴ Pro W3" pitchFamily="-84" charset="-128"/>
              </a:rPr>
              <a:t>NYSE is best known, with daily volume around 4 billion shares, with peaks at 7 billion.</a:t>
            </a:r>
          </a:p>
          <a:p>
            <a:pPr lvl="1" algn="just" eaLnBrk="1" hangingPunct="1">
              <a:buFont typeface="Arial" pitchFamily="34" charset="0"/>
              <a:buChar char="─"/>
            </a:pPr>
            <a:r>
              <a:rPr lang="ja-JP" altLang="en-US" dirty="0">
                <a:ea typeface="ヒラギノ角ゴ Pro W3" pitchFamily="-84" charset="-128"/>
              </a:rPr>
              <a:t>“</a:t>
            </a:r>
            <a:r>
              <a:rPr lang="en-US" altLang="ja-JP" dirty="0">
                <a:ea typeface="ヒラギノ角ゴ Pro W3" pitchFamily="-84" charset="-128"/>
              </a:rPr>
              <a:t>Organized</a:t>
            </a:r>
            <a:r>
              <a:rPr lang="ja-JP" altLang="en-US" dirty="0">
                <a:ea typeface="ヒラギノ角ゴ Pro W3" pitchFamily="-84" charset="-128"/>
              </a:rPr>
              <a:t>”</a:t>
            </a:r>
            <a:r>
              <a:rPr lang="en-US" altLang="ja-JP" dirty="0">
                <a:ea typeface="ヒラギノ角ゴ Pro W3" pitchFamily="-84" charset="-128"/>
              </a:rPr>
              <a:t> used to imply a specific trading location. But computer systems (ECNs) have replaced this idea.</a:t>
            </a:r>
          </a:p>
          <a:p>
            <a:pPr lvl="1" algn="just" eaLnBrk="1" hangingPunct="1">
              <a:buFont typeface="Arial" pitchFamily="34" charset="0"/>
              <a:buChar char="─"/>
            </a:pPr>
            <a:r>
              <a:rPr lang="en-US" altLang="hu-HU" dirty="0">
                <a:ea typeface="ヒラギノ角ゴ Pro W3" pitchFamily="-84" charset="-128"/>
              </a:rPr>
              <a:t>Others include the ASE (US), and Nikkei, LSE, DAX (international)</a:t>
            </a:r>
          </a:p>
          <a:p>
            <a:pPr lvl="1" algn="just" eaLnBrk="1" hangingPunct="1">
              <a:buFont typeface="Arial" pitchFamily="34" charset="0"/>
              <a:buChar char="─"/>
            </a:pPr>
            <a:r>
              <a:rPr lang="en-US" altLang="hu-HU" dirty="0">
                <a:ea typeface="ヒラギノ角ゴ Pro W3" pitchFamily="-84" charset="-128"/>
              </a:rPr>
              <a:t>Listing requirements exclude small firms</a:t>
            </a:r>
          </a:p>
          <a:p>
            <a:pPr marL="0" indent="0" algn="just">
              <a:buNone/>
            </a:pPr>
            <a:r>
              <a:rPr lang="en-US" altLang="hu-HU" b="1" dirty="0">
                <a:ea typeface="ヒラギノ角ゴ Pro W3" pitchFamily="-84" charset="-128"/>
              </a:rPr>
              <a:t>Benefits</a:t>
            </a:r>
          </a:p>
          <a:p>
            <a:pPr algn="just"/>
            <a:r>
              <a:rPr lang="en-US" altLang="hu-HU" dirty="0">
                <a:ea typeface="ヒラギノ角ゴ Pro W3" pitchFamily="-84" charset="-128"/>
              </a:rPr>
              <a:t>High volume, price transparency, secure settlement, </a:t>
            </a:r>
            <a:r>
              <a:rPr lang="en-US" altLang="hu-HU" dirty="0" err="1">
                <a:ea typeface="ヒラギノ角ゴ Pro W3" pitchFamily="-84" charset="-128"/>
              </a:rPr>
              <a:t>standardised</a:t>
            </a:r>
            <a:endParaRPr lang="en-US" altLang="hu-HU" dirty="0">
              <a:ea typeface="ヒラギノ角ゴ Pro W3" pitchFamily="-84" charset="-128"/>
            </a:endParaRPr>
          </a:p>
          <a:p>
            <a:pPr marL="0" indent="0" algn="just">
              <a:buNone/>
            </a:pPr>
            <a:r>
              <a:rPr lang="en-US" altLang="hu-HU" b="1" dirty="0">
                <a:ea typeface="ヒラギノ角ゴ Pro W3" pitchFamily="-84" charset="-128"/>
              </a:rPr>
              <a:t>Drawbacks</a:t>
            </a:r>
          </a:p>
          <a:p>
            <a:pPr algn="just"/>
            <a:r>
              <a:rPr lang="en-US" altLang="hu-HU" dirty="0">
                <a:ea typeface="ヒラギノ角ゴ Pro W3" pitchFamily="-84" charset="-128"/>
              </a:rPr>
              <a:t>Regulated, higher cost, administrative requirements</a:t>
            </a:r>
          </a:p>
        </p:txBody>
      </p:sp>
    </p:spTree>
    <p:extLst>
      <p:ext uri="{BB962C8B-B14F-4D97-AF65-F5344CB8AC3E}">
        <p14:creationId xmlns:p14="http://schemas.microsoft.com/office/powerpoint/2010/main" val="960807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hu-HU" b="1" dirty="0">
                <a:ea typeface="ヒラギノ角ゴ Pro W3" pitchFamily="-84" charset="-128"/>
              </a:rPr>
              <a:t>How Stocks are Sold</a:t>
            </a:r>
          </a:p>
        </p:txBody>
      </p:sp>
      <p:sp>
        <p:nvSpPr>
          <p:cNvPr id="12290" name="Text Placeholder 2"/>
          <p:cNvSpPr>
            <a:spLocks noGrp="1"/>
          </p:cNvSpPr>
          <p:nvPr>
            <p:ph idx="1"/>
          </p:nvPr>
        </p:nvSpPr>
        <p:spPr>
          <a:xfrm>
            <a:off x="152400" y="1052736"/>
            <a:ext cx="8291264" cy="4373563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hu-HU" sz="2800" b="1" dirty="0">
                <a:ea typeface="ヒラギノ角ゴ Pro W3" pitchFamily="-84" charset="-128"/>
              </a:rPr>
              <a:t>Over-the-counter markets</a:t>
            </a:r>
          </a:p>
          <a:p>
            <a:pPr lvl="1" algn="just" eaLnBrk="1" hangingPunct="1">
              <a:buFont typeface="Arial" pitchFamily="34" charset="0"/>
              <a:buChar char="─"/>
            </a:pPr>
            <a:r>
              <a:rPr lang="en-US" altLang="hu-HU" dirty="0">
                <a:ea typeface="ヒラギノ角ゴ Pro W3" pitchFamily="-84" charset="-128"/>
              </a:rPr>
              <a:t>Best example is NASDAQ</a:t>
            </a:r>
          </a:p>
          <a:p>
            <a:pPr lvl="1" algn="just" eaLnBrk="1" hangingPunct="1">
              <a:buFont typeface="Arial" pitchFamily="34" charset="0"/>
              <a:buChar char="─"/>
            </a:pPr>
            <a:r>
              <a:rPr lang="en-US" altLang="hu-HU" dirty="0">
                <a:ea typeface="ヒラギノ角ゴ Pro W3" pitchFamily="-84" charset="-128"/>
              </a:rPr>
              <a:t>Dealers stand ready to make a market</a:t>
            </a:r>
          </a:p>
          <a:p>
            <a:pPr lvl="1" algn="just" eaLnBrk="1" hangingPunct="1">
              <a:buFont typeface="Arial" pitchFamily="34" charset="0"/>
              <a:buChar char="─"/>
            </a:pPr>
            <a:r>
              <a:rPr lang="en-US" altLang="hu-HU" dirty="0">
                <a:ea typeface="ヒラギノ角ゴ Pro W3" pitchFamily="-84" charset="-128"/>
              </a:rPr>
              <a:t>Today, about 3,000 different securities are listed on NASDAQ.</a:t>
            </a:r>
          </a:p>
          <a:p>
            <a:pPr lvl="1" algn="just" eaLnBrk="1" hangingPunct="1">
              <a:buFont typeface="Arial" pitchFamily="34" charset="0"/>
              <a:buChar char="─"/>
            </a:pPr>
            <a:r>
              <a:rPr lang="en-US" altLang="hu-HU" dirty="0">
                <a:ea typeface="ヒラギノ角ゴ Pro W3" pitchFamily="-84" charset="-128"/>
              </a:rPr>
              <a:t>Important market for thinly-traded securities—securities that don</a:t>
            </a:r>
            <a:r>
              <a:rPr lang="ja-JP" altLang="en-US" dirty="0">
                <a:ea typeface="ヒラギノ角ゴ Pro W3" pitchFamily="-84" charset="-128"/>
              </a:rPr>
              <a:t>’</a:t>
            </a:r>
            <a:r>
              <a:rPr lang="en-US" altLang="ja-JP" dirty="0">
                <a:ea typeface="ヒラギノ角ゴ Pro W3" pitchFamily="-84" charset="-128"/>
              </a:rPr>
              <a:t>t trade very often. Without a dealer ready to make a market, the equity would be difficult to trade.</a:t>
            </a:r>
            <a:endParaRPr lang="en-US" altLang="hu-HU" dirty="0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151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600" y="2743200"/>
            <a:ext cx="7416824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u-HU" sz="4400" b="1" dirty="0"/>
              <a:t>The Foreign Exchange Market</a:t>
            </a:r>
            <a:br>
              <a:rPr lang="en-US" altLang="hu-HU" sz="4400" b="1" dirty="0">
                <a:solidFill>
                  <a:schemeClr val="tx1"/>
                </a:solidFill>
                <a:latin typeface="Verdana" pitchFamily="34" charset="0"/>
              </a:rPr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9884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hu-HU" b="1" dirty="0">
                <a:solidFill>
                  <a:srgbClr val="000000"/>
                </a:solidFill>
                <a:ea typeface="ヒラギノ角ゴ Pro W3" pitchFamily="-84" charset="-128"/>
              </a:rPr>
              <a:t>Foreign Exchange Market</a:t>
            </a:r>
          </a:p>
        </p:txBody>
      </p:sp>
      <p:sp>
        <p:nvSpPr>
          <p:cNvPr id="10242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hu-HU" sz="2800" dirty="0">
                <a:solidFill>
                  <a:srgbClr val="000000"/>
                </a:solidFill>
                <a:ea typeface="ヒラギノ角ゴ Pro W3" pitchFamily="-84" charset="-128"/>
              </a:rPr>
              <a:t>The conversion or trading of currencies and banks deposits is what makes up the foreign exchange market.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8C8A5404-B7A2-2C47-8CBA-B5289A11B97D}"/>
              </a:ext>
            </a:extLst>
          </p:cNvPr>
          <p:cNvSpPr/>
          <p:nvPr/>
        </p:nvSpPr>
        <p:spPr>
          <a:xfrm>
            <a:off x="76200" y="2348880"/>
            <a:ext cx="8991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hu-HU" sz="2800" dirty="0">
                <a:solidFill>
                  <a:srgbClr val="000000"/>
                </a:solidFill>
                <a:latin typeface="Book Antiqua" panose="02040602050305030304" pitchFamily="18" charset="0"/>
                <a:ea typeface="ヒラギノ角ゴ Pro W3" pitchFamily="-84" charset="-128"/>
              </a:rPr>
              <a:t>Two kinds of exchange rate transactions specified the foreign exchange market:</a:t>
            </a:r>
          </a:p>
          <a:p>
            <a:pPr lvl="1" algn="just">
              <a:buFont typeface="Arial" pitchFamily="34" charset="0"/>
              <a:buChar char="─"/>
            </a:pPr>
            <a:r>
              <a:rPr lang="en-US" altLang="hu-HU" sz="2800" b="1" dirty="0">
                <a:solidFill>
                  <a:srgbClr val="000000"/>
                </a:solidFill>
                <a:latin typeface="Book Antiqua" panose="02040602050305030304" pitchFamily="18" charset="0"/>
                <a:ea typeface="ヒラギノ角ゴ Pro W3" pitchFamily="-84" charset="-128"/>
              </a:rPr>
              <a:t>Spot transactions</a:t>
            </a:r>
            <a:r>
              <a:rPr lang="en-US" altLang="hu-HU" sz="2800" dirty="0">
                <a:solidFill>
                  <a:srgbClr val="000000"/>
                </a:solidFill>
                <a:latin typeface="Book Antiqua" panose="02040602050305030304" pitchFamily="18" charset="0"/>
                <a:ea typeface="ヒラギノ角ゴ Pro W3" pitchFamily="-84" charset="-128"/>
              </a:rPr>
              <a:t> involve the near-immediate exchange of bank deposits, completed at the </a:t>
            </a:r>
            <a:r>
              <a:rPr lang="en-US" altLang="hu-HU" sz="2800" b="1" dirty="0">
                <a:solidFill>
                  <a:srgbClr val="000000"/>
                </a:solidFill>
                <a:latin typeface="Book Antiqua" panose="02040602050305030304" pitchFamily="18" charset="0"/>
                <a:ea typeface="ヒラギノ角ゴ Pro W3" pitchFamily="-84" charset="-128"/>
              </a:rPr>
              <a:t>spot rate</a:t>
            </a:r>
            <a:r>
              <a:rPr lang="en-US" altLang="hu-HU" sz="2800" dirty="0">
                <a:solidFill>
                  <a:srgbClr val="000000"/>
                </a:solidFill>
                <a:latin typeface="Book Antiqua" panose="02040602050305030304" pitchFamily="18" charset="0"/>
                <a:ea typeface="ヒラギノ角ゴ Pro W3" pitchFamily="-84" charset="-128"/>
              </a:rPr>
              <a:t>. (T+2)</a:t>
            </a:r>
            <a:endParaRPr lang="hu-HU" altLang="hu-HU" sz="2800" dirty="0">
              <a:solidFill>
                <a:srgbClr val="000000"/>
              </a:solidFill>
              <a:latin typeface="Book Antiqua" panose="02040602050305030304" pitchFamily="18" charset="0"/>
              <a:ea typeface="ヒラギノ角ゴ Pro W3" pitchFamily="-84" charset="-128"/>
            </a:endParaRPr>
          </a:p>
          <a:p>
            <a:pPr marL="274320" lvl="1" algn="just"/>
            <a:endParaRPr lang="en-US" altLang="hu-HU" sz="2800" dirty="0">
              <a:solidFill>
                <a:srgbClr val="000000"/>
              </a:solidFill>
              <a:latin typeface="Book Antiqua" panose="02040602050305030304" pitchFamily="18" charset="0"/>
              <a:ea typeface="ヒラギノ角ゴ Pro W3" pitchFamily="-84" charset="-128"/>
            </a:endParaRPr>
          </a:p>
          <a:p>
            <a:pPr lvl="1" algn="just">
              <a:buFont typeface="Arial" pitchFamily="34" charset="0"/>
              <a:buChar char="─"/>
            </a:pPr>
            <a:r>
              <a:rPr lang="en-US" altLang="hu-HU" sz="2800" b="1" dirty="0">
                <a:solidFill>
                  <a:srgbClr val="000000"/>
                </a:solidFill>
                <a:latin typeface="Book Antiqua" panose="02040602050305030304" pitchFamily="18" charset="0"/>
                <a:ea typeface="ヒラギノ角ゴ Pro W3" pitchFamily="-84" charset="-128"/>
              </a:rPr>
              <a:t>Forward transactions</a:t>
            </a:r>
            <a:r>
              <a:rPr lang="en-US" altLang="hu-HU" sz="2800" dirty="0">
                <a:solidFill>
                  <a:srgbClr val="000000"/>
                </a:solidFill>
                <a:latin typeface="Book Antiqua" panose="02040602050305030304" pitchFamily="18" charset="0"/>
                <a:ea typeface="ヒラギノ角ゴ Pro W3" pitchFamily="-84" charset="-128"/>
              </a:rPr>
              <a:t> involve exchanges at some future date, completed at the </a:t>
            </a:r>
            <a:r>
              <a:rPr lang="en-US" altLang="hu-HU" sz="2800" b="1" dirty="0">
                <a:solidFill>
                  <a:srgbClr val="000000"/>
                </a:solidFill>
                <a:latin typeface="Book Antiqua" panose="02040602050305030304" pitchFamily="18" charset="0"/>
                <a:ea typeface="ヒラギノ角ゴ Pro W3" pitchFamily="-84" charset="-128"/>
              </a:rPr>
              <a:t>forward rate</a:t>
            </a:r>
            <a:r>
              <a:rPr lang="en-US" altLang="hu-HU" sz="2800" dirty="0">
                <a:solidFill>
                  <a:srgbClr val="000000"/>
                </a:solidFill>
                <a:latin typeface="Book Antiqua" panose="02040602050305030304" pitchFamily="18" charset="0"/>
                <a:ea typeface="ヒラギノ角ゴ Pro W3" pitchFamily="-84" charset="-128"/>
              </a:rPr>
              <a:t>.</a:t>
            </a:r>
            <a:endParaRPr lang="en-US" altLang="hu-HU" sz="2800" b="1" dirty="0">
              <a:solidFill>
                <a:srgbClr val="000000"/>
              </a:solidFill>
              <a:latin typeface="Book Antiqua" panose="02040602050305030304" pitchFamily="18" charset="0"/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599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hu-HU" b="1" dirty="0">
                <a:solidFill>
                  <a:srgbClr val="000000"/>
                </a:solidFill>
                <a:ea typeface="ヒラギノ角ゴ Pro W3" pitchFamily="-84" charset="-128"/>
              </a:rPr>
              <a:t>Foreign Exchange Market</a:t>
            </a:r>
          </a:p>
        </p:txBody>
      </p:sp>
      <p:sp>
        <p:nvSpPr>
          <p:cNvPr id="17410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hu-HU" sz="2800" dirty="0">
                <a:solidFill>
                  <a:srgbClr val="000000"/>
                </a:solidFill>
                <a:ea typeface="ヒラギノ角ゴ Pro W3" pitchFamily="-84" charset="-128"/>
              </a:rPr>
              <a:t>FX traded in over-the-counter market</a:t>
            </a:r>
          </a:p>
          <a:p>
            <a:pPr marL="857250" lvl="1" indent="-514350" algn="just" eaLnBrk="1" hangingPunct="1">
              <a:buFontTx/>
              <a:buAutoNum type="arabicPeriod"/>
            </a:pPr>
            <a:r>
              <a:rPr lang="en-US" altLang="hu-HU" sz="2800" dirty="0">
                <a:solidFill>
                  <a:srgbClr val="000000"/>
                </a:solidFill>
                <a:ea typeface="ヒラギノ角ゴ Pro W3" pitchFamily="-84" charset="-128"/>
              </a:rPr>
              <a:t>Involve buying / selling bank deposits denominated in different currencies.</a:t>
            </a:r>
          </a:p>
          <a:p>
            <a:pPr marL="857250" lvl="1" indent="-514350" algn="just" eaLnBrk="1" hangingPunct="1">
              <a:buFontTx/>
              <a:buAutoNum type="arabicPeriod"/>
            </a:pPr>
            <a:r>
              <a:rPr lang="en-US" altLang="hu-HU" sz="2800" dirty="0">
                <a:solidFill>
                  <a:srgbClr val="000000"/>
                </a:solidFill>
                <a:ea typeface="ヒラギノ角ゴ Pro W3" pitchFamily="-84" charset="-128"/>
              </a:rPr>
              <a:t>Trades involve transactions in excess of $1 million.</a:t>
            </a:r>
          </a:p>
          <a:p>
            <a:pPr marL="857250" lvl="1" indent="-514350" algn="just" eaLnBrk="1" hangingPunct="1">
              <a:buFontTx/>
              <a:buAutoNum type="arabicPeriod"/>
            </a:pPr>
            <a:r>
              <a:rPr lang="en-US" altLang="hu-HU" sz="2800" dirty="0">
                <a:solidFill>
                  <a:srgbClr val="000000"/>
                </a:solidFill>
                <a:ea typeface="ヒラギノ角ゴ Pro W3" pitchFamily="-84" charset="-128"/>
              </a:rPr>
              <a:t>Typical consumers buy foreign currencies from retail dealers, such as American Express.</a:t>
            </a:r>
          </a:p>
          <a:p>
            <a:pPr algn="just" eaLnBrk="1" hangingPunct="1"/>
            <a:r>
              <a:rPr lang="en-US" altLang="hu-HU" sz="2800" dirty="0">
                <a:solidFill>
                  <a:srgbClr val="000000"/>
                </a:solidFill>
                <a:ea typeface="ヒラギノ角ゴ Pro W3" pitchFamily="-84" charset="-128"/>
              </a:rPr>
              <a:t>FX volume exceeds $4 trillion per day.</a:t>
            </a:r>
          </a:p>
        </p:txBody>
      </p:sp>
    </p:spTree>
    <p:extLst>
      <p:ext uri="{BB962C8B-B14F-4D97-AF65-F5344CB8AC3E}">
        <p14:creationId xmlns:p14="http://schemas.microsoft.com/office/powerpoint/2010/main" val="2177987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1600" y="2743200"/>
            <a:ext cx="7416824" cy="1371600"/>
          </a:xfrm>
        </p:spPr>
        <p:txBody>
          <a:bodyPr>
            <a:normAutofit/>
          </a:bodyPr>
          <a:lstStyle/>
          <a:p>
            <a:pPr algn="ctr"/>
            <a:r>
              <a:rPr lang="en-US" altLang="hu-HU" sz="4400" b="1" dirty="0"/>
              <a:t>Market Indexes</a:t>
            </a:r>
            <a:br>
              <a:rPr lang="en-US" altLang="hu-HU" sz="4400" b="1" dirty="0">
                <a:solidFill>
                  <a:schemeClr val="tx1"/>
                </a:solidFill>
                <a:latin typeface="Verdana" pitchFamily="34" charset="0"/>
              </a:rPr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6564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dirty="0"/>
              <a:t>Financial Assets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sz="2800" dirty="0"/>
              <a:t>Fixed income or debt </a:t>
            </a:r>
          </a:p>
          <a:p>
            <a:pPr lvl="1" algn="just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sz="2800" dirty="0"/>
              <a:t>Promise either a fixed stream of income or a stream of income determined by a specified formula</a:t>
            </a:r>
          </a:p>
          <a:p>
            <a:pPr algn="just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sz="2800" dirty="0"/>
              <a:t>Common stock or equity</a:t>
            </a:r>
          </a:p>
          <a:p>
            <a:pPr lvl="1" algn="just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sz="2800" dirty="0"/>
              <a:t>Represent an ownership share in the corporation </a:t>
            </a:r>
          </a:p>
          <a:p>
            <a:pPr algn="just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sz="2800" dirty="0"/>
              <a:t>Derivative securities</a:t>
            </a:r>
          </a:p>
          <a:p>
            <a:pPr lvl="1" algn="just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sz="2800" dirty="0"/>
              <a:t>Provide payoffs that are determined by the prices of other assets</a:t>
            </a:r>
          </a:p>
        </p:txBody>
      </p:sp>
    </p:spTree>
    <p:extLst>
      <p:ext uri="{BB962C8B-B14F-4D97-AF65-F5344CB8AC3E}">
        <p14:creationId xmlns:p14="http://schemas.microsoft.com/office/powerpoint/2010/main" val="204330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93192" y="583616"/>
            <a:ext cx="2791605" cy="5520579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hu-HU" b="1" dirty="0">
                <a:solidFill>
                  <a:srgbClr val="FFFFFF"/>
                </a:solidFill>
              </a:rPr>
              <a:t>S</a:t>
            </a:r>
            <a:r>
              <a:rPr lang="en-US" b="1" dirty="0">
                <a:solidFill>
                  <a:srgbClr val="FFFFFF"/>
                </a:solidFill>
              </a:rPr>
              <a:t>tock Indexes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1CAFA74-D64E-D64F-A4FD-678CF467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0702" y="6535157"/>
            <a:ext cx="4009742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hu-HU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Investments 2021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466831" cy="5051459"/>
          </a:xfrm>
        </p:spPr>
        <p:txBody>
          <a:bodyPr lIns="90488" tIns="44450" rIns="90488" bIns="44450" anchor="ctr"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GB" sz="2400" b="1" u="sng" dirty="0"/>
              <a:t>Uses of Indexes</a:t>
            </a:r>
          </a:p>
          <a:p>
            <a:pPr lvl="1" eaLnBrk="1" hangingPunct="1"/>
            <a:r>
              <a:rPr lang="en-GB" dirty="0"/>
              <a:t>Indicator - Track average returns</a:t>
            </a:r>
            <a:endParaRPr lang="hu-HU" dirty="0"/>
          </a:p>
          <a:p>
            <a:pPr lvl="1" eaLnBrk="1" hangingPunct="1"/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index „</a:t>
            </a:r>
            <a:r>
              <a:rPr lang="hu-HU" dirty="0" err="1"/>
              <a:t>basket</a:t>
            </a:r>
            <a:r>
              <a:rPr lang="hu-HU" dirty="0"/>
              <a:t>”</a:t>
            </a:r>
            <a:endParaRPr lang="en-GB" dirty="0"/>
          </a:p>
          <a:p>
            <a:pPr lvl="1" eaLnBrk="1" hangingPunct="1"/>
            <a:r>
              <a:rPr lang="en-GB" dirty="0"/>
              <a:t>Comparing performance </a:t>
            </a:r>
          </a:p>
          <a:p>
            <a:pPr lvl="1" eaLnBrk="1" hangingPunct="1"/>
            <a:r>
              <a:rPr lang="en-GB" dirty="0"/>
              <a:t>Base of derivatives</a:t>
            </a:r>
          </a:p>
          <a:p>
            <a:pPr lvl="1" eaLnBrk="1" hangingPunct="1"/>
            <a:r>
              <a:rPr lang="en-GB" dirty="0"/>
              <a:t>Benchmarks of fund performances - Index tracking funds</a:t>
            </a:r>
          </a:p>
          <a:p>
            <a:pPr eaLnBrk="1" hangingPunct="1"/>
            <a:endParaRPr lang="en-GB" sz="2400" dirty="0"/>
          </a:p>
          <a:p>
            <a:pPr marL="0" indent="0" eaLnBrk="1" hangingPunct="1">
              <a:buNone/>
            </a:pPr>
            <a:r>
              <a:rPr lang="en-GB" sz="2400" b="1" u="sng" dirty="0"/>
              <a:t>Factors for Index Construction</a:t>
            </a:r>
          </a:p>
          <a:p>
            <a:pPr lvl="1" eaLnBrk="1" hangingPunct="1"/>
            <a:r>
              <a:rPr lang="en-GB" dirty="0"/>
              <a:t>Representative? 	</a:t>
            </a:r>
          </a:p>
          <a:p>
            <a:pPr lvl="1" eaLnBrk="1" hangingPunct="1"/>
            <a:r>
              <a:rPr lang="en-GB" dirty="0"/>
              <a:t>Broad or narrow? 	Nasdaq vs. BUX</a:t>
            </a:r>
          </a:p>
          <a:p>
            <a:pPr lvl="1" eaLnBrk="1" hangingPunct="1"/>
            <a:r>
              <a:rPr lang="en-GB" dirty="0"/>
              <a:t>How is it weighted? </a:t>
            </a:r>
            <a:r>
              <a:rPr lang="en-GB" i="1" dirty="0"/>
              <a:t>Price-weighted, market value-weighted, equally-weighted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659BC458-C550-BE42-93BD-8F26BADF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906" y="6535157"/>
            <a:ext cx="161560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A559E6A-4AB9-4347-BB81-5D34B992446C}" type="datetime1">
              <a:rPr lang="hu-HU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2021. 09. 30.</a:t>
            </a:fld>
            <a:endParaRPr lang="hu-HU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F27A85-7DD3-F846-B070-A6950EA4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6093" y="6535157"/>
            <a:ext cx="73025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C2C121-4FF7-4F08-8E46-61E97381B76B}" type="slidenum">
              <a:rPr lang="hu-HU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40</a:t>
            </a:fld>
            <a:endParaRPr lang="hu-HU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ECD71C-6384-1747-92E3-9ED42BF8F604}"/>
              </a:ext>
            </a:extLst>
          </p:cNvPr>
          <p:cNvSpPr txBox="1">
            <a:spLocks/>
          </p:cNvSpPr>
          <p:nvPr/>
        </p:nvSpPr>
        <p:spPr>
          <a:xfrm>
            <a:off x="152400" y="61912"/>
            <a:ext cx="6172200" cy="623888"/>
          </a:xfrm>
          <a:prstGeom prst="rect">
            <a:avLst/>
          </a:prstGeom>
        </p:spPr>
        <p:txBody>
          <a:bodyPr vert="horz" lIns="90488" tIns="44450" rIns="90488" bIns="4445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en-US" sz="3600" b="1"/>
              <a:t>Stock Market Indexes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2278881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3600" b="1" dirty="0"/>
              <a:t>Stock Market Indexes</a:t>
            </a:r>
          </a:p>
        </p:txBody>
      </p:sp>
      <p:sp>
        <p:nvSpPr>
          <p:cNvPr id="53249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algn="just" eaLnBrk="1" hangingPunct="1">
              <a:spcBef>
                <a:spcPct val="40000"/>
              </a:spcBef>
              <a:buFont typeface="Arial" charset="0"/>
              <a:buChar char="•"/>
            </a:pPr>
            <a:r>
              <a:rPr sz="2400" b="1" dirty="0"/>
              <a:t>Dow Jones Industrial Average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dirty="0"/>
              <a:t>Includes 30 large blue-chip corporations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dirty="0"/>
              <a:t>Computed since 1896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dirty="0"/>
              <a:t>Price-weighted average</a:t>
            </a:r>
          </a:p>
          <a:p>
            <a:pPr algn="just">
              <a:spcBef>
                <a:spcPct val="40000"/>
              </a:spcBef>
              <a:buFont typeface="Arial" charset="0"/>
              <a:buChar char="•"/>
            </a:pPr>
            <a:r>
              <a:rPr lang="hu-HU" sz="2400" b="1" dirty="0"/>
              <a:t>Standard &amp; </a:t>
            </a:r>
            <a:r>
              <a:rPr lang="hu-HU" sz="2400" b="1" dirty="0" err="1"/>
              <a:t>Poor’s</a:t>
            </a:r>
            <a:r>
              <a:rPr lang="hu-HU" sz="2400" b="1" dirty="0"/>
              <a:t> 500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hu-HU" dirty="0" err="1"/>
              <a:t>Broadly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index of 500 </a:t>
            </a:r>
            <a:r>
              <a:rPr lang="hu-HU" dirty="0" err="1"/>
              <a:t>firms</a:t>
            </a:r>
            <a:endParaRPr lang="hu-HU" dirty="0"/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hu-HU" dirty="0"/>
              <a:t>Market-</a:t>
            </a:r>
            <a:r>
              <a:rPr lang="hu-HU" dirty="0" err="1"/>
              <a:t>value</a:t>
            </a:r>
            <a:r>
              <a:rPr lang="hu-HU" dirty="0"/>
              <a:t>-</a:t>
            </a:r>
            <a:r>
              <a:rPr lang="hu-HU" dirty="0" err="1"/>
              <a:t>weighted</a:t>
            </a:r>
            <a:r>
              <a:rPr lang="hu-HU" dirty="0"/>
              <a:t> index</a:t>
            </a:r>
          </a:p>
          <a:p>
            <a:pPr lvl="1" algn="just">
              <a:spcBef>
                <a:spcPct val="40000"/>
              </a:spcBef>
              <a:buFont typeface="Arial" charset="0"/>
              <a:buChar char="•"/>
            </a:pPr>
            <a:endParaRPr lang="hu-HU" dirty="0"/>
          </a:p>
          <a:p>
            <a:pPr algn="just">
              <a:spcBef>
                <a:spcPct val="40000"/>
              </a:spcBef>
              <a:buFont typeface="Arial" charset="0"/>
              <a:buChar char="•"/>
            </a:pPr>
            <a:r>
              <a:rPr lang="hu-HU" sz="2400" b="1" dirty="0" err="1"/>
              <a:t>Investors</a:t>
            </a:r>
            <a:r>
              <a:rPr lang="hu-HU" sz="2400" b="1" dirty="0"/>
              <a:t> </a:t>
            </a:r>
            <a:r>
              <a:rPr lang="hu-HU" sz="2400" b="1" dirty="0" err="1"/>
              <a:t>can</a:t>
            </a:r>
            <a:r>
              <a:rPr lang="hu-HU" sz="2400" b="1" dirty="0"/>
              <a:t> </a:t>
            </a:r>
            <a:r>
              <a:rPr lang="hu-HU" sz="2400" b="1" dirty="0" err="1"/>
              <a:t>base</a:t>
            </a:r>
            <a:r>
              <a:rPr lang="hu-HU" sz="2400" b="1" dirty="0"/>
              <a:t> </a:t>
            </a:r>
            <a:r>
              <a:rPr lang="hu-HU" sz="2400" b="1" dirty="0" err="1"/>
              <a:t>their</a:t>
            </a:r>
            <a:r>
              <a:rPr lang="hu-HU" sz="2400" b="1" dirty="0"/>
              <a:t> </a:t>
            </a:r>
            <a:r>
              <a:rPr lang="hu-HU" sz="2400" b="1" dirty="0" err="1"/>
              <a:t>portfolios</a:t>
            </a:r>
            <a:r>
              <a:rPr lang="hu-HU" sz="2400" b="1" dirty="0"/>
              <a:t> </a:t>
            </a:r>
            <a:r>
              <a:rPr lang="hu-HU" sz="2400" b="1" dirty="0" err="1"/>
              <a:t>on</a:t>
            </a:r>
            <a:r>
              <a:rPr lang="hu-HU" sz="2400" b="1" dirty="0"/>
              <a:t> an index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hu-HU" dirty="0" err="1"/>
              <a:t>Buy</a:t>
            </a:r>
            <a:r>
              <a:rPr lang="hu-HU" dirty="0"/>
              <a:t> an index </a:t>
            </a:r>
            <a:r>
              <a:rPr lang="hu-HU" dirty="0" err="1"/>
              <a:t>mutual</a:t>
            </a:r>
            <a:r>
              <a:rPr lang="hu-HU" dirty="0"/>
              <a:t> </a:t>
            </a:r>
            <a:r>
              <a:rPr lang="hu-HU" dirty="0" err="1"/>
              <a:t>fund</a:t>
            </a:r>
            <a:endParaRPr lang="hu-HU" dirty="0"/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hu-HU" dirty="0" err="1"/>
              <a:t>Buy</a:t>
            </a:r>
            <a:r>
              <a:rPr lang="hu-HU" dirty="0"/>
              <a:t> </a:t>
            </a:r>
            <a:r>
              <a:rPr lang="hu-HU" dirty="0" err="1"/>
              <a:t>exchange</a:t>
            </a:r>
            <a:r>
              <a:rPr lang="hu-HU" dirty="0"/>
              <a:t> </a:t>
            </a:r>
            <a:r>
              <a:rPr lang="hu-HU" dirty="0" err="1"/>
              <a:t>traded</a:t>
            </a:r>
            <a:r>
              <a:rPr lang="hu-HU" dirty="0"/>
              <a:t> </a:t>
            </a:r>
            <a:r>
              <a:rPr lang="hu-HU" dirty="0" err="1"/>
              <a:t>funds</a:t>
            </a:r>
            <a:r>
              <a:rPr lang="hu-HU" dirty="0"/>
              <a:t> (</a:t>
            </a:r>
            <a:r>
              <a:rPr lang="hu-HU" dirty="0" err="1"/>
              <a:t>ETFs</a:t>
            </a:r>
            <a:r>
              <a:rPr lang="hu-HU" dirty="0"/>
              <a:t>)</a:t>
            </a:r>
          </a:p>
          <a:p>
            <a:pPr eaLnBrk="1" hangingPunct="1">
              <a:spcBef>
                <a:spcPct val="40000"/>
              </a:spcBef>
              <a:buFont typeface="Arial" charset="0"/>
              <a:buChar char="•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2417365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" y="0"/>
            <a:ext cx="5867400" cy="723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500" b="1" dirty="0"/>
              <a:t>Examples of Indexes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29600" cy="54102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Examples of </a:t>
            </a:r>
            <a:r>
              <a:rPr lang="hu-HU" b="1" dirty="0"/>
              <a:t>National </a:t>
            </a:r>
            <a:r>
              <a:rPr lang="en-US" b="1" dirty="0"/>
              <a:t>Indexes </a:t>
            </a:r>
            <a:endParaRPr lang="hu-HU" dirty="0"/>
          </a:p>
          <a:p>
            <a:pPr eaLnBrk="1" hangingPunct="1"/>
            <a:endParaRPr lang="hu-HU" sz="1100" dirty="0"/>
          </a:p>
          <a:p>
            <a:pPr eaLnBrk="1" hangingPunct="1"/>
            <a:r>
              <a:rPr lang="en-US" dirty="0"/>
              <a:t>Dow Jones Industrial Average (30 Stocks)</a:t>
            </a:r>
          </a:p>
          <a:p>
            <a:pPr eaLnBrk="1" hangingPunct="1"/>
            <a:r>
              <a:rPr lang="en-US" dirty="0"/>
              <a:t>Standard &amp; Poor’s 500 Composite</a:t>
            </a:r>
          </a:p>
          <a:p>
            <a:pPr eaLnBrk="1" hangingPunct="1"/>
            <a:r>
              <a:rPr lang="en-US" dirty="0"/>
              <a:t>NASDAQ Composite</a:t>
            </a:r>
            <a:r>
              <a:rPr lang="hu-HU" dirty="0"/>
              <a:t> (2000+ </a:t>
            </a:r>
            <a:r>
              <a:rPr lang="hu-HU" dirty="0" err="1"/>
              <a:t>stocks</a:t>
            </a:r>
            <a:r>
              <a:rPr lang="hu-HU" dirty="0"/>
              <a:t>)</a:t>
            </a:r>
            <a:endParaRPr lang="en-US" dirty="0"/>
          </a:p>
          <a:p>
            <a:pPr eaLnBrk="1" hangingPunct="1"/>
            <a:r>
              <a:rPr lang="hu-HU" dirty="0"/>
              <a:t>Dow </a:t>
            </a:r>
            <a:r>
              <a:rPr lang="hu-HU" dirty="0" err="1"/>
              <a:t>Transportation</a:t>
            </a:r>
            <a:r>
              <a:rPr lang="hu-HU" dirty="0"/>
              <a:t>, Pharma </a:t>
            </a:r>
            <a:endParaRPr lang="en-US" dirty="0"/>
          </a:p>
          <a:p>
            <a:pPr eaLnBrk="1" hangingPunct="1"/>
            <a:r>
              <a:rPr lang="hu-HU" dirty="0"/>
              <a:t>FTSE, </a:t>
            </a:r>
            <a:r>
              <a:rPr lang="hu-HU" dirty="0" err="1"/>
              <a:t>Nikkei</a:t>
            </a:r>
            <a:r>
              <a:rPr lang="hu-HU" dirty="0"/>
              <a:t>, DAX, Hang </a:t>
            </a:r>
            <a:r>
              <a:rPr lang="hu-HU" dirty="0" err="1"/>
              <a:t>Seng</a:t>
            </a:r>
            <a:r>
              <a:rPr lang="hu-HU" dirty="0"/>
              <a:t> </a:t>
            </a:r>
          </a:p>
          <a:p>
            <a:pPr eaLnBrk="1" hangingPunct="1"/>
            <a:r>
              <a:rPr lang="hu-HU" dirty="0"/>
              <a:t>BUX, WIG, </a:t>
            </a:r>
            <a:endParaRPr lang="hu-HU" sz="1200" dirty="0"/>
          </a:p>
          <a:p>
            <a:pPr marL="0" indent="0">
              <a:buNone/>
            </a:pPr>
            <a:r>
              <a:rPr lang="en-US" b="1" dirty="0"/>
              <a:t>Examples of Indexes - Int’l</a:t>
            </a:r>
            <a:endParaRPr lang="hu-HU" b="1" dirty="0"/>
          </a:p>
          <a:p>
            <a:pPr marL="0" indent="0">
              <a:buNone/>
            </a:pPr>
            <a:endParaRPr lang="hu-HU" sz="1100" dirty="0"/>
          </a:p>
          <a:p>
            <a:r>
              <a:rPr lang="hu-HU" dirty="0"/>
              <a:t>MSCI (</a:t>
            </a:r>
            <a:r>
              <a:rPr lang="en-US" dirty="0"/>
              <a:t>Morgan Stanley Capital International</a:t>
            </a:r>
            <a:r>
              <a:rPr lang="hu-HU" dirty="0"/>
              <a:t>)</a:t>
            </a:r>
            <a:endParaRPr lang="en-US" dirty="0"/>
          </a:p>
          <a:p>
            <a:r>
              <a:rPr lang="hu-HU" dirty="0"/>
              <a:t>CETOP20</a:t>
            </a:r>
            <a:endParaRPr lang="hu-HU" sz="2400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8E887C65-EFCD-EC41-96C9-C23DD7B8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5E98FE-A7DD-D943-A3AB-A5DD3350E5CD}" type="datetime1">
              <a:rPr lang="hu-HU" altLang="en-US" smtClean="0"/>
              <a:t>2021. 09. 30.</a:t>
            </a:fld>
            <a:endParaRPr lang="hu-HU" alt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03B1455-AC77-F444-A0BF-698EF73D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altLang="en-US"/>
              <a:t>Investments 2021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EE10E1-BA90-3A43-9BAB-4328D9B9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C121-4FF7-4F08-8E46-61E97381B76B}" type="slidenum">
              <a:rPr lang="hu-HU" altLang="en-US" smtClean="0"/>
              <a:pPr/>
              <a:t>42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77648833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98" y="0"/>
            <a:ext cx="6255002" cy="867544"/>
          </a:xfrm>
        </p:spPr>
        <p:txBody>
          <a:bodyPr lIns="90488" tIns="44450" rIns="90488" bIns="44450" anchorCtr="1"/>
          <a:lstStyle/>
          <a:p>
            <a:pPr eaLnBrk="1" hangingPunct="1"/>
            <a:r>
              <a:rPr lang="en-US" sz="3800" b="1" dirty="0"/>
              <a:t>Derivatives Markets</a:t>
            </a:r>
          </a:p>
        </p:txBody>
      </p:sp>
      <p:sp>
        <p:nvSpPr>
          <p:cNvPr id="6144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sz="2800" dirty="0"/>
              <a:t>A derivative is a security that gets its value from the values of another asset, such as commodity prices, bond and stock prices, or market index values</a:t>
            </a:r>
          </a:p>
          <a:p>
            <a:pPr eaLnBrk="1" hangingPunct="1">
              <a:buFont typeface="Arial" charset="0"/>
              <a:buChar char="•"/>
            </a:pPr>
            <a:endParaRPr dirty="0"/>
          </a:p>
          <a:p>
            <a:pPr eaLnBrk="1" hangingPunct="1">
              <a:buFont typeface="Arial" charset="0"/>
              <a:buChar char="•"/>
            </a:pPr>
            <a:endParaRPr dirty="0"/>
          </a:p>
          <a:p>
            <a:pPr eaLnBrk="1" hangingPunct="1"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06053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Derivatives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sz="2800" b="1" dirty="0"/>
              <a:t>Options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i="1" dirty="0"/>
              <a:t>Call</a:t>
            </a:r>
            <a:r>
              <a:rPr dirty="0"/>
              <a:t>: Right to buy underlying asset at the strike or exercise price</a:t>
            </a:r>
          </a:p>
          <a:p>
            <a:pPr lvl="2" algn="just" eaLnBrk="1" hangingPunct="1">
              <a:buFont typeface="Arial" charset="0"/>
              <a:buChar char="•"/>
            </a:pPr>
            <a:r>
              <a:rPr sz="2800" dirty="0"/>
              <a:t>Value of calls decreases as strike price increases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i="1" dirty="0"/>
              <a:t>Put</a:t>
            </a:r>
            <a:r>
              <a:rPr dirty="0"/>
              <a:t>: Right to sell underlying asset at the strike or exercise price</a:t>
            </a:r>
          </a:p>
          <a:p>
            <a:pPr lvl="2" algn="just" eaLnBrk="1" hangingPunct="1">
              <a:buFont typeface="Arial" charset="0"/>
              <a:buChar char="•"/>
            </a:pPr>
            <a:r>
              <a:rPr sz="2800" dirty="0"/>
              <a:t>Value of puts increase with strike price</a:t>
            </a:r>
            <a:endParaRPr lang="hu-HU" sz="2800" dirty="0"/>
          </a:p>
          <a:p>
            <a:pPr lvl="2" algn="just" eaLnBrk="1" hangingPunct="1">
              <a:buFont typeface="Arial" charset="0"/>
              <a:buChar char="•"/>
            </a:pPr>
            <a:endParaRPr sz="2800" dirty="0"/>
          </a:p>
          <a:p>
            <a:pPr lvl="1" algn="just" eaLnBrk="1" hangingPunct="1">
              <a:buFont typeface="Arial" charset="0"/>
              <a:buChar char="•"/>
            </a:pPr>
            <a:r>
              <a:rPr sz="2800" dirty="0"/>
              <a:t>Value of both calls and puts increases with time until expiration</a:t>
            </a:r>
          </a:p>
          <a:p>
            <a:pPr lvl="1" eaLnBrk="1" hangingPunct="1">
              <a:buFont typeface="Arial" charset="0"/>
              <a:buChar char="•"/>
            </a:pPr>
            <a:endParaRPr dirty="0"/>
          </a:p>
          <a:p>
            <a:pPr lvl="1" eaLnBrk="1" hangingPunct="1"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22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dirty="0"/>
              <a:t>Derivatives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sz="2800" b="1" dirty="0"/>
              <a:t>Futures Contracts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800" dirty="0"/>
              <a:t>An agreement made today regarding the delivery of an asset (or in some cases, its cash value) at a specified delivery or maturity date for an agreed-upon price, called the futures price, to be paid at contract maturity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800" b="1" i="1" dirty="0"/>
              <a:t>Long position</a:t>
            </a:r>
            <a:r>
              <a:rPr sz="2800" dirty="0"/>
              <a:t>: Take delivery at maturity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800" b="1" i="1" dirty="0"/>
              <a:t>Short position</a:t>
            </a:r>
            <a:r>
              <a:rPr sz="2800" b="1" dirty="0"/>
              <a:t>: </a:t>
            </a:r>
            <a:r>
              <a:rPr sz="2800" dirty="0"/>
              <a:t>Make delivery at maturity</a:t>
            </a:r>
          </a:p>
          <a:p>
            <a:pPr eaLnBrk="1" hangingPunct="1"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88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Futures vs. Options</a:t>
            </a:r>
          </a:p>
        </p:txBody>
      </p:sp>
      <p:sp>
        <p:nvSpPr>
          <p:cNvPr id="67586" name="Text Placeholder 4"/>
          <p:cNvSpPr>
            <a:spLocks noGrp="1"/>
          </p:cNvSpPr>
          <p:nvPr>
            <p:ph type="body" idx="1"/>
          </p:nvPr>
        </p:nvSpPr>
        <p:spPr>
          <a:xfrm>
            <a:off x="152400" y="1124744"/>
            <a:ext cx="4419600" cy="639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sz="3200" b="1" dirty="0">
                <a:latin typeface="Book Antiqua" panose="02040602050305030304" pitchFamily="18" charset="0"/>
              </a:rPr>
              <a:t>Option</a:t>
            </a:r>
          </a:p>
        </p:txBody>
      </p:sp>
      <p:sp>
        <p:nvSpPr>
          <p:cNvPr id="31748" name="Content Placeholder 5"/>
          <p:cNvSpPr>
            <a:spLocks noGrp="1"/>
          </p:cNvSpPr>
          <p:nvPr>
            <p:ph sz="half" idx="2"/>
          </p:nvPr>
        </p:nvSpPr>
        <p:spPr>
          <a:xfrm>
            <a:off x="152400" y="1811342"/>
            <a:ext cx="4419600" cy="3840480"/>
          </a:xfrm>
        </p:spPr>
        <p:txBody>
          <a:bodyPr>
            <a:normAutofit/>
          </a:bodyPr>
          <a:lstStyle/>
          <a:p>
            <a:pPr eaLnBrk="1" hangingPunct="1"/>
            <a:r>
              <a:rPr sz="2600" dirty="0"/>
              <a:t>Right, but not obligation,  to buy or sell; option is exercised only when it is profitable</a:t>
            </a:r>
          </a:p>
          <a:p>
            <a:pPr eaLnBrk="1" hangingPunct="1"/>
            <a:r>
              <a:rPr sz="2600" dirty="0"/>
              <a:t>Options must be purchased</a:t>
            </a:r>
          </a:p>
          <a:p>
            <a:pPr eaLnBrk="1" hangingPunct="1"/>
            <a:r>
              <a:rPr sz="2600" dirty="0"/>
              <a:t>The </a:t>
            </a:r>
            <a:r>
              <a:rPr sz="2600" u="sng" dirty="0"/>
              <a:t>premium</a:t>
            </a:r>
            <a:r>
              <a:rPr sz="2600" dirty="0"/>
              <a:t> is the price of the option itself. </a:t>
            </a:r>
          </a:p>
        </p:txBody>
      </p:sp>
      <p:sp>
        <p:nvSpPr>
          <p:cNvPr id="67588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60032" y="1121621"/>
            <a:ext cx="4131568" cy="639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sz="3200" b="1" dirty="0">
                <a:latin typeface="Book Antiqua" panose="02040602050305030304" pitchFamily="18" charset="0"/>
              </a:rPr>
              <a:t>Futures</a:t>
            </a:r>
          </a:p>
        </p:txBody>
      </p:sp>
      <p:sp>
        <p:nvSpPr>
          <p:cNvPr id="31750" name="Content Placeholder 7"/>
          <p:cNvSpPr>
            <a:spLocks noGrp="1"/>
          </p:cNvSpPr>
          <p:nvPr>
            <p:ph sz="quarter" idx="4"/>
          </p:nvPr>
        </p:nvSpPr>
        <p:spPr>
          <a:xfrm>
            <a:off x="4860032" y="1808219"/>
            <a:ext cx="4131568" cy="3840480"/>
          </a:xfrm>
        </p:spPr>
        <p:txBody>
          <a:bodyPr>
            <a:normAutofit/>
          </a:bodyPr>
          <a:lstStyle/>
          <a:p>
            <a:pPr eaLnBrk="1" hangingPunct="1"/>
            <a:r>
              <a:rPr sz="2600" dirty="0"/>
              <a:t>Obliged to make or take delivery; long position </a:t>
            </a:r>
            <a:r>
              <a:rPr sz="2600" u="sng" dirty="0"/>
              <a:t>must</a:t>
            </a:r>
            <a:r>
              <a:rPr sz="2600" dirty="0"/>
              <a:t> buy at the futures price, short position </a:t>
            </a:r>
            <a:r>
              <a:rPr sz="2600" u="sng" dirty="0"/>
              <a:t>must</a:t>
            </a:r>
            <a:r>
              <a:rPr sz="2600" dirty="0"/>
              <a:t> sell at futures price</a:t>
            </a:r>
          </a:p>
          <a:p>
            <a:pPr eaLnBrk="1" hangingPunct="1"/>
            <a:r>
              <a:rPr sz="2600" dirty="0"/>
              <a:t>Futures contracts are entered into without cost</a:t>
            </a:r>
          </a:p>
          <a:p>
            <a:pPr eaLnBrk="1" hangingPunct="1"/>
            <a:endParaRPr sz="2600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40CFE06-F7D4-C54B-9AE6-D8786DD592A2}"/>
              </a:ext>
            </a:extLst>
          </p:cNvPr>
          <p:cNvSpPr/>
          <p:nvPr/>
        </p:nvSpPr>
        <p:spPr>
          <a:xfrm>
            <a:off x="152400" y="5187034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Book Antiqua" panose="02040602050305030304" pitchFamily="18" charset="0"/>
              </a:rPr>
              <a:t>Underlying: </a:t>
            </a:r>
            <a:r>
              <a:rPr lang="en-US" sz="2400" dirty="0">
                <a:latin typeface="Book Antiqua" panose="02040602050305030304" pitchFamily="18" charset="0"/>
              </a:rPr>
              <a:t>Index, Stock, Currency</a:t>
            </a:r>
            <a:r>
              <a:rPr lang="hu-HU" sz="2400" dirty="0">
                <a:latin typeface="Book Antiqua" panose="02040602050305030304" pitchFamily="18" charset="0"/>
              </a:rPr>
              <a:t>, </a:t>
            </a:r>
            <a:r>
              <a:rPr lang="hu-HU" sz="2400" dirty="0" err="1">
                <a:latin typeface="Book Antiqua" panose="02040602050305030304" pitchFamily="18" charset="0"/>
              </a:rPr>
              <a:t>Commodities</a:t>
            </a:r>
            <a:r>
              <a:rPr lang="hu-HU" sz="2400" dirty="0">
                <a:latin typeface="Book Antiqua" panose="02040602050305030304" pitchFamily="18" charset="0"/>
              </a:rPr>
              <a:t>:</a:t>
            </a:r>
            <a:r>
              <a:rPr lang="en-US" sz="2400" dirty="0">
                <a:latin typeface="Book Antiqua" panose="02040602050305030304" pitchFamily="18" charset="0"/>
              </a:rPr>
              <a:t> Gold</a:t>
            </a:r>
            <a:r>
              <a:rPr lang="hu-HU" sz="2400" dirty="0">
                <a:latin typeface="Book Antiqua" panose="02040602050305030304" pitchFamily="18" charset="0"/>
              </a:rPr>
              <a:t>, </a:t>
            </a:r>
            <a:r>
              <a:rPr lang="hu-HU" sz="2400" dirty="0" err="1">
                <a:latin typeface="Book Antiqua" panose="02040602050305030304" pitchFamily="18" charset="0"/>
              </a:rPr>
              <a:t>Oil</a:t>
            </a:r>
            <a:r>
              <a:rPr lang="hu-HU" sz="2400" dirty="0">
                <a:latin typeface="Book Antiqua" panose="02040602050305030304" pitchFamily="18" charset="0"/>
              </a:rPr>
              <a:t>, </a:t>
            </a:r>
            <a:r>
              <a:rPr lang="en-US" sz="2400" dirty="0">
                <a:latin typeface="Book Antiqua" panose="02040602050305030304" pitchFamily="18" charset="0"/>
              </a:rPr>
              <a:t>Corn, Coffee, </a:t>
            </a:r>
            <a:r>
              <a:rPr lang="hu-HU" sz="2400" dirty="0" err="1">
                <a:latin typeface="Book Antiqua" panose="02040602050305030304" pitchFamily="18" charset="0"/>
              </a:rPr>
              <a:t>Meat</a:t>
            </a:r>
            <a:r>
              <a:rPr lang="hu-HU" sz="2400" dirty="0">
                <a:latin typeface="Book Antiqua" panose="02040602050305030304" pitchFamily="18" charset="0"/>
              </a:rPr>
              <a:t>, OJ</a:t>
            </a:r>
            <a:r>
              <a:rPr lang="en-US" sz="2400" dirty="0">
                <a:latin typeface="Book Antiqua" panose="02040602050305030304" pitchFamily="18" charset="0"/>
              </a:rPr>
              <a:t> etc. </a:t>
            </a:r>
            <a:endParaRPr lang="hu-HU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hu-HU"/>
              <a:t>8 - </a:t>
            </a:r>
            <a:fld id="{7D5A9D59-FEF8-44A6-8D04-ED72808D99D8}" type="slidenum">
              <a:rPr lang="en-US" altLang="hu-HU"/>
              <a:pPr/>
              <a:t>47</a:t>
            </a:fld>
            <a:endParaRPr lang="en-US" altLang="hu-HU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8147248" cy="685482"/>
          </a:xfrm>
        </p:spPr>
        <p:txBody>
          <a:bodyPr>
            <a:normAutofit/>
          </a:bodyPr>
          <a:lstStyle/>
          <a:p>
            <a:r>
              <a:rPr lang="en-US" altLang="hu-HU" sz="3600" b="1" dirty="0"/>
              <a:t>Alternative Investments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200128"/>
          </a:xfrm>
        </p:spPr>
        <p:txBody>
          <a:bodyPr>
            <a:noAutofit/>
          </a:bodyPr>
          <a:lstStyle/>
          <a:p>
            <a:pPr algn="just"/>
            <a:r>
              <a:rPr lang="en-US" altLang="hu-HU" sz="2400" dirty="0"/>
              <a:t>Alternative investments are often equity investments in some non-publicly traded asset.</a:t>
            </a:r>
          </a:p>
          <a:p>
            <a:pPr algn="just"/>
            <a:r>
              <a:rPr lang="en-US" altLang="hu-HU" sz="2400" dirty="0"/>
              <a:t>Alternative investments beckon investors to areas of the market where alpha is more likely to be found than in more liquid and efficient markets.</a:t>
            </a:r>
          </a:p>
          <a:p>
            <a:pPr algn="just"/>
            <a:r>
              <a:rPr lang="en-US" altLang="hu-HU" sz="2400" dirty="0"/>
              <a:t>Alternative assets are assets not traded on exchanges.</a:t>
            </a:r>
            <a:endParaRPr lang="hu-HU" altLang="hu-HU" sz="2400" dirty="0"/>
          </a:p>
          <a:p>
            <a:pPr marL="0" indent="0" algn="just">
              <a:buNone/>
            </a:pPr>
            <a:r>
              <a:rPr lang="hu-HU" altLang="hu-HU" sz="2400" dirty="0" err="1"/>
              <a:t>E.g</a:t>
            </a:r>
            <a:r>
              <a:rPr lang="hu-HU" altLang="hu-HU" sz="2400" dirty="0"/>
              <a:t>. </a:t>
            </a:r>
            <a:r>
              <a:rPr lang="hu-HU" altLang="hu-HU" sz="2400" dirty="0" err="1"/>
              <a:t>Artwork</a:t>
            </a:r>
            <a:r>
              <a:rPr lang="hu-HU" altLang="hu-HU" sz="2400" dirty="0"/>
              <a:t>, </a:t>
            </a:r>
            <a:r>
              <a:rPr lang="hu-HU" altLang="hu-HU" sz="2400" dirty="0" err="1"/>
              <a:t>Classical</a:t>
            </a:r>
            <a:r>
              <a:rPr lang="hu-HU" altLang="hu-HU" sz="2400" dirty="0"/>
              <a:t> </a:t>
            </a:r>
            <a:r>
              <a:rPr lang="hu-HU" altLang="hu-HU" sz="2400" dirty="0" err="1"/>
              <a:t>Car</a:t>
            </a:r>
            <a:r>
              <a:rPr lang="hu-HU" altLang="hu-HU" sz="2400" dirty="0"/>
              <a:t>, </a:t>
            </a:r>
            <a:r>
              <a:rPr lang="hu-HU" altLang="hu-HU" sz="2400" dirty="0" err="1"/>
              <a:t>Coin</a:t>
            </a:r>
            <a:r>
              <a:rPr lang="hu-HU" altLang="hu-HU" sz="2400" dirty="0"/>
              <a:t>, </a:t>
            </a:r>
            <a:r>
              <a:rPr lang="hu-HU" altLang="hu-HU" sz="2400" dirty="0" err="1"/>
              <a:t>Jewellery</a:t>
            </a:r>
            <a:r>
              <a:rPr lang="hu-HU" altLang="hu-HU" sz="2400" dirty="0"/>
              <a:t>, </a:t>
            </a:r>
            <a:r>
              <a:rPr lang="hu-HU" altLang="hu-HU" sz="2400" dirty="0" err="1"/>
              <a:t>Collection</a:t>
            </a:r>
            <a:r>
              <a:rPr lang="hu-HU" altLang="hu-HU" sz="2400" dirty="0"/>
              <a:t> etc.</a:t>
            </a:r>
            <a:endParaRPr lang="en-US" altLang="hu-HU" sz="2400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1299088F-A24F-5641-88DB-9B01875D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9352-35CC-EF4A-B916-02BE99A2A921}" type="datetime1">
              <a:rPr lang="hu-HU" smtClean="0"/>
              <a:t>2021. 09. 30.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FE1352E-B9AD-F147-A6F4-C8ACCDD6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Investments 2021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4423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hu-HU" dirty="0"/>
              <a:t>8 - </a:t>
            </a:r>
            <a:fld id="{37991ACF-B879-4108-A94F-3900305B26F0}" type="slidenum">
              <a:rPr lang="en-US" altLang="hu-HU"/>
              <a:pPr/>
              <a:t>48</a:t>
            </a:fld>
            <a:endParaRPr lang="en-US" altLang="hu-HU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911" y="38259"/>
            <a:ext cx="5867400" cy="685482"/>
          </a:xfrm>
        </p:spPr>
        <p:txBody>
          <a:bodyPr>
            <a:normAutofit/>
          </a:bodyPr>
          <a:lstStyle/>
          <a:p>
            <a:r>
              <a:rPr lang="en-US" altLang="hu-HU" sz="3600" b="1" dirty="0"/>
              <a:t>Alternative Investments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756" y="914400"/>
            <a:ext cx="8997244" cy="4704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hu-HU" sz="2400" b="1" i="1" dirty="0"/>
              <a:t>The common features of alternative investments :</a:t>
            </a:r>
          </a:p>
          <a:p>
            <a:pPr lvl="1"/>
            <a:r>
              <a:rPr lang="en-US" altLang="hu-HU" dirty="0"/>
              <a:t>Illiquidity</a:t>
            </a:r>
          </a:p>
          <a:p>
            <a:pPr lvl="1"/>
            <a:r>
              <a:rPr lang="en-US" altLang="hu-HU" dirty="0"/>
              <a:t>Difficulty in determining current market values.</a:t>
            </a:r>
          </a:p>
          <a:p>
            <a:pPr lvl="1"/>
            <a:r>
              <a:rPr lang="en-US" altLang="hu-HU" dirty="0"/>
              <a:t>Limited historical risk and return data.</a:t>
            </a:r>
          </a:p>
          <a:p>
            <a:pPr lvl="1"/>
            <a:r>
              <a:rPr lang="en-US" altLang="hu-HU" dirty="0"/>
              <a:t>Extensive investment analysis required.</a:t>
            </a:r>
          </a:p>
          <a:p>
            <a:pPr lvl="1"/>
            <a:r>
              <a:rPr lang="en-US" altLang="hu-HU" dirty="0"/>
              <a:t>A liquidity risk premium</a:t>
            </a:r>
          </a:p>
          <a:p>
            <a:pPr lvl="1"/>
            <a:r>
              <a:rPr lang="en-US" altLang="hu-HU" dirty="0"/>
              <a:t>Segmentation risk premium</a:t>
            </a:r>
            <a:endParaRPr lang="hu-HU" altLang="hu-HU" sz="2800" dirty="0"/>
          </a:p>
          <a:p>
            <a:pPr lvl="1"/>
            <a:r>
              <a:rPr lang="en-US" altLang="hu-HU" sz="2400" dirty="0"/>
              <a:t>Alternative investments can be characterized as raising unique legal and tax considerations.</a:t>
            </a:r>
            <a:endParaRPr lang="hu-HU" altLang="hu-HU" sz="2400" dirty="0"/>
          </a:p>
          <a:p>
            <a:pPr lvl="1"/>
            <a:r>
              <a:rPr lang="en-US" altLang="hu-HU" sz="2400" dirty="0"/>
              <a:t>Many forms of alternative investments involve special legal structures that avoid some taxes (exchange traded funds) or avoid some regulations (hedge funds).</a:t>
            </a:r>
            <a:endParaRPr lang="hu-HU" altLang="hu-HU" sz="2400" dirty="0"/>
          </a:p>
          <a:p>
            <a:pPr lvl="1"/>
            <a:r>
              <a:rPr lang="en-US" altLang="hu-HU" sz="2400" dirty="0"/>
              <a:t>In some cases, alternative investments may look more like an investment strategy than an asset class.</a:t>
            </a:r>
          </a:p>
          <a:p>
            <a:pPr lvl="1"/>
            <a:endParaRPr lang="en-US" alt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557DDA09-EFE1-1242-B95B-D082CBD6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E5EB-D215-FE46-ADEC-6B4C9DCB47D4}" type="datetime1">
              <a:rPr lang="hu-HU" smtClean="0"/>
              <a:t>2021. 09. 30.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02BA4B0-FD17-AD47-9CB7-1D845CFC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Investments 2021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4592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57500"/>
            <a:ext cx="7772400" cy="1143000"/>
          </a:xfrm>
        </p:spPr>
        <p:txBody>
          <a:bodyPr/>
          <a:lstStyle/>
          <a:p>
            <a:pPr algn="ctr"/>
            <a:r>
              <a:rPr lang="en-US" altLang="hu-HU" sz="5400" b="1" dirty="0"/>
              <a:t>Real Estate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hu-HU"/>
              <a:t>8 - </a:t>
            </a:r>
            <a:fld id="{C769C49A-BD2B-4B38-869B-8973E590119A}" type="slidenum">
              <a:rPr lang="en-US" altLang="hu-HU"/>
              <a:pPr/>
              <a:t>49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8656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0127"/>
            <a:ext cx="8136904" cy="648072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3800" b="1" dirty="0"/>
              <a:t>Other Types of Investment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7931224" cy="4373563"/>
          </a:xfrm>
        </p:spPr>
        <p:txBody>
          <a:bodyPr lIns="90488" tIns="44450" rIns="90488" bIns="44450">
            <a:noAutofit/>
          </a:bodyPr>
          <a:lstStyle/>
          <a:p>
            <a:pPr algn="just" eaLnBrk="1" hangingPunct="1">
              <a:buFont typeface="Arial" charset="0"/>
              <a:buChar char="•"/>
            </a:pPr>
            <a:r>
              <a:rPr sz="3200" dirty="0"/>
              <a:t>Investment in currency</a:t>
            </a:r>
          </a:p>
          <a:p>
            <a:pPr algn="just" eaLnBrk="1" hangingPunct="1">
              <a:buFont typeface="Arial" charset="0"/>
              <a:buChar char="•"/>
            </a:pPr>
            <a:r>
              <a:rPr sz="3200" dirty="0"/>
              <a:t>Investment in real assets through commodity futures </a:t>
            </a:r>
          </a:p>
          <a:p>
            <a:pPr algn="just" eaLnBrk="1" hangingPunct="1">
              <a:buFont typeface="Arial" charset="0"/>
              <a:buChar char="•"/>
            </a:pPr>
            <a:r>
              <a:rPr sz="3200" dirty="0"/>
              <a:t>Corporations invest in the commodity futures to hedge the risk</a:t>
            </a:r>
          </a:p>
        </p:txBody>
      </p:sp>
    </p:spTree>
    <p:extLst>
      <p:ext uri="{BB962C8B-B14F-4D97-AF65-F5344CB8AC3E}">
        <p14:creationId xmlns:p14="http://schemas.microsoft.com/office/powerpoint/2010/main" val="1742546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hu-HU"/>
              <a:t>8 - </a:t>
            </a:r>
            <a:fld id="{90D3DDFB-919D-450C-B852-178FB5149ADB}" type="slidenum">
              <a:rPr lang="en-US" altLang="hu-HU"/>
              <a:pPr/>
              <a:t>50</a:t>
            </a:fld>
            <a:endParaRPr lang="en-US" altLang="hu-HU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2385"/>
            <a:ext cx="5791200" cy="831622"/>
          </a:xfrm>
        </p:spPr>
        <p:txBody>
          <a:bodyPr/>
          <a:lstStyle/>
          <a:p>
            <a:r>
              <a:rPr lang="en-US" altLang="hu-HU" b="1" dirty="0"/>
              <a:t>Real Estate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85516" y="980728"/>
            <a:ext cx="8346923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800" dirty="0"/>
              <a:t>The most common form of investment in tangible assets.</a:t>
            </a:r>
          </a:p>
          <a:p>
            <a:pPr>
              <a:lnSpc>
                <a:spcPct val="90000"/>
              </a:lnSpc>
            </a:pPr>
            <a:r>
              <a:rPr lang="en-US" altLang="hu-HU" sz="2800" dirty="0"/>
              <a:t>In many countries, real estate is a common investment vehicle for pension funds and life insurance companies.</a:t>
            </a:r>
          </a:p>
          <a:p>
            <a:pPr>
              <a:lnSpc>
                <a:spcPct val="90000"/>
              </a:lnSpc>
            </a:pPr>
            <a:r>
              <a:rPr lang="en-US" altLang="hu-HU" sz="2800" dirty="0"/>
              <a:t>Difficulties in investing in foreign real estate:</a:t>
            </a:r>
          </a:p>
          <a:p>
            <a:pPr lvl="1">
              <a:lnSpc>
                <a:spcPct val="90000"/>
              </a:lnSpc>
            </a:pPr>
            <a:r>
              <a:rPr lang="en-US" altLang="hu-HU" sz="2400" dirty="0"/>
              <a:t>Difficult to monitor properties located abroad.</a:t>
            </a:r>
          </a:p>
          <a:p>
            <a:pPr lvl="1">
              <a:lnSpc>
                <a:spcPct val="90000"/>
              </a:lnSpc>
            </a:pPr>
            <a:r>
              <a:rPr lang="en-US" altLang="hu-HU" sz="2400" dirty="0"/>
              <a:t>Taxes, paperwork and unforeseen risks may make foreign real estate investment impractical.</a:t>
            </a:r>
          </a:p>
          <a:p>
            <a:pPr lvl="1">
              <a:lnSpc>
                <a:spcPct val="90000"/>
              </a:lnSpc>
            </a:pPr>
            <a:r>
              <a:rPr lang="en-US" altLang="hu-HU" sz="2400" dirty="0"/>
              <a:t>Mortgage-backed Eurobonds are growing in popularity.</a:t>
            </a:r>
          </a:p>
        </p:txBody>
      </p:sp>
    </p:spTree>
    <p:extLst>
      <p:ext uri="{BB962C8B-B14F-4D97-AF65-F5344CB8AC3E}">
        <p14:creationId xmlns:p14="http://schemas.microsoft.com/office/powerpoint/2010/main" val="1059619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hu-HU"/>
              <a:t>8 - </a:t>
            </a:r>
            <a:fld id="{5C57445A-EC19-46C7-87ED-9DD0D7EC7AFB}" type="slidenum">
              <a:rPr lang="en-US" altLang="hu-HU"/>
              <a:pPr/>
              <a:t>51</a:t>
            </a:fld>
            <a:endParaRPr lang="en-US" altLang="hu-HU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21" y="0"/>
            <a:ext cx="7772400" cy="764704"/>
          </a:xfrm>
        </p:spPr>
        <p:txBody>
          <a:bodyPr>
            <a:normAutofit/>
          </a:bodyPr>
          <a:lstStyle/>
          <a:p>
            <a:r>
              <a:rPr lang="en-US" altLang="hu-HU" sz="3600" b="1" dirty="0"/>
              <a:t>Real Estate- Characteristics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-29763" y="952500"/>
            <a:ext cx="7772400" cy="495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hu-HU" sz="2800" b="1" dirty="0"/>
              <a:t>Characteristics:</a:t>
            </a:r>
          </a:p>
          <a:p>
            <a:pPr lvl="1" algn="just"/>
            <a:r>
              <a:rPr lang="en-US" altLang="hu-HU" sz="2800" dirty="0"/>
              <a:t>Each property is immovable</a:t>
            </a:r>
          </a:p>
          <a:p>
            <a:pPr lvl="1" algn="just"/>
            <a:r>
              <a:rPr lang="en-US" altLang="hu-HU" sz="2800" dirty="0"/>
              <a:t>Basically indivisible and unique</a:t>
            </a:r>
          </a:p>
          <a:p>
            <a:pPr lvl="1" algn="just"/>
            <a:r>
              <a:rPr lang="en-US" altLang="hu-HU" sz="2800" dirty="0"/>
              <a:t>Not directly comparable to other properties</a:t>
            </a:r>
          </a:p>
          <a:p>
            <a:pPr lvl="1" algn="just"/>
            <a:r>
              <a:rPr lang="en-US" altLang="hu-HU" sz="2800" dirty="0"/>
              <a:t>Illiquid</a:t>
            </a:r>
          </a:p>
          <a:p>
            <a:pPr lvl="1" algn="just"/>
            <a:r>
              <a:rPr lang="en-US" altLang="hu-HU" sz="2800" dirty="0"/>
              <a:t>Bought and sold intermittently in a generally local marketplace.</a:t>
            </a:r>
          </a:p>
          <a:p>
            <a:pPr lvl="1" algn="just"/>
            <a:r>
              <a:rPr lang="en-US" altLang="hu-HU" sz="2800" dirty="0"/>
              <a:t>High transaction costs and market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42153798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hu-HU"/>
              <a:t>8 - </a:t>
            </a:r>
            <a:fld id="{8D4D102F-51F8-4ED6-B6DD-5F00C6901911}" type="slidenum">
              <a:rPr lang="en-US" altLang="hu-HU"/>
              <a:pPr/>
              <a:t>52</a:t>
            </a:fld>
            <a:endParaRPr lang="en-US" altLang="hu-HU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-25584" y="61111"/>
            <a:ext cx="7117863" cy="623888"/>
          </a:xfrm>
        </p:spPr>
        <p:txBody>
          <a:bodyPr>
            <a:normAutofit fontScale="90000"/>
          </a:bodyPr>
          <a:lstStyle/>
          <a:p>
            <a:r>
              <a:rPr lang="en-US" altLang="hu-HU" b="1" dirty="0"/>
              <a:t>Forms of Real Estate Investment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52500"/>
            <a:ext cx="7772400" cy="4953000"/>
          </a:xfrm>
        </p:spPr>
        <p:txBody>
          <a:bodyPr>
            <a:normAutofit/>
          </a:bodyPr>
          <a:lstStyle/>
          <a:p>
            <a:pPr algn="just"/>
            <a:r>
              <a:rPr lang="en-US" altLang="hu-HU" dirty="0"/>
              <a:t>There are several forms of real estate investment:</a:t>
            </a:r>
          </a:p>
          <a:p>
            <a:pPr lvl="1" algn="just"/>
            <a:r>
              <a:rPr lang="en-US" altLang="hu-HU" sz="2800" dirty="0"/>
              <a:t>Free and clear equity (sometimes called “fee simple”)</a:t>
            </a:r>
          </a:p>
          <a:p>
            <a:pPr lvl="1" algn="just"/>
            <a:r>
              <a:rPr lang="en-US" altLang="hu-HU" sz="2800" dirty="0"/>
              <a:t>Leveraged equity</a:t>
            </a:r>
          </a:p>
          <a:p>
            <a:pPr lvl="1" algn="just"/>
            <a:r>
              <a:rPr lang="en-US" altLang="hu-HU" sz="2800" dirty="0"/>
              <a:t>Mortgages</a:t>
            </a:r>
          </a:p>
          <a:p>
            <a:pPr lvl="1" algn="just"/>
            <a:r>
              <a:rPr lang="en-US" altLang="hu-HU" sz="2800" dirty="0"/>
              <a:t>Aggregation vehicles (RELPs, commingled funds, REITs)</a:t>
            </a:r>
          </a:p>
        </p:txBody>
      </p:sp>
    </p:spTree>
    <p:extLst>
      <p:ext uri="{BB962C8B-B14F-4D97-AF65-F5344CB8AC3E}">
        <p14:creationId xmlns:p14="http://schemas.microsoft.com/office/powerpoint/2010/main" val="67592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391"/>
            <a:ext cx="8229600" cy="579437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sz="3800" b="1" dirty="0"/>
              <a:t>Financial Markets and the Economy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36302"/>
            <a:ext cx="8147248" cy="4785395"/>
          </a:xfrm>
        </p:spPr>
        <p:txBody>
          <a:bodyPr lIns="90488" tIns="44450" rIns="90488" bIns="44450"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sz="3200" b="1" dirty="0"/>
              <a:t>The Informational Role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sz="2800" dirty="0"/>
              <a:t>Capital flows to companies with best prospects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sz="3200" b="1" dirty="0"/>
              <a:t>Consumption Timing</a:t>
            </a:r>
            <a:r>
              <a:rPr sz="3200" dirty="0"/>
              <a:t> 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sz="2800" dirty="0"/>
              <a:t>Use securities to store wealth and transfer consumption to the future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sz="3200" b="1" dirty="0"/>
              <a:t>Allocation of Risk 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sz="2800" dirty="0"/>
              <a:t>Investors can select securities consistent with their tastes for risk, which benefits the firms that need to raise capital as security can be sold for the best possible price</a:t>
            </a:r>
          </a:p>
        </p:txBody>
      </p:sp>
    </p:spTree>
    <p:extLst>
      <p:ext uri="{BB962C8B-B14F-4D97-AF65-F5344CB8AC3E}">
        <p14:creationId xmlns:p14="http://schemas.microsoft.com/office/powerpoint/2010/main" val="679743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3800" b="1" dirty="0"/>
              <a:t>The Investment Process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44824"/>
            <a:ext cx="8839200" cy="4311290"/>
          </a:xfrm>
        </p:spPr>
        <p:txBody>
          <a:bodyPr lIns="90488" tIns="44450" rIns="90488" bIns="44450">
            <a:noAutofit/>
          </a:bodyPr>
          <a:lstStyle/>
          <a:p>
            <a:pPr algn="just" eaLnBrk="1" hangingPunct="1">
              <a:buFont typeface="Arial" charset="0"/>
              <a:buChar char="•"/>
            </a:pPr>
            <a:r>
              <a:rPr sz="2800" i="1" dirty="0"/>
              <a:t>Portfolio:</a:t>
            </a:r>
            <a:r>
              <a:rPr sz="2800" dirty="0"/>
              <a:t> Collection of investment assets.</a:t>
            </a:r>
          </a:p>
          <a:p>
            <a:pPr algn="just" eaLnBrk="1" hangingPunct="1">
              <a:buFont typeface="Arial" charset="0"/>
              <a:buChar char="•"/>
            </a:pPr>
            <a:r>
              <a:rPr sz="2800" dirty="0"/>
              <a:t>Asset allocation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800" dirty="0"/>
              <a:t>Choice among broad asset classes</a:t>
            </a:r>
          </a:p>
          <a:p>
            <a:pPr algn="just" eaLnBrk="1" hangingPunct="1">
              <a:buFont typeface="Arial" charset="0"/>
              <a:buChar char="•"/>
            </a:pPr>
            <a:r>
              <a:rPr sz="2800" dirty="0"/>
              <a:t>Security selection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800" dirty="0"/>
              <a:t>Choice of securities </a:t>
            </a:r>
            <a:r>
              <a:rPr sz="2800" i="1" dirty="0"/>
              <a:t>within</a:t>
            </a:r>
            <a:r>
              <a:rPr sz="2800" dirty="0"/>
              <a:t> each asset class</a:t>
            </a:r>
          </a:p>
        </p:txBody>
      </p:sp>
    </p:spTree>
    <p:extLst>
      <p:ext uri="{BB962C8B-B14F-4D97-AF65-F5344CB8AC3E}">
        <p14:creationId xmlns:p14="http://schemas.microsoft.com/office/powerpoint/2010/main" val="805560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3800" b="1" dirty="0"/>
              <a:t>The Investment Process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algn="just" eaLnBrk="1" hangingPunct="1">
              <a:buFont typeface="Arial" charset="0"/>
              <a:buChar char="•"/>
            </a:pPr>
            <a:r>
              <a:rPr dirty="0"/>
              <a:t>“</a:t>
            </a:r>
            <a:r>
              <a:rPr sz="2800" dirty="0"/>
              <a:t>Top-down” approach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800" dirty="0"/>
              <a:t>Asset allocation followed by </a:t>
            </a:r>
            <a:r>
              <a:rPr sz="2800" i="1" dirty="0"/>
              <a:t>security analysis </a:t>
            </a:r>
            <a:r>
              <a:rPr sz="2800" dirty="0"/>
              <a:t>to evaluate which particular securities to be included in the portfolio</a:t>
            </a:r>
          </a:p>
          <a:p>
            <a:pPr algn="just" eaLnBrk="1" hangingPunct="1">
              <a:buFont typeface="Arial" charset="0"/>
              <a:buChar char="•"/>
            </a:pPr>
            <a:r>
              <a:rPr sz="2800" dirty="0"/>
              <a:t>“Bottom-up” approach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800" dirty="0"/>
              <a:t>Investment based solely on the price-attractiveness, which may result in unintended heavy weight of a portfolio in only one or another sector of the economy</a:t>
            </a:r>
          </a:p>
        </p:txBody>
      </p:sp>
    </p:spTree>
    <p:extLst>
      <p:ext uri="{BB962C8B-B14F-4D97-AF65-F5344CB8AC3E}">
        <p14:creationId xmlns:p14="http://schemas.microsoft.com/office/powerpoint/2010/main" val="235805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3800" b="1" dirty="0"/>
              <a:t>Markets Are Competitive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pPr algn="just" eaLnBrk="1" hangingPunct="1">
              <a:buFont typeface="Arial" charset="0"/>
              <a:buChar char="•"/>
            </a:pPr>
            <a:r>
              <a:rPr sz="2800" dirty="0"/>
              <a:t>Risk-Return Trade-Off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800" dirty="0"/>
              <a:t>Higher-risk assets are priced to offer higher expected returns than lower-risk assets</a:t>
            </a:r>
          </a:p>
          <a:p>
            <a:pPr algn="just" eaLnBrk="1" hangingPunct="1">
              <a:buFont typeface="Arial" charset="0"/>
              <a:buChar char="•"/>
            </a:pPr>
            <a:r>
              <a:rPr sz="2800" dirty="0"/>
              <a:t>Efficient Markets</a:t>
            </a:r>
          </a:p>
          <a:p>
            <a:pPr lvl="1" algn="just" eaLnBrk="1" hangingPunct="1">
              <a:buFont typeface="Arial" charset="0"/>
              <a:buChar char="•"/>
            </a:pPr>
            <a:r>
              <a:rPr sz="2800" dirty="0"/>
              <a:t>In fully efficient markets when prices quickly adjust to all relevant information, there should be neither underpriced nor overpriced securities </a:t>
            </a:r>
          </a:p>
        </p:txBody>
      </p:sp>
    </p:spTree>
    <p:extLst>
      <p:ext uri="{BB962C8B-B14F-4D97-AF65-F5344CB8AC3E}">
        <p14:creationId xmlns:p14="http://schemas.microsoft.com/office/powerpoint/2010/main" val="3680232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</TotalTime>
  <Words>2715</Words>
  <Application>Microsoft Office PowerPoint</Application>
  <PresentationFormat>Diavetítés a képernyőre (4:3 oldalarány)</PresentationFormat>
  <Paragraphs>402</Paragraphs>
  <Slides>52</Slides>
  <Notes>24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52</vt:i4>
      </vt:variant>
    </vt:vector>
  </HeadingPairs>
  <TitlesOfParts>
    <vt:vector size="60" baseType="lpstr">
      <vt:lpstr>Arial</vt:lpstr>
      <vt:lpstr>Book Antiqua</vt:lpstr>
      <vt:lpstr>Calibri</vt:lpstr>
      <vt:lpstr>Cambria</vt:lpstr>
      <vt:lpstr>Times New Roman</vt:lpstr>
      <vt:lpstr>Verdana</vt:lpstr>
      <vt:lpstr>Wingdings</vt:lpstr>
      <vt:lpstr>Egyéni tervezés</vt:lpstr>
      <vt:lpstr>Financial Markets and Securities  Session 1  Asset Classes and Financial Instruments</vt:lpstr>
      <vt:lpstr>PowerPoint-bemutató</vt:lpstr>
      <vt:lpstr>Investments &amp; Financial Assets</vt:lpstr>
      <vt:lpstr>Financial Assets </vt:lpstr>
      <vt:lpstr>Other Types of Investment</vt:lpstr>
      <vt:lpstr>Financial Markets and the Economy</vt:lpstr>
      <vt:lpstr>The Investment Process</vt:lpstr>
      <vt:lpstr>The Investment Process</vt:lpstr>
      <vt:lpstr>Markets Are Competitive</vt:lpstr>
      <vt:lpstr>Markets Are Competitive</vt:lpstr>
      <vt:lpstr>Players of the Market</vt:lpstr>
      <vt:lpstr>Financial Markets   </vt:lpstr>
      <vt:lpstr>Classes of Financial Markets</vt:lpstr>
      <vt:lpstr>Money Market   </vt:lpstr>
      <vt:lpstr>Money Market Instruments</vt:lpstr>
      <vt:lpstr>The purpose of Money Markets</vt:lpstr>
      <vt:lpstr>Money Market Instruments</vt:lpstr>
      <vt:lpstr>Money Market Instruments </vt:lpstr>
      <vt:lpstr>Money Market Instruments</vt:lpstr>
      <vt:lpstr>Money Market Instruments</vt:lpstr>
      <vt:lpstr>Participants in the Money Markets</vt:lpstr>
      <vt:lpstr>Certificates of Deposit</vt:lpstr>
      <vt:lpstr>Banker’s Acceptances</vt:lpstr>
      <vt:lpstr>Banker’s Acceptances</vt:lpstr>
      <vt:lpstr>Comparing Money Market Securities</vt:lpstr>
      <vt:lpstr>The Bond Market</vt:lpstr>
      <vt:lpstr>The Bond Market</vt:lpstr>
      <vt:lpstr>Bond Market Securities</vt:lpstr>
      <vt:lpstr>Bond Market Securities</vt:lpstr>
      <vt:lpstr>Bond Market Securities</vt:lpstr>
      <vt:lpstr>Bond Market Securities</vt:lpstr>
      <vt:lpstr>The Stock Market</vt:lpstr>
      <vt:lpstr>Investing in Stocks</vt:lpstr>
      <vt:lpstr>How Stocks are traded</vt:lpstr>
      <vt:lpstr>How Stocks are Sold</vt:lpstr>
      <vt:lpstr>The Foreign Exchange Market </vt:lpstr>
      <vt:lpstr>Foreign Exchange Market</vt:lpstr>
      <vt:lpstr>Foreign Exchange Market</vt:lpstr>
      <vt:lpstr>Market Indexes </vt:lpstr>
      <vt:lpstr>Stock Indexes</vt:lpstr>
      <vt:lpstr>Stock Market Indexes</vt:lpstr>
      <vt:lpstr>Examples of Indexes </vt:lpstr>
      <vt:lpstr>Derivatives Markets</vt:lpstr>
      <vt:lpstr>Derivatives Markets</vt:lpstr>
      <vt:lpstr>Derivatives Markets</vt:lpstr>
      <vt:lpstr>Futures vs. Options</vt:lpstr>
      <vt:lpstr>Alternative Investments</vt:lpstr>
      <vt:lpstr>Alternative Investments </vt:lpstr>
      <vt:lpstr>Real Estate</vt:lpstr>
      <vt:lpstr>Real Estate</vt:lpstr>
      <vt:lpstr>Real Estate- Characteristics</vt:lpstr>
      <vt:lpstr>Forms of Real Estate Investment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X</dc:creator>
  <cp:lastModifiedBy>Czipó György</cp:lastModifiedBy>
  <cp:revision>120</cp:revision>
  <dcterms:created xsi:type="dcterms:W3CDTF">2016-03-03T19:26:03Z</dcterms:created>
  <dcterms:modified xsi:type="dcterms:W3CDTF">2021-09-30T17:22:19Z</dcterms:modified>
</cp:coreProperties>
</file>