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6" r:id="rId1"/>
  </p:sldMasterIdLst>
  <p:notesMasterIdLst>
    <p:notesMasterId r:id="rId34"/>
  </p:notesMasterIdLst>
  <p:handoutMasterIdLst>
    <p:handoutMasterId r:id="rId35"/>
  </p:handoutMasterIdLst>
  <p:sldIdLst>
    <p:sldId id="308" r:id="rId2"/>
    <p:sldId id="261" r:id="rId3"/>
    <p:sldId id="266" r:id="rId4"/>
    <p:sldId id="362" r:id="rId5"/>
    <p:sldId id="262" r:id="rId6"/>
    <p:sldId id="275" r:id="rId7"/>
    <p:sldId id="272" r:id="rId8"/>
    <p:sldId id="363" r:id="rId9"/>
    <p:sldId id="365" r:id="rId10"/>
    <p:sldId id="366" r:id="rId11"/>
    <p:sldId id="268" r:id="rId12"/>
    <p:sldId id="270" r:id="rId13"/>
    <p:sldId id="368" r:id="rId14"/>
    <p:sldId id="369" r:id="rId15"/>
    <p:sldId id="380" r:id="rId16"/>
    <p:sldId id="374" r:id="rId17"/>
    <p:sldId id="381" r:id="rId18"/>
    <p:sldId id="378" r:id="rId19"/>
    <p:sldId id="376" r:id="rId20"/>
    <p:sldId id="392" r:id="rId21"/>
    <p:sldId id="377" r:id="rId22"/>
    <p:sldId id="370" r:id="rId23"/>
    <p:sldId id="394" r:id="rId24"/>
    <p:sldId id="372" r:id="rId25"/>
    <p:sldId id="373" r:id="rId26"/>
    <p:sldId id="385" r:id="rId27"/>
    <p:sldId id="386" r:id="rId28"/>
    <p:sldId id="388" r:id="rId29"/>
    <p:sldId id="389" r:id="rId30"/>
    <p:sldId id="391" r:id="rId31"/>
    <p:sldId id="263" r:id="rId32"/>
    <p:sldId id="313" r:id="rId33"/>
  </p:sldIdLst>
  <p:sldSz cx="9144000" cy="6858000" type="screen4x3"/>
  <p:notesSz cx="6797675" cy="9982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76"/>
    <a:srgbClr val="0082FF"/>
    <a:srgbClr val="5EB1D8"/>
    <a:srgbClr val="0932D9"/>
    <a:srgbClr val="E6E6E6"/>
    <a:srgbClr val="B80000"/>
    <a:srgbClr val="F5DC7A"/>
    <a:srgbClr val="001E7C"/>
    <a:srgbClr val="1717E3"/>
    <a:srgbClr val="003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88239" autoAdjust="0"/>
  </p:normalViewPr>
  <p:slideViewPr>
    <p:cSldViewPr>
      <p:cViewPr varScale="1">
        <p:scale>
          <a:sx n="94" d="100"/>
          <a:sy n="94" d="100"/>
        </p:scale>
        <p:origin x="14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197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01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12813" y="755650"/>
            <a:ext cx="4972050" cy="3729038"/>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06357" y="4741545"/>
            <a:ext cx="4984962" cy="449199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2230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2813" y="755650"/>
            <a:ext cx="4972050" cy="3729038"/>
          </a:xfrm>
        </p:spPr>
      </p:sp>
      <p:sp>
        <p:nvSpPr>
          <p:cNvPr id="3" name="Jegyzetek helye 2"/>
          <p:cNvSpPr>
            <a:spLocks noGrp="1"/>
          </p:cNvSpPr>
          <p:nvPr>
            <p:ph type="body" idx="1"/>
          </p:nvPr>
        </p:nvSpPr>
        <p:spPr/>
        <p:txBody>
          <a:bodyPr/>
          <a:lstStyle/>
          <a:p>
            <a:r>
              <a:rPr lang="hu-HU" dirty="0" err="1"/>
              <a:t>Introduction</a:t>
            </a:r>
            <a:r>
              <a:rPr lang="hu-HU" dirty="0"/>
              <a:t>:</a:t>
            </a:r>
          </a:p>
        </p:txBody>
      </p:sp>
    </p:spTree>
    <p:extLst>
      <p:ext uri="{BB962C8B-B14F-4D97-AF65-F5344CB8AC3E}">
        <p14:creationId xmlns:p14="http://schemas.microsoft.com/office/powerpoint/2010/main" val="1551148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58372"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985184DA-D979-4B66-809C-5211FE663517}" type="slidenum">
              <a:rPr lang="en-US" sz="1300" b="0">
                <a:latin typeface="Times New Roman" panose="02020603050405020304" pitchFamily="18" charset="0"/>
              </a:rPr>
              <a:pPr/>
              <a:t>16</a:t>
            </a:fld>
            <a:endParaRPr lang="en-US" sz="1300" b="0">
              <a:latin typeface="Times New Roman" panose="02020603050405020304" pitchFamily="18" charset="0"/>
            </a:endParaRPr>
          </a:p>
        </p:txBody>
      </p:sp>
    </p:spTree>
    <p:extLst>
      <p:ext uri="{BB962C8B-B14F-4D97-AF65-F5344CB8AC3E}">
        <p14:creationId xmlns:p14="http://schemas.microsoft.com/office/powerpoint/2010/main" val="2411527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This is an alternative development that is in the text.  It is not as intuitive however.  An arbitrage argument illustrates the point.  First, the only cost of carry here is the time value of money represented by the risk free rate, so we are ignoring any physical storage cost of the gold.  One could borrow the money (that is the invest in bills part) to buy the spot commodity, buy the spot and concurrently short the futures. </a:t>
            </a:r>
          </a:p>
        </p:txBody>
      </p:sp>
      <p:sp>
        <p:nvSpPr>
          <p:cNvPr id="65540"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CA812FB7-BAA4-4B28-936C-BF07023196EE}" type="slidenum">
              <a:rPr lang="en-US" sz="1300" b="0">
                <a:latin typeface="Times New Roman" panose="02020603050405020304" pitchFamily="18" charset="0"/>
              </a:rPr>
              <a:pPr/>
              <a:t>17</a:t>
            </a:fld>
            <a:endParaRPr lang="en-US" sz="1300" b="0">
              <a:latin typeface="Times New Roman" panose="02020603050405020304" pitchFamily="18" charset="0"/>
            </a:endParaRPr>
          </a:p>
        </p:txBody>
      </p:sp>
    </p:spTree>
    <p:extLst>
      <p:ext uri="{BB962C8B-B14F-4D97-AF65-F5344CB8AC3E}">
        <p14:creationId xmlns:p14="http://schemas.microsoft.com/office/powerpoint/2010/main" val="1280266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62468"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6CC76A28-9DBD-4C08-81AF-E764241285BF}" type="slidenum">
              <a:rPr lang="en-US" sz="1300" b="0">
                <a:latin typeface="Times New Roman" panose="02020603050405020304" pitchFamily="18" charset="0"/>
              </a:rPr>
              <a:pPr/>
              <a:t>18</a:t>
            </a:fld>
            <a:endParaRPr lang="en-US" sz="1300" b="0">
              <a:latin typeface="Times New Roman" panose="02020603050405020304" pitchFamily="18" charset="0"/>
            </a:endParaRPr>
          </a:p>
        </p:txBody>
      </p:sp>
    </p:spTree>
    <p:extLst>
      <p:ext uri="{BB962C8B-B14F-4D97-AF65-F5344CB8AC3E}">
        <p14:creationId xmlns:p14="http://schemas.microsoft.com/office/powerpoint/2010/main" val="1838195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60420"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853502D0-C59A-4E2E-92BA-3DF8FCDD1159}" type="slidenum">
              <a:rPr lang="en-US" sz="1300" b="0">
                <a:latin typeface="Times New Roman" panose="02020603050405020304" pitchFamily="18" charset="0"/>
              </a:rPr>
              <a:pPr/>
              <a:t>19</a:t>
            </a:fld>
            <a:endParaRPr lang="en-US" sz="1300" b="0">
              <a:latin typeface="Times New Roman" panose="02020603050405020304" pitchFamily="18" charset="0"/>
            </a:endParaRPr>
          </a:p>
        </p:txBody>
      </p:sp>
    </p:spTree>
    <p:extLst>
      <p:ext uri="{BB962C8B-B14F-4D97-AF65-F5344CB8AC3E}">
        <p14:creationId xmlns:p14="http://schemas.microsoft.com/office/powerpoint/2010/main" val="4014596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Avoiding delivery: It is common to have your broker automatically close out your position on the last trading day before delivery becomes an obligation, or to roll your contract over to the next closest expiration contract.  Over 90% of futures contracts do not result in delivery.  For stock index contracts, the contracts are cash settled only and no delivery can take place.  Why this doesn’t really matter is explained after the marking to market example.</a:t>
            </a:r>
          </a:p>
        </p:txBody>
      </p:sp>
      <p:sp>
        <p:nvSpPr>
          <p:cNvPr id="52228"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61A58D5F-24CA-4221-8BB0-1ABE8B24C3AD}" type="slidenum">
              <a:rPr lang="en-US" sz="1300" b="0">
                <a:latin typeface="Times New Roman" panose="02020603050405020304" pitchFamily="18" charset="0"/>
              </a:rPr>
              <a:pPr/>
              <a:t>20</a:t>
            </a:fld>
            <a:endParaRPr lang="en-US" sz="1300" b="0">
              <a:latin typeface="Times New Roman" panose="02020603050405020304" pitchFamily="18" charset="0"/>
            </a:endParaRPr>
          </a:p>
        </p:txBody>
      </p:sp>
    </p:spTree>
    <p:extLst>
      <p:ext uri="{BB962C8B-B14F-4D97-AF65-F5344CB8AC3E}">
        <p14:creationId xmlns:p14="http://schemas.microsoft.com/office/powerpoint/2010/main" val="2479679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61444"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FE68B93E-1A3F-4EA0-B36D-392DE2DBC946}" type="slidenum">
              <a:rPr lang="en-US" sz="1300" b="0">
                <a:latin typeface="Times New Roman" panose="02020603050405020304" pitchFamily="18" charset="0"/>
              </a:rPr>
              <a:pPr/>
              <a:t>21</a:t>
            </a:fld>
            <a:endParaRPr lang="en-US" sz="1300" b="0">
              <a:latin typeface="Times New Roman" panose="02020603050405020304" pitchFamily="18" charset="0"/>
            </a:endParaRPr>
          </a:p>
        </p:txBody>
      </p:sp>
    </p:spTree>
    <p:extLst>
      <p:ext uri="{BB962C8B-B14F-4D97-AF65-F5344CB8AC3E}">
        <p14:creationId xmlns:p14="http://schemas.microsoft.com/office/powerpoint/2010/main" val="3077625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54276"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02ADF1BF-07B8-42A1-A776-389CE36F3A2F}" type="slidenum">
              <a:rPr lang="en-US" sz="1300" b="0">
                <a:latin typeface="Times New Roman" panose="02020603050405020304" pitchFamily="18" charset="0"/>
              </a:rPr>
              <a:pPr/>
              <a:t>22</a:t>
            </a:fld>
            <a:endParaRPr lang="en-US" sz="1300" b="0">
              <a:latin typeface="Times New Roman" panose="02020603050405020304" pitchFamily="18" charset="0"/>
            </a:endParaRPr>
          </a:p>
        </p:txBody>
      </p:sp>
    </p:spTree>
    <p:extLst>
      <p:ext uri="{BB962C8B-B14F-4D97-AF65-F5344CB8AC3E}">
        <p14:creationId xmlns:p14="http://schemas.microsoft.com/office/powerpoint/2010/main" val="3549252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54276"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02ADF1BF-07B8-42A1-A776-389CE36F3A2F}" type="slidenum">
              <a:rPr lang="en-US" sz="1300" b="0">
                <a:latin typeface="Times New Roman" panose="02020603050405020304" pitchFamily="18" charset="0"/>
              </a:rPr>
              <a:pPr/>
              <a:t>23</a:t>
            </a:fld>
            <a:endParaRPr lang="en-US" sz="1300" b="0">
              <a:latin typeface="Times New Roman" panose="02020603050405020304" pitchFamily="18" charset="0"/>
            </a:endParaRPr>
          </a:p>
        </p:txBody>
      </p:sp>
    </p:spTree>
    <p:extLst>
      <p:ext uri="{BB962C8B-B14F-4D97-AF65-F5344CB8AC3E}">
        <p14:creationId xmlns:p14="http://schemas.microsoft.com/office/powerpoint/2010/main" val="36109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Margin requirements are available from the CME.  These were current when I looked them up but they change frequently as volatility changes.  The sizes of the margin requirements are chosen based on daily volatility to limit the clearinghouse’s risk.  The clearinghouse basically requires the participants to prepay potential daily losses and then all the house does is transfer funds from the long to the short and vice versa.  Note that brokers may require higher margin accounts than the exchange mandated minimums stated here.  They typically will require high minimums for retail accounts.</a:t>
            </a:r>
          </a:p>
          <a:p>
            <a:r>
              <a:rPr lang="en-US" dirty="0"/>
              <a:t>The total %HPR is found from as the cumulative percent change in the margin account column.  For instance, 16.2% = (3137.50 –  2700)/2700,  (the price fell so this is a gain to the short, who can ostensibly buy in the spot now and sell at the futures price)</a:t>
            </a:r>
          </a:p>
          <a:p>
            <a:r>
              <a:rPr lang="en-US" dirty="0"/>
              <a:t>-5.8% = (2543.75 – 2700)/2700,</a:t>
            </a:r>
          </a:p>
          <a:p>
            <a:r>
              <a:rPr lang="en-US" dirty="0"/>
              <a:t>-79.9% = (543.75 – 2700)/2700</a:t>
            </a:r>
          </a:p>
          <a:p>
            <a:endParaRPr lang="en-US" dirty="0"/>
          </a:p>
          <a:p>
            <a:r>
              <a:rPr lang="en-US" dirty="0"/>
              <a:t>The spot HPR (cum) is the percent change in the $ value column, keeping the open as the basis.  This represents what the % return would have been had you 1) used the spot market rather than the futures market and 2) the $ value column = spot prices.  It is useful to illustrate the leverage provided by the futures contract.</a:t>
            </a:r>
          </a:p>
          <a:p>
            <a:r>
              <a:rPr lang="en-US" dirty="0"/>
              <a:t>0.45% = (97,406.25-97,843.75)/97,843.75 </a:t>
            </a:r>
          </a:p>
          <a:p>
            <a:r>
              <a:rPr lang="en-US" dirty="0"/>
              <a:t>-0.16% = (98,000 – 97,843,75)/97,843.75</a:t>
            </a:r>
          </a:p>
          <a:p>
            <a:r>
              <a:rPr lang="en-US" dirty="0"/>
              <a:t>-2.2% = (100,000-97,843.75)/97,843.75</a:t>
            </a:r>
          </a:p>
          <a:p>
            <a:r>
              <a:rPr lang="en-US" dirty="0"/>
              <a:t>The leverage multiplier can be found by taking the ratio of the futures return / Spot HPR return, for example 16.2% / 0.45% </a:t>
            </a:r>
            <a:r>
              <a:rPr lang="en-US" dirty="0">
                <a:sym typeface="Symbol" panose="05050102010706020507" pitchFamily="18" charset="2"/>
              </a:rPr>
              <a:t> 36.</a:t>
            </a:r>
            <a:endParaRPr lang="en-US" dirty="0"/>
          </a:p>
        </p:txBody>
      </p:sp>
      <p:sp>
        <p:nvSpPr>
          <p:cNvPr id="56324"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F534F945-2FD2-48BB-98EE-D4AA1522E3E5}" type="slidenum">
              <a:rPr lang="en-US" sz="1300" b="0">
                <a:latin typeface="Times New Roman" panose="02020603050405020304" pitchFamily="18" charset="0"/>
              </a:rPr>
              <a:pPr/>
              <a:t>24</a:t>
            </a:fld>
            <a:endParaRPr lang="en-US" sz="1300" b="0">
              <a:latin typeface="Times New Roman" panose="02020603050405020304" pitchFamily="18" charset="0"/>
            </a:endParaRPr>
          </a:p>
        </p:txBody>
      </p:sp>
    </p:spTree>
    <p:extLst>
      <p:ext uri="{BB962C8B-B14F-4D97-AF65-F5344CB8AC3E}">
        <p14:creationId xmlns:p14="http://schemas.microsoft.com/office/powerpoint/2010/main" val="3859318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4BFB778C-99DC-440B-8697-18CE01AB77F0}" type="slidenum">
              <a:rPr lang="en-US" sz="1300" b="0">
                <a:latin typeface="Times New Roman" panose="02020603050405020304" pitchFamily="18" charset="0"/>
              </a:rPr>
              <a:pPr/>
              <a:t>25</a:t>
            </a:fld>
            <a:endParaRPr lang="en-US" sz="1300" b="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Tree>
    <p:extLst>
      <p:ext uri="{BB962C8B-B14F-4D97-AF65-F5344CB8AC3E}">
        <p14:creationId xmlns:p14="http://schemas.microsoft.com/office/powerpoint/2010/main" val="2505935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6084"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C7558712-2696-4310-9773-69A0A8E9F4C1}" type="slidenum">
              <a:rPr lang="en-US" sz="1300" b="0">
                <a:latin typeface="Times New Roman" panose="02020603050405020304" pitchFamily="18" charset="0"/>
              </a:rPr>
              <a:pPr/>
              <a:t>4</a:t>
            </a:fld>
            <a:endParaRPr lang="en-US" sz="1300" b="0">
              <a:latin typeface="Times New Roman" panose="02020603050405020304" pitchFamily="18" charset="0"/>
            </a:endParaRPr>
          </a:p>
        </p:txBody>
      </p:sp>
    </p:spTree>
    <p:extLst>
      <p:ext uri="{BB962C8B-B14F-4D97-AF65-F5344CB8AC3E}">
        <p14:creationId xmlns:p14="http://schemas.microsoft.com/office/powerpoint/2010/main" val="3635636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69636"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046E3502-8187-46B8-9B24-8ABD6C6CE363}" type="slidenum">
              <a:rPr lang="en-US" sz="1300" b="0">
                <a:latin typeface="Times New Roman" panose="02020603050405020304" pitchFamily="18" charset="0"/>
              </a:rPr>
              <a:pPr/>
              <a:t>26</a:t>
            </a:fld>
            <a:endParaRPr lang="en-US" sz="1300" b="0">
              <a:latin typeface="Times New Roman" panose="02020603050405020304" pitchFamily="18" charset="0"/>
            </a:endParaRPr>
          </a:p>
        </p:txBody>
      </p:sp>
    </p:spTree>
    <p:extLst>
      <p:ext uri="{BB962C8B-B14F-4D97-AF65-F5344CB8AC3E}">
        <p14:creationId xmlns:p14="http://schemas.microsoft.com/office/powerpoint/2010/main" val="78566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70660"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2873A6CB-7C17-4E1A-B8C1-47FBEE02A15B}" type="slidenum">
              <a:rPr lang="en-US" sz="1300" b="0">
                <a:latin typeface="Times New Roman" panose="02020603050405020304" pitchFamily="18" charset="0"/>
              </a:rPr>
              <a:pPr/>
              <a:t>27</a:t>
            </a:fld>
            <a:endParaRPr lang="en-US" sz="1300" b="0">
              <a:latin typeface="Times New Roman" panose="02020603050405020304" pitchFamily="18" charset="0"/>
            </a:endParaRPr>
          </a:p>
        </p:txBody>
      </p:sp>
    </p:spTree>
    <p:extLst>
      <p:ext uri="{BB962C8B-B14F-4D97-AF65-F5344CB8AC3E}">
        <p14:creationId xmlns:p14="http://schemas.microsoft.com/office/powerpoint/2010/main" val="352243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t>It is cheaper to buy Treasury bills and then shift stock market exposure by buying and selling stock index futures.  In this strategy the investor is changing the relative weights on the riskless and risky asset.</a:t>
            </a:r>
          </a:p>
          <a:p>
            <a:endParaRPr lang="en-US"/>
          </a:p>
        </p:txBody>
      </p:sp>
      <p:sp>
        <p:nvSpPr>
          <p:cNvPr id="72708"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EFC7129F-A973-4DE2-8C61-08087DECDD3C}" type="slidenum">
              <a:rPr lang="en-US" sz="1300" b="0">
                <a:latin typeface="Times New Roman" panose="02020603050405020304" pitchFamily="18" charset="0"/>
              </a:rPr>
              <a:pPr/>
              <a:t>28</a:t>
            </a:fld>
            <a:endParaRPr lang="en-US" sz="1300" b="0">
              <a:latin typeface="Times New Roman" panose="02020603050405020304" pitchFamily="18" charset="0"/>
            </a:endParaRPr>
          </a:p>
        </p:txBody>
      </p:sp>
    </p:spTree>
    <p:extLst>
      <p:ext uri="{BB962C8B-B14F-4D97-AF65-F5344CB8AC3E}">
        <p14:creationId xmlns:p14="http://schemas.microsoft.com/office/powerpoint/2010/main" val="3248469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73732"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0644E9E9-8756-4B3B-B5B4-FEBD2012A813}" type="slidenum">
              <a:rPr lang="en-US" sz="1300" b="0">
                <a:latin typeface="Times New Roman" panose="02020603050405020304" pitchFamily="18" charset="0"/>
              </a:rPr>
              <a:pPr/>
              <a:t>29</a:t>
            </a:fld>
            <a:endParaRPr lang="en-US" sz="1300" b="0">
              <a:latin typeface="Times New Roman" panose="02020603050405020304" pitchFamily="18" charset="0"/>
            </a:endParaRPr>
          </a:p>
        </p:txBody>
      </p:sp>
    </p:spTree>
    <p:extLst>
      <p:ext uri="{BB962C8B-B14F-4D97-AF65-F5344CB8AC3E}">
        <p14:creationId xmlns:p14="http://schemas.microsoft.com/office/powerpoint/2010/main" val="1571219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This is a good point to remind the class of the differences in forwards and futures.  Forwards are negotiated, face counterparty credit risk which may require posting collateral, are not marked to market and are generally not liquid.  However if a corporation is a good customer of the bank issuing the forward contract the bank may cancel the contract at the customer’s request.  </a:t>
            </a:r>
          </a:p>
        </p:txBody>
      </p:sp>
      <p:sp>
        <p:nvSpPr>
          <p:cNvPr id="75780"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2BC821AF-70DE-4EE6-A7B7-AC8092281808}" type="slidenum">
              <a:rPr lang="en-US" sz="1300" b="0">
                <a:latin typeface="Times New Roman" panose="02020603050405020304" pitchFamily="18" charset="0"/>
              </a:rPr>
              <a:pPr/>
              <a:t>30</a:t>
            </a:fld>
            <a:endParaRPr lang="en-US" sz="1300" b="0">
              <a:latin typeface="Times New Roman" panose="02020603050405020304" pitchFamily="18" charset="0"/>
            </a:endParaRPr>
          </a:p>
        </p:txBody>
      </p:sp>
    </p:spTree>
    <p:extLst>
      <p:ext uri="{BB962C8B-B14F-4D97-AF65-F5344CB8AC3E}">
        <p14:creationId xmlns:p14="http://schemas.microsoft.com/office/powerpoint/2010/main" val="408337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iakép helye 1">
            <a:extLst>
              <a:ext uri="{FF2B5EF4-FFF2-40B4-BE49-F238E27FC236}">
                <a16:creationId xmlns:a16="http://schemas.microsoft.com/office/drawing/2014/main" id="{46AA94E7-4433-4C1C-A0DB-EDEFBE022B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Jegyzetek helye 2">
            <a:extLst>
              <a:ext uri="{FF2B5EF4-FFF2-40B4-BE49-F238E27FC236}">
                <a16:creationId xmlns:a16="http://schemas.microsoft.com/office/drawing/2014/main" id="{6002AA45-1A8F-4F87-B3F6-59360B483C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hu-HU" altLang="hu-HU"/>
          </a:p>
        </p:txBody>
      </p:sp>
      <p:sp>
        <p:nvSpPr>
          <p:cNvPr id="60420" name="Dia számának helye 3">
            <a:extLst>
              <a:ext uri="{FF2B5EF4-FFF2-40B4-BE49-F238E27FC236}">
                <a16:creationId xmlns:a16="http://schemas.microsoft.com/office/drawing/2014/main" id="{0631BE7A-B41E-447A-9702-ACEB10D38B2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63DD26-28F5-47FC-8631-3987A807836A}" type="slidenum">
              <a:rPr lang="hu-HU" altLang="hu-HU">
                <a:latin typeface="Calibri" panose="020F0502020204030204" pitchFamily="34" charset="0"/>
              </a:rPr>
              <a:pPr eaLnBrk="1" hangingPunct="1"/>
              <a:t>5</a:t>
            </a:fld>
            <a:endParaRPr lang="hu-HU" altLang="hu-HU">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book says spot price at maturity and this is correct due to convergence between the futures and the spot price at maturity.  </a:t>
            </a:r>
          </a:p>
        </p:txBody>
      </p:sp>
      <p:sp>
        <p:nvSpPr>
          <p:cNvPr id="47108"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587E87DE-61F2-44F5-BDDE-80C8B74C7FA8}" type="slidenum">
              <a:rPr lang="en-US" sz="1300" b="0">
                <a:latin typeface="Times New Roman" panose="02020603050405020304" pitchFamily="18" charset="0"/>
              </a:rPr>
              <a:pPr/>
              <a:t>8</a:t>
            </a:fld>
            <a:endParaRPr lang="en-US" sz="1300" b="0">
              <a:latin typeface="Times New Roman" panose="02020603050405020304" pitchFamily="18" charset="0"/>
            </a:endParaRPr>
          </a:p>
        </p:txBody>
      </p:sp>
    </p:spTree>
    <p:extLst>
      <p:ext uri="{BB962C8B-B14F-4D97-AF65-F5344CB8AC3E}">
        <p14:creationId xmlns:p14="http://schemas.microsoft.com/office/powerpoint/2010/main" val="2195932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9156"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A4632128-B849-4A23-BB58-760D21DC2831}" type="slidenum">
              <a:rPr lang="en-US" sz="1300" b="0">
                <a:latin typeface="Times New Roman" panose="02020603050405020304" pitchFamily="18" charset="0"/>
              </a:rPr>
              <a:pPr/>
              <a:t>9</a:t>
            </a:fld>
            <a:endParaRPr lang="en-US" sz="1300" b="0">
              <a:latin typeface="Times New Roman" panose="02020603050405020304" pitchFamily="18" charset="0"/>
            </a:endParaRPr>
          </a:p>
        </p:txBody>
      </p:sp>
    </p:spTree>
    <p:extLst>
      <p:ext uri="{BB962C8B-B14F-4D97-AF65-F5344CB8AC3E}">
        <p14:creationId xmlns:p14="http://schemas.microsoft.com/office/powerpoint/2010/main" val="3543109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50180"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0FA5BC7C-AB54-4A06-8214-76B8AED118FF}" type="slidenum">
              <a:rPr lang="en-US" sz="1300" b="0">
                <a:latin typeface="Times New Roman" panose="02020603050405020304" pitchFamily="18" charset="0"/>
              </a:rPr>
              <a:pPr/>
              <a:t>10</a:t>
            </a:fld>
            <a:endParaRPr lang="en-US" sz="1300" b="0">
              <a:latin typeface="Times New Roman" panose="02020603050405020304" pitchFamily="18" charset="0"/>
            </a:endParaRPr>
          </a:p>
        </p:txBody>
      </p:sp>
    </p:spTree>
    <p:extLst>
      <p:ext uri="{BB962C8B-B14F-4D97-AF65-F5344CB8AC3E}">
        <p14:creationId xmlns:p14="http://schemas.microsoft.com/office/powerpoint/2010/main" val="4019570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Avoiding delivery: It is common to have your broker automatically close out your position on the last trading day before delivery becomes an obligation, or to roll your contract over to the next closest expiration contract.  Over 90% of futures contracts do not result in delivery.  For stock index contracts, the contracts are cash settled only and no delivery can take place.  Why this doesn’t really matter is explained after the marking to market example.</a:t>
            </a:r>
          </a:p>
        </p:txBody>
      </p:sp>
      <p:sp>
        <p:nvSpPr>
          <p:cNvPr id="52228"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61A58D5F-24CA-4221-8BB0-1ABE8B24C3AD}" type="slidenum">
              <a:rPr lang="en-US" sz="1300" b="0">
                <a:latin typeface="Times New Roman" panose="02020603050405020304" pitchFamily="18" charset="0"/>
              </a:rPr>
              <a:pPr/>
              <a:t>13</a:t>
            </a:fld>
            <a:endParaRPr lang="en-US" sz="1300" b="0">
              <a:latin typeface="Times New Roman" panose="02020603050405020304" pitchFamily="18" charset="0"/>
            </a:endParaRPr>
          </a:p>
        </p:txBody>
      </p:sp>
    </p:spTree>
    <p:extLst>
      <p:ext uri="{BB962C8B-B14F-4D97-AF65-F5344CB8AC3E}">
        <p14:creationId xmlns:p14="http://schemas.microsoft.com/office/powerpoint/2010/main" val="1333817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clearinghouse eliminates counterparty default risk; this allows anonymous trading since no credit evaluation is needed.  Without this feature you would not have liquid markets.  </a:t>
            </a:r>
          </a:p>
        </p:txBody>
      </p:sp>
      <p:sp>
        <p:nvSpPr>
          <p:cNvPr id="53252"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E8C883CE-22E4-4877-B8CB-50BF56DD39A1}" type="slidenum">
              <a:rPr lang="en-US" sz="1300" b="0">
                <a:latin typeface="Times New Roman" panose="02020603050405020304" pitchFamily="18" charset="0"/>
              </a:rPr>
              <a:pPr/>
              <a:t>14</a:t>
            </a:fld>
            <a:endParaRPr lang="en-US" sz="1300" b="0">
              <a:latin typeface="Times New Roman" panose="02020603050405020304" pitchFamily="18" charset="0"/>
            </a:endParaRPr>
          </a:p>
        </p:txBody>
      </p:sp>
    </p:spTree>
    <p:extLst>
      <p:ext uri="{BB962C8B-B14F-4D97-AF65-F5344CB8AC3E}">
        <p14:creationId xmlns:p14="http://schemas.microsoft.com/office/powerpoint/2010/main" val="3957335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64516"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EE00F0F7-A110-4354-816F-BECD8E67EE13}" type="slidenum">
              <a:rPr lang="en-US" sz="1300" b="0">
                <a:latin typeface="Times New Roman" panose="02020603050405020304" pitchFamily="18" charset="0"/>
              </a:rPr>
              <a:pPr/>
              <a:t>15</a:t>
            </a:fld>
            <a:endParaRPr lang="en-US" sz="1300" b="0">
              <a:latin typeface="Times New Roman" panose="02020603050405020304" pitchFamily="18" charset="0"/>
            </a:endParaRPr>
          </a:p>
        </p:txBody>
      </p:sp>
    </p:spTree>
    <p:extLst>
      <p:ext uri="{BB962C8B-B14F-4D97-AF65-F5344CB8AC3E}">
        <p14:creationId xmlns:p14="http://schemas.microsoft.com/office/powerpoint/2010/main" val="2931455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143000" y="1122363"/>
            <a:ext cx="6858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96A996CD-B3BC-4987-93B8-FC463E0B611B}" type="datetime1">
              <a:rPr lang="hu-HU" smtClean="0"/>
              <a:t>2021. 04. 19.</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94825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92E54CBA-0FB3-4928-BB66-F1AF59FB54B3}" type="datetime1">
              <a:rPr lang="hu-HU" smtClean="0"/>
              <a:t>2021. 04. 19.</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780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43675" y="365125"/>
            <a:ext cx="1971675"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628650" y="365125"/>
            <a:ext cx="5762625"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E9674CA-E9B4-4956-9449-8DFE409A4677}" type="datetime1">
              <a:rPr lang="hu-HU" smtClean="0"/>
              <a:t>2021. 04. 19.</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46887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fld id="{4DA75186-99F6-40A6-B0DC-FED5972F2FD8}" type="datetime1">
              <a:rPr lang="hu-HU" smtClean="0"/>
              <a:t>2021. 04. 19.</a:t>
            </a:fld>
            <a:endParaRPr lang="hu-HU"/>
          </a:p>
        </p:txBody>
      </p:sp>
      <p:sp>
        <p:nvSpPr>
          <p:cNvPr id="5" name="Élőláb helye 4"/>
          <p:cNvSpPr>
            <a:spLocks noGrp="1"/>
          </p:cNvSpPr>
          <p:nvPr>
            <p:ph type="ftr" sz="quarter" idx="11"/>
          </p:nvPr>
        </p:nvSpPr>
        <p:spPr/>
        <p:txBody>
          <a:bodyPr/>
          <a:lstStyle/>
          <a:p>
            <a:r>
              <a:rPr lang="hu-HU"/>
              <a:t>Fundamentals of Corporate Finance </a:t>
            </a:r>
            <a:endParaRPr lang="hu-HU" dirty="0"/>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
        <p:nvSpPr>
          <p:cNvPr id="7"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8" name="Szöveg helye 2"/>
          <p:cNvSpPr>
            <a:spLocks noGrp="1"/>
          </p:cNvSpPr>
          <p:nvPr>
            <p:ph idx="1"/>
          </p:nvPr>
        </p:nvSpPr>
        <p:spPr>
          <a:xfrm>
            <a:off x="152400" y="990600"/>
            <a:ext cx="8839200" cy="51655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107303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3888" y="1709738"/>
            <a:ext cx="78867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211FF024-1753-4B4D-9107-C90196C24A59}" type="datetime1">
              <a:rPr lang="hu-HU" smtClean="0"/>
              <a:t>2021. 04. 19.</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84086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62865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95F35D67-822A-483A-A933-3A030A804311}" type="datetime1">
              <a:rPr lang="hu-HU" smtClean="0"/>
              <a:t>2021. 04. 19.</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95619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Összehasonlítás">
    <p:spTree>
      <p:nvGrpSpPr>
        <p:cNvPr id="1" name=""/>
        <p:cNvGrpSpPr/>
        <p:nvPr/>
      </p:nvGrpSpPr>
      <p:grpSpPr>
        <a:xfrm>
          <a:off x="0" y="0"/>
          <a:ext cx="0" cy="0"/>
          <a:chOff x="0" y="0"/>
          <a:chExt cx="0" cy="0"/>
        </a:xfrm>
      </p:grpSpPr>
      <p:sp>
        <p:nvSpPr>
          <p:cNvPr id="3" name="Szöveg hely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630238" y="2505075"/>
            <a:ext cx="386873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29150" y="2505075"/>
            <a:ext cx="38877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A2290244-62EF-415D-9C87-7429945C4D33}" type="datetime1">
              <a:rPr lang="hu-HU" smtClean="0"/>
              <a:t>2021. 04. 19.</a:t>
            </a:fld>
            <a:endParaRPr lang="hu-HU"/>
          </a:p>
        </p:txBody>
      </p:sp>
      <p:sp>
        <p:nvSpPr>
          <p:cNvPr id="8" name="Élőláb helye 7"/>
          <p:cNvSpPr>
            <a:spLocks noGrp="1"/>
          </p:cNvSpPr>
          <p:nvPr>
            <p:ph type="ftr" sz="quarter" idx="11"/>
          </p:nvPr>
        </p:nvSpPr>
        <p:spPr/>
        <p:txBody>
          <a:bodyPr/>
          <a:lstStyle/>
          <a:p>
            <a:r>
              <a:rPr lang="hu-HU"/>
              <a:t>Fundamentals of Corporate Finance </a:t>
            </a:r>
          </a:p>
        </p:txBody>
      </p:sp>
      <p:sp>
        <p:nvSpPr>
          <p:cNvPr id="9" name="Dia számának helye 8"/>
          <p:cNvSpPr>
            <a:spLocks noGrp="1"/>
          </p:cNvSpPr>
          <p:nvPr>
            <p:ph type="sldNum" sz="quarter" idx="12"/>
          </p:nvPr>
        </p:nvSpPr>
        <p:spPr/>
        <p:txBody>
          <a:bodyPr/>
          <a:lstStyle/>
          <a:p>
            <a:fld id="{23654C4D-52C9-4F95-A82D-DDDD7576AF2B}" type="slidenum">
              <a:rPr lang="hu-HU" smtClean="0"/>
              <a:t>‹#›</a:t>
            </a:fld>
            <a:endParaRPr lang="hu-HU"/>
          </a:p>
        </p:txBody>
      </p:sp>
      <p:sp>
        <p:nvSpPr>
          <p:cNvPr id="10"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Tree>
    <p:extLst>
      <p:ext uri="{BB962C8B-B14F-4D97-AF65-F5344CB8AC3E}">
        <p14:creationId xmlns:p14="http://schemas.microsoft.com/office/powerpoint/2010/main" val="1709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B683DEFA-6241-4213-8D96-9223581A74C8}" type="datetime1">
              <a:rPr lang="hu-HU" smtClean="0"/>
              <a:t>2021. 04. 19.</a:t>
            </a:fld>
            <a:endParaRPr lang="hu-HU"/>
          </a:p>
        </p:txBody>
      </p:sp>
      <p:sp>
        <p:nvSpPr>
          <p:cNvPr id="4" name="Élőláb helye 3"/>
          <p:cNvSpPr>
            <a:spLocks noGrp="1"/>
          </p:cNvSpPr>
          <p:nvPr>
            <p:ph type="ftr" sz="quarter" idx="11"/>
          </p:nvPr>
        </p:nvSpPr>
        <p:spPr/>
        <p:txBody>
          <a:bodyPr/>
          <a:lstStyle/>
          <a:p>
            <a:r>
              <a:rPr lang="hu-HU"/>
              <a:t>Fundamentals of Corporate Finance </a:t>
            </a:r>
          </a:p>
        </p:txBody>
      </p:sp>
      <p:sp>
        <p:nvSpPr>
          <p:cNvPr id="5" name="Dia számának helye 4"/>
          <p:cNvSpPr>
            <a:spLocks noGrp="1"/>
          </p:cNvSpPr>
          <p:nvPr>
            <p:ph type="sldNum" sz="quarter" idx="12"/>
          </p:nvPr>
        </p:nvSpPr>
        <p:spPr/>
        <p:txBody>
          <a:bodyPr/>
          <a:lstStyle/>
          <a:p>
            <a:fld id="{23654C4D-52C9-4F95-A82D-DDDD7576AF2B}" type="slidenum">
              <a:rPr lang="hu-HU" smtClean="0"/>
              <a:t>‹#›</a:t>
            </a:fld>
            <a:endParaRPr lang="hu-HU"/>
          </a:p>
        </p:txBody>
      </p:sp>
      <p:sp>
        <p:nvSpPr>
          <p:cNvPr id="8" name="Szöveg helye 7"/>
          <p:cNvSpPr>
            <a:spLocks noGrp="1"/>
          </p:cNvSpPr>
          <p:nvPr>
            <p:ph type="body" sz="quarter" idx="13"/>
          </p:nvPr>
        </p:nvSpPr>
        <p:spPr>
          <a:xfrm>
            <a:off x="152400" y="990600"/>
            <a:ext cx="8839200" cy="51816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Tree>
    <p:extLst>
      <p:ext uri="{BB962C8B-B14F-4D97-AF65-F5344CB8AC3E}">
        <p14:creationId xmlns:p14="http://schemas.microsoft.com/office/powerpoint/2010/main" val="177965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B9D178A1-82BE-49D6-B8FF-38AB7A03D228}" type="datetime1">
              <a:rPr lang="hu-HU" smtClean="0"/>
              <a:t>2021. 04. 19.</a:t>
            </a:fld>
            <a:endParaRPr lang="hu-HU"/>
          </a:p>
        </p:txBody>
      </p:sp>
      <p:sp>
        <p:nvSpPr>
          <p:cNvPr id="3" name="Élőláb helye 2"/>
          <p:cNvSpPr>
            <a:spLocks noGrp="1"/>
          </p:cNvSpPr>
          <p:nvPr>
            <p:ph type="ftr" sz="quarter" idx="11"/>
          </p:nvPr>
        </p:nvSpPr>
        <p:spPr/>
        <p:txBody>
          <a:bodyPr/>
          <a:lstStyle/>
          <a:p>
            <a:r>
              <a:rPr lang="hu-HU"/>
              <a:t>Fundamentals of Corporate Finance </a:t>
            </a:r>
          </a:p>
        </p:txBody>
      </p:sp>
      <p:sp>
        <p:nvSpPr>
          <p:cNvPr id="4" name="Dia számának helye 3"/>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237153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A9520022-91D9-43DC-8550-90BA83255E84}" type="datetime1">
              <a:rPr lang="hu-HU" smtClean="0"/>
              <a:t>2021. 04. 19.</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28231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38983CEE-3189-4DD1-85EF-1426FB126288}" type="datetime1">
              <a:rPr lang="hu-HU" smtClean="0"/>
              <a:t>2021. 04. 19.</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406968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152400" y="60325"/>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3" name="Szöveg helye 2"/>
          <p:cNvSpPr>
            <a:spLocks noGrp="1"/>
          </p:cNvSpPr>
          <p:nvPr>
            <p:ph type="body" idx="1"/>
          </p:nvPr>
        </p:nvSpPr>
        <p:spPr>
          <a:xfrm>
            <a:off x="152400" y="977900"/>
            <a:ext cx="8839200" cy="51782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Dátum helye 3"/>
          <p:cNvSpPr>
            <a:spLocks noGrp="1"/>
          </p:cNvSpPr>
          <p:nvPr>
            <p:ph type="dt" sz="half" idx="2"/>
          </p:nvPr>
        </p:nvSpPr>
        <p:spPr>
          <a:xfrm>
            <a:off x="15240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E9665-7958-4B15-8C03-03D6003BE87A}" type="datetime1">
              <a:rPr lang="hu-HU" smtClean="0"/>
              <a:t>2021. 04. 19.</a:t>
            </a:fld>
            <a:endParaRPr lang="hu-HU"/>
          </a:p>
        </p:txBody>
      </p:sp>
      <p:sp>
        <p:nvSpPr>
          <p:cNvPr id="5" name="Élőláb helye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a:t>Fundamentals of Corporate Finance </a:t>
            </a:r>
            <a:endParaRPr lang="hu-HU" dirty="0"/>
          </a:p>
        </p:txBody>
      </p:sp>
      <p:sp>
        <p:nvSpPr>
          <p:cNvPr id="6" name="Dia számának helye 5"/>
          <p:cNvSpPr>
            <a:spLocks noGrp="1"/>
          </p:cNvSpPr>
          <p:nvPr>
            <p:ph type="sldNum" sz="quarter" idx="4"/>
          </p:nvPr>
        </p:nvSpPr>
        <p:spPr>
          <a:xfrm>
            <a:off x="69342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54C4D-52C9-4F95-A82D-DDDD7576AF2B}" type="slidenum">
              <a:rPr lang="hu-HU" smtClean="0"/>
              <a:t>‹#›</a:t>
            </a:fld>
            <a:endParaRPr lang="hu-HU"/>
          </a:p>
        </p:txBody>
      </p:sp>
      <p:pic>
        <p:nvPicPr>
          <p:cNvPr id="7" name="Kép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433012" y="160338"/>
            <a:ext cx="2676718" cy="423862"/>
          </a:xfrm>
          <a:prstGeom prst="rect">
            <a:avLst/>
          </a:prstGeom>
        </p:spPr>
      </p:pic>
      <p:cxnSp>
        <p:nvCxnSpPr>
          <p:cNvPr id="9" name="Egyenes összekötő 8"/>
          <p:cNvCxnSpPr/>
          <p:nvPr userDrawn="1"/>
        </p:nvCxnSpPr>
        <p:spPr>
          <a:xfrm>
            <a:off x="0" y="800100"/>
            <a:ext cx="9144000" cy="0"/>
          </a:xfrm>
          <a:prstGeom prst="line">
            <a:avLst/>
          </a:prstGeom>
          <a:ln w="571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2" name="Egyenes összekötő 11"/>
          <p:cNvCxnSpPr/>
          <p:nvPr userDrawn="1"/>
        </p:nvCxnSpPr>
        <p:spPr>
          <a:xfrm>
            <a:off x="0" y="889000"/>
            <a:ext cx="9144000" cy="0"/>
          </a:xfrm>
          <a:prstGeom prst="line">
            <a:avLst/>
          </a:prstGeom>
          <a:ln w="3810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3" name="Egyenes összekötő 12"/>
          <p:cNvCxnSpPr/>
          <p:nvPr userDrawn="1"/>
        </p:nvCxnSpPr>
        <p:spPr>
          <a:xfrm>
            <a:off x="-18000" y="6273800"/>
            <a:ext cx="9180000" cy="0"/>
          </a:xfrm>
          <a:prstGeom prst="line">
            <a:avLst/>
          </a:prstGeom>
          <a:ln w="190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29326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finance.yahoo.com/commodities?.tsrc=fin-srch"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www.youtube.com/watch?v=uYyMdMYSXWU"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ze-IBwrFOb0"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s://www.youtube.com/watch?v=13WxmRt75Y8&amp;list=PLkJQh4MWlJksEOMuHaYxkK0-yHsrhS8kW&amp;index=12" TargetMode="External"/><Relationship Id="rId5" Type="http://schemas.openxmlformats.org/officeDocument/2006/relationships/hyperlink" Target="https://www.youtube.com/watch?v=F2bh4MDxIyU&amp;list=RDCMUCLC4PuFlyKwK03Sc29YLEGQ&amp;index=2" TargetMode="External"/><Relationship Id="rId4" Type="http://schemas.openxmlformats.org/officeDocument/2006/relationships/hyperlink" Target="https://www.youtube.com/watch?v=Rv3QZi7aCJ0"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914400" y="762001"/>
            <a:ext cx="6858000" cy="5486400"/>
          </a:xfrm>
        </p:spPr>
        <p:txBody>
          <a:bodyPr>
            <a:normAutofit/>
          </a:bodyPr>
          <a:lstStyle/>
          <a:p>
            <a:br>
              <a:rPr lang="hu-HU" sz="4000" b="1" dirty="0">
                <a:solidFill>
                  <a:srgbClr val="000099"/>
                </a:solidFill>
              </a:rPr>
            </a:br>
            <a:br>
              <a:rPr lang="hu-HU" sz="4000" b="1" dirty="0">
                <a:solidFill>
                  <a:srgbClr val="000099"/>
                </a:solidFill>
              </a:rPr>
            </a:br>
            <a:r>
              <a:rPr lang="hu-HU" sz="4000" b="1" dirty="0" err="1">
                <a:solidFill>
                  <a:srgbClr val="000099"/>
                </a:solidFill>
              </a:rPr>
              <a:t>Futures</a:t>
            </a:r>
            <a:r>
              <a:rPr lang="hu-HU" sz="4000" b="1" dirty="0">
                <a:solidFill>
                  <a:srgbClr val="000099"/>
                </a:solidFill>
              </a:rPr>
              <a:t> Market</a:t>
            </a:r>
            <a:br>
              <a:rPr lang="hu-HU" sz="4000" b="1" dirty="0">
                <a:solidFill>
                  <a:srgbClr val="000099"/>
                </a:solidFill>
              </a:rPr>
            </a:br>
            <a:br>
              <a:rPr lang="en-US" sz="4000" b="1" dirty="0">
                <a:solidFill>
                  <a:srgbClr val="000099"/>
                </a:solidFill>
              </a:rPr>
            </a:br>
            <a:br>
              <a:rPr lang="en-US" sz="4000" b="1" dirty="0">
                <a:solidFill>
                  <a:srgbClr val="000099"/>
                </a:solidFill>
              </a:rPr>
            </a:br>
            <a:br>
              <a:rPr lang="en-US" sz="3600" b="1" dirty="0"/>
            </a:br>
            <a:br>
              <a:rPr lang="en-US" sz="3600" b="1" dirty="0"/>
            </a:br>
            <a:endParaRPr lang="hu-HU" sz="3600" dirty="0"/>
          </a:p>
        </p:txBody>
      </p:sp>
      <p:sp>
        <p:nvSpPr>
          <p:cNvPr id="3" name="Tartalom helye 2"/>
          <p:cNvSpPr>
            <a:spLocks noGrp="1"/>
          </p:cNvSpPr>
          <p:nvPr>
            <p:ph type="subTitle" idx="1"/>
          </p:nvPr>
        </p:nvSpPr>
        <p:spPr>
          <a:xfrm>
            <a:off x="990600" y="3733800"/>
            <a:ext cx="6858000" cy="1325562"/>
          </a:xfrm>
        </p:spPr>
        <p:txBody>
          <a:bodyPr>
            <a:normAutofit/>
          </a:bodyPr>
          <a:lstStyle/>
          <a:p>
            <a:pPr marL="0" indent="0" algn="ctr">
              <a:buNone/>
            </a:pPr>
            <a:endParaRPr lang="hu-HU" sz="3200" b="1" dirty="0">
              <a:latin typeface="Book Antiqua" panose="02040602050305030304" pitchFamily="18" charset="0"/>
            </a:endParaRPr>
          </a:p>
          <a:p>
            <a:pPr marL="0" indent="0" algn="ctr">
              <a:spcBef>
                <a:spcPct val="50000"/>
              </a:spcBef>
              <a:buNone/>
            </a:pPr>
            <a:r>
              <a:rPr lang="hu-HU" sz="2800" b="1" dirty="0">
                <a:latin typeface="Book Antiqua" panose="02040602050305030304" pitchFamily="18" charset="0"/>
              </a:rPr>
              <a:t>B</a:t>
            </a:r>
            <a:r>
              <a:rPr lang="en-US" sz="2800" b="1" dirty="0">
                <a:latin typeface="Book Antiqua" panose="02040602050305030304" pitchFamily="18" charset="0"/>
              </a:rPr>
              <a:t>y</a:t>
            </a:r>
            <a:r>
              <a:rPr lang="hu-HU" sz="2800" b="1" dirty="0">
                <a:latin typeface="Book Antiqua" panose="02040602050305030304" pitchFamily="18" charset="0"/>
              </a:rPr>
              <a:t> György Czipó</a:t>
            </a:r>
            <a:endParaRPr lang="en-US" sz="2800" b="1" dirty="0">
              <a:latin typeface="Book Antiqua" panose="02040602050305030304" pitchFamily="18" charset="0"/>
            </a:endParaRPr>
          </a:p>
          <a:p>
            <a:pPr marL="0" indent="0" algn="ctr">
              <a:buNone/>
            </a:pPr>
            <a:endParaRPr lang="hu-HU" sz="3200" dirty="0"/>
          </a:p>
        </p:txBody>
      </p:sp>
    </p:spTree>
    <p:extLst>
      <p:ext uri="{BB962C8B-B14F-4D97-AF65-F5344CB8AC3E}">
        <p14:creationId xmlns:p14="http://schemas.microsoft.com/office/powerpoint/2010/main" val="65663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0"/>
            <a:ext cx="8229600" cy="609600"/>
          </a:xfrm>
        </p:spPr>
        <p:txBody>
          <a:bodyPr/>
          <a:lstStyle/>
          <a:p>
            <a:pPr eaLnBrk="1" hangingPunct="1"/>
            <a:r>
              <a:rPr lang="en-US" sz="3200" b="1" dirty="0"/>
              <a:t>Sample of Futures Contracts</a:t>
            </a:r>
          </a:p>
        </p:txBody>
      </p:sp>
      <p:pic>
        <p:nvPicPr>
          <p:cNvPr id="9219" name="Picture 4" descr="bod05175_tb17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168400"/>
            <a:ext cx="809625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76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1E2A2CC-EAAD-4FEA-AB03-CF772DCB8997}"/>
              </a:ext>
            </a:extLst>
          </p:cNvPr>
          <p:cNvSpPr>
            <a:spLocks noGrp="1" noChangeArrowheads="1"/>
          </p:cNvSpPr>
          <p:nvPr>
            <p:ph type="title"/>
          </p:nvPr>
        </p:nvSpPr>
        <p:spPr>
          <a:xfrm>
            <a:off x="0" y="0"/>
            <a:ext cx="6858000" cy="838200"/>
          </a:xfrm>
        </p:spPr>
        <p:txBody>
          <a:bodyPr>
            <a:normAutofit/>
          </a:bodyPr>
          <a:lstStyle/>
          <a:p>
            <a:pPr fontAlgn="auto">
              <a:spcAft>
                <a:spcPts val="0"/>
              </a:spcAft>
              <a:defRPr/>
            </a:pPr>
            <a:r>
              <a:rPr lang="en-US" altLang="hu-HU" sz="3600" b="1" dirty="0"/>
              <a:t>The Forward Rate as a Predictor</a:t>
            </a:r>
          </a:p>
        </p:txBody>
      </p:sp>
      <p:sp>
        <p:nvSpPr>
          <p:cNvPr id="18435" name="Rectangle 3">
            <a:extLst>
              <a:ext uri="{FF2B5EF4-FFF2-40B4-BE49-F238E27FC236}">
                <a16:creationId xmlns:a16="http://schemas.microsoft.com/office/drawing/2014/main" id="{B2ABAA46-749B-403E-949D-E1A9F8350A76}"/>
              </a:ext>
            </a:extLst>
          </p:cNvPr>
          <p:cNvSpPr>
            <a:spLocks noGrp="1" noChangeArrowheads="1"/>
          </p:cNvSpPr>
          <p:nvPr>
            <p:ph idx="1"/>
          </p:nvPr>
        </p:nvSpPr>
        <p:spPr/>
        <p:txBody>
          <a:bodyPr rtlCol="0">
            <a:noAutofit/>
          </a:bodyPr>
          <a:lstStyle/>
          <a:p>
            <a:pPr marL="365760" indent="-256032" algn="just" fontAlgn="auto">
              <a:spcAft>
                <a:spcPts val="0"/>
              </a:spcAft>
              <a:buClr>
                <a:schemeClr val="accent3"/>
              </a:buClr>
              <a:buFont typeface="Georgia"/>
              <a:buChar char="•"/>
              <a:defRPr/>
            </a:pPr>
            <a:r>
              <a:rPr lang="en-US" sz="2400" dirty="0"/>
              <a:t>Because the forward rate is determined by the supply of and demand for the future delivery of a </a:t>
            </a:r>
            <a:r>
              <a:rPr lang="hu-HU" sz="2400" dirty="0" err="1"/>
              <a:t>product</a:t>
            </a:r>
            <a:r>
              <a:rPr lang="en-US" sz="2400" dirty="0"/>
              <a:t>, it may convey information about the future spot rate.</a:t>
            </a:r>
            <a:endParaRPr lang="hu-HU" sz="2400" dirty="0"/>
          </a:p>
          <a:p>
            <a:pPr marL="365760" indent="-256032" algn="just" fontAlgn="auto">
              <a:spcAft>
                <a:spcPts val="0"/>
              </a:spcAft>
              <a:buClr>
                <a:schemeClr val="accent3"/>
              </a:buClr>
              <a:buFont typeface="Georgia"/>
              <a:buChar char="•"/>
              <a:defRPr/>
            </a:pPr>
            <a:endParaRPr lang="en-US" sz="2400" dirty="0"/>
          </a:p>
          <a:p>
            <a:pPr marL="365760" indent="-256032" algn="just" fontAlgn="auto">
              <a:spcAft>
                <a:spcPts val="0"/>
              </a:spcAft>
              <a:buClr>
                <a:schemeClr val="accent3"/>
              </a:buClr>
              <a:buFont typeface="Georgia"/>
              <a:buChar char="•"/>
              <a:defRPr/>
            </a:pPr>
            <a:r>
              <a:rPr lang="en-US" sz="2400" dirty="0"/>
              <a:t>Many empirical studies indicate that there is some co-movement between the forward and spot rate.</a:t>
            </a:r>
            <a:endParaRPr lang="hu-HU" sz="2400" dirty="0"/>
          </a:p>
          <a:p>
            <a:pPr marL="365760" indent="-256032" algn="just" fontAlgn="auto">
              <a:spcAft>
                <a:spcPts val="0"/>
              </a:spcAft>
              <a:buClr>
                <a:schemeClr val="accent3"/>
              </a:buClr>
              <a:buFont typeface="Georgia"/>
              <a:buChar char="•"/>
              <a:defRPr/>
            </a:pPr>
            <a:endParaRPr lang="en-US" sz="2400" dirty="0"/>
          </a:p>
          <a:p>
            <a:pPr marL="365760" indent="-256032" algn="just" fontAlgn="auto">
              <a:spcAft>
                <a:spcPts val="0"/>
              </a:spcAft>
              <a:buClr>
                <a:schemeClr val="accent3"/>
              </a:buClr>
              <a:buFont typeface="Georgia"/>
              <a:buChar char="•"/>
              <a:defRPr/>
            </a:pPr>
            <a:r>
              <a:rPr lang="en-US" sz="2400" dirty="0"/>
              <a:t>The co-movement is less than one-to-one; thus the forward rate has limited ability in forecasting the future spot exchange rate.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ím 2">
            <a:extLst>
              <a:ext uri="{FF2B5EF4-FFF2-40B4-BE49-F238E27FC236}">
                <a16:creationId xmlns:a16="http://schemas.microsoft.com/office/drawing/2014/main" id="{BA2E79E5-5900-4C48-9810-A9BF6801032D}"/>
              </a:ext>
            </a:extLst>
          </p:cNvPr>
          <p:cNvSpPr>
            <a:spLocks noGrp="1"/>
          </p:cNvSpPr>
          <p:nvPr>
            <p:ph type="title"/>
          </p:nvPr>
        </p:nvSpPr>
        <p:spPr>
          <a:xfrm>
            <a:off x="0" y="77998"/>
            <a:ext cx="6934200" cy="623888"/>
          </a:xfrm>
        </p:spPr>
        <p:txBody>
          <a:bodyPr>
            <a:normAutofit fontScale="90000"/>
          </a:bodyPr>
          <a:lstStyle/>
          <a:p>
            <a:pPr fontAlgn="auto">
              <a:spcAft>
                <a:spcPts val="0"/>
              </a:spcAft>
              <a:defRPr/>
            </a:pPr>
            <a:r>
              <a:rPr lang="en-US" altLang="hu-HU" b="1" dirty="0"/>
              <a:t>Forward discount vs. premium</a:t>
            </a:r>
          </a:p>
        </p:txBody>
      </p:sp>
      <p:sp>
        <p:nvSpPr>
          <p:cNvPr id="19459" name="Rectangle 3">
            <a:extLst>
              <a:ext uri="{FF2B5EF4-FFF2-40B4-BE49-F238E27FC236}">
                <a16:creationId xmlns:a16="http://schemas.microsoft.com/office/drawing/2014/main" id="{AF783430-CA2B-4CF6-8E49-46EB97F76AB5}"/>
              </a:ext>
            </a:extLst>
          </p:cNvPr>
          <p:cNvSpPr>
            <a:spLocks noGrp="1" noChangeArrowheads="1"/>
          </p:cNvSpPr>
          <p:nvPr>
            <p:ph idx="1"/>
          </p:nvPr>
        </p:nvSpPr>
        <p:spPr/>
        <p:txBody>
          <a:bodyPr/>
          <a:lstStyle/>
          <a:p>
            <a:pPr algn="just"/>
            <a:r>
              <a:rPr lang="en-US" altLang="zh-CN" sz="2400" b="1" dirty="0"/>
              <a:t>FD (forward discount)</a:t>
            </a:r>
          </a:p>
          <a:p>
            <a:pPr algn="just">
              <a:buFontTx/>
              <a:buNone/>
            </a:pPr>
            <a:r>
              <a:rPr lang="en-US" altLang="zh-CN" sz="2400" dirty="0"/>
              <a:t>   If the forward rate is below the present spot </a:t>
            </a:r>
            <a:r>
              <a:rPr lang="hu-HU" altLang="zh-CN" sz="2400" dirty="0" err="1"/>
              <a:t>price</a:t>
            </a:r>
            <a:r>
              <a:rPr lang="en-US" altLang="zh-CN" sz="2400" dirty="0"/>
              <a:t>, the </a:t>
            </a:r>
            <a:r>
              <a:rPr lang="hu-HU" altLang="zh-CN" sz="2400" dirty="0" err="1"/>
              <a:t>product</a:t>
            </a:r>
            <a:r>
              <a:rPr lang="hu-HU" altLang="zh-CN" sz="2400" dirty="0"/>
              <a:t> (</a:t>
            </a:r>
            <a:r>
              <a:rPr lang="hu-HU" altLang="zh-CN" sz="2400" dirty="0" err="1"/>
              <a:t>currency</a:t>
            </a:r>
            <a:r>
              <a:rPr lang="hu-HU" altLang="zh-CN" sz="2400" dirty="0"/>
              <a:t>, index, </a:t>
            </a:r>
            <a:r>
              <a:rPr lang="hu-HU" altLang="zh-CN" sz="2400" dirty="0" err="1"/>
              <a:t>stock</a:t>
            </a:r>
            <a:r>
              <a:rPr lang="hu-HU" altLang="zh-CN" sz="2400" dirty="0"/>
              <a:t>, </a:t>
            </a:r>
            <a:r>
              <a:rPr lang="hu-HU" altLang="zh-CN" sz="2400" dirty="0" err="1"/>
              <a:t>commodity</a:t>
            </a:r>
            <a:r>
              <a:rPr lang="hu-HU" altLang="zh-CN" sz="2400" dirty="0"/>
              <a:t>)</a:t>
            </a:r>
            <a:r>
              <a:rPr lang="en-US" altLang="zh-CN" sz="2400" dirty="0"/>
              <a:t> is said to be at a forward discount with respect to the domestic product.</a:t>
            </a:r>
          </a:p>
          <a:p>
            <a:pPr algn="just">
              <a:buFont typeface="Wingdings 3" panose="05040102010807070707" pitchFamily="18" charset="2"/>
              <a:buChar char=""/>
            </a:pPr>
            <a:endParaRPr lang="en-US" altLang="zh-CN" sz="2400" dirty="0"/>
          </a:p>
          <a:p>
            <a:pPr algn="just"/>
            <a:r>
              <a:rPr lang="en-US" altLang="zh-CN" sz="2400" b="1" dirty="0"/>
              <a:t>FP (forward premium)</a:t>
            </a:r>
          </a:p>
          <a:p>
            <a:pPr algn="just">
              <a:buFontTx/>
              <a:buNone/>
            </a:pPr>
            <a:r>
              <a:rPr lang="en-US" altLang="zh-CN" sz="2400" dirty="0"/>
              <a:t>   If the forward rate is above the present spot rate, the </a:t>
            </a:r>
            <a:r>
              <a:rPr lang="hu-HU" altLang="zh-CN" sz="2400" dirty="0" err="1"/>
              <a:t>product</a:t>
            </a:r>
            <a:r>
              <a:rPr lang="en-US" altLang="zh-CN" sz="2400" dirty="0"/>
              <a:t> is said to be at a forward premium with respect to the domestic product.</a:t>
            </a:r>
          </a:p>
          <a:p>
            <a:pPr>
              <a:buFont typeface="Wingdings 3" panose="05040102010807070707" pitchFamily="18" charset="2"/>
              <a:buChar char=""/>
            </a:pPr>
            <a:endParaRPr lang="en-US" altLang="zh-CN" dirty="0"/>
          </a:p>
          <a:p>
            <a:pPr>
              <a:buFont typeface="Wingdings 3" panose="05040102010807070707" pitchFamily="18" charset="2"/>
              <a:buChar char=""/>
            </a:pP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4288" y="9525"/>
            <a:ext cx="9144000" cy="762000"/>
          </a:xfrm>
          <a:noFill/>
        </p:spPr>
        <p:txBody>
          <a:bodyPr lIns="90488" tIns="44450" rIns="90488" bIns="44450" anchor="b">
            <a:normAutofit/>
          </a:bodyPr>
          <a:lstStyle/>
          <a:p>
            <a:pPr eaLnBrk="1" hangingPunct="1"/>
            <a:r>
              <a:rPr lang="en-US" sz="3000" b="1" dirty="0"/>
              <a:t>The Clearinghouse and Open Interest</a:t>
            </a:r>
          </a:p>
        </p:txBody>
      </p:sp>
      <p:sp>
        <p:nvSpPr>
          <p:cNvPr id="11267" name="Rectangle 3"/>
          <p:cNvSpPr>
            <a:spLocks noGrp="1" noChangeArrowheads="1"/>
          </p:cNvSpPr>
          <p:nvPr>
            <p:ph type="body" idx="4294967295"/>
          </p:nvPr>
        </p:nvSpPr>
        <p:spPr>
          <a:xfrm>
            <a:off x="228600" y="1066800"/>
            <a:ext cx="8229600" cy="5097463"/>
          </a:xfrm>
          <a:noFill/>
        </p:spPr>
        <p:txBody>
          <a:bodyPr lIns="90488" tIns="44450" rIns="90488" bIns="44450"/>
          <a:lstStyle/>
          <a:p>
            <a:pPr eaLnBrk="1" hangingPunct="1">
              <a:lnSpc>
                <a:spcPct val="90000"/>
              </a:lnSpc>
            </a:pPr>
            <a:r>
              <a:rPr lang="en-US" sz="2400" b="1" dirty="0"/>
              <a:t>Clearinghouse</a:t>
            </a:r>
            <a:r>
              <a:rPr lang="en-US" sz="2400" dirty="0"/>
              <a:t> - acts as a party to all buyers and sellers.</a:t>
            </a:r>
          </a:p>
          <a:p>
            <a:pPr lvl="1" eaLnBrk="1" hangingPunct="1">
              <a:lnSpc>
                <a:spcPct val="90000"/>
              </a:lnSpc>
            </a:pPr>
            <a:r>
              <a:rPr lang="hu-HU" sz="2000" dirty="0" err="1"/>
              <a:t>Why</a:t>
            </a:r>
            <a:r>
              <a:rPr lang="hu-HU" sz="2000" dirty="0"/>
              <a:t> </a:t>
            </a:r>
            <a:r>
              <a:rPr lang="hu-HU" sz="2000" dirty="0" err="1"/>
              <a:t>do</a:t>
            </a:r>
            <a:r>
              <a:rPr lang="hu-HU" sz="2000" dirty="0"/>
              <a:t> </a:t>
            </a:r>
            <a:r>
              <a:rPr lang="hu-HU" sz="2000" dirty="0" err="1"/>
              <a:t>we</a:t>
            </a:r>
            <a:r>
              <a:rPr lang="hu-HU" sz="2000" dirty="0"/>
              <a:t> </a:t>
            </a:r>
            <a:r>
              <a:rPr lang="hu-HU" sz="2000" dirty="0" err="1"/>
              <a:t>need</a:t>
            </a:r>
            <a:r>
              <a:rPr lang="hu-HU" sz="2000" dirty="0"/>
              <a:t> a </a:t>
            </a:r>
            <a:r>
              <a:rPr lang="hu-HU" sz="2000" dirty="0" err="1"/>
              <a:t>clearing</a:t>
            </a:r>
            <a:r>
              <a:rPr lang="hu-HU" sz="2000" dirty="0"/>
              <a:t> house? </a:t>
            </a:r>
          </a:p>
          <a:p>
            <a:pPr lvl="1" eaLnBrk="1" hangingPunct="1">
              <a:lnSpc>
                <a:spcPct val="90000"/>
              </a:lnSpc>
            </a:pPr>
            <a:r>
              <a:rPr lang="en-US" sz="2000" dirty="0"/>
              <a:t>A futures participant is obligated to make or take delivery at contract maturity</a:t>
            </a:r>
          </a:p>
          <a:p>
            <a:pPr lvl="1" eaLnBrk="1" hangingPunct="1">
              <a:lnSpc>
                <a:spcPct val="90000"/>
              </a:lnSpc>
            </a:pPr>
            <a:endParaRPr lang="en-US" sz="2000" dirty="0"/>
          </a:p>
          <a:p>
            <a:pPr eaLnBrk="1" hangingPunct="1">
              <a:lnSpc>
                <a:spcPct val="90000"/>
              </a:lnSpc>
            </a:pPr>
            <a:r>
              <a:rPr lang="hu-HU" sz="2400" b="1" dirty="0" err="1"/>
              <a:t>Methods</a:t>
            </a:r>
            <a:r>
              <a:rPr lang="hu-HU" sz="2400" b="1" dirty="0"/>
              <a:t> c</a:t>
            </a:r>
            <a:r>
              <a:rPr lang="en-US" sz="2400" b="1" dirty="0"/>
              <a:t>losing out positions</a:t>
            </a:r>
          </a:p>
          <a:p>
            <a:pPr lvl="1" eaLnBrk="1" hangingPunct="1">
              <a:lnSpc>
                <a:spcPct val="90000"/>
              </a:lnSpc>
            </a:pPr>
            <a:r>
              <a:rPr lang="en-US" sz="2000" dirty="0"/>
              <a:t>Reversing the trade</a:t>
            </a:r>
          </a:p>
          <a:p>
            <a:pPr lvl="1" eaLnBrk="1" hangingPunct="1">
              <a:lnSpc>
                <a:spcPct val="90000"/>
              </a:lnSpc>
            </a:pPr>
            <a:r>
              <a:rPr lang="en-US" sz="2000" dirty="0"/>
              <a:t>Take or make delivery</a:t>
            </a:r>
          </a:p>
          <a:p>
            <a:pPr lvl="1" eaLnBrk="1" hangingPunct="1">
              <a:lnSpc>
                <a:spcPct val="90000"/>
              </a:lnSpc>
            </a:pPr>
            <a:r>
              <a:rPr lang="en-US" sz="2000" dirty="0"/>
              <a:t>Most trades are reversed and do </a:t>
            </a:r>
            <a:r>
              <a:rPr lang="en-US" sz="2000" u="sng" dirty="0"/>
              <a:t>not</a:t>
            </a:r>
            <a:r>
              <a:rPr lang="en-US" sz="2000" dirty="0"/>
              <a:t> involve actual delivery</a:t>
            </a:r>
          </a:p>
          <a:p>
            <a:pPr lvl="1" eaLnBrk="1" hangingPunct="1">
              <a:lnSpc>
                <a:spcPct val="90000"/>
              </a:lnSpc>
            </a:pPr>
            <a:endParaRPr lang="en-US" sz="2000" dirty="0"/>
          </a:p>
          <a:p>
            <a:pPr eaLnBrk="1" hangingPunct="1">
              <a:lnSpc>
                <a:spcPct val="90000"/>
              </a:lnSpc>
            </a:pPr>
            <a:r>
              <a:rPr lang="en-US" sz="2400" b="1" dirty="0"/>
              <a:t>Open Interest</a:t>
            </a:r>
          </a:p>
          <a:p>
            <a:pPr lvl="1" eaLnBrk="1" hangingPunct="1">
              <a:lnSpc>
                <a:spcPct val="90000"/>
              </a:lnSpc>
            </a:pPr>
            <a:r>
              <a:rPr lang="en-US" sz="2000" dirty="0"/>
              <a:t>The number of contracts opened that have not been offset with a reversing trade: measure of future liquidity</a:t>
            </a:r>
          </a:p>
        </p:txBody>
      </p:sp>
    </p:spTree>
    <p:extLst>
      <p:ext uri="{BB962C8B-B14F-4D97-AF65-F5344CB8AC3E}">
        <p14:creationId xmlns:p14="http://schemas.microsoft.com/office/powerpoint/2010/main" val="5091129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3338" y="103187"/>
            <a:ext cx="6205538" cy="549275"/>
          </a:xfrm>
          <a:noFill/>
        </p:spPr>
        <p:txBody>
          <a:bodyPr>
            <a:noAutofit/>
          </a:bodyPr>
          <a:lstStyle/>
          <a:p>
            <a:pPr eaLnBrk="1" hangingPunct="1"/>
            <a:r>
              <a:rPr lang="en-US" sz="3600" b="1" dirty="0"/>
              <a:t>Clearinghouse</a:t>
            </a:r>
          </a:p>
        </p:txBody>
      </p:sp>
      <p:pic>
        <p:nvPicPr>
          <p:cNvPr id="12291" name="Picture 6" descr="bod4153X_1603"/>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b="47462"/>
          <a:stretch>
            <a:fillRect/>
          </a:stretch>
        </p:blipFill>
        <p:spPr>
          <a:xfrm>
            <a:off x="534988" y="1739900"/>
            <a:ext cx="7878762" cy="1685925"/>
          </a:xfrm>
          <a:noFill/>
        </p:spPr>
      </p:pic>
      <p:pic>
        <p:nvPicPr>
          <p:cNvPr id="12292" name="Picture 6" descr="bod4153X_1603"/>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t="47327"/>
          <a:stretch>
            <a:fillRect/>
          </a:stretch>
        </p:blipFill>
        <p:spPr>
          <a:xfrm>
            <a:off x="534988" y="3395663"/>
            <a:ext cx="7878762" cy="1690687"/>
          </a:xfrm>
          <a:noFill/>
        </p:spPr>
      </p:pic>
      <p:sp>
        <p:nvSpPr>
          <p:cNvPr id="12293" name="TextBox 5"/>
          <p:cNvSpPr txBox="1">
            <a:spLocks noChangeArrowheads="1"/>
          </p:cNvSpPr>
          <p:nvPr/>
        </p:nvSpPr>
        <p:spPr bwMode="auto">
          <a:xfrm>
            <a:off x="228600" y="5241925"/>
            <a:ext cx="868679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2000" b="0" dirty="0">
                <a:latin typeface="Book Antiqua" panose="02040602050305030304" pitchFamily="18" charset="0"/>
              </a:rPr>
              <a:t>The clearinghouse eliminates counterparty default risk; this allows anonymous trading since no credit evaluation is needed.  Without this feature you would not have liquid markets.  </a:t>
            </a:r>
          </a:p>
          <a:p>
            <a:endParaRPr lang="en-US" sz="2800" b="0" dirty="0">
              <a:latin typeface="Book Antiqua" panose="02040602050305030304" pitchFamily="18" charset="0"/>
            </a:endParaRPr>
          </a:p>
        </p:txBody>
      </p:sp>
    </p:spTree>
    <p:extLst>
      <p:ext uri="{BB962C8B-B14F-4D97-AF65-F5344CB8AC3E}">
        <p14:creationId xmlns:p14="http://schemas.microsoft.com/office/powerpoint/2010/main" val="3144633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52400" y="0"/>
            <a:ext cx="8915400" cy="762000"/>
          </a:xfrm>
          <a:noFill/>
        </p:spPr>
        <p:txBody>
          <a:bodyPr lIns="90488" tIns="44450" rIns="90488" bIns="44450" anchor="b"/>
          <a:lstStyle/>
          <a:p>
            <a:pPr eaLnBrk="1" hangingPunct="1"/>
            <a:r>
              <a:rPr lang="hu-HU" b="1" dirty="0" err="1"/>
              <a:t>Forward</a:t>
            </a:r>
            <a:r>
              <a:rPr lang="hu-HU" b="1" dirty="0"/>
              <a:t>/</a:t>
            </a:r>
            <a:r>
              <a:rPr lang="en-US" b="1" dirty="0"/>
              <a:t>Futures Pricing</a:t>
            </a:r>
          </a:p>
        </p:txBody>
      </p:sp>
      <p:sp>
        <p:nvSpPr>
          <p:cNvPr id="23555" name="Rectangle 3"/>
          <p:cNvSpPr>
            <a:spLocks noGrp="1" noChangeArrowheads="1"/>
          </p:cNvSpPr>
          <p:nvPr>
            <p:ph type="body" idx="4294967295"/>
          </p:nvPr>
        </p:nvSpPr>
        <p:spPr>
          <a:xfrm>
            <a:off x="381000" y="1485900"/>
            <a:ext cx="8229600" cy="4530725"/>
          </a:xfrm>
          <a:noFill/>
        </p:spPr>
        <p:txBody>
          <a:bodyPr lIns="90488" tIns="44450" rIns="90488" bIns="44450"/>
          <a:lstStyle/>
          <a:p>
            <a:pPr eaLnBrk="1" hangingPunct="1"/>
            <a:r>
              <a:rPr lang="en-US" b="1" dirty="0"/>
              <a:t>Spot-futures parity theorem</a:t>
            </a:r>
          </a:p>
          <a:p>
            <a:pPr lvl="1" eaLnBrk="1" hangingPunct="1"/>
            <a:r>
              <a:rPr lang="en-US" dirty="0"/>
              <a:t>Purchase the commodity now and store it to T,</a:t>
            </a:r>
          </a:p>
          <a:p>
            <a:pPr lvl="1" eaLnBrk="1" hangingPunct="1"/>
            <a:r>
              <a:rPr lang="en-US" dirty="0"/>
              <a:t>Simultaneously take a short position in futures,</a:t>
            </a:r>
          </a:p>
          <a:p>
            <a:pPr lvl="1" eaLnBrk="1" hangingPunct="1"/>
            <a:r>
              <a:rPr lang="en-US" dirty="0"/>
              <a:t>The ‘all in cost’ of purchasing the commodity and storing it (including the cost of funds) must equal the futures price to prevent arbitrage.</a:t>
            </a:r>
          </a:p>
        </p:txBody>
      </p:sp>
    </p:spTree>
    <p:extLst>
      <p:ext uri="{BB962C8B-B14F-4D97-AF65-F5344CB8AC3E}">
        <p14:creationId xmlns:p14="http://schemas.microsoft.com/office/powerpoint/2010/main" val="186371862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0"/>
            <a:ext cx="8686800" cy="762000"/>
          </a:xfrm>
          <a:noFill/>
        </p:spPr>
        <p:txBody>
          <a:bodyPr lIns="90488" tIns="44450" rIns="90488" bIns="44450" anchor="b"/>
          <a:lstStyle/>
          <a:p>
            <a:pPr eaLnBrk="1" hangingPunct="1"/>
            <a:r>
              <a:rPr lang="en-US" b="1" dirty="0"/>
              <a:t>More on futures contracts</a:t>
            </a:r>
          </a:p>
        </p:txBody>
      </p:sp>
      <p:sp>
        <p:nvSpPr>
          <p:cNvPr id="17411" name="Rectangle 3"/>
          <p:cNvSpPr>
            <a:spLocks noGrp="1" noChangeArrowheads="1"/>
          </p:cNvSpPr>
          <p:nvPr>
            <p:ph type="body" idx="4294967295"/>
          </p:nvPr>
        </p:nvSpPr>
        <p:spPr>
          <a:xfrm>
            <a:off x="152400" y="1219200"/>
            <a:ext cx="8839200" cy="4936914"/>
          </a:xfrm>
          <a:noFill/>
        </p:spPr>
        <p:txBody>
          <a:bodyPr lIns="90488" tIns="44450" rIns="90488" bIns="44450"/>
          <a:lstStyle/>
          <a:p>
            <a:pPr eaLnBrk="1" hangingPunct="1">
              <a:lnSpc>
                <a:spcPct val="80000"/>
              </a:lnSpc>
              <a:spcBef>
                <a:spcPct val="50000"/>
              </a:spcBef>
            </a:pPr>
            <a:r>
              <a:rPr lang="en-US" sz="2800" b="1" dirty="0"/>
              <a:t>Convergence of Price: </a:t>
            </a:r>
            <a:r>
              <a:rPr lang="en-US" sz="2800" dirty="0"/>
              <a:t>As maturity approaches the spot and futures price converge</a:t>
            </a:r>
          </a:p>
          <a:p>
            <a:pPr eaLnBrk="1" hangingPunct="1">
              <a:lnSpc>
                <a:spcPct val="80000"/>
              </a:lnSpc>
              <a:spcBef>
                <a:spcPct val="50000"/>
              </a:spcBef>
            </a:pPr>
            <a:endParaRPr lang="en-US" sz="1800" dirty="0"/>
          </a:p>
          <a:p>
            <a:pPr eaLnBrk="1" hangingPunct="1">
              <a:lnSpc>
                <a:spcPct val="80000"/>
              </a:lnSpc>
              <a:spcBef>
                <a:spcPct val="50000"/>
              </a:spcBef>
            </a:pPr>
            <a:r>
              <a:rPr lang="en-US" sz="2800" b="1" dirty="0"/>
              <a:t>Delivery: </a:t>
            </a:r>
            <a:r>
              <a:rPr lang="en-US" sz="2800" dirty="0"/>
              <a:t>Specifications of when and where delivery takes place and what can be delivered</a:t>
            </a:r>
          </a:p>
          <a:p>
            <a:pPr eaLnBrk="1" hangingPunct="1">
              <a:lnSpc>
                <a:spcPct val="80000"/>
              </a:lnSpc>
              <a:spcBef>
                <a:spcPct val="50000"/>
              </a:spcBef>
            </a:pPr>
            <a:endParaRPr lang="en-US" sz="2000" dirty="0"/>
          </a:p>
          <a:p>
            <a:pPr eaLnBrk="1" hangingPunct="1">
              <a:lnSpc>
                <a:spcPct val="80000"/>
              </a:lnSpc>
              <a:spcBef>
                <a:spcPct val="50000"/>
              </a:spcBef>
            </a:pPr>
            <a:r>
              <a:rPr lang="en-US" sz="2800" b="1" dirty="0"/>
              <a:t>Cash Settlement: </a:t>
            </a:r>
            <a:r>
              <a:rPr lang="en-US" sz="2800" dirty="0"/>
              <a:t>Some contracts are settled in cash rather than delivering the underlying assets</a:t>
            </a:r>
          </a:p>
        </p:txBody>
      </p:sp>
    </p:spTree>
    <p:extLst>
      <p:ext uri="{BB962C8B-B14F-4D97-AF65-F5344CB8AC3E}">
        <p14:creationId xmlns:p14="http://schemas.microsoft.com/office/powerpoint/2010/main" val="285652209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7"/>
          <p:cNvSpPr>
            <a:spLocks noGrp="1"/>
          </p:cNvSpPr>
          <p:nvPr>
            <p:ph type="title" idx="4294967295"/>
          </p:nvPr>
        </p:nvSpPr>
        <p:spPr/>
        <p:txBody>
          <a:bodyPr>
            <a:normAutofit fontScale="90000"/>
          </a:bodyPr>
          <a:lstStyle/>
          <a:p>
            <a:pPr eaLnBrk="1" hangingPunct="1"/>
            <a:r>
              <a:rPr lang="en-US" b="1"/>
              <a:t>The no arbitrage condition</a:t>
            </a:r>
          </a:p>
        </p:txBody>
      </p:sp>
      <p:sp>
        <p:nvSpPr>
          <p:cNvPr id="24579" name="Content Placeholder 8"/>
          <p:cNvSpPr>
            <a:spLocks noGrp="1"/>
          </p:cNvSpPr>
          <p:nvPr>
            <p:ph idx="4294967295"/>
          </p:nvPr>
        </p:nvSpPr>
        <p:spPr/>
        <p:txBody>
          <a:bodyPr/>
          <a:lstStyle/>
          <a:p>
            <a:pPr eaLnBrk="1" hangingPunct="1">
              <a:buFontTx/>
              <a:buNone/>
            </a:pPr>
            <a:endParaRPr lang="en-US" sz="2000" dirty="0"/>
          </a:p>
          <a:p>
            <a:pPr eaLnBrk="1" hangingPunct="1">
              <a:buFontTx/>
              <a:buNone/>
            </a:pPr>
            <a:endParaRPr lang="en-US" sz="2000" dirty="0"/>
          </a:p>
          <a:p>
            <a:pPr eaLnBrk="1" hangingPunct="1">
              <a:buFontTx/>
              <a:buNone/>
            </a:pPr>
            <a:endParaRPr lang="en-US" sz="2000" dirty="0"/>
          </a:p>
          <a:p>
            <a:pPr eaLnBrk="1" hangingPunct="1">
              <a:buFontTx/>
              <a:buNone/>
            </a:pPr>
            <a:endParaRPr lang="en-US" sz="2000" dirty="0"/>
          </a:p>
          <a:p>
            <a:pPr eaLnBrk="1" hangingPunct="1">
              <a:buFontTx/>
              <a:buNone/>
            </a:pPr>
            <a:endParaRPr lang="en-US" sz="2000" dirty="0"/>
          </a:p>
          <a:p>
            <a:pPr eaLnBrk="1" hangingPunct="1">
              <a:buFontTx/>
              <a:buNone/>
            </a:pPr>
            <a:endParaRPr lang="en-US" sz="2000" dirty="0"/>
          </a:p>
          <a:p>
            <a:pPr eaLnBrk="1" hangingPunct="1">
              <a:buFontTx/>
              <a:buNone/>
            </a:pPr>
            <a:r>
              <a:rPr lang="en-US" sz="2000" dirty="0"/>
              <a:t>Since the strategies have the same flows at time T they must cost the same:</a:t>
            </a:r>
          </a:p>
          <a:p>
            <a:pPr eaLnBrk="1" hangingPunct="1">
              <a:buFont typeface="Wingdings" panose="05000000000000000000" pitchFamily="2" charset="2"/>
              <a:buNone/>
            </a:pPr>
            <a:r>
              <a:rPr lang="en-US" sz="2000" dirty="0"/>
              <a:t>			</a:t>
            </a:r>
            <a:r>
              <a:rPr lang="en-US" sz="2400" b="1" dirty="0"/>
              <a:t>F</a:t>
            </a:r>
            <a:r>
              <a:rPr lang="en-US" sz="2400" b="1" baseline="-25000" dirty="0"/>
              <a:t>0 </a:t>
            </a:r>
            <a:r>
              <a:rPr lang="en-US" sz="2400" b="1" dirty="0"/>
              <a:t>/ (1 + </a:t>
            </a:r>
            <a:r>
              <a:rPr lang="en-US" sz="2400" b="1" dirty="0" err="1"/>
              <a:t>r</a:t>
            </a:r>
            <a:r>
              <a:rPr lang="en-US" sz="2400" b="1" baseline="-25000" dirty="0" err="1"/>
              <a:t>f</a:t>
            </a:r>
            <a:r>
              <a:rPr lang="en-US" sz="2400" b="1" dirty="0"/>
              <a:t>)</a:t>
            </a:r>
            <a:r>
              <a:rPr lang="en-US" sz="2400" b="1" baseline="30000" dirty="0"/>
              <a:t>T</a:t>
            </a:r>
            <a:r>
              <a:rPr lang="en-US" sz="2400" b="1" dirty="0"/>
              <a:t> = S</a:t>
            </a:r>
            <a:r>
              <a:rPr lang="en-US" sz="2400" b="1" baseline="-25000" dirty="0"/>
              <a:t>0</a:t>
            </a:r>
          </a:p>
          <a:p>
            <a:pPr eaLnBrk="1" hangingPunct="1">
              <a:buFont typeface="Wingdings" panose="05000000000000000000" pitchFamily="2" charset="2"/>
              <a:buNone/>
            </a:pPr>
            <a:r>
              <a:rPr lang="en-US" sz="2400" baseline="-25000" dirty="0"/>
              <a:t>			</a:t>
            </a:r>
            <a:r>
              <a:rPr lang="en-US" sz="2400" b="1" dirty="0"/>
              <a:t>F</a:t>
            </a:r>
            <a:r>
              <a:rPr lang="en-US" sz="2400" b="1" baseline="-25000" dirty="0"/>
              <a:t>0 </a:t>
            </a:r>
            <a:r>
              <a:rPr lang="en-US" sz="2400" b="1" dirty="0"/>
              <a:t>= S</a:t>
            </a:r>
            <a:r>
              <a:rPr lang="en-US" sz="2400" b="1" baseline="-25000" dirty="0"/>
              <a:t>0</a:t>
            </a:r>
            <a:r>
              <a:rPr lang="en-US" sz="2400" b="1" dirty="0"/>
              <a:t> (1 + </a:t>
            </a:r>
            <a:r>
              <a:rPr lang="en-US" sz="2400" b="1" dirty="0" err="1"/>
              <a:t>r</a:t>
            </a:r>
            <a:r>
              <a:rPr lang="en-US" sz="2400" b="1" baseline="-25000" dirty="0" err="1"/>
              <a:t>f</a:t>
            </a:r>
            <a:r>
              <a:rPr lang="en-US" sz="2400" b="1" dirty="0"/>
              <a:t>)</a:t>
            </a:r>
            <a:r>
              <a:rPr lang="en-US" sz="2400" b="1" baseline="30000" dirty="0"/>
              <a:t>T</a:t>
            </a:r>
            <a:r>
              <a:rPr lang="en-US" sz="2400" b="1" dirty="0"/>
              <a:t> </a:t>
            </a:r>
          </a:p>
          <a:p>
            <a:pPr eaLnBrk="1" hangingPunct="1">
              <a:buFont typeface="Wingdings" panose="05000000000000000000" pitchFamily="2" charset="2"/>
              <a:buNone/>
            </a:pPr>
            <a:endParaRPr lang="hu-HU" sz="2000" dirty="0"/>
          </a:p>
          <a:p>
            <a:pPr eaLnBrk="1" hangingPunct="1">
              <a:buFont typeface="Wingdings" panose="05000000000000000000" pitchFamily="2" charset="2"/>
              <a:buNone/>
            </a:pPr>
            <a:r>
              <a:rPr lang="en-US" sz="2000" dirty="0"/>
              <a:t>The futures price differs from the spot price by the cost of carry.</a:t>
            </a:r>
          </a:p>
          <a:p>
            <a:pPr eaLnBrk="1" hangingPunct="1">
              <a:buFont typeface="Wingdings" panose="05000000000000000000" pitchFamily="2" charset="2"/>
              <a:buNone/>
            </a:pPr>
            <a:r>
              <a:rPr lang="en-US" sz="2000" dirty="0"/>
              <a:t>Can the cost of carry be negative?</a:t>
            </a:r>
          </a:p>
          <a:p>
            <a:pPr eaLnBrk="1" hangingPunct="1">
              <a:buFontTx/>
              <a:buNone/>
            </a:pPr>
            <a:endParaRPr lang="en-US" sz="2000" dirty="0"/>
          </a:p>
        </p:txBody>
      </p:sp>
      <p:pic>
        <p:nvPicPr>
          <p:cNvPr id="24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7" y="990600"/>
            <a:ext cx="711242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églalap 1">
            <a:extLst>
              <a:ext uri="{FF2B5EF4-FFF2-40B4-BE49-F238E27FC236}">
                <a16:creationId xmlns:a16="http://schemas.microsoft.com/office/drawing/2014/main" id="{87365E61-A2A1-4EF1-9B9A-CC582FD725AC}"/>
              </a:ext>
            </a:extLst>
          </p:cNvPr>
          <p:cNvSpPr/>
          <p:nvPr/>
        </p:nvSpPr>
        <p:spPr>
          <a:xfrm>
            <a:off x="1905000" y="3733800"/>
            <a:ext cx="2522964" cy="990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8694707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33337" y="0"/>
            <a:ext cx="9144000" cy="762000"/>
          </a:xfrm>
          <a:noFill/>
        </p:spPr>
        <p:txBody>
          <a:bodyPr lIns="90488" tIns="44450" rIns="90488" bIns="44450" anchor="b"/>
          <a:lstStyle/>
          <a:p>
            <a:pPr eaLnBrk="1" hangingPunct="1"/>
            <a:r>
              <a:rPr lang="en-US" b="1" dirty="0"/>
              <a:t>Basis and Basis Risk</a:t>
            </a:r>
          </a:p>
        </p:txBody>
      </p:sp>
      <p:sp>
        <p:nvSpPr>
          <p:cNvPr id="21507" name="Rectangle 3"/>
          <p:cNvSpPr>
            <a:spLocks noGrp="1" noChangeArrowheads="1"/>
          </p:cNvSpPr>
          <p:nvPr>
            <p:ph type="body" idx="4294967295"/>
          </p:nvPr>
        </p:nvSpPr>
        <p:spPr>
          <a:xfrm>
            <a:off x="381000" y="1485900"/>
            <a:ext cx="8229600" cy="4530725"/>
          </a:xfrm>
          <a:noFill/>
        </p:spPr>
        <p:txBody>
          <a:bodyPr lIns="90488" tIns="44450" rIns="90488" bIns="44450"/>
          <a:lstStyle/>
          <a:p>
            <a:pPr eaLnBrk="1" hangingPunct="1"/>
            <a:r>
              <a:rPr lang="en-US" b="1" dirty="0"/>
              <a:t>Basis </a:t>
            </a:r>
            <a:r>
              <a:rPr lang="en-US" dirty="0"/>
              <a:t>- the difference between the futures price and the spot price</a:t>
            </a:r>
          </a:p>
          <a:p>
            <a:pPr lvl="1" eaLnBrk="1" hangingPunct="1"/>
            <a:r>
              <a:rPr lang="en-US" dirty="0"/>
              <a:t>A hedger exchanges spot price risk for basis risk.</a:t>
            </a:r>
          </a:p>
          <a:p>
            <a:pPr lvl="1" eaLnBrk="1" hangingPunct="1"/>
            <a:r>
              <a:rPr lang="en-US" dirty="0"/>
              <a:t>Basis is more stable than the spot price</a:t>
            </a:r>
          </a:p>
          <a:p>
            <a:pPr lvl="1" eaLnBrk="1" hangingPunct="1"/>
            <a:r>
              <a:rPr lang="en-US" dirty="0"/>
              <a:t>At contract maturity the basis declines to zero.</a:t>
            </a:r>
          </a:p>
          <a:p>
            <a:pPr lvl="1" eaLnBrk="1" hangingPunct="1">
              <a:buFontTx/>
              <a:buNone/>
            </a:pPr>
            <a:endParaRPr lang="en-US" dirty="0"/>
          </a:p>
          <a:p>
            <a:pPr eaLnBrk="1" hangingPunct="1"/>
            <a:r>
              <a:rPr lang="en-US" b="1" dirty="0"/>
              <a:t>Basis Risk </a:t>
            </a:r>
            <a:r>
              <a:rPr lang="en-US" dirty="0"/>
              <a:t>- the variability in the basis that will affect hedging performance</a:t>
            </a:r>
          </a:p>
        </p:txBody>
      </p:sp>
    </p:spTree>
    <p:extLst>
      <p:ext uri="{BB962C8B-B14F-4D97-AF65-F5344CB8AC3E}">
        <p14:creationId xmlns:p14="http://schemas.microsoft.com/office/powerpoint/2010/main" val="44199398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19050"/>
            <a:ext cx="9144000" cy="762000"/>
          </a:xfrm>
          <a:noFill/>
        </p:spPr>
        <p:txBody>
          <a:bodyPr lIns="90488" tIns="44450" rIns="90488" bIns="44450" anchor="b"/>
          <a:lstStyle/>
          <a:p>
            <a:pPr eaLnBrk="1" hangingPunct="1"/>
            <a:r>
              <a:rPr lang="en-US" b="1" dirty="0"/>
              <a:t>Trading Strategies</a:t>
            </a:r>
          </a:p>
        </p:txBody>
      </p:sp>
      <p:sp>
        <p:nvSpPr>
          <p:cNvPr id="19459" name="Rectangle 3"/>
          <p:cNvSpPr>
            <a:spLocks noGrp="1" noChangeArrowheads="1"/>
          </p:cNvSpPr>
          <p:nvPr>
            <p:ph type="body" idx="4294967295"/>
          </p:nvPr>
        </p:nvSpPr>
        <p:spPr>
          <a:xfrm>
            <a:off x="381000" y="1341438"/>
            <a:ext cx="8229600" cy="4675187"/>
          </a:xfrm>
          <a:noFill/>
        </p:spPr>
        <p:txBody>
          <a:bodyPr lIns="90488" tIns="44450" rIns="90488" bIns="44450"/>
          <a:lstStyle/>
          <a:p>
            <a:pPr eaLnBrk="1" hangingPunct="1"/>
            <a:r>
              <a:rPr lang="en-US" sz="2800" b="1" dirty="0"/>
              <a:t>Speculation  </a:t>
            </a:r>
          </a:p>
          <a:p>
            <a:pPr lvl="1" eaLnBrk="1" hangingPunct="1"/>
            <a:r>
              <a:rPr lang="en-US" sz="2400" dirty="0"/>
              <a:t>Go short </a:t>
            </a:r>
            <a:r>
              <a:rPr lang="hu-HU" sz="2400" dirty="0" err="1"/>
              <a:t>futures</a:t>
            </a:r>
            <a:r>
              <a:rPr lang="hu-HU" sz="2400" dirty="0"/>
              <a:t> in </a:t>
            </a:r>
            <a:r>
              <a:rPr lang="en-US" sz="2400" dirty="0"/>
              <a:t>if you believe price will fall</a:t>
            </a:r>
          </a:p>
          <a:p>
            <a:pPr lvl="1" eaLnBrk="1" hangingPunct="1"/>
            <a:r>
              <a:rPr lang="en-US" sz="2400" dirty="0"/>
              <a:t>Go long </a:t>
            </a:r>
            <a:r>
              <a:rPr lang="hu-HU" dirty="0" err="1"/>
              <a:t>futures</a:t>
            </a:r>
            <a:r>
              <a:rPr lang="hu-HU" dirty="0"/>
              <a:t> </a:t>
            </a:r>
            <a:r>
              <a:rPr lang="en-US" sz="2400" dirty="0"/>
              <a:t>if you believe price will rise</a:t>
            </a:r>
          </a:p>
          <a:p>
            <a:pPr lvl="1" eaLnBrk="1" hangingPunct="1"/>
            <a:endParaRPr lang="en-US" sz="2400" dirty="0"/>
          </a:p>
          <a:p>
            <a:pPr eaLnBrk="1" hangingPunct="1"/>
            <a:r>
              <a:rPr lang="en-US" sz="2800" b="1" dirty="0"/>
              <a:t>Hedging</a:t>
            </a:r>
          </a:p>
          <a:p>
            <a:pPr lvl="1" eaLnBrk="1" hangingPunct="1"/>
            <a:r>
              <a:rPr lang="en-US" sz="2400" i="1" dirty="0"/>
              <a:t>Long hedge: </a:t>
            </a:r>
            <a:r>
              <a:rPr lang="en-US" sz="2400" dirty="0"/>
              <a:t>A fund will purchase stock in 3 months.  The manager buys futures now to protect against a rise in price.</a:t>
            </a:r>
          </a:p>
          <a:p>
            <a:pPr lvl="1" eaLnBrk="1" hangingPunct="1"/>
            <a:r>
              <a:rPr lang="en-US" sz="2400" i="1" dirty="0"/>
              <a:t>Short hedge: </a:t>
            </a:r>
            <a:r>
              <a:rPr lang="en-US" sz="2400" dirty="0"/>
              <a:t>A hedge fund has invested in long term bonds and is worried that interest rates may increase.  Could sell futures to protect against a fall in price.</a:t>
            </a:r>
          </a:p>
        </p:txBody>
      </p:sp>
    </p:spTree>
    <p:extLst>
      <p:ext uri="{BB962C8B-B14F-4D97-AF65-F5344CB8AC3E}">
        <p14:creationId xmlns:p14="http://schemas.microsoft.com/office/powerpoint/2010/main" val="147471023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ím 2">
            <a:extLst>
              <a:ext uri="{FF2B5EF4-FFF2-40B4-BE49-F238E27FC236}">
                <a16:creationId xmlns:a16="http://schemas.microsoft.com/office/drawing/2014/main" id="{A0E9AA9F-B33B-4BDA-B76E-05C00AD066D6}"/>
              </a:ext>
            </a:extLst>
          </p:cNvPr>
          <p:cNvSpPr>
            <a:spLocks noGrp="1"/>
          </p:cNvSpPr>
          <p:nvPr>
            <p:ph type="title"/>
          </p:nvPr>
        </p:nvSpPr>
        <p:spPr>
          <a:xfrm>
            <a:off x="17813" y="97085"/>
            <a:ext cx="8229600" cy="731837"/>
          </a:xfrm>
        </p:spPr>
        <p:txBody>
          <a:bodyPr>
            <a:normAutofit/>
          </a:bodyPr>
          <a:lstStyle/>
          <a:p>
            <a:pPr fontAlgn="auto">
              <a:spcAft>
                <a:spcPts val="0"/>
              </a:spcAft>
              <a:defRPr/>
            </a:pPr>
            <a:r>
              <a:rPr lang="hu-HU" altLang="hu-HU" sz="3600" b="1" dirty="0" err="1"/>
              <a:t>Derivatives</a:t>
            </a:r>
            <a:endParaRPr lang="hu-HU" altLang="hu-HU" sz="3600" b="1" dirty="0"/>
          </a:p>
        </p:txBody>
      </p:sp>
      <p:sp>
        <p:nvSpPr>
          <p:cNvPr id="2" name="Tartalom helye 1">
            <a:extLst>
              <a:ext uri="{FF2B5EF4-FFF2-40B4-BE49-F238E27FC236}">
                <a16:creationId xmlns:a16="http://schemas.microsoft.com/office/drawing/2014/main" id="{CBBF862E-593B-474F-95D8-4060BCAC3045}"/>
              </a:ext>
            </a:extLst>
          </p:cNvPr>
          <p:cNvSpPr>
            <a:spLocks noGrp="1"/>
          </p:cNvSpPr>
          <p:nvPr>
            <p:ph idx="1"/>
          </p:nvPr>
        </p:nvSpPr>
        <p:spPr>
          <a:xfrm>
            <a:off x="250825" y="1484313"/>
            <a:ext cx="8507413" cy="4525962"/>
          </a:xfrm>
        </p:spPr>
        <p:txBody>
          <a:bodyPr rtlCol="0">
            <a:normAutofit/>
          </a:bodyPr>
          <a:lstStyle/>
          <a:p>
            <a:pPr marL="365760" indent="-256032" algn="just" fontAlgn="auto">
              <a:spcAft>
                <a:spcPts val="0"/>
              </a:spcAft>
              <a:buClr>
                <a:schemeClr val="accent3"/>
              </a:buClr>
              <a:buFont typeface="Wingdings 3"/>
              <a:buChar char=""/>
              <a:defRPr/>
            </a:pPr>
            <a:r>
              <a:rPr lang="en-US" sz="2400" dirty="0"/>
              <a:t>A </a:t>
            </a:r>
            <a:r>
              <a:rPr lang="en-US" sz="2400" b="1" dirty="0"/>
              <a:t>derivative</a:t>
            </a:r>
            <a:r>
              <a:rPr lang="en-US" sz="2400" dirty="0"/>
              <a:t> is a financial contract which </a:t>
            </a:r>
            <a:r>
              <a:rPr lang="en-US" sz="2400" b="1" i="1" dirty="0"/>
              <a:t>derives</a:t>
            </a:r>
            <a:r>
              <a:rPr lang="en-US" sz="2400" dirty="0"/>
              <a:t> its value from the performance of another entity such as </a:t>
            </a:r>
            <a:r>
              <a:rPr lang="hu-HU" sz="2400" dirty="0"/>
              <a:t>a </a:t>
            </a:r>
            <a:r>
              <a:rPr lang="en-US" sz="2400" dirty="0"/>
              <a:t>currency,</a:t>
            </a:r>
            <a:r>
              <a:rPr lang="hu-HU" sz="2400" dirty="0"/>
              <a:t> </a:t>
            </a:r>
            <a:r>
              <a:rPr lang="en-US" sz="2400" dirty="0"/>
              <a:t>an asset, index, or interest rate, called the "underlying"</a:t>
            </a:r>
            <a:endParaRPr lang="hu-HU" sz="2400" dirty="0"/>
          </a:p>
          <a:p>
            <a:pPr marL="365760" indent="-256032" fontAlgn="auto">
              <a:spcAft>
                <a:spcPts val="0"/>
              </a:spcAft>
              <a:buClr>
                <a:schemeClr val="accent3"/>
              </a:buClr>
              <a:buFont typeface="Wingdings 3"/>
              <a:buChar char=""/>
              <a:defRPr/>
            </a:pPr>
            <a:endParaRPr lang="hu-HU" sz="2400" dirty="0"/>
          </a:p>
          <a:p>
            <a:pPr marL="365760" indent="-256032" algn="just" fontAlgn="auto">
              <a:spcAft>
                <a:spcPts val="0"/>
              </a:spcAft>
              <a:buClr>
                <a:schemeClr val="accent3"/>
              </a:buClr>
              <a:buFont typeface="Wingdings 3"/>
              <a:buChar char=""/>
              <a:defRPr/>
            </a:pPr>
            <a:r>
              <a:rPr lang="en-US" sz="2400" dirty="0"/>
              <a:t>The distinguishing characteristic of derivatives is the </a:t>
            </a:r>
            <a:r>
              <a:rPr lang="en-US" sz="2400" b="1" dirty="0"/>
              <a:t>leverage</a:t>
            </a:r>
            <a:r>
              <a:rPr lang="en-US" sz="2400" dirty="0"/>
              <a:t> they offer. The value of a position, which a derivative represents is far greater than the down payment made by the trader.</a:t>
            </a:r>
            <a:r>
              <a:rPr lang="hu-HU" sz="2400" dirty="0"/>
              <a:t> </a:t>
            </a:r>
            <a:r>
              <a:rPr lang="en-US" sz="2400" dirty="0"/>
              <a:t>This leverage makes derivatives cost effective in a positive sense and risky in a negative sense.</a:t>
            </a:r>
            <a:endParaRPr lang="hu-HU"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4288" y="9525"/>
            <a:ext cx="9144000" cy="762000"/>
          </a:xfrm>
          <a:noFill/>
        </p:spPr>
        <p:txBody>
          <a:bodyPr lIns="90488" tIns="44450" rIns="90488" bIns="44450" anchor="b">
            <a:normAutofit/>
          </a:bodyPr>
          <a:lstStyle/>
          <a:p>
            <a:pPr eaLnBrk="1" hangingPunct="1"/>
            <a:r>
              <a:rPr lang="hu-HU" sz="3000" b="1" dirty="0" err="1"/>
              <a:t>Hedging</a:t>
            </a:r>
            <a:endParaRPr lang="en-US" sz="3000" b="1" dirty="0"/>
          </a:p>
        </p:txBody>
      </p:sp>
      <p:sp>
        <p:nvSpPr>
          <p:cNvPr id="11267" name="Rectangle 3"/>
          <p:cNvSpPr>
            <a:spLocks noGrp="1" noChangeArrowheads="1"/>
          </p:cNvSpPr>
          <p:nvPr>
            <p:ph type="body" idx="4294967295"/>
          </p:nvPr>
        </p:nvSpPr>
        <p:spPr>
          <a:xfrm>
            <a:off x="0" y="1066800"/>
            <a:ext cx="9129712" cy="5410200"/>
          </a:xfrm>
          <a:noFill/>
        </p:spPr>
        <p:txBody>
          <a:bodyPr lIns="90488" tIns="44450" rIns="90488" bIns="44450">
            <a:normAutofit/>
          </a:bodyPr>
          <a:lstStyle/>
          <a:p>
            <a:pPr lvl="1" eaLnBrk="1" hangingPunct="1">
              <a:lnSpc>
                <a:spcPct val="90000"/>
              </a:lnSpc>
            </a:pPr>
            <a:r>
              <a:rPr lang="en-US" sz="2000" dirty="0">
                <a:hlinkClick r:id="rId3"/>
              </a:rPr>
              <a:t>Future price quotes -real time</a:t>
            </a:r>
            <a:endParaRPr lang="hu-HU" sz="2000" dirty="0"/>
          </a:p>
          <a:p>
            <a:pPr lvl="1" eaLnBrk="1" hangingPunct="1">
              <a:lnSpc>
                <a:spcPct val="90000"/>
              </a:lnSpc>
            </a:pPr>
            <a:endParaRPr lang="hu-HU" sz="2000" dirty="0"/>
          </a:p>
          <a:p>
            <a:pPr lvl="1" eaLnBrk="1" hangingPunct="1">
              <a:lnSpc>
                <a:spcPct val="90000"/>
              </a:lnSpc>
            </a:pPr>
            <a:r>
              <a:rPr lang="hu-HU" sz="2000" dirty="0">
                <a:hlinkClick r:id="rId4"/>
              </a:rPr>
              <a:t>What is hedging?</a:t>
            </a:r>
            <a:endParaRPr lang="hu-HU" sz="2000" dirty="0"/>
          </a:p>
          <a:p>
            <a:pPr marL="457200" lvl="1" indent="0" eaLnBrk="1" hangingPunct="1">
              <a:lnSpc>
                <a:spcPct val="90000"/>
              </a:lnSpc>
              <a:buNone/>
            </a:pPr>
            <a:endParaRPr lang="en-US" sz="2000" dirty="0"/>
          </a:p>
          <a:p>
            <a:pPr marL="457200" lvl="1" indent="0" eaLnBrk="1" hangingPunct="1">
              <a:lnSpc>
                <a:spcPct val="90000"/>
              </a:lnSpc>
              <a:buNone/>
            </a:pPr>
            <a:r>
              <a:rPr lang="en-US" sz="2000" dirty="0"/>
              <a:t>As key </a:t>
            </a:r>
            <a:r>
              <a:rPr lang="en-US" sz="2000" b="1" dirty="0"/>
              <a:t>advantage</a:t>
            </a:r>
            <a:r>
              <a:rPr lang="en-US" sz="2000" dirty="0"/>
              <a:t> hedging insures a </a:t>
            </a:r>
            <a:r>
              <a:rPr lang="en-US" sz="2000" b="1" dirty="0"/>
              <a:t>steady (fix) stream of </a:t>
            </a:r>
            <a:r>
              <a:rPr lang="en-US" sz="2000" b="1" dirty="0" err="1"/>
              <a:t>revenu</a:t>
            </a:r>
            <a:r>
              <a:rPr lang="en-US" sz="2000" b="1" dirty="0"/>
              <a:t> </a:t>
            </a:r>
            <a:r>
              <a:rPr lang="en-US" sz="2000" dirty="0"/>
              <a:t>the company will not be impacted by an unfortunate price change of the product in the future. </a:t>
            </a:r>
          </a:p>
          <a:p>
            <a:pPr marL="457200" lvl="1" indent="0" eaLnBrk="1" hangingPunct="1">
              <a:lnSpc>
                <a:spcPct val="90000"/>
              </a:lnSpc>
              <a:buNone/>
            </a:pPr>
            <a:endParaRPr lang="en-US" sz="2000" dirty="0"/>
          </a:p>
          <a:p>
            <a:pPr marL="457200" lvl="1" indent="0" eaLnBrk="1" hangingPunct="1">
              <a:lnSpc>
                <a:spcPct val="90000"/>
              </a:lnSpc>
              <a:buNone/>
            </a:pPr>
            <a:r>
              <a:rPr lang="en-US" sz="2000" dirty="0"/>
              <a:t>As a </a:t>
            </a:r>
            <a:r>
              <a:rPr lang="en-US" sz="2000" b="1" dirty="0"/>
              <a:t>disadvantage</a:t>
            </a:r>
            <a:r>
              <a:rPr lang="en-US" sz="2000" dirty="0"/>
              <a:t> hedging has a trading cost. </a:t>
            </a:r>
          </a:p>
          <a:p>
            <a:pPr marL="457200" lvl="1" indent="0" eaLnBrk="1" hangingPunct="1">
              <a:lnSpc>
                <a:spcPct val="90000"/>
              </a:lnSpc>
              <a:buNone/>
            </a:pPr>
            <a:endParaRPr lang="en-US" sz="2000" dirty="0"/>
          </a:p>
          <a:p>
            <a:pPr marL="457200" lvl="1" indent="0" eaLnBrk="1" hangingPunct="1">
              <a:lnSpc>
                <a:spcPct val="90000"/>
              </a:lnSpc>
              <a:buNone/>
            </a:pPr>
            <a:r>
              <a:rPr lang="en-US" sz="2000" b="1" dirty="0"/>
              <a:t>By hedge we will be protected, but we will give up the opportunity to gain more on the possible price move. </a:t>
            </a:r>
            <a:r>
              <a:rPr lang="en-US" sz="2000" dirty="0"/>
              <a:t>We will not lose, but surely will not benefit for a future price movement of the product.</a:t>
            </a:r>
          </a:p>
          <a:p>
            <a:pPr marL="457200" lvl="1" indent="0" eaLnBrk="1" hangingPunct="1">
              <a:lnSpc>
                <a:spcPct val="90000"/>
              </a:lnSpc>
              <a:buNone/>
            </a:pPr>
            <a:endParaRPr lang="en-US" sz="2000" dirty="0"/>
          </a:p>
          <a:p>
            <a:pPr marL="457200" lvl="1" indent="0" eaLnBrk="1" hangingPunct="1">
              <a:lnSpc>
                <a:spcPct val="90000"/>
              </a:lnSpc>
              <a:buNone/>
            </a:pPr>
            <a:r>
              <a:rPr lang="en-US" b="1" dirty="0">
                <a:solidFill>
                  <a:srgbClr val="FF0000"/>
                </a:solidFill>
              </a:rPr>
              <a:t>If we not hedge our outstanding position we are speculating!</a:t>
            </a:r>
          </a:p>
        </p:txBody>
      </p:sp>
    </p:spTree>
    <p:extLst>
      <p:ext uri="{BB962C8B-B14F-4D97-AF65-F5344CB8AC3E}">
        <p14:creationId xmlns:p14="http://schemas.microsoft.com/office/powerpoint/2010/main" val="303722678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0" y="0"/>
            <a:ext cx="8077200" cy="685800"/>
          </a:xfrm>
        </p:spPr>
        <p:txBody>
          <a:bodyPr>
            <a:normAutofit/>
          </a:bodyPr>
          <a:lstStyle/>
          <a:p>
            <a:pPr eaLnBrk="1" hangingPunct="1"/>
            <a:r>
              <a:rPr lang="en-US" sz="3200" b="1" dirty="0"/>
              <a:t>Hedging Revenues Using Futures </a:t>
            </a:r>
          </a:p>
        </p:txBody>
      </p:sp>
      <p:pic>
        <p:nvPicPr>
          <p:cNvPr id="2048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19200"/>
            <a:ext cx="7373483" cy="465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694005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29029" y="-3629"/>
            <a:ext cx="8686800" cy="762000"/>
          </a:xfrm>
          <a:solidFill>
            <a:schemeClr val="bg1"/>
          </a:solidFill>
        </p:spPr>
        <p:txBody>
          <a:bodyPr lIns="90488" tIns="44450" rIns="90488" bIns="44450" anchor="b">
            <a:noAutofit/>
          </a:bodyPr>
          <a:lstStyle/>
          <a:p>
            <a:pPr eaLnBrk="1" hangingPunct="1"/>
            <a:r>
              <a:rPr lang="en-US" sz="3200" b="1" dirty="0"/>
              <a:t>Marking to Market and the Margin Account</a:t>
            </a:r>
          </a:p>
        </p:txBody>
      </p:sp>
      <p:sp>
        <p:nvSpPr>
          <p:cNvPr id="13315" name="Rectangle 3"/>
          <p:cNvSpPr>
            <a:spLocks noGrp="1" noChangeArrowheads="1"/>
          </p:cNvSpPr>
          <p:nvPr>
            <p:ph type="body" idx="4294967295"/>
          </p:nvPr>
        </p:nvSpPr>
        <p:spPr>
          <a:xfrm>
            <a:off x="381000" y="990601"/>
            <a:ext cx="8229600" cy="5029200"/>
          </a:xfrm>
          <a:noFill/>
        </p:spPr>
        <p:txBody>
          <a:bodyPr lIns="90488" tIns="44450" rIns="90488" bIns="44450">
            <a:normAutofit lnSpcReduction="10000"/>
          </a:bodyPr>
          <a:lstStyle/>
          <a:p>
            <a:pPr eaLnBrk="1" hangingPunct="1">
              <a:spcBef>
                <a:spcPct val="50000"/>
              </a:spcBef>
            </a:pPr>
            <a:r>
              <a:rPr lang="en-US" sz="2400" dirty="0">
                <a:solidFill>
                  <a:schemeClr val="tx2"/>
                </a:solidFill>
              </a:rPr>
              <a:t>Initial Margin:</a:t>
            </a:r>
            <a:r>
              <a:rPr lang="en-US" sz="2400" dirty="0"/>
              <a:t> funds that must be deposited in a margin account to provide capital to absorb losses</a:t>
            </a:r>
            <a:endParaRPr lang="hu-HU" sz="2400" dirty="0"/>
          </a:p>
          <a:p>
            <a:pPr eaLnBrk="1" hangingPunct="1">
              <a:spcBef>
                <a:spcPct val="50000"/>
              </a:spcBef>
            </a:pPr>
            <a:endParaRPr lang="en-US" sz="2000" dirty="0"/>
          </a:p>
          <a:p>
            <a:pPr eaLnBrk="1" hangingPunct="1">
              <a:spcBef>
                <a:spcPct val="50000"/>
              </a:spcBef>
            </a:pPr>
            <a:r>
              <a:rPr lang="en-US" sz="2400" dirty="0">
                <a:solidFill>
                  <a:schemeClr val="tx2"/>
                </a:solidFill>
              </a:rPr>
              <a:t>Marking to Market:</a:t>
            </a:r>
            <a:r>
              <a:rPr lang="en-US" sz="2400" dirty="0"/>
              <a:t> each day the profits or losses are realized and reflected in the margin account.</a:t>
            </a:r>
            <a:r>
              <a:rPr lang="hu-HU" sz="2400" dirty="0"/>
              <a:t> Daily </a:t>
            </a:r>
            <a:r>
              <a:rPr lang="hu-HU" sz="2400" dirty="0" err="1"/>
              <a:t>settlement</a:t>
            </a:r>
            <a:endParaRPr lang="en-US" sz="2400" dirty="0"/>
          </a:p>
          <a:p>
            <a:pPr eaLnBrk="1" hangingPunct="1">
              <a:spcBef>
                <a:spcPct val="50000"/>
              </a:spcBef>
            </a:pPr>
            <a:endParaRPr lang="en-US" sz="2400" dirty="0"/>
          </a:p>
          <a:p>
            <a:pPr eaLnBrk="1" hangingPunct="1">
              <a:spcBef>
                <a:spcPct val="50000"/>
              </a:spcBef>
            </a:pPr>
            <a:r>
              <a:rPr lang="en-US" sz="2400" dirty="0">
                <a:solidFill>
                  <a:schemeClr val="tx2"/>
                </a:solidFill>
              </a:rPr>
              <a:t>Maintenance or variance margin:</a:t>
            </a:r>
            <a:r>
              <a:rPr lang="en-US" sz="2400" dirty="0"/>
              <a:t> an established value</a:t>
            </a:r>
            <a:r>
              <a:rPr lang="hu-HU" sz="2400" dirty="0"/>
              <a:t> (</a:t>
            </a:r>
            <a:r>
              <a:rPr lang="hu-HU" sz="2400" dirty="0" err="1"/>
              <a:t>guarantee</a:t>
            </a:r>
            <a:r>
              <a:rPr lang="hu-HU" sz="2400" dirty="0"/>
              <a:t>)</a:t>
            </a:r>
            <a:r>
              <a:rPr lang="en-US" sz="2400" dirty="0"/>
              <a:t> below which a trader’s margin may not fall.</a:t>
            </a:r>
            <a:endParaRPr lang="hu-HU" sz="2400" dirty="0"/>
          </a:p>
          <a:p>
            <a:pPr>
              <a:spcBef>
                <a:spcPct val="50000"/>
              </a:spcBef>
            </a:pPr>
            <a:endParaRPr lang="hu-HU" sz="2400" dirty="0">
              <a:solidFill>
                <a:schemeClr val="tx2"/>
              </a:solidFill>
            </a:endParaRPr>
          </a:p>
          <a:p>
            <a:pPr>
              <a:spcBef>
                <a:spcPct val="50000"/>
              </a:spcBef>
            </a:pPr>
            <a:r>
              <a:rPr lang="en-US" sz="2400" dirty="0">
                <a:solidFill>
                  <a:schemeClr val="tx2"/>
                </a:solidFill>
              </a:rPr>
              <a:t>Margin call </a:t>
            </a:r>
            <a:r>
              <a:rPr lang="en-US" sz="2400" dirty="0"/>
              <a:t>occurs when the maintenance margin is reached, broker will ask for additional margin funds</a:t>
            </a:r>
          </a:p>
          <a:p>
            <a:pPr eaLnBrk="1" hangingPunct="1">
              <a:spcBef>
                <a:spcPct val="50000"/>
              </a:spcBef>
            </a:pPr>
            <a:endParaRPr lang="en-US" sz="2400" dirty="0"/>
          </a:p>
        </p:txBody>
      </p:sp>
    </p:spTree>
    <p:extLst>
      <p:ext uri="{BB962C8B-B14F-4D97-AF65-F5344CB8AC3E}">
        <p14:creationId xmlns:p14="http://schemas.microsoft.com/office/powerpoint/2010/main" val="130994028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29029" y="-3629"/>
            <a:ext cx="8686800" cy="762000"/>
          </a:xfrm>
          <a:solidFill>
            <a:schemeClr val="bg1"/>
          </a:solidFill>
        </p:spPr>
        <p:txBody>
          <a:bodyPr lIns="90488" tIns="44450" rIns="90488" bIns="44450" anchor="b">
            <a:noAutofit/>
          </a:bodyPr>
          <a:lstStyle/>
          <a:p>
            <a:pPr eaLnBrk="1" hangingPunct="1"/>
            <a:r>
              <a:rPr lang="en-US" sz="3200" b="1" dirty="0"/>
              <a:t>Marking to Market and the Margin Account</a:t>
            </a:r>
          </a:p>
        </p:txBody>
      </p:sp>
      <p:sp>
        <p:nvSpPr>
          <p:cNvPr id="13315" name="Rectangle 3"/>
          <p:cNvSpPr>
            <a:spLocks noGrp="1" noChangeArrowheads="1"/>
          </p:cNvSpPr>
          <p:nvPr>
            <p:ph type="body" idx="4294967295"/>
          </p:nvPr>
        </p:nvSpPr>
        <p:spPr>
          <a:xfrm>
            <a:off x="381000" y="990601"/>
            <a:ext cx="8229600" cy="5029200"/>
          </a:xfrm>
          <a:noFill/>
        </p:spPr>
        <p:txBody>
          <a:bodyPr lIns="90488" tIns="44450" rIns="90488" bIns="44450">
            <a:normAutofit/>
          </a:bodyPr>
          <a:lstStyle/>
          <a:p>
            <a:pPr eaLnBrk="1" hangingPunct="1">
              <a:spcBef>
                <a:spcPct val="50000"/>
              </a:spcBef>
            </a:pPr>
            <a:r>
              <a:rPr lang="en-US" sz="2400" dirty="0">
                <a:solidFill>
                  <a:schemeClr val="tx2"/>
                </a:solidFill>
                <a:hlinkClick r:id="rId3"/>
              </a:rPr>
              <a:t>Settlement of Future contract video</a:t>
            </a:r>
            <a:endParaRPr lang="en-US" sz="2000" dirty="0"/>
          </a:p>
          <a:p>
            <a:pPr eaLnBrk="1" hangingPunct="1">
              <a:spcBef>
                <a:spcPct val="50000"/>
              </a:spcBef>
            </a:pPr>
            <a:r>
              <a:rPr lang="en-US" sz="2400" dirty="0">
                <a:solidFill>
                  <a:schemeClr val="tx2"/>
                </a:solidFill>
              </a:rPr>
              <a:t>Marking to Market:</a:t>
            </a:r>
            <a:r>
              <a:rPr lang="en-US" sz="2400" dirty="0"/>
              <a:t> each day the profits or losses are realized and reflected in the margin account.</a:t>
            </a:r>
            <a:r>
              <a:rPr lang="hu-HU" sz="2400" dirty="0"/>
              <a:t> Daily </a:t>
            </a:r>
            <a:r>
              <a:rPr lang="hu-HU" sz="2400" dirty="0" err="1"/>
              <a:t>settlement</a:t>
            </a:r>
            <a:endParaRPr lang="en-US" sz="2400" dirty="0"/>
          </a:p>
          <a:p>
            <a:pPr eaLnBrk="1" hangingPunct="1">
              <a:spcBef>
                <a:spcPct val="50000"/>
              </a:spcBef>
            </a:pPr>
            <a:endParaRPr lang="en-US" sz="2400" dirty="0"/>
          </a:p>
          <a:p>
            <a:pPr eaLnBrk="1" hangingPunct="1">
              <a:spcBef>
                <a:spcPct val="50000"/>
              </a:spcBef>
            </a:pPr>
            <a:r>
              <a:rPr lang="en-US" sz="2400" dirty="0">
                <a:solidFill>
                  <a:schemeClr val="tx2"/>
                </a:solidFill>
                <a:hlinkClick r:id="rId4"/>
              </a:rPr>
              <a:t>Mark to market video</a:t>
            </a:r>
            <a:endParaRPr lang="en-US" sz="2400" dirty="0">
              <a:solidFill>
                <a:schemeClr val="tx2"/>
              </a:solidFill>
            </a:endParaRPr>
          </a:p>
          <a:p>
            <a:pPr eaLnBrk="1" hangingPunct="1">
              <a:spcBef>
                <a:spcPct val="50000"/>
              </a:spcBef>
            </a:pPr>
            <a:endParaRPr lang="en-US" sz="2400" dirty="0">
              <a:solidFill>
                <a:schemeClr val="tx2"/>
              </a:solidFill>
            </a:endParaRPr>
          </a:p>
          <a:p>
            <a:pPr eaLnBrk="1" hangingPunct="1">
              <a:spcBef>
                <a:spcPct val="50000"/>
              </a:spcBef>
            </a:pPr>
            <a:r>
              <a:rPr lang="en-US" sz="2400" dirty="0">
                <a:solidFill>
                  <a:schemeClr val="tx2"/>
                </a:solidFill>
                <a:hlinkClick r:id="rId5"/>
              </a:rPr>
              <a:t>Margin</a:t>
            </a:r>
            <a:r>
              <a:rPr lang="en-US" sz="2400" dirty="0">
                <a:solidFill>
                  <a:schemeClr val="tx2"/>
                </a:solidFill>
              </a:rPr>
              <a:t> described</a:t>
            </a:r>
          </a:p>
          <a:p>
            <a:pPr eaLnBrk="1" hangingPunct="1">
              <a:spcBef>
                <a:spcPct val="50000"/>
              </a:spcBef>
            </a:pPr>
            <a:endParaRPr lang="en-US" sz="2400" dirty="0">
              <a:solidFill>
                <a:schemeClr val="tx2"/>
              </a:solidFill>
            </a:endParaRPr>
          </a:p>
          <a:p>
            <a:pPr marL="0" indent="0" eaLnBrk="1" hangingPunct="1">
              <a:spcBef>
                <a:spcPct val="50000"/>
              </a:spcBef>
              <a:buNone/>
            </a:pPr>
            <a:r>
              <a:rPr lang="en-US" sz="2400" dirty="0">
                <a:hlinkClick r:id="rId6"/>
              </a:rPr>
              <a:t>Profit and loss of a future contract video</a:t>
            </a:r>
            <a:endParaRPr lang="en-US" sz="2400" dirty="0"/>
          </a:p>
        </p:txBody>
      </p:sp>
    </p:spTree>
    <p:extLst>
      <p:ext uri="{BB962C8B-B14F-4D97-AF65-F5344CB8AC3E}">
        <p14:creationId xmlns:p14="http://schemas.microsoft.com/office/powerpoint/2010/main" val="132753531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normAutofit fontScale="90000"/>
          </a:bodyPr>
          <a:lstStyle/>
          <a:p>
            <a:pPr eaLnBrk="1" hangingPunct="1"/>
            <a:r>
              <a:rPr lang="en-US" b="1"/>
              <a:t>Marking to Market Example</a:t>
            </a:r>
          </a:p>
        </p:txBody>
      </p:sp>
      <p:sp>
        <p:nvSpPr>
          <p:cNvPr id="15363" name="Content Placeholder 2"/>
          <p:cNvSpPr>
            <a:spLocks noGrp="1"/>
          </p:cNvSpPr>
          <p:nvPr>
            <p:ph idx="4294967295"/>
          </p:nvPr>
        </p:nvSpPr>
        <p:spPr/>
        <p:txBody>
          <a:bodyPr/>
          <a:lstStyle/>
          <a:p>
            <a:pPr marL="171450" indent="-171450" eaLnBrk="1" hangingPunct="1">
              <a:tabLst>
                <a:tab pos="971550" algn="l"/>
                <a:tab pos="1085850" algn="l"/>
                <a:tab pos="2114550" algn="l"/>
                <a:tab pos="3665538" algn="r"/>
                <a:tab pos="4972050" algn="r"/>
                <a:tab pos="6400800" algn="r"/>
                <a:tab pos="7658100" algn="r"/>
                <a:tab pos="8572500" algn="r"/>
              </a:tabLst>
            </a:pPr>
            <a:r>
              <a:rPr lang="en-US" sz="2000" dirty="0">
                <a:cs typeface="Arial" panose="020B0604020202020204" pitchFamily="34" charset="0"/>
              </a:rPr>
              <a:t>On Monday morning you sell one T-bond futures contract at 97-27 (97 27/32% of the $100,000 face value).  Futures contract price is thus </a:t>
            </a:r>
            <a:r>
              <a:rPr lang="en-US" sz="2000" u="sng" dirty="0">
                <a:cs typeface="Arial" panose="020B0604020202020204" pitchFamily="34" charset="0"/>
              </a:rPr>
              <a:t>_________</a:t>
            </a:r>
            <a:r>
              <a:rPr lang="en-US" sz="2000" dirty="0">
                <a:cs typeface="Arial" panose="020B0604020202020204" pitchFamily="34" charset="0"/>
              </a:rPr>
              <a:t>. </a:t>
            </a:r>
          </a:p>
          <a:p>
            <a:pPr marL="171450" indent="-171450" eaLnBrk="1" hangingPunct="1">
              <a:tabLst>
                <a:tab pos="971550" algn="l"/>
                <a:tab pos="1085850" algn="l"/>
                <a:tab pos="2114550" algn="l"/>
                <a:tab pos="3665538" algn="r"/>
                <a:tab pos="4972050" algn="r"/>
                <a:tab pos="6400800" algn="r"/>
                <a:tab pos="7658100" algn="r"/>
                <a:tab pos="8572500" algn="r"/>
              </a:tabLst>
            </a:pPr>
            <a:r>
              <a:rPr lang="en-US" sz="2000" dirty="0">
                <a:cs typeface="Arial" panose="020B0604020202020204" pitchFamily="34" charset="0"/>
              </a:rPr>
              <a:t>The initial margin requirement is $2,700 and the maintenance margin requirement is $2,000.  </a:t>
            </a:r>
          </a:p>
          <a:p>
            <a:pPr marL="171450" indent="-171450" eaLnBrk="1" hangingPunct="1">
              <a:buFontTx/>
              <a:buNone/>
              <a:tabLst>
                <a:tab pos="971550" algn="l"/>
                <a:tab pos="1085850" algn="l"/>
                <a:tab pos="2114550" algn="l"/>
                <a:tab pos="3665538" algn="r"/>
                <a:tab pos="4972050" algn="r"/>
                <a:tab pos="6400800" algn="r"/>
                <a:tab pos="7658100" algn="r"/>
                <a:tab pos="8572500" algn="r"/>
              </a:tabLst>
            </a:pPr>
            <a:endParaRPr lang="en-US" sz="1800" dirty="0"/>
          </a:p>
        </p:txBody>
      </p:sp>
      <p:sp>
        <p:nvSpPr>
          <p:cNvPr id="15364" name="Rectangle 4"/>
          <p:cNvSpPr>
            <a:spLocks noChangeArrowheads="1"/>
          </p:cNvSpPr>
          <p:nvPr/>
        </p:nvSpPr>
        <p:spPr bwMode="auto">
          <a:xfrm>
            <a:off x="304800" y="1506538"/>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1800" b="0" dirty="0"/>
              <a:t>$97,843.75</a:t>
            </a:r>
          </a:p>
        </p:txBody>
      </p:sp>
      <p:sp>
        <p:nvSpPr>
          <p:cNvPr id="15365" name="AutoShape 114"/>
          <p:cNvSpPr>
            <a:spLocks noChangeAspect="1" noChangeArrowheads="1" noTextEdit="1"/>
          </p:cNvSpPr>
          <p:nvPr/>
        </p:nvSpPr>
        <p:spPr bwMode="auto">
          <a:xfrm>
            <a:off x="641350" y="3068638"/>
            <a:ext cx="782955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15366" name="Rectangle 116"/>
          <p:cNvSpPr>
            <a:spLocks noChangeArrowheads="1"/>
          </p:cNvSpPr>
          <p:nvPr/>
        </p:nvSpPr>
        <p:spPr bwMode="auto">
          <a:xfrm>
            <a:off x="755650" y="3173413"/>
            <a:ext cx="1066800" cy="66675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67" name="Rectangle 117"/>
          <p:cNvSpPr>
            <a:spLocks noChangeArrowheads="1"/>
          </p:cNvSpPr>
          <p:nvPr/>
        </p:nvSpPr>
        <p:spPr bwMode="auto">
          <a:xfrm>
            <a:off x="1822450" y="3173413"/>
            <a:ext cx="828675" cy="66675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68" name="Rectangle 118"/>
          <p:cNvSpPr>
            <a:spLocks noChangeArrowheads="1"/>
          </p:cNvSpPr>
          <p:nvPr/>
        </p:nvSpPr>
        <p:spPr bwMode="auto">
          <a:xfrm>
            <a:off x="2651125" y="3173413"/>
            <a:ext cx="1571625" cy="66675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69" name="Rectangle 119"/>
          <p:cNvSpPr>
            <a:spLocks noChangeArrowheads="1"/>
          </p:cNvSpPr>
          <p:nvPr/>
        </p:nvSpPr>
        <p:spPr bwMode="auto">
          <a:xfrm>
            <a:off x="4222750" y="3173413"/>
            <a:ext cx="1066800" cy="66675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70" name="Rectangle 120"/>
          <p:cNvSpPr>
            <a:spLocks noChangeArrowheads="1"/>
          </p:cNvSpPr>
          <p:nvPr/>
        </p:nvSpPr>
        <p:spPr bwMode="auto">
          <a:xfrm>
            <a:off x="5289550" y="3173413"/>
            <a:ext cx="1143000" cy="66675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71" name="Rectangle 121"/>
          <p:cNvSpPr>
            <a:spLocks noChangeArrowheads="1"/>
          </p:cNvSpPr>
          <p:nvPr/>
        </p:nvSpPr>
        <p:spPr bwMode="auto">
          <a:xfrm>
            <a:off x="6432550" y="3173413"/>
            <a:ext cx="1066800" cy="66675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72" name="Rectangle 122"/>
          <p:cNvSpPr>
            <a:spLocks noChangeArrowheads="1"/>
          </p:cNvSpPr>
          <p:nvPr/>
        </p:nvSpPr>
        <p:spPr bwMode="auto">
          <a:xfrm>
            <a:off x="7499350" y="3173413"/>
            <a:ext cx="857250" cy="66675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73" name="Rectangle 123"/>
          <p:cNvSpPr>
            <a:spLocks noChangeArrowheads="1"/>
          </p:cNvSpPr>
          <p:nvPr/>
        </p:nvSpPr>
        <p:spPr bwMode="auto">
          <a:xfrm>
            <a:off x="755650" y="3840163"/>
            <a:ext cx="1066800" cy="41910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74" name="Rectangle 124"/>
          <p:cNvSpPr>
            <a:spLocks noChangeArrowheads="1"/>
          </p:cNvSpPr>
          <p:nvPr/>
        </p:nvSpPr>
        <p:spPr bwMode="auto">
          <a:xfrm>
            <a:off x="1822450" y="3840163"/>
            <a:ext cx="828675" cy="41910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75" name="Rectangle 125"/>
          <p:cNvSpPr>
            <a:spLocks noChangeArrowheads="1"/>
          </p:cNvSpPr>
          <p:nvPr/>
        </p:nvSpPr>
        <p:spPr bwMode="auto">
          <a:xfrm>
            <a:off x="2651125" y="3840163"/>
            <a:ext cx="1571625" cy="41910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76" name="Rectangle 126"/>
          <p:cNvSpPr>
            <a:spLocks noChangeArrowheads="1"/>
          </p:cNvSpPr>
          <p:nvPr/>
        </p:nvSpPr>
        <p:spPr bwMode="auto">
          <a:xfrm>
            <a:off x="4222750" y="3840163"/>
            <a:ext cx="1066800" cy="41910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77" name="Rectangle 127"/>
          <p:cNvSpPr>
            <a:spLocks noChangeArrowheads="1"/>
          </p:cNvSpPr>
          <p:nvPr/>
        </p:nvSpPr>
        <p:spPr bwMode="auto">
          <a:xfrm>
            <a:off x="5289550" y="3840163"/>
            <a:ext cx="1143000" cy="41910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78" name="Rectangle 128"/>
          <p:cNvSpPr>
            <a:spLocks noChangeArrowheads="1"/>
          </p:cNvSpPr>
          <p:nvPr/>
        </p:nvSpPr>
        <p:spPr bwMode="auto">
          <a:xfrm>
            <a:off x="6432550" y="3840163"/>
            <a:ext cx="1066800" cy="41910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79" name="Rectangle 129"/>
          <p:cNvSpPr>
            <a:spLocks noChangeArrowheads="1"/>
          </p:cNvSpPr>
          <p:nvPr/>
        </p:nvSpPr>
        <p:spPr bwMode="auto">
          <a:xfrm>
            <a:off x="7499350" y="3840163"/>
            <a:ext cx="857250" cy="41910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80" name="Rectangle 130"/>
          <p:cNvSpPr>
            <a:spLocks noChangeArrowheads="1"/>
          </p:cNvSpPr>
          <p:nvPr/>
        </p:nvSpPr>
        <p:spPr bwMode="auto">
          <a:xfrm>
            <a:off x="755650" y="4259263"/>
            <a:ext cx="1066800" cy="419100"/>
          </a:xfrm>
          <a:prstGeom prst="rect">
            <a:avLst/>
          </a:prstGeom>
          <a:solidFill>
            <a:srgbClr val="E7F6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81" name="Rectangle 131"/>
          <p:cNvSpPr>
            <a:spLocks noChangeArrowheads="1"/>
          </p:cNvSpPr>
          <p:nvPr/>
        </p:nvSpPr>
        <p:spPr bwMode="auto">
          <a:xfrm>
            <a:off x="1822450" y="4259263"/>
            <a:ext cx="828675" cy="419100"/>
          </a:xfrm>
          <a:prstGeom prst="rect">
            <a:avLst/>
          </a:prstGeom>
          <a:solidFill>
            <a:srgbClr val="E7F6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82" name="Rectangle 132"/>
          <p:cNvSpPr>
            <a:spLocks noChangeArrowheads="1"/>
          </p:cNvSpPr>
          <p:nvPr/>
        </p:nvSpPr>
        <p:spPr bwMode="auto">
          <a:xfrm>
            <a:off x="2651125" y="4259263"/>
            <a:ext cx="1571625" cy="419100"/>
          </a:xfrm>
          <a:prstGeom prst="rect">
            <a:avLst/>
          </a:prstGeom>
          <a:solidFill>
            <a:srgbClr val="E7F6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83" name="Rectangle 133"/>
          <p:cNvSpPr>
            <a:spLocks noChangeArrowheads="1"/>
          </p:cNvSpPr>
          <p:nvPr/>
        </p:nvSpPr>
        <p:spPr bwMode="auto">
          <a:xfrm>
            <a:off x="4222750" y="4259263"/>
            <a:ext cx="1066800" cy="419100"/>
          </a:xfrm>
          <a:prstGeom prst="rect">
            <a:avLst/>
          </a:prstGeom>
          <a:solidFill>
            <a:srgbClr val="E7F6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84" name="Rectangle 134"/>
          <p:cNvSpPr>
            <a:spLocks noChangeArrowheads="1"/>
          </p:cNvSpPr>
          <p:nvPr/>
        </p:nvSpPr>
        <p:spPr bwMode="auto">
          <a:xfrm>
            <a:off x="5289550" y="4259263"/>
            <a:ext cx="1143000" cy="419100"/>
          </a:xfrm>
          <a:prstGeom prst="rect">
            <a:avLst/>
          </a:prstGeom>
          <a:solidFill>
            <a:srgbClr val="E7F6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85" name="Rectangle 135"/>
          <p:cNvSpPr>
            <a:spLocks noChangeArrowheads="1"/>
          </p:cNvSpPr>
          <p:nvPr/>
        </p:nvSpPr>
        <p:spPr bwMode="auto">
          <a:xfrm>
            <a:off x="6432550" y="4259263"/>
            <a:ext cx="1066800" cy="419100"/>
          </a:xfrm>
          <a:prstGeom prst="rect">
            <a:avLst/>
          </a:prstGeom>
          <a:solidFill>
            <a:srgbClr val="E7F6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86" name="Rectangle 136"/>
          <p:cNvSpPr>
            <a:spLocks noChangeArrowheads="1"/>
          </p:cNvSpPr>
          <p:nvPr/>
        </p:nvSpPr>
        <p:spPr bwMode="auto">
          <a:xfrm>
            <a:off x="7499350" y="4259263"/>
            <a:ext cx="857250" cy="419100"/>
          </a:xfrm>
          <a:prstGeom prst="rect">
            <a:avLst/>
          </a:prstGeom>
          <a:solidFill>
            <a:srgbClr val="E7F6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87" name="Rectangle 137"/>
          <p:cNvSpPr>
            <a:spLocks noChangeArrowheads="1"/>
          </p:cNvSpPr>
          <p:nvPr/>
        </p:nvSpPr>
        <p:spPr bwMode="auto">
          <a:xfrm>
            <a:off x="755650" y="4678363"/>
            <a:ext cx="1066800" cy="41910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88" name="Rectangle 138"/>
          <p:cNvSpPr>
            <a:spLocks noChangeArrowheads="1"/>
          </p:cNvSpPr>
          <p:nvPr/>
        </p:nvSpPr>
        <p:spPr bwMode="auto">
          <a:xfrm>
            <a:off x="1822450" y="4678363"/>
            <a:ext cx="828675" cy="41910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89" name="Rectangle 139"/>
          <p:cNvSpPr>
            <a:spLocks noChangeArrowheads="1"/>
          </p:cNvSpPr>
          <p:nvPr/>
        </p:nvSpPr>
        <p:spPr bwMode="auto">
          <a:xfrm>
            <a:off x="2651125" y="4678363"/>
            <a:ext cx="1571625" cy="41910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90" name="Rectangle 140"/>
          <p:cNvSpPr>
            <a:spLocks noChangeArrowheads="1"/>
          </p:cNvSpPr>
          <p:nvPr/>
        </p:nvSpPr>
        <p:spPr bwMode="auto">
          <a:xfrm>
            <a:off x="4222750" y="4678363"/>
            <a:ext cx="1066800" cy="41910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91" name="Rectangle 141"/>
          <p:cNvSpPr>
            <a:spLocks noChangeArrowheads="1"/>
          </p:cNvSpPr>
          <p:nvPr/>
        </p:nvSpPr>
        <p:spPr bwMode="auto">
          <a:xfrm>
            <a:off x="5289550" y="4678363"/>
            <a:ext cx="1143000" cy="41910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92" name="Rectangle 142"/>
          <p:cNvSpPr>
            <a:spLocks noChangeArrowheads="1"/>
          </p:cNvSpPr>
          <p:nvPr/>
        </p:nvSpPr>
        <p:spPr bwMode="auto">
          <a:xfrm>
            <a:off x="6432550" y="4678363"/>
            <a:ext cx="1066800" cy="41910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93" name="Rectangle 143"/>
          <p:cNvSpPr>
            <a:spLocks noChangeArrowheads="1"/>
          </p:cNvSpPr>
          <p:nvPr/>
        </p:nvSpPr>
        <p:spPr bwMode="auto">
          <a:xfrm>
            <a:off x="7499350" y="4678363"/>
            <a:ext cx="857250" cy="41910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94" name="Rectangle 144"/>
          <p:cNvSpPr>
            <a:spLocks noChangeArrowheads="1"/>
          </p:cNvSpPr>
          <p:nvPr/>
        </p:nvSpPr>
        <p:spPr bwMode="auto">
          <a:xfrm>
            <a:off x="755650" y="5097463"/>
            <a:ext cx="1066800" cy="409575"/>
          </a:xfrm>
          <a:prstGeom prst="rect">
            <a:avLst/>
          </a:prstGeom>
          <a:solidFill>
            <a:srgbClr val="E7F6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95" name="Rectangle 145"/>
          <p:cNvSpPr>
            <a:spLocks noChangeArrowheads="1"/>
          </p:cNvSpPr>
          <p:nvPr/>
        </p:nvSpPr>
        <p:spPr bwMode="auto">
          <a:xfrm>
            <a:off x="1822450" y="5097463"/>
            <a:ext cx="828675" cy="409575"/>
          </a:xfrm>
          <a:prstGeom prst="rect">
            <a:avLst/>
          </a:prstGeom>
          <a:solidFill>
            <a:srgbClr val="E7F6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96" name="Rectangle 146"/>
          <p:cNvSpPr>
            <a:spLocks noChangeArrowheads="1"/>
          </p:cNvSpPr>
          <p:nvPr/>
        </p:nvSpPr>
        <p:spPr bwMode="auto">
          <a:xfrm>
            <a:off x="2651125" y="5097463"/>
            <a:ext cx="1571625" cy="409575"/>
          </a:xfrm>
          <a:prstGeom prst="rect">
            <a:avLst/>
          </a:prstGeom>
          <a:solidFill>
            <a:srgbClr val="E7F6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97" name="Rectangle 147"/>
          <p:cNvSpPr>
            <a:spLocks noChangeArrowheads="1"/>
          </p:cNvSpPr>
          <p:nvPr/>
        </p:nvSpPr>
        <p:spPr bwMode="auto">
          <a:xfrm>
            <a:off x="4222750" y="5097463"/>
            <a:ext cx="1066800" cy="409575"/>
          </a:xfrm>
          <a:prstGeom prst="rect">
            <a:avLst/>
          </a:prstGeom>
          <a:solidFill>
            <a:srgbClr val="E7F6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98" name="Rectangle 148"/>
          <p:cNvSpPr>
            <a:spLocks noChangeArrowheads="1"/>
          </p:cNvSpPr>
          <p:nvPr/>
        </p:nvSpPr>
        <p:spPr bwMode="auto">
          <a:xfrm>
            <a:off x="5289550" y="5097463"/>
            <a:ext cx="1143000" cy="409575"/>
          </a:xfrm>
          <a:prstGeom prst="rect">
            <a:avLst/>
          </a:prstGeom>
          <a:solidFill>
            <a:srgbClr val="E7F6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399" name="Rectangle 149"/>
          <p:cNvSpPr>
            <a:spLocks noChangeArrowheads="1"/>
          </p:cNvSpPr>
          <p:nvPr/>
        </p:nvSpPr>
        <p:spPr bwMode="auto">
          <a:xfrm>
            <a:off x="6432550" y="5097463"/>
            <a:ext cx="1066800" cy="409575"/>
          </a:xfrm>
          <a:prstGeom prst="rect">
            <a:avLst/>
          </a:prstGeom>
          <a:solidFill>
            <a:srgbClr val="E7F6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00" name="Rectangle 150"/>
          <p:cNvSpPr>
            <a:spLocks noChangeArrowheads="1"/>
          </p:cNvSpPr>
          <p:nvPr/>
        </p:nvSpPr>
        <p:spPr bwMode="auto">
          <a:xfrm>
            <a:off x="7499350" y="5097463"/>
            <a:ext cx="857250" cy="409575"/>
          </a:xfrm>
          <a:prstGeom prst="rect">
            <a:avLst/>
          </a:prstGeom>
          <a:solidFill>
            <a:srgbClr val="E7F6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01" name="Rectangle 151"/>
          <p:cNvSpPr>
            <a:spLocks noChangeArrowheads="1"/>
          </p:cNvSpPr>
          <p:nvPr/>
        </p:nvSpPr>
        <p:spPr bwMode="auto">
          <a:xfrm>
            <a:off x="755650" y="5507038"/>
            <a:ext cx="1066800" cy="51435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02" name="Rectangle 152"/>
          <p:cNvSpPr>
            <a:spLocks noChangeArrowheads="1"/>
          </p:cNvSpPr>
          <p:nvPr/>
        </p:nvSpPr>
        <p:spPr bwMode="auto">
          <a:xfrm>
            <a:off x="1822450" y="5507038"/>
            <a:ext cx="828675" cy="51435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03" name="Rectangle 153"/>
          <p:cNvSpPr>
            <a:spLocks noChangeArrowheads="1"/>
          </p:cNvSpPr>
          <p:nvPr/>
        </p:nvSpPr>
        <p:spPr bwMode="auto">
          <a:xfrm>
            <a:off x="2651125" y="5507038"/>
            <a:ext cx="1571625" cy="51435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04" name="Rectangle 154"/>
          <p:cNvSpPr>
            <a:spLocks noChangeArrowheads="1"/>
          </p:cNvSpPr>
          <p:nvPr/>
        </p:nvSpPr>
        <p:spPr bwMode="auto">
          <a:xfrm>
            <a:off x="4222750" y="5507038"/>
            <a:ext cx="1066800" cy="51435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1600"/>
              <a:t>Margin Call</a:t>
            </a:r>
          </a:p>
        </p:txBody>
      </p:sp>
      <p:sp>
        <p:nvSpPr>
          <p:cNvPr id="15405" name="Rectangle 155"/>
          <p:cNvSpPr>
            <a:spLocks noChangeArrowheads="1"/>
          </p:cNvSpPr>
          <p:nvPr/>
        </p:nvSpPr>
        <p:spPr bwMode="auto">
          <a:xfrm>
            <a:off x="5289550" y="5507038"/>
            <a:ext cx="1143000" cy="51435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06" name="Rectangle 156"/>
          <p:cNvSpPr>
            <a:spLocks noChangeArrowheads="1"/>
          </p:cNvSpPr>
          <p:nvPr/>
        </p:nvSpPr>
        <p:spPr bwMode="auto">
          <a:xfrm>
            <a:off x="6432550" y="5507038"/>
            <a:ext cx="1066800" cy="51435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07" name="Rectangle 157"/>
          <p:cNvSpPr>
            <a:spLocks noChangeArrowheads="1"/>
          </p:cNvSpPr>
          <p:nvPr/>
        </p:nvSpPr>
        <p:spPr bwMode="auto">
          <a:xfrm>
            <a:off x="7499350" y="5507038"/>
            <a:ext cx="857250" cy="514350"/>
          </a:xfrm>
          <a:prstGeom prst="rect">
            <a:avLst/>
          </a:prstGeom>
          <a:solidFill>
            <a:srgbClr val="CB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08" name="Rectangle 158"/>
          <p:cNvSpPr>
            <a:spLocks noChangeArrowheads="1"/>
          </p:cNvSpPr>
          <p:nvPr/>
        </p:nvSpPr>
        <p:spPr bwMode="auto">
          <a:xfrm>
            <a:off x="1822450" y="3168650"/>
            <a:ext cx="9525" cy="2867025"/>
          </a:xfrm>
          <a:prstGeom prst="rect">
            <a:avLst/>
          </a:prstGeom>
          <a:solidFill>
            <a:srgbClr val="FFFFFF"/>
          </a:solidFill>
          <a:ln w="0">
            <a:solidFill>
              <a:srgbClr val="FFFFFF"/>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09" name="Rectangle 159"/>
          <p:cNvSpPr>
            <a:spLocks noChangeArrowheads="1"/>
          </p:cNvSpPr>
          <p:nvPr/>
        </p:nvSpPr>
        <p:spPr bwMode="auto">
          <a:xfrm>
            <a:off x="2651125" y="3168650"/>
            <a:ext cx="9525" cy="2867025"/>
          </a:xfrm>
          <a:prstGeom prst="rect">
            <a:avLst/>
          </a:prstGeom>
          <a:solidFill>
            <a:srgbClr val="FFFFFF"/>
          </a:solidFill>
          <a:ln w="0">
            <a:solidFill>
              <a:srgbClr val="FFFFFF"/>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10" name="Rectangle 160"/>
          <p:cNvSpPr>
            <a:spLocks noChangeArrowheads="1"/>
          </p:cNvSpPr>
          <p:nvPr/>
        </p:nvSpPr>
        <p:spPr bwMode="auto">
          <a:xfrm>
            <a:off x="4222750" y="3168650"/>
            <a:ext cx="9525" cy="2867025"/>
          </a:xfrm>
          <a:prstGeom prst="rect">
            <a:avLst/>
          </a:prstGeom>
          <a:solidFill>
            <a:srgbClr val="FFFFFF"/>
          </a:solidFill>
          <a:ln w="0">
            <a:solidFill>
              <a:srgbClr val="FFFFFF"/>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11" name="Rectangle 161"/>
          <p:cNvSpPr>
            <a:spLocks noChangeArrowheads="1"/>
          </p:cNvSpPr>
          <p:nvPr/>
        </p:nvSpPr>
        <p:spPr bwMode="auto">
          <a:xfrm>
            <a:off x="5289550" y="3168650"/>
            <a:ext cx="9525" cy="2867025"/>
          </a:xfrm>
          <a:prstGeom prst="rect">
            <a:avLst/>
          </a:prstGeom>
          <a:solidFill>
            <a:srgbClr val="FFFFFF"/>
          </a:solidFill>
          <a:ln w="0">
            <a:solidFill>
              <a:srgbClr val="FFFFFF"/>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12" name="Rectangle 162"/>
          <p:cNvSpPr>
            <a:spLocks noChangeArrowheads="1"/>
          </p:cNvSpPr>
          <p:nvPr/>
        </p:nvSpPr>
        <p:spPr bwMode="auto">
          <a:xfrm>
            <a:off x="6432550" y="3168650"/>
            <a:ext cx="9525" cy="2867025"/>
          </a:xfrm>
          <a:prstGeom prst="rect">
            <a:avLst/>
          </a:prstGeom>
          <a:solidFill>
            <a:srgbClr val="FFFFFF"/>
          </a:solidFill>
          <a:ln w="0">
            <a:solidFill>
              <a:srgbClr val="FFFFFF"/>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13" name="Rectangle 163"/>
          <p:cNvSpPr>
            <a:spLocks noChangeArrowheads="1"/>
          </p:cNvSpPr>
          <p:nvPr/>
        </p:nvSpPr>
        <p:spPr bwMode="auto">
          <a:xfrm>
            <a:off x="7499350" y="3168650"/>
            <a:ext cx="9525" cy="2867025"/>
          </a:xfrm>
          <a:prstGeom prst="rect">
            <a:avLst/>
          </a:prstGeom>
          <a:solidFill>
            <a:srgbClr val="FFFFFF"/>
          </a:solidFill>
          <a:ln w="0">
            <a:solidFill>
              <a:srgbClr val="FFFFFF"/>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14" name="Rectangle 164"/>
          <p:cNvSpPr>
            <a:spLocks noChangeArrowheads="1"/>
          </p:cNvSpPr>
          <p:nvPr/>
        </p:nvSpPr>
        <p:spPr bwMode="auto">
          <a:xfrm>
            <a:off x="746125" y="3821113"/>
            <a:ext cx="7620000" cy="38100"/>
          </a:xfrm>
          <a:prstGeom prst="rect">
            <a:avLst/>
          </a:prstGeom>
          <a:solidFill>
            <a:srgbClr val="FFFFFF"/>
          </a:solidFill>
          <a:ln w="0">
            <a:solidFill>
              <a:srgbClr val="FFFFFF"/>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15" name="Rectangle 165"/>
          <p:cNvSpPr>
            <a:spLocks noChangeArrowheads="1"/>
          </p:cNvSpPr>
          <p:nvPr/>
        </p:nvSpPr>
        <p:spPr bwMode="auto">
          <a:xfrm>
            <a:off x="750888" y="4259263"/>
            <a:ext cx="7620000" cy="9525"/>
          </a:xfrm>
          <a:prstGeom prst="rect">
            <a:avLst/>
          </a:prstGeom>
          <a:solidFill>
            <a:srgbClr val="FFFFFF"/>
          </a:solidFill>
          <a:ln w="0">
            <a:solidFill>
              <a:srgbClr val="FFFFFF"/>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16" name="Rectangle 166"/>
          <p:cNvSpPr>
            <a:spLocks noChangeArrowheads="1"/>
          </p:cNvSpPr>
          <p:nvPr/>
        </p:nvSpPr>
        <p:spPr bwMode="auto">
          <a:xfrm>
            <a:off x="750888" y="4678363"/>
            <a:ext cx="7620000" cy="9525"/>
          </a:xfrm>
          <a:prstGeom prst="rect">
            <a:avLst/>
          </a:prstGeom>
          <a:solidFill>
            <a:srgbClr val="FFFFFF"/>
          </a:solidFill>
          <a:ln w="0">
            <a:solidFill>
              <a:srgbClr val="FFFFFF"/>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17" name="Rectangle 167"/>
          <p:cNvSpPr>
            <a:spLocks noChangeArrowheads="1"/>
          </p:cNvSpPr>
          <p:nvPr/>
        </p:nvSpPr>
        <p:spPr bwMode="auto">
          <a:xfrm>
            <a:off x="750888" y="5097463"/>
            <a:ext cx="7620000" cy="9525"/>
          </a:xfrm>
          <a:prstGeom prst="rect">
            <a:avLst/>
          </a:prstGeom>
          <a:solidFill>
            <a:srgbClr val="FFFFFF"/>
          </a:solidFill>
          <a:ln w="0">
            <a:solidFill>
              <a:srgbClr val="FFFFFF"/>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18" name="Rectangle 168"/>
          <p:cNvSpPr>
            <a:spLocks noChangeArrowheads="1"/>
          </p:cNvSpPr>
          <p:nvPr/>
        </p:nvSpPr>
        <p:spPr bwMode="auto">
          <a:xfrm>
            <a:off x="750888" y="5507038"/>
            <a:ext cx="7620000" cy="9525"/>
          </a:xfrm>
          <a:prstGeom prst="rect">
            <a:avLst/>
          </a:prstGeom>
          <a:solidFill>
            <a:srgbClr val="FFFFFF"/>
          </a:solidFill>
          <a:ln w="0">
            <a:solidFill>
              <a:srgbClr val="FFFFFF"/>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19" name="Rectangle 169"/>
          <p:cNvSpPr>
            <a:spLocks noChangeArrowheads="1"/>
          </p:cNvSpPr>
          <p:nvPr/>
        </p:nvSpPr>
        <p:spPr bwMode="auto">
          <a:xfrm>
            <a:off x="755650" y="3168650"/>
            <a:ext cx="9525" cy="2867025"/>
          </a:xfrm>
          <a:prstGeom prst="rect">
            <a:avLst/>
          </a:prstGeom>
          <a:solidFill>
            <a:srgbClr val="FFFFFF"/>
          </a:solidFill>
          <a:ln w="0">
            <a:solidFill>
              <a:srgbClr val="FFFFFF"/>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20" name="Rectangle 170"/>
          <p:cNvSpPr>
            <a:spLocks noChangeArrowheads="1"/>
          </p:cNvSpPr>
          <p:nvPr/>
        </p:nvSpPr>
        <p:spPr bwMode="auto">
          <a:xfrm>
            <a:off x="8356600" y="3168650"/>
            <a:ext cx="9525" cy="2867025"/>
          </a:xfrm>
          <a:prstGeom prst="rect">
            <a:avLst/>
          </a:prstGeom>
          <a:solidFill>
            <a:srgbClr val="FFFFFF"/>
          </a:solidFill>
          <a:ln w="0">
            <a:solidFill>
              <a:srgbClr val="FFFFFF"/>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21" name="Rectangle 171"/>
          <p:cNvSpPr>
            <a:spLocks noChangeArrowheads="1"/>
          </p:cNvSpPr>
          <p:nvPr/>
        </p:nvSpPr>
        <p:spPr bwMode="auto">
          <a:xfrm>
            <a:off x="750888" y="3173413"/>
            <a:ext cx="7620000" cy="9525"/>
          </a:xfrm>
          <a:prstGeom prst="rect">
            <a:avLst/>
          </a:prstGeom>
          <a:solidFill>
            <a:srgbClr val="FFFFFF"/>
          </a:solidFill>
          <a:ln w="0">
            <a:solidFill>
              <a:srgbClr val="FFFFFF"/>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22" name="Rectangle 172"/>
          <p:cNvSpPr>
            <a:spLocks noChangeArrowheads="1"/>
          </p:cNvSpPr>
          <p:nvPr/>
        </p:nvSpPr>
        <p:spPr bwMode="auto">
          <a:xfrm>
            <a:off x="750888" y="6021388"/>
            <a:ext cx="7620000" cy="9525"/>
          </a:xfrm>
          <a:prstGeom prst="rect">
            <a:avLst/>
          </a:prstGeom>
          <a:solidFill>
            <a:srgbClr val="FFFFFF"/>
          </a:solidFill>
          <a:ln w="0">
            <a:solidFill>
              <a:srgbClr val="FFFFFF"/>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23" name="Rectangle 173"/>
          <p:cNvSpPr>
            <a:spLocks noChangeArrowheads="1"/>
          </p:cNvSpPr>
          <p:nvPr/>
        </p:nvSpPr>
        <p:spPr bwMode="auto">
          <a:xfrm>
            <a:off x="1174750" y="3633788"/>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100">
                <a:solidFill>
                  <a:srgbClr val="000000"/>
                </a:solidFill>
                <a:latin typeface="Calibri" panose="020F0502020204030204" pitchFamily="34" charset="0"/>
              </a:rPr>
              <a:t>Day</a:t>
            </a:r>
            <a:endParaRPr lang="en-US"/>
          </a:p>
        </p:txBody>
      </p:sp>
      <p:sp>
        <p:nvSpPr>
          <p:cNvPr id="15424" name="Rectangle 174"/>
          <p:cNvSpPr>
            <a:spLocks noChangeArrowheads="1"/>
          </p:cNvSpPr>
          <p:nvPr/>
        </p:nvSpPr>
        <p:spPr bwMode="auto">
          <a:xfrm>
            <a:off x="2055813" y="3633788"/>
            <a:ext cx="4476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100">
                <a:solidFill>
                  <a:srgbClr val="000000"/>
                </a:solidFill>
                <a:latin typeface="Calibri" panose="020F0502020204030204" pitchFamily="34" charset="0"/>
              </a:rPr>
              <a:t>Settle</a:t>
            </a:r>
            <a:endParaRPr lang="en-US"/>
          </a:p>
        </p:txBody>
      </p:sp>
      <p:sp>
        <p:nvSpPr>
          <p:cNvPr id="15425" name="Rectangle 175"/>
          <p:cNvSpPr>
            <a:spLocks noChangeArrowheads="1"/>
          </p:cNvSpPr>
          <p:nvPr/>
        </p:nvSpPr>
        <p:spPr bwMode="auto">
          <a:xfrm>
            <a:off x="3205163" y="3633788"/>
            <a:ext cx="590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100">
                <a:solidFill>
                  <a:srgbClr val="000000"/>
                </a:solidFill>
                <a:latin typeface="Calibri" panose="020F0502020204030204" pitchFamily="34" charset="0"/>
              </a:rPr>
              <a:t>$  Value</a:t>
            </a:r>
            <a:endParaRPr lang="en-US"/>
          </a:p>
        </p:txBody>
      </p:sp>
      <p:sp>
        <p:nvSpPr>
          <p:cNvPr id="15426" name="Rectangle 176"/>
          <p:cNvSpPr>
            <a:spLocks noChangeArrowheads="1"/>
          </p:cNvSpPr>
          <p:nvPr/>
        </p:nvSpPr>
        <p:spPr bwMode="auto">
          <a:xfrm>
            <a:off x="4383088" y="3633788"/>
            <a:ext cx="895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100">
                <a:solidFill>
                  <a:srgbClr val="000000"/>
                </a:solidFill>
                <a:latin typeface="Calibri" panose="020F0502020204030204" pitchFamily="34" charset="0"/>
              </a:rPr>
              <a:t>Price Change</a:t>
            </a:r>
            <a:endParaRPr lang="en-US"/>
          </a:p>
        </p:txBody>
      </p:sp>
      <p:sp>
        <p:nvSpPr>
          <p:cNvPr id="15427" name="Rectangle 177"/>
          <p:cNvSpPr>
            <a:spLocks noChangeArrowheads="1"/>
          </p:cNvSpPr>
          <p:nvPr/>
        </p:nvSpPr>
        <p:spPr bwMode="auto">
          <a:xfrm>
            <a:off x="5651500" y="3467100"/>
            <a:ext cx="5334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100">
                <a:solidFill>
                  <a:srgbClr val="000000"/>
                </a:solidFill>
                <a:latin typeface="Calibri" panose="020F0502020204030204" pitchFamily="34" charset="0"/>
              </a:rPr>
              <a:t>Margin</a:t>
            </a:r>
            <a:endParaRPr lang="en-US"/>
          </a:p>
        </p:txBody>
      </p:sp>
      <p:sp>
        <p:nvSpPr>
          <p:cNvPr id="15428" name="Rectangle 178"/>
          <p:cNvSpPr>
            <a:spLocks noChangeArrowheads="1"/>
          </p:cNvSpPr>
          <p:nvPr/>
        </p:nvSpPr>
        <p:spPr bwMode="auto">
          <a:xfrm>
            <a:off x="5622925" y="3629025"/>
            <a:ext cx="6000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100">
                <a:solidFill>
                  <a:srgbClr val="000000"/>
                </a:solidFill>
                <a:latin typeface="Calibri" panose="020F0502020204030204" pitchFamily="34" charset="0"/>
              </a:rPr>
              <a:t>Account</a:t>
            </a:r>
            <a:endParaRPr lang="en-US"/>
          </a:p>
        </p:txBody>
      </p:sp>
      <p:sp>
        <p:nvSpPr>
          <p:cNvPr id="15429" name="Rectangle 179"/>
          <p:cNvSpPr>
            <a:spLocks noChangeArrowheads="1"/>
          </p:cNvSpPr>
          <p:nvPr/>
        </p:nvSpPr>
        <p:spPr bwMode="auto">
          <a:xfrm>
            <a:off x="6630988" y="3467100"/>
            <a:ext cx="80962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100">
                <a:solidFill>
                  <a:srgbClr val="000000"/>
                </a:solidFill>
                <a:latin typeface="Calibri" panose="020F0502020204030204" pitchFamily="34" charset="0"/>
              </a:rPr>
              <a:t>Total %HPR</a:t>
            </a:r>
            <a:endParaRPr lang="en-US"/>
          </a:p>
        </p:txBody>
      </p:sp>
      <p:sp>
        <p:nvSpPr>
          <p:cNvPr id="15430" name="Rectangle 180"/>
          <p:cNvSpPr>
            <a:spLocks noChangeArrowheads="1"/>
          </p:cNvSpPr>
          <p:nvPr/>
        </p:nvSpPr>
        <p:spPr bwMode="auto">
          <a:xfrm>
            <a:off x="6773863" y="3629025"/>
            <a:ext cx="4857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100">
                <a:solidFill>
                  <a:srgbClr val="000000"/>
                </a:solidFill>
                <a:latin typeface="Calibri" panose="020F0502020204030204" pitchFamily="34" charset="0"/>
              </a:rPr>
              <a:t>(cum.)</a:t>
            </a:r>
            <a:endParaRPr lang="en-US"/>
          </a:p>
        </p:txBody>
      </p:sp>
      <p:sp>
        <p:nvSpPr>
          <p:cNvPr id="15431" name="Rectangle 181"/>
          <p:cNvSpPr>
            <a:spLocks noChangeArrowheads="1"/>
          </p:cNvSpPr>
          <p:nvPr/>
        </p:nvSpPr>
        <p:spPr bwMode="auto">
          <a:xfrm>
            <a:off x="7662863" y="3467100"/>
            <a:ext cx="69532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100">
                <a:solidFill>
                  <a:srgbClr val="000000"/>
                </a:solidFill>
                <a:latin typeface="Calibri" panose="020F0502020204030204" pitchFamily="34" charset="0"/>
              </a:rPr>
              <a:t>Spot HPR </a:t>
            </a:r>
            <a:endParaRPr lang="en-US"/>
          </a:p>
        </p:txBody>
      </p:sp>
      <p:sp>
        <p:nvSpPr>
          <p:cNvPr id="15432" name="Rectangle 182"/>
          <p:cNvSpPr>
            <a:spLocks noChangeArrowheads="1"/>
          </p:cNvSpPr>
          <p:nvPr/>
        </p:nvSpPr>
        <p:spPr bwMode="auto">
          <a:xfrm>
            <a:off x="7739063" y="3629025"/>
            <a:ext cx="4857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100">
                <a:solidFill>
                  <a:srgbClr val="000000"/>
                </a:solidFill>
                <a:latin typeface="Calibri" panose="020F0502020204030204" pitchFamily="34" charset="0"/>
              </a:rPr>
              <a:t>(cum.)</a:t>
            </a:r>
            <a:endParaRPr lang="en-US"/>
          </a:p>
        </p:txBody>
      </p:sp>
      <p:sp>
        <p:nvSpPr>
          <p:cNvPr id="15433" name="Rectangle 183"/>
          <p:cNvSpPr>
            <a:spLocks noChangeArrowheads="1"/>
          </p:cNvSpPr>
          <p:nvPr/>
        </p:nvSpPr>
        <p:spPr bwMode="auto">
          <a:xfrm>
            <a:off x="850900" y="4051300"/>
            <a:ext cx="4572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100">
                <a:solidFill>
                  <a:srgbClr val="000000"/>
                </a:solidFill>
                <a:latin typeface="Calibri" panose="020F0502020204030204" pitchFamily="34" charset="0"/>
              </a:rPr>
              <a:t>Open </a:t>
            </a:r>
            <a:endParaRPr lang="en-US"/>
          </a:p>
        </p:txBody>
      </p:sp>
      <p:sp>
        <p:nvSpPr>
          <p:cNvPr id="15434" name="Rectangle 184"/>
          <p:cNvSpPr>
            <a:spLocks noChangeArrowheads="1"/>
          </p:cNvSpPr>
          <p:nvPr/>
        </p:nvSpPr>
        <p:spPr bwMode="auto">
          <a:xfrm>
            <a:off x="3367088" y="3973513"/>
            <a:ext cx="7667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$97,843.75</a:t>
            </a:r>
            <a:endParaRPr lang="en-US"/>
          </a:p>
        </p:txBody>
      </p:sp>
      <p:sp>
        <p:nvSpPr>
          <p:cNvPr id="15435" name="Rectangle 185"/>
          <p:cNvSpPr>
            <a:spLocks noChangeArrowheads="1"/>
          </p:cNvSpPr>
          <p:nvPr/>
        </p:nvSpPr>
        <p:spPr bwMode="auto">
          <a:xfrm>
            <a:off x="5918200" y="3973513"/>
            <a:ext cx="4857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$2700</a:t>
            </a:r>
            <a:endParaRPr lang="en-US"/>
          </a:p>
        </p:txBody>
      </p:sp>
      <p:sp>
        <p:nvSpPr>
          <p:cNvPr id="15436" name="Rectangle 186"/>
          <p:cNvSpPr>
            <a:spLocks noChangeArrowheads="1"/>
          </p:cNvSpPr>
          <p:nvPr/>
        </p:nvSpPr>
        <p:spPr bwMode="auto">
          <a:xfrm>
            <a:off x="850900" y="4468813"/>
            <a:ext cx="4476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100">
                <a:solidFill>
                  <a:srgbClr val="000000"/>
                </a:solidFill>
                <a:latin typeface="Calibri" panose="020F0502020204030204" pitchFamily="34" charset="0"/>
              </a:rPr>
              <a:t>Mon. </a:t>
            </a:r>
            <a:endParaRPr lang="en-US"/>
          </a:p>
        </p:txBody>
      </p:sp>
      <p:sp>
        <p:nvSpPr>
          <p:cNvPr id="15437" name="Rectangle 187"/>
          <p:cNvSpPr>
            <a:spLocks noChangeArrowheads="1"/>
          </p:cNvSpPr>
          <p:nvPr/>
        </p:nvSpPr>
        <p:spPr bwMode="auto">
          <a:xfrm>
            <a:off x="2170113" y="4391025"/>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97</a:t>
            </a:r>
            <a:endParaRPr lang="en-US"/>
          </a:p>
        </p:txBody>
      </p:sp>
      <p:sp>
        <p:nvSpPr>
          <p:cNvPr id="15438" name="Rectangle 188"/>
          <p:cNvSpPr>
            <a:spLocks noChangeArrowheads="1"/>
          </p:cNvSpPr>
          <p:nvPr/>
        </p:nvSpPr>
        <p:spPr bwMode="auto">
          <a:xfrm>
            <a:off x="2341563" y="4391025"/>
            <a:ext cx="1143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a:t>
            </a:r>
            <a:endParaRPr lang="en-US"/>
          </a:p>
        </p:txBody>
      </p:sp>
      <p:sp>
        <p:nvSpPr>
          <p:cNvPr id="15439" name="Rectangle 189"/>
          <p:cNvSpPr>
            <a:spLocks noChangeArrowheads="1"/>
          </p:cNvSpPr>
          <p:nvPr/>
        </p:nvSpPr>
        <p:spPr bwMode="auto">
          <a:xfrm>
            <a:off x="2389188" y="4391025"/>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13</a:t>
            </a:r>
            <a:endParaRPr lang="en-US"/>
          </a:p>
        </p:txBody>
      </p:sp>
      <p:sp>
        <p:nvSpPr>
          <p:cNvPr id="15440" name="Rectangle 190"/>
          <p:cNvSpPr>
            <a:spLocks noChangeArrowheads="1"/>
          </p:cNvSpPr>
          <p:nvPr/>
        </p:nvSpPr>
        <p:spPr bwMode="auto">
          <a:xfrm>
            <a:off x="3367088" y="4391025"/>
            <a:ext cx="8286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dirty="0">
                <a:solidFill>
                  <a:srgbClr val="000000"/>
                </a:solidFill>
              </a:rPr>
              <a:t>$97,406.25</a:t>
            </a:r>
            <a:endParaRPr lang="en-US" dirty="0"/>
          </a:p>
        </p:txBody>
      </p:sp>
      <p:grpSp>
        <p:nvGrpSpPr>
          <p:cNvPr id="15441" name="Group 358"/>
          <p:cNvGrpSpPr>
            <a:grpSpLocks/>
          </p:cNvGrpSpPr>
          <p:nvPr/>
        </p:nvGrpSpPr>
        <p:grpSpPr bwMode="auto">
          <a:xfrm>
            <a:off x="4602163" y="4391025"/>
            <a:ext cx="666750" cy="209550"/>
            <a:chOff x="4602163" y="4391026"/>
            <a:chExt cx="666750" cy="209550"/>
          </a:xfrm>
        </p:grpSpPr>
        <p:sp>
          <p:nvSpPr>
            <p:cNvPr id="15477" name="Rectangle 191"/>
            <p:cNvSpPr>
              <a:spLocks noChangeArrowheads="1"/>
            </p:cNvSpPr>
            <p:nvPr/>
          </p:nvSpPr>
          <p:spPr bwMode="auto">
            <a:xfrm>
              <a:off x="4602163" y="4391026"/>
              <a:ext cx="1143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a:t>
              </a:r>
              <a:endParaRPr lang="en-US"/>
            </a:p>
          </p:txBody>
        </p:sp>
        <p:sp>
          <p:nvSpPr>
            <p:cNvPr id="15478" name="Rectangle 192"/>
            <p:cNvSpPr>
              <a:spLocks noChangeArrowheads="1"/>
            </p:cNvSpPr>
            <p:nvPr/>
          </p:nvSpPr>
          <p:spPr bwMode="auto">
            <a:xfrm>
              <a:off x="4649788" y="4391026"/>
              <a:ext cx="619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$437.50</a:t>
              </a:r>
              <a:endParaRPr lang="en-US"/>
            </a:p>
          </p:txBody>
        </p:sp>
      </p:grpSp>
      <p:sp>
        <p:nvSpPr>
          <p:cNvPr id="15442" name="Rectangle 193"/>
          <p:cNvSpPr>
            <a:spLocks noChangeArrowheads="1"/>
          </p:cNvSpPr>
          <p:nvPr/>
        </p:nvSpPr>
        <p:spPr bwMode="auto">
          <a:xfrm>
            <a:off x="5708650" y="4391025"/>
            <a:ext cx="695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$3137.50</a:t>
            </a:r>
            <a:endParaRPr lang="en-US"/>
          </a:p>
        </p:txBody>
      </p:sp>
      <p:sp>
        <p:nvSpPr>
          <p:cNvPr id="15443" name="Rectangle 195"/>
          <p:cNvSpPr>
            <a:spLocks noChangeArrowheads="1"/>
          </p:cNvSpPr>
          <p:nvPr/>
        </p:nvSpPr>
        <p:spPr bwMode="auto">
          <a:xfrm>
            <a:off x="6983413" y="4391025"/>
            <a:ext cx="4953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16.2%</a:t>
            </a:r>
            <a:endParaRPr lang="en-US"/>
          </a:p>
        </p:txBody>
      </p:sp>
      <p:sp>
        <p:nvSpPr>
          <p:cNvPr id="15444" name="Rectangle 197"/>
          <p:cNvSpPr>
            <a:spLocks noChangeArrowheads="1"/>
          </p:cNvSpPr>
          <p:nvPr/>
        </p:nvSpPr>
        <p:spPr bwMode="auto">
          <a:xfrm>
            <a:off x="7842250" y="4391025"/>
            <a:ext cx="4953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0.45%</a:t>
            </a:r>
            <a:endParaRPr lang="en-US"/>
          </a:p>
        </p:txBody>
      </p:sp>
      <p:sp>
        <p:nvSpPr>
          <p:cNvPr id="15445" name="Rectangle 198"/>
          <p:cNvSpPr>
            <a:spLocks noChangeArrowheads="1"/>
          </p:cNvSpPr>
          <p:nvPr/>
        </p:nvSpPr>
        <p:spPr bwMode="auto">
          <a:xfrm>
            <a:off x="850900" y="4886325"/>
            <a:ext cx="4476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100">
                <a:solidFill>
                  <a:srgbClr val="000000"/>
                </a:solidFill>
                <a:latin typeface="Calibri" panose="020F0502020204030204" pitchFamily="34" charset="0"/>
              </a:rPr>
              <a:t>Tues. </a:t>
            </a:r>
            <a:endParaRPr lang="en-US"/>
          </a:p>
        </p:txBody>
      </p:sp>
      <p:sp>
        <p:nvSpPr>
          <p:cNvPr id="15446" name="Rectangle 199"/>
          <p:cNvSpPr>
            <a:spLocks noChangeArrowheads="1"/>
          </p:cNvSpPr>
          <p:nvPr/>
        </p:nvSpPr>
        <p:spPr bwMode="auto">
          <a:xfrm>
            <a:off x="2170113" y="4808538"/>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98</a:t>
            </a:r>
            <a:endParaRPr lang="en-US"/>
          </a:p>
        </p:txBody>
      </p:sp>
      <p:sp>
        <p:nvSpPr>
          <p:cNvPr id="15447" name="Rectangle 200"/>
          <p:cNvSpPr>
            <a:spLocks noChangeArrowheads="1"/>
          </p:cNvSpPr>
          <p:nvPr/>
        </p:nvSpPr>
        <p:spPr bwMode="auto">
          <a:xfrm>
            <a:off x="2341563" y="4808538"/>
            <a:ext cx="1143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a:t>
            </a:r>
            <a:endParaRPr lang="en-US"/>
          </a:p>
        </p:txBody>
      </p:sp>
      <p:sp>
        <p:nvSpPr>
          <p:cNvPr id="15448" name="Rectangle 201"/>
          <p:cNvSpPr>
            <a:spLocks noChangeArrowheads="1"/>
          </p:cNvSpPr>
          <p:nvPr/>
        </p:nvSpPr>
        <p:spPr bwMode="auto">
          <a:xfrm>
            <a:off x="2389188" y="4808538"/>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00</a:t>
            </a:r>
            <a:endParaRPr lang="en-US"/>
          </a:p>
        </p:txBody>
      </p:sp>
      <p:sp>
        <p:nvSpPr>
          <p:cNvPr id="15449" name="Rectangle 202"/>
          <p:cNvSpPr>
            <a:spLocks noChangeArrowheads="1"/>
          </p:cNvSpPr>
          <p:nvPr/>
        </p:nvSpPr>
        <p:spPr bwMode="auto">
          <a:xfrm>
            <a:off x="3367088" y="4808538"/>
            <a:ext cx="8286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$98,000.00</a:t>
            </a:r>
            <a:endParaRPr lang="en-US"/>
          </a:p>
        </p:txBody>
      </p:sp>
      <p:sp>
        <p:nvSpPr>
          <p:cNvPr id="15450" name="Rectangle 203"/>
          <p:cNvSpPr>
            <a:spLocks noChangeArrowheads="1"/>
          </p:cNvSpPr>
          <p:nvPr/>
        </p:nvSpPr>
        <p:spPr bwMode="auto">
          <a:xfrm>
            <a:off x="4649788" y="4808538"/>
            <a:ext cx="619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$593.75</a:t>
            </a:r>
            <a:endParaRPr lang="en-US"/>
          </a:p>
        </p:txBody>
      </p:sp>
      <p:sp>
        <p:nvSpPr>
          <p:cNvPr id="15451" name="Rectangle 204"/>
          <p:cNvSpPr>
            <a:spLocks noChangeArrowheads="1"/>
          </p:cNvSpPr>
          <p:nvPr/>
        </p:nvSpPr>
        <p:spPr bwMode="auto">
          <a:xfrm>
            <a:off x="5708650" y="4808538"/>
            <a:ext cx="695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$2543.75</a:t>
            </a:r>
            <a:endParaRPr lang="en-US"/>
          </a:p>
        </p:txBody>
      </p:sp>
      <p:grpSp>
        <p:nvGrpSpPr>
          <p:cNvPr id="15452" name="Group 361"/>
          <p:cNvGrpSpPr>
            <a:grpSpLocks/>
          </p:cNvGrpSpPr>
          <p:nvPr/>
        </p:nvGrpSpPr>
        <p:grpSpPr bwMode="auto">
          <a:xfrm>
            <a:off x="7021513" y="4808538"/>
            <a:ext cx="457200" cy="209550"/>
            <a:chOff x="7021513" y="4808538"/>
            <a:chExt cx="457200" cy="209550"/>
          </a:xfrm>
        </p:grpSpPr>
        <p:sp>
          <p:nvSpPr>
            <p:cNvPr id="15475" name="Rectangle 205"/>
            <p:cNvSpPr>
              <a:spLocks noChangeArrowheads="1"/>
            </p:cNvSpPr>
            <p:nvPr/>
          </p:nvSpPr>
          <p:spPr bwMode="auto">
            <a:xfrm>
              <a:off x="7021513" y="4808538"/>
              <a:ext cx="1143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a:t>
              </a:r>
              <a:endParaRPr lang="en-US"/>
            </a:p>
          </p:txBody>
        </p:sp>
        <p:sp>
          <p:nvSpPr>
            <p:cNvPr id="15476" name="Rectangle 206"/>
            <p:cNvSpPr>
              <a:spLocks noChangeArrowheads="1"/>
            </p:cNvSpPr>
            <p:nvPr/>
          </p:nvSpPr>
          <p:spPr bwMode="auto">
            <a:xfrm>
              <a:off x="7069138" y="4808538"/>
              <a:ext cx="4095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5.8%</a:t>
              </a:r>
              <a:endParaRPr lang="en-US"/>
            </a:p>
          </p:txBody>
        </p:sp>
      </p:grpSp>
      <p:grpSp>
        <p:nvGrpSpPr>
          <p:cNvPr id="15453" name="Group 362"/>
          <p:cNvGrpSpPr>
            <a:grpSpLocks/>
          </p:cNvGrpSpPr>
          <p:nvPr/>
        </p:nvGrpSpPr>
        <p:grpSpPr bwMode="auto">
          <a:xfrm>
            <a:off x="7794625" y="4808538"/>
            <a:ext cx="542925" cy="209550"/>
            <a:chOff x="7794625" y="4808538"/>
            <a:chExt cx="542925" cy="209550"/>
          </a:xfrm>
        </p:grpSpPr>
        <p:sp>
          <p:nvSpPr>
            <p:cNvPr id="15473" name="Rectangle 207"/>
            <p:cNvSpPr>
              <a:spLocks noChangeArrowheads="1"/>
            </p:cNvSpPr>
            <p:nvPr/>
          </p:nvSpPr>
          <p:spPr bwMode="auto">
            <a:xfrm>
              <a:off x="7794625" y="4808538"/>
              <a:ext cx="1143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a:t>
              </a:r>
              <a:endParaRPr lang="en-US"/>
            </a:p>
          </p:txBody>
        </p:sp>
        <p:sp>
          <p:nvSpPr>
            <p:cNvPr id="15474" name="Rectangle 208"/>
            <p:cNvSpPr>
              <a:spLocks noChangeArrowheads="1"/>
            </p:cNvSpPr>
            <p:nvPr/>
          </p:nvSpPr>
          <p:spPr bwMode="auto">
            <a:xfrm>
              <a:off x="7842250" y="4808538"/>
              <a:ext cx="4953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0.16%</a:t>
              </a:r>
              <a:endParaRPr lang="en-US"/>
            </a:p>
          </p:txBody>
        </p:sp>
      </p:grpSp>
      <p:sp>
        <p:nvSpPr>
          <p:cNvPr id="15454" name="Rectangle 209"/>
          <p:cNvSpPr>
            <a:spLocks noChangeArrowheads="1"/>
          </p:cNvSpPr>
          <p:nvPr/>
        </p:nvSpPr>
        <p:spPr bwMode="auto">
          <a:xfrm>
            <a:off x="850900" y="5302250"/>
            <a:ext cx="4476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100">
                <a:solidFill>
                  <a:srgbClr val="000000"/>
                </a:solidFill>
                <a:latin typeface="Calibri" panose="020F0502020204030204" pitchFamily="34" charset="0"/>
              </a:rPr>
              <a:t>Wed. </a:t>
            </a:r>
            <a:endParaRPr lang="en-US"/>
          </a:p>
        </p:txBody>
      </p:sp>
      <p:sp>
        <p:nvSpPr>
          <p:cNvPr id="15455" name="Rectangle 210"/>
          <p:cNvSpPr>
            <a:spLocks noChangeArrowheads="1"/>
          </p:cNvSpPr>
          <p:nvPr/>
        </p:nvSpPr>
        <p:spPr bwMode="auto">
          <a:xfrm>
            <a:off x="2084388" y="5226050"/>
            <a:ext cx="3238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100</a:t>
            </a:r>
            <a:endParaRPr lang="en-US"/>
          </a:p>
        </p:txBody>
      </p:sp>
      <p:sp>
        <p:nvSpPr>
          <p:cNvPr id="15456" name="Rectangle 211"/>
          <p:cNvSpPr>
            <a:spLocks noChangeArrowheads="1"/>
          </p:cNvSpPr>
          <p:nvPr/>
        </p:nvSpPr>
        <p:spPr bwMode="auto">
          <a:xfrm>
            <a:off x="2341563" y="5226050"/>
            <a:ext cx="1143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a:t>
            </a:r>
            <a:endParaRPr lang="en-US"/>
          </a:p>
        </p:txBody>
      </p:sp>
      <p:sp>
        <p:nvSpPr>
          <p:cNvPr id="15457" name="Rectangle 212"/>
          <p:cNvSpPr>
            <a:spLocks noChangeArrowheads="1"/>
          </p:cNvSpPr>
          <p:nvPr/>
        </p:nvSpPr>
        <p:spPr bwMode="auto">
          <a:xfrm>
            <a:off x="2389188" y="5226050"/>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00</a:t>
            </a:r>
            <a:endParaRPr lang="en-US"/>
          </a:p>
        </p:txBody>
      </p:sp>
      <p:sp>
        <p:nvSpPr>
          <p:cNvPr id="15458" name="Rectangle 213"/>
          <p:cNvSpPr>
            <a:spLocks noChangeArrowheads="1"/>
          </p:cNvSpPr>
          <p:nvPr/>
        </p:nvSpPr>
        <p:spPr bwMode="auto">
          <a:xfrm>
            <a:off x="3281363" y="5226050"/>
            <a:ext cx="914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$100,000.00</a:t>
            </a:r>
            <a:endParaRPr lang="en-US"/>
          </a:p>
        </p:txBody>
      </p:sp>
      <p:sp>
        <p:nvSpPr>
          <p:cNvPr id="15459" name="Rectangle 214"/>
          <p:cNvSpPr>
            <a:spLocks noChangeArrowheads="1"/>
          </p:cNvSpPr>
          <p:nvPr/>
        </p:nvSpPr>
        <p:spPr bwMode="auto">
          <a:xfrm>
            <a:off x="4564063" y="5226050"/>
            <a:ext cx="695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$2000.00</a:t>
            </a:r>
            <a:endParaRPr lang="en-US"/>
          </a:p>
        </p:txBody>
      </p:sp>
      <p:sp>
        <p:nvSpPr>
          <p:cNvPr id="15460" name="Rectangle 215"/>
          <p:cNvSpPr>
            <a:spLocks noChangeArrowheads="1"/>
          </p:cNvSpPr>
          <p:nvPr/>
        </p:nvSpPr>
        <p:spPr bwMode="auto">
          <a:xfrm>
            <a:off x="5794375" y="5226050"/>
            <a:ext cx="619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$543.75</a:t>
            </a:r>
            <a:endParaRPr lang="en-US"/>
          </a:p>
        </p:txBody>
      </p:sp>
      <p:grpSp>
        <p:nvGrpSpPr>
          <p:cNvPr id="15461" name="Group 364"/>
          <p:cNvGrpSpPr>
            <a:grpSpLocks/>
          </p:cNvGrpSpPr>
          <p:nvPr/>
        </p:nvGrpSpPr>
        <p:grpSpPr bwMode="auto">
          <a:xfrm>
            <a:off x="6935788" y="5226050"/>
            <a:ext cx="542925" cy="209550"/>
            <a:chOff x="6935788" y="5226051"/>
            <a:chExt cx="542925" cy="209550"/>
          </a:xfrm>
        </p:grpSpPr>
        <p:sp>
          <p:nvSpPr>
            <p:cNvPr id="15471" name="Rectangle 216"/>
            <p:cNvSpPr>
              <a:spLocks noChangeArrowheads="1"/>
            </p:cNvSpPr>
            <p:nvPr/>
          </p:nvSpPr>
          <p:spPr bwMode="auto">
            <a:xfrm>
              <a:off x="6935788" y="5226051"/>
              <a:ext cx="1143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a:t>
              </a:r>
              <a:endParaRPr lang="en-US"/>
            </a:p>
          </p:txBody>
        </p:sp>
        <p:sp>
          <p:nvSpPr>
            <p:cNvPr id="15472" name="Rectangle 217"/>
            <p:cNvSpPr>
              <a:spLocks noChangeArrowheads="1"/>
            </p:cNvSpPr>
            <p:nvPr/>
          </p:nvSpPr>
          <p:spPr bwMode="auto">
            <a:xfrm>
              <a:off x="6983413" y="5226051"/>
              <a:ext cx="4953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79.9%</a:t>
              </a:r>
              <a:endParaRPr lang="en-US"/>
            </a:p>
          </p:txBody>
        </p:sp>
      </p:grpSp>
      <p:grpSp>
        <p:nvGrpSpPr>
          <p:cNvPr id="15462" name="Group 363"/>
          <p:cNvGrpSpPr>
            <a:grpSpLocks/>
          </p:cNvGrpSpPr>
          <p:nvPr/>
        </p:nvGrpSpPr>
        <p:grpSpPr bwMode="auto">
          <a:xfrm>
            <a:off x="7880350" y="5226050"/>
            <a:ext cx="457200" cy="209550"/>
            <a:chOff x="7880350" y="5226051"/>
            <a:chExt cx="457200" cy="209550"/>
          </a:xfrm>
        </p:grpSpPr>
        <p:sp>
          <p:nvSpPr>
            <p:cNvPr id="15469" name="Rectangle 218"/>
            <p:cNvSpPr>
              <a:spLocks noChangeArrowheads="1"/>
            </p:cNvSpPr>
            <p:nvPr/>
          </p:nvSpPr>
          <p:spPr bwMode="auto">
            <a:xfrm>
              <a:off x="7880350" y="5226051"/>
              <a:ext cx="1143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a:t>
              </a:r>
              <a:endParaRPr lang="en-US"/>
            </a:p>
          </p:txBody>
        </p:sp>
        <p:sp>
          <p:nvSpPr>
            <p:cNvPr id="15470" name="Rectangle 219"/>
            <p:cNvSpPr>
              <a:spLocks noChangeArrowheads="1"/>
            </p:cNvSpPr>
            <p:nvPr/>
          </p:nvSpPr>
          <p:spPr bwMode="auto">
            <a:xfrm>
              <a:off x="7927975" y="5226051"/>
              <a:ext cx="4095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2.2%</a:t>
              </a:r>
              <a:endParaRPr lang="en-US"/>
            </a:p>
          </p:txBody>
        </p:sp>
      </p:grpSp>
      <p:sp>
        <p:nvSpPr>
          <p:cNvPr id="15463" name="Rectangle 220"/>
          <p:cNvSpPr>
            <a:spLocks noChangeArrowheads="1"/>
          </p:cNvSpPr>
          <p:nvPr/>
        </p:nvSpPr>
        <p:spPr bwMode="auto">
          <a:xfrm>
            <a:off x="5622925" y="5600700"/>
            <a:ext cx="7905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+$2156.25</a:t>
            </a:r>
            <a:endParaRPr lang="en-US"/>
          </a:p>
        </p:txBody>
      </p:sp>
      <p:sp>
        <p:nvSpPr>
          <p:cNvPr id="15464" name="Rectangle 221"/>
          <p:cNvSpPr>
            <a:spLocks noChangeArrowheads="1"/>
          </p:cNvSpPr>
          <p:nvPr/>
        </p:nvSpPr>
        <p:spPr bwMode="auto">
          <a:xfrm>
            <a:off x="5618163" y="5748338"/>
            <a:ext cx="72390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a:p>
        </p:txBody>
      </p:sp>
      <p:sp>
        <p:nvSpPr>
          <p:cNvPr id="15465" name="Rectangle 222"/>
          <p:cNvSpPr>
            <a:spLocks noChangeArrowheads="1"/>
          </p:cNvSpPr>
          <p:nvPr/>
        </p:nvSpPr>
        <p:spPr bwMode="auto">
          <a:xfrm>
            <a:off x="5708650" y="5781675"/>
            <a:ext cx="695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57200" algn="l"/>
                <a:tab pos="0" algn="l"/>
              </a:tabLst>
              <a:defRPr sz="2400" b="1">
                <a:solidFill>
                  <a:schemeClr val="tx1"/>
                </a:solidFill>
                <a:latin typeface="Arial" panose="020B0604020202020204" pitchFamily="34" charset="0"/>
              </a:defRPr>
            </a:lvl1pPr>
            <a:lvl2pPr marL="742950" indent="-285750">
              <a:tabLst>
                <a:tab pos="-457200" algn="l"/>
                <a:tab pos="0" algn="l"/>
              </a:tabLst>
              <a:defRPr sz="2400" b="1">
                <a:solidFill>
                  <a:schemeClr val="tx1"/>
                </a:solidFill>
                <a:latin typeface="Arial" panose="020B0604020202020204" pitchFamily="34" charset="0"/>
              </a:defRPr>
            </a:lvl2pPr>
            <a:lvl3pPr marL="1143000" indent="-228600">
              <a:tabLst>
                <a:tab pos="-457200" algn="l"/>
                <a:tab pos="0" algn="l"/>
              </a:tabLst>
              <a:defRPr sz="2400" b="1">
                <a:solidFill>
                  <a:schemeClr val="tx1"/>
                </a:solidFill>
                <a:latin typeface="Arial" panose="020B0604020202020204" pitchFamily="34" charset="0"/>
              </a:defRPr>
            </a:lvl3pPr>
            <a:lvl4pPr marL="1600200" indent="-228600">
              <a:tabLst>
                <a:tab pos="-457200" algn="l"/>
                <a:tab pos="0" algn="l"/>
              </a:tabLst>
              <a:defRPr sz="2400" b="1">
                <a:solidFill>
                  <a:schemeClr val="tx1"/>
                </a:solidFill>
                <a:latin typeface="Arial" panose="020B0604020202020204" pitchFamily="34" charset="0"/>
              </a:defRPr>
            </a:lvl4pPr>
            <a:lvl5pPr marL="2057400" indent="-228600">
              <a:tabLst>
                <a:tab pos="-457200" algn="l"/>
                <a:tab pos="0"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0" algn="l"/>
              </a:tabLst>
              <a:defRPr sz="2400" b="1">
                <a:solidFill>
                  <a:schemeClr val="tx1"/>
                </a:solidFill>
                <a:latin typeface="Arial" panose="020B0604020202020204" pitchFamily="34" charset="0"/>
              </a:defRPr>
            </a:lvl9pPr>
          </a:lstStyle>
          <a:p>
            <a:r>
              <a:rPr lang="en-US" sz="1200" b="0">
                <a:solidFill>
                  <a:srgbClr val="000000"/>
                </a:solidFill>
              </a:rPr>
              <a:t>$2700.00</a:t>
            </a:r>
            <a:endParaRPr lang="en-US"/>
          </a:p>
        </p:txBody>
      </p:sp>
      <p:sp>
        <p:nvSpPr>
          <p:cNvPr id="15466" name="Rectangle 24"/>
          <p:cNvSpPr>
            <a:spLocks noChangeArrowheads="1"/>
          </p:cNvSpPr>
          <p:nvPr/>
        </p:nvSpPr>
        <p:spPr bwMode="auto">
          <a:xfrm>
            <a:off x="4392613" y="6218238"/>
            <a:ext cx="3006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dirty="0"/>
              <a:t>Leverage multiplier</a:t>
            </a:r>
          </a:p>
        </p:txBody>
      </p:sp>
      <p:sp>
        <p:nvSpPr>
          <p:cNvPr id="15467" name="Rectangle 367"/>
          <p:cNvSpPr>
            <a:spLocks noChangeArrowheads="1"/>
          </p:cNvSpPr>
          <p:nvPr/>
        </p:nvSpPr>
        <p:spPr bwMode="auto">
          <a:xfrm>
            <a:off x="7348538" y="6215274"/>
            <a:ext cx="781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dirty="0"/>
              <a:t>≈ 36</a:t>
            </a:r>
          </a:p>
        </p:txBody>
      </p:sp>
      <p:cxnSp>
        <p:nvCxnSpPr>
          <p:cNvPr id="15468" name="Straight Connector 371"/>
          <p:cNvCxnSpPr>
            <a:cxnSpLocks noChangeShapeType="1"/>
          </p:cNvCxnSpPr>
          <p:nvPr/>
        </p:nvCxnSpPr>
        <p:spPr bwMode="auto">
          <a:xfrm>
            <a:off x="4429125" y="6683375"/>
            <a:ext cx="3581400" cy="1588"/>
          </a:xfrm>
          <a:prstGeom prst="line">
            <a:avLst/>
          </a:prstGeom>
          <a:noFill/>
          <a:ln w="9525" algn="ctr">
            <a:solidFill>
              <a:schemeClr val="tx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9463070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a:xfrm>
            <a:off x="152400" y="990600"/>
            <a:ext cx="8839200" cy="5410200"/>
          </a:xfrm>
        </p:spPr>
        <p:txBody>
          <a:bodyPr/>
          <a:lstStyle/>
          <a:p>
            <a:pPr marL="404813" indent="-404813" eaLnBrk="1" hangingPunct="1">
              <a:lnSpc>
                <a:spcPct val="90000"/>
              </a:lnSpc>
              <a:tabLst>
                <a:tab pos="404813" algn="l"/>
                <a:tab pos="808038" algn="l"/>
                <a:tab pos="1270000" algn="l"/>
              </a:tabLst>
            </a:pPr>
            <a:r>
              <a:rPr lang="en-US" sz="2400" dirty="0">
                <a:cs typeface="Arial" panose="020B0604020202020204" pitchFamily="34" charset="0"/>
              </a:rPr>
              <a:t>You go long on T-Bond futures at Futures</a:t>
            </a:r>
            <a:r>
              <a:rPr lang="en-US" sz="2400" baseline="-25000" dirty="0">
                <a:cs typeface="Arial" panose="020B0604020202020204" pitchFamily="34" charset="0"/>
              </a:rPr>
              <a:t>0</a:t>
            </a:r>
            <a:r>
              <a:rPr lang="en-US" sz="2400" dirty="0">
                <a:cs typeface="Arial" panose="020B0604020202020204" pitchFamily="34" charset="0"/>
              </a:rPr>
              <a:t> = ___________</a:t>
            </a:r>
          </a:p>
          <a:p>
            <a:pPr marL="404813" indent="-404813" eaLnBrk="1" hangingPunct="1">
              <a:lnSpc>
                <a:spcPct val="90000"/>
              </a:lnSpc>
              <a:tabLst>
                <a:tab pos="404813" algn="l"/>
                <a:tab pos="808038" algn="l"/>
                <a:tab pos="1270000" algn="l"/>
              </a:tabLst>
            </a:pPr>
            <a:endParaRPr lang="en-US" sz="2400" dirty="0">
              <a:cs typeface="Arial" panose="020B0604020202020204" pitchFamily="34" charset="0"/>
            </a:endParaRPr>
          </a:p>
          <a:p>
            <a:pPr marL="404813" indent="-404813" eaLnBrk="1" hangingPunct="1">
              <a:lnSpc>
                <a:spcPct val="90000"/>
              </a:lnSpc>
              <a:tabLst>
                <a:tab pos="404813" algn="l"/>
                <a:tab pos="808038" algn="l"/>
                <a:tab pos="1270000" algn="l"/>
              </a:tabLst>
            </a:pPr>
            <a:r>
              <a:rPr lang="en-US" sz="2400" dirty="0">
                <a:cs typeface="Arial" panose="020B0604020202020204" pitchFamily="34" charset="0"/>
              </a:rPr>
              <a:t>Suppose that at contract expiration, </a:t>
            </a:r>
            <a:r>
              <a:rPr lang="en-US" sz="2400" dirty="0" err="1">
                <a:cs typeface="Arial" panose="020B0604020202020204" pitchFamily="34" charset="0"/>
              </a:rPr>
              <a:t>Spot</a:t>
            </a:r>
            <a:r>
              <a:rPr lang="en-US" sz="2400" baseline="-25000" dirty="0" err="1">
                <a:cs typeface="Arial" panose="020B0604020202020204" pitchFamily="34" charset="0"/>
              </a:rPr>
              <a:t>T</a:t>
            </a:r>
            <a:r>
              <a:rPr lang="en-US" sz="2400" baseline="-25000" dirty="0">
                <a:cs typeface="Arial" panose="020B0604020202020204" pitchFamily="34" charset="0"/>
              </a:rPr>
              <a:t>-Bonds</a:t>
            </a:r>
            <a:r>
              <a:rPr lang="en-US" sz="2400" dirty="0">
                <a:cs typeface="Arial" panose="020B0604020202020204" pitchFamily="34" charset="0"/>
              </a:rPr>
              <a:t> = ________</a:t>
            </a:r>
          </a:p>
          <a:p>
            <a:pPr marL="404813" indent="-404813" eaLnBrk="1" hangingPunct="1">
              <a:lnSpc>
                <a:spcPct val="90000"/>
              </a:lnSpc>
              <a:tabLst>
                <a:tab pos="404813" algn="l"/>
                <a:tab pos="808038" algn="l"/>
                <a:tab pos="1270000" algn="l"/>
              </a:tabLst>
            </a:pPr>
            <a:endParaRPr lang="en-US" sz="2400" dirty="0">
              <a:cs typeface="Arial" panose="020B0604020202020204" pitchFamily="34" charset="0"/>
            </a:endParaRPr>
          </a:p>
          <a:p>
            <a:pPr marL="404813" indent="-404813" eaLnBrk="1" hangingPunct="1">
              <a:lnSpc>
                <a:spcPct val="90000"/>
              </a:lnSpc>
              <a:tabLst>
                <a:tab pos="404813" algn="l"/>
                <a:tab pos="808038" algn="l"/>
                <a:tab pos="1270000" algn="l"/>
              </a:tabLst>
            </a:pPr>
            <a:r>
              <a:rPr lang="en-US" sz="2400" dirty="0"/>
              <a:t>With daily marking to market, you have already given seller ________, so if you take delivery you only owe __________</a:t>
            </a:r>
            <a:endParaRPr lang="en-US" sz="2400" dirty="0">
              <a:cs typeface="Arial" panose="020B0604020202020204" pitchFamily="34" charset="0"/>
            </a:endParaRPr>
          </a:p>
          <a:p>
            <a:pPr marL="404813" indent="-404813" eaLnBrk="1" hangingPunct="1">
              <a:lnSpc>
                <a:spcPct val="40000"/>
              </a:lnSpc>
              <a:tabLst>
                <a:tab pos="404813" algn="l"/>
                <a:tab pos="808038" algn="l"/>
                <a:tab pos="1270000" algn="l"/>
              </a:tabLst>
            </a:pPr>
            <a:endParaRPr lang="en-US" sz="2400" dirty="0">
              <a:cs typeface="Arial" panose="020B0604020202020204" pitchFamily="34" charset="0"/>
            </a:endParaRPr>
          </a:p>
          <a:p>
            <a:pPr marL="404813" indent="-404813" eaLnBrk="1" hangingPunct="1">
              <a:lnSpc>
                <a:spcPct val="90000"/>
              </a:lnSpc>
              <a:tabLst>
                <a:tab pos="404813" algn="l"/>
                <a:tab pos="808038" algn="l"/>
                <a:tab pos="1270000" algn="l"/>
              </a:tabLst>
            </a:pPr>
            <a:r>
              <a:rPr lang="en-US" sz="2400" dirty="0">
                <a:cs typeface="Arial" panose="020B0604020202020204" pitchFamily="34" charset="0"/>
              </a:rPr>
              <a:t>With no delivery made </a:t>
            </a:r>
          </a:p>
          <a:p>
            <a:pPr marL="804863" lvl="1" eaLnBrk="1" hangingPunct="1">
              <a:lnSpc>
                <a:spcPct val="90000"/>
              </a:lnSpc>
              <a:tabLst>
                <a:tab pos="404813" algn="l"/>
                <a:tab pos="808038" algn="l"/>
                <a:tab pos="1270000" algn="l"/>
              </a:tabLst>
            </a:pPr>
            <a:r>
              <a:rPr lang="en-US" sz="2000" dirty="0">
                <a:cs typeface="Arial" panose="020B0604020202020204" pitchFamily="34" charset="0"/>
              </a:rPr>
              <a:t>the seller of the T-Bonds could </a:t>
            </a:r>
            <a:r>
              <a:rPr lang="en-US" sz="2000" i="1" dirty="0">
                <a:cs typeface="Arial" panose="020B0604020202020204" pitchFamily="34" charset="0"/>
              </a:rPr>
              <a:t>sell his bonds spot</a:t>
            </a:r>
            <a:r>
              <a:rPr lang="en-US" sz="2000" dirty="0">
                <a:cs typeface="Arial" panose="020B0604020202020204" pitchFamily="34" charset="0"/>
              </a:rPr>
              <a:t> for </a:t>
            </a:r>
            <a:r>
              <a:rPr lang="en-US" sz="2000" i="1" dirty="0">
                <a:cs typeface="Arial" panose="020B0604020202020204" pitchFamily="34" charset="0"/>
              </a:rPr>
              <a:t>__________</a:t>
            </a:r>
            <a:endParaRPr lang="en-US" sz="2000" dirty="0">
              <a:cs typeface="Arial" panose="020B0604020202020204" pitchFamily="34" charset="0"/>
            </a:endParaRPr>
          </a:p>
          <a:p>
            <a:pPr marL="804863" lvl="1" eaLnBrk="1" hangingPunct="1">
              <a:lnSpc>
                <a:spcPct val="90000"/>
              </a:lnSpc>
              <a:tabLst>
                <a:tab pos="404813" algn="l"/>
                <a:tab pos="808038" algn="l"/>
                <a:tab pos="1270000" algn="l"/>
              </a:tabLst>
            </a:pPr>
            <a:r>
              <a:rPr lang="en-US" sz="2000" dirty="0">
                <a:cs typeface="Arial" panose="020B0604020202020204" pitchFamily="34" charset="0"/>
              </a:rPr>
              <a:t>and the seller has </a:t>
            </a:r>
            <a:r>
              <a:rPr lang="en-US" sz="2000" i="1" dirty="0">
                <a:cs typeface="Arial" panose="020B0604020202020204" pitchFamily="34" charset="0"/>
              </a:rPr>
              <a:t>ALREADY gained __________</a:t>
            </a:r>
            <a:r>
              <a:rPr lang="en-US" sz="2000" dirty="0">
                <a:cs typeface="Arial" panose="020B0604020202020204" pitchFamily="34" charset="0"/>
              </a:rPr>
              <a:t> from the daily marking to market.  </a:t>
            </a:r>
          </a:p>
          <a:p>
            <a:pPr marL="804863" lvl="1" eaLnBrk="1" hangingPunct="1">
              <a:lnSpc>
                <a:spcPct val="90000"/>
              </a:lnSpc>
              <a:tabLst>
                <a:tab pos="404813" algn="l"/>
                <a:tab pos="808038" algn="l"/>
                <a:tab pos="1270000" algn="l"/>
              </a:tabLst>
            </a:pPr>
            <a:r>
              <a:rPr lang="en-US" sz="2000" dirty="0">
                <a:cs typeface="Arial" panose="020B0604020202020204" pitchFamily="34" charset="0"/>
              </a:rPr>
              <a:t>Net proceeds to seller </a:t>
            </a:r>
            <a:r>
              <a:rPr lang="en-US" sz="2000" i="1" dirty="0">
                <a:cs typeface="Arial" panose="020B0604020202020204" pitchFamily="34" charset="0"/>
              </a:rPr>
              <a:t>___________</a:t>
            </a:r>
            <a:endParaRPr lang="en-US" sz="2000" dirty="0">
              <a:cs typeface="Arial" panose="020B0604020202020204" pitchFamily="34" charset="0"/>
            </a:endParaRPr>
          </a:p>
        </p:txBody>
      </p:sp>
      <p:sp>
        <p:nvSpPr>
          <p:cNvPr id="16387" name="Rectangle 3"/>
          <p:cNvSpPr>
            <a:spLocks noGrp="1" noChangeArrowheads="1"/>
          </p:cNvSpPr>
          <p:nvPr>
            <p:ph type="title" idx="4294967295"/>
          </p:nvPr>
        </p:nvSpPr>
        <p:spPr>
          <a:xfrm>
            <a:off x="76200" y="0"/>
            <a:ext cx="8915400" cy="727870"/>
          </a:xfrm>
          <a:solidFill>
            <a:schemeClr val="bg1"/>
          </a:solidFill>
        </p:spPr>
        <p:txBody>
          <a:bodyPr>
            <a:normAutofit/>
          </a:bodyPr>
          <a:lstStyle/>
          <a:p>
            <a:pPr eaLnBrk="1" hangingPunct="1"/>
            <a:r>
              <a:rPr lang="en-US" sz="3200" b="1" dirty="0">
                <a:cs typeface="Arial" panose="020B0604020202020204" pitchFamily="34" charset="0"/>
              </a:rPr>
              <a:t>Why delivery on futures is not an issue</a:t>
            </a:r>
          </a:p>
        </p:txBody>
      </p:sp>
      <p:sp>
        <p:nvSpPr>
          <p:cNvPr id="16388" name="Rectangle 5"/>
          <p:cNvSpPr>
            <a:spLocks noChangeArrowheads="1"/>
          </p:cNvSpPr>
          <p:nvPr/>
        </p:nvSpPr>
        <p:spPr bwMode="auto">
          <a:xfrm>
            <a:off x="7127875" y="965200"/>
            <a:ext cx="139858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2300"/>
              <a:t>$110,000</a:t>
            </a:r>
          </a:p>
        </p:txBody>
      </p:sp>
      <p:sp>
        <p:nvSpPr>
          <p:cNvPr id="16389" name="Rectangle 6"/>
          <p:cNvSpPr>
            <a:spLocks noChangeArrowheads="1"/>
          </p:cNvSpPr>
          <p:nvPr/>
        </p:nvSpPr>
        <p:spPr bwMode="auto">
          <a:xfrm>
            <a:off x="7272338" y="1739900"/>
            <a:ext cx="1398587"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2300"/>
              <a:t>$108,000</a:t>
            </a:r>
          </a:p>
        </p:txBody>
      </p:sp>
      <p:sp>
        <p:nvSpPr>
          <p:cNvPr id="16390" name="Rectangle 7"/>
          <p:cNvSpPr>
            <a:spLocks noChangeArrowheads="1"/>
          </p:cNvSpPr>
          <p:nvPr/>
        </p:nvSpPr>
        <p:spPr bwMode="auto">
          <a:xfrm>
            <a:off x="685800" y="3096418"/>
            <a:ext cx="10747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2300" dirty="0"/>
              <a:t>$2,000</a:t>
            </a:r>
          </a:p>
        </p:txBody>
      </p:sp>
      <p:sp>
        <p:nvSpPr>
          <p:cNvPr id="16391" name="Rectangle 8"/>
          <p:cNvSpPr>
            <a:spLocks noChangeArrowheads="1"/>
          </p:cNvSpPr>
          <p:nvPr/>
        </p:nvSpPr>
        <p:spPr bwMode="auto">
          <a:xfrm>
            <a:off x="6991351" y="3090070"/>
            <a:ext cx="13985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2300" dirty="0"/>
              <a:t>$108,000</a:t>
            </a:r>
          </a:p>
        </p:txBody>
      </p:sp>
      <p:sp>
        <p:nvSpPr>
          <p:cNvPr id="16392" name="Rectangle 9"/>
          <p:cNvSpPr>
            <a:spLocks noChangeArrowheads="1"/>
          </p:cNvSpPr>
          <p:nvPr/>
        </p:nvSpPr>
        <p:spPr bwMode="auto">
          <a:xfrm>
            <a:off x="5029200" y="4513262"/>
            <a:ext cx="1398587"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2300" dirty="0"/>
              <a:t>$108,000</a:t>
            </a:r>
          </a:p>
        </p:txBody>
      </p:sp>
      <p:sp>
        <p:nvSpPr>
          <p:cNvPr id="16393" name="Rectangle 10"/>
          <p:cNvSpPr>
            <a:spLocks noChangeArrowheads="1"/>
          </p:cNvSpPr>
          <p:nvPr/>
        </p:nvSpPr>
        <p:spPr bwMode="auto">
          <a:xfrm>
            <a:off x="6896893" y="4070350"/>
            <a:ext cx="10747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2300" dirty="0"/>
              <a:t>$2,000</a:t>
            </a:r>
          </a:p>
        </p:txBody>
      </p:sp>
      <p:sp>
        <p:nvSpPr>
          <p:cNvPr id="16394" name="Rectangle 11"/>
          <p:cNvSpPr>
            <a:spLocks noChangeArrowheads="1"/>
          </p:cNvSpPr>
          <p:nvPr/>
        </p:nvSpPr>
        <p:spPr bwMode="auto">
          <a:xfrm>
            <a:off x="3552032" y="5029200"/>
            <a:ext cx="1398587"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2300" dirty="0"/>
              <a:t>$110,000</a:t>
            </a:r>
          </a:p>
        </p:txBody>
      </p:sp>
    </p:spTree>
    <p:extLst>
      <p:ext uri="{BB962C8B-B14F-4D97-AF65-F5344CB8AC3E}">
        <p14:creationId xmlns:p14="http://schemas.microsoft.com/office/powerpoint/2010/main" val="361225980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noFill/>
        </p:spPr>
        <p:txBody>
          <a:bodyPr lIns="90488" tIns="44450" rIns="90488" bIns="44450" anchor="b">
            <a:normAutofit fontScale="90000"/>
          </a:bodyPr>
          <a:lstStyle/>
          <a:p>
            <a:pPr eaLnBrk="1" hangingPunct="1"/>
            <a:r>
              <a:rPr lang="en-US" b="1"/>
              <a:t>Stock Index Futures</a:t>
            </a:r>
          </a:p>
        </p:txBody>
      </p:sp>
      <p:sp>
        <p:nvSpPr>
          <p:cNvPr id="28675" name="Rectangle 3"/>
          <p:cNvSpPr>
            <a:spLocks noGrp="1" noChangeArrowheads="1"/>
          </p:cNvSpPr>
          <p:nvPr>
            <p:ph idx="4294967295"/>
          </p:nvPr>
        </p:nvSpPr>
        <p:spPr/>
        <p:txBody>
          <a:bodyPr lIns="90488" tIns="44450" rIns="90488" bIns="44450"/>
          <a:lstStyle/>
          <a:p>
            <a:pPr eaLnBrk="1" hangingPunct="1"/>
            <a:r>
              <a:rPr lang="en-US"/>
              <a:t>Available on both domestic and international stocks</a:t>
            </a:r>
          </a:p>
          <a:p>
            <a:pPr eaLnBrk="1" hangingPunct="1"/>
            <a:endParaRPr lang="en-US"/>
          </a:p>
          <a:p>
            <a:pPr eaLnBrk="1" hangingPunct="1"/>
            <a:r>
              <a:rPr lang="en-US"/>
              <a:t>Several advantages over direct stock purchase</a:t>
            </a:r>
          </a:p>
          <a:p>
            <a:pPr lvl="1" eaLnBrk="1" hangingPunct="1"/>
            <a:r>
              <a:rPr lang="en-US"/>
              <a:t>lower transaction costs</a:t>
            </a:r>
          </a:p>
          <a:p>
            <a:pPr lvl="1" eaLnBrk="1" hangingPunct="1"/>
            <a:r>
              <a:rPr lang="en-US"/>
              <a:t>easier to implement timing or allocation strategies</a:t>
            </a:r>
          </a:p>
        </p:txBody>
      </p:sp>
    </p:spTree>
    <p:extLst>
      <p:ext uri="{BB962C8B-B14F-4D97-AF65-F5344CB8AC3E}">
        <p14:creationId xmlns:p14="http://schemas.microsoft.com/office/powerpoint/2010/main" val="4232094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76200"/>
            <a:ext cx="5867400" cy="685800"/>
          </a:xfrm>
          <a:noFill/>
        </p:spPr>
        <p:txBody>
          <a:bodyPr/>
          <a:lstStyle/>
          <a:p>
            <a:pPr eaLnBrk="1" hangingPunct="1"/>
            <a:r>
              <a:rPr lang="en-US" b="1" dirty="0"/>
              <a:t>Stock Index Futures</a:t>
            </a:r>
          </a:p>
        </p:txBody>
      </p:sp>
      <p:pic>
        <p:nvPicPr>
          <p:cNvPr id="29699" name="Picture 10" descr="bod05175_tb17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914400"/>
            <a:ext cx="7448550" cy="500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4004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noAutofit/>
          </a:bodyPr>
          <a:lstStyle/>
          <a:p>
            <a:pPr eaLnBrk="1" hangingPunct="1"/>
            <a:r>
              <a:rPr lang="en-US" sz="2800" b="1" dirty="0"/>
              <a:t>Creating Synthetic Stock Positions</a:t>
            </a:r>
          </a:p>
        </p:txBody>
      </p:sp>
      <p:sp>
        <p:nvSpPr>
          <p:cNvPr id="31747" name="Rectangle 3"/>
          <p:cNvSpPr>
            <a:spLocks noGrp="1" noChangeArrowheads="1"/>
          </p:cNvSpPr>
          <p:nvPr>
            <p:ph type="body" idx="4294967295"/>
          </p:nvPr>
        </p:nvSpPr>
        <p:spPr/>
        <p:txBody>
          <a:bodyPr/>
          <a:lstStyle/>
          <a:p>
            <a:pPr eaLnBrk="1" hangingPunct="1"/>
            <a:r>
              <a:rPr lang="en-US" sz="2400" b="1" dirty="0"/>
              <a:t>Synthetic stock purchase</a:t>
            </a:r>
          </a:p>
          <a:p>
            <a:pPr lvl="1" eaLnBrk="1" hangingPunct="1"/>
            <a:r>
              <a:rPr lang="en-US" sz="2000" dirty="0"/>
              <a:t>Purchase of stock index futures instead of actual shares of stock</a:t>
            </a:r>
          </a:p>
          <a:p>
            <a:pPr lvl="2" eaLnBrk="1" hangingPunct="1"/>
            <a:r>
              <a:rPr lang="en-US" sz="1800" dirty="0"/>
              <a:t>Allows frequent trading at low cost, especially useful for foreign investments</a:t>
            </a:r>
          </a:p>
          <a:p>
            <a:pPr lvl="1" eaLnBrk="1" hangingPunct="1"/>
            <a:endParaRPr lang="en-US" sz="2000" dirty="0"/>
          </a:p>
          <a:p>
            <a:pPr eaLnBrk="1" hangingPunct="1"/>
            <a:r>
              <a:rPr lang="en-US" sz="2400" b="1" dirty="0"/>
              <a:t>Classic market timing strategy involves switching between Treasury bills and stocks based on market conditions.</a:t>
            </a:r>
          </a:p>
          <a:p>
            <a:pPr lvl="1" eaLnBrk="1" hangingPunct="1"/>
            <a:r>
              <a:rPr lang="en-US" sz="2000" dirty="0"/>
              <a:t>It is cheaper to buy Treasury bills and then shift stock market exposure by buying and selling stock index futures.</a:t>
            </a:r>
          </a:p>
        </p:txBody>
      </p:sp>
    </p:spTree>
    <p:extLst>
      <p:ext uri="{BB962C8B-B14F-4D97-AF65-F5344CB8AC3E}">
        <p14:creationId xmlns:p14="http://schemas.microsoft.com/office/powerpoint/2010/main" val="3058604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noFill/>
        </p:spPr>
        <p:txBody>
          <a:bodyPr lIns="90488" tIns="44450" rIns="90488" bIns="44450" anchor="b">
            <a:normAutofit fontScale="90000"/>
          </a:bodyPr>
          <a:lstStyle/>
          <a:p>
            <a:pPr eaLnBrk="1" hangingPunct="1"/>
            <a:r>
              <a:rPr lang="en-US" b="1"/>
              <a:t>Index Arbitrage</a:t>
            </a:r>
          </a:p>
        </p:txBody>
      </p:sp>
      <p:sp>
        <p:nvSpPr>
          <p:cNvPr id="32771" name="Rectangle 3"/>
          <p:cNvSpPr>
            <a:spLocks noGrp="1" noChangeArrowheads="1"/>
          </p:cNvSpPr>
          <p:nvPr>
            <p:ph idx="4294967295"/>
          </p:nvPr>
        </p:nvSpPr>
        <p:spPr>
          <a:xfrm>
            <a:off x="152400" y="977900"/>
            <a:ext cx="8839200" cy="5499100"/>
          </a:xfrm>
        </p:spPr>
        <p:txBody>
          <a:bodyPr lIns="90488" tIns="44450" rIns="90488" bIns="44450">
            <a:normAutofit fontScale="92500" lnSpcReduction="10000"/>
          </a:bodyPr>
          <a:lstStyle/>
          <a:p>
            <a:pPr eaLnBrk="1" hangingPunct="1">
              <a:lnSpc>
                <a:spcPct val="80000"/>
              </a:lnSpc>
              <a:spcBef>
                <a:spcPct val="50000"/>
              </a:spcBef>
            </a:pPr>
            <a:r>
              <a:rPr lang="en-US" sz="2800" dirty="0"/>
              <a:t>Exploiting mispricing between underlying stocks and the futures index contract</a:t>
            </a:r>
          </a:p>
          <a:p>
            <a:pPr eaLnBrk="1" hangingPunct="1">
              <a:lnSpc>
                <a:spcPct val="80000"/>
              </a:lnSpc>
              <a:spcBef>
                <a:spcPct val="50000"/>
              </a:spcBef>
            </a:pPr>
            <a:r>
              <a:rPr lang="en-US" sz="2800" dirty="0"/>
              <a:t>Futures Price too high: </a:t>
            </a:r>
          </a:p>
          <a:p>
            <a:pPr lvl="1" eaLnBrk="1" hangingPunct="1">
              <a:lnSpc>
                <a:spcPct val="80000"/>
              </a:lnSpc>
              <a:spcBef>
                <a:spcPct val="50000"/>
              </a:spcBef>
            </a:pPr>
            <a:r>
              <a:rPr lang="en-US" sz="2400" dirty="0"/>
              <a:t>Short the futures and buy the underlying stocks</a:t>
            </a:r>
          </a:p>
          <a:p>
            <a:pPr lvl="1" eaLnBrk="1" hangingPunct="1">
              <a:lnSpc>
                <a:spcPct val="80000"/>
              </a:lnSpc>
              <a:spcBef>
                <a:spcPct val="50000"/>
              </a:spcBef>
            </a:pPr>
            <a:endParaRPr lang="en-US" sz="1700" dirty="0"/>
          </a:p>
          <a:p>
            <a:pPr eaLnBrk="1" hangingPunct="1">
              <a:lnSpc>
                <a:spcPct val="80000"/>
              </a:lnSpc>
              <a:spcBef>
                <a:spcPct val="50000"/>
              </a:spcBef>
            </a:pPr>
            <a:r>
              <a:rPr lang="en-US" sz="2800" b="1" dirty="0"/>
              <a:t>Futures price too low:</a:t>
            </a:r>
          </a:p>
          <a:p>
            <a:pPr lvl="1" eaLnBrk="1" hangingPunct="1">
              <a:lnSpc>
                <a:spcPct val="80000"/>
              </a:lnSpc>
              <a:spcBef>
                <a:spcPct val="50000"/>
              </a:spcBef>
            </a:pPr>
            <a:r>
              <a:rPr lang="en-US" sz="2400" dirty="0"/>
              <a:t>Long the futures and short sell the underlying stocks</a:t>
            </a:r>
            <a:endParaRPr lang="hu-HU" sz="2400" dirty="0"/>
          </a:p>
          <a:p>
            <a:pPr lvl="1" eaLnBrk="1" hangingPunct="1">
              <a:lnSpc>
                <a:spcPct val="80000"/>
              </a:lnSpc>
              <a:spcBef>
                <a:spcPct val="50000"/>
              </a:spcBef>
            </a:pPr>
            <a:endParaRPr lang="hu-HU" sz="1700" dirty="0"/>
          </a:p>
          <a:p>
            <a:pPr>
              <a:lnSpc>
                <a:spcPct val="80000"/>
              </a:lnSpc>
              <a:spcBef>
                <a:spcPct val="50000"/>
              </a:spcBef>
            </a:pPr>
            <a:r>
              <a:rPr lang="en-US" b="1" dirty="0"/>
              <a:t> Difficult to do in practice</a:t>
            </a:r>
          </a:p>
          <a:p>
            <a:pPr lvl="1">
              <a:lnSpc>
                <a:spcPct val="80000"/>
              </a:lnSpc>
              <a:spcBef>
                <a:spcPct val="50000"/>
              </a:spcBef>
            </a:pPr>
            <a:r>
              <a:rPr lang="en-US" dirty="0"/>
              <a:t>Transactions costs are often too large,</a:t>
            </a:r>
          </a:p>
          <a:p>
            <a:pPr lvl="1">
              <a:lnSpc>
                <a:spcPct val="80000"/>
              </a:lnSpc>
              <a:spcBef>
                <a:spcPct val="50000"/>
              </a:spcBef>
            </a:pPr>
            <a:endParaRPr lang="en-US" sz="1100" dirty="0"/>
          </a:p>
          <a:p>
            <a:pPr lvl="1">
              <a:lnSpc>
                <a:spcPct val="80000"/>
              </a:lnSpc>
              <a:spcBef>
                <a:spcPct val="50000"/>
              </a:spcBef>
            </a:pPr>
            <a:r>
              <a:rPr lang="en-US" dirty="0"/>
              <a:t>Trades must be done simultaneously</a:t>
            </a:r>
          </a:p>
          <a:p>
            <a:pPr lvl="2">
              <a:lnSpc>
                <a:spcPct val="80000"/>
              </a:lnSpc>
              <a:spcBef>
                <a:spcPct val="50000"/>
              </a:spcBef>
            </a:pPr>
            <a:r>
              <a:rPr lang="en-US" sz="2200" dirty="0"/>
              <a:t>Any electronic trading platform assists in rapid trade execution</a:t>
            </a:r>
          </a:p>
          <a:p>
            <a:pPr lvl="2">
              <a:lnSpc>
                <a:spcPct val="80000"/>
              </a:lnSpc>
              <a:spcBef>
                <a:spcPct val="50000"/>
              </a:spcBef>
            </a:pPr>
            <a:r>
              <a:rPr lang="en-US" sz="2200" dirty="0"/>
              <a:t>ETFs available on indices</a:t>
            </a:r>
          </a:p>
          <a:p>
            <a:pPr lvl="1" eaLnBrk="1" hangingPunct="1">
              <a:lnSpc>
                <a:spcPct val="80000"/>
              </a:lnSpc>
              <a:spcBef>
                <a:spcPct val="50000"/>
              </a:spcBef>
            </a:pPr>
            <a:endParaRPr lang="en-US" sz="2400" dirty="0"/>
          </a:p>
        </p:txBody>
      </p:sp>
    </p:spTree>
    <p:extLst>
      <p:ext uri="{BB962C8B-B14F-4D97-AF65-F5344CB8AC3E}">
        <p14:creationId xmlns:p14="http://schemas.microsoft.com/office/powerpoint/2010/main" val="18567884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ím 1">
            <a:extLst>
              <a:ext uri="{FF2B5EF4-FFF2-40B4-BE49-F238E27FC236}">
                <a16:creationId xmlns:a16="http://schemas.microsoft.com/office/drawing/2014/main" id="{2A6E5A6F-E4FE-4EF6-836F-002B8015C65F}"/>
              </a:ext>
            </a:extLst>
          </p:cNvPr>
          <p:cNvSpPr>
            <a:spLocks noGrp="1"/>
          </p:cNvSpPr>
          <p:nvPr>
            <p:ph type="title"/>
          </p:nvPr>
        </p:nvSpPr>
        <p:spPr>
          <a:xfrm>
            <a:off x="5080" y="0"/>
            <a:ext cx="7065962" cy="903288"/>
          </a:xfrm>
        </p:spPr>
        <p:txBody>
          <a:bodyPr>
            <a:normAutofit/>
          </a:bodyPr>
          <a:lstStyle/>
          <a:p>
            <a:pPr fontAlgn="auto">
              <a:spcAft>
                <a:spcPts val="0"/>
              </a:spcAft>
              <a:defRPr/>
            </a:pPr>
            <a:r>
              <a:rPr lang="en-US" altLang="hu-HU" sz="3600" b="1" dirty="0"/>
              <a:t>Derivative Instruments</a:t>
            </a:r>
          </a:p>
        </p:txBody>
      </p:sp>
      <p:sp>
        <p:nvSpPr>
          <p:cNvPr id="3" name="Tartalom helye 2">
            <a:extLst>
              <a:ext uri="{FF2B5EF4-FFF2-40B4-BE49-F238E27FC236}">
                <a16:creationId xmlns:a16="http://schemas.microsoft.com/office/drawing/2014/main" id="{85A3152B-62C7-4163-B1CE-9CD37C25AB2E}"/>
              </a:ext>
            </a:extLst>
          </p:cNvPr>
          <p:cNvSpPr>
            <a:spLocks noGrp="1"/>
          </p:cNvSpPr>
          <p:nvPr>
            <p:ph idx="1"/>
          </p:nvPr>
        </p:nvSpPr>
        <p:spPr>
          <a:xfrm>
            <a:off x="390525" y="1143000"/>
            <a:ext cx="8362950" cy="4373563"/>
          </a:xfrm>
        </p:spPr>
        <p:txBody>
          <a:bodyPr rtlCol="0">
            <a:noAutofit/>
          </a:bodyPr>
          <a:lstStyle/>
          <a:p>
            <a:pPr marL="365760" indent="-256032" fontAlgn="auto">
              <a:spcAft>
                <a:spcPts val="0"/>
              </a:spcAft>
              <a:buClr>
                <a:schemeClr val="accent3"/>
              </a:buClr>
              <a:buFont typeface="Georgia"/>
              <a:buChar char="•"/>
              <a:defRPr/>
            </a:pPr>
            <a:r>
              <a:rPr lang="en-US" sz="2400" dirty="0"/>
              <a:t>Forward contracts (Forwards)</a:t>
            </a:r>
          </a:p>
          <a:p>
            <a:pPr marL="365760" indent="-256032" fontAlgn="auto">
              <a:spcAft>
                <a:spcPts val="0"/>
              </a:spcAft>
              <a:buClr>
                <a:schemeClr val="accent3"/>
              </a:buClr>
              <a:buFont typeface="Georgia"/>
              <a:buChar char="•"/>
              <a:defRPr/>
            </a:pPr>
            <a:endParaRPr lang="en-US" sz="2400" dirty="0"/>
          </a:p>
          <a:p>
            <a:pPr marL="365760" indent="-256032" fontAlgn="auto">
              <a:spcAft>
                <a:spcPts val="0"/>
              </a:spcAft>
              <a:buClr>
                <a:schemeClr val="accent3"/>
              </a:buClr>
              <a:buFont typeface="Georgia"/>
              <a:buChar char="•"/>
              <a:defRPr/>
            </a:pPr>
            <a:r>
              <a:rPr lang="en-US" sz="2400" dirty="0"/>
              <a:t>Futures contract (Futures)</a:t>
            </a:r>
          </a:p>
          <a:p>
            <a:pPr marL="365760" indent="-256032" fontAlgn="auto">
              <a:spcAft>
                <a:spcPts val="0"/>
              </a:spcAft>
              <a:buClr>
                <a:schemeClr val="accent3"/>
              </a:buClr>
              <a:buFont typeface="Georgia"/>
              <a:buChar char="•"/>
              <a:defRPr/>
            </a:pPr>
            <a:endParaRPr lang="en-US" sz="2400" dirty="0"/>
          </a:p>
          <a:p>
            <a:pPr marL="365760" indent="-256032" fontAlgn="auto">
              <a:spcAft>
                <a:spcPts val="0"/>
              </a:spcAft>
              <a:buClr>
                <a:schemeClr val="accent3"/>
              </a:buClr>
              <a:buFont typeface="Georgia"/>
              <a:buChar char="•"/>
              <a:defRPr/>
            </a:pPr>
            <a:r>
              <a:rPr lang="en-US" sz="2400" dirty="0"/>
              <a:t>Options</a:t>
            </a:r>
          </a:p>
          <a:p>
            <a:pPr marL="365760" indent="-256032" fontAlgn="auto">
              <a:spcAft>
                <a:spcPts val="0"/>
              </a:spcAft>
              <a:buClr>
                <a:schemeClr val="accent3"/>
              </a:buClr>
              <a:buFont typeface="Georgia"/>
              <a:buChar char="•"/>
              <a:defRPr/>
            </a:pPr>
            <a:endParaRPr lang="en-US" sz="2400" dirty="0"/>
          </a:p>
          <a:p>
            <a:pPr marL="365760" indent="-256032" fontAlgn="auto">
              <a:spcAft>
                <a:spcPts val="0"/>
              </a:spcAft>
              <a:buClr>
                <a:schemeClr val="accent3"/>
              </a:buClr>
              <a:buFont typeface="Georgia"/>
              <a:buChar char="•"/>
              <a:defRPr/>
            </a:pPr>
            <a:r>
              <a:rPr lang="en-US" sz="2400" dirty="0"/>
              <a:t>Swaps</a:t>
            </a:r>
            <a:endParaRPr lang="hu-HU" sz="2400" dirty="0"/>
          </a:p>
          <a:p>
            <a:pPr marL="365760" indent="-256032" fontAlgn="auto">
              <a:spcAft>
                <a:spcPts val="0"/>
              </a:spcAft>
              <a:buClr>
                <a:schemeClr val="accent3"/>
              </a:buClr>
              <a:buFont typeface="Georgia"/>
              <a:buNone/>
              <a:defRPr/>
            </a:pPr>
            <a:endParaRPr lang="hu-HU" sz="2400" dirty="0"/>
          </a:p>
          <a:p>
            <a:pPr marL="365760" indent="-256032" fontAlgn="auto">
              <a:spcAft>
                <a:spcPts val="0"/>
              </a:spcAft>
              <a:buClr>
                <a:schemeClr val="accent3"/>
              </a:buClr>
              <a:buFont typeface="Georgia"/>
              <a:buNone/>
              <a:defRPr/>
            </a:pPr>
            <a:r>
              <a:rPr lang="en-US" sz="2400" dirty="0"/>
              <a:t>Remember: The underlying assets of these derivatives can be: currency, commodity, stocks, index, etc. </a:t>
            </a:r>
            <a:endParaRPr lang="en-US" sz="2400" i="1" u="sng"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77998"/>
            <a:ext cx="6477000" cy="623888"/>
          </a:xfrm>
          <a:noFill/>
        </p:spPr>
        <p:txBody>
          <a:bodyPr>
            <a:noAutofit/>
          </a:bodyPr>
          <a:lstStyle/>
          <a:p>
            <a:pPr eaLnBrk="1" hangingPunct="1"/>
            <a:r>
              <a:rPr lang="en-US" sz="3200" b="1" dirty="0"/>
              <a:t>Other Financial Futures Contracts</a:t>
            </a:r>
          </a:p>
        </p:txBody>
      </p:sp>
      <p:sp>
        <p:nvSpPr>
          <p:cNvPr id="34819" name="Rectangle 3"/>
          <p:cNvSpPr>
            <a:spLocks noGrp="1" noChangeArrowheads="1"/>
          </p:cNvSpPr>
          <p:nvPr>
            <p:ph idx="4294967295"/>
          </p:nvPr>
        </p:nvSpPr>
        <p:spPr/>
        <p:txBody>
          <a:bodyPr/>
          <a:lstStyle/>
          <a:p>
            <a:pPr eaLnBrk="1" hangingPunct="1"/>
            <a:r>
              <a:rPr lang="en-US" b="1" dirty="0"/>
              <a:t>Foreign Currency </a:t>
            </a:r>
          </a:p>
          <a:p>
            <a:pPr lvl="1" eaLnBrk="1" hangingPunct="1"/>
            <a:r>
              <a:rPr lang="en-US" dirty="0"/>
              <a:t>Forward contracts</a:t>
            </a:r>
          </a:p>
          <a:p>
            <a:pPr lvl="2" eaLnBrk="1" hangingPunct="1"/>
            <a:r>
              <a:rPr lang="en-US" dirty="0"/>
              <a:t>Currency markets are the largest markets in the world,</a:t>
            </a:r>
          </a:p>
          <a:p>
            <a:pPr lvl="2" eaLnBrk="1" hangingPunct="1"/>
            <a:r>
              <a:rPr lang="en-US" dirty="0"/>
              <a:t>Forward contracts are available from large banks,</a:t>
            </a:r>
          </a:p>
          <a:p>
            <a:pPr lvl="2" eaLnBrk="1" hangingPunct="1"/>
            <a:r>
              <a:rPr lang="en-US" dirty="0"/>
              <a:t>Used extensively by firms to hedge foreign currency transactions.</a:t>
            </a:r>
          </a:p>
          <a:p>
            <a:pPr lvl="1" eaLnBrk="1" hangingPunct="1"/>
            <a:r>
              <a:rPr lang="en-US" dirty="0"/>
              <a:t>Futures contracts are available for major currencies at most of the key markets.</a:t>
            </a:r>
          </a:p>
          <a:p>
            <a:pPr lvl="2" eaLnBrk="1" hangingPunct="1"/>
            <a:r>
              <a:rPr lang="en-US" dirty="0"/>
              <a:t>March, June, September and December delivery contracts are available.</a:t>
            </a:r>
          </a:p>
        </p:txBody>
      </p:sp>
    </p:spTree>
    <p:extLst>
      <p:ext uri="{BB962C8B-B14F-4D97-AF65-F5344CB8AC3E}">
        <p14:creationId xmlns:p14="http://schemas.microsoft.com/office/powerpoint/2010/main" val="1781283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91953EC-BD5E-493E-B3AF-2F34DF8B67D2}"/>
              </a:ext>
            </a:extLst>
          </p:cNvPr>
          <p:cNvSpPr>
            <a:spLocks noGrp="1" noChangeArrowheads="1"/>
          </p:cNvSpPr>
          <p:nvPr>
            <p:ph type="title"/>
          </p:nvPr>
        </p:nvSpPr>
        <p:spPr>
          <a:xfrm>
            <a:off x="0" y="10160"/>
            <a:ext cx="8229600" cy="599440"/>
          </a:xfrm>
        </p:spPr>
        <p:txBody>
          <a:bodyPr>
            <a:normAutofit/>
          </a:bodyPr>
          <a:lstStyle/>
          <a:p>
            <a:pPr fontAlgn="auto">
              <a:spcAft>
                <a:spcPts val="0"/>
              </a:spcAft>
              <a:defRPr/>
            </a:pPr>
            <a:r>
              <a:rPr lang="en-US" altLang="zh-CN" sz="3600" b="1" dirty="0">
                <a:cs typeface="方正姚体"/>
              </a:rPr>
              <a:t>Foreign exchange risk</a:t>
            </a:r>
          </a:p>
        </p:txBody>
      </p:sp>
      <p:sp>
        <p:nvSpPr>
          <p:cNvPr id="18435" name="Rectangle 3">
            <a:extLst>
              <a:ext uri="{FF2B5EF4-FFF2-40B4-BE49-F238E27FC236}">
                <a16:creationId xmlns:a16="http://schemas.microsoft.com/office/drawing/2014/main" id="{5ED860B8-3349-43BC-8360-4563EE13B874}"/>
              </a:ext>
            </a:extLst>
          </p:cNvPr>
          <p:cNvSpPr>
            <a:spLocks noGrp="1" noChangeArrowheads="1"/>
          </p:cNvSpPr>
          <p:nvPr>
            <p:ph idx="1"/>
          </p:nvPr>
        </p:nvSpPr>
        <p:spPr/>
        <p:txBody>
          <a:bodyPr rtlCol="0">
            <a:normAutofit/>
          </a:bodyPr>
          <a:lstStyle/>
          <a:p>
            <a:pPr marL="365760" indent="-256032" fontAlgn="auto">
              <a:spcAft>
                <a:spcPts val="0"/>
              </a:spcAft>
              <a:buClr>
                <a:schemeClr val="accent3"/>
              </a:buClr>
              <a:buFont typeface="Wingdings 3"/>
              <a:buChar char=""/>
              <a:defRPr/>
            </a:pPr>
            <a:r>
              <a:rPr lang="en-US" dirty="0"/>
              <a:t>Foreign exchange risk is the risk that the value of a future receipt or obligation will change due to a change in foreign exchange rates. </a:t>
            </a:r>
          </a:p>
          <a:p>
            <a:pPr marL="365760" indent="-256032" fontAlgn="auto">
              <a:spcAft>
                <a:spcPts val="0"/>
              </a:spcAft>
              <a:buClr>
                <a:schemeClr val="accent3"/>
              </a:buClr>
              <a:buFont typeface="Wingdings 3"/>
              <a:buChar char=""/>
              <a:defRPr/>
            </a:pPr>
            <a:r>
              <a:rPr lang="en-US" dirty="0"/>
              <a:t>Because these international transactions span time, foreign exchange risk can arise.</a:t>
            </a:r>
          </a:p>
          <a:p>
            <a:pPr marL="365760" indent="-256032" fontAlgn="auto">
              <a:spcAft>
                <a:spcPts val="0"/>
              </a:spcAft>
              <a:buClr>
                <a:schemeClr val="accent3"/>
              </a:buClr>
              <a:buFont typeface="Wingdings 3"/>
              <a:buChar char=""/>
              <a:defRPr/>
            </a:pPr>
            <a:endParaRPr lang="hu-HU" altLang="zh-CN" dirty="0"/>
          </a:p>
          <a:p>
            <a:pPr marL="365760" indent="-256032" fontAlgn="auto">
              <a:spcAft>
                <a:spcPts val="0"/>
              </a:spcAft>
              <a:buClr>
                <a:schemeClr val="accent3"/>
              </a:buClr>
              <a:buFont typeface="Wingdings 3"/>
              <a:buChar char=""/>
              <a:defRPr/>
            </a:pPr>
            <a:r>
              <a:rPr lang="en-US" altLang="zh-CN" dirty="0"/>
              <a:t>Foreign exchange shift</a:t>
            </a:r>
          </a:p>
          <a:p>
            <a:pPr marL="621792" lvl="1" indent="-246888" fontAlgn="auto">
              <a:spcBef>
                <a:spcPts val="324"/>
              </a:spcBef>
              <a:spcAft>
                <a:spcPts val="0"/>
              </a:spcAft>
              <a:buFont typeface="Wingdings" pitchFamily="2" charset="2"/>
              <a:buAutoNum type="arabicPeriod"/>
              <a:defRPr/>
            </a:pPr>
            <a:r>
              <a:rPr lang="en-US" altLang="zh-CN" dirty="0"/>
              <a:t>Changes in tastes for domestic and foreign products in the nation and abroad</a:t>
            </a:r>
          </a:p>
          <a:p>
            <a:pPr marL="621792" lvl="1" indent="-246888" fontAlgn="auto">
              <a:spcBef>
                <a:spcPts val="324"/>
              </a:spcBef>
              <a:spcAft>
                <a:spcPts val="0"/>
              </a:spcAft>
              <a:buFont typeface="Wingdings" pitchFamily="2" charset="2"/>
              <a:buAutoNum type="arabicPeriod"/>
              <a:defRPr/>
            </a:pPr>
            <a:r>
              <a:rPr lang="en-US" altLang="zh-CN" dirty="0"/>
              <a:t>Different growth and inflation rates in different nations</a:t>
            </a:r>
          </a:p>
          <a:p>
            <a:pPr marL="621792" lvl="1" indent="-246888" fontAlgn="auto">
              <a:spcBef>
                <a:spcPts val="324"/>
              </a:spcBef>
              <a:spcAft>
                <a:spcPts val="0"/>
              </a:spcAft>
              <a:buFont typeface="Wingdings" pitchFamily="2" charset="2"/>
              <a:buAutoNum type="arabicPeriod"/>
              <a:defRPr/>
            </a:pPr>
            <a:r>
              <a:rPr lang="en-US" altLang="zh-CN" dirty="0"/>
              <a:t>Changes in relative rates of interest</a:t>
            </a:r>
          </a:p>
          <a:p>
            <a:pPr marL="621792" lvl="1" indent="-246888" fontAlgn="auto">
              <a:spcBef>
                <a:spcPts val="324"/>
              </a:spcBef>
              <a:spcAft>
                <a:spcPts val="0"/>
              </a:spcAft>
              <a:buFont typeface="Wingdings" pitchFamily="2" charset="2"/>
              <a:buAutoNum type="arabicPeriod"/>
              <a:defRPr/>
            </a:pPr>
            <a:r>
              <a:rPr lang="en-US" altLang="zh-CN" dirty="0"/>
              <a:t>Changing expectations</a:t>
            </a:r>
          </a:p>
          <a:p>
            <a:pPr marL="365760" indent="-256032" fontAlgn="auto">
              <a:spcAft>
                <a:spcPts val="0"/>
              </a:spcAft>
              <a:buClr>
                <a:schemeClr val="accent3"/>
              </a:buClr>
              <a:buFont typeface="Wingdings 3"/>
              <a:buChar char=""/>
              <a:defRPr/>
            </a:pP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3"/>
          </p:nvPr>
        </p:nvSpPr>
        <p:spPr/>
        <p:txBody>
          <a:bodyPr>
            <a:normAutofit/>
          </a:bodyPr>
          <a:lstStyle/>
          <a:p>
            <a:pPr marL="0" indent="0" algn="ctr">
              <a:buNone/>
            </a:pPr>
            <a:endParaRPr lang="hu-HU" sz="2000" dirty="0"/>
          </a:p>
          <a:p>
            <a:pPr marL="0" indent="0" algn="ctr">
              <a:buNone/>
            </a:pPr>
            <a:r>
              <a:rPr lang="hu-HU" sz="3200" dirty="0" err="1"/>
              <a:t>Thank</a:t>
            </a:r>
            <a:r>
              <a:rPr lang="hu-HU" sz="3200" dirty="0"/>
              <a:t> </a:t>
            </a:r>
            <a:r>
              <a:rPr lang="hu-HU" sz="3200" dirty="0" err="1"/>
              <a:t>you</a:t>
            </a:r>
            <a:r>
              <a:rPr lang="hu-HU" sz="3200" dirty="0"/>
              <a:t> </a:t>
            </a:r>
            <a:r>
              <a:rPr lang="hu-HU" sz="3200" dirty="0" err="1"/>
              <a:t>for</a:t>
            </a:r>
            <a:r>
              <a:rPr lang="hu-HU" sz="3200" dirty="0"/>
              <a:t> </a:t>
            </a:r>
            <a:r>
              <a:rPr lang="hu-HU" sz="3200" dirty="0" err="1"/>
              <a:t>the</a:t>
            </a:r>
            <a:r>
              <a:rPr lang="hu-HU" sz="3200" dirty="0"/>
              <a:t> </a:t>
            </a:r>
            <a:r>
              <a:rPr lang="hu-HU" sz="3200" dirty="0" err="1"/>
              <a:t>attention</a:t>
            </a:r>
            <a:r>
              <a:rPr lang="hu-HU" sz="3200" dirty="0"/>
              <a:t>!</a:t>
            </a:r>
          </a:p>
          <a:p>
            <a:pPr marL="0" indent="0" algn="ctr">
              <a:buNone/>
            </a:pPr>
            <a:endParaRPr lang="hu-HU" sz="3200" dirty="0"/>
          </a:p>
          <a:p>
            <a:pPr marL="0" indent="0" algn="ctr">
              <a:buNone/>
            </a:pPr>
            <a:endParaRPr lang="hu-HU" sz="3200" dirty="0"/>
          </a:p>
          <a:p>
            <a:pPr marL="0" indent="0" algn="ctr">
              <a:buNone/>
            </a:pPr>
            <a:r>
              <a:rPr lang="hu-HU" sz="3200" dirty="0" err="1"/>
              <a:t>Any</a:t>
            </a:r>
            <a:r>
              <a:rPr lang="hu-HU" sz="3200" dirty="0"/>
              <a:t> </a:t>
            </a:r>
            <a:r>
              <a:rPr lang="hu-HU" sz="3200" dirty="0" err="1"/>
              <a:t>Questions</a:t>
            </a:r>
            <a:r>
              <a:rPr lang="hu-HU" sz="3200" dirty="0"/>
              <a:t>?</a:t>
            </a:r>
          </a:p>
        </p:txBody>
      </p:sp>
    </p:spTree>
    <p:extLst>
      <p:ext uri="{BB962C8B-B14F-4D97-AF65-F5344CB8AC3E}">
        <p14:creationId xmlns:p14="http://schemas.microsoft.com/office/powerpoint/2010/main" val="418858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0"/>
            <a:ext cx="9144000" cy="762000"/>
          </a:xfrm>
          <a:noFill/>
        </p:spPr>
        <p:txBody>
          <a:bodyPr lIns="90488" tIns="44450" rIns="90488" bIns="44450" anchor="b"/>
          <a:lstStyle/>
          <a:p>
            <a:pPr eaLnBrk="1" hangingPunct="1"/>
            <a:r>
              <a:rPr lang="en-US" b="1" dirty="0"/>
              <a:t>Futures and Forwards</a:t>
            </a:r>
          </a:p>
        </p:txBody>
      </p:sp>
      <p:sp>
        <p:nvSpPr>
          <p:cNvPr id="5123" name="Rectangle 3"/>
          <p:cNvSpPr>
            <a:spLocks noGrp="1" noChangeArrowheads="1"/>
          </p:cNvSpPr>
          <p:nvPr>
            <p:ph type="body" idx="4294967295"/>
          </p:nvPr>
        </p:nvSpPr>
        <p:spPr>
          <a:xfrm>
            <a:off x="228600" y="1295400"/>
            <a:ext cx="8686800" cy="4953000"/>
          </a:xfrm>
          <a:noFill/>
        </p:spPr>
        <p:txBody>
          <a:bodyPr lIns="90488" tIns="44450" rIns="90488" bIns="44450">
            <a:normAutofit fontScale="92500" lnSpcReduction="20000"/>
          </a:bodyPr>
          <a:lstStyle/>
          <a:p>
            <a:r>
              <a:rPr lang="en-US" sz="2800" b="1" dirty="0"/>
              <a:t>Forward</a:t>
            </a:r>
            <a:r>
              <a:rPr lang="en-US" sz="2800" dirty="0"/>
              <a:t> - an agreement between a bank/financial institution and a customer to deliver a specified</a:t>
            </a:r>
            <a:r>
              <a:rPr lang="hu-HU" sz="2800" dirty="0"/>
              <a:t> </a:t>
            </a:r>
            <a:r>
              <a:rPr lang="en-US" sz="2800" dirty="0"/>
              <a:t>amount of an asset </a:t>
            </a:r>
            <a:r>
              <a:rPr lang="hu-HU" sz="2800" dirty="0"/>
              <a:t>(</a:t>
            </a:r>
            <a:r>
              <a:rPr lang="hu-HU" sz="2800" dirty="0" err="1"/>
              <a:t>stock</a:t>
            </a:r>
            <a:r>
              <a:rPr lang="hu-HU" sz="2800" dirty="0"/>
              <a:t>, </a:t>
            </a:r>
            <a:r>
              <a:rPr lang="hu-HU" sz="2800" dirty="0" err="1"/>
              <a:t>currency</a:t>
            </a:r>
            <a:r>
              <a:rPr lang="hu-HU" sz="2800" dirty="0"/>
              <a:t>) </a:t>
            </a:r>
            <a:r>
              <a:rPr lang="en-US" sz="2800" dirty="0"/>
              <a:t>at an agreed-upon price in a agreed </a:t>
            </a:r>
            <a:r>
              <a:rPr lang="en-US" dirty="0"/>
              <a:t>date in the </a:t>
            </a:r>
            <a:r>
              <a:rPr lang="en-US" sz="2800" dirty="0"/>
              <a:t>future</a:t>
            </a:r>
            <a:r>
              <a:rPr lang="hu-HU" dirty="0"/>
              <a:t>. </a:t>
            </a:r>
            <a:r>
              <a:rPr lang="hu-HU" dirty="0" err="1"/>
              <a:t>Traded</a:t>
            </a:r>
            <a:r>
              <a:rPr lang="hu-HU" dirty="0"/>
              <a:t> OTC.</a:t>
            </a:r>
            <a:endParaRPr lang="hu-HU" sz="2800" dirty="0"/>
          </a:p>
          <a:p>
            <a:pPr eaLnBrk="1" hangingPunct="1"/>
            <a:r>
              <a:rPr lang="en-US" sz="2800" b="1" dirty="0"/>
              <a:t>Futures</a:t>
            </a:r>
            <a:r>
              <a:rPr lang="en-US" sz="2800" dirty="0"/>
              <a:t> - similar to forward but has standardized terms and is traded on an exchange.</a:t>
            </a:r>
          </a:p>
          <a:p>
            <a:pPr eaLnBrk="1" hangingPunct="1"/>
            <a:endParaRPr lang="en-US" sz="2800" b="1" dirty="0"/>
          </a:p>
          <a:p>
            <a:pPr eaLnBrk="1" hangingPunct="1"/>
            <a:r>
              <a:rPr lang="en-US" sz="2800" b="1" dirty="0"/>
              <a:t>Key difference in futures</a:t>
            </a:r>
          </a:p>
          <a:p>
            <a:pPr lvl="1" eaLnBrk="1" hangingPunct="1"/>
            <a:r>
              <a:rPr lang="en-US" sz="2400" dirty="0"/>
              <a:t>Futures have organized secondary market trading (higher liquidity)</a:t>
            </a:r>
          </a:p>
          <a:p>
            <a:pPr lvl="1" eaLnBrk="1" hangingPunct="1"/>
            <a:r>
              <a:rPr lang="en-US" sz="2400" dirty="0"/>
              <a:t>Marked to market (pricing)</a:t>
            </a:r>
          </a:p>
          <a:p>
            <a:pPr lvl="1" eaLnBrk="1" hangingPunct="1"/>
            <a:r>
              <a:rPr lang="en-US" sz="2400" dirty="0"/>
              <a:t>Standardized contract terms such as delivery dates, price units, contract size</a:t>
            </a:r>
          </a:p>
          <a:p>
            <a:pPr lvl="1" eaLnBrk="1" hangingPunct="1"/>
            <a:r>
              <a:rPr lang="en-US" sz="2400" dirty="0"/>
              <a:t>Clearinghouse guarantees performance (lower counterparty risk)</a:t>
            </a:r>
          </a:p>
        </p:txBody>
      </p:sp>
    </p:spTree>
    <p:extLst>
      <p:ext uri="{BB962C8B-B14F-4D97-AF65-F5344CB8AC3E}">
        <p14:creationId xmlns:p14="http://schemas.microsoft.com/office/powerpoint/2010/main" val="63987612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DE01ADE-C707-4048-8A4B-B8078500D369}"/>
              </a:ext>
            </a:extLst>
          </p:cNvPr>
          <p:cNvSpPr>
            <a:spLocks noGrp="1" noChangeArrowheads="1"/>
          </p:cNvSpPr>
          <p:nvPr>
            <p:ph type="title"/>
          </p:nvPr>
        </p:nvSpPr>
        <p:spPr>
          <a:xfrm>
            <a:off x="-15240" y="76200"/>
            <a:ext cx="8168640" cy="709612"/>
          </a:xfrm>
        </p:spPr>
        <p:txBody>
          <a:bodyPr>
            <a:normAutofit/>
          </a:bodyPr>
          <a:lstStyle/>
          <a:p>
            <a:pPr fontAlgn="auto">
              <a:spcAft>
                <a:spcPts val="0"/>
              </a:spcAft>
              <a:defRPr/>
            </a:pPr>
            <a:r>
              <a:rPr lang="en-US" altLang="hu-HU" sz="3600" b="1" dirty="0"/>
              <a:t>EXCHANGES VS. OTC</a:t>
            </a:r>
          </a:p>
        </p:txBody>
      </p:sp>
      <p:sp>
        <p:nvSpPr>
          <p:cNvPr id="23554" name="Rectangle 3">
            <a:extLst>
              <a:ext uri="{FF2B5EF4-FFF2-40B4-BE49-F238E27FC236}">
                <a16:creationId xmlns:a16="http://schemas.microsoft.com/office/drawing/2014/main" id="{66BF9231-459F-440D-8385-5EFC2472E3C6}"/>
              </a:ext>
            </a:extLst>
          </p:cNvPr>
          <p:cNvSpPr>
            <a:spLocks noGrp="1" noChangeArrowheads="1"/>
          </p:cNvSpPr>
          <p:nvPr>
            <p:ph idx="1"/>
          </p:nvPr>
        </p:nvSpPr>
        <p:spPr/>
        <p:txBody>
          <a:bodyPr rtlCol="0">
            <a:normAutofit/>
          </a:bodyPr>
          <a:lstStyle/>
          <a:p>
            <a:pPr marL="365760" indent="-256032" fontAlgn="auto">
              <a:spcAft>
                <a:spcPts val="0"/>
              </a:spcAft>
              <a:buClr>
                <a:schemeClr val="accent3"/>
              </a:buClr>
              <a:buFontTx/>
              <a:buNone/>
              <a:defRPr/>
            </a:pPr>
            <a:r>
              <a:rPr lang="en-US" u="sng" dirty="0"/>
              <a:t>Exchanges</a:t>
            </a:r>
            <a:endParaRPr lang="en-US" dirty="0"/>
          </a:p>
          <a:p>
            <a:pPr marL="365760" indent="-256032" fontAlgn="auto">
              <a:spcAft>
                <a:spcPts val="0"/>
              </a:spcAft>
              <a:buClr>
                <a:schemeClr val="accent3"/>
              </a:buClr>
              <a:buFont typeface="Georgia"/>
              <a:buChar char="•"/>
              <a:defRPr/>
            </a:pPr>
            <a:r>
              <a:rPr lang="en-US" dirty="0"/>
              <a:t>Advantages</a:t>
            </a:r>
          </a:p>
          <a:p>
            <a:pPr marL="658368" lvl="1" indent="-246888" fontAlgn="auto">
              <a:spcAft>
                <a:spcPts val="0"/>
              </a:spcAft>
              <a:buFont typeface="Georgia"/>
              <a:buChar char="▫"/>
              <a:defRPr/>
            </a:pPr>
            <a:r>
              <a:rPr lang="en-US" dirty="0"/>
              <a:t>Clearinghouse involved</a:t>
            </a:r>
          </a:p>
          <a:p>
            <a:pPr marL="658368" lvl="1" indent="-246888" fontAlgn="auto">
              <a:spcAft>
                <a:spcPts val="0"/>
              </a:spcAft>
              <a:buFont typeface="Georgia"/>
              <a:buChar char="▫"/>
              <a:defRPr/>
            </a:pPr>
            <a:r>
              <a:rPr lang="en-US" dirty="0"/>
              <a:t>Higher liquidity</a:t>
            </a:r>
          </a:p>
          <a:p>
            <a:pPr marL="658368" lvl="1" indent="-246888" fontAlgn="auto">
              <a:spcAft>
                <a:spcPts val="0"/>
              </a:spcAft>
              <a:buFont typeface="Georgia"/>
              <a:buChar char="▫"/>
              <a:defRPr/>
            </a:pPr>
            <a:r>
              <a:rPr lang="en-US" dirty="0"/>
              <a:t>Standardization (contract size, </a:t>
            </a:r>
          </a:p>
          <a:p>
            <a:pPr marL="411480" lvl="1" indent="0" fontAlgn="auto">
              <a:spcAft>
                <a:spcPts val="0"/>
              </a:spcAft>
              <a:buNone/>
              <a:defRPr/>
            </a:pPr>
            <a:r>
              <a:rPr lang="en-US" dirty="0"/>
              <a:t>settlement date, )</a:t>
            </a:r>
          </a:p>
          <a:p>
            <a:pPr marL="365760" indent="-256032" fontAlgn="auto">
              <a:spcAft>
                <a:spcPts val="0"/>
              </a:spcAft>
              <a:buClr>
                <a:schemeClr val="accent3"/>
              </a:buClr>
              <a:buFont typeface="Georgia"/>
              <a:buChar char="•"/>
              <a:defRPr/>
            </a:pPr>
            <a:r>
              <a:rPr lang="en-US" dirty="0"/>
              <a:t>Disadvantages</a:t>
            </a:r>
          </a:p>
          <a:p>
            <a:pPr marL="658368" lvl="1" indent="-246888" fontAlgn="auto">
              <a:spcAft>
                <a:spcPts val="0"/>
              </a:spcAft>
              <a:buFont typeface="Georgia"/>
              <a:buChar char="▫"/>
              <a:defRPr/>
            </a:pPr>
            <a:r>
              <a:rPr lang="en-US" dirty="0"/>
              <a:t>Lack of flexibility</a:t>
            </a:r>
          </a:p>
          <a:p>
            <a:pPr marL="658368" lvl="1" indent="-246888" fontAlgn="auto">
              <a:spcAft>
                <a:spcPts val="0"/>
              </a:spcAft>
              <a:buFont typeface="Georgia"/>
              <a:buChar char="▫"/>
              <a:defRPr/>
            </a:pPr>
            <a:r>
              <a:rPr lang="en-US" dirty="0"/>
              <a:t>Regulation</a:t>
            </a:r>
          </a:p>
          <a:p>
            <a:pPr marL="658368" lvl="1" indent="-246888" fontAlgn="auto">
              <a:spcAft>
                <a:spcPts val="0"/>
              </a:spcAft>
              <a:buFont typeface="Georgia"/>
              <a:buChar char="▫"/>
              <a:defRPr/>
            </a:pPr>
            <a:r>
              <a:rPr lang="en-US" dirty="0"/>
              <a:t>Higher Trading costs</a:t>
            </a:r>
          </a:p>
          <a:p>
            <a:pPr marL="658368" lvl="1" indent="-246888" fontAlgn="auto">
              <a:spcAft>
                <a:spcPts val="0"/>
              </a:spcAft>
              <a:buFont typeface="Georgia"/>
              <a:buChar char="▫"/>
              <a:defRPr/>
            </a:pPr>
            <a:r>
              <a:rPr lang="en-US" dirty="0"/>
              <a:t>Trading information is public</a:t>
            </a:r>
          </a:p>
        </p:txBody>
      </p:sp>
      <p:sp>
        <p:nvSpPr>
          <p:cNvPr id="14340" name="Rectangle 4">
            <a:extLst>
              <a:ext uri="{FF2B5EF4-FFF2-40B4-BE49-F238E27FC236}">
                <a16:creationId xmlns:a16="http://schemas.microsoft.com/office/drawing/2014/main" id="{4DD8A6C3-2821-45D7-AFAF-64C79BE0FF93}"/>
              </a:ext>
            </a:extLst>
          </p:cNvPr>
          <p:cNvSpPr>
            <a:spLocks noGrp="1" noChangeArrowheads="1"/>
          </p:cNvSpPr>
          <p:nvPr>
            <p:ph type="body" sz="half" idx="4294967295"/>
          </p:nvPr>
        </p:nvSpPr>
        <p:spPr>
          <a:xfrm>
            <a:off x="4942114" y="1009402"/>
            <a:ext cx="4191000" cy="4629397"/>
          </a:xfrm>
        </p:spPr>
        <p:txBody>
          <a:bodyPr rtlCol="0">
            <a:normAutofit/>
          </a:bodyPr>
          <a:lstStyle/>
          <a:p>
            <a:pPr marL="365760" indent="-256032" fontAlgn="auto">
              <a:spcAft>
                <a:spcPts val="0"/>
              </a:spcAft>
              <a:buClr>
                <a:schemeClr val="accent3"/>
              </a:buClr>
              <a:buFontTx/>
              <a:buNone/>
              <a:defRPr/>
            </a:pPr>
            <a:r>
              <a:rPr lang="en-US" u="sng" dirty="0"/>
              <a:t>OTC Markets</a:t>
            </a:r>
          </a:p>
          <a:p>
            <a:pPr marL="365760" indent="-256032" fontAlgn="auto">
              <a:spcAft>
                <a:spcPts val="0"/>
              </a:spcAft>
              <a:buClr>
                <a:schemeClr val="accent3"/>
              </a:buClr>
              <a:buFont typeface="Wingdings 3"/>
              <a:buChar char=""/>
              <a:defRPr/>
            </a:pPr>
            <a:r>
              <a:rPr lang="en-US" dirty="0"/>
              <a:t>Disadvantages</a:t>
            </a:r>
          </a:p>
          <a:p>
            <a:pPr marL="621792" lvl="1" indent="-246888" fontAlgn="auto">
              <a:spcBef>
                <a:spcPts val="324"/>
              </a:spcBef>
              <a:spcAft>
                <a:spcPts val="0"/>
              </a:spcAft>
              <a:buFont typeface="Verdana"/>
              <a:buChar char="◦"/>
              <a:defRPr/>
            </a:pPr>
            <a:r>
              <a:rPr lang="en-US" dirty="0"/>
              <a:t>Counterparty risk</a:t>
            </a:r>
          </a:p>
          <a:p>
            <a:pPr marL="621792" lvl="1" indent="-246888" fontAlgn="auto">
              <a:spcBef>
                <a:spcPts val="324"/>
              </a:spcBef>
              <a:spcAft>
                <a:spcPts val="0"/>
              </a:spcAft>
              <a:buFont typeface="Verdana"/>
              <a:buChar char="◦"/>
              <a:defRPr/>
            </a:pPr>
            <a:r>
              <a:rPr lang="en-US" dirty="0"/>
              <a:t>Low liquidity</a:t>
            </a:r>
          </a:p>
          <a:p>
            <a:pPr marL="621792" lvl="1" indent="-246888" fontAlgn="auto">
              <a:spcBef>
                <a:spcPts val="324"/>
              </a:spcBef>
              <a:spcAft>
                <a:spcPts val="0"/>
              </a:spcAft>
              <a:buFont typeface="Verdana"/>
              <a:buChar char="◦"/>
              <a:defRPr/>
            </a:pPr>
            <a:r>
              <a:rPr lang="en-US" dirty="0"/>
              <a:t>Non-standardization</a:t>
            </a:r>
          </a:p>
          <a:p>
            <a:pPr marL="365760" indent="-256032" fontAlgn="auto">
              <a:spcAft>
                <a:spcPts val="0"/>
              </a:spcAft>
              <a:buClr>
                <a:schemeClr val="accent3"/>
              </a:buClr>
              <a:buFont typeface="Wingdings 3"/>
              <a:buChar char=""/>
              <a:defRPr/>
            </a:pPr>
            <a:r>
              <a:rPr lang="en-US" dirty="0"/>
              <a:t>Advantages</a:t>
            </a:r>
          </a:p>
          <a:p>
            <a:pPr marL="621792" lvl="1" indent="-246888" fontAlgn="auto">
              <a:spcBef>
                <a:spcPts val="324"/>
              </a:spcBef>
              <a:spcAft>
                <a:spcPts val="0"/>
              </a:spcAft>
              <a:buFont typeface="Verdana"/>
              <a:buChar char="◦"/>
              <a:defRPr/>
            </a:pPr>
            <a:r>
              <a:rPr lang="en-US" dirty="0"/>
              <a:t>Flexible (tailor-made)</a:t>
            </a:r>
          </a:p>
          <a:p>
            <a:pPr marL="621792" lvl="1" indent="-246888" fontAlgn="auto">
              <a:spcBef>
                <a:spcPts val="324"/>
              </a:spcBef>
              <a:spcAft>
                <a:spcPts val="0"/>
              </a:spcAft>
              <a:buFont typeface="Verdana"/>
              <a:buChar char="◦"/>
              <a:defRPr/>
            </a:pPr>
            <a:r>
              <a:rPr lang="en-US" dirty="0"/>
              <a:t>Less regulation</a:t>
            </a:r>
          </a:p>
          <a:p>
            <a:pPr marL="621792" lvl="1" indent="-246888" fontAlgn="auto">
              <a:spcBef>
                <a:spcPts val="324"/>
              </a:spcBef>
              <a:spcAft>
                <a:spcPts val="0"/>
              </a:spcAft>
              <a:buFont typeface="Verdana"/>
              <a:buChar char="◦"/>
              <a:defRPr/>
            </a:pPr>
            <a:r>
              <a:rPr lang="en-US" dirty="0"/>
              <a:t>Lower costs</a:t>
            </a:r>
          </a:p>
          <a:p>
            <a:pPr marL="621792" lvl="1" indent="-246888" fontAlgn="auto">
              <a:spcBef>
                <a:spcPts val="324"/>
              </a:spcBef>
              <a:spcAft>
                <a:spcPts val="0"/>
              </a:spcAft>
              <a:buFont typeface="Verdana"/>
              <a:buChar char="◦"/>
              <a:defRPr/>
            </a:pPr>
            <a:r>
              <a:rPr lang="en-US" dirty="0"/>
              <a:t>Trading information private</a:t>
            </a:r>
          </a:p>
          <a:p>
            <a:pPr marL="621792" lvl="1" indent="-246888" fontAlgn="auto">
              <a:spcBef>
                <a:spcPts val="324"/>
              </a:spcBef>
              <a:spcAft>
                <a:spcPts val="0"/>
              </a:spcAft>
              <a:buFont typeface="Verdana"/>
              <a:buChar char="◦"/>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ím 2">
            <a:extLst>
              <a:ext uri="{FF2B5EF4-FFF2-40B4-BE49-F238E27FC236}">
                <a16:creationId xmlns:a16="http://schemas.microsoft.com/office/drawing/2014/main" id="{854D0B21-C74E-4ACD-AB74-F9FC8048C1AC}"/>
              </a:ext>
            </a:extLst>
          </p:cNvPr>
          <p:cNvSpPr>
            <a:spLocks noGrp="1"/>
          </p:cNvSpPr>
          <p:nvPr>
            <p:ph type="title"/>
          </p:nvPr>
        </p:nvSpPr>
        <p:spPr/>
        <p:txBody>
          <a:bodyPr>
            <a:normAutofit fontScale="90000"/>
          </a:bodyPr>
          <a:lstStyle/>
          <a:p>
            <a:pPr fontAlgn="auto">
              <a:spcAft>
                <a:spcPts val="0"/>
              </a:spcAft>
              <a:defRPr/>
            </a:pPr>
            <a:r>
              <a:rPr lang="en-US" altLang="hu-HU" b="1" dirty="0"/>
              <a:t>Forward vs. Futures</a:t>
            </a:r>
          </a:p>
        </p:txBody>
      </p:sp>
      <p:sp>
        <p:nvSpPr>
          <p:cNvPr id="23555" name="Tartalom helye 1">
            <a:extLst>
              <a:ext uri="{FF2B5EF4-FFF2-40B4-BE49-F238E27FC236}">
                <a16:creationId xmlns:a16="http://schemas.microsoft.com/office/drawing/2014/main" id="{3D9EA884-2F73-4B48-8939-1C1E6D7CB1AC}"/>
              </a:ext>
            </a:extLst>
          </p:cNvPr>
          <p:cNvSpPr>
            <a:spLocks noGrp="1"/>
          </p:cNvSpPr>
          <p:nvPr>
            <p:ph idx="1"/>
          </p:nvPr>
        </p:nvSpPr>
        <p:spPr/>
        <p:txBody>
          <a:bodyPr/>
          <a:lstStyle/>
          <a:p>
            <a:pPr algn="just"/>
            <a:r>
              <a:rPr lang="en-US" altLang="hu-HU" sz="2800" dirty="0"/>
              <a:t>A futures contract is </a:t>
            </a:r>
            <a:r>
              <a:rPr lang="en-US" altLang="hu-HU" sz="2800" i="1" dirty="0"/>
              <a:t>like</a:t>
            </a:r>
            <a:r>
              <a:rPr lang="en-US" altLang="hu-HU" sz="2800" dirty="0"/>
              <a:t> a forward contract:</a:t>
            </a:r>
          </a:p>
          <a:p>
            <a:pPr lvl="1" algn="just"/>
            <a:r>
              <a:rPr lang="en-US" altLang="hu-HU" sz="2800" dirty="0"/>
              <a:t>It specifies that a certain </a:t>
            </a:r>
            <a:r>
              <a:rPr lang="hu-HU" altLang="hu-HU" sz="2800" dirty="0" err="1"/>
              <a:t>product</a:t>
            </a:r>
            <a:r>
              <a:rPr lang="hu-HU" altLang="hu-HU" sz="2800" dirty="0"/>
              <a:t> (</a:t>
            </a:r>
            <a:r>
              <a:rPr lang="en-US" altLang="hu-HU" sz="2800" dirty="0"/>
              <a:t>currency</a:t>
            </a:r>
            <a:r>
              <a:rPr lang="hu-HU" altLang="hu-HU" sz="2800" dirty="0"/>
              <a:t>, </a:t>
            </a:r>
            <a:r>
              <a:rPr lang="hu-HU" altLang="hu-HU" sz="2800" dirty="0" err="1"/>
              <a:t>commodity</a:t>
            </a:r>
            <a:r>
              <a:rPr lang="hu-HU" altLang="hu-HU" sz="2800" dirty="0"/>
              <a:t>, </a:t>
            </a:r>
            <a:r>
              <a:rPr lang="hu-HU" altLang="hu-HU" sz="2800" dirty="0" err="1"/>
              <a:t>stock</a:t>
            </a:r>
            <a:r>
              <a:rPr lang="hu-HU" altLang="hu-HU" sz="2800" dirty="0"/>
              <a:t>)</a:t>
            </a:r>
            <a:r>
              <a:rPr lang="en-US" altLang="hu-HU" sz="2800" dirty="0"/>
              <a:t> will be exchanged for another at a specified time in the future at prices specified today.</a:t>
            </a:r>
          </a:p>
          <a:p>
            <a:pPr algn="just"/>
            <a:r>
              <a:rPr lang="en-US" altLang="hu-HU" sz="2800" dirty="0"/>
              <a:t>A futures contract is </a:t>
            </a:r>
            <a:r>
              <a:rPr lang="en-US" altLang="hu-HU" sz="2800" i="1" dirty="0"/>
              <a:t>different from</a:t>
            </a:r>
            <a:r>
              <a:rPr lang="en-US" altLang="hu-HU" sz="2800" dirty="0"/>
              <a:t> a forward contract:</a:t>
            </a:r>
          </a:p>
          <a:p>
            <a:pPr lvl="1" algn="just"/>
            <a:r>
              <a:rPr lang="en-US" altLang="hu-HU" sz="2800" dirty="0"/>
              <a:t>Futures are standardized contracts trading on organized exchanges with daily resettlement through a clearinghouse.</a:t>
            </a:r>
          </a:p>
          <a:p>
            <a:pPr algn="just"/>
            <a:endParaRPr lang="hu-HU" altLang="hu-HU"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4512AED-8A6A-4865-9C40-8346E6719465}"/>
              </a:ext>
            </a:extLst>
          </p:cNvPr>
          <p:cNvSpPr>
            <a:spLocks noGrp="1" noChangeArrowheads="1"/>
          </p:cNvSpPr>
          <p:nvPr>
            <p:ph type="title"/>
          </p:nvPr>
        </p:nvSpPr>
        <p:spPr>
          <a:xfrm>
            <a:off x="0" y="0"/>
            <a:ext cx="8229600" cy="838200"/>
          </a:xfrm>
        </p:spPr>
        <p:txBody>
          <a:bodyPr>
            <a:normAutofit fontScale="90000"/>
          </a:bodyPr>
          <a:lstStyle/>
          <a:p>
            <a:pPr fontAlgn="auto">
              <a:spcAft>
                <a:spcPts val="0"/>
              </a:spcAft>
              <a:defRPr/>
            </a:pPr>
            <a:r>
              <a:rPr lang="hu-HU" sz="3200" b="1" dirty="0" err="1"/>
              <a:t>Example</a:t>
            </a:r>
            <a:r>
              <a:rPr lang="hu-HU" sz="3200" b="1" dirty="0"/>
              <a:t> </a:t>
            </a:r>
            <a:r>
              <a:rPr lang="en-US" sz="3200" b="1" dirty="0"/>
              <a:t>Currency Forward</a:t>
            </a:r>
            <a:r>
              <a:rPr lang="hu-HU" sz="3200" b="1" dirty="0"/>
              <a:t>:</a:t>
            </a:r>
            <a:r>
              <a:rPr lang="en-US" sz="3200" b="1" dirty="0"/>
              <a:t> </a:t>
            </a:r>
            <a:br>
              <a:rPr lang="hu-HU" sz="3200" b="1" dirty="0"/>
            </a:br>
            <a:r>
              <a:rPr lang="en-US" sz="3200" b="1" dirty="0"/>
              <a:t>Advantages and Disadvantages</a:t>
            </a:r>
          </a:p>
        </p:txBody>
      </p:sp>
      <p:sp>
        <p:nvSpPr>
          <p:cNvPr id="82947" name="Rectangle 3">
            <a:extLst>
              <a:ext uri="{FF2B5EF4-FFF2-40B4-BE49-F238E27FC236}">
                <a16:creationId xmlns:a16="http://schemas.microsoft.com/office/drawing/2014/main" id="{B2D372EE-16F8-4F33-B247-0FA2E0E9FC32}"/>
              </a:ext>
            </a:extLst>
          </p:cNvPr>
          <p:cNvSpPr>
            <a:spLocks noGrp="1" noChangeArrowheads="1"/>
          </p:cNvSpPr>
          <p:nvPr>
            <p:ph idx="1"/>
          </p:nvPr>
        </p:nvSpPr>
        <p:spPr/>
        <p:txBody>
          <a:bodyPr rtlCol="0">
            <a:normAutofit/>
          </a:bodyPr>
          <a:lstStyle/>
          <a:p>
            <a:pPr fontAlgn="auto">
              <a:lnSpc>
                <a:spcPct val="90000"/>
              </a:lnSpc>
              <a:defRPr/>
            </a:pPr>
            <a:r>
              <a:rPr lang="en-US" altLang="hu-HU" sz="2600" dirty="0"/>
              <a:t>Contracts written by market maker banks to the “specifications” of the global firm.</a:t>
            </a:r>
          </a:p>
          <a:p>
            <a:pPr lvl="1" indent="-182880" fontAlgn="auto">
              <a:lnSpc>
                <a:spcPct val="90000"/>
              </a:lnSpc>
              <a:spcAft>
                <a:spcPts val="0"/>
              </a:spcAft>
              <a:defRPr/>
            </a:pPr>
            <a:r>
              <a:rPr lang="en-US" altLang="hu-HU" sz="2200" dirty="0"/>
              <a:t>For some exact amount of a foreign currency.</a:t>
            </a:r>
          </a:p>
          <a:p>
            <a:pPr lvl="1" indent="-182880" fontAlgn="auto">
              <a:lnSpc>
                <a:spcPct val="90000"/>
              </a:lnSpc>
              <a:spcAft>
                <a:spcPts val="0"/>
              </a:spcAft>
              <a:defRPr/>
            </a:pPr>
            <a:r>
              <a:rPr lang="en-US" altLang="hu-HU" sz="2200" dirty="0"/>
              <a:t>For some specific date in the future.</a:t>
            </a:r>
          </a:p>
          <a:p>
            <a:pPr lvl="1" indent="-182880" fontAlgn="auto">
              <a:lnSpc>
                <a:spcPct val="90000"/>
              </a:lnSpc>
              <a:spcAft>
                <a:spcPts val="0"/>
              </a:spcAft>
              <a:defRPr/>
            </a:pPr>
            <a:r>
              <a:rPr lang="en-US" altLang="hu-HU" sz="2200" dirty="0"/>
              <a:t>No upfront fees or commissions.</a:t>
            </a:r>
          </a:p>
          <a:p>
            <a:pPr lvl="2" fontAlgn="auto">
              <a:lnSpc>
                <a:spcPct val="90000"/>
              </a:lnSpc>
              <a:spcAft>
                <a:spcPts val="0"/>
              </a:spcAft>
              <a:defRPr/>
            </a:pPr>
            <a:r>
              <a:rPr lang="en-US" altLang="hu-HU" sz="2000" dirty="0"/>
              <a:t>Bid and Ask spreads produce round transaction profits.</a:t>
            </a:r>
          </a:p>
          <a:p>
            <a:pPr fontAlgn="auto">
              <a:lnSpc>
                <a:spcPct val="90000"/>
              </a:lnSpc>
              <a:defRPr/>
            </a:pPr>
            <a:r>
              <a:rPr lang="en-US" altLang="hu-HU" sz="2600" dirty="0"/>
              <a:t>Global firm knows exactly what the home currency equivalent of a fixed amount of foreign currency will be in the future.</a:t>
            </a:r>
          </a:p>
          <a:p>
            <a:pPr fontAlgn="auto">
              <a:lnSpc>
                <a:spcPct val="90000"/>
              </a:lnSpc>
              <a:defRPr/>
            </a:pPr>
            <a:r>
              <a:rPr lang="en-US" altLang="hu-HU" sz="2600" dirty="0"/>
              <a:t>However, global firm cannot take advantage of a favorable change in the foreign exchange spot rate.</a:t>
            </a:r>
          </a:p>
          <a:p>
            <a:pPr fontAlgn="auto">
              <a:lnSpc>
                <a:spcPct val="90000"/>
              </a:lnSpc>
              <a:defRPr/>
            </a:pPr>
            <a:endParaRPr lang="en-US" altLang="hu-HU" sz="2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29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0" y="19050"/>
            <a:ext cx="9144000" cy="762000"/>
          </a:xfrm>
          <a:noFill/>
        </p:spPr>
        <p:txBody>
          <a:bodyPr lIns="90488" tIns="44450" rIns="90488" bIns="44450" anchor="b"/>
          <a:lstStyle/>
          <a:p>
            <a:pPr eaLnBrk="1" hangingPunct="1"/>
            <a:r>
              <a:rPr lang="en-US" b="1" dirty="0"/>
              <a:t>Futures specification</a:t>
            </a:r>
          </a:p>
        </p:txBody>
      </p:sp>
      <p:sp>
        <p:nvSpPr>
          <p:cNvPr id="6147" name="Rectangle 3"/>
          <p:cNvSpPr>
            <a:spLocks noGrp="1" noChangeArrowheads="1"/>
          </p:cNvSpPr>
          <p:nvPr>
            <p:ph type="body" idx="4294967295"/>
          </p:nvPr>
        </p:nvSpPr>
        <p:spPr>
          <a:xfrm>
            <a:off x="361950" y="990600"/>
            <a:ext cx="8629650" cy="5715000"/>
          </a:xfrm>
          <a:noFill/>
        </p:spPr>
        <p:txBody>
          <a:bodyPr lIns="90488" tIns="44450" rIns="90488" bIns="44450">
            <a:normAutofit/>
          </a:bodyPr>
          <a:lstStyle/>
          <a:p>
            <a:r>
              <a:rPr lang="en-US" sz="2400" b="1" dirty="0"/>
              <a:t>Quality and quantity </a:t>
            </a:r>
            <a:r>
              <a:rPr lang="en-US" sz="2400" dirty="0"/>
              <a:t>of the product </a:t>
            </a:r>
          </a:p>
          <a:p>
            <a:pPr eaLnBrk="1" hangingPunct="1"/>
            <a:r>
              <a:rPr lang="en-US" sz="2400" b="1" dirty="0"/>
              <a:t>The Futures price: </a:t>
            </a:r>
            <a:r>
              <a:rPr lang="en-US" sz="2400" dirty="0"/>
              <a:t>agreed-upon price paid at maturity</a:t>
            </a:r>
          </a:p>
          <a:p>
            <a:r>
              <a:rPr lang="en-US" sz="2400" b="1" dirty="0"/>
              <a:t>Settlement date, place: </a:t>
            </a:r>
            <a:r>
              <a:rPr lang="en-US" sz="2400" dirty="0"/>
              <a:t>pre-agreed financial settlement of the the transaction in the future point of time and place</a:t>
            </a:r>
          </a:p>
          <a:p>
            <a:endParaRPr lang="en-US" sz="1400" dirty="0"/>
          </a:p>
          <a:p>
            <a:pPr eaLnBrk="1" hangingPunct="1"/>
            <a:r>
              <a:rPr lang="en-US" sz="2400" b="1" dirty="0"/>
              <a:t>Long position: </a:t>
            </a:r>
            <a:r>
              <a:rPr lang="en-US" sz="2400" dirty="0"/>
              <a:t>Agrees to purchase the underlying asset at the stated futures price at contract maturity</a:t>
            </a:r>
          </a:p>
          <a:p>
            <a:pPr eaLnBrk="1" hangingPunct="1"/>
            <a:r>
              <a:rPr lang="en-US" sz="2400" b="1" dirty="0"/>
              <a:t>Short position: </a:t>
            </a:r>
            <a:r>
              <a:rPr lang="en-US" sz="2400" dirty="0"/>
              <a:t>Agrees to deliver the underlying asset at the stated futures price at contract maturity</a:t>
            </a:r>
          </a:p>
          <a:p>
            <a:pPr eaLnBrk="1" hangingPunct="1"/>
            <a:endParaRPr lang="en-US" sz="1600" dirty="0"/>
          </a:p>
          <a:p>
            <a:pPr eaLnBrk="1" hangingPunct="1"/>
            <a:r>
              <a:rPr lang="en-US" sz="2400" b="1" dirty="0"/>
              <a:t>Profits on long and short positions at maturity</a:t>
            </a:r>
          </a:p>
          <a:p>
            <a:pPr lvl="1" eaLnBrk="1" hangingPunct="1"/>
            <a:r>
              <a:rPr lang="en-US" sz="2000" dirty="0"/>
              <a:t>Long = Futures price at maturity minus original futures price</a:t>
            </a:r>
          </a:p>
          <a:p>
            <a:pPr lvl="1" eaLnBrk="1" hangingPunct="1"/>
            <a:r>
              <a:rPr lang="en-US" sz="2000" dirty="0"/>
              <a:t>Short = Original futures price minus futures price at maturity</a:t>
            </a:r>
          </a:p>
          <a:p>
            <a:pPr lvl="1" eaLnBrk="1" hangingPunct="1"/>
            <a:r>
              <a:rPr lang="en-US" sz="2000" dirty="0"/>
              <a:t>At contract maturity T: F</a:t>
            </a:r>
            <a:r>
              <a:rPr lang="en-US" sz="2000" baseline="-25000" dirty="0"/>
              <a:t>T</a:t>
            </a:r>
            <a:r>
              <a:rPr lang="en-US" sz="2000" dirty="0"/>
              <a:t>= S</a:t>
            </a:r>
            <a:r>
              <a:rPr lang="en-US" sz="2000" baseline="-25000" dirty="0"/>
              <a:t>T</a:t>
            </a:r>
            <a:r>
              <a:rPr lang="en-US" sz="2000" dirty="0"/>
              <a:t>  F = Futures price, S = spot price</a:t>
            </a:r>
          </a:p>
        </p:txBody>
      </p:sp>
    </p:spTree>
    <p:extLst>
      <p:ext uri="{BB962C8B-B14F-4D97-AF65-F5344CB8AC3E}">
        <p14:creationId xmlns:p14="http://schemas.microsoft.com/office/powerpoint/2010/main" val="235909172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0"/>
            <a:ext cx="9144000" cy="762000"/>
          </a:xfrm>
          <a:noFill/>
        </p:spPr>
        <p:txBody>
          <a:bodyPr lIns="90488" tIns="44450" rIns="90488" bIns="44450" anchor="b"/>
          <a:lstStyle/>
          <a:p>
            <a:pPr eaLnBrk="1" hangingPunct="1"/>
            <a:r>
              <a:rPr lang="en-US" b="1" dirty="0"/>
              <a:t>Types of Contracts</a:t>
            </a:r>
          </a:p>
        </p:txBody>
      </p:sp>
      <p:sp>
        <p:nvSpPr>
          <p:cNvPr id="8195" name="Rectangle 3"/>
          <p:cNvSpPr>
            <a:spLocks noGrp="1" noChangeArrowheads="1"/>
          </p:cNvSpPr>
          <p:nvPr>
            <p:ph type="body" idx="4294967295"/>
          </p:nvPr>
        </p:nvSpPr>
        <p:spPr>
          <a:xfrm>
            <a:off x="914400" y="1219200"/>
            <a:ext cx="8229600" cy="4530725"/>
          </a:xfrm>
          <a:noFill/>
        </p:spPr>
        <p:txBody>
          <a:bodyPr lIns="90488" tIns="44450" rIns="90488" bIns="44450"/>
          <a:lstStyle/>
          <a:p>
            <a:pPr eaLnBrk="1" hangingPunct="1"/>
            <a:r>
              <a:rPr lang="en-US" b="1" dirty="0"/>
              <a:t>Agricultural commodities </a:t>
            </a:r>
            <a:r>
              <a:rPr lang="en-US" dirty="0"/>
              <a:t>(corn, rise)</a:t>
            </a:r>
          </a:p>
          <a:p>
            <a:pPr eaLnBrk="1" hangingPunct="1"/>
            <a:endParaRPr lang="en-US" dirty="0"/>
          </a:p>
          <a:p>
            <a:pPr eaLnBrk="1" hangingPunct="1"/>
            <a:r>
              <a:rPr lang="en-US" b="1" dirty="0"/>
              <a:t>Metals and </a:t>
            </a:r>
            <a:r>
              <a:rPr lang="hu-HU" b="1" dirty="0" err="1"/>
              <a:t>energy</a:t>
            </a:r>
            <a:r>
              <a:rPr lang="en-US" b="1" dirty="0"/>
              <a:t> </a:t>
            </a:r>
            <a:r>
              <a:rPr lang="en-US" dirty="0"/>
              <a:t>(</a:t>
            </a:r>
            <a:r>
              <a:rPr lang="hu-HU" dirty="0" err="1"/>
              <a:t>gold</a:t>
            </a:r>
            <a:r>
              <a:rPr lang="hu-HU" dirty="0"/>
              <a:t>, </a:t>
            </a:r>
            <a:r>
              <a:rPr lang="hu-HU" dirty="0" err="1"/>
              <a:t>copper</a:t>
            </a:r>
            <a:r>
              <a:rPr lang="hu-HU" dirty="0"/>
              <a:t>, </a:t>
            </a:r>
            <a:r>
              <a:rPr lang="hu-HU" dirty="0" err="1"/>
              <a:t>oil</a:t>
            </a:r>
            <a:r>
              <a:rPr lang="hu-HU" dirty="0"/>
              <a:t>, </a:t>
            </a:r>
            <a:r>
              <a:rPr lang="hu-HU" dirty="0" err="1"/>
              <a:t>natural</a:t>
            </a:r>
            <a:r>
              <a:rPr lang="hu-HU" dirty="0"/>
              <a:t> </a:t>
            </a:r>
            <a:r>
              <a:rPr lang="hu-HU" dirty="0" err="1"/>
              <a:t>gas</a:t>
            </a:r>
            <a:r>
              <a:rPr lang="hu-HU" dirty="0"/>
              <a:t>, </a:t>
            </a:r>
            <a:r>
              <a:rPr lang="hu-HU" dirty="0" err="1"/>
              <a:t>power</a:t>
            </a:r>
            <a:r>
              <a:rPr lang="hu-HU" dirty="0"/>
              <a:t>, </a:t>
            </a:r>
            <a:r>
              <a:rPr lang="hu-HU" dirty="0" err="1"/>
              <a:t>etc</a:t>
            </a:r>
            <a:r>
              <a:rPr lang="en-US" dirty="0"/>
              <a:t>)</a:t>
            </a:r>
          </a:p>
          <a:p>
            <a:pPr eaLnBrk="1" hangingPunct="1">
              <a:buFontTx/>
              <a:buNone/>
            </a:pPr>
            <a:endParaRPr lang="en-US" dirty="0"/>
          </a:p>
          <a:p>
            <a:pPr eaLnBrk="1" hangingPunct="1"/>
            <a:r>
              <a:rPr lang="en-US" b="1" dirty="0"/>
              <a:t>Financial futures</a:t>
            </a:r>
          </a:p>
          <a:p>
            <a:pPr lvl="1" eaLnBrk="1" hangingPunct="1"/>
            <a:r>
              <a:rPr lang="en-US" dirty="0"/>
              <a:t>Interest rate futures</a:t>
            </a:r>
          </a:p>
          <a:p>
            <a:pPr lvl="1" eaLnBrk="1" hangingPunct="1"/>
            <a:r>
              <a:rPr lang="en-US" dirty="0"/>
              <a:t>Stock index futures</a:t>
            </a:r>
          </a:p>
          <a:p>
            <a:pPr lvl="1" eaLnBrk="1" hangingPunct="1"/>
            <a:r>
              <a:rPr lang="en-US" dirty="0"/>
              <a:t>Foreign currencies</a:t>
            </a:r>
          </a:p>
        </p:txBody>
      </p:sp>
    </p:spTree>
    <p:extLst>
      <p:ext uri="{BB962C8B-B14F-4D97-AF65-F5344CB8AC3E}">
        <p14:creationId xmlns:p14="http://schemas.microsoft.com/office/powerpoint/2010/main" val="2999859114"/>
      </p:ext>
    </p:extLst>
  </p:cSld>
  <p:clrMapOvr>
    <a:masterClrMapping/>
  </p:clrMapOvr>
  <p:transition/>
</p:sld>
</file>

<file path=ppt/theme/theme1.xml><?xml version="1.0" encoding="utf-8"?>
<a:theme xmlns:a="http://schemas.openxmlformats.org/drawingml/2006/main" name="Egyéni tervezé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23065</TotalTime>
  <Pages>8923980</Pages>
  <Words>2694</Words>
  <Application>Microsoft Office PowerPoint</Application>
  <PresentationFormat>Diavetítés a képernyőre (4:3 oldalarány)</PresentationFormat>
  <Paragraphs>341</Paragraphs>
  <Slides>32</Slides>
  <Notes>24</Notes>
  <HiddenSlides>0</HiddenSlides>
  <MMClips>0</MMClips>
  <ScaleCrop>false</ScaleCrop>
  <HeadingPairs>
    <vt:vector size="6" baseType="variant">
      <vt:variant>
        <vt:lpstr>Használt betűtípusok</vt:lpstr>
      </vt:variant>
      <vt:variant>
        <vt:i4>9</vt:i4>
      </vt:variant>
      <vt:variant>
        <vt:lpstr>Téma</vt:lpstr>
      </vt:variant>
      <vt:variant>
        <vt:i4>1</vt:i4>
      </vt:variant>
      <vt:variant>
        <vt:lpstr>Diacímek</vt:lpstr>
      </vt:variant>
      <vt:variant>
        <vt:i4>32</vt:i4>
      </vt:variant>
    </vt:vector>
  </HeadingPairs>
  <TitlesOfParts>
    <vt:vector size="42" baseType="lpstr">
      <vt:lpstr>Arial</vt:lpstr>
      <vt:lpstr>Book Antiqua</vt:lpstr>
      <vt:lpstr>Calibri</vt:lpstr>
      <vt:lpstr>Cambria</vt:lpstr>
      <vt:lpstr>Georgia</vt:lpstr>
      <vt:lpstr>Times New Roman</vt:lpstr>
      <vt:lpstr>Verdana</vt:lpstr>
      <vt:lpstr>Wingdings</vt:lpstr>
      <vt:lpstr>Wingdings 3</vt:lpstr>
      <vt:lpstr>Egyéni tervezés</vt:lpstr>
      <vt:lpstr>  Futures Market     </vt:lpstr>
      <vt:lpstr>Derivatives</vt:lpstr>
      <vt:lpstr>Derivative Instruments</vt:lpstr>
      <vt:lpstr>Futures and Forwards</vt:lpstr>
      <vt:lpstr>EXCHANGES VS. OTC</vt:lpstr>
      <vt:lpstr>Forward vs. Futures</vt:lpstr>
      <vt:lpstr>Example Currency Forward:  Advantages and Disadvantages</vt:lpstr>
      <vt:lpstr>Futures specification</vt:lpstr>
      <vt:lpstr>Types of Contracts</vt:lpstr>
      <vt:lpstr>Sample of Futures Contracts</vt:lpstr>
      <vt:lpstr>The Forward Rate as a Predictor</vt:lpstr>
      <vt:lpstr>Forward discount vs. premium</vt:lpstr>
      <vt:lpstr>The Clearinghouse and Open Interest</vt:lpstr>
      <vt:lpstr>Clearinghouse</vt:lpstr>
      <vt:lpstr>Forward/Futures Pricing</vt:lpstr>
      <vt:lpstr>More on futures contracts</vt:lpstr>
      <vt:lpstr>The no arbitrage condition</vt:lpstr>
      <vt:lpstr>Basis and Basis Risk</vt:lpstr>
      <vt:lpstr>Trading Strategies</vt:lpstr>
      <vt:lpstr>Hedging</vt:lpstr>
      <vt:lpstr>Hedging Revenues Using Futures </vt:lpstr>
      <vt:lpstr>Marking to Market and the Margin Account</vt:lpstr>
      <vt:lpstr>Marking to Market and the Margin Account</vt:lpstr>
      <vt:lpstr>Marking to Market Example</vt:lpstr>
      <vt:lpstr>Why delivery on futures is not an issue</vt:lpstr>
      <vt:lpstr>Stock Index Futures</vt:lpstr>
      <vt:lpstr>Stock Index Futures</vt:lpstr>
      <vt:lpstr>Creating Synthetic Stock Positions</vt:lpstr>
      <vt:lpstr>Index Arbitrage</vt:lpstr>
      <vt:lpstr>Other Financial Futures Contracts</vt:lpstr>
      <vt:lpstr>Foreign exchange risk</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Corporate Finance and Governance</dc:title>
  <dc:subject/>
  <dc:creator>Czipó György</dc:creator>
  <cp:keywords/>
  <dc:description/>
  <cp:lastModifiedBy>Czipó György</cp:lastModifiedBy>
  <cp:revision>379</cp:revision>
  <cp:lastPrinted>2013-11-18T17:47:57Z</cp:lastPrinted>
  <dcterms:created xsi:type="dcterms:W3CDTF">1997-10-06T19:15:22Z</dcterms:created>
  <dcterms:modified xsi:type="dcterms:W3CDTF">2021-04-20T17:57:36Z</dcterms:modified>
</cp:coreProperties>
</file>