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36"/>
  </p:notesMasterIdLst>
  <p:handoutMasterIdLst>
    <p:handoutMasterId r:id="rId37"/>
  </p:handoutMasterIdLst>
  <p:sldIdLst>
    <p:sldId id="455" r:id="rId2"/>
    <p:sldId id="456" r:id="rId3"/>
    <p:sldId id="457" r:id="rId4"/>
    <p:sldId id="458" r:id="rId5"/>
    <p:sldId id="459" r:id="rId6"/>
    <p:sldId id="488" r:id="rId7"/>
    <p:sldId id="460" r:id="rId8"/>
    <p:sldId id="461" r:id="rId9"/>
    <p:sldId id="462" r:id="rId10"/>
    <p:sldId id="463" r:id="rId11"/>
    <p:sldId id="464" r:id="rId12"/>
    <p:sldId id="465" r:id="rId13"/>
    <p:sldId id="466" r:id="rId14"/>
    <p:sldId id="467" r:id="rId15"/>
    <p:sldId id="471" r:id="rId16"/>
    <p:sldId id="472" r:id="rId17"/>
    <p:sldId id="473" r:id="rId18"/>
    <p:sldId id="474" r:id="rId19"/>
    <p:sldId id="475" r:id="rId20"/>
    <p:sldId id="478" r:id="rId21"/>
    <p:sldId id="561" r:id="rId22"/>
    <p:sldId id="401" r:id="rId23"/>
    <p:sldId id="513" r:id="rId24"/>
    <p:sldId id="490" r:id="rId25"/>
    <p:sldId id="491" r:id="rId26"/>
    <p:sldId id="493" r:id="rId27"/>
    <p:sldId id="496" r:id="rId28"/>
    <p:sldId id="497" r:id="rId29"/>
    <p:sldId id="495" r:id="rId30"/>
    <p:sldId id="519" r:id="rId31"/>
    <p:sldId id="520" r:id="rId32"/>
    <p:sldId id="526" r:id="rId33"/>
    <p:sldId id="527" r:id="rId34"/>
    <p:sldId id="313" r:id="rId35"/>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86096" autoAdjust="0"/>
  </p:normalViewPr>
  <p:slideViewPr>
    <p:cSldViewPr>
      <p:cViewPr varScale="1">
        <p:scale>
          <a:sx n="74" d="100"/>
          <a:sy n="74" d="100"/>
        </p:scale>
        <p:origin x="20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atin typeface="Arial" panose="020B0604020202020204" pitchFamily="34" charset="0"/>
            </a:endParaRPr>
          </a:p>
        </p:txBody>
      </p:sp>
      <p:sp>
        <p:nvSpPr>
          <p:cNvPr id="81924"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CA1EF8CC-BF49-4DD1-97FD-747445A9D242}" type="slidenum">
              <a:rPr lang="en-US" sz="1200" b="0">
                <a:solidFill>
                  <a:schemeClr val="tx1"/>
                </a:solidFill>
              </a:rPr>
              <a:pPr/>
              <a:t>1</a:t>
            </a:fld>
            <a:endParaRPr lang="en-US" sz="1200" b="0">
              <a:solidFill>
                <a:schemeClr val="tx1"/>
              </a:solidFill>
            </a:endParaRPr>
          </a:p>
        </p:txBody>
      </p:sp>
    </p:spTree>
    <p:extLst>
      <p:ext uri="{BB962C8B-B14F-4D97-AF65-F5344CB8AC3E}">
        <p14:creationId xmlns:p14="http://schemas.microsoft.com/office/powerpoint/2010/main" val="348778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atin typeface="Arial" panose="020B0604020202020204" pitchFamily="34" charset="0"/>
            </a:endParaRPr>
          </a:p>
        </p:txBody>
      </p:sp>
      <p:sp>
        <p:nvSpPr>
          <p:cNvPr id="93188"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F9486A04-2257-4A9E-94C0-F26E65D05CEA}" type="slidenum">
              <a:rPr lang="en-US" sz="1200" b="0">
                <a:solidFill>
                  <a:schemeClr val="tx1"/>
                </a:solidFill>
              </a:rPr>
              <a:pPr/>
              <a:t>10</a:t>
            </a:fld>
            <a:endParaRPr lang="en-US" sz="1200" b="0">
              <a:solidFill>
                <a:schemeClr val="tx1"/>
              </a:solidFill>
            </a:endParaRPr>
          </a:p>
        </p:txBody>
      </p:sp>
    </p:spTree>
    <p:extLst>
      <p:ext uri="{BB962C8B-B14F-4D97-AF65-F5344CB8AC3E}">
        <p14:creationId xmlns:p14="http://schemas.microsoft.com/office/powerpoint/2010/main" val="166410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CEC7D0DF-A558-4E1E-8ECD-EBC4FDBBB27D}" type="slidenum">
              <a:rPr lang="en-US" sz="1200" b="0">
                <a:solidFill>
                  <a:schemeClr val="tx1"/>
                </a:solidFill>
              </a:rPr>
              <a:pPr/>
              <a:t>11</a:t>
            </a:fld>
            <a:endParaRPr 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At the end of each day a NAV is calculated for the fund.  In mutual funds this is the value used to buy or sell your shares.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5780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FAF3C0D4-D4A7-4E94-8454-AC4E9C29B65B}" type="slidenum">
              <a:rPr lang="en-US" sz="1200" b="0">
                <a:solidFill>
                  <a:schemeClr val="tx1"/>
                </a:solidFill>
              </a:rPr>
              <a:pPr/>
              <a:t>12</a:t>
            </a:fld>
            <a:endParaRPr 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Since closed end is like stock cannot redeem, must sell to another investor.  Can only increase shares outstanding by having a new issue of more shares.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01545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E3FEC7DB-B3D3-4766-8A21-8E34CDF6EBD0}" type="slidenum">
              <a:rPr lang="en-US" sz="1200" b="0">
                <a:solidFill>
                  <a:schemeClr val="tx1"/>
                </a:solidFill>
              </a:rPr>
              <a:pPr/>
              <a:t>13</a:t>
            </a:fld>
            <a:endParaRPr lang="en-US" sz="1200" b="0">
              <a:solidFill>
                <a:schemeClr val="tx1"/>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Investment company act of 1940 limits ability of mutual funds (MF) to employ leverage without tax disadvantage.</a:t>
            </a:r>
          </a:p>
        </p:txBody>
      </p:sp>
    </p:spTree>
    <p:extLst>
      <p:ext uri="{BB962C8B-B14F-4D97-AF65-F5344CB8AC3E}">
        <p14:creationId xmlns:p14="http://schemas.microsoft.com/office/powerpoint/2010/main" val="188547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3833F95A-F0AD-4DC8-80E1-5B8ACE7E30F3}" type="slidenum">
              <a:rPr lang="en-US" sz="1200" b="0">
                <a:solidFill>
                  <a:schemeClr val="tx1"/>
                </a:solidFill>
              </a:rPr>
              <a:pPr/>
              <a:t>14</a:t>
            </a:fld>
            <a:endParaRPr lang="en-US" sz="1200" b="0">
              <a:solidFill>
                <a:schemeClr val="tx1"/>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About ½ of funds are directly marketed.  </a:t>
            </a:r>
          </a:p>
          <a:p>
            <a:pPr eaLnBrk="1" hangingPunct="1"/>
            <a:r>
              <a:rPr lang="en-US">
                <a:latin typeface="Arial" panose="020B0604020202020204" pitchFamily="34" charset="0"/>
              </a:rPr>
              <a:t>Revenue sharing: Fund company pays the broker for preferential treatment when making investment recommendations.</a:t>
            </a:r>
          </a:p>
        </p:txBody>
      </p:sp>
    </p:spTree>
    <p:extLst>
      <p:ext uri="{BB962C8B-B14F-4D97-AF65-F5344CB8AC3E}">
        <p14:creationId xmlns:p14="http://schemas.microsoft.com/office/powerpoint/2010/main" val="1611067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0586D21D-9553-4CE5-B565-159B3A02124F}" type="slidenum">
              <a:rPr lang="en-US" sz="1200" b="0">
                <a:solidFill>
                  <a:schemeClr val="tx1"/>
                </a:solidFill>
              </a:rPr>
              <a:pPr/>
              <a:t>15</a:t>
            </a:fld>
            <a:endParaRPr lang="en-US" sz="1200" b="0">
              <a:solidFill>
                <a:schemeClr val="tx1"/>
              </a:solidFill>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atin typeface="Arial" panose="020B0604020202020204" pitchFamily="34" charset="0"/>
            </a:endParaRPr>
          </a:p>
        </p:txBody>
      </p:sp>
    </p:spTree>
    <p:extLst>
      <p:ext uri="{BB962C8B-B14F-4D97-AF65-F5344CB8AC3E}">
        <p14:creationId xmlns:p14="http://schemas.microsoft.com/office/powerpoint/2010/main" val="47179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B9D40831-C472-4A2D-A140-60A931F7E714}" type="slidenum">
              <a:rPr lang="en-US" sz="1200" b="0">
                <a:solidFill>
                  <a:schemeClr val="tx1"/>
                </a:solidFill>
              </a:rPr>
              <a:pPr/>
              <a:t>16</a:t>
            </a:fld>
            <a:endParaRPr lang="en-US" sz="1200" b="0">
              <a:solidFill>
                <a:schemeClr val="tx1"/>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atin typeface="Arial" panose="020B0604020202020204" pitchFamily="34" charset="0"/>
            </a:endParaRPr>
          </a:p>
        </p:txBody>
      </p:sp>
    </p:spTree>
    <p:extLst>
      <p:ext uri="{BB962C8B-B14F-4D97-AF65-F5344CB8AC3E}">
        <p14:creationId xmlns:p14="http://schemas.microsoft.com/office/powerpoint/2010/main" val="303936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72E7B57D-7624-4093-AF1D-88232938A824}" type="slidenum">
              <a:rPr lang="en-US" sz="1200" b="0">
                <a:solidFill>
                  <a:schemeClr val="tx1"/>
                </a:solidFill>
              </a:rPr>
              <a:pPr/>
              <a:t>17</a:t>
            </a:fld>
            <a:endParaRPr lang="en-US" sz="1200" b="0">
              <a:solidFill>
                <a:schemeClr val="tx1"/>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774251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CCB01DEC-FFD8-46AE-A401-20A9E0F0A3B7}" type="slidenum">
              <a:rPr lang="en-US" sz="1200" b="0">
                <a:solidFill>
                  <a:schemeClr val="tx1"/>
                </a:solidFill>
              </a:rPr>
              <a:pPr/>
              <a:t>18</a:t>
            </a:fld>
            <a:endParaRPr lang="en-US" sz="1200" b="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atin typeface="Arial" panose="020B0604020202020204" pitchFamily="34" charset="0"/>
            </a:endParaRPr>
          </a:p>
        </p:txBody>
      </p:sp>
    </p:spTree>
    <p:extLst>
      <p:ext uri="{BB962C8B-B14F-4D97-AF65-F5344CB8AC3E}">
        <p14:creationId xmlns:p14="http://schemas.microsoft.com/office/powerpoint/2010/main" val="1605300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B628D8EB-383E-4FAE-8063-0B6B85253D0B}" type="slidenum">
              <a:rPr lang="en-US" sz="1200" b="0">
                <a:solidFill>
                  <a:schemeClr val="tx1"/>
                </a:solidFill>
              </a:rPr>
              <a:pPr/>
              <a:t>19</a:t>
            </a:fld>
            <a:endParaRPr lang="en-US" sz="1200" b="0">
              <a:solidFill>
                <a:schemeClr val="tx1"/>
              </a:solidFill>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MMMF: NAV is fixed at $1, so no cg or cl, just income distirbutions.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4835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DA26C938-F78A-4D37-B9B1-6A6061212843}" type="slidenum">
              <a:rPr lang="en-US" sz="1200" b="0">
                <a:solidFill>
                  <a:schemeClr val="tx1"/>
                </a:solidFill>
              </a:rPr>
              <a:pPr/>
              <a:t>2</a:t>
            </a:fld>
            <a:endParaRPr lang="en-US" sz="1200" b="0">
              <a:solidFill>
                <a:schemeClr val="tx1"/>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Immediate advantages</a:t>
            </a:r>
          </a:p>
          <a:p>
            <a:pPr eaLnBrk="1" hangingPunct="1"/>
            <a:r>
              <a:rPr lang="en-US">
                <a:latin typeface="Arial" panose="020B0604020202020204" pitchFamily="34" charset="0"/>
              </a:rPr>
              <a:t>Administer and keep track of all of your investments in one location. Keeps track of all of your distributions both capital gains and dividends. Will allow you to easily reinvest any distributions</a:t>
            </a:r>
          </a:p>
          <a:p>
            <a:pPr eaLnBrk="1" hangingPunct="1"/>
            <a:r>
              <a:rPr lang="en-US">
                <a:latin typeface="Arial" panose="020B0604020202020204" pitchFamily="34" charset="0"/>
              </a:rPr>
              <a:t>Allows for easy diversification. Difficult for small investors to do when buying securities on there own. Allows small investor to hold a fraction of a share in a company.</a:t>
            </a:r>
          </a:p>
          <a:p>
            <a:pPr eaLnBrk="1" hangingPunct="1"/>
            <a:r>
              <a:rPr lang="en-US">
                <a:latin typeface="Arial" panose="020B0604020202020204" pitchFamily="34" charset="0"/>
              </a:rPr>
              <a:t>Knowledgeable management of your portfolio. These managers generally have an MBA and plenty of experience trading securities.</a:t>
            </a:r>
          </a:p>
          <a:p>
            <a:pPr eaLnBrk="1" hangingPunct="1"/>
            <a:r>
              <a:rPr lang="en-US">
                <a:latin typeface="Arial" panose="020B0604020202020204" pitchFamily="34" charset="0"/>
              </a:rPr>
              <a:t>Economies of scale allow for reduced transaction costs.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07160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99A267CD-B21D-448F-8753-17490B1F5010}" type="slidenum">
              <a:rPr lang="en-US" sz="1200" b="0">
                <a:solidFill>
                  <a:schemeClr val="tx1"/>
                </a:solidFill>
              </a:rPr>
              <a:pPr/>
              <a:t>20</a:t>
            </a:fld>
            <a:endParaRPr lang="en-US" sz="1200" b="0">
              <a:solidFill>
                <a:schemeClr val="tx1"/>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12b-1 max used to be 1.25%.  Actually now 0.75%, but you can have a service fee of 0.25%.</a:t>
            </a:r>
          </a:p>
          <a:p>
            <a:pPr eaLnBrk="1" hangingPunct="1"/>
            <a:r>
              <a:rPr lang="en-US">
                <a:latin typeface="Arial" panose="020B0604020202020204" pitchFamily="34" charset="0"/>
              </a:rPr>
              <a:t>In mutual fund quotes, r = redemption fee, p means there is a 12b-1 fee and T means there are both.  Quotes do not identify front end loads.</a:t>
            </a:r>
          </a:p>
          <a:p>
            <a:pPr eaLnBrk="1" hangingPunct="1"/>
            <a:endParaRPr lang="en-US">
              <a:latin typeface="Arial" panose="020B0604020202020204" pitchFamily="34" charset="0"/>
            </a:endParaRPr>
          </a:p>
          <a:p>
            <a:pPr eaLnBrk="1" hangingPunct="1"/>
            <a:r>
              <a:rPr lang="en-US">
                <a:latin typeface="Arial" panose="020B0604020202020204" pitchFamily="34" charset="0"/>
              </a:rPr>
              <a:t>Front-End.  A commission or sales charge paid when you buy into a fund. Generally given to the broker who sells the fund. Rip-off</a:t>
            </a:r>
          </a:p>
          <a:p>
            <a:pPr eaLnBrk="1" hangingPunct="1"/>
            <a:r>
              <a:rPr lang="en-US">
                <a:latin typeface="Arial" panose="020B0604020202020204" pitchFamily="34" charset="0"/>
              </a:rPr>
              <a:t>Back-End. Redemption or exit fee. These may be more useful since there are costs to all investors when investors cash out of the fund.</a:t>
            </a:r>
          </a:p>
          <a:p>
            <a:pPr eaLnBrk="1" hangingPunct="1"/>
            <a:r>
              <a:rPr lang="en-US">
                <a:latin typeface="Arial" panose="020B0604020202020204" pitchFamily="34" charset="0"/>
              </a:rPr>
              <a:t>Operating expenses- Buying and selling commissions, Administrative Expenses and advisory fees for the managers. </a:t>
            </a:r>
          </a:p>
          <a:p>
            <a:pPr eaLnBrk="1" hangingPunct="1"/>
            <a:r>
              <a:rPr lang="en-US">
                <a:latin typeface="Arial" panose="020B0604020202020204" pitchFamily="34" charset="0"/>
              </a:rPr>
              <a:t>12 b-1 Annual fees to pay for marketing and distribution costs. </a:t>
            </a:r>
          </a:p>
          <a:p>
            <a:pPr eaLnBrk="1" hangingPunct="1"/>
            <a:r>
              <a:rPr lang="en-US">
                <a:latin typeface="Arial" panose="020B0604020202020204" pitchFamily="34" charset="0"/>
              </a:rPr>
              <a:t>Fact is that these fees can have a huge effect on your annual returns. High fees generally lower returns. </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4299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Mutual funds are regulated under the SEC Act 1933 and the Investment Company Act of 1940 and they must invest according to the stated goals in the prospectus.  They are to avoid ‘style drift.’</a:t>
            </a:r>
          </a:p>
          <a:p>
            <a:endParaRPr lang="en-US" dirty="0"/>
          </a:p>
          <a:p>
            <a:r>
              <a:rPr lang="en-US" dirty="0"/>
              <a:t>Some mutual funds can engage in short selling, but not to the extent that hedge funds can.</a:t>
            </a:r>
          </a:p>
          <a:p>
            <a:endParaRPr lang="en-US" dirty="0"/>
          </a:p>
          <a:p>
            <a:r>
              <a:rPr lang="en-US" dirty="0"/>
              <a:t>Hedge funds are not open to the general public.  The primary investors are institutional investors but they are open to high net worth individuals.  Most require minimum investments of $250,000, some go up to $1,000,000.  A few now have a minimum investment of $25,000, but we will have to wait and see what kind of shakeout we have after the financial crisis.</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7BBA1A8C-9611-4CB9-AF9A-3219AA29408F}" type="slidenum">
              <a:rPr lang="en-US" sz="1300" b="0">
                <a:latin typeface="Times New Roman" panose="02020603050405020304" pitchFamily="18" charset="0"/>
              </a:rPr>
              <a:pPr/>
              <a:t>24</a:t>
            </a:fld>
            <a:endParaRPr lang="en-US" sz="1300" b="0">
              <a:latin typeface="Times New Roman" panose="02020603050405020304" pitchFamily="18" charset="0"/>
            </a:endParaRPr>
          </a:p>
        </p:txBody>
      </p:sp>
    </p:spTree>
    <p:extLst>
      <p:ext uri="{BB962C8B-B14F-4D97-AF65-F5344CB8AC3E}">
        <p14:creationId xmlns:p14="http://schemas.microsoft.com/office/powerpoint/2010/main" val="2272203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Liquidity: Note the lock up allows the funds to invest in less liquid assets and to avoid having to hold a cash reserve.</a:t>
            </a:r>
          </a:p>
          <a:p>
            <a:r>
              <a:rPr lang="en-US"/>
              <a:t>Fees: The threshold rate is pretty low, perhaps a LIBOR rate.</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0302A30-FAB1-4E66-99A6-541FA85690A1}" type="slidenum">
              <a:rPr lang="en-US" sz="1300" b="0">
                <a:latin typeface="Times New Roman" panose="02020603050405020304" pitchFamily="18" charset="0"/>
              </a:rPr>
              <a:pPr/>
              <a:t>25</a:t>
            </a:fld>
            <a:endParaRPr lang="en-US" sz="1300" b="0">
              <a:latin typeface="Times New Roman" panose="02020603050405020304" pitchFamily="18" charset="0"/>
            </a:endParaRPr>
          </a:p>
        </p:txBody>
      </p:sp>
    </p:spTree>
    <p:extLst>
      <p:ext uri="{BB962C8B-B14F-4D97-AF65-F5344CB8AC3E}">
        <p14:creationId xmlns:p14="http://schemas.microsoft.com/office/powerpoint/2010/main" val="3448713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Recall if interest rates fall, bond prices will rise.</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060A5B3D-470D-4625-AB18-8760C99BD252}" type="slidenum">
              <a:rPr lang="en-US" sz="1300" b="0">
                <a:latin typeface="Times New Roman" panose="02020603050405020304" pitchFamily="18" charset="0"/>
              </a:rPr>
              <a:pPr/>
              <a:t>26</a:t>
            </a:fld>
            <a:endParaRPr lang="en-US" sz="1300" b="0">
              <a:latin typeface="Times New Roman" panose="02020603050405020304" pitchFamily="18" charset="0"/>
            </a:endParaRPr>
          </a:p>
        </p:txBody>
      </p:sp>
    </p:spTree>
    <p:extLst>
      <p:ext uri="{BB962C8B-B14F-4D97-AF65-F5344CB8AC3E}">
        <p14:creationId xmlns:p14="http://schemas.microsoft.com/office/powerpoint/2010/main" val="3924011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5C11E6FE-7EFA-41BC-90A3-AA8AF043A27C}" type="slidenum">
              <a:rPr lang="en-US" sz="1300" b="0">
                <a:latin typeface="Times New Roman" panose="02020603050405020304" pitchFamily="18" charset="0"/>
              </a:rPr>
              <a:pPr/>
              <a:t>27</a:t>
            </a:fld>
            <a:endParaRPr lang="en-US" sz="1300" b="0">
              <a:latin typeface="Times New Roman" panose="02020603050405020304" pitchFamily="18" charset="0"/>
            </a:endParaRPr>
          </a:p>
        </p:txBody>
      </p:sp>
    </p:spTree>
    <p:extLst>
      <p:ext uri="{BB962C8B-B14F-4D97-AF65-F5344CB8AC3E}">
        <p14:creationId xmlns:p14="http://schemas.microsoft.com/office/powerpoint/2010/main" val="3600303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B3D4D230-27FD-4386-B85E-51D9913D7181}" type="slidenum">
              <a:rPr lang="en-US" sz="1300" b="0">
                <a:latin typeface="Times New Roman" panose="02020603050405020304" pitchFamily="18" charset="0"/>
              </a:rPr>
              <a:pPr/>
              <a:t>28</a:t>
            </a:fld>
            <a:endParaRPr lang="en-US" sz="1300" b="0">
              <a:latin typeface="Times New Roman" panose="02020603050405020304" pitchFamily="18" charset="0"/>
            </a:endParaRPr>
          </a:p>
        </p:txBody>
      </p:sp>
    </p:spTree>
    <p:extLst>
      <p:ext uri="{BB962C8B-B14F-4D97-AF65-F5344CB8AC3E}">
        <p14:creationId xmlns:p14="http://schemas.microsoft.com/office/powerpoint/2010/main" val="953875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Convertible bond arbitrage:  If the fund thinks the convertible is underpriced you buy the convertible and short the stock.  Wait for the mispricing to be fixed.</a:t>
            </a:r>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6DBE17A1-2BCD-4EB6-AAF0-5C24D6EEE653}" type="slidenum">
              <a:rPr lang="en-US" sz="1300" b="0">
                <a:latin typeface="Times New Roman" panose="02020603050405020304" pitchFamily="18" charset="0"/>
              </a:rPr>
              <a:pPr/>
              <a:t>29</a:t>
            </a:fld>
            <a:endParaRPr lang="en-US" sz="1300" b="0">
              <a:latin typeface="Times New Roman" panose="02020603050405020304" pitchFamily="18" charset="0"/>
            </a:endParaRPr>
          </a:p>
        </p:txBody>
      </p:sp>
    </p:spTree>
    <p:extLst>
      <p:ext uri="{BB962C8B-B14F-4D97-AF65-F5344CB8AC3E}">
        <p14:creationId xmlns:p14="http://schemas.microsoft.com/office/powerpoint/2010/main" val="765348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17C2E80-7D89-4CD8-A686-F33B1F14C575}" type="slidenum">
              <a:rPr lang="en-US" sz="1300" b="0">
                <a:latin typeface="Times New Roman" panose="02020603050405020304" pitchFamily="18" charset="0"/>
              </a:rPr>
              <a:pPr/>
              <a:t>30</a:t>
            </a:fld>
            <a:endParaRPr lang="en-US" sz="1300" b="0">
              <a:latin typeface="Times New Roman" panose="02020603050405020304" pitchFamily="18" charset="0"/>
            </a:endParaRPr>
          </a:p>
        </p:txBody>
      </p:sp>
    </p:spTree>
    <p:extLst>
      <p:ext uri="{BB962C8B-B14F-4D97-AF65-F5344CB8AC3E}">
        <p14:creationId xmlns:p14="http://schemas.microsoft.com/office/powerpoint/2010/main" val="1715202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C3A441A-8B15-4C29-A6E8-D9544F8FE68A}" type="slidenum">
              <a:rPr lang="en-US" sz="1300" b="0">
                <a:latin typeface="Times New Roman" panose="02020603050405020304" pitchFamily="18" charset="0"/>
              </a:rPr>
              <a:pPr/>
              <a:t>31</a:t>
            </a:fld>
            <a:endParaRPr lang="en-US" sz="1300" b="0">
              <a:latin typeface="Times New Roman" panose="02020603050405020304" pitchFamily="18" charset="0"/>
            </a:endParaRPr>
          </a:p>
        </p:txBody>
      </p:sp>
    </p:spTree>
    <p:extLst>
      <p:ext uri="{BB962C8B-B14F-4D97-AF65-F5344CB8AC3E}">
        <p14:creationId xmlns:p14="http://schemas.microsoft.com/office/powerpoint/2010/main" val="1129673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His firm was Bernard L. Madoff Investment Securities LLC.  The firm reported earnings of between 10% and 12% in good markets and bad.  </a:t>
            </a:r>
          </a:p>
          <a:p>
            <a:endParaRPr lang="en-US"/>
          </a:p>
          <a:p>
            <a:r>
              <a:rPr lang="en-US"/>
              <a:t>Madoff apparently operated his scheme for more than eight years.</a:t>
            </a:r>
          </a:p>
          <a:p>
            <a:r>
              <a:rPr lang="en-US"/>
              <a:t>Fairfield Greenwich Advisors had exposure of $7.5 billion, other funds with exposure over $ 1 billion included Tremont Group Holdings, Banco Santander, Ascot Partners and Access International Advisors.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8809900-CE37-4678-9799-C55FEC98DCAC}" type="slidenum">
              <a:rPr lang="en-US" sz="1300" b="0">
                <a:latin typeface="Times New Roman" panose="02020603050405020304" pitchFamily="18" charset="0"/>
              </a:rPr>
              <a:pPr/>
              <a:t>32</a:t>
            </a:fld>
            <a:endParaRPr lang="en-US" sz="1300" b="0">
              <a:latin typeface="Times New Roman" panose="02020603050405020304" pitchFamily="18" charset="0"/>
            </a:endParaRPr>
          </a:p>
        </p:txBody>
      </p:sp>
    </p:spTree>
    <p:extLst>
      <p:ext uri="{BB962C8B-B14F-4D97-AF65-F5344CB8AC3E}">
        <p14:creationId xmlns:p14="http://schemas.microsoft.com/office/powerpoint/2010/main" val="273048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E390E51E-76EE-4FC6-A957-023FA699C391}" type="slidenum">
              <a:rPr lang="en-US" sz="1200" b="0">
                <a:solidFill>
                  <a:schemeClr val="tx1"/>
                </a:solidFill>
              </a:rPr>
              <a:pPr/>
              <a:t>3</a:t>
            </a:fld>
            <a:endParaRPr lang="en-US" sz="1200" b="0">
              <a:solidFill>
                <a:schemeClr val="tx1"/>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Immediate advantages</a:t>
            </a:r>
          </a:p>
          <a:p>
            <a:pPr eaLnBrk="1" hangingPunct="1"/>
            <a:r>
              <a:rPr lang="en-US">
                <a:latin typeface="Arial" panose="020B0604020202020204" pitchFamily="34" charset="0"/>
              </a:rPr>
              <a:t>Administer and keep track of all of your investments in one location. Keeps track of all of your distributions both capital gains and dividends. Will allow you to easily reinvest any distributions</a:t>
            </a:r>
          </a:p>
          <a:p>
            <a:pPr eaLnBrk="1" hangingPunct="1"/>
            <a:r>
              <a:rPr lang="en-US">
                <a:latin typeface="Arial" panose="020B0604020202020204" pitchFamily="34" charset="0"/>
              </a:rPr>
              <a:t>Allows for easy diversification. Difficult for small investors to do when buying securities on there own. Allows small investor to hold a fraction of a share in a company.</a:t>
            </a:r>
          </a:p>
          <a:p>
            <a:pPr eaLnBrk="1" hangingPunct="1"/>
            <a:r>
              <a:rPr lang="en-US">
                <a:latin typeface="Arial" panose="020B0604020202020204" pitchFamily="34" charset="0"/>
              </a:rPr>
              <a:t>Knowledgeable management of your portfolio. These managers generally have an MBA and plenty of experience trading securities.</a:t>
            </a:r>
          </a:p>
          <a:p>
            <a:pPr eaLnBrk="1" hangingPunct="1"/>
            <a:r>
              <a:rPr lang="en-US">
                <a:latin typeface="Arial" panose="020B0604020202020204" pitchFamily="34" charset="0"/>
              </a:rPr>
              <a:t>Economies of scale allow for reduced transaction costs.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14804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His firm was Bernard L. Madoff Investment Securities LLC.  The firm reported earnings of between 10% and 12% in good markets and bad.  </a:t>
            </a:r>
          </a:p>
          <a:p>
            <a:r>
              <a:rPr lang="en-US"/>
              <a:t>The auditor was three people, one of which was an accountant.  </a:t>
            </a:r>
          </a:p>
          <a:p>
            <a:endParaRPr lang="en-US"/>
          </a:p>
          <a:p>
            <a:r>
              <a:rPr lang="en-US"/>
              <a:t>Madoff apparently operated his scheme for more than eight years.</a:t>
            </a:r>
          </a:p>
          <a:p>
            <a:r>
              <a:rPr lang="en-US"/>
              <a:t>Fairfield Greenwich Advisors had exposure of $7.5 billion, other funds with exposure over $ 1 billion included Tremont Group Holdings, Banco Santander, Ascot Partners and Access International Advisors.  </a:t>
            </a:r>
          </a:p>
          <a:p>
            <a:endParaRPr lang="en-US"/>
          </a:p>
        </p:txBody>
      </p:sp>
      <p:sp>
        <p:nvSpPr>
          <p:cNvPr id="4" name="Slide Number Placeholder 3"/>
          <p:cNvSpPr>
            <a:spLocks noGrp="1"/>
          </p:cNvSpPr>
          <p:nvPr>
            <p:ph type="sldNum" sz="quarter" idx="5"/>
          </p:nvPr>
        </p:nvSpPr>
        <p:spPr>
          <a:xfrm>
            <a:off x="4144963" y="9121775"/>
            <a:ext cx="3170237" cy="479425"/>
          </a:xfrm>
          <a:prstGeom prst="rect">
            <a:avLst/>
          </a:prstGeom>
        </p:spPr>
        <p:txBody>
          <a:bodyPr/>
          <a:lstStyle>
            <a:lvl1pPr defTabSz="966788"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66788"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160C32F0-C28B-4C7B-B502-25B7816C7E22}" type="slidenum">
              <a:rPr lang="en-US" sz="1300" b="0">
                <a:latin typeface="Times New Roman" panose="02020603050405020304" pitchFamily="18" charset="0"/>
              </a:rPr>
              <a:pPr/>
              <a:t>33</a:t>
            </a:fld>
            <a:endParaRPr lang="en-US" sz="1300" b="0">
              <a:latin typeface="Times New Roman" panose="02020603050405020304" pitchFamily="18" charset="0"/>
            </a:endParaRPr>
          </a:p>
        </p:txBody>
      </p:sp>
    </p:spTree>
    <p:extLst>
      <p:ext uri="{BB962C8B-B14F-4D97-AF65-F5344CB8AC3E}">
        <p14:creationId xmlns:p14="http://schemas.microsoft.com/office/powerpoint/2010/main" val="342127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atin typeface="Arial" panose="020B0604020202020204" pitchFamily="34" charset="0"/>
            </a:endParaRPr>
          </a:p>
        </p:txBody>
      </p:sp>
      <p:sp>
        <p:nvSpPr>
          <p:cNvPr id="84996"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6F03FBF8-00A2-402A-A925-E9816CC8EA27}" type="slidenum">
              <a:rPr lang="en-US" sz="1200" b="0">
                <a:solidFill>
                  <a:schemeClr val="tx1"/>
                </a:solidFill>
              </a:rPr>
              <a:pPr/>
              <a:t>4</a:t>
            </a:fld>
            <a:endParaRPr lang="en-US" sz="1200" b="0">
              <a:solidFill>
                <a:schemeClr val="tx1"/>
              </a:solidFill>
            </a:endParaRPr>
          </a:p>
        </p:txBody>
      </p:sp>
    </p:spTree>
    <p:extLst>
      <p:ext uri="{BB962C8B-B14F-4D97-AF65-F5344CB8AC3E}">
        <p14:creationId xmlns:p14="http://schemas.microsoft.com/office/powerpoint/2010/main" val="383593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dirty="0">
                <a:latin typeface="Arial" panose="020B0604020202020204" pitchFamily="34" charset="0"/>
              </a:rPr>
              <a:t>Soros</a:t>
            </a:r>
            <a:r>
              <a:rPr lang="hu-HU" baseline="0" dirty="0">
                <a:latin typeface="Arial" panose="020B0604020202020204" pitchFamily="34" charset="0"/>
              </a:rPr>
              <a:t> </a:t>
            </a:r>
            <a:r>
              <a:rPr lang="hu-HU" baseline="0" dirty="0" err="1">
                <a:latin typeface="Arial" panose="020B0604020202020204" pitchFamily="34" charset="0"/>
              </a:rPr>
              <a:t>funds</a:t>
            </a:r>
            <a:r>
              <a:rPr lang="hu-HU" baseline="0" dirty="0">
                <a:latin typeface="Arial" panose="020B0604020202020204" pitchFamily="34" charset="0"/>
              </a:rPr>
              <a:t> – </a:t>
            </a:r>
            <a:r>
              <a:rPr lang="hu-HU" baseline="0" dirty="0" err="1">
                <a:latin typeface="Arial" panose="020B0604020202020204" pitchFamily="34" charset="0"/>
              </a:rPr>
              <a:t>give</a:t>
            </a:r>
            <a:r>
              <a:rPr lang="hu-HU" baseline="0" dirty="0">
                <a:latin typeface="Arial" panose="020B0604020202020204" pitchFamily="34" charset="0"/>
              </a:rPr>
              <a:t> </a:t>
            </a:r>
            <a:r>
              <a:rPr lang="hu-HU" baseline="0" dirty="0" err="1">
                <a:latin typeface="Arial" panose="020B0604020202020204" pitchFamily="34" charset="0"/>
              </a:rPr>
              <a:t>money</a:t>
            </a:r>
            <a:r>
              <a:rPr lang="hu-HU" baseline="0" dirty="0">
                <a:latin typeface="Arial" panose="020B0604020202020204" pitchFamily="34" charset="0"/>
              </a:rPr>
              <a:t> </a:t>
            </a:r>
            <a:r>
              <a:rPr lang="hu-HU" baseline="0" dirty="0" err="1">
                <a:latin typeface="Arial" panose="020B0604020202020204" pitchFamily="34" charset="0"/>
              </a:rPr>
              <a:t>to</a:t>
            </a:r>
            <a:r>
              <a:rPr lang="hu-HU" baseline="0" dirty="0">
                <a:latin typeface="Arial" panose="020B0604020202020204" pitchFamily="34" charset="0"/>
              </a:rPr>
              <a:t> </a:t>
            </a:r>
            <a:r>
              <a:rPr lang="hu-HU" baseline="0" dirty="0" err="1">
                <a:latin typeface="Arial" panose="020B0604020202020204" pitchFamily="34" charset="0"/>
              </a:rPr>
              <a:t>other</a:t>
            </a:r>
            <a:r>
              <a:rPr lang="hu-HU" baseline="0" dirty="0">
                <a:latin typeface="Arial" panose="020B0604020202020204" pitchFamily="34" charset="0"/>
              </a:rPr>
              <a:t> </a:t>
            </a:r>
            <a:r>
              <a:rPr lang="hu-HU" baseline="0" dirty="0" err="1">
                <a:latin typeface="Arial" panose="020B0604020202020204" pitchFamily="34" charset="0"/>
              </a:rPr>
              <a:t>investors</a:t>
            </a:r>
            <a:endParaRPr lang="hu-HU" dirty="0">
              <a:latin typeface="Arial" panose="020B0604020202020204" pitchFamily="34" charset="0"/>
            </a:endParaRPr>
          </a:p>
        </p:txBody>
      </p:sp>
      <p:sp>
        <p:nvSpPr>
          <p:cNvPr id="87044"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73FC3687-9176-45D1-816D-A2F5D06B4BF7}" type="slidenum">
              <a:rPr lang="en-US" sz="1200" b="0">
                <a:solidFill>
                  <a:schemeClr val="tx1"/>
                </a:solidFill>
              </a:rPr>
              <a:pPr/>
              <a:t>5</a:t>
            </a:fld>
            <a:endParaRPr lang="en-US" sz="1200" b="0">
              <a:solidFill>
                <a:schemeClr val="tx1"/>
              </a:solidFill>
            </a:endParaRPr>
          </a:p>
        </p:txBody>
      </p:sp>
    </p:spTree>
    <p:extLst>
      <p:ext uri="{BB962C8B-B14F-4D97-AF65-F5344CB8AC3E}">
        <p14:creationId xmlns:p14="http://schemas.microsoft.com/office/powerpoint/2010/main" val="256390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35466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dirty="0" err="1">
                <a:latin typeface="Arial" panose="020B0604020202020204" pitchFamily="34" charset="0"/>
              </a:rPr>
              <a:t>Bizotsan</a:t>
            </a:r>
            <a:r>
              <a:rPr lang="hu-HU" dirty="0">
                <a:latin typeface="Arial" panose="020B0604020202020204" pitchFamily="34" charset="0"/>
              </a:rPr>
              <a:t> van likviditás ha fizetőképes</a:t>
            </a:r>
            <a:r>
              <a:rPr lang="hu-HU" baseline="0" dirty="0">
                <a:latin typeface="Arial" panose="020B0604020202020204" pitchFamily="34" charset="0"/>
              </a:rPr>
              <a:t> az alap</a:t>
            </a:r>
            <a:endParaRPr lang="hu-HU" dirty="0">
              <a:latin typeface="Arial" panose="020B0604020202020204" pitchFamily="34" charset="0"/>
            </a:endParaRPr>
          </a:p>
        </p:txBody>
      </p:sp>
      <p:sp>
        <p:nvSpPr>
          <p:cNvPr id="88068"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ABDF1CC1-6927-44CD-AF74-C1158FFF83B1}" type="slidenum">
              <a:rPr lang="en-US" sz="1200" b="0">
                <a:solidFill>
                  <a:schemeClr val="tx1"/>
                </a:solidFill>
              </a:rPr>
              <a:pPr/>
              <a:t>7</a:t>
            </a:fld>
            <a:endParaRPr lang="en-US" sz="1200" b="0">
              <a:solidFill>
                <a:schemeClr val="tx1"/>
              </a:solidFill>
            </a:endParaRPr>
          </a:p>
        </p:txBody>
      </p:sp>
    </p:spTree>
    <p:extLst>
      <p:ext uri="{BB962C8B-B14F-4D97-AF65-F5344CB8AC3E}">
        <p14:creationId xmlns:p14="http://schemas.microsoft.com/office/powerpoint/2010/main" val="1287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028AE96E-8D1D-4D60-AD0A-88698BD21504}" type="slidenum">
              <a:rPr lang="en-US" sz="1200" b="0">
                <a:solidFill>
                  <a:schemeClr val="tx1"/>
                </a:solidFill>
              </a:rPr>
              <a:pPr/>
              <a:t>8</a:t>
            </a:fld>
            <a:endParaRPr lang="en-US" sz="1200" b="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About 90% of investment company assets are held in mutual funds.</a:t>
            </a:r>
          </a:p>
          <a:p>
            <a:pPr eaLnBrk="1" hangingPunct="1"/>
            <a:r>
              <a:rPr lang="en-US" altLang="ja-JP">
                <a:latin typeface="Arial" panose="020B0604020202020204" pitchFamily="34" charset="0"/>
              </a:rPr>
              <a:t>For various reasons, actively managed mutual funds don't invest all the money at their disposal, but instead maintain cash balances of approximately 8%. Source: The Fool</a:t>
            </a:r>
            <a:endParaRPr lang="en-US">
              <a:latin typeface="Arial" panose="020B0604020202020204" pitchFamily="34" charset="0"/>
            </a:endParaRPr>
          </a:p>
        </p:txBody>
      </p:sp>
    </p:spTree>
    <p:extLst>
      <p:ext uri="{BB962C8B-B14F-4D97-AF65-F5344CB8AC3E}">
        <p14:creationId xmlns:p14="http://schemas.microsoft.com/office/powerpoint/2010/main" val="1215881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fld id="{B53B327E-32B2-40D8-9958-8DE107858AE1}" type="slidenum">
              <a:rPr lang="en-US" sz="1200" b="0">
                <a:solidFill>
                  <a:schemeClr val="tx1"/>
                </a:solidFill>
              </a:rPr>
              <a:pPr/>
              <a:t>9</a:t>
            </a:fld>
            <a:endParaRPr lang="en-US" sz="1200" b="0">
              <a:solidFill>
                <a:schemeClr val="tx1"/>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latin typeface="Arial" panose="020B0604020202020204" pitchFamily="34" charset="0"/>
              </a:rPr>
              <a:t>Unit Trust</a:t>
            </a:r>
            <a:r>
              <a:rPr lang="en-US">
                <a:latin typeface="Arial" panose="020B0604020202020204" pitchFamily="34" charset="0"/>
              </a:rPr>
              <a:t>-  Fixed portfolio for the life of the fund, “unmanaged” portfolios. </a:t>
            </a:r>
            <a:r>
              <a:rPr lang="en-US" b="1">
                <a:latin typeface="Arial" panose="020B0604020202020204" pitchFamily="34" charset="0"/>
              </a:rPr>
              <a:t>Managed Investment Company</a:t>
            </a:r>
            <a:r>
              <a:rPr lang="en-US">
                <a:latin typeface="Arial" panose="020B0604020202020204" pitchFamily="34" charset="0"/>
              </a:rPr>
              <a:t>: A management team manages a portfolio for a fee.</a:t>
            </a:r>
            <a:r>
              <a:rPr lang="en-US" b="1">
                <a:latin typeface="Arial" panose="020B0604020202020204" pitchFamily="34" charset="0"/>
              </a:rPr>
              <a:t>Open-End</a:t>
            </a:r>
            <a:r>
              <a:rPr lang="en-US">
                <a:latin typeface="Arial" panose="020B0604020202020204" pitchFamily="34" charset="0"/>
              </a:rPr>
              <a:t>: This is the typical mutual fund an investor will buy. Here the fund issues or redeems shares at net asset value (NAV) For this reason cannot trade during day. Put in order during day. At end of day buy or sell at NAV price. </a:t>
            </a:r>
            <a:r>
              <a:rPr lang="en-US" b="1">
                <a:latin typeface="Arial" panose="020B0604020202020204" pitchFamily="34" charset="0"/>
              </a:rPr>
              <a:t>Closed End</a:t>
            </a:r>
            <a:r>
              <a:rPr lang="en-US">
                <a:latin typeface="Arial" panose="020B0604020202020204" pitchFamily="34" charset="0"/>
              </a:rPr>
              <a:t> funds trade like stocks on an exchange. Price can differ from NAV. Some trade at a premium and many trade at a discount. See p. 102 </a:t>
            </a:r>
          </a:p>
          <a:p>
            <a:pPr eaLnBrk="1" hangingPunct="1"/>
            <a:r>
              <a:rPr lang="en-US" b="1">
                <a:latin typeface="Arial" panose="020B0604020202020204" pitchFamily="34" charset="0"/>
              </a:rPr>
              <a:t>Commingled Funds</a:t>
            </a:r>
            <a:r>
              <a:rPr lang="en-US">
                <a:latin typeface="Arial" panose="020B0604020202020204" pitchFamily="34" charset="0"/>
              </a:rPr>
              <a:t>: Similar to mutual fund. Designed for trusts or large retirement accounts to get professional management for a fee.</a:t>
            </a:r>
          </a:p>
          <a:p>
            <a:pPr eaLnBrk="1" hangingPunct="1"/>
            <a:r>
              <a:rPr lang="en-US" b="1">
                <a:latin typeface="Arial" panose="020B0604020202020204" pitchFamily="34" charset="0"/>
              </a:rPr>
              <a:t>Real Estate Investment Trusts</a:t>
            </a:r>
            <a:r>
              <a:rPr lang="en-US">
                <a:latin typeface="Arial" panose="020B0604020202020204" pitchFamily="34" charset="0"/>
              </a:rPr>
              <a:t>: Similar to closed end fund. Invest in real estate and real estate loans. Equity trusts in real estate. Mortgage trusts in mortgage and construction loans</a:t>
            </a:r>
          </a:p>
          <a:p>
            <a:pPr eaLnBrk="1" hangingPunct="1"/>
            <a:r>
              <a:rPr lang="en-US" b="1">
                <a:latin typeface="Arial" panose="020B0604020202020204" pitchFamily="34" charset="0"/>
              </a:rPr>
              <a:t>Hedge Fund:</a:t>
            </a:r>
            <a:r>
              <a:rPr lang="en-US">
                <a:latin typeface="Arial" panose="020B0604020202020204" pitchFamily="34" charset="0"/>
              </a:rPr>
              <a:t> Similar to Mutual Funds, but not registered and not subject to SEC regs. Rich investors. Can pursue investment strategies that are not allowed for mutual funds. </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5867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2023. 01. 10.</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2023. 01. 10.</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2023. 01. 10.</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2023. 01. 10.</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bloomberg.com/news/articles/2016-02-23/the-top-performing-hedge-funds-of-2015"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www.forbes.com/pictures/ghmf45hgkd/1-steve-cohe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52nYNE9DYYQ"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p:txBody>
          <a:bodyPr lIns="90488" tIns="44450" rIns="90488" bIns="44450"/>
          <a:lstStyle/>
          <a:p>
            <a:pPr algn="ctr">
              <a:buFontTx/>
              <a:buNone/>
            </a:pPr>
            <a:endParaRPr lang="hu-HU" sz="4800" b="1" dirty="0"/>
          </a:p>
          <a:p>
            <a:pPr algn="ctr">
              <a:buFontTx/>
              <a:buNone/>
            </a:pPr>
            <a:endParaRPr lang="hu-HU" sz="4800" b="1" dirty="0"/>
          </a:p>
          <a:p>
            <a:pPr algn="ctr">
              <a:buFontTx/>
              <a:buNone/>
            </a:pPr>
            <a:r>
              <a:rPr lang="en-US" sz="4800" b="1" dirty="0"/>
              <a:t>Investment Companies</a:t>
            </a:r>
          </a:p>
        </p:txBody>
      </p:sp>
    </p:spTree>
    <p:extLst>
      <p:ext uri="{BB962C8B-B14F-4D97-AF65-F5344CB8AC3E}">
        <p14:creationId xmlns:p14="http://schemas.microsoft.com/office/powerpoint/2010/main" val="79510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p:txBody>
          <a:bodyPr lIns="90488" tIns="44450" rIns="90488" bIns="44450"/>
          <a:lstStyle/>
          <a:p>
            <a:pPr algn="ctr">
              <a:buFontTx/>
              <a:buNone/>
            </a:pPr>
            <a:endParaRPr lang="hu-HU" sz="4800" b="1" dirty="0"/>
          </a:p>
          <a:p>
            <a:pPr algn="ctr">
              <a:buFontTx/>
              <a:buNone/>
            </a:pPr>
            <a:endParaRPr lang="hu-HU" sz="4800" b="1" dirty="0"/>
          </a:p>
          <a:p>
            <a:pPr algn="ctr">
              <a:buFontTx/>
              <a:buNone/>
            </a:pPr>
            <a:r>
              <a:rPr lang="en-US" sz="4800" b="1" dirty="0"/>
              <a:t>Mutual Funds</a:t>
            </a:r>
          </a:p>
        </p:txBody>
      </p:sp>
    </p:spTree>
    <p:extLst>
      <p:ext uri="{BB962C8B-B14F-4D97-AF65-F5344CB8AC3E}">
        <p14:creationId xmlns:p14="http://schemas.microsoft.com/office/powerpoint/2010/main" val="151931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0" y="219401"/>
            <a:ext cx="4206875" cy="373273"/>
          </a:xfrm>
          <a:noFill/>
        </p:spPr>
        <p:txBody>
          <a:bodyPr lIns="90488" tIns="44450" rIns="90488" bIns="44450" anchor="b">
            <a:normAutofit fontScale="90000"/>
          </a:bodyPr>
          <a:lstStyle/>
          <a:p>
            <a:r>
              <a:rPr lang="en-US" b="1" dirty="0"/>
              <a:t>Net Asset Value</a:t>
            </a:r>
          </a:p>
        </p:txBody>
      </p:sp>
      <p:sp>
        <p:nvSpPr>
          <p:cNvPr id="34819" name="Rectangle 3"/>
          <p:cNvSpPr>
            <a:spLocks noGrp="1" noChangeArrowheads="1"/>
          </p:cNvSpPr>
          <p:nvPr>
            <p:ph idx="4294967295"/>
          </p:nvPr>
        </p:nvSpPr>
        <p:spPr>
          <a:xfrm>
            <a:off x="152400" y="977900"/>
            <a:ext cx="8991600" cy="5178214"/>
          </a:xfrm>
        </p:spPr>
        <p:txBody>
          <a:bodyPr lIns="90488" tIns="44450" rIns="90488" bIns="44450"/>
          <a:lstStyle/>
          <a:p>
            <a:pPr>
              <a:buFontTx/>
              <a:buNone/>
            </a:pPr>
            <a:r>
              <a:rPr lang="en-US" b="1" dirty="0"/>
              <a:t>Used as a basis for valuation of investment company shares</a:t>
            </a:r>
          </a:p>
          <a:p>
            <a:pPr lvl="1"/>
            <a:r>
              <a:rPr lang="en-US" dirty="0"/>
              <a:t>Selling new shares</a:t>
            </a:r>
          </a:p>
          <a:p>
            <a:pPr lvl="1"/>
            <a:r>
              <a:rPr lang="en-US" dirty="0"/>
              <a:t>Redeeming existing shares</a:t>
            </a:r>
          </a:p>
          <a:p>
            <a:pPr>
              <a:buFontTx/>
              <a:buNone/>
            </a:pPr>
            <a:endParaRPr lang="en-US" b="1" dirty="0"/>
          </a:p>
          <a:p>
            <a:pPr>
              <a:buFontTx/>
              <a:buNone/>
            </a:pPr>
            <a:r>
              <a:rPr lang="en-US" b="1" dirty="0"/>
              <a:t>Calculation</a:t>
            </a:r>
          </a:p>
        </p:txBody>
      </p:sp>
      <p:graphicFrame>
        <p:nvGraphicFramePr>
          <p:cNvPr id="34821" name="Object 5"/>
          <p:cNvGraphicFramePr>
            <a:graphicFrameLocks noChangeAspect="1"/>
          </p:cNvGraphicFramePr>
          <p:nvPr>
            <p:extLst>
              <p:ext uri="{D42A27DB-BD31-4B8C-83A1-F6EECF244321}">
                <p14:modId xmlns:p14="http://schemas.microsoft.com/office/powerpoint/2010/main" val="2170986831"/>
              </p:ext>
            </p:extLst>
          </p:nvPr>
        </p:nvGraphicFramePr>
        <p:xfrm>
          <a:off x="1409700" y="3886200"/>
          <a:ext cx="6477000" cy="847725"/>
        </p:xfrm>
        <a:graphic>
          <a:graphicData uri="http://schemas.openxmlformats.org/presentationml/2006/ole">
            <mc:AlternateContent xmlns:mc="http://schemas.openxmlformats.org/markup-compatibility/2006">
              <mc:Choice xmlns:v="urn:schemas-microsoft-com:vml" Requires="v">
                <p:oleObj name="Equation" r:id="rId3" imgW="3022560" imgH="380880" progId="Equation.3">
                  <p:embed/>
                </p:oleObj>
              </mc:Choice>
              <mc:Fallback>
                <p:oleObj name="Equation" r:id="rId3" imgW="302256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3886200"/>
                        <a:ext cx="64770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51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754" y="0"/>
            <a:ext cx="9748838" cy="711200"/>
          </a:xfrm>
          <a:noFill/>
        </p:spPr>
        <p:txBody>
          <a:bodyPr lIns="90488" tIns="44450" rIns="90488" bIns="44450" anchor="b">
            <a:normAutofit/>
          </a:bodyPr>
          <a:lstStyle/>
          <a:p>
            <a:r>
              <a:rPr lang="en-US" sz="4000" b="1" dirty="0"/>
              <a:t>Open-End </a:t>
            </a:r>
            <a:r>
              <a:rPr lang="hu-HU" b="1" dirty="0"/>
              <a:t>vs. </a:t>
            </a:r>
            <a:r>
              <a:rPr lang="en-US" sz="4000" b="1" dirty="0"/>
              <a:t>Closed-End Funds </a:t>
            </a:r>
          </a:p>
        </p:txBody>
      </p:sp>
      <p:sp>
        <p:nvSpPr>
          <p:cNvPr id="36867" name="Rectangle 3"/>
          <p:cNvSpPr>
            <a:spLocks noGrp="1" noChangeArrowheads="1"/>
          </p:cNvSpPr>
          <p:nvPr>
            <p:ph idx="4294967295"/>
          </p:nvPr>
        </p:nvSpPr>
        <p:spPr>
          <a:xfrm>
            <a:off x="427038" y="1122363"/>
            <a:ext cx="8229600" cy="4525962"/>
          </a:xfrm>
        </p:spPr>
        <p:txBody>
          <a:bodyPr lIns="90488" tIns="44450" rIns="90488" bIns="44450"/>
          <a:lstStyle/>
          <a:p>
            <a:pPr>
              <a:buFontTx/>
              <a:buNone/>
            </a:pPr>
            <a:r>
              <a:rPr lang="en-US" b="1" dirty="0"/>
              <a:t>   </a:t>
            </a:r>
            <a:r>
              <a:rPr lang="en-US" sz="2800" b="1" u="sng" dirty="0"/>
              <a:t>Shares Outstanding</a:t>
            </a:r>
          </a:p>
          <a:p>
            <a:pPr>
              <a:buFont typeface="Wingdings" panose="05000000000000000000" pitchFamily="2" charset="2"/>
              <a:buChar char="v"/>
            </a:pPr>
            <a:r>
              <a:rPr lang="en-US" sz="2600" dirty="0"/>
              <a:t>Closed-end: no change unless new stock is offered</a:t>
            </a:r>
          </a:p>
          <a:p>
            <a:pPr>
              <a:buFont typeface="Wingdings" panose="05000000000000000000" pitchFamily="2" charset="2"/>
              <a:buChar char="v"/>
            </a:pPr>
            <a:r>
              <a:rPr lang="en-US" sz="2600" dirty="0"/>
              <a:t>Open-end: changes when new shares are sold or old shares are redeemed</a:t>
            </a:r>
          </a:p>
          <a:p>
            <a:pPr>
              <a:buFontTx/>
              <a:buNone/>
            </a:pPr>
            <a:endParaRPr lang="en-US" sz="1200" b="1" dirty="0"/>
          </a:p>
          <a:p>
            <a:pPr>
              <a:buFontTx/>
              <a:buNone/>
            </a:pPr>
            <a:r>
              <a:rPr lang="en-US" b="1" dirty="0"/>
              <a:t>   </a:t>
            </a:r>
            <a:r>
              <a:rPr lang="en-US" sz="2800" b="1" u="sng" dirty="0"/>
              <a:t>Pricing</a:t>
            </a:r>
            <a:endParaRPr lang="en-US" sz="2800" b="1" dirty="0"/>
          </a:p>
          <a:p>
            <a:pPr>
              <a:buFont typeface="Wingdings" panose="05000000000000000000" pitchFamily="2" charset="2"/>
              <a:buChar char="v"/>
            </a:pPr>
            <a:r>
              <a:rPr lang="en-US" sz="2600" dirty="0"/>
              <a:t>Open-end: Fund share price = Net Asset Value (NAV)</a:t>
            </a:r>
          </a:p>
          <a:p>
            <a:pPr>
              <a:buFont typeface="Wingdings" panose="05000000000000000000" pitchFamily="2" charset="2"/>
              <a:buChar char="v"/>
            </a:pPr>
            <a:r>
              <a:rPr lang="en-US" sz="2600" dirty="0"/>
              <a:t>Closed-end: Fund share price may trade at a premium or discount to NAV</a:t>
            </a:r>
          </a:p>
        </p:txBody>
      </p:sp>
    </p:spTree>
    <p:extLst>
      <p:ext uri="{BB962C8B-B14F-4D97-AF65-F5344CB8AC3E}">
        <p14:creationId xmlns:p14="http://schemas.microsoft.com/office/powerpoint/2010/main" val="38572355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90488" tIns="44450" rIns="90488" bIns="44450" anchorCtr="1">
            <a:normAutofit fontScale="90000"/>
          </a:bodyPr>
          <a:lstStyle/>
          <a:p>
            <a:r>
              <a:rPr lang="en-US" b="1"/>
              <a:t>NAV calculation</a:t>
            </a:r>
          </a:p>
        </p:txBody>
      </p:sp>
      <p:sp>
        <p:nvSpPr>
          <p:cNvPr id="19459" name="Rectangle 3"/>
          <p:cNvSpPr>
            <a:spLocks noGrp="1" noChangeArrowheads="1"/>
          </p:cNvSpPr>
          <p:nvPr>
            <p:ph idx="4294967295"/>
          </p:nvPr>
        </p:nvSpPr>
        <p:spPr>
          <a:xfrm>
            <a:off x="363538" y="1285875"/>
            <a:ext cx="8229600" cy="4525963"/>
          </a:xfrm>
        </p:spPr>
        <p:txBody>
          <a:bodyPr lIns="90488" tIns="44450" rIns="90488" bIns="44450">
            <a:normAutofit lnSpcReduction="10000"/>
          </a:bodyPr>
          <a:lstStyle/>
          <a:p>
            <a:pPr>
              <a:buFontTx/>
              <a:buNone/>
              <a:tabLst>
                <a:tab pos="5657850" algn="r"/>
              </a:tabLst>
            </a:pPr>
            <a:r>
              <a:rPr lang="en-US"/>
              <a:t>	</a:t>
            </a:r>
            <a:r>
              <a:rPr lang="en-US" b="1"/>
              <a:t>				</a:t>
            </a:r>
            <a:r>
              <a:rPr lang="en-US" sz="3000" b="1"/>
              <a:t>ABC Fund  ($Millions except NAV)</a:t>
            </a:r>
            <a:br>
              <a:rPr lang="en-US" sz="3000" b="1"/>
            </a:br>
            <a:endParaRPr lang="en-US" sz="3000" b="1"/>
          </a:p>
          <a:p>
            <a:pPr>
              <a:buFontTx/>
              <a:buNone/>
              <a:tabLst>
                <a:tab pos="5657850" algn="r"/>
              </a:tabLst>
            </a:pPr>
            <a:r>
              <a:rPr lang="en-US" sz="3000" b="1"/>
              <a:t>Market Value Securities	</a:t>
            </a:r>
          </a:p>
          <a:p>
            <a:pPr>
              <a:buFontTx/>
              <a:buNone/>
              <a:tabLst>
                <a:tab pos="5657850" algn="r"/>
              </a:tabLst>
            </a:pPr>
            <a:r>
              <a:rPr lang="en-US" sz="3000" b="1"/>
              <a:t>	+ Cash &amp; Receivables	</a:t>
            </a:r>
          </a:p>
          <a:p>
            <a:pPr>
              <a:buFontTx/>
              <a:buNone/>
              <a:tabLst>
                <a:tab pos="5657850" algn="r"/>
              </a:tabLst>
            </a:pPr>
            <a:r>
              <a:rPr lang="en-US" sz="3000" b="1"/>
              <a:t>	</a:t>
            </a:r>
            <a:r>
              <a:rPr lang="en-US" sz="3000" b="1" u="sng"/>
              <a:t>-  Current Liabilities      </a:t>
            </a:r>
            <a:r>
              <a:rPr lang="en-US" sz="3000" b="1"/>
              <a:t>	</a:t>
            </a:r>
            <a:endParaRPr lang="en-US" sz="3000" b="1" u="sng"/>
          </a:p>
          <a:p>
            <a:pPr>
              <a:buFontTx/>
              <a:buNone/>
              <a:tabLst>
                <a:tab pos="5657850" algn="r"/>
              </a:tabLst>
            </a:pPr>
            <a:r>
              <a:rPr lang="en-US" sz="3000" b="1"/>
              <a:t>	  NAV Total	</a:t>
            </a:r>
          </a:p>
          <a:p>
            <a:pPr>
              <a:buFontTx/>
              <a:buNone/>
              <a:tabLst>
                <a:tab pos="5657850" algn="r"/>
              </a:tabLst>
            </a:pPr>
            <a:r>
              <a:rPr lang="en-US" sz="3000" b="1"/>
              <a:t>	</a:t>
            </a:r>
            <a:r>
              <a:rPr lang="en-US" sz="3000" b="1" u="sng">
                <a:sym typeface="Symbol" panose="05050102010706020507" pitchFamily="18" charset="2"/>
              </a:rPr>
              <a:t></a:t>
            </a:r>
            <a:r>
              <a:rPr lang="en-US" sz="3000" b="1" u="sng"/>
              <a:t> # Fund Shares            </a:t>
            </a:r>
            <a:r>
              <a:rPr lang="en-US" sz="3000" b="1"/>
              <a:t>	</a:t>
            </a:r>
            <a:endParaRPr lang="en-US" sz="3000" b="1" u="sng"/>
          </a:p>
          <a:p>
            <a:pPr>
              <a:buFontTx/>
              <a:buNone/>
              <a:tabLst>
                <a:tab pos="5657850" algn="r"/>
              </a:tabLst>
            </a:pPr>
            <a:r>
              <a:rPr lang="en-US" sz="3000" b="1"/>
              <a:t>	  NAV</a:t>
            </a:r>
            <a:r>
              <a:rPr lang="en-US"/>
              <a:t>    	</a:t>
            </a:r>
          </a:p>
        </p:txBody>
      </p:sp>
      <p:sp>
        <p:nvSpPr>
          <p:cNvPr id="94212" name="Rectangle 4"/>
          <p:cNvSpPr>
            <a:spLocks noChangeArrowheads="1"/>
          </p:cNvSpPr>
          <p:nvPr/>
        </p:nvSpPr>
        <p:spPr bwMode="auto">
          <a:xfrm>
            <a:off x="4953000" y="2470150"/>
            <a:ext cx="1752600"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algn="r" eaLnBrk="1" hangingPunct="1"/>
            <a:r>
              <a:rPr lang="en-US" sz="3000" dirty="0">
                <a:solidFill>
                  <a:schemeClr val="tx1"/>
                </a:solidFill>
              </a:rPr>
              <a:t>$550.00</a:t>
            </a:r>
          </a:p>
          <a:p>
            <a:pPr algn="r" eaLnBrk="1" hangingPunct="1"/>
            <a:r>
              <a:rPr lang="en-US" sz="3000" dirty="0">
                <a:solidFill>
                  <a:schemeClr val="tx1"/>
                </a:solidFill>
              </a:rPr>
              <a:t>75.00</a:t>
            </a:r>
          </a:p>
          <a:p>
            <a:pPr algn="r" eaLnBrk="1" hangingPunct="1"/>
            <a:r>
              <a:rPr lang="en-US" sz="3000" u="sng" dirty="0">
                <a:solidFill>
                  <a:schemeClr val="tx1"/>
                </a:solidFill>
              </a:rPr>
              <a:t>(20.00)</a:t>
            </a:r>
            <a:endParaRPr lang="en-US" sz="3000" dirty="0">
              <a:solidFill>
                <a:schemeClr val="tx1"/>
              </a:solidFill>
            </a:endParaRPr>
          </a:p>
          <a:p>
            <a:pPr algn="r" eaLnBrk="1" hangingPunct="1"/>
            <a:r>
              <a:rPr lang="en-US" sz="3000" dirty="0">
                <a:solidFill>
                  <a:schemeClr val="tx1"/>
                </a:solidFill>
              </a:rPr>
              <a:t>$605.00</a:t>
            </a:r>
          </a:p>
          <a:p>
            <a:pPr algn="r" eaLnBrk="1" hangingPunct="1">
              <a:lnSpc>
                <a:spcPct val="110000"/>
              </a:lnSpc>
            </a:pPr>
            <a:r>
              <a:rPr lang="en-US" sz="3000" u="sng" dirty="0">
                <a:solidFill>
                  <a:schemeClr val="tx1"/>
                </a:solidFill>
              </a:rPr>
              <a:t>   20.00 </a:t>
            </a:r>
            <a:endParaRPr lang="en-US" sz="3000" dirty="0">
              <a:solidFill>
                <a:schemeClr val="tx1"/>
              </a:solidFill>
            </a:endParaRPr>
          </a:p>
          <a:p>
            <a:pPr algn="r" eaLnBrk="1" hangingPunct="1"/>
            <a:r>
              <a:rPr lang="en-US" sz="3000" dirty="0">
                <a:solidFill>
                  <a:schemeClr val="tx1"/>
                </a:solidFill>
              </a:rPr>
              <a:t>$  30.25</a:t>
            </a:r>
          </a:p>
        </p:txBody>
      </p:sp>
      <p:sp>
        <p:nvSpPr>
          <p:cNvPr id="94213" name="AutoShape 5"/>
          <p:cNvSpPr>
            <a:spLocks noChangeArrowheads="1"/>
          </p:cNvSpPr>
          <p:nvPr/>
        </p:nvSpPr>
        <p:spPr bwMode="auto">
          <a:xfrm>
            <a:off x="7231063" y="2235200"/>
            <a:ext cx="1463675" cy="914400"/>
          </a:xfrm>
          <a:prstGeom prst="foldedCorner">
            <a:avLst>
              <a:gd name="adj" fmla="val 18301"/>
            </a:avLst>
          </a:prstGeom>
          <a:solidFill>
            <a:srgbClr val="FFFFFF"/>
          </a:solidFill>
          <a:ln w="9525">
            <a:solidFill>
              <a:srgbClr val="0000FF"/>
            </a:solidFill>
            <a:round/>
            <a:headEnd/>
            <a:tailEnd/>
          </a:ln>
        </p:spPr>
        <p:txBody>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spcBef>
                <a:spcPct val="0"/>
              </a:spcBef>
            </a:pPr>
            <a:r>
              <a:rPr lang="en-US" altLang="ja-JP" sz="1400" b="0">
                <a:solidFill>
                  <a:schemeClr val="tx1"/>
                </a:solidFill>
                <a:latin typeface="Times New Roman" panose="02020603050405020304" pitchFamily="18" charset="0"/>
                <a:ea typeface="MS Mincho" panose="02020609040205080304" pitchFamily="49" charset="-128"/>
              </a:rPr>
              <a:t>Most Mutual Funds have little or no Long Term Debt</a:t>
            </a:r>
            <a:endParaRPr lang="en-US" sz="1800" b="0">
              <a:solidFill>
                <a:schemeClr val="tx1"/>
              </a:solidFill>
            </a:endParaRPr>
          </a:p>
        </p:txBody>
      </p:sp>
    </p:spTree>
    <p:extLst>
      <p:ext uri="{BB962C8B-B14F-4D97-AF65-F5344CB8AC3E}">
        <p14:creationId xmlns:p14="http://schemas.microsoft.com/office/powerpoint/2010/main" val="271489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1116" y="0"/>
            <a:ext cx="4776845" cy="623888"/>
          </a:xfrm>
          <a:noFill/>
        </p:spPr>
        <p:txBody>
          <a:bodyPr lIns="90488" tIns="44450" rIns="90488" bIns="44450" anchorCtr="1">
            <a:normAutofit fontScale="90000"/>
          </a:bodyPr>
          <a:lstStyle/>
          <a:p>
            <a:r>
              <a:rPr lang="en-US" b="1" dirty="0"/>
              <a:t>How Funds Are Sold</a:t>
            </a:r>
          </a:p>
        </p:txBody>
      </p:sp>
      <p:sp>
        <p:nvSpPr>
          <p:cNvPr id="98307" name="Rectangle 3"/>
          <p:cNvSpPr>
            <a:spLocks noGrp="1" noChangeArrowheads="1"/>
          </p:cNvSpPr>
          <p:nvPr>
            <p:ph idx="4294967295"/>
          </p:nvPr>
        </p:nvSpPr>
        <p:spPr/>
        <p:txBody>
          <a:bodyPr lIns="90488" tIns="44450" rIns="90488" bIns="44450"/>
          <a:lstStyle/>
          <a:p>
            <a:pPr>
              <a:buFontTx/>
              <a:buNone/>
            </a:pPr>
            <a:r>
              <a:rPr lang="en-US" sz="2800" b="1" dirty="0"/>
              <a:t>Directly marketed</a:t>
            </a:r>
          </a:p>
          <a:p>
            <a:pPr lvl="1"/>
            <a:r>
              <a:rPr lang="en-US" b="1" dirty="0"/>
              <a:t> </a:t>
            </a:r>
          </a:p>
          <a:p>
            <a:pPr lvl="1"/>
            <a:r>
              <a:rPr lang="en-US" b="1" dirty="0"/>
              <a:t> </a:t>
            </a:r>
          </a:p>
          <a:p>
            <a:pPr lvl="2">
              <a:buClr>
                <a:srgbClr val="003472"/>
              </a:buClr>
            </a:pPr>
            <a:r>
              <a:rPr lang="en-US" b="1" dirty="0"/>
              <a:t> </a:t>
            </a:r>
            <a:br>
              <a:rPr lang="en-US" b="1" dirty="0"/>
            </a:br>
            <a:endParaRPr lang="en-US" b="1" dirty="0"/>
          </a:p>
          <a:p>
            <a:pPr lvl="2">
              <a:lnSpc>
                <a:spcPct val="20000"/>
              </a:lnSpc>
              <a:buClr>
                <a:srgbClr val="003472"/>
              </a:buClr>
            </a:pPr>
            <a:endParaRPr lang="en-US" b="1" dirty="0"/>
          </a:p>
          <a:p>
            <a:pPr>
              <a:buFontTx/>
              <a:buNone/>
            </a:pPr>
            <a:r>
              <a:rPr lang="en-US" sz="2800" b="1" dirty="0"/>
              <a:t>Sales force distributed</a:t>
            </a:r>
          </a:p>
          <a:p>
            <a:pPr lvl="1"/>
            <a:r>
              <a:rPr lang="en-US" b="1" dirty="0"/>
              <a:t> </a:t>
            </a:r>
          </a:p>
          <a:p>
            <a:pPr lvl="1"/>
            <a:r>
              <a:rPr lang="en-US" b="1" dirty="0"/>
              <a:t> </a:t>
            </a:r>
          </a:p>
          <a:p>
            <a:pPr lvl="1"/>
            <a:r>
              <a:rPr lang="en-US" b="1" dirty="0"/>
              <a:t> </a:t>
            </a:r>
            <a:br>
              <a:rPr lang="en-US" b="1" dirty="0"/>
            </a:br>
            <a:endParaRPr lang="en-US" b="1" dirty="0"/>
          </a:p>
          <a:p>
            <a:pPr lvl="2">
              <a:buClr>
                <a:srgbClr val="003472"/>
              </a:buClr>
            </a:pPr>
            <a:r>
              <a:rPr lang="en-US" b="1" dirty="0"/>
              <a:t> </a:t>
            </a:r>
          </a:p>
          <a:p>
            <a:pPr marL="0" indent="0">
              <a:buClr>
                <a:srgbClr val="003472"/>
              </a:buClr>
              <a:buNone/>
            </a:pPr>
            <a:endParaRPr lang="en-US" b="1" dirty="0"/>
          </a:p>
        </p:txBody>
      </p:sp>
      <p:sp>
        <p:nvSpPr>
          <p:cNvPr id="98308" name="Rectangle 4"/>
          <p:cNvSpPr>
            <a:spLocks noChangeArrowheads="1"/>
          </p:cNvSpPr>
          <p:nvPr/>
        </p:nvSpPr>
        <p:spPr bwMode="auto">
          <a:xfrm>
            <a:off x="952500" y="1421780"/>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You find them</a:t>
            </a:r>
          </a:p>
          <a:p>
            <a:pPr eaLnBrk="1" hangingPunct="1"/>
            <a:r>
              <a:rPr lang="en-US" b="0" dirty="0">
                <a:solidFill>
                  <a:schemeClr val="tx1"/>
                </a:solidFill>
                <a:latin typeface="Book Antiqua" panose="02040602050305030304" pitchFamily="18" charset="0"/>
              </a:rPr>
              <a:t>May avoid front end load</a:t>
            </a:r>
          </a:p>
        </p:txBody>
      </p:sp>
      <p:sp>
        <p:nvSpPr>
          <p:cNvPr id="98309" name="Rectangle 5"/>
          <p:cNvSpPr>
            <a:spLocks noChangeArrowheads="1"/>
          </p:cNvSpPr>
          <p:nvPr/>
        </p:nvSpPr>
        <p:spPr bwMode="auto">
          <a:xfrm>
            <a:off x="1419225" y="2182865"/>
            <a:ext cx="596349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lnSpc>
                <a:spcPct val="90000"/>
              </a:lnSpc>
              <a:spcBef>
                <a:spcPct val="35000"/>
              </a:spcBef>
              <a:buClr>
                <a:srgbClr val="CCFFFF"/>
              </a:buClr>
            </a:pPr>
            <a:r>
              <a:rPr lang="en-US" b="0" dirty="0">
                <a:solidFill>
                  <a:schemeClr val="tx1"/>
                </a:solidFill>
                <a:latin typeface="Book Antiqua" panose="02040602050305030304" pitchFamily="18" charset="0"/>
              </a:rPr>
              <a:t>Front end load is an up front cost (fee) to </a:t>
            </a:r>
            <a:br>
              <a:rPr lang="en-US" b="0" dirty="0">
                <a:solidFill>
                  <a:schemeClr val="tx1"/>
                </a:solidFill>
                <a:latin typeface="Book Antiqua" panose="02040602050305030304" pitchFamily="18" charset="0"/>
              </a:rPr>
            </a:br>
            <a:r>
              <a:rPr lang="en-US" b="0" dirty="0">
                <a:solidFill>
                  <a:schemeClr val="tx1"/>
                </a:solidFill>
                <a:latin typeface="Book Antiqua" panose="02040602050305030304" pitchFamily="18" charset="0"/>
              </a:rPr>
              <a:t>purchase a share of a mutual fund.</a:t>
            </a:r>
          </a:p>
        </p:txBody>
      </p:sp>
      <p:sp>
        <p:nvSpPr>
          <p:cNvPr id="98310" name="Rectangle 6"/>
          <p:cNvSpPr>
            <a:spLocks noChangeArrowheads="1"/>
          </p:cNvSpPr>
          <p:nvPr/>
        </p:nvSpPr>
        <p:spPr bwMode="auto">
          <a:xfrm>
            <a:off x="995783" y="3439381"/>
            <a:ext cx="68103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457200" algn="l"/>
              </a:tabLst>
              <a:defRPr sz="2400" b="1">
                <a:solidFill>
                  <a:schemeClr val="bg1"/>
                </a:solidFill>
                <a:latin typeface="Arial" panose="020B0604020202020204" pitchFamily="34" charset="0"/>
              </a:defRPr>
            </a:lvl1pPr>
            <a:lvl2pPr marL="742950" indent="-285750">
              <a:tabLst>
                <a:tab pos="457200" algn="l"/>
              </a:tabLst>
              <a:defRPr sz="2400" b="1">
                <a:solidFill>
                  <a:schemeClr val="bg1"/>
                </a:solidFill>
                <a:latin typeface="Arial" panose="020B0604020202020204" pitchFamily="34" charset="0"/>
              </a:defRPr>
            </a:lvl2pPr>
            <a:lvl3pPr marL="1143000" indent="-228600">
              <a:tabLst>
                <a:tab pos="457200" algn="l"/>
              </a:tabLst>
              <a:defRPr sz="2400" b="1">
                <a:solidFill>
                  <a:schemeClr val="bg1"/>
                </a:solidFill>
                <a:latin typeface="Arial" panose="020B0604020202020204" pitchFamily="34" charset="0"/>
              </a:defRPr>
            </a:lvl3pPr>
            <a:lvl4pPr marL="1600200" indent="-228600">
              <a:tabLst>
                <a:tab pos="457200" algn="l"/>
              </a:tabLst>
              <a:defRPr sz="2400" b="1">
                <a:solidFill>
                  <a:schemeClr val="bg1"/>
                </a:solidFill>
                <a:latin typeface="Arial" panose="020B0604020202020204" pitchFamily="34" charset="0"/>
              </a:defRPr>
            </a:lvl4pPr>
            <a:lvl5pPr marL="2057400" indent="-228600">
              <a:tabLst>
                <a:tab pos="457200" algn="l"/>
              </a:tabLst>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tabLst>
                <a:tab pos="457200" algn="l"/>
              </a:tabLs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Recommended by a broker or planner</a:t>
            </a:r>
          </a:p>
          <a:p>
            <a:pPr eaLnBrk="1" hangingPunct="1"/>
            <a:r>
              <a:rPr lang="en-US" b="0" dirty="0">
                <a:solidFill>
                  <a:schemeClr val="tx1"/>
                </a:solidFill>
                <a:latin typeface="Book Antiqua" panose="02040602050305030304" pitchFamily="18" charset="0"/>
              </a:rPr>
              <a:t>Usually will have a front end load</a:t>
            </a:r>
          </a:p>
          <a:p>
            <a:pPr eaLnBrk="1" hangingPunct="1"/>
            <a:r>
              <a:rPr lang="en-US" b="0" dirty="0">
                <a:solidFill>
                  <a:schemeClr val="tx1"/>
                </a:solidFill>
                <a:latin typeface="Book Antiqua" panose="02040602050305030304" pitchFamily="18" charset="0"/>
              </a:rPr>
              <a:t>May be revenue sharing on sales force distributed</a:t>
            </a:r>
          </a:p>
          <a:p>
            <a:pPr eaLnBrk="1" hangingPunct="1"/>
            <a:r>
              <a:rPr lang="en-US" b="0" dirty="0">
                <a:solidFill>
                  <a:schemeClr val="tx1"/>
                </a:solidFill>
                <a:latin typeface="Book Antiqua" panose="02040602050305030304" pitchFamily="18" charset="0"/>
              </a:rPr>
              <a:t>	Potential conflict of interest</a:t>
            </a:r>
          </a:p>
        </p:txBody>
      </p:sp>
    </p:spTree>
    <p:extLst>
      <p:ext uri="{BB962C8B-B14F-4D97-AF65-F5344CB8AC3E}">
        <p14:creationId xmlns:p14="http://schemas.microsoft.com/office/powerpoint/2010/main" val="20126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3870" y="5508"/>
            <a:ext cx="5213350" cy="709613"/>
          </a:xfrm>
          <a:noFill/>
        </p:spPr>
        <p:txBody>
          <a:bodyPr lIns="90488" tIns="44450" rIns="90488" bIns="44450" anchor="b">
            <a:normAutofit/>
          </a:bodyPr>
          <a:lstStyle/>
          <a:p>
            <a:r>
              <a:rPr lang="en-US" sz="3600" b="1" dirty="0"/>
              <a:t>Investment Objectives</a:t>
            </a:r>
          </a:p>
        </p:txBody>
      </p:sp>
      <p:sp>
        <p:nvSpPr>
          <p:cNvPr id="24579" name="Rectangle 3"/>
          <p:cNvSpPr>
            <a:spLocks noGrp="1" noChangeArrowheads="1"/>
          </p:cNvSpPr>
          <p:nvPr>
            <p:ph idx="4294967295"/>
          </p:nvPr>
        </p:nvSpPr>
        <p:spPr>
          <a:xfrm>
            <a:off x="457200" y="1049338"/>
            <a:ext cx="8229600" cy="4525962"/>
          </a:xfrm>
        </p:spPr>
        <p:txBody>
          <a:bodyPr lIns="90488" tIns="44450" rIns="90488" bIns="44450"/>
          <a:lstStyle/>
          <a:p>
            <a:pPr marL="457200" indent="-457200">
              <a:buFont typeface="Wingdings" panose="05000000000000000000" pitchFamily="2" charset="2"/>
              <a:buAutoNum type="arabicPeriod" startAt="2"/>
            </a:pPr>
            <a:r>
              <a:rPr lang="en-US" b="1" dirty="0"/>
              <a:t>Index Funds</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AutoNum type="alphaLcPeriod"/>
            </a:pPr>
            <a:r>
              <a:rPr lang="en-US" sz="2400" dirty="0"/>
              <a:t> </a:t>
            </a:r>
          </a:p>
          <a:p>
            <a:pPr marL="917575" lvl="1" indent="-457200">
              <a:buFont typeface="Wingdings" panose="05000000000000000000" pitchFamily="2" charset="2"/>
              <a:buNone/>
            </a:pPr>
            <a:endParaRPr lang="en-US" sz="2400" dirty="0"/>
          </a:p>
        </p:txBody>
      </p:sp>
      <p:sp>
        <p:nvSpPr>
          <p:cNvPr id="164868" name="Text Box 4"/>
          <p:cNvSpPr txBox="1">
            <a:spLocks noChangeArrowheads="1"/>
          </p:cNvSpPr>
          <p:nvPr/>
        </p:nvSpPr>
        <p:spPr bwMode="auto">
          <a:xfrm>
            <a:off x="1009650" y="3321050"/>
            <a:ext cx="3594100" cy="22352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b="1" dirty="0">
                <a:latin typeface="Book Antiqua" panose="02040602050305030304" pitchFamily="18" charset="0"/>
              </a:rPr>
              <a:t>Goal is to duplicate the performance of an index or market sector.</a:t>
            </a:r>
          </a:p>
          <a:p>
            <a:pPr marL="236538" indent="-236538" eaLnBrk="1" hangingPunct="1">
              <a:spcBef>
                <a:spcPct val="50000"/>
              </a:spcBef>
              <a:buFontTx/>
              <a:buChar char="•"/>
              <a:defRPr/>
            </a:pPr>
            <a:r>
              <a:rPr lang="en-US" sz="2000" b="1" dirty="0">
                <a:latin typeface="Book Antiqua" panose="02040602050305030304" pitchFamily="18" charset="0"/>
              </a:rPr>
              <a:t>Low turnover, low expenses</a:t>
            </a:r>
          </a:p>
        </p:txBody>
      </p:sp>
      <p:sp>
        <p:nvSpPr>
          <p:cNvPr id="164869" name="Text Box 5"/>
          <p:cNvSpPr txBox="1">
            <a:spLocks noChangeArrowheads="1"/>
          </p:cNvSpPr>
          <p:nvPr/>
        </p:nvSpPr>
        <p:spPr bwMode="auto">
          <a:xfrm>
            <a:off x="4887912" y="3352800"/>
            <a:ext cx="4179888" cy="2862322"/>
          </a:xfrm>
          <a:prstGeom prst="rect">
            <a:avLst/>
          </a:prstGeom>
          <a:solidFill>
            <a:schemeClr val="bg1"/>
          </a:solidFill>
          <a:ln w="9525" algn="ctr">
            <a:solidFill>
              <a:srgbClr val="009B9B"/>
            </a:solidFill>
            <a:miter lim="800000"/>
            <a:headEnd/>
            <a:tailEnd/>
          </a:ln>
          <a:effectLst/>
        </p:spPr>
        <p:txBody>
          <a:bodyPr wrap="square">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b="1" dirty="0">
                <a:latin typeface="Book Antiqua" panose="02040602050305030304" pitchFamily="18" charset="0"/>
              </a:rPr>
              <a:t>Investors who believe in ‘efficient markets’ and are seeking market returns with minimal expenses and turnover.</a:t>
            </a:r>
          </a:p>
          <a:p>
            <a:pPr marL="236538" indent="-236538" eaLnBrk="1" hangingPunct="1">
              <a:spcBef>
                <a:spcPct val="50000"/>
              </a:spcBef>
              <a:buFontTx/>
              <a:buChar char="•"/>
              <a:defRPr/>
            </a:pPr>
            <a:r>
              <a:rPr lang="en-US" sz="2000" b="1" dirty="0">
                <a:latin typeface="Book Antiqua" panose="02040602050305030304" pitchFamily="18" charset="0"/>
              </a:rPr>
              <a:t>Stock funds still require ability to handle risk and staying power.</a:t>
            </a:r>
          </a:p>
        </p:txBody>
      </p:sp>
      <p:sp>
        <p:nvSpPr>
          <p:cNvPr id="164871" name="Rectangle 7"/>
          <p:cNvSpPr>
            <a:spLocks noChangeArrowheads="1"/>
          </p:cNvSpPr>
          <p:nvPr/>
        </p:nvSpPr>
        <p:spPr bwMode="auto">
          <a:xfrm>
            <a:off x="1370013" y="1597025"/>
            <a:ext cx="457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Broad market</a:t>
            </a:r>
          </a:p>
          <a:p>
            <a:pPr eaLnBrk="1" hangingPunct="1"/>
            <a:r>
              <a:rPr lang="en-US" dirty="0">
                <a:solidFill>
                  <a:schemeClr val="tx1"/>
                </a:solidFill>
                <a:latin typeface="Book Antiqua" panose="02040602050305030304" pitchFamily="18" charset="0"/>
              </a:rPr>
              <a:t>Industry or market sector</a:t>
            </a:r>
          </a:p>
          <a:p>
            <a:pPr eaLnBrk="1" hangingPunct="1"/>
            <a:r>
              <a:rPr lang="en-US" dirty="0">
                <a:solidFill>
                  <a:schemeClr val="tx1"/>
                </a:solidFill>
                <a:latin typeface="Book Antiqua" panose="02040602050305030304" pitchFamily="18" charset="0"/>
              </a:rPr>
              <a:t>International market</a:t>
            </a:r>
          </a:p>
          <a:p>
            <a:pPr eaLnBrk="1" hangingPunct="1"/>
            <a:r>
              <a:rPr lang="en-US" dirty="0">
                <a:solidFill>
                  <a:schemeClr val="tx1"/>
                </a:solidFill>
                <a:latin typeface="Book Antiqua" panose="02040602050305030304" pitchFamily="18" charset="0"/>
              </a:rPr>
              <a:t>Size subset</a:t>
            </a:r>
          </a:p>
        </p:txBody>
      </p:sp>
    </p:spTree>
    <p:extLst>
      <p:ext uri="{BB962C8B-B14F-4D97-AF65-F5344CB8AC3E}">
        <p14:creationId xmlns:p14="http://schemas.microsoft.com/office/powerpoint/2010/main" val="9050061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6624" y="37046"/>
            <a:ext cx="7820025" cy="677863"/>
          </a:xfrm>
          <a:noFill/>
        </p:spPr>
        <p:txBody>
          <a:bodyPr lIns="90488" tIns="44450" rIns="90488" bIns="44450" anchor="b"/>
          <a:lstStyle/>
          <a:p>
            <a:r>
              <a:rPr lang="en-US" sz="4000" b="1" dirty="0"/>
              <a:t>Investment Objectives</a:t>
            </a:r>
          </a:p>
        </p:txBody>
      </p:sp>
      <p:sp>
        <p:nvSpPr>
          <p:cNvPr id="167939" name="Rectangle 3"/>
          <p:cNvSpPr>
            <a:spLocks noGrp="1" noChangeArrowheads="1"/>
          </p:cNvSpPr>
          <p:nvPr>
            <p:ph idx="4294967295"/>
          </p:nvPr>
        </p:nvSpPr>
        <p:spPr/>
        <p:txBody>
          <a:bodyPr lIns="90488" tIns="44450" rIns="90488" bIns="44450"/>
          <a:lstStyle/>
          <a:p>
            <a:pPr marL="457200" indent="-457200">
              <a:buFont typeface="Wingdings" panose="05000000000000000000" pitchFamily="2" charset="2"/>
              <a:buAutoNum type="arabicPeriod" startAt="3"/>
            </a:pPr>
            <a:r>
              <a:rPr lang="en-US" b="1"/>
              <a:t>Balanced funds</a:t>
            </a:r>
          </a:p>
          <a:p>
            <a:pPr marL="917575" lvl="1" indent="-457200">
              <a:buFont typeface="Wingdings" panose="05000000000000000000" pitchFamily="2" charset="2"/>
              <a:buAutoNum type="alphaLcPeriod"/>
            </a:pPr>
            <a:r>
              <a:rPr lang="en-US" b="1"/>
              <a:t>Allocation Funds</a:t>
            </a:r>
          </a:p>
          <a:p>
            <a:pPr marL="1435100" lvl="2" indent="-457200">
              <a:buClr>
                <a:srgbClr val="003472"/>
              </a:buClr>
              <a:buFont typeface="Wingdings" panose="05000000000000000000" pitchFamily="2" charset="2"/>
              <a:buAutoNum type="romanLcPeriod"/>
            </a:pPr>
            <a:r>
              <a:rPr lang="en-US"/>
              <a:t> </a:t>
            </a:r>
          </a:p>
          <a:p>
            <a:pPr marL="1435100" lvl="2" indent="-457200">
              <a:buClr>
                <a:srgbClr val="003472"/>
              </a:buClr>
              <a:buFont typeface="Wingdings" panose="05000000000000000000" pitchFamily="2" charset="2"/>
              <a:buAutoNum type="romanLcPeriod"/>
            </a:pPr>
            <a:r>
              <a:rPr lang="en-US"/>
              <a:t> </a:t>
            </a:r>
          </a:p>
          <a:p>
            <a:pPr marL="917575" lvl="1" indent="-457200">
              <a:buFont typeface="Wingdings" panose="05000000000000000000" pitchFamily="2" charset="2"/>
              <a:buAutoNum type="alphaLcPeriod"/>
            </a:pPr>
            <a:r>
              <a:rPr lang="en-US" b="1"/>
              <a:t>Target Date Funds</a:t>
            </a:r>
          </a:p>
          <a:p>
            <a:pPr marL="1435100" lvl="2" indent="-457200">
              <a:buClr>
                <a:srgbClr val="003472"/>
              </a:buClr>
              <a:buFont typeface="Wingdings" panose="05000000000000000000" pitchFamily="2" charset="2"/>
              <a:buAutoNum type="romanLcPeriod"/>
            </a:pPr>
            <a:r>
              <a:rPr lang="en-US"/>
              <a:t> </a:t>
            </a:r>
          </a:p>
        </p:txBody>
      </p:sp>
      <p:sp>
        <p:nvSpPr>
          <p:cNvPr id="167940" name="Text Box 4"/>
          <p:cNvSpPr txBox="1">
            <a:spLocks noChangeArrowheads="1"/>
          </p:cNvSpPr>
          <p:nvPr/>
        </p:nvSpPr>
        <p:spPr bwMode="auto">
          <a:xfrm>
            <a:off x="5296080" y="3510088"/>
            <a:ext cx="3594100" cy="2446824"/>
          </a:xfrm>
          <a:prstGeom prst="rect">
            <a:avLst/>
          </a:prstGeom>
          <a:solidFill>
            <a:schemeClr val="bg1"/>
          </a:solidFill>
          <a:ln w="9525" algn="ctr">
            <a:solidFill>
              <a:srgbClr val="009B9B"/>
            </a:solidFill>
            <a:miter lim="800000"/>
            <a:headEnd/>
            <a:tailEnd/>
          </a:ln>
          <a:effectLst/>
        </p:spPr>
        <p:txBody>
          <a:bodyPr>
            <a:spAutoFit/>
          </a:bodyPr>
          <a:lstStyle>
            <a:lvl1pPr marL="236538" indent="-236538">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spcBef>
                <a:spcPct val="50000"/>
              </a:spcBef>
            </a:pPr>
            <a:r>
              <a:rPr lang="en-US" sz="1800" dirty="0">
                <a:solidFill>
                  <a:schemeClr val="tx1"/>
                </a:solidFill>
                <a:latin typeface="Book Antiqua" panose="02040602050305030304" pitchFamily="18" charset="0"/>
              </a:rPr>
              <a:t>Investment characteristics</a:t>
            </a:r>
          </a:p>
          <a:p>
            <a:pPr eaLnBrk="1" hangingPunct="1">
              <a:spcBef>
                <a:spcPct val="50000"/>
              </a:spcBef>
              <a:buFontTx/>
              <a:buChar char="•"/>
            </a:pPr>
            <a:r>
              <a:rPr lang="en-US" sz="1800" b="0" dirty="0">
                <a:solidFill>
                  <a:schemeClr val="tx1"/>
                </a:solidFill>
                <a:latin typeface="Book Antiqua" panose="02040602050305030304" pitchFamily="18" charset="0"/>
              </a:rPr>
              <a:t>Hold both stocks and bonds, allocations may vary over time</a:t>
            </a:r>
          </a:p>
          <a:p>
            <a:pPr eaLnBrk="1" hangingPunct="1">
              <a:spcBef>
                <a:spcPct val="50000"/>
              </a:spcBef>
              <a:buFontTx/>
              <a:buChar char="•"/>
            </a:pPr>
            <a:r>
              <a:rPr lang="en-US" sz="1800" b="0" dirty="0">
                <a:solidFill>
                  <a:schemeClr val="tx1"/>
                </a:solidFill>
                <a:latin typeface="Book Antiqua" panose="02040602050305030304" pitchFamily="18" charset="0"/>
              </a:rPr>
              <a:t>Turnover varies</a:t>
            </a:r>
          </a:p>
          <a:p>
            <a:pPr eaLnBrk="1" hangingPunct="1">
              <a:spcBef>
                <a:spcPct val="50000"/>
              </a:spcBef>
              <a:buFontTx/>
              <a:buChar char="•"/>
            </a:pPr>
            <a:r>
              <a:rPr lang="en-US" sz="1800" b="0" dirty="0">
                <a:solidFill>
                  <a:schemeClr val="tx1"/>
                </a:solidFill>
                <a:latin typeface="Book Antiqua" panose="02040602050305030304" pitchFamily="18" charset="0"/>
              </a:rPr>
              <a:t>Higher income, lower capital gains &amp; lower potential for capital loss</a:t>
            </a:r>
          </a:p>
        </p:txBody>
      </p:sp>
      <p:sp>
        <p:nvSpPr>
          <p:cNvPr id="167941" name="Text Box 5"/>
          <p:cNvSpPr txBox="1">
            <a:spLocks noChangeArrowheads="1"/>
          </p:cNvSpPr>
          <p:nvPr/>
        </p:nvSpPr>
        <p:spPr bwMode="auto">
          <a:xfrm>
            <a:off x="278500" y="3812429"/>
            <a:ext cx="3689350" cy="2163763"/>
          </a:xfrm>
          <a:prstGeom prst="rect">
            <a:avLst/>
          </a:prstGeom>
          <a:solidFill>
            <a:schemeClr val="bg1"/>
          </a:solidFill>
          <a:ln w="9525" algn="ctr">
            <a:solidFill>
              <a:srgbClr val="009B9B"/>
            </a:solidFill>
            <a:miter lim="800000"/>
            <a:headEnd/>
            <a:tailEnd/>
          </a:ln>
          <a:effectLst/>
        </p:spPr>
        <p:txBody>
          <a:bodyPr>
            <a:spAutoFit/>
          </a:bodyPr>
          <a:lstStyle>
            <a:lvl1pPr marL="236538" indent="-236538">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spcBef>
                <a:spcPct val="50000"/>
              </a:spcBef>
            </a:pPr>
            <a:r>
              <a:rPr lang="en-US" sz="1800" dirty="0">
                <a:solidFill>
                  <a:schemeClr val="tx1"/>
                </a:solidFill>
                <a:latin typeface="Book Antiqua" panose="02040602050305030304" pitchFamily="18" charset="0"/>
              </a:rPr>
              <a:t>Compatible Investor Goals</a:t>
            </a:r>
          </a:p>
          <a:p>
            <a:pPr eaLnBrk="1" hangingPunct="1">
              <a:spcBef>
                <a:spcPct val="50000"/>
              </a:spcBef>
              <a:buFontTx/>
              <a:buChar char="•"/>
            </a:pPr>
            <a:r>
              <a:rPr lang="en-US" sz="1800" b="0" dirty="0">
                <a:solidFill>
                  <a:schemeClr val="tx1"/>
                </a:solidFill>
                <a:latin typeface="Book Antiqua" panose="02040602050305030304" pitchFamily="18" charset="0"/>
              </a:rPr>
              <a:t>Intermediate to long time horizon</a:t>
            </a:r>
          </a:p>
          <a:p>
            <a:pPr eaLnBrk="1" hangingPunct="1">
              <a:spcBef>
                <a:spcPct val="50000"/>
              </a:spcBef>
              <a:buFontTx/>
              <a:buChar char="•"/>
            </a:pPr>
            <a:r>
              <a:rPr lang="en-US" sz="1800" b="0" dirty="0">
                <a:solidFill>
                  <a:schemeClr val="tx1"/>
                </a:solidFill>
                <a:latin typeface="Book Antiqua" panose="02040602050305030304" pitchFamily="18" charset="0"/>
              </a:rPr>
              <a:t>Willing to face higher tax liability</a:t>
            </a:r>
          </a:p>
          <a:p>
            <a:pPr eaLnBrk="1" hangingPunct="1">
              <a:spcBef>
                <a:spcPct val="50000"/>
              </a:spcBef>
              <a:buFontTx/>
              <a:buChar char="•"/>
            </a:pPr>
            <a:r>
              <a:rPr lang="en-US" sz="1800" b="0" dirty="0">
                <a:solidFill>
                  <a:schemeClr val="tx1"/>
                </a:solidFill>
                <a:latin typeface="Book Antiqua" panose="02040602050305030304" pitchFamily="18" charset="0"/>
              </a:rPr>
              <a:t>Some ability to handle losses</a:t>
            </a:r>
          </a:p>
        </p:txBody>
      </p:sp>
      <p:sp>
        <p:nvSpPr>
          <p:cNvPr id="167943" name="Rectangle 7"/>
          <p:cNvSpPr>
            <a:spLocks noChangeArrowheads="1"/>
          </p:cNvSpPr>
          <p:nvPr/>
        </p:nvSpPr>
        <p:spPr bwMode="auto">
          <a:xfrm>
            <a:off x="1513681" y="1741488"/>
            <a:ext cx="6116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71475" indent="-371475">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World, moderate, conservative</a:t>
            </a:r>
          </a:p>
          <a:p>
            <a:pPr eaLnBrk="1" hangingPunct="1"/>
            <a:r>
              <a:rPr lang="en-US" dirty="0">
                <a:solidFill>
                  <a:schemeClr val="tx1"/>
                </a:solidFill>
                <a:latin typeface="Book Antiqua" panose="02040602050305030304" pitchFamily="18" charset="0"/>
              </a:rPr>
              <a:t>Convertibles</a:t>
            </a:r>
          </a:p>
        </p:txBody>
      </p:sp>
      <p:sp>
        <p:nvSpPr>
          <p:cNvPr id="167944" name="Rectangle 8"/>
          <p:cNvSpPr>
            <a:spLocks noChangeArrowheads="1"/>
          </p:cNvSpPr>
          <p:nvPr/>
        </p:nvSpPr>
        <p:spPr bwMode="auto">
          <a:xfrm>
            <a:off x="1480630" y="2801511"/>
            <a:ext cx="65053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Near term (to 2014), Intermediate (2015-2029),</a:t>
            </a:r>
            <a:br>
              <a:rPr lang="en-US" dirty="0">
                <a:solidFill>
                  <a:schemeClr val="tx1"/>
                </a:solidFill>
                <a:latin typeface="Book Antiqua" panose="02040602050305030304" pitchFamily="18" charset="0"/>
              </a:rPr>
            </a:br>
            <a:r>
              <a:rPr lang="en-US" dirty="0">
                <a:solidFill>
                  <a:schemeClr val="tx1"/>
                </a:solidFill>
                <a:latin typeface="Book Antiqua" panose="02040602050305030304" pitchFamily="18" charset="0"/>
              </a:rPr>
              <a:t>Long term (2030+)</a:t>
            </a:r>
          </a:p>
        </p:txBody>
      </p:sp>
    </p:spTree>
    <p:extLst>
      <p:ext uri="{BB962C8B-B14F-4D97-AF65-F5344CB8AC3E}">
        <p14:creationId xmlns:p14="http://schemas.microsoft.com/office/powerpoint/2010/main" val="8876509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1865" y="-112617"/>
            <a:ext cx="7575665" cy="858912"/>
          </a:xfrm>
          <a:noFill/>
        </p:spPr>
        <p:txBody>
          <a:bodyPr lIns="90488" tIns="44450" rIns="90488" bIns="44450" anchor="b">
            <a:normAutofit/>
          </a:bodyPr>
          <a:lstStyle/>
          <a:p>
            <a:r>
              <a:rPr lang="en-US" sz="3600" b="1" dirty="0"/>
              <a:t>Funds &amp; Investment Objectives</a:t>
            </a:r>
          </a:p>
        </p:txBody>
      </p:sp>
      <p:sp>
        <p:nvSpPr>
          <p:cNvPr id="171011" name="Rectangle 3"/>
          <p:cNvSpPr>
            <a:spLocks noGrp="1" noChangeArrowheads="1"/>
          </p:cNvSpPr>
          <p:nvPr>
            <p:ph idx="4294967295"/>
          </p:nvPr>
        </p:nvSpPr>
        <p:spPr/>
        <p:txBody>
          <a:bodyPr lIns="90488" tIns="44450" rIns="90488" bIns="44450"/>
          <a:lstStyle/>
          <a:p>
            <a:pPr marL="457200" indent="-457200">
              <a:buFont typeface="Wingdings" panose="05000000000000000000" pitchFamily="2" charset="2"/>
              <a:buAutoNum type="arabicPeriod" startAt="4"/>
            </a:pPr>
            <a:r>
              <a:rPr lang="en-US" b="1" dirty="0"/>
              <a:t>Fixed Income funds</a:t>
            </a:r>
          </a:p>
          <a:p>
            <a:pPr marL="917575" lvl="1" indent="-457200">
              <a:buFont typeface="Wingdings" panose="05000000000000000000" pitchFamily="2" charset="2"/>
              <a:buAutoNum type="alphaLcPeriod"/>
            </a:pPr>
            <a:r>
              <a:rPr lang="en-US" b="1" dirty="0"/>
              <a:t>Federal Government</a:t>
            </a:r>
          </a:p>
          <a:p>
            <a:pPr marL="1435100" lvl="2" indent="-457200">
              <a:buClr>
                <a:srgbClr val="003472"/>
              </a:buClr>
              <a:buFont typeface="Wingdings" panose="05000000000000000000" pitchFamily="2" charset="2"/>
              <a:buAutoNum type="romanLcPeriod"/>
            </a:pPr>
            <a:r>
              <a:rPr lang="en-US" dirty="0"/>
              <a:t> </a:t>
            </a:r>
          </a:p>
          <a:p>
            <a:pPr marL="1435100" lvl="2" indent="-457200">
              <a:buClr>
                <a:srgbClr val="003472"/>
              </a:buClr>
              <a:buFont typeface="Wingdings" panose="05000000000000000000" pitchFamily="2" charset="2"/>
              <a:buAutoNum type="romanLcPeriod"/>
            </a:pPr>
            <a:r>
              <a:rPr lang="en-US" dirty="0"/>
              <a:t> </a:t>
            </a:r>
          </a:p>
          <a:p>
            <a:pPr marL="917575" lvl="1" indent="-457200">
              <a:buFont typeface="Wingdings" panose="05000000000000000000" pitchFamily="2" charset="2"/>
              <a:buAutoNum type="alphaLcPeriod"/>
            </a:pPr>
            <a:r>
              <a:rPr lang="en-US" b="1" dirty="0"/>
              <a:t>Corporate</a:t>
            </a:r>
          </a:p>
          <a:p>
            <a:pPr marL="1435100" lvl="2" indent="-457200">
              <a:buClr>
                <a:srgbClr val="003472"/>
              </a:buClr>
              <a:buFont typeface="Wingdings" panose="05000000000000000000" pitchFamily="2" charset="2"/>
              <a:buAutoNum type="romanLcPeriod"/>
            </a:pPr>
            <a:br>
              <a:rPr lang="en-US" dirty="0"/>
            </a:br>
            <a:endParaRPr lang="en-US" dirty="0"/>
          </a:p>
          <a:p>
            <a:pPr marL="1435100" lvl="2" indent="-457200">
              <a:buClr>
                <a:srgbClr val="003472"/>
              </a:buClr>
              <a:buFont typeface="Wingdings" panose="05000000000000000000" pitchFamily="2" charset="2"/>
              <a:buAutoNum type="romanLcPeriod"/>
            </a:pPr>
            <a:r>
              <a:rPr lang="en-US" dirty="0"/>
              <a:t> </a:t>
            </a:r>
          </a:p>
          <a:p>
            <a:pPr marL="1435100" lvl="2" indent="-457200">
              <a:buClr>
                <a:srgbClr val="003472"/>
              </a:buClr>
              <a:buFont typeface="Wingdings" panose="05000000000000000000" pitchFamily="2" charset="2"/>
              <a:buAutoNum type="romanLcPeriod"/>
            </a:pPr>
            <a:r>
              <a:rPr lang="en-US" dirty="0"/>
              <a:t> </a:t>
            </a:r>
          </a:p>
          <a:p>
            <a:pPr marL="1435100" lvl="2" indent="-457200">
              <a:buClr>
                <a:srgbClr val="003472"/>
              </a:buClr>
              <a:buFont typeface="Wingdings" panose="05000000000000000000" pitchFamily="2" charset="2"/>
              <a:buAutoNum type="romanLcPeriod"/>
            </a:pPr>
            <a:r>
              <a:rPr lang="en-US" dirty="0"/>
              <a:t> </a:t>
            </a:r>
          </a:p>
        </p:txBody>
      </p:sp>
      <p:sp>
        <p:nvSpPr>
          <p:cNvPr id="171012" name="Text Box 4"/>
          <p:cNvSpPr txBox="1">
            <a:spLocks noChangeArrowheads="1"/>
          </p:cNvSpPr>
          <p:nvPr/>
        </p:nvSpPr>
        <p:spPr bwMode="auto">
          <a:xfrm>
            <a:off x="5293605" y="1222312"/>
            <a:ext cx="3594100" cy="19304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dirty="0">
                <a:latin typeface="Book Antiqua" panose="02040602050305030304" pitchFamily="18" charset="0"/>
              </a:rPr>
              <a:t>Focus on income and current yield</a:t>
            </a:r>
          </a:p>
          <a:p>
            <a:pPr marL="236538" indent="-236538" eaLnBrk="1" hangingPunct="1">
              <a:spcBef>
                <a:spcPct val="50000"/>
              </a:spcBef>
              <a:buFontTx/>
              <a:buChar char="•"/>
              <a:defRPr/>
            </a:pPr>
            <a:r>
              <a:rPr lang="en-US" sz="2000" dirty="0">
                <a:latin typeface="Book Antiqua" panose="02040602050305030304" pitchFamily="18" charset="0"/>
              </a:rPr>
              <a:t>Lower potential for capital loss, inflation risk higher</a:t>
            </a:r>
          </a:p>
        </p:txBody>
      </p:sp>
      <p:sp>
        <p:nvSpPr>
          <p:cNvPr id="171013" name="Text Box 5"/>
          <p:cNvSpPr txBox="1">
            <a:spLocks noChangeArrowheads="1"/>
          </p:cNvSpPr>
          <p:nvPr/>
        </p:nvSpPr>
        <p:spPr bwMode="auto">
          <a:xfrm>
            <a:off x="5286260" y="3460613"/>
            <a:ext cx="3594100" cy="23876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dirty="0">
                <a:latin typeface="Book Antiqua" panose="02040602050305030304" pitchFamily="18" charset="0"/>
              </a:rPr>
              <a:t>Short to moderate time horizon okay</a:t>
            </a:r>
          </a:p>
          <a:p>
            <a:pPr marL="236538" indent="-236538" eaLnBrk="1" hangingPunct="1">
              <a:spcBef>
                <a:spcPct val="50000"/>
              </a:spcBef>
              <a:buFontTx/>
              <a:buChar char="•"/>
              <a:defRPr/>
            </a:pPr>
            <a:r>
              <a:rPr lang="en-US" sz="2000" dirty="0">
                <a:latin typeface="Book Antiqua" panose="02040602050305030304" pitchFamily="18" charset="0"/>
              </a:rPr>
              <a:t>Understand tax liability</a:t>
            </a:r>
          </a:p>
          <a:p>
            <a:pPr marL="236538" indent="-236538" eaLnBrk="1" hangingPunct="1">
              <a:spcBef>
                <a:spcPct val="50000"/>
              </a:spcBef>
              <a:buFontTx/>
              <a:buChar char="•"/>
              <a:defRPr/>
            </a:pPr>
            <a:r>
              <a:rPr lang="en-US" sz="2000" dirty="0">
                <a:latin typeface="Book Antiqua" panose="02040602050305030304" pitchFamily="18" charset="0"/>
              </a:rPr>
              <a:t>Adds diversification, income and safety</a:t>
            </a:r>
          </a:p>
        </p:txBody>
      </p:sp>
      <p:sp>
        <p:nvSpPr>
          <p:cNvPr id="171015" name="Rectangle 7"/>
          <p:cNvSpPr>
            <a:spLocks noChangeArrowheads="1"/>
          </p:cNvSpPr>
          <p:nvPr/>
        </p:nvSpPr>
        <p:spPr bwMode="auto">
          <a:xfrm>
            <a:off x="1450975" y="1772014"/>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71475" indent="-371475">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Short, Intermediate, Long </a:t>
            </a:r>
          </a:p>
          <a:p>
            <a:pPr eaLnBrk="1" hangingPunct="1"/>
            <a:r>
              <a:rPr lang="en-US" b="0" dirty="0">
                <a:solidFill>
                  <a:schemeClr val="tx1"/>
                </a:solidFill>
                <a:latin typeface="Book Antiqua" panose="02040602050305030304" pitchFamily="18" charset="0"/>
              </a:rPr>
              <a:t>Inflation Protected</a:t>
            </a:r>
          </a:p>
        </p:txBody>
      </p:sp>
      <p:sp>
        <p:nvSpPr>
          <p:cNvPr id="171016" name="Rectangle 8"/>
          <p:cNvSpPr>
            <a:spLocks noChangeArrowheads="1"/>
          </p:cNvSpPr>
          <p:nvPr/>
        </p:nvSpPr>
        <p:spPr bwMode="auto">
          <a:xfrm>
            <a:off x="1450975" y="2761947"/>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71475" indent="-371475">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err="1">
                <a:solidFill>
                  <a:schemeClr val="tx1"/>
                </a:solidFill>
                <a:latin typeface="Book Antiqua" panose="02040602050305030304" pitchFamily="18" charset="0"/>
              </a:rPr>
              <a:t>Ultrashort</a:t>
            </a:r>
            <a:r>
              <a:rPr lang="en-US" dirty="0">
                <a:solidFill>
                  <a:schemeClr val="tx1"/>
                </a:solidFill>
                <a:latin typeface="Book Antiqua" panose="02040602050305030304" pitchFamily="18" charset="0"/>
              </a:rPr>
              <a:t>, Short, </a:t>
            </a:r>
            <a:br>
              <a:rPr lang="en-US" dirty="0">
                <a:solidFill>
                  <a:schemeClr val="tx1"/>
                </a:solidFill>
                <a:latin typeface="Book Antiqua" panose="02040602050305030304" pitchFamily="18" charset="0"/>
              </a:rPr>
            </a:br>
            <a:r>
              <a:rPr lang="en-US" dirty="0">
                <a:solidFill>
                  <a:schemeClr val="tx1"/>
                </a:solidFill>
                <a:latin typeface="Book Antiqua" panose="02040602050305030304" pitchFamily="18" charset="0"/>
              </a:rPr>
              <a:t>Intermediate, Long</a:t>
            </a:r>
          </a:p>
          <a:p>
            <a:pPr eaLnBrk="1" hangingPunct="1"/>
            <a:r>
              <a:rPr lang="en-US" dirty="0">
                <a:solidFill>
                  <a:schemeClr val="tx1"/>
                </a:solidFill>
                <a:latin typeface="Book Antiqua" panose="02040602050305030304" pitchFamily="18" charset="0"/>
              </a:rPr>
              <a:t>High Yield, </a:t>
            </a:r>
            <a:r>
              <a:rPr lang="en-US" dirty="0" err="1">
                <a:solidFill>
                  <a:schemeClr val="tx1"/>
                </a:solidFill>
                <a:latin typeface="Book Antiqua" panose="02040602050305030304" pitchFamily="18" charset="0"/>
              </a:rPr>
              <a:t>Multisector</a:t>
            </a:r>
            <a:endParaRPr lang="en-US" dirty="0">
              <a:solidFill>
                <a:schemeClr val="tx1"/>
              </a:solidFill>
              <a:latin typeface="Book Antiqua" panose="02040602050305030304" pitchFamily="18" charset="0"/>
            </a:endParaRPr>
          </a:p>
          <a:p>
            <a:pPr eaLnBrk="1" hangingPunct="1"/>
            <a:r>
              <a:rPr lang="en-US" dirty="0">
                <a:solidFill>
                  <a:schemeClr val="tx1"/>
                </a:solidFill>
                <a:latin typeface="Book Antiqua" panose="02040602050305030304" pitchFamily="18" charset="0"/>
              </a:rPr>
              <a:t>Emerging Markets, World</a:t>
            </a:r>
          </a:p>
          <a:p>
            <a:pPr eaLnBrk="1" hangingPunct="1"/>
            <a:r>
              <a:rPr lang="en-US" dirty="0">
                <a:solidFill>
                  <a:schemeClr val="tx1"/>
                </a:solidFill>
                <a:latin typeface="Book Antiqua" panose="02040602050305030304" pitchFamily="18" charset="0"/>
              </a:rPr>
              <a:t>Bank Loans</a:t>
            </a:r>
          </a:p>
        </p:txBody>
      </p:sp>
    </p:spTree>
    <p:extLst>
      <p:ext uri="{BB962C8B-B14F-4D97-AF65-F5344CB8AC3E}">
        <p14:creationId xmlns:p14="http://schemas.microsoft.com/office/powerpoint/2010/main" val="28594410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836" y="-28787"/>
            <a:ext cx="5746750" cy="762001"/>
          </a:xfrm>
          <a:noFill/>
        </p:spPr>
        <p:txBody>
          <a:bodyPr lIns="90488" tIns="44450" rIns="90488" bIns="44450" anchor="b"/>
          <a:lstStyle/>
          <a:p>
            <a:r>
              <a:rPr lang="en-US" sz="4000" b="1" dirty="0"/>
              <a:t>Investment Objectives</a:t>
            </a:r>
          </a:p>
        </p:txBody>
      </p:sp>
      <p:sp>
        <p:nvSpPr>
          <p:cNvPr id="174083" name="Rectangle 3"/>
          <p:cNvSpPr>
            <a:spLocks noGrp="1" noChangeArrowheads="1"/>
          </p:cNvSpPr>
          <p:nvPr>
            <p:ph idx="4294967295"/>
          </p:nvPr>
        </p:nvSpPr>
        <p:spPr/>
        <p:txBody>
          <a:bodyPr lIns="90488" tIns="44450" rIns="90488" bIns="44450"/>
          <a:lstStyle/>
          <a:p>
            <a:pPr marL="457200" indent="-457200">
              <a:buFont typeface="Wingdings" panose="05000000000000000000" pitchFamily="2" charset="2"/>
              <a:buAutoNum type="arabicPeriod" startAt="5"/>
            </a:pPr>
            <a:r>
              <a:rPr lang="en-US" b="1" dirty="0"/>
              <a:t>International Stock Funds</a:t>
            </a:r>
          </a:p>
          <a:p>
            <a:pPr marL="917575" lvl="1" indent="-457200">
              <a:buFont typeface="Wingdings" panose="05000000000000000000" pitchFamily="2" charset="2"/>
              <a:buAutoNum type="alphaLcPeriod"/>
            </a:pPr>
            <a:r>
              <a:rPr lang="en-US" b="1" dirty="0"/>
              <a:t>Foreign</a:t>
            </a:r>
          </a:p>
          <a:p>
            <a:pPr marL="1252538" lvl="2" indent="-274638">
              <a:buClr>
                <a:srgbClr val="003472"/>
              </a:buClr>
              <a:buFont typeface="Wingdings" panose="05000000000000000000" pitchFamily="2" charset="2"/>
              <a:buAutoNum type="romanLcPeriod"/>
            </a:pPr>
            <a:r>
              <a:rPr lang="en-US" b="1" dirty="0"/>
              <a:t> </a:t>
            </a:r>
          </a:p>
          <a:p>
            <a:pPr marL="917575" lvl="1" indent="-457200">
              <a:buFont typeface="Wingdings" panose="05000000000000000000" pitchFamily="2" charset="2"/>
              <a:buAutoNum type="alphaLcPeriod"/>
            </a:pPr>
            <a:r>
              <a:rPr lang="en-US" b="1" dirty="0"/>
              <a:t>Global or World</a:t>
            </a:r>
          </a:p>
          <a:p>
            <a:pPr marL="1252538" lvl="2" indent="-274638">
              <a:buClr>
                <a:srgbClr val="003472"/>
              </a:buClr>
              <a:buFont typeface="Wingdings" panose="05000000000000000000" pitchFamily="2" charset="2"/>
              <a:buAutoNum type="romanLcPeriod"/>
            </a:pPr>
            <a:r>
              <a:rPr lang="en-US" b="1" dirty="0"/>
              <a:t> </a:t>
            </a:r>
          </a:p>
          <a:p>
            <a:pPr marL="917575" lvl="1" indent="-457200">
              <a:buFont typeface="Wingdings" panose="05000000000000000000" pitchFamily="2" charset="2"/>
              <a:buAutoNum type="alphaLcPeriod"/>
            </a:pPr>
            <a:r>
              <a:rPr lang="en-US" b="1" dirty="0"/>
              <a:t>Geographic region</a:t>
            </a:r>
          </a:p>
          <a:p>
            <a:pPr marL="917575" lvl="1" indent="-457200">
              <a:buFont typeface="Wingdings" panose="05000000000000000000" pitchFamily="2" charset="2"/>
              <a:buAutoNum type="alphaLcPeriod"/>
            </a:pPr>
            <a:r>
              <a:rPr lang="en-US" b="1" dirty="0"/>
              <a:t>Emerging markets</a:t>
            </a:r>
          </a:p>
        </p:txBody>
      </p:sp>
      <p:sp>
        <p:nvSpPr>
          <p:cNvPr id="174084" name="Text Box 4"/>
          <p:cNvSpPr txBox="1">
            <a:spLocks noChangeArrowheads="1"/>
          </p:cNvSpPr>
          <p:nvPr/>
        </p:nvSpPr>
        <p:spPr bwMode="auto">
          <a:xfrm>
            <a:off x="5136806" y="1014623"/>
            <a:ext cx="3971925" cy="23876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dirty="0">
                <a:latin typeface="Book Antiqua" panose="02040602050305030304" pitchFamily="18" charset="0"/>
              </a:rPr>
              <a:t>Risk varies, but can be high, FX exposure</a:t>
            </a:r>
          </a:p>
          <a:p>
            <a:pPr marL="236538" indent="-236538" eaLnBrk="1" hangingPunct="1">
              <a:spcBef>
                <a:spcPct val="50000"/>
              </a:spcBef>
              <a:buFontTx/>
              <a:buChar char="•"/>
              <a:defRPr/>
            </a:pPr>
            <a:r>
              <a:rPr lang="en-US" sz="2000" dirty="0">
                <a:latin typeface="Book Antiqua" panose="02040602050305030304" pitchFamily="18" charset="0"/>
              </a:rPr>
              <a:t>Expense ratios can be high</a:t>
            </a:r>
          </a:p>
          <a:p>
            <a:pPr marL="236538" indent="-236538" eaLnBrk="1" hangingPunct="1">
              <a:spcBef>
                <a:spcPct val="50000"/>
              </a:spcBef>
              <a:buFontTx/>
              <a:buChar char="•"/>
              <a:defRPr/>
            </a:pPr>
            <a:r>
              <a:rPr lang="en-US" sz="2000" dirty="0">
                <a:latin typeface="Book Antiqua" panose="02040602050305030304" pitchFamily="18" charset="0"/>
              </a:rPr>
              <a:t>Substantial potential for capital loss</a:t>
            </a:r>
          </a:p>
        </p:txBody>
      </p:sp>
      <p:sp>
        <p:nvSpPr>
          <p:cNvPr id="174085" name="Text Box 5"/>
          <p:cNvSpPr txBox="1">
            <a:spLocks noChangeArrowheads="1"/>
          </p:cNvSpPr>
          <p:nvPr/>
        </p:nvSpPr>
        <p:spPr bwMode="auto">
          <a:xfrm>
            <a:off x="5110182" y="3484360"/>
            <a:ext cx="3881418" cy="2692400"/>
          </a:xfrm>
          <a:prstGeom prst="rect">
            <a:avLst/>
          </a:prstGeom>
          <a:solidFill>
            <a:schemeClr val="bg1"/>
          </a:solidFill>
          <a:ln w="9525" algn="ctr">
            <a:solidFill>
              <a:srgbClr val="009B9B"/>
            </a:solidFill>
            <a:miter lim="800000"/>
            <a:headEnd/>
            <a:tailEnd/>
          </a:ln>
          <a:effectLst/>
        </p:spPr>
        <p:txBody>
          <a:bodyPr wrap="square">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dirty="0">
                <a:latin typeface="Book Antiqua" panose="02040602050305030304" pitchFamily="18" charset="0"/>
              </a:rPr>
              <a:t>Longer time horizon</a:t>
            </a:r>
          </a:p>
          <a:p>
            <a:pPr marL="236538" indent="-236538" eaLnBrk="1" hangingPunct="1">
              <a:spcBef>
                <a:spcPct val="50000"/>
              </a:spcBef>
              <a:buFontTx/>
              <a:buChar char="•"/>
              <a:defRPr/>
            </a:pPr>
            <a:r>
              <a:rPr lang="en-US" sz="2000" dirty="0">
                <a:latin typeface="Book Antiqua" panose="02040602050305030304" pitchFamily="18" charset="0"/>
              </a:rPr>
              <a:t>Investor seeking diversification and/or higher returns</a:t>
            </a:r>
          </a:p>
          <a:p>
            <a:pPr marL="236538" indent="-236538" eaLnBrk="1" hangingPunct="1">
              <a:spcBef>
                <a:spcPct val="50000"/>
              </a:spcBef>
              <a:buFontTx/>
              <a:buChar char="•"/>
              <a:defRPr/>
            </a:pPr>
            <a:r>
              <a:rPr lang="en-US" sz="2000" dirty="0">
                <a:latin typeface="Book Antiqua" panose="02040602050305030304" pitchFamily="18" charset="0"/>
              </a:rPr>
              <a:t>Ability to remain in the markets &amp; handle losses</a:t>
            </a:r>
          </a:p>
        </p:txBody>
      </p:sp>
      <p:sp>
        <p:nvSpPr>
          <p:cNvPr id="174088" name="Rectangle 8"/>
          <p:cNvSpPr>
            <a:spLocks noChangeArrowheads="1"/>
          </p:cNvSpPr>
          <p:nvPr/>
        </p:nvSpPr>
        <p:spPr bwMode="auto">
          <a:xfrm>
            <a:off x="1404230" y="1730671"/>
            <a:ext cx="346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Size and Value/Growth</a:t>
            </a:r>
          </a:p>
        </p:txBody>
      </p:sp>
      <p:sp>
        <p:nvSpPr>
          <p:cNvPr id="174089" name="Rectangle 9"/>
          <p:cNvSpPr>
            <a:spLocks noChangeArrowheads="1"/>
          </p:cNvSpPr>
          <p:nvPr/>
        </p:nvSpPr>
        <p:spPr bwMode="auto">
          <a:xfrm>
            <a:off x="1368425" y="2455078"/>
            <a:ext cx="346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Size and Value/Growth</a:t>
            </a:r>
          </a:p>
        </p:txBody>
      </p:sp>
    </p:spTree>
    <p:extLst>
      <p:ext uri="{BB962C8B-B14F-4D97-AF65-F5344CB8AC3E}">
        <p14:creationId xmlns:p14="http://schemas.microsoft.com/office/powerpoint/2010/main" val="22455115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0"/>
            <a:ext cx="5715000" cy="609600"/>
          </a:xfrm>
          <a:noFill/>
        </p:spPr>
        <p:txBody>
          <a:bodyPr lIns="90488" tIns="44450" rIns="90488" bIns="44450" anchor="b">
            <a:normAutofit fontScale="90000"/>
          </a:bodyPr>
          <a:lstStyle/>
          <a:p>
            <a:r>
              <a:rPr lang="en-US" sz="4000" b="1" dirty="0"/>
              <a:t>Investment Objectives</a:t>
            </a:r>
          </a:p>
        </p:txBody>
      </p:sp>
      <p:sp>
        <p:nvSpPr>
          <p:cNvPr id="28675" name="Rectangle 3"/>
          <p:cNvSpPr>
            <a:spLocks noGrp="1" noChangeArrowheads="1"/>
          </p:cNvSpPr>
          <p:nvPr>
            <p:ph idx="4294967295"/>
          </p:nvPr>
        </p:nvSpPr>
        <p:spPr>
          <a:xfrm>
            <a:off x="0" y="1600200"/>
            <a:ext cx="8229600" cy="4525963"/>
          </a:xfrm>
        </p:spPr>
        <p:txBody>
          <a:bodyPr lIns="90488" tIns="44450" rIns="90488" bIns="44450"/>
          <a:lstStyle/>
          <a:p>
            <a:pPr marL="457200" indent="-457200">
              <a:buFont typeface="Wingdings" panose="05000000000000000000" pitchFamily="2" charset="2"/>
              <a:buAutoNum type="arabicPeriod" startAt="6"/>
            </a:pPr>
            <a:r>
              <a:rPr lang="en-US" b="1" dirty="0"/>
              <a:t>Money market funds</a:t>
            </a:r>
          </a:p>
          <a:p>
            <a:pPr marL="917575" lvl="1" indent="-457200">
              <a:buFont typeface="Wingdings" panose="05000000000000000000" pitchFamily="2" charset="2"/>
              <a:buAutoNum type="alphaLcPeriod"/>
            </a:pPr>
            <a:r>
              <a:rPr lang="en-US" b="1" dirty="0"/>
              <a:t>Taxable</a:t>
            </a:r>
          </a:p>
          <a:p>
            <a:pPr marL="917575" lvl="1" indent="-457200">
              <a:buFont typeface="Wingdings" panose="05000000000000000000" pitchFamily="2" charset="2"/>
              <a:buAutoNum type="alphaLcPeriod"/>
            </a:pPr>
            <a:endParaRPr lang="en-US" b="1" dirty="0"/>
          </a:p>
          <a:p>
            <a:pPr marL="917575" lvl="1" indent="-457200">
              <a:buFont typeface="Wingdings" panose="05000000000000000000" pitchFamily="2" charset="2"/>
              <a:buAutoNum type="alphaLcPeriod"/>
            </a:pPr>
            <a:r>
              <a:rPr lang="en-US" b="1" dirty="0"/>
              <a:t>Tax Exempt</a:t>
            </a:r>
          </a:p>
        </p:txBody>
      </p:sp>
      <p:sp>
        <p:nvSpPr>
          <p:cNvPr id="177156" name="Text Box 4"/>
          <p:cNvSpPr txBox="1">
            <a:spLocks noChangeArrowheads="1"/>
          </p:cNvSpPr>
          <p:nvPr/>
        </p:nvSpPr>
        <p:spPr bwMode="auto">
          <a:xfrm>
            <a:off x="4760913" y="1271588"/>
            <a:ext cx="3594100" cy="22352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Investment characteristics</a:t>
            </a:r>
          </a:p>
          <a:p>
            <a:pPr marL="236538" indent="-236538" eaLnBrk="1" hangingPunct="1">
              <a:spcBef>
                <a:spcPct val="50000"/>
              </a:spcBef>
              <a:buFontTx/>
              <a:buChar char="•"/>
              <a:defRPr/>
            </a:pPr>
            <a:r>
              <a:rPr lang="en-US" sz="2000" dirty="0">
                <a:latin typeface="Book Antiqua" panose="02040602050305030304" pitchFamily="18" charset="0"/>
              </a:rPr>
              <a:t>Focus on safety of principal and income</a:t>
            </a:r>
          </a:p>
          <a:p>
            <a:pPr marL="236538" indent="-236538" eaLnBrk="1" hangingPunct="1">
              <a:spcBef>
                <a:spcPct val="50000"/>
              </a:spcBef>
              <a:buFontTx/>
              <a:buChar char="•"/>
              <a:defRPr/>
            </a:pPr>
            <a:r>
              <a:rPr lang="en-US" sz="2000" dirty="0">
                <a:latin typeface="Book Antiqua" panose="02040602050305030304" pitchFamily="18" charset="0"/>
              </a:rPr>
              <a:t>Earn more than on bank accounts with little additional risk</a:t>
            </a:r>
          </a:p>
        </p:txBody>
      </p:sp>
      <p:sp>
        <p:nvSpPr>
          <p:cNvPr id="177157" name="Text Box 5"/>
          <p:cNvSpPr txBox="1">
            <a:spLocks noChangeArrowheads="1"/>
          </p:cNvSpPr>
          <p:nvPr/>
        </p:nvSpPr>
        <p:spPr bwMode="auto">
          <a:xfrm>
            <a:off x="4764088" y="3617913"/>
            <a:ext cx="3594100" cy="2387600"/>
          </a:xfrm>
          <a:prstGeom prst="rect">
            <a:avLst/>
          </a:prstGeom>
          <a:solidFill>
            <a:schemeClr val="bg1"/>
          </a:solidFill>
          <a:ln w="9525" algn="ctr">
            <a:solidFill>
              <a:srgbClr val="009B9B"/>
            </a:solidFill>
            <a:miter lim="800000"/>
            <a:headEnd/>
            <a:tailEnd/>
          </a:ln>
          <a:effectLst/>
        </p:spPr>
        <p:txBody>
          <a:bodyPr>
            <a:spAutoFit/>
          </a:bodyPr>
          <a:lstStyle/>
          <a:p>
            <a:pPr marL="236538" indent="-236538" eaLnBrk="1" hangingPunct="1">
              <a:spcBef>
                <a:spcPct val="50000"/>
              </a:spcBef>
              <a:defRPr/>
            </a:pPr>
            <a:r>
              <a:rPr lang="en-US" sz="2000" b="1" dirty="0">
                <a:latin typeface="Book Antiqua" panose="02040602050305030304" pitchFamily="18" charset="0"/>
              </a:rPr>
              <a:t>Compatible Investor Goals</a:t>
            </a:r>
          </a:p>
          <a:p>
            <a:pPr marL="236538" indent="-236538" eaLnBrk="1" hangingPunct="1">
              <a:spcBef>
                <a:spcPct val="50000"/>
              </a:spcBef>
              <a:buFontTx/>
              <a:buChar char="•"/>
              <a:defRPr/>
            </a:pPr>
            <a:r>
              <a:rPr lang="en-US" sz="2000" dirty="0">
                <a:latin typeface="Book Antiqua" panose="02040602050305030304" pitchFamily="18" charset="0"/>
              </a:rPr>
              <a:t>Short time horizon</a:t>
            </a:r>
          </a:p>
          <a:p>
            <a:pPr marL="236538" indent="-236538" eaLnBrk="1" hangingPunct="1">
              <a:spcBef>
                <a:spcPct val="50000"/>
              </a:spcBef>
              <a:buFontTx/>
              <a:buChar char="•"/>
              <a:defRPr/>
            </a:pPr>
            <a:r>
              <a:rPr lang="en-US" sz="2000" dirty="0">
                <a:latin typeface="Book Antiqua" panose="02040602050305030304" pitchFamily="18" charset="0"/>
              </a:rPr>
              <a:t>Add stability to a portfolio</a:t>
            </a:r>
          </a:p>
          <a:p>
            <a:pPr marL="236538" indent="-236538" eaLnBrk="1" hangingPunct="1">
              <a:spcBef>
                <a:spcPct val="50000"/>
              </a:spcBef>
              <a:buFontTx/>
              <a:buChar char="•"/>
              <a:defRPr/>
            </a:pPr>
            <a:r>
              <a:rPr lang="en-US" sz="2000" dirty="0">
                <a:latin typeface="Book Antiqua" panose="02040602050305030304" pitchFamily="18" charset="0"/>
              </a:rPr>
              <a:t>Potentially large opportunity losses &amp; inflation risk</a:t>
            </a:r>
          </a:p>
        </p:txBody>
      </p:sp>
    </p:spTree>
    <p:extLst>
      <p:ext uri="{BB962C8B-B14F-4D97-AF65-F5344CB8AC3E}">
        <p14:creationId xmlns:p14="http://schemas.microsoft.com/office/powerpoint/2010/main" val="13738806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1588" y="0"/>
            <a:ext cx="7194550" cy="838200"/>
          </a:xfrm>
          <a:noFill/>
        </p:spPr>
        <p:txBody>
          <a:bodyPr lIns="90488" tIns="44450" rIns="90488" bIns="44450" anchor="b">
            <a:normAutofit fontScale="90000"/>
          </a:bodyPr>
          <a:lstStyle/>
          <a:p>
            <a:r>
              <a:rPr lang="en-US" sz="3800" b="1" dirty="0"/>
              <a:t>Services of </a:t>
            </a:r>
            <a:r>
              <a:rPr lang="en-US" b="1" dirty="0"/>
              <a:t>Investment</a:t>
            </a:r>
            <a:r>
              <a:rPr lang="en-US" sz="3800" b="1" dirty="0"/>
              <a:t> Companies</a:t>
            </a:r>
          </a:p>
        </p:txBody>
      </p:sp>
      <p:sp>
        <p:nvSpPr>
          <p:cNvPr id="7171" name="Rectangle 3"/>
          <p:cNvSpPr>
            <a:spLocks noGrp="1" noChangeArrowheads="1"/>
          </p:cNvSpPr>
          <p:nvPr>
            <p:ph idx="4294967295"/>
          </p:nvPr>
        </p:nvSpPr>
        <p:spPr>
          <a:xfrm>
            <a:off x="152400" y="1524000"/>
            <a:ext cx="8839200" cy="4632114"/>
          </a:xfrm>
        </p:spPr>
        <p:txBody>
          <a:bodyPr lIns="90488" tIns="44450" rIns="90488" bIns="44450"/>
          <a:lstStyle/>
          <a:p>
            <a:pPr marL="609600" indent="-609600">
              <a:buFont typeface="Wingdings" panose="05000000000000000000" pitchFamily="2" charset="2"/>
              <a:buAutoNum type="alphaLcPeriod"/>
            </a:pPr>
            <a:r>
              <a:rPr lang="en-US" b="1" dirty="0"/>
              <a:t>Administration &amp; record keeping</a:t>
            </a:r>
          </a:p>
          <a:p>
            <a:pPr marL="0" indent="0">
              <a:buNone/>
            </a:pPr>
            <a:r>
              <a:rPr lang="en-US" dirty="0"/>
              <a:t> </a:t>
            </a:r>
            <a:endParaRPr lang="en-US" dirty="0">
              <a:cs typeface="Arial" panose="020B0604020202020204" pitchFamily="34" charset="0"/>
            </a:endParaRPr>
          </a:p>
        </p:txBody>
      </p:sp>
      <p:sp>
        <p:nvSpPr>
          <p:cNvPr id="33797" name="Rectangle 5"/>
          <p:cNvSpPr>
            <a:spLocks noChangeArrowheads="1"/>
          </p:cNvSpPr>
          <p:nvPr/>
        </p:nvSpPr>
        <p:spPr bwMode="auto">
          <a:xfrm>
            <a:off x="685800" y="1981200"/>
            <a:ext cx="815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Tax purposes</a:t>
            </a: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Low cost reinvestment</a:t>
            </a: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Low cost additional investment</a:t>
            </a:r>
            <a:endParaRPr lang="hu-HU" b="0" dirty="0">
              <a:solidFill>
                <a:schemeClr val="tx1"/>
              </a:solidFill>
              <a:latin typeface="Book Antiqua" panose="02040602050305030304" pitchFamily="18" charset="0"/>
            </a:endParaRP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Low cost switching between fund families</a:t>
            </a:r>
          </a:p>
          <a:p>
            <a:pPr marL="342900" indent="-342900" eaLnBrk="1" hangingPunct="1">
              <a:buFont typeface="Arial" panose="020B0604020202020204" pitchFamily="34" charset="0"/>
              <a:buChar char="•"/>
            </a:pPr>
            <a:r>
              <a:rPr lang="en-US" b="0" dirty="0">
                <a:solidFill>
                  <a:schemeClr val="tx1"/>
                </a:solidFill>
                <a:latin typeface="Book Antiqua" panose="02040602050305030304" pitchFamily="18" charset="0"/>
              </a:rPr>
              <a:t>Some funds may allow check writing privileges</a:t>
            </a:r>
            <a:endParaRPr lang="hu-HU" b="0" dirty="0">
              <a:solidFill>
                <a:schemeClr val="tx1"/>
              </a:solidFill>
              <a:latin typeface="Book Antiqua" panose="02040602050305030304" pitchFamily="18" charset="0"/>
            </a:endParaRPr>
          </a:p>
          <a:p>
            <a:pPr eaLnBrk="1" hangingPunct="1"/>
            <a:endParaRPr lang="en-US" b="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294511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5805" y="-400843"/>
            <a:ext cx="7696200" cy="1130300"/>
          </a:xfrm>
          <a:noFill/>
        </p:spPr>
        <p:txBody>
          <a:bodyPr lIns="90488" tIns="44450" rIns="90488" bIns="44450" anchor="b">
            <a:normAutofit/>
          </a:bodyPr>
          <a:lstStyle/>
          <a:p>
            <a:r>
              <a:rPr lang="en-US" sz="3600" b="1" dirty="0"/>
              <a:t>Costs of Investing in Mutual Funds</a:t>
            </a:r>
          </a:p>
        </p:txBody>
      </p:sp>
      <p:sp>
        <p:nvSpPr>
          <p:cNvPr id="34819" name="Rectangle 3"/>
          <p:cNvSpPr>
            <a:spLocks noGrp="1" noChangeArrowheads="1"/>
          </p:cNvSpPr>
          <p:nvPr>
            <p:ph idx="4294967295"/>
          </p:nvPr>
        </p:nvSpPr>
        <p:spPr>
          <a:xfrm>
            <a:off x="914400" y="1144588"/>
            <a:ext cx="8229600" cy="4525962"/>
          </a:xfrm>
        </p:spPr>
        <p:txBody>
          <a:bodyPr lIns="90488" tIns="44450" rIns="90488" bIns="44450">
            <a:normAutofit lnSpcReduction="10000"/>
          </a:bodyPr>
          <a:lstStyle/>
          <a:p>
            <a:pPr>
              <a:buFontTx/>
              <a:buNone/>
            </a:pPr>
            <a:r>
              <a:rPr lang="en-US" sz="3000" b="1" dirty="0"/>
              <a:t>Fee Structure</a:t>
            </a:r>
          </a:p>
          <a:p>
            <a:pPr lvl="1"/>
            <a:r>
              <a:rPr lang="en-US" sz="3000" b="1" dirty="0"/>
              <a:t> </a:t>
            </a:r>
          </a:p>
          <a:p>
            <a:pPr lvl="1"/>
            <a:r>
              <a:rPr lang="en-US" sz="3000" b="1" dirty="0"/>
              <a:t> </a:t>
            </a:r>
            <a:br>
              <a:rPr lang="en-US" sz="3000" b="1" dirty="0"/>
            </a:br>
            <a:endParaRPr lang="en-US" sz="1000" b="1" dirty="0"/>
          </a:p>
          <a:p>
            <a:pPr>
              <a:buFontTx/>
              <a:buNone/>
            </a:pPr>
            <a:r>
              <a:rPr lang="en-US" sz="3000" b="1" dirty="0"/>
              <a:t>Operating expenses</a:t>
            </a:r>
          </a:p>
          <a:p>
            <a:pPr lvl="1"/>
            <a:r>
              <a:rPr lang="en-US" sz="3000" b="1" dirty="0"/>
              <a:t> </a:t>
            </a:r>
            <a:br>
              <a:rPr lang="en-US" sz="3000" b="1" dirty="0"/>
            </a:br>
            <a:br>
              <a:rPr lang="en-US" sz="1000" b="1" dirty="0"/>
            </a:br>
            <a:endParaRPr lang="en-US" sz="1000" b="1" dirty="0"/>
          </a:p>
          <a:p>
            <a:pPr>
              <a:lnSpc>
                <a:spcPct val="80000"/>
              </a:lnSpc>
              <a:buFontTx/>
              <a:buNone/>
            </a:pPr>
            <a:r>
              <a:rPr lang="en-US" sz="3000" b="1" dirty="0"/>
              <a:t>12 b-1 charges</a:t>
            </a:r>
          </a:p>
          <a:p>
            <a:pPr lvl="1"/>
            <a:r>
              <a:rPr lang="en-US" sz="3000" dirty="0"/>
              <a:t> </a:t>
            </a:r>
          </a:p>
          <a:p>
            <a:pPr lvl="1"/>
            <a:r>
              <a:rPr lang="en-US" sz="3000" dirty="0"/>
              <a:t> </a:t>
            </a:r>
          </a:p>
          <a:p>
            <a:pPr lvl="1"/>
            <a:r>
              <a:rPr lang="en-US" sz="3000" dirty="0"/>
              <a:t> </a:t>
            </a:r>
          </a:p>
        </p:txBody>
      </p:sp>
      <p:sp>
        <p:nvSpPr>
          <p:cNvPr id="102405" name="Rectangle 5"/>
          <p:cNvSpPr>
            <a:spLocks noChangeArrowheads="1"/>
          </p:cNvSpPr>
          <p:nvPr/>
        </p:nvSpPr>
        <p:spPr bwMode="auto">
          <a:xfrm>
            <a:off x="1655763" y="1600200"/>
            <a:ext cx="77263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Front-end load</a:t>
            </a:r>
          </a:p>
          <a:p>
            <a:pPr eaLnBrk="1" hangingPunct="1"/>
            <a:r>
              <a:rPr lang="en-US" b="0" dirty="0">
                <a:solidFill>
                  <a:schemeClr val="tx1"/>
                </a:solidFill>
                <a:latin typeface="Book Antiqua" panose="02040602050305030304" pitchFamily="18" charset="0"/>
              </a:rPr>
              <a:t>Back-end load (contingent), 	(redemption fee)</a:t>
            </a:r>
          </a:p>
        </p:txBody>
      </p:sp>
      <p:sp>
        <p:nvSpPr>
          <p:cNvPr id="102406" name="Rectangle 6"/>
          <p:cNvSpPr>
            <a:spLocks noChangeArrowheads="1"/>
          </p:cNvSpPr>
          <p:nvPr/>
        </p:nvSpPr>
        <p:spPr bwMode="auto">
          <a:xfrm>
            <a:off x="1629139" y="2996406"/>
            <a:ext cx="70391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buClr>
                <a:srgbClr val="009B9B"/>
              </a:buClr>
            </a:pPr>
            <a:r>
              <a:rPr lang="en-US" b="0" dirty="0">
                <a:solidFill>
                  <a:schemeClr val="tx1"/>
                </a:solidFill>
                <a:latin typeface="Book Antiqua" panose="02040602050305030304" pitchFamily="18" charset="0"/>
              </a:rPr>
              <a:t>Buying and selling commissions, administrative </a:t>
            </a:r>
            <a:br>
              <a:rPr lang="en-US" b="0" dirty="0">
                <a:solidFill>
                  <a:schemeClr val="tx1"/>
                </a:solidFill>
                <a:latin typeface="Book Antiqua" panose="02040602050305030304" pitchFamily="18" charset="0"/>
              </a:rPr>
            </a:br>
            <a:r>
              <a:rPr lang="en-US" b="0" dirty="0">
                <a:solidFill>
                  <a:schemeClr val="tx1"/>
                </a:solidFill>
                <a:latin typeface="Book Antiqua" panose="02040602050305030304" pitchFamily="18" charset="0"/>
              </a:rPr>
              <a:t>expenses and advisory fees for the managers</a:t>
            </a:r>
          </a:p>
        </p:txBody>
      </p:sp>
      <p:sp>
        <p:nvSpPr>
          <p:cNvPr id="102407" name="Rectangle 7"/>
          <p:cNvSpPr>
            <a:spLocks noChangeArrowheads="1"/>
          </p:cNvSpPr>
          <p:nvPr/>
        </p:nvSpPr>
        <p:spPr bwMode="auto">
          <a:xfrm>
            <a:off x="1662190" y="4152661"/>
            <a:ext cx="731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Marketing costs paid by the </a:t>
            </a:r>
            <a:r>
              <a:rPr lang="en-US" b="0" dirty="0" err="1">
                <a:solidFill>
                  <a:schemeClr val="tx1"/>
                </a:solidFill>
                <a:latin typeface="Book Antiqua" panose="02040602050305030304" pitchFamily="18" charset="0"/>
              </a:rPr>
              <a:t>fundholders</a:t>
            </a:r>
            <a:endParaRPr lang="en-US" b="0" dirty="0">
              <a:solidFill>
                <a:schemeClr val="tx1"/>
              </a:solidFill>
              <a:latin typeface="Book Antiqua" panose="02040602050305030304" pitchFamily="18" charset="0"/>
            </a:endParaRPr>
          </a:p>
          <a:p>
            <a:pPr eaLnBrk="1" hangingPunct="1"/>
            <a:r>
              <a:rPr lang="en-US" b="0" dirty="0">
                <a:solidFill>
                  <a:schemeClr val="tx1"/>
                </a:solidFill>
                <a:latin typeface="Book Antiqua" panose="02040602050305030304" pitchFamily="18" charset="0"/>
              </a:rPr>
              <a:t>Alternative to a load, but assessed annually</a:t>
            </a:r>
          </a:p>
          <a:p>
            <a:pPr eaLnBrk="1" hangingPunct="1"/>
            <a:r>
              <a:rPr lang="en-US" b="0" dirty="0">
                <a:solidFill>
                  <a:schemeClr val="tx1"/>
                </a:solidFill>
                <a:latin typeface="Book Antiqua" panose="02040602050305030304" pitchFamily="18" charset="0"/>
              </a:rPr>
              <a:t>Maximum is 1% of assets</a:t>
            </a:r>
          </a:p>
        </p:txBody>
      </p:sp>
    </p:spTree>
    <p:extLst>
      <p:ext uri="{BB962C8B-B14F-4D97-AF65-F5344CB8AC3E}">
        <p14:creationId xmlns:p14="http://schemas.microsoft.com/office/powerpoint/2010/main" val="1540759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577C15-68AF-394C-861D-5CF1D9B3AC51}"/>
              </a:ext>
            </a:extLst>
          </p:cNvPr>
          <p:cNvSpPr txBox="1">
            <a:spLocks noChangeArrowheads="1"/>
          </p:cNvSpPr>
          <p:nvPr/>
        </p:nvSpPr>
        <p:spPr>
          <a:xfrm>
            <a:off x="152400" y="152400"/>
            <a:ext cx="6172200" cy="1371600"/>
          </a:xfrm>
          <a:prstGeom prst="rect">
            <a:avLst/>
          </a:prstGeom>
        </p:spPr>
        <p:txBody>
          <a:bodyPr/>
          <a:lst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a:lstStyle>
          <a:p>
            <a:pPr fontAlgn="auto">
              <a:spcAft>
                <a:spcPts val="0"/>
              </a:spcAft>
            </a:pPr>
            <a:r>
              <a:rPr lang="en-US" altLang="hu-HU" b="1" dirty="0"/>
              <a:t>Hedge Funds: Definition</a:t>
            </a:r>
          </a:p>
        </p:txBody>
      </p:sp>
      <p:sp>
        <p:nvSpPr>
          <p:cNvPr id="3" name="Rectangle 3">
            <a:extLst>
              <a:ext uri="{FF2B5EF4-FFF2-40B4-BE49-F238E27FC236}">
                <a16:creationId xmlns:a16="http://schemas.microsoft.com/office/drawing/2014/main" id="{E1C954E8-55E1-1144-8A77-73A59B9C6B37}"/>
              </a:ext>
            </a:extLst>
          </p:cNvPr>
          <p:cNvSpPr txBox="1">
            <a:spLocks noChangeArrowheads="1"/>
          </p:cNvSpPr>
          <p:nvPr/>
        </p:nvSpPr>
        <p:spPr>
          <a:xfrm>
            <a:off x="381000" y="1143000"/>
            <a:ext cx="8153400"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hu-HU" dirty="0"/>
              <a:t>Today, funds using the “hedge fund” appellation follow all kinds of strategies and cannot be considered a homogeneous asset class.</a:t>
            </a:r>
          </a:p>
          <a:p>
            <a:pPr fontAlgn="auto">
              <a:spcAft>
                <a:spcPts val="0"/>
              </a:spcAft>
            </a:pPr>
            <a:r>
              <a:rPr lang="en-US" altLang="hu-HU" b="1" dirty="0"/>
              <a:t>Hedge funds can be defined as:</a:t>
            </a:r>
          </a:p>
          <a:p>
            <a:pPr lvl="1" fontAlgn="auto">
              <a:spcAft>
                <a:spcPts val="0"/>
              </a:spcAft>
            </a:pPr>
            <a:r>
              <a:rPr lang="en-US" altLang="hu-HU" dirty="0"/>
              <a:t>Funds that </a:t>
            </a:r>
            <a:r>
              <a:rPr lang="en-US" altLang="hu-HU" b="1" dirty="0"/>
              <a:t>seek absolute returns</a:t>
            </a:r>
          </a:p>
          <a:p>
            <a:pPr lvl="1" fontAlgn="auto">
              <a:spcAft>
                <a:spcPts val="0"/>
              </a:spcAft>
            </a:pPr>
            <a:r>
              <a:rPr lang="en-US" altLang="hu-HU" dirty="0"/>
              <a:t>Having a legal structure that </a:t>
            </a:r>
            <a:r>
              <a:rPr lang="en-US" altLang="hu-HU" b="1" dirty="0"/>
              <a:t>avoids some</a:t>
            </a:r>
            <a:r>
              <a:rPr lang="en-US" altLang="hu-HU" dirty="0"/>
              <a:t> government </a:t>
            </a:r>
            <a:r>
              <a:rPr lang="en-US" altLang="hu-HU" b="1" dirty="0"/>
              <a:t>regulations</a:t>
            </a:r>
          </a:p>
          <a:p>
            <a:pPr lvl="1" fontAlgn="auto">
              <a:spcAft>
                <a:spcPts val="0"/>
              </a:spcAft>
            </a:pPr>
            <a:r>
              <a:rPr lang="en-US" altLang="hu-HU" dirty="0"/>
              <a:t>Have option-like fees, including a </a:t>
            </a:r>
            <a:r>
              <a:rPr lang="en-US" altLang="hu-HU" b="1" dirty="0"/>
              <a:t>base management fee and an incentive fee</a:t>
            </a:r>
            <a:r>
              <a:rPr lang="en-US" altLang="hu-HU" dirty="0"/>
              <a:t> proportional to realized profits.</a:t>
            </a:r>
          </a:p>
        </p:txBody>
      </p:sp>
    </p:spTree>
    <p:extLst>
      <p:ext uri="{BB962C8B-B14F-4D97-AF65-F5344CB8AC3E}">
        <p14:creationId xmlns:p14="http://schemas.microsoft.com/office/powerpoint/2010/main" val="2673485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52400" y="61912"/>
            <a:ext cx="6172200" cy="776288"/>
          </a:xfrm>
        </p:spPr>
        <p:txBody>
          <a:bodyPr>
            <a:normAutofit/>
          </a:bodyPr>
          <a:lstStyle/>
          <a:p>
            <a:r>
              <a:rPr lang="en-US" altLang="hu-HU" b="1" dirty="0"/>
              <a:t>Hedge funds</a:t>
            </a:r>
          </a:p>
        </p:txBody>
      </p:sp>
      <p:sp>
        <p:nvSpPr>
          <p:cNvPr id="119811" name="Rectangle 3"/>
          <p:cNvSpPr>
            <a:spLocks noGrp="1" noChangeArrowheads="1"/>
          </p:cNvSpPr>
          <p:nvPr>
            <p:ph type="body" idx="1"/>
          </p:nvPr>
        </p:nvSpPr>
        <p:spPr/>
        <p:txBody>
          <a:bodyPr>
            <a:normAutofit/>
          </a:bodyPr>
          <a:lstStyle/>
          <a:p>
            <a:pPr marL="0" indent="0" algn="just">
              <a:buNone/>
            </a:pPr>
            <a:r>
              <a:rPr lang="en-US" altLang="hu-HU" sz="2800" dirty="0"/>
              <a:t>Hedge fund managers can create leverage in trading by:</a:t>
            </a:r>
          </a:p>
          <a:p>
            <a:pPr marL="990600" lvl="1" indent="-533400" algn="just">
              <a:buClr>
                <a:schemeClr val="tx1"/>
              </a:buClr>
              <a:buFontTx/>
              <a:buAutoNum type="arabicParenR"/>
            </a:pPr>
            <a:r>
              <a:rPr lang="en-US" altLang="hu-HU" sz="2800" dirty="0"/>
              <a:t>Borrowing external funds to invest more or sell short more than the equity capital that they put in.</a:t>
            </a:r>
          </a:p>
          <a:p>
            <a:pPr marL="990600" lvl="1" indent="-533400" algn="just">
              <a:buClr>
                <a:schemeClr val="tx1"/>
              </a:buClr>
              <a:buFontTx/>
              <a:buAutoNum type="arabicParenR"/>
            </a:pPr>
            <a:r>
              <a:rPr lang="en-US" altLang="hu-HU" sz="2800" dirty="0"/>
              <a:t>Borrowing through a brokerage margin account</a:t>
            </a:r>
          </a:p>
          <a:p>
            <a:pPr marL="990600" lvl="1" indent="-533400" algn="just">
              <a:buClr>
                <a:schemeClr val="tx1"/>
              </a:buClr>
              <a:buFontTx/>
              <a:buAutoNum type="arabicParenR"/>
            </a:pPr>
            <a:r>
              <a:rPr lang="en-US" altLang="hu-HU" sz="2800" dirty="0"/>
              <a:t>Use of financial instruments and derivatives.</a:t>
            </a:r>
          </a:p>
        </p:txBody>
      </p:sp>
    </p:spTree>
    <p:extLst>
      <p:ext uri="{BB962C8B-B14F-4D97-AF65-F5344CB8AC3E}">
        <p14:creationId xmlns:p14="http://schemas.microsoft.com/office/powerpoint/2010/main" val="42883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61912"/>
            <a:ext cx="7010400" cy="776288"/>
          </a:xfrm>
        </p:spPr>
        <p:txBody>
          <a:bodyPr>
            <a:normAutofit/>
          </a:bodyPr>
          <a:lstStyle/>
          <a:p>
            <a:r>
              <a:rPr lang="hu-HU" b="1" dirty="0" err="1"/>
              <a:t>Hedge</a:t>
            </a:r>
            <a:r>
              <a:rPr lang="hu-HU" b="1" dirty="0"/>
              <a:t> </a:t>
            </a:r>
            <a:r>
              <a:rPr lang="hu-HU" b="1" dirty="0" err="1"/>
              <a:t>Funds</a:t>
            </a:r>
            <a:r>
              <a:rPr lang="hu-HU" b="1" dirty="0"/>
              <a:t> </a:t>
            </a:r>
            <a:r>
              <a:rPr lang="hu-HU" b="1" dirty="0" err="1"/>
              <a:t>Characteristics</a:t>
            </a:r>
            <a:endParaRPr lang="en-US" b="1" dirty="0"/>
          </a:p>
        </p:txBody>
      </p:sp>
      <p:sp>
        <p:nvSpPr>
          <p:cNvPr id="3" name="Tartalom helye 2"/>
          <p:cNvSpPr>
            <a:spLocks noGrp="1"/>
          </p:cNvSpPr>
          <p:nvPr>
            <p:ph idx="1"/>
          </p:nvPr>
        </p:nvSpPr>
        <p:spPr/>
        <p:txBody>
          <a:bodyPr>
            <a:normAutofit/>
          </a:bodyPr>
          <a:lstStyle/>
          <a:p>
            <a:pPr marL="0" indent="0" algn="just">
              <a:buNone/>
            </a:pPr>
            <a:r>
              <a:rPr lang="en-US" sz="2800" dirty="0"/>
              <a:t>Hedge funds are</a:t>
            </a:r>
            <a:r>
              <a:rPr lang="hu-HU" sz="2800" dirty="0"/>
              <a:t>:</a:t>
            </a:r>
          </a:p>
          <a:p>
            <a:pPr marL="457200" indent="-457200" algn="just">
              <a:buFontTx/>
              <a:buChar char="-"/>
            </a:pPr>
            <a:r>
              <a:rPr lang="en-US" sz="2800" dirty="0"/>
              <a:t>typically open only to wealthy or institutional investors, </a:t>
            </a:r>
            <a:endParaRPr lang="hu-HU" sz="2800" dirty="0"/>
          </a:p>
          <a:p>
            <a:pPr marL="457200" indent="-457200" algn="just">
              <a:buFontTx/>
              <a:buChar char="-"/>
            </a:pPr>
            <a:r>
              <a:rPr lang="en-US" sz="2800" dirty="0"/>
              <a:t>are commonly structured as private partnerships, </a:t>
            </a:r>
            <a:endParaRPr lang="hu-HU" sz="2800" dirty="0"/>
          </a:p>
          <a:p>
            <a:pPr marL="457200" indent="-457200" algn="just">
              <a:buFontTx/>
              <a:buChar char="-"/>
            </a:pPr>
            <a:r>
              <a:rPr lang="en-US" sz="2800" dirty="0"/>
              <a:t>are only subject to minimal SEC regulation, </a:t>
            </a:r>
            <a:endParaRPr lang="hu-HU" sz="2800" dirty="0"/>
          </a:p>
          <a:p>
            <a:pPr marL="457200" indent="-457200" algn="just">
              <a:buFontTx/>
              <a:buChar char="-"/>
            </a:pPr>
            <a:r>
              <a:rPr lang="en-US" sz="2800" dirty="0"/>
              <a:t>and can pursue strategies not available to mutual funds, such as short selling, heavy use of derivatives, and leverage.</a:t>
            </a:r>
          </a:p>
        </p:txBody>
      </p:sp>
    </p:spTree>
    <p:extLst>
      <p:ext uri="{BB962C8B-B14F-4D97-AF65-F5344CB8AC3E}">
        <p14:creationId xmlns:p14="http://schemas.microsoft.com/office/powerpoint/2010/main" val="143824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24938" y="-30480"/>
            <a:ext cx="9144000" cy="747395"/>
          </a:xfrm>
        </p:spPr>
        <p:txBody>
          <a:bodyPr>
            <a:normAutofit/>
          </a:bodyPr>
          <a:lstStyle/>
          <a:p>
            <a:r>
              <a:rPr lang="en-US" sz="3600" b="1" dirty="0"/>
              <a:t>Hedge Funds </a:t>
            </a:r>
            <a:r>
              <a:rPr lang="en-US" sz="3600" b="1" dirty="0" err="1"/>
              <a:t>vs</a:t>
            </a:r>
            <a:r>
              <a:rPr lang="en-US" sz="3600" b="1" dirty="0"/>
              <a:t> Mutual Funds</a:t>
            </a:r>
          </a:p>
        </p:txBody>
      </p:sp>
      <p:sp>
        <p:nvSpPr>
          <p:cNvPr id="4" name="Text Placeholder 3"/>
          <p:cNvSpPr>
            <a:spLocks noGrp="1"/>
          </p:cNvSpPr>
          <p:nvPr>
            <p:ph type="body" sz="half" idx="4294967295"/>
          </p:nvPr>
        </p:nvSpPr>
        <p:spPr>
          <a:xfrm>
            <a:off x="3075709" y="1905000"/>
            <a:ext cx="2743200" cy="4133850"/>
          </a:xfrm>
        </p:spPr>
        <p:txBody>
          <a:bodyPr/>
          <a:lstStyle/>
          <a:p>
            <a:r>
              <a:rPr lang="en-US" sz="2000" dirty="0"/>
              <a:t>Public info on portfolio composition</a:t>
            </a:r>
          </a:p>
          <a:p>
            <a:endParaRPr lang="en-US" sz="2000" dirty="0"/>
          </a:p>
          <a:p>
            <a:r>
              <a:rPr lang="en-US" sz="2000" dirty="0"/>
              <a:t>Unlimited</a:t>
            </a:r>
          </a:p>
          <a:p>
            <a:pPr marL="0" indent="0">
              <a:buNone/>
            </a:pPr>
            <a:endParaRPr lang="en-US" sz="2000" dirty="0"/>
          </a:p>
          <a:p>
            <a:r>
              <a:rPr lang="en-US" sz="2000" dirty="0"/>
              <a:t>Must adhere to prospectus, limited short selling &amp; leverage, limited derivatives usage</a:t>
            </a:r>
          </a:p>
          <a:p>
            <a:pPr>
              <a:buFontTx/>
              <a:buNone/>
            </a:pPr>
            <a:endParaRPr lang="en-US" sz="2000" dirty="0"/>
          </a:p>
        </p:txBody>
      </p:sp>
      <p:sp>
        <p:nvSpPr>
          <p:cNvPr id="5" name="Content Placeholder 4"/>
          <p:cNvSpPr>
            <a:spLocks noGrp="1"/>
          </p:cNvSpPr>
          <p:nvPr>
            <p:ph sz="half" idx="4294967295"/>
          </p:nvPr>
        </p:nvSpPr>
        <p:spPr>
          <a:xfrm>
            <a:off x="5740400" y="1905000"/>
            <a:ext cx="3119438" cy="4210050"/>
          </a:xfrm>
        </p:spPr>
        <p:txBody>
          <a:bodyPr/>
          <a:lstStyle/>
          <a:p>
            <a:r>
              <a:rPr lang="en-US" sz="2000" dirty="0"/>
              <a:t>Info provided only to investors</a:t>
            </a:r>
            <a:br>
              <a:rPr lang="en-US" sz="2000" dirty="0"/>
            </a:br>
            <a:endParaRPr lang="en-US" sz="2000" dirty="0"/>
          </a:p>
          <a:p>
            <a:endParaRPr lang="en-US" sz="2000" dirty="0"/>
          </a:p>
          <a:p>
            <a:r>
              <a:rPr lang="en-US" sz="2000" dirty="0"/>
              <a:t>&lt; 100, high dollar minimums</a:t>
            </a:r>
            <a:endParaRPr lang="hu-HU" sz="2000" dirty="0"/>
          </a:p>
          <a:p>
            <a:endParaRPr lang="en-US" sz="2000" dirty="0"/>
          </a:p>
          <a:p>
            <a:r>
              <a:rPr lang="en-US" sz="2000" dirty="0"/>
              <a:t>No limitations</a:t>
            </a:r>
          </a:p>
        </p:txBody>
      </p:sp>
      <p:sp>
        <p:nvSpPr>
          <p:cNvPr id="8197" name="TextBox 8"/>
          <p:cNvSpPr txBox="1">
            <a:spLocks noChangeArrowheads="1"/>
          </p:cNvSpPr>
          <p:nvPr/>
        </p:nvSpPr>
        <p:spPr bwMode="auto">
          <a:xfrm>
            <a:off x="2692400" y="11176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457200" eaLnBrk="0" hangingPunct="0">
              <a:tabLst>
                <a:tab pos="3556000" algn="l"/>
              </a:tabLst>
              <a:defRPr sz="2400" b="1">
                <a:solidFill>
                  <a:schemeClr val="tx1"/>
                </a:solidFill>
                <a:latin typeface="Arial" panose="020B0604020202020204" pitchFamily="34" charset="0"/>
                <a:cs typeface="Arial" panose="020B0604020202020204" pitchFamily="34" charset="0"/>
              </a:defRPr>
            </a:lvl1pPr>
            <a:lvl2pPr marL="742950" indent="-285750" eaLnBrk="0" hangingPunct="0">
              <a:tabLst>
                <a:tab pos="3556000" algn="l"/>
              </a:tabLst>
              <a:defRPr sz="2400" b="1">
                <a:solidFill>
                  <a:schemeClr val="tx1"/>
                </a:solidFill>
                <a:latin typeface="Arial" panose="020B0604020202020204" pitchFamily="34" charset="0"/>
                <a:cs typeface="Arial" panose="020B0604020202020204" pitchFamily="34" charset="0"/>
              </a:defRPr>
            </a:lvl2pPr>
            <a:lvl3pPr marL="11430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3pPr>
            <a:lvl4pPr marL="16002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4pPr>
            <a:lvl5pPr marL="20574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u="sng" dirty="0">
                <a:latin typeface="Book Antiqua" panose="02040602050305030304" pitchFamily="18" charset="0"/>
              </a:rPr>
              <a:t>Mutual Funds	Hedge Funds</a:t>
            </a:r>
          </a:p>
        </p:txBody>
      </p:sp>
      <p:sp>
        <p:nvSpPr>
          <p:cNvPr id="10" name="Text Placeholder 3"/>
          <p:cNvSpPr txBox="1">
            <a:spLocks/>
          </p:cNvSpPr>
          <p:nvPr/>
        </p:nvSpPr>
        <p:spPr bwMode="auto">
          <a:xfrm>
            <a:off x="314325" y="1112520"/>
            <a:ext cx="3048000" cy="4530725"/>
          </a:xfrm>
          <a:prstGeom prst="rect">
            <a:avLst/>
          </a:prstGeom>
          <a:noFill/>
          <a:ln w="9525">
            <a:noFill/>
            <a:miter lim="800000"/>
            <a:headEnd/>
            <a:tailEnd/>
          </a:ln>
        </p:spPr>
        <p:txBody>
          <a:bodyPr/>
          <a:lstStyle/>
          <a:p>
            <a:pPr>
              <a:spcBef>
                <a:spcPct val="20000"/>
              </a:spcBef>
              <a:defRPr/>
            </a:pPr>
            <a:r>
              <a:rPr lang="en-US" b="1" dirty="0">
                <a:latin typeface="Book Antiqua" panose="02040602050305030304" pitchFamily="18" charset="0"/>
                <a:cs typeface="Arial" charset="0"/>
              </a:rPr>
              <a:t>Transparency</a:t>
            </a:r>
            <a:br>
              <a:rPr lang="en-US" b="1" dirty="0">
                <a:latin typeface="Book Antiqua" panose="02040602050305030304" pitchFamily="18" charset="0"/>
                <a:cs typeface="Arial" charset="0"/>
              </a:rPr>
            </a:br>
            <a:br>
              <a:rPr lang="en-US" b="1" dirty="0">
                <a:latin typeface="Book Antiqua" panose="02040602050305030304" pitchFamily="18" charset="0"/>
                <a:cs typeface="Arial" charset="0"/>
              </a:rPr>
            </a:br>
            <a:endParaRPr lang="en-US" b="1" dirty="0">
              <a:latin typeface="Book Antiqua" panose="02040602050305030304" pitchFamily="18" charset="0"/>
              <a:cs typeface="Arial" charset="0"/>
            </a:endParaRPr>
          </a:p>
          <a:p>
            <a:pPr>
              <a:spcBef>
                <a:spcPct val="20000"/>
              </a:spcBef>
              <a:defRPr/>
            </a:pPr>
            <a:r>
              <a:rPr lang="en-US" b="1" dirty="0">
                <a:latin typeface="Book Antiqua" panose="02040602050305030304" pitchFamily="18" charset="0"/>
                <a:cs typeface="Arial" charset="0"/>
              </a:rPr>
              <a:t> </a:t>
            </a:r>
          </a:p>
          <a:p>
            <a:pPr>
              <a:spcBef>
                <a:spcPct val="20000"/>
              </a:spcBef>
              <a:defRPr/>
            </a:pPr>
            <a:r>
              <a:rPr lang="en-US" b="1" dirty="0">
                <a:latin typeface="Book Antiqua" panose="02040602050305030304" pitchFamily="18" charset="0"/>
                <a:cs typeface="Arial" charset="0"/>
              </a:rPr>
              <a:t>Investors</a:t>
            </a:r>
          </a:p>
          <a:p>
            <a:pPr>
              <a:spcBef>
                <a:spcPct val="20000"/>
              </a:spcBef>
              <a:defRPr/>
            </a:pPr>
            <a:endParaRPr lang="en-US" b="1" dirty="0">
              <a:latin typeface="Book Antiqua" panose="02040602050305030304" pitchFamily="18" charset="0"/>
              <a:cs typeface="Arial" charset="0"/>
            </a:endParaRPr>
          </a:p>
          <a:p>
            <a:pPr>
              <a:spcBef>
                <a:spcPct val="20000"/>
              </a:spcBef>
              <a:defRPr/>
            </a:pPr>
            <a:endParaRPr lang="en-US" b="1" dirty="0">
              <a:latin typeface="Book Antiqua" panose="02040602050305030304" pitchFamily="18" charset="0"/>
              <a:cs typeface="Arial" charset="0"/>
            </a:endParaRPr>
          </a:p>
          <a:p>
            <a:pPr>
              <a:spcBef>
                <a:spcPct val="20000"/>
              </a:spcBef>
              <a:defRPr/>
            </a:pPr>
            <a:r>
              <a:rPr lang="en-US" b="1" dirty="0">
                <a:latin typeface="Book Antiqua" panose="02040602050305030304" pitchFamily="18" charset="0"/>
                <a:cs typeface="Arial" charset="0"/>
              </a:rPr>
              <a:t>Strategies</a:t>
            </a:r>
          </a:p>
          <a:p>
            <a:pPr>
              <a:spcBef>
                <a:spcPct val="20000"/>
              </a:spcBef>
              <a:defRPr/>
            </a:pPr>
            <a:endParaRPr lang="en-US" dirty="0">
              <a:latin typeface="Book Antiqua" panose="02040602050305030304" pitchFamily="18" charset="0"/>
              <a:cs typeface="Arial" charset="0"/>
            </a:endParaRPr>
          </a:p>
          <a:p>
            <a:pPr>
              <a:spcBef>
                <a:spcPct val="20000"/>
              </a:spcBef>
              <a:defRPr/>
            </a:pPr>
            <a:endParaRPr lang="en-US" dirty="0">
              <a:latin typeface="Book Antiqua" panose="02040602050305030304" pitchFamily="18" charset="0"/>
              <a:cs typeface="Arial" charset="0"/>
            </a:endParaRPr>
          </a:p>
          <a:p>
            <a:pPr marL="342900" indent="-342900" eaLnBrk="0" hangingPunct="0">
              <a:spcBef>
                <a:spcPct val="20000"/>
              </a:spcBef>
              <a:buFontTx/>
              <a:buChar char="•"/>
              <a:defRPr/>
            </a:pPr>
            <a:endParaRPr lang="en-US" kern="0" dirty="0">
              <a:latin typeface="Book Antiqua" panose="02040602050305030304" pitchFamily="18" charset="0"/>
            </a:endParaRPr>
          </a:p>
          <a:p>
            <a:pPr marL="342900" indent="-342900" eaLnBrk="0" hangingPunct="0">
              <a:spcBef>
                <a:spcPct val="20000"/>
              </a:spcBef>
              <a:defRPr/>
            </a:pPr>
            <a:endParaRPr lang="en-US" kern="0" dirty="0">
              <a:latin typeface="Book Antiqua" panose="02040602050305030304" pitchFamily="18" charset="0"/>
            </a:endParaRPr>
          </a:p>
        </p:txBody>
      </p:sp>
    </p:spTree>
    <p:extLst>
      <p:ext uri="{BB962C8B-B14F-4D97-AF65-F5344CB8AC3E}">
        <p14:creationId xmlns:p14="http://schemas.microsoft.com/office/powerpoint/2010/main" val="30156586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0" y="152400"/>
            <a:ext cx="9144000" cy="590550"/>
          </a:xfrm>
        </p:spPr>
        <p:txBody>
          <a:bodyPr>
            <a:normAutofit/>
          </a:bodyPr>
          <a:lstStyle/>
          <a:p>
            <a:r>
              <a:rPr lang="en-US" sz="3600" b="1" dirty="0"/>
              <a:t>Hedge Funds </a:t>
            </a:r>
            <a:r>
              <a:rPr lang="en-US" sz="3600" b="1" dirty="0" err="1"/>
              <a:t>vs</a:t>
            </a:r>
            <a:r>
              <a:rPr lang="en-US" sz="3600" b="1" dirty="0"/>
              <a:t> Mutual Funds</a:t>
            </a:r>
          </a:p>
        </p:txBody>
      </p:sp>
      <p:sp>
        <p:nvSpPr>
          <p:cNvPr id="4" name="Text Placeholder 3"/>
          <p:cNvSpPr>
            <a:spLocks noGrp="1"/>
          </p:cNvSpPr>
          <p:nvPr>
            <p:ph type="body" sz="half" idx="4294967295"/>
          </p:nvPr>
        </p:nvSpPr>
        <p:spPr>
          <a:xfrm>
            <a:off x="2225675" y="1739900"/>
            <a:ext cx="3119438" cy="4140200"/>
          </a:xfrm>
        </p:spPr>
        <p:txBody>
          <a:bodyPr/>
          <a:lstStyle/>
          <a:p>
            <a:r>
              <a:rPr lang="en-US" sz="2400" dirty="0"/>
              <a:t>Redeem shares on demand</a:t>
            </a:r>
            <a:endParaRPr lang="hu-HU" sz="2400" dirty="0"/>
          </a:p>
          <a:p>
            <a:endParaRPr lang="en-US" sz="2400" dirty="0"/>
          </a:p>
          <a:p>
            <a:r>
              <a:rPr lang="en-US" sz="2400" dirty="0"/>
              <a:t>Fixed percentage of assets; typically 0.5% to 2%</a:t>
            </a:r>
          </a:p>
          <a:p>
            <a:endParaRPr lang="en-US" sz="2400" dirty="0"/>
          </a:p>
          <a:p>
            <a:pPr>
              <a:buFontTx/>
              <a:buNone/>
            </a:pPr>
            <a:endParaRPr lang="en-US" sz="2400" dirty="0"/>
          </a:p>
        </p:txBody>
      </p:sp>
      <p:sp>
        <p:nvSpPr>
          <p:cNvPr id="5" name="Content Placeholder 4"/>
          <p:cNvSpPr>
            <a:spLocks noGrp="1"/>
          </p:cNvSpPr>
          <p:nvPr>
            <p:ph sz="half" idx="4294967295"/>
          </p:nvPr>
        </p:nvSpPr>
        <p:spPr>
          <a:xfrm>
            <a:off x="5372100" y="1739900"/>
            <a:ext cx="3519488" cy="4140200"/>
          </a:xfrm>
        </p:spPr>
        <p:txBody>
          <a:bodyPr>
            <a:normAutofit/>
          </a:bodyPr>
          <a:lstStyle/>
          <a:p>
            <a:r>
              <a:rPr lang="en-US" sz="2400" dirty="0"/>
              <a:t>Multiple year lock up periods typical</a:t>
            </a:r>
          </a:p>
          <a:p>
            <a:endParaRPr lang="en-US" sz="2400" dirty="0"/>
          </a:p>
          <a:p>
            <a:r>
              <a:rPr lang="en-US" sz="2400" dirty="0"/>
              <a:t>Fixed percentage of assets; typically 1% to 2% plus incentive fee = 20% of gains above threshold return</a:t>
            </a:r>
          </a:p>
          <a:p>
            <a:endParaRPr lang="en-US" sz="2400" dirty="0"/>
          </a:p>
        </p:txBody>
      </p:sp>
      <p:sp>
        <p:nvSpPr>
          <p:cNvPr id="9221" name="TextBox 8"/>
          <p:cNvSpPr txBox="1">
            <a:spLocks noChangeArrowheads="1"/>
          </p:cNvSpPr>
          <p:nvPr/>
        </p:nvSpPr>
        <p:spPr bwMode="auto">
          <a:xfrm>
            <a:off x="2692400" y="11938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457200" eaLnBrk="0" hangingPunct="0">
              <a:tabLst>
                <a:tab pos="3556000" algn="l"/>
              </a:tabLst>
              <a:defRPr sz="2400" b="1">
                <a:solidFill>
                  <a:schemeClr val="tx1"/>
                </a:solidFill>
                <a:latin typeface="Arial" panose="020B0604020202020204" pitchFamily="34" charset="0"/>
                <a:cs typeface="Arial" panose="020B0604020202020204" pitchFamily="34" charset="0"/>
              </a:defRPr>
            </a:lvl1pPr>
            <a:lvl2pPr marL="742950" indent="-285750" eaLnBrk="0" hangingPunct="0">
              <a:tabLst>
                <a:tab pos="3556000" algn="l"/>
              </a:tabLst>
              <a:defRPr sz="2400" b="1">
                <a:solidFill>
                  <a:schemeClr val="tx1"/>
                </a:solidFill>
                <a:latin typeface="Arial" panose="020B0604020202020204" pitchFamily="34" charset="0"/>
                <a:cs typeface="Arial" panose="020B0604020202020204" pitchFamily="34" charset="0"/>
              </a:defRPr>
            </a:lvl2pPr>
            <a:lvl3pPr marL="11430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3pPr>
            <a:lvl4pPr marL="16002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4pPr>
            <a:lvl5pPr marL="2057400" indent="-228600" eaLnBrk="0" hangingPunct="0">
              <a:tabLst>
                <a:tab pos="3556000" algn="l"/>
              </a:tabLst>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556000" algn="l"/>
              </a:tabLst>
              <a:defRPr sz="2400" b="1">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dirty="0">
                <a:latin typeface="Book Antiqua" panose="02040602050305030304" pitchFamily="18" charset="0"/>
              </a:rPr>
              <a:t>Mutual Funds	Hedge Funds</a:t>
            </a:r>
          </a:p>
        </p:txBody>
      </p:sp>
      <p:sp>
        <p:nvSpPr>
          <p:cNvPr id="10" name="Text Placeholder 3"/>
          <p:cNvSpPr txBox="1">
            <a:spLocks/>
          </p:cNvSpPr>
          <p:nvPr/>
        </p:nvSpPr>
        <p:spPr bwMode="auto">
          <a:xfrm>
            <a:off x="304800" y="1574800"/>
            <a:ext cx="3048000" cy="4530725"/>
          </a:xfrm>
          <a:prstGeom prst="rect">
            <a:avLst/>
          </a:prstGeom>
          <a:noFill/>
          <a:ln w="9525">
            <a:noFill/>
            <a:miter lim="800000"/>
            <a:headEnd/>
            <a:tailEnd/>
          </a:ln>
        </p:spPr>
        <p:txBody>
          <a:bodyPr/>
          <a:lstStyle/>
          <a:p>
            <a:pPr>
              <a:spcBef>
                <a:spcPct val="20000"/>
              </a:spcBef>
              <a:defRPr/>
            </a:pPr>
            <a:r>
              <a:rPr lang="en-US" b="1" dirty="0">
                <a:latin typeface="Book Antiqua" panose="02040602050305030304" pitchFamily="18" charset="0"/>
                <a:cs typeface="Arial" charset="0"/>
              </a:rPr>
              <a:t>Liquidity</a:t>
            </a:r>
          </a:p>
          <a:p>
            <a:pPr>
              <a:spcBef>
                <a:spcPct val="20000"/>
              </a:spcBef>
              <a:defRPr/>
            </a:pPr>
            <a:endParaRPr lang="en-US" b="1" dirty="0">
              <a:latin typeface="Book Antiqua" panose="02040602050305030304" pitchFamily="18" charset="0"/>
              <a:cs typeface="Arial" charset="0"/>
            </a:endParaRPr>
          </a:p>
          <a:p>
            <a:pPr>
              <a:spcBef>
                <a:spcPct val="20000"/>
              </a:spcBef>
              <a:defRPr/>
            </a:pPr>
            <a:endParaRPr lang="en-US" b="1" dirty="0">
              <a:latin typeface="Book Antiqua" panose="02040602050305030304" pitchFamily="18" charset="0"/>
              <a:cs typeface="Arial" charset="0"/>
            </a:endParaRPr>
          </a:p>
          <a:p>
            <a:pPr>
              <a:spcBef>
                <a:spcPct val="20000"/>
              </a:spcBef>
              <a:defRPr/>
            </a:pPr>
            <a:r>
              <a:rPr lang="en-US" b="1" dirty="0">
                <a:latin typeface="Book Antiqua" panose="02040602050305030304" pitchFamily="18" charset="0"/>
                <a:cs typeface="Arial" charset="0"/>
              </a:rPr>
              <a:t>Fees</a:t>
            </a:r>
          </a:p>
          <a:p>
            <a:pPr marL="342900" indent="-342900" eaLnBrk="0" hangingPunct="0">
              <a:spcBef>
                <a:spcPct val="20000"/>
              </a:spcBef>
              <a:buFontTx/>
              <a:buChar char="•"/>
              <a:defRPr/>
            </a:pPr>
            <a:endParaRPr lang="en-US" b="1" kern="0" dirty="0">
              <a:latin typeface="Book Antiqua" panose="02040602050305030304" pitchFamily="18" charset="0"/>
            </a:endParaRPr>
          </a:p>
          <a:p>
            <a:pPr marL="342900" indent="-342900" eaLnBrk="0" hangingPunct="0">
              <a:spcBef>
                <a:spcPct val="20000"/>
              </a:spcBef>
              <a:defRPr/>
            </a:pPr>
            <a:endParaRPr lang="en-US" b="1" kern="0" dirty="0">
              <a:latin typeface="Book Antiqua" panose="02040602050305030304" pitchFamily="18" charset="0"/>
            </a:endParaRPr>
          </a:p>
        </p:txBody>
      </p:sp>
    </p:spTree>
    <p:extLst>
      <p:ext uri="{BB962C8B-B14F-4D97-AF65-F5344CB8AC3E}">
        <p14:creationId xmlns:p14="http://schemas.microsoft.com/office/powerpoint/2010/main" val="42163200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normAutofit fontScale="90000"/>
          </a:bodyPr>
          <a:lstStyle/>
          <a:p>
            <a:r>
              <a:rPr lang="en-US" sz="3800" b="1"/>
              <a:t>Directional &amp; Non-Directional Strategies</a:t>
            </a:r>
          </a:p>
        </p:txBody>
      </p:sp>
      <p:sp>
        <p:nvSpPr>
          <p:cNvPr id="3" name="Content Placeholder 2"/>
          <p:cNvSpPr>
            <a:spLocks noGrp="1"/>
          </p:cNvSpPr>
          <p:nvPr>
            <p:ph idx="4294967295"/>
          </p:nvPr>
        </p:nvSpPr>
        <p:spPr>
          <a:xfrm>
            <a:off x="152400" y="977900"/>
            <a:ext cx="8839200" cy="5346700"/>
          </a:xfrm>
        </p:spPr>
        <p:txBody>
          <a:bodyPr>
            <a:normAutofit fontScale="92500"/>
          </a:bodyPr>
          <a:lstStyle/>
          <a:p>
            <a:pPr marL="0" indent="0">
              <a:buNone/>
            </a:pPr>
            <a:r>
              <a:rPr lang="en-US" b="1" dirty="0"/>
              <a:t>Directional strategies</a:t>
            </a:r>
          </a:p>
          <a:p>
            <a:pPr lvl="1"/>
            <a:r>
              <a:rPr lang="en-US" dirty="0"/>
              <a:t>A position that benefits if one sector of the market outperforms another, an unhedged bet on a price movement</a:t>
            </a:r>
          </a:p>
          <a:p>
            <a:pPr lvl="1"/>
            <a:endParaRPr lang="en-US" dirty="0"/>
          </a:p>
          <a:p>
            <a:pPr lvl="1"/>
            <a:r>
              <a:rPr lang="en-US" dirty="0"/>
              <a:t>For example, buy bonds in anticipation of an interest rate decline</a:t>
            </a:r>
            <a:endParaRPr lang="hu-HU" dirty="0"/>
          </a:p>
          <a:p>
            <a:pPr marL="0" indent="0">
              <a:buNone/>
            </a:pPr>
            <a:r>
              <a:rPr lang="en-US" b="1" dirty="0"/>
              <a:t>Non-Directional strategies</a:t>
            </a:r>
          </a:p>
          <a:p>
            <a:pPr lvl="1"/>
            <a:r>
              <a:rPr lang="en-US" dirty="0"/>
              <a:t>Attempt to arbitrage a perceived mispricing</a:t>
            </a:r>
          </a:p>
          <a:p>
            <a:pPr lvl="2"/>
            <a:r>
              <a:rPr lang="en-US" dirty="0"/>
              <a:t>Typically a risky arbitrage</a:t>
            </a:r>
          </a:p>
          <a:p>
            <a:pPr lvl="2"/>
            <a:r>
              <a:rPr lang="en-US" dirty="0"/>
              <a:t>For example, spread between corporates and Treasuries is believed to be too large so you buy the corporates and short the Treasuries. </a:t>
            </a:r>
          </a:p>
          <a:p>
            <a:pPr lvl="2"/>
            <a:r>
              <a:rPr lang="en-US" dirty="0"/>
              <a:t>Market neutral with respect to overall interest rates.</a:t>
            </a:r>
          </a:p>
          <a:p>
            <a:pPr lvl="1"/>
            <a:endParaRPr lang="en-US" dirty="0"/>
          </a:p>
          <a:p>
            <a:pPr marL="457200" lvl="1" indent="0">
              <a:buNone/>
            </a:pPr>
            <a:r>
              <a:rPr lang="en-US" dirty="0"/>
              <a:t>Which type of strategy is riskier, Directional or Non-Directional?</a:t>
            </a:r>
          </a:p>
          <a:p>
            <a:endParaRPr lang="en-US" dirty="0"/>
          </a:p>
        </p:txBody>
      </p:sp>
    </p:spTree>
    <p:extLst>
      <p:ext uri="{BB962C8B-B14F-4D97-AF65-F5344CB8AC3E}">
        <p14:creationId xmlns:p14="http://schemas.microsoft.com/office/powerpoint/2010/main" val="38537041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normAutofit fontScale="90000"/>
          </a:bodyPr>
          <a:lstStyle/>
          <a:p>
            <a:r>
              <a:rPr lang="en-US" b="1" dirty="0"/>
              <a:t>Convertible Bond Arbitrage</a:t>
            </a:r>
          </a:p>
        </p:txBody>
      </p:sp>
      <p:sp>
        <p:nvSpPr>
          <p:cNvPr id="3" name="Content Placeholder 2"/>
          <p:cNvSpPr>
            <a:spLocks noGrp="1"/>
          </p:cNvSpPr>
          <p:nvPr>
            <p:ph idx="4294967295"/>
          </p:nvPr>
        </p:nvSpPr>
        <p:spPr/>
        <p:txBody>
          <a:bodyPr/>
          <a:lstStyle/>
          <a:p>
            <a:pPr marL="0" indent="0">
              <a:buNone/>
            </a:pPr>
            <a:r>
              <a:rPr lang="en-US" b="1" dirty="0"/>
              <a:t>Convertible bond arbitrage: </a:t>
            </a:r>
            <a:r>
              <a:rPr lang="en-US" dirty="0"/>
              <a:t> </a:t>
            </a:r>
          </a:p>
          <a:p>
            <a:pPr lvl="1"/>
            <a:r>
              <a:rPr lang="en-US" dirty="0"/>
              <a:t>If the fund thinks the convertible is underpriced the fund would buy the convertible and short the stock.  Wait for the mispricing to be fixed.</a:t>
            </a:r>
          </a:p>
          <a:p>
            <a:pPr lvl="1"/>
            <a:endParaRPr lang="en-US" dirty="0"/>
          </a:p>
          <a:p>
            <a:r>
              <a:rPr lang="en-US" dirty="0"/>
              <a:t>Risky strategies, bets on particular perceived </a:t>
            </a:r>
            <a:r>
              <a:rPr lang="en-US" dirty="0" err="1"/>
              <a:t>mispricings</a:t>
            </a:r>
            <a:r>
              <a:rPr lang="en-US" dirty="0"/>
              <a:t>, called “pure play” bets</a:t>
            </a:r>
          </a:p>
          <a:p>
            <a:endParaRPr lang="en-US" dirty="0"/>
          </a:p>
        </p:txBody>
      </p:sp>
    </p:spTree>
    <p:extLst>
      <p:ext uri="{BB962C8B-B14F-4D97-AF65-F5344CB8AC3E}">
        <p14:creationId xmlns:p14="http://schemas.microsoft.com/office/powerpoint/2010/main" val="8017812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normAutofit fontScale="90000"/>
          </a:bodyPr>
          <a:lstStyle/>
          <a:p>
            <a:r>
              <a:rPr lang="en-US" b="1"/>
              <a:t>Statistical Arbitrage</a:t>
            </a:r>
          </a:p>
        </p:txBody>
      </p:sp>
      <p:sp>
        <p:nvSpPr>
          <p:cNvPr id="3" name="Content Placeholder 2"/>
          <p:cNvSpPr>
            <a:spLocks noGrp="1"/>
          </p:cNvSpPr>
          <p:nvPr>
            <p:ph idx="4294967295"/>
          </p:nvPr>
        </p:nvSpPr>
        <p:spPr/>
        <p:txBody>
          <a:bodyPr/>
          <a:lstStyle/>
          <a:p>
            <a:pPr marL="0" indent="0">
              <a:buNone/>
            </a:pPr>
            <a:r>
              <a:rPr lang="en-US" b="1" dirty="0"/>
              <a:t>Statistical arbitrage</a:t>
            </a:r>
          </a:p>
          <a:p>
            <a:pPr lvl="1"/>
            <a:r>
              <a:rPr lang="en-US" dirty="0"/>
              <a:t>Uses quantitative math models and often automated trading strategies that attempt to identify small </a:t>
            </a:r>
            <a:r>
              <a:rPr lang="en-US" dirty="0" err="1"/>
              <a:t>mispricings</a:t>
            </a:r>
            <a:r>
              <a:rPr lang="en-US" dirty="0"/>
              <a:t> in multiple securities.</a:t>
            </a:r>
          </a:p>
          <a:p>
            <a:pPr lvl="1"/>
            <a:r>
              <a:rPr lang="en-US" dirty="0"/>
              <a:t>Involves placing small bets in hundreds of different securities for short holding periods (minutes).</a:t>
            </a:r>
          </a:p>
          <a:p>
            <a:pPr lvl="1"/>
            <a:r>
              <a:rPr lang="en-US" dirty="0"/>
              <a:t>Require fast trading and low transactions costs.  </a:t>
            </a:r>
          </a:p>
          <a:p>
            <a:pPr lvl="1"/>
            <a:r>
              <a:rPr lang="en-US" dirty="0"/>
              <a:t>“Pairs Trading”</a:t>
            </a:r>
          </a:p>
          <a:p>
            <a:pPr lvl="2"/>
            <a:r>
              <a:rPr lang="en-US" sz="2400" dirty="0"/>
              <a:t>Find two ‘twin’ stocks; short the high priced one and buy the low priced one.</a:t>
            </a:r>
          </a:p>
          <a:p>
            <a:pPr lvl="2"/>
            <a:r>
              <a:rPr lang="en-US" sz="2400" dirty="0"/>
              <a:t>Do this for many pairs, rely on law of large numbers.</a:t>
            </a:r>
          </a:p>
        </p:txBody>
      </p:sp>
    </p:spTree>
    <p:extLst>
      <p:ext uri="{BB962C8B-B14F-4D97-AF65-F5344CB8AC3E}">
        <p14:creationId xmlns:p14="http://schemas.microsoft.com/office/powerpoint/2010/main" val="33277861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normAutofit fontScale="90000"/>
          </a:bodyPr>
          <a:lstStyle/>
          <a:p>
            <a:r>
              <a:rPr lang="en-US" b="1"/>
              <a:t>Hedge Fund Styles</a:t>
            </a:r>
          </a:p>
        </p:txBody>
      </p:sp>
      <p:sp>
        <p:nvSpPr>
          <p:cNvPr id="13315" name="Content Placeholder 2"/>
          <p:cNvSpPr>
            <a:spLocks noGrp="1"/>
          </p:cNvSpPr>
          <p:nvPr>
            <p:ph idx="4294967295"/>
          </p:nvPr>
        </p:nvSpPr>
        <p:spPr/>
        <p:txBody>
          <a:bodyPr/>
          <a:lstStyle/>
          <a:p>
            <a:pPr>
              <a:buFontTx/>
              <a:buNone/>
            </a:pPr>
            <a:endParaRPr lang="en-US" dirty="0"/>
          </a:p>
        </p:txBody>
      </p:sp>
      <p:pic>
        <p:nvPicPr>
          <p:cNvPr id="13318" name="Picture 6" descr="bod8240x_t2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77900"/>
            <a:ext cx="8886825" cy="557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0529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0"/>
            <a:ext cx="7894637" cy="754063"/>
          </a:xfrm>
          <a:noFill/>
        </p:spPr>
        <p:txBody>
          <a:bodyPr lIns="90488" tIns="44450" rIns="90488" bIns="44450" anchor="b"/>
          <a:lstStyle/>
          <a:p>
            <a:r>
              <a:rPr lang="en-US" sz="3600" b="1" dirty="0"/>
              <a:t>Services of Investment Companies</a:t>
            </a:r>
          </a:p>
        </p:txBody>
      </p:sp>
      <p:sp>
        <p:nvSpPr>
          <p:cNvPr id="82947" name="Rectangle 3"/>
          <p:cNvSpPr>
            <a:spLocks noGrp="1" noChangeArrowheads="1"/>
          </p:cNvSpPr>
          <p:nvPr>
            <p:ph idx="4294967295"/>
          </p:nvPr>
        </p:nvSpPr>
        <p:spPr>
          <a:xfrm>
            <a:off x="361950" y="892175"/>
            <a:ext cx="8229600" cy="5203825"/>
          </a:xfrm>
        </p:spPr>
        <p:txBody>
          <a:bodyPr lIns="90488" tIns="44450" rIns="90488" bIns="44450">
            <a:normAutofit fontScale="92500" lnSpcReduction="10000"/>
          </a:bodyPr>
          <a:lstStyle/>
          <a:p>
            <a:pPr marL="609600" indent="-609600">
              <a:buClr>
                <a:schemeClr val="tx1"/>
              </a:buClr>
              <a:buFont typeface="Wingdings" panose="05000000000000000000" pitchFamily="2" charset="2"/>
              <a:buAutoNum type="alphaLcPeriod" startAt="2"/>
            </a:pPr>
            <a:r>
              <a:rPr lang="en-US" sz="2800" b="1" dirty="0"/>
              <a:t>Diversification </a:t>
            </a:r>
          </a:p>
          <a:p>
            <a:pPr marL="990600" lvl="1" indent="-533400">
              <a:buFont typeface="Wingdings" panose="05000000000000000000" pitchFamily="2" charset="2"/>
              <a:buChar char="§"/>
            </a:pPr>
            <a:r>
              <a:rPr lang="en-US" dirty="0"/>
              <a:t> </a:t>
            </a:r>
          </a:p>
          <a:p>
            <a:pPr marL="990600" lvl="1" indent="-533400">
              <a:lnSpc>
                <a:spcPct val="40000"/>
              </a:lnSpc>
              <a:buFont typeface="Wingdings" panose="05000000000000000000" pitchFamily="2" charset="2"/>
              <a:buChar char="Ø"/>
            </a:pPr>
            <a:endParaRPr lang="en-US" dirty="0"/>
          </a:p>
          <a:p>
            <a:pPr marL="609600" indent="-609600">
              <a:buClr>
                <a:schemeClr val="tx1"/>
              </a:buClr>
              <a:buFont typeface="Wingdings" panose="05000000000000000000" pitchFamily="2" charset="2"/>
              <a:buAutoNum type="alphaLcPeriod" startAt="3"/>
            </a:pPr>
            <a:r>
              <a:rPr lang="en-US" sz="2800" b="1" dirty="0"/>
              <a:t>Professional management</a:t>
            </a:r>
          </a:p>
          <a:p>
            <a:pPr marL="990600" lvl="1" indent="-533400">
              <a:buFont typeface="Wingdings" panose="05000000000000000000" pitchFamily="2" charset="2"/>
              <a:buChar char="§"/>
            </a:pPr>
            <a:r>
              <a:rPr lang="en-US" dirty="0"/>
              <a:t> </a:t>
            </a:r>
          </a:p>
          <a:p>
            <a:pPr marL="990600" lvl="1" indent="-533400">
              <a:buFont typeface="Wingdings" panose="05000000000000000000" pitchFamily="2" charset="2"/>
              <a:buChar char="§"/>
            </a:pPr>
            <a:r>
              <a:rPr lang="en-US" dirty="0"/>
              <a:t> </a:t>
            </a:r>
          </a:p>
          <a:p>
            <a:pPr marL="990600" lvl="1" indent="-533400">
              <a:buFont typeface="Wingdings" panose="05000000000000000000" pitchFamily="2" charset="2"/>
              <a:buChar char="§"/>
            </a:pPr>
            <a:r>
              <a:rPr lang="en-US" dirty="0"/>
              <a:t> </a:t>
            </a:r>
            <a:br>
              <a:rPr lang="en-US" dirty="0"/>
            </a:br>
            <a:endParaRPr lang="en-US" sz="800" dirty="0"/>
          </a:p>
          <a:p>
            <a:pPr marL="990600" lvl="1" indent="-533400">
              <a:lnSpc>
                <a:spcPct val="50000"/>
              </a:lnSpc>
              <a:buFont typeface="Wingdings" panose="05000000000000000000" pitchFamily="2" charset="2"/>
              <a:buChar char="Ø"/>
            </a:pPr>
            <a:endParaRPr lang="en-US" sz="800" dirty="0"/>
          </a:p>
          <a:p>
            <a:pPr marL="609600" indent="-609600">
              <a:buClr>
                <a:schemeClr val="tx1"/>
              </a:buClr>
              <a:buFont typeface="Wingdings" panose="05000000000000000000" pitchFamily="2" charset="2"/>
              <a:buAutoNum type="alphaLcPeriod" startAt="4"/>
            </a:pPr>
            <a:endParaRPr lang="hu-HU" sz="2800" b="1" i="1" u="sng" dirty="0"/>
          </a:p>
          <a:p>
            <a:pPr marL="609600" indent="-609600">
              <a:buClr>
                <a:schemeClr val="tx1"/>
              </a:buClr>
              <a:buFont typeface="Wingdings" panose="05000000000000000000" pitchFamily="2" charset="2"/>
              <a:buAutoNum type="alphaLcPeriod" startAt="4"/>
            </a:pPr>
            <a:r>
              <a:rPr lang="en-US" sz="2800" b="1" dirty="0"/>
              <a:t>Reduced transaction costs</a:t>
            </a:r>
          </a:p>
          <a:p>
            <a:pPr marL="609600" indent="-609600">
              <a:lnSpc>
                <a:spcPct val="40000"/>
              </a:lnSpc>
              <a:buClr>
                <a:schemeClr val="tx1"/>
              </a:buClr>
              <a:buFontTx/>
              <a:buNone/>
            </a:pPr>
            <a:endParaRPr lang="en-US" sz="2800" b="1" dirty="0"/>
          </a:p>
          <a:p>
            <a:pPr marL="609600" indent="-609600">
              <a:buClr>
                <a:schemeClr val="tx1"/>
              </a:buClr>
              <a:buFont typeface="Wingdings" panose="05000000000000000000" pitchFamily="2" charset="2"/>
              <a:buAutoNum type="alphaLcPeriod" startAt="5"/>
            </a:pPr>
            <a:r>
              <a:rPr lang="en-US" sz="2800" b="1" dirty="0"/>
              <a:t>Investing for retirement:  </a:t>
            </a:r>
            <a:br>
              <a:rPr lang="en-US" sz="2800" b="1" dirty="0"/>
            </a:br>
            <a:r>
              <a:rPr lang="en-US" sz="2800" dirty="0"/>
              <a:t>Most funds can be set up as an IRA</a:t>
            </a:r>
            <a:r>
              <a:rPr lang="hu-HU" sz="2800" dirty="0"/>
              <a:t> (</a:t>
            </a:r>
            <a:r>
              <a:rPr lang="hu-HU" sz="2800" dirty="0" err="1"/>
              <a:t>Individual</a:t>
            </a:r>
            <a:r>
              <a:rPr lang="hu-HU" sz="2800" dirty="0"/>
              <a:t> </a:t>
            </a:r>
            <a:r>
              <a:rPr lang="hu-HU" sz="2800" dirty="0" err="1"/>
              <a:t>Retirement</a:t>
            </a:r>
            <a:r>
              <a:rPr lang="hu-HU" sz="2800" dirty="0"/>
              <a:t> Account)</a:t>
            </a:r>
            <a:endParaRPr lang="en-US" sz="2800" dirty="0"/>
          </a:p>
        </p:txBody>
      </p:sp>
      <p:sp>
        <p:nvSpPr>
          <p:cNvPr id="82949" name="Rectangle 5"/>
          <p:cNvSpPr>
            <a:spLocks noChangeArrowheads="1"/>
          </p:cNvSpPr>
          <p:nvPr/>
        </p:nvSpPr>
        <p:spPr bwMode="auto">
          <a:xfrm>
            <a:off x="1135082" y="2209800"/>
            <a:ext cx="75676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b="0" dirty="0">
                <a:solidFill>
                  <a:schemeClr val="tx1"/>
                </a:solidFill>
                <a:latin typeface="Book Antiqua" panose="02040602050305030304" pitchFamily="18" charset="0"/>
              </a:rPr>
              <a:t>Lower research costs </a:t>
            </a:r>
          </a:p>
          <a:p>
            <a:pPr eaLnBrk="1" hangingPunct="1"/>
            <a:r>
              <a:rPr lang="en-US" b="0" dirty="0">
                <a:solidFill>
                  <a:schemeClr val="tx1"/>
                </a:solidFill>
                <a:latin typeface="Book Antiqua" panose="02040602050305030304" pitchFamily="18" charset="0"/>
              </a:rPr>
              <a:t>Portfolio managed according to specific objectives</a:t>
            </a:r>
          </a:p>
          <a:p>
            <a:pPr eaLnBrk="1" hangingPunct="1"/>
            <a:r>
              <a:rPr lang="en-US" b="0" dirty="0">
                <a:solidFill>
                  <a:schemeClr val="tx1"/>
                </a:solidFill>
                <a:latin typeface="Book Antiqua" panose="02040602050305030304" pitchFamily="18" charset="0"/>
              </a:rPr>
              <a:t>Professionals to find undervalued securities and/or engage in asset allocation strategies</a:t>
            </a:r>
          </a:p>
        </p:txBody>
      </p:sp>
      <p:sp>
        <p:nvSpPr>
          <p:cNvPr id="82950" name="Rectangle 6"/>
          <p:cNvSpPr>
            <a:spLocks noChangeArrowheads="1"/>
          </p:cNvSpPr>
          <p:nvPr/>
        </p:nvSpPr>
        <p:spPr bwMode="auto">
          <a:xfrm>
            <a:off x="1132328" y="1219994"/>
            <a:ext cx="4535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buClr>
                <a:srgbClr val="97FFFF"/>
              </a:buClr>
              <a:buFont typeface="Wingdings" panose="05000000000000000000" pitchFamily="2" charset="2"/>
              <a:buNone/>
            </a:pPr>
            <a:r>
              <a:rPr lang="en-US" b="0" dirty="0">
                <a:solidFill>
                  <a:schemeClr val="tx1"/>
                </a:solidFill>
                <a:latin typeface="Book Antiqua" panose="02040602050305030304" pitchFamily="18" charset="0"/>
              </a:rPr>
              <a:t>Low cost, instant diversification</a:t>
            </a:r>
          </a:p>
        </p:txBody>
      </p:sp>
    </p:spTree>
    <p:extLst>
      <p:ext uri="{BB962C8B-B14F-4D97-AF65-F5344CB8AC3E}">
        <p14:creationId xmlns:p14="http://schemas.microsoft.com/office/powerpoint/2010/main" val="8123061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546100" y="2509838"/>
            <a:ext cx="8229600" cy="1143000"/>
          </a:xfrm>
        </p:spPr>
        <p:txBody>
          <a:bodyPr>
            <a:normAutofit fontScale="90000"/>
          </a:bodyPr>
          <a:lstStyle/>
          <a:p>
            <a:r>
              <a:rPr lang="en-US" sz="4800" b="1" dirty="0"/>
              <a:t>Fee Structure in Hedge Funds</a:t>
            </a:r>
            <a:br>
              <a:rPr lang="en-US" sz="4800" b="1" dirty="0"/>
            </a:br>
            <a:endParaRPr lang="en-US" sz="4800" b="1" dirty="0"/>
          </a:p>
        </p:txBody>
      </p:sp>
    </p:spTree>
    <p:extLst>
      <p:ext uri="{BB962C8B-B14F-4D97-AF65-F5344CB8AC3E}">
        <p14:creationId xmlns:p14="http://schemas.microsoft.com/office/powerpoint/2010/main" val="40134846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normAutofit fontScale="90000"/>
          </a:bodyPr>
          <a:lstStyle/>
          <a:p>
            <a:r>
              <a:rPr lang="en-US" sz="3800" b="1"/>
              <a:t>Evaluating Hedge Fund Fees</a:t>
            </a:r>
          </a:p>
        </p:txBody>
      </p:sp>
      <p:sp>
        <p:nvSpPr>
          <p:cNvPr id="3" name="Content Placeholder 2"/>
          <p:cNvSpPr>
            <a:spLocks noGrp="1"/>
          </p:cNvSpPr>
          <p:nvPr>
            <p:ph idx="4294967295"/>
          </p:nvPr>
        </p:nvSpPr>
        <p:spPr/>
        <p:txBody>
          <a:bodyPr>
            <a:normAutofit lnSpcReduction="10000"/>
          </a:bodyPr>
          <a:lstStyle/>
          <a:p>
            <a:r>
              <a:rPr lang="en-US" sz="2800" dirty="0"/>
              <a:t>Typical hedge fund fees includes a fixed management fee between 1% and 2% of assets plus an incentive fee usually equal to 20% or more of investment profits above a benchmark performance return.</a:t>
            </a:r>
          </a:p>
          <a:p>
            <a:endParaRPr lang="en-US" sz="2800" dirty="0"/>
          </a:p>
          <a:p>
            <a:r>
              <a:rPr lang="en-US" sz="2800" dirty="0"/>
              <a:t>Incentive fees are analogous to call options on the portfolio with a strike price equal to the current portfolio value x (1+ benchmark return).</a:t>
            </a:r>
          </a:p>
          <a:p>
            <a:endParaRPr lang="en-US" sz="1600" dirty="0"/>
          </a:p>
          <a:p>
            <a:r>
              <a:rPr lang="en-US" sz="2800" dirty="0">
                <a:hlinkClick r:id="rId3"/>
              </a:rPr>
              <a:t>Top performing hedge funds 2015</a:t>
            </a:r>
            <a:endParaRPr lang="en-US" sz="2800" dirty="0"/>
          </a:p>
          <a:p>
            <a:endParaRPr lang="en-US" sz="1600" dirty="0"/>
          </a:p>
          <a:p>
            <a:r>
              <a:rPr lang="en-US" sz="2800" dirty="0">
                <a:hlinkClick r:id="rId4"/>
              </a:rPr>
              <a:t>Top earning hedge fund managers</a:t>
            </a:r>
            <a:endParaRPr lang="en-US" sz="2800" dirty="0"/>
          </a:p>
        </p:txBody>
      </p:sp>
    </p:spTree>
    <p:extLst>
      <p:ext uri="{BB962C8B-B14F-4D97-AF65-F5344CB8AC3E}">
        <p14:creationId xmlns:p14="http://schemas.microsoft.com/office/powerpoint/2010/main" val="374909710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normAutofit fontScale="90000"/>
          </a:bodyPr>
          <a:lstStyle/>
          <a:p>
            <a:r>
              <a:rPr lang="en-US" sz="4000" b="1"/>
              <a:t>The $50 Billion Madoff Scandal</a:t>
            </a:r>
          </a:p>
        </p:txBody>
      </p:sp>
      <p:sp>
        <p:nvSpPr>
          <p:cNvPr id="3" name="Content Placeholder 2"/>
          <p:cNvSpPr>
            <a:spLocks noGrp="1"/>
          </p:cNvSpPr>
          <p:nvPr>
            <p:ph idx="4294967295"/>
          </p:nvPr>
        </p:nvSpPr>
        <p:spPr/>
        <p:txBody>
          <a:bodyPr/>
          <a:lstStyle/>
          <a:p>
            <a:r>
              <a:rPr lang="en-US" sz="2300" dirty="0"/>
              <a:t>Madoff operated a $50 billion Ponzi Scheme</a:t>
            </a:r>
          </a:p>
          <a:p>
            <a:pPr lvl="1"/>
            <a:r>
              <a:rPr lang="en-US" sz="2300" dirty="0"/>
              <a:t>In a Ponzi scheme the con artist (Madoff) promises and initially pays high returns to investors.  The large returns are generated by paying out to old clients some of the money paid in by new clients.  </a:t>
            </a:r>
            <a:endParaRPr lang="en-US" sz="2100" dirty="0"/>
          </a:p>
          <a:p>
            <a:r>
              <a:rPr lang="en-US" sz="2300" dirty="0"/>
              <a:t>The con also skims some of the money for his or her own purposes.  The scheme can work for some time until the fund stops growing.</a:t>
            </a:r>
          </a:p>
          <a:p>
            <a:r>
              <a:rPr lang="en-US" sz="2300" dirty="0"/>
              <a:t>Madoff was a respected individual, former chairman of NASDAQ with prestigious client book.</a:t>
            </a:r>
          </a:p>
          <a:p>
            <a:endParaRPr lang="en-US" sz="2300" dirty="0"/>
          </a:p>
        </p:txBody>
      </p:sp>
    </p:spTree>
    <p:extLst>
      <p:ext uri="{BB962C8B-B14F-4D97-AF65-F5344CB8AC3E}">
        <p14:creationId xmlns:p14="http://schemas.microsoft.com/office/powerpoint/2010/main" val="17370798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normAutofit fontScale="90000"/>
          </a:bodyPr>
          <a:lstStyle/>
          <a:p>
            <a:r>
              <a:rPr lang="en-US" sz="4000" b="1"/>
              <a:t>The $50 Billion Madoff Scandal</a:t>
            </a:r>
          </a:p>
        </p:txBody>
      </p:sp>
      <p:sp>
        <p:nvSpPr>
          <p:cNvPr id="3" name="Content Placeholder 2"/>
          <p:cNvSpPr>
            <a:spLocks noGrp="1"/>
          </p:cNvSpPr>
          <p:nvPr>
            <p:ph idx="4294967295"/>
          </p:nvPr>
        </p:nvSpPr>
        <p:spPr/>
        <p:txBody>
          <a:bodyPr/>
          <a:lstStyle/>
          <a:p>
            <a:r>
              <a:rPr lang="en-US" sz="2200" dirty="0"/>
              <a:t>In 2008 redemptions began as clients needed money, scheme unwound.  </a:t>
            </a:r>
          </a:p>
          <a:p>
            <a:pPr marL="342900" lvl="1" indent="-342900">
              <a:buFontTx/>
              <a:buChar char="•"/>
            </a:pPr>
            <a:r>
              <a:rPr lang="en-US" sz="2200" dirty="0"/>
              <a:t>Lack of reporting requirements made the fraud possible but there were several warning signs:</a:t>
            </a:r>
          </a:p>
          <a:p>
            <a:pPr marL="342900" lvl="1" indent="-342900"/>
            <a:r>
              <a:rPr lang="en-US" sz="2200" dirty="0"/>
              <a:t>Returns were too stable for too long,</a:t>
            </a:r>
          </a:p>
          <a:p>
            <a:pPr marL="342900" lvl="1" indent="-342900"/>
            <a:r>
              <a:rPr lang="en-US" sz="2200" dirty="0"/>
              <a:t>Fund fee structure was too generous,</a:t>
            </a:r>
          </a:p>
          <a:p>
            <a:pPr marL="342900" lvl="1" indent="-342900"/>
            <a:r>
              <a:rPr lang="en-US" sz="2200" dirty="0"/>
              <a:t>Audit firm was not a major auditor,</a:t>
            </a:r>
          </a:p>
          <a:p>
            <a:pPr marL="342900" lvl="1" indent="-342900"/>
            <a:r>
              <a:rPr lang="en-US" sz="2200" dirty="0"/>
              <a:t>All assets were kept in house rather than with a custodian,</a:t>
            </a:r>
          </a:p>
          <a:p>
            <a:pPr marL="342900" lvl="1" indent="-342900"/>
            <a:r>
              <a:rPr lang="en-US" sz="2200" dirty="0"/>
              <a:t>No evidence of option investments Madoff claimed to be making,</a:t>
            </a:r>
          </a:p>
          <a:p>
            <a:pPr marL="342900" lvl="1" indent="-342900"/>
            <a:r>
              <a:rPr lang="en-US" sz="2200" dirty="0"/>
              <a:t>SEC received a letter in 2000 stating that the fund was a Ponzi scheme.</a:t>
            </a:r>
          </a:p>
          <a:p>
            <a:pPr marL="342900" lvl="1" indent="-342900"/>
            <a:endParaRPr lang="en-US" sz="2200" dirty="0"/>
          </a:p>
          <a:p>
            <a:pPr marL="342900" lvl="1" indent="-342900"/>
            <a:endParaRPr lang="en-US" sz="2200" dirty="0"/>
          </a:p>
          <a:p>
            <a:pPr marL="342900" lvl="1" indent="-342900"/>
            <a:r>
              <a:rPr lang="en-US" sz="2800" dirty="0">
                <a:hlinkClick r:id="rId3"/>
              </a:rPr>
              <a:t>Madoff scandal short video</a:t>
            </a:r>
            <a:endParaRPr lang="en-US" sz="2800" dirty="0"/>
          </a:p>
          <a:p>
            <a:pPr marL="342900" lvl="1" indent="-342900"/>
            <a:endParaRPr lang="en-US" sz="2200" dirty="0"/>
          </a:p>
        </p:txBody>
      </p:sp>
    </p:spTree>
    <p:extLst>
      <p:ext uri="{BB962C8B-B14F-4D97-AF65-F5344CB8AC3E}">
        <p14:creationId xmlns:p14="http://schemas.microsoft.com/office/powerpoint/2010/main" val="241591891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4294967295"/>
          </p:nvPr>
        </p:nvSpPr>
        <p:spPr/>
        <p:txBody>
          <a:bodyPr lIns="90488" tIns="44450" rIns="90488" bIns="44450"/>
          <a:lstStyle/>
          <a:p>
            <a:pPr algn="ctr">
              <a:buFontTx/>
              <a:buNone/>
            </a:pPr>
            <a:endParaRPr lang="hu-HU" sz="4800" b="1" dirty="0"/>
          </a:p>
          <a:p>
            <a:pPr algn="ctr">
              <a:buFontTx/>
              <a:buNone/>
            </a:pPr>
            <a:endParaRPr lang="hu-HU" sz="4800" b="1" dirty="0"/>
          </a:p>
          <a:p>
            <a:pPr algn="ctr">
              <a:buFontTx/>
              <a:buNone/>
            </a:pPr>
            <a:r>
              <a:rPr lang="en-US" sz="4800" b="1" dirty="0"/>
              <a:t>Types of Investment Companies</a:t>
            </a:r>
          </a:p>
        </p:txBody>
      </p:sp>
    </p:spTree>
    <p:extLst>
      <p:ext uri="{BB962C8B-B14F-4D97-AF65-F5344CB8AC3E}">
        <p14:creationId xmlns:p14="http://schemas.microsoft.com/office/powerpoint/2010/main" val="254333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927" y="0"/>
            <a:ext cx="5381625" cy="908050"/>
          </a:xfrm>
        </p:spPr>
        <p:txBody>
          <a:bodyPr lIns="90488" tIns="44450" rIns="90488" bIns="44450" anchorCtr="1"/>
          <a:lstStyle/>
          <a:p>
            <a:r>
              <a:rPr lang="en-US" b="1" dirty="0"/>
              <a:t>Organizational Forms</a:t>
            </a:r>
          </a:p>
        </p:txBody>
      </p:sp>
      <p:sp>
        <p:nvSpPr>
          <p:cNvPr id="86019" name="Rectangle 3"/>
          <p:cNvSpPr>
            <a:spLocks noGrp="1" noChangeArrowheads="1"/>
          </p:cNvSpPr>
          <p:nvPr>
            <p:ph idx="4294967295"/>
          </p:nvPr>
        </p:nvSpPr>
        <p:spPr>
          <a:xfrm>
            <a:off x="711200" y="908050"/>
            <a:ext cx="8229600" cy="4525963"/>
          </a:xfrm>
        </p:spPr>
        <p:txBody>
          <a:bodyPr lIns="90488" tIns="44450" rIns="90488" bIns="44450">
            <a:normAutofit lnSpcReduction="10000"/>
          </a:bodyPr>
          <a:lstStyle/>
          <a:p>
            <a:pPr>
              <a:buFontTx/>
              <a:buNone/>
            </a:pPr>
            <a:r>
              <a:rPr lang="en-US" i="1" dirty="0"/>
              <a:t>	</a:t>
            </a:r>
            <a:r>
              <a:rPr lang="en-US" sz="2600" b="1" dirty="0"/>
              <a:t>Managed Investment Companies: Managed, usually changing composition portfolio.</a:t>
            </a:r>
          </a:p>
          <a:p>
            <a:pPr>
              <a:buFont typeface="Wingdings" panose="05000000000000000000" pitchFamily="2" charset="2"/>
              <a:buChar char="v"/>
            </a:pPr>
            <a:r>
              <a:rPr lang="en-US" sz="2600" b="1" dirty="0"/>
              <a:t>___________________________________</a:t>
            </a:r>
          </a:p>
          <a:p>
            <a:pPr>
              <a:buFont typeface="Wingdings" panose="05000000000000000000" pitchFamily="2" charset="2"/>
              <a:buChar char="v"/>
            </a:pPr>
            <a:endParaRPr lang="en-US" sz="1200" b="1" dirty="0"/>
          </a:p>
          <a:p>
            <a:pPr>
              <a:buFont typeface="Wingdings" panose="05000000000000000000" pitchFamily="2" charset="2"/>
              <a:buChar char="v"/>
            </a:pPr>
            <a:r>
              <a:rPr lang="en-US" sz="2600" b="1" dirty="0"/>
              <a:t>The fund's board of directors typically hires an </a:t>
            </a:r>
            <a:r>
              <a:rPr lang="en-US" sz="2600" b="1" i="1" u="sng" dirty="0"/>
              <a:t>investment advisor</a:t>
            </a:r>
            <a:r>
              <a:rPr lang="en-US" sz="2600" b="1" dirty="0"/>
              <a:t> to select and manage the fund assets according to some specific goal(s) set by the board and any regulatory requirements.</a:t>
            </a:r>
          </a:p>
          <a:p>
            <a:pPr>
              <a:buFont typeface="Wingdings" panose="05000000000000000000" pitchFamily="2" charset="2"/>
              <a:buChar char="v"/>
            </a:pPr>
            <a:endParaRPr lang="en-US" sz="1200" b="1" dirty="0"/>
          </a:p>
          <a:p>
            <a:pPr>
              <a:buFont typeface="Wingdings" panose="05000000000000000000" pitchFamily="2" charset="2"/>
              <a:buChar char="v"/>
            </a:pPr>
            <a:r>
              <a:rPr lang="en-US" sz="2600" b="1" dirty="0"/>
              <a:t>The </a:t>
            </a:r>
            <a:r>
              <a:rPr lang="en-US" sz="2600" b="1" i="1" u="sng" dirty="0"/>
              <a:t>investment advisor</a:t>
            </a:r>
            <a:r>
              <a:rPr lang="en-US" sz="2600" b="1" dirty="0"/>
              <a:t> usually creates the fund and selects the investments.  Most funds are of this type. </a:t>
            </a:r>
          </a:p>
        </p:txBody>
      </p:sp>
      <p:sp>
        <p:nvSpPr>
          <p:cNvPr id="86020" name="Rectangle 4"/>
          <p:cNvSpPr>
            <a:spLocks noChangeArrowheads="1"/>
          </p:cNvSpPr>
          <p:nvPr/>
        </p:nvSpPr>
        <p:spPr bwMode="auto">
          <a:xfrm>
            <a:off x="1219200" y="1593850"/>
            <a:ext cx="624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eaLnBrk="1" hangingPunct="1"/>
            <a:r>
              <a:rPr lang="en-US" dirty="0">
                <a:solidFill>
                  <a:schemeClr val="tx1"/>
                </a:solidFill>
                <a:latin typeface="Book Antiqua" panose="02040602050305030304" pitchFamily="18" charset="0"/>
              </a:rPr>
              <a:t>More commonly known as a ‘mutual fund’</a:t>
            </a:r>
          </a:p>
        </p:txBody>
      </p:sp>
    </p:spTree>
    <p:extLst>
      <p:ext uri="{BB962C8B-B14F-4D97-AF65-F5344CB8AC3E}">
        <p14:creationId xmlns:p14="http://schemas.microsoft.com/office/powerpoint/2010/main" val="388454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entmoney.com/wp-content/uploads/2013/05/George-So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24765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encrypted-tbn2.gstatic.com/images?q=tbn:ANd9GcT-wmsPsVqAm3Ra8PEU5Tb-U8WJFCayKW_CL_KOSznFSKOkmY3oX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90600"/>
            <a:ext cx="24003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s://encrypted-tbn2.gstatic.com/images?q=tbn:ANd9GcT-c1v5LCk4RrpItzfk12dLnHwcfSz8NsCV6VmtQeVvaIIPL_q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504" y="990600"/>
            <a:ext cx="3063496" cy="2802775"/>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p:cNvSpPr txBox="1"/>
          <p:nvPr/>
        </p:nvSpPr>
        <p:spPr>
          <a:xfrm>
            <a:off x="228600" y="4419600"/>
            <a:ext cx="8763000" cy="830997"/>
          </a:xfrm>
          <a:prstGeom prst="rect">
            <a:avLst/>
          </a:prstGeom>
          <a:noFill/>
        </p:spPr>
        <p:txBody>
          <a:bodyPr wrap="square" rtlCol="0">
            <a:spAutoFit/>
          </a:bodyPr>
          <a:lstStyle/>
          <a:p>
            <a:r>
              <a:rPr lang="hu-HU" b="1" dirty="0" err="1"/>
              <a:t>Georgy</a:t>
            </a:r>
            <a:r>
              <a:rPr lang="hu-HU" b="1" dirty="0"/>
              <a:t> Soros		     Warren </a:t>
            </a:r>
            <a:r>
              <a:rPr lang="hu-HU" b="1" dirty="0" err="1"/>
              <a:t>Buffett</a:t>
            </a:r>
            <a:r>
              <a:rPr lang="hu-HU" b="1" dirty="0"/>
              <a:t>		Mark </a:t>
            </a:r>
            <a:r>
              <a:rPr lang="hu-HU" b="1" dirty="0" err="1"/>
              <a:t>Mobius</a:t>
            </a:r>
            <a:endParaRPr lang="hu-HU" b="1" dirty="0"/>
          </a:p>
          <a:p>
            <a:r>
              <a:rPr lang="hu-HU" dirty="0"/>
              <a:t>Soros </a:t>
            </a:r>
            <a:r>
              <a:rPr lang="hu-HU" dirty="0" err="1"/>
              <a:t>Fund</a:t>
            </a:r>
            <a:r>
              <a:rPr lang="hu-HU" dirty="0"/>
              <a:t>		</a:t>
            </a:r>
            <a:r>
              <a:rPr lang="hu-HU" dirty="0" err="1"/>
              <a:t>Berkshire</a:t>
            </a:r>
            <a:r>
              <a:rPr lang="hu-HU" dirty="0"/>
              <a:t> </a:t>
            </a:r>
            <a:r>
              <a:rPr lang="hu-HU" dirty="0" err="1"/>
              <a:t>Hathaway</a:t>
            </a:r>
            <a:r>
              <a:rPr lang="hu-HU" dirty="0"/>
              <a:t>		</a:t>
            </a:r>
            <a:r>
              <a:rPr lang="hu-HU" dirty="0" err="1"/>
              <a:t>Templeton</a:t>
            </a:r>
            <a:r>
              <a:rPr lang="hu-HU" dirty="0"/>
              <a:t> </a:t>
            </a:r>
            <a:r>
              <a:rPr lang="hu-HU" dirty="0" err="1"/>
              <a:t>Fund</a:t>
            </a:r>
            <a:endParaRPr lang="hu-HU" dirty="0"/>
          </a:p>
        </p:txBody>
      </p:sp>
    </p:spTree>
    <p:extLst>
      <p:ext uri="{BB962C8B-B14F-4D97-AF65-F5344CB8AC3E}">
        <p14:creationId xmlns:p14="http://schemas.microsoft.com/office/powerpoint/2010/main" val="162781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7345"/>
            <a:ext cx="5715000" cy="685800"/>
          </a:xfrm>
        </p:spPr>
        <p:txBody>
          <a:bodyPr lIns="90488" tIns="44450" rIns="90488" bIns="44450" anchorCtr="1"/>
          <a:lstStyle/>
          <a:p>
            <a:r>
              <a:rPr lang="en-US" b="1" dirty="0"/>
              <a:t>Organizational Forms</a:t>
            </a:r>
          </a:p>
        </p:txBody>
      </p:sp>
      <p:sp>
        <p:nvSpPr>
          <p:cNvPr id="87043" name="Rectangle 3"/>
          <p:cNvSpPr>
            <a:spLocks noGrp="1" noChangeArrowheads="1"/>
          </p:cNvSpPr>
          <p:nvPr>
            <p:ph idx="4294967295"/>
          </p:nvPr>
        </p:nvSpPr>
        <p:spPr>
          <a:xfrm>
            <a:off x="152400" y="1049338"/>
            <a:ext cx="8763000" cy="5275262"/>
          </a:xfrm>
        </p:spPr>
        <p:txBody>
          <a:bodyPr lIns="90488" tIns="44450" rIns="90488" bIns="44450">
            <a:normAutofit lnSpcReduction="10000"/>
          </a:bodyPr>
          <a:lstStyle/>
          <a:p>
            <a:pPr>
              <a:buFontTx/>
              <a:buNone/>
            </a:pPr>
            <a:r>
              <a:rPr lang="en-US" i="1" dirty="0"/>
              <a:t>	</a:t>
            </a:r>
            <a:r>
              <a:rPr lang="en-US" sz="2600" dirty="0"/>
              <a:t>A managed investment company (mutual fund) may be </a:t>
            </a:r>
          </a:p>
          <a:p>
            <a:pPr>
              <a:buFontTx/>
              <a:buNone/>
            </a:pPr>
            <a:endParaRPr lang="en-US" sz="2600" dirty="0"/>
          </a:p>
          <a:p>
            <a:pPr>
              <a:buFont typeface="Wingdings" panose="05000000000000000000" pitchFamily="2" charset="2"/>
              <a:buChar char="v"/>
            </a:pPr>
            <a:r>
              <a:rPr lang="en-US" sz="2600" b="1" dirty="0"/>
              <a:t>Open end</a:t>
            </a:r>
          </a:p>
          <a:p>
            <a:pPr lvl="2" algn="just">
              <a:lnSpc>
                <a:spcPct val="80000"/>
              </a:lnSpc>
              <a:spcBef>
                <a:spcPct val="30000"/>
              </a:spcBef>
              <a:buFont typeface="Arial" charset="0"/>
              <a:buChar char="•"/>
            </a:pPr>
            <a:r>
              <a:rPr lang="hu-HU" sz="2800" dirty="0" err="1"/>
              <a:t>Fund</a:t>
            </a:r>
            <a:r>
              <a:rPr lang="hu-HU" sz="2800" dirty="0"/>
              <a:t> </a:t>
            </a:r>
            <a:r>
              <a:rPr lang="hu-HU" sz="2800" dirty="0" err="1"/>
              <a:t>issues</a:t>
            </a:r>
            <a:r>
              <a:rPr lang="hu-HU" sz="2800" dirty="0"/>
              <a:t> </a:t>
            </a:r>
            <a:r>
              <a:rPr lang="hu-HU" sz="2800" dirty="0" err="1"/>
              <a:t>new</a:t>
            </a:r>
            <a:r>
              <a:rPr lang="hu-HU" sz="2800" dirty="0"/>
              <a:t> </a:t>
            </a:r>
            <a:r>
              <a:rPr lang="hu-HU" sz="2800" dirty="0" err="1"/>
              <a:t>shares</a:t>
            </a:r>
            <a:r>
              <a:rPr lang="hu-HU" sz="2800" dirty="0"/>
              <a:t> </a:t>
            </a:r>
            <a:r>
              <a:rPr lang="hu-HU" sz="2800" dirty="0" err="1"/>
              <a:t>when</a:t>
            </a:r>
            <a:r>
              <a:rPr lang="hu-HU" sz="2800" dirty="0"/>
              <a:t> </a:t>
            </a:r>
            <a:r>
              <a:rPr lang="hu-HU" sz="2800" dirty="0" err="1"/>
              <a:t>investors</a:t>
            </a:r>
            <a:r>
              <a:rPr lang="hu-HU" sz="2800" dirty="0"/>
              <a:t> </a:t>
            </a:r>
            <a:r>
              <a:rPr lang="hu-HU" sz="2800" dirty="0" err="1"/>
              <a:t>buy</a:t>
            </a:r>
            <a:r>
              <a:rPr lang="hu-HU" sz="2800" dirty="0"/>
              <a:t> in and </a:t>
            </a:r>
            <a:r>
              <a:rPr lang="hu-HU" sz="2800" dirty="0" err="1"/>
              <a:t>redeems</a:t>
            </a:r>
            <a:r>
              <a:rPr lang="hu-HU" sz="2800" dirty="0"/>
              <a:t> </a:t>
            </a:r>
            <a:r>
              <a:rPr lang="hu-HU" sz="2800" dirty="0" err="1"/>
              <a:t>shares</a:t>
            </a:r>
            <a:r>
              <a:rPr lang="hu-HU" sz="2800" dirty="0"/>
              <a:t> </a:t>
            </a:r>
            <a:r>
              <a:rPr lang="hu-HU" sz="2800" dirty="0" err="1"/>
              <a:t>when</a:t>
            </a:r>
            <a:r>
              <a:rPr lang="hu-HU" sz="2800" dirty="0"/>
              <a:t> </a:t>
            </a:r>
            <a:r>
              <a:rPr lang="hu-HU" sz="2800" dirty="0" err="1"/>
              <a:t>investors</a:t>
            </a:r>
            <a:r>
              <a:rPr lang="hu-HU" sz="2800" dirty="0"/>
              <a:t> cash out</a:t>
            </a:r>
          </a:p>
          <a:p>
            <a:pPr lvl="2" algn="just">
              <a:lnSpc>
                <a:spcPct val="80000"/>
              </a:lnSpc>
              <a:spcBef>
                <a:spcPct val="30000"/>
              </a:spcBef>
              <a:buFont typeface="Arial" charset="0"/>
              <a:buChar char="•"/>
            </a:pPr>
            <a:r>
              <a:rPr lang="hu-HU" sz="2800" dirty="0" err="1"/>
              <a:t>Priced</a:t>
            </a:r>
            <a:r>
              <a:rPr lang="hu-HU" sz="2800" dirty="0"/>
              <a:t> </a:t>
            </a:r>
            <a:r>
              <a:rPr lang="hu-HU" sz="2800" dirty="0" err="1"/>
              <a:t>at</a:t>
            </a:r>
            <a:r>
              <a:rPr lang="hu-HU" sz="2800" dirty="0"/>
              <a:t> Net </a:t>
            </a:r>
            <a:r>
              <a:rPr lang="hu-HU" sz="2800" dirty="0" err="1"/>
              <a:t>Asset</a:t>
            </a:r>
            <a:r>
              <a:rPr lang="hu-HU" sz="2800" dirty="0"/>
              <a:t> </a:t>
            </a:r>
            <a:r>
              <a:rPr lang="hu-HU" sz="2800" dirty="0" err="1"/>
              <a:t>Value</a:t>
            </a:r>
            <a:r>
              <a:rPr lang="hu-HU" sz="2800" dirty="0"/>
              <a:t> (NAV)</a:t>
            </a:r>
            <a:endParaRPr lang="en-US" sz="2600" dirty="0"/>
          </a:p>
          <a:p>
            <a:pPr>
              <a:buFont typeface="Wingdings" panose="05000000000000000000" pitchFamily="2" charset="2"/>
              <a:buChar char="v"/>
            </a:pPr>
            <a:r>
              <a:rPr lang="en-US" sz="2600" b="1" dirty="0"/>
              <a:t>Closed end</a:t>
            </a:r>
          </a:p>
          <a:p>
            <a:pPr lvl="2" algn="just">
              <a:spcBef>
                <a:spcPct val="30000"/>
              </a:spcBef>
              <a:buFont typeface="Arial" charset="0"/>
              <a:buChar char="•"/>
            </a:pPr>
            <a:r>
              <a:rPr lang="hu-HU" sz="2800" dirty="0"/>
              <a:t>No </a:t>
            </a:r>
            <a:r>
              <a:rPr lang="hu-HU" sz="2800" dirty="0" err="1"/>
              <a:t>change</a:t>
            </a:r>
            <a:r>
              <a:rPr lang="hu-HU" sz="2800" dirty="0"/>
              <a:t> in </a:t>
            </a:r>
            <a:r>
              <a:rPr lang="hu-HU" sz="2800" dirty="0" err="1"/>
              <a:t>shares</a:t>
            </a:r>
            <a:r>
              <a:rPr lang="hu-HU" sz="2800" dirty="0"/>
              <a:t> outstanding; old </a:t>
            </a:r>
            <a:r>
              <a:rPr lang="hu-HU" sz="2800" dirty="0" err="1"/>
              <a:t>investors</a:t>
            </a:r>
            <a:r>
              <a:rPr lang="hu-HU" sz="2800" dirty="0"/>
              <a:t> cash out </a:t>
            </a:r>
            <a:r>
              <a:rPr lang="hu-HU" sz="2800" dirty="0" err="1"/>
              <a:t>by</a:t>
            </a:r>
            <a:r>
              <a:rPr lang="hu-HU" sz="2800" dirty="0"/>
              <a:t> </a:t>
            </a:r>
            <a:r>
              <a:rPr lang="hu-HU" sz="2800" dirty="0" err="1"/>
              <a:t>selling</a:t>
            </a:r>
            <a:r>
              <a:rPr lang="hu-HU" sz="2800" dirty="0"/>
              <a:t> </a:t>
            </a:r>
            <a:r>
              <a:rPr lang="hu-HU" sz="2800" dirty="0" err="1"/>
              <a:t>to</a:t>
            </a:r>
            <a:r>
              <a:rPr lang="hu-HU" sz="2800" dirty="0"/>
              <a:t> </a:t>
            </a:r>
            <a:r>
              <a:rPr lang="hu-HU" sz="2800" dirty="0" err="1"/>
              <a:t>new</a:t>
            </a:r>
            <a:r>
              <a:rPr lang="hu-HU" sz="2800" dirty="0"/>
              <a:t> </a:t>
            </a:r>
            <a:r>
              <a:rPr lang="hu-HU" sz="2800" dirty="0" err="1"/>
              <a:t>investors</a:t>
            </a:r>
            <a:r>
              <a:rPr lang="hu-HU" sz="2800" dirty="0"/>
              <a:t> </a:t>
            </a:r>
            <a:r>
              <a:rPr lang="en-US" sz="2800" dirty="0"/>
              <a:t>in the marketplace (NASDAQ or an exchange) and the fund itself is not involved. </a:t>
            </a:r>
            <a:endParaRPr lang="hu-HU" sz="2800" dirty="0"/>
          </a:p>
          <a:p>
            <a:pPr lvl="2" algn="just">
              <a:lnSpc>
                <a:spcPct val="80000"/>
              </a:lnSpc>
              <a:spcBef>
                <a:spcPct val="30000"/>
              </a:spcBef>
              <a:buFont typeface="Arial" charset="0"/>
              <a:buChar char="•"/>
            </a:pPr>
            <a:r>
              <a:rPr lang="hu-HU" sz="2800" dirty="0" err="1"/>
              <a:t>Priced</a:t>
            </a:r>
            <a:r>
              <a:rPr lang="hu-HU" sz="2800" dirty="0"/>
              <a:t> </a:t>
            </a:r>
            <a:r>
              <a:rPr lang="hu-HU" sz="2800" dirty="0" err="1"/>
              <a:t>at</a:t>
            </a:r>
            <a:r>
              <a:rPr lang="hu-HU" sz="2800" dirty="0"/>
              <a:t> </a:t>
            </a:r>
            <a:r>
              <a:rPr lang="hu-HU" sz="2800" dirty="0" err="1"/>
              <a:t>premium</a:t>
            </a:r>
            <a:r>
              <a:rPr lang="hu-HU" sz="2800" dirty="0"/>
              <a:t> </a:t>
            </a:r>
            <a:r>
              <a:rPr lang="hu-HU" sz="2800" dirty="0" err="1"/>
              <a:t>or</a:t>
            </a:r>
            <a:r>
              <a:rPr lang="hu-HU" sz="2800" dirty="0"/>
              <a:t> </a:t>
            </a:r>
            <a:r>
              <a:rPr lang="hu-HU" sz="2800" dirty="0" err="1"/>
              <a:t>discount</a:t>
            </a:r>
            <a:r>
              <a:rPr lang="hu-HU" sz="2800" dirty="0"/>
              <a:t> </a:t>
            </a:r>
            <a:r>
              <a:rPr lang="hu-HU" sz="2800" dirty="0" err="1"/>
              <a:t>to</a:t>
            </a:r>
            <a:r>
              <a:rPr lang="hu-HU" sz="2800" dirty="0"/>
              <a:t> NAV</a:t>
            </a:r>
          </a:p>
          <a:p>
            <a:pPr lvl="1"/>
            <a:endParaRPr lang="en-US" dirty="0"/>
          </a:p>
        </p:txBody>
      </p:sp>
    </p:spTree>
    <p:extLst>
      <p:ext uri="{BB962C8B-B14F-4D97-AF65-F5344CB8AC3E}">
        <p14:creationId xmlns:p14="http://schemas.microsoft.com/office/powerpoint/2010/main" val="78030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p:cNvSpPr>
            <a:spLocks noGrp="1" noChangeArrowheads="1"/>
          </p:cNvSpPr>
          <p:nvPr>
            <p:ph type="title" idx="4294967295"/>
          </p:nvPr>
        </p:nvSpPr>
        <p:spPr>
          <a:xfrm>
            <a:off x="252413" y="0"/>
            <a:ext cx="8891587" cy="938213"/>
          </a:xfrm>
          <a:noFill/>
        </p:spPr>
        <p:txBody>
          <a:bodyPr lIns="90488" tIns="44450" rIns="90488" bIns="44450"/>
          <a:lstStyle/>
          <a:p>
            <a:r>
              <a:rPr lang="en-US" sz="4000" b="1"/>
              <a:t>Differences in Open &amp; Closed End</a:t>
            </a:r>
          </a:p>
        </p:txBody>
      </p:sp>
      <p:sp>
        <p:nvSpPr>
          <p:cNvPr id="14339" name="Rectangle 3"/>
          <p:cNvSpPr>
            <a:spLocks noGrp="1" noChangeArrowheads="1"/>
          </p:cNvSpPr>
          <p:nvPr>
            <p:ph idx="4294967295"/>
          </p:nvPr>
        </p:nvSpPr>
        <p:spPr>
          <a:xfrm>
            <a:off x="300038" y="954088"/>
            <a:ext cx="8229600" cy="4951412"/>
          </a:xfrm>
        </p:spPr>
        <p:txBody>
          <a:bodyPr lIns="90488" tIns="44450" rIns="90488" bIns="44450"/>
          <a:lstStyle/>
          <a:p>
            <a:pPr>
              <a:buFontTx/>
              <a:buNone/>
            </a:pPr>
            <a:r>
              <a:rPr lang="en-US" sz="2800" b="1" i="1" dirty="0"/>
              <a:t>	</a:t>
            </a:r>
            <a:r>
              <a:rPr lang="en-US" sz="3000" b="1" dirty="0"/>
              <a:t>Most funds are </a:t>
            </a:r>
            <a:r>
              <a:rPr lang="en-US" sz="3000" b="1" i="1" u="sng" dirty="0"/>
              <a:t>open end</a:t>
            </a:r>
            <a:r>
              <a:rPr lang="en-US" sz="3000" b="1" dirty="0"/>
              <a:t>:</a:t>
            </a:r>
            <a:r>
              <a:rPr lang="en-US" sz="2800" b="1" dirty="0"/>
              <a:t> </a:t>
            </a:r>
          </a:p>
          <a:p>
            <a:pPr>
              <a:buFontTx/>
              <a:buNone/>
            </a:pPr>
            <a:r>
              <a:rPr lang="en-US" sz="2800" b="1" dirty="0"/>
              <a:t>The advantage of the open end form is</a:t>
            </a:r>
            <a:r>
              <a:rPr lang="en-US" dirty="0"/>
              <a:t> </a:t>
            </a:r>
          </a:p>
          <a:p>
            <a:pPr marL="0" indent="0">
              <a:buNone/>
            </a:pPr>
            <a:r>
              <a:rPr lang="en-US" dirty="0"/>
              <a:t>  </a:t>
            </a:r>
          </a:p>
          <a:p>
            <a:pPr marL="0" indent="0">
              <a:buNone/>
            </a:pPr>
            <a:r>
              <a:rPr lang="en-US" dirty="0"/>
              <a:t> </a:t>
            </a:r>
            <a:br>
              <a:rPr lang="en-US" dirty="0"/>
            </a:br>
            <a:endParaRPr lang="en-US" dirty="0"/>
          </a:p>
          <a:p>
            <a:pPr>
              <a:buFont typeface="Wingdings" panose="05000000000000000000" pitchFamily="2" charset="2"/>
              <a:buNone/>
            </a:pPr>
            <a:r>
              <a:rPr lang="en-US" sz="2800" b="1" dirty="0"/>
              <a:t>The disadvantage of the open end form is</a:t>
            </a:r>
            <a:r>
              <a:rPr lang="en-US" dirty="0"/>
              <a:t> </a:t>
            </a:r>
          </a:p>
          <a:p>
            <a:pPr marL="0" indent="0">
              <a:buNone/>
            </a:pPr>
            <a:endParaRPr lang="en-US" dirty="0"/>
          </a:p>
        </p:txBody>
      </p:sp>
      <p:sp>
        <p:nvSpPr>
          <p:cNvPr id="88071" name="Rectangle 7"/>
          <p:cNvSpPr>
            <a:spLocks noChangeArrowheads="1"/>
          </p:cNvSpPr>
          <p:nvPr/>
        </p:nvSpPr>
        <p:spPr bwMode="auto">
          <a:xfrm>
            <a:off x="757238" y="1905000"/>
            <a:ext cx="7772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Liquidity for the investor </a:t>
            </a:r>
          </a:p>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Fund’s ability to grow (advantage for the fund or sponsor)</a:t>
            </a:r>
          </a:p>
        </p:txBody>
      </p:sp>
      <p:sp>
        <p:nvSpPr>
          <p:cNvPr id="88072" name="Rectangle 8"/>
          <p:cNvSpPr>
            <a:spLocks noChangeArrowheads="1"/>
          </p:cNvSpPr>
          <p:nvPr/>
        </p:nvSpPr>
        <p:spPr bwMode="auto">
          <a:xfrm>
            <a:off x="838200" y="3886200"/>
            <a:ext cx="67167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defRPr>
            </a:lvl1pPr>
            <a:lvl2pPr marL="742950" indent="-285750">
              <a:defRPr sz="2400" b="1">
                <a:solidFill>
                  <a:schemeClr val="bg1"/>
                </a:solidFill>
                <a:latin typeface="Arial" panose="020B0604020202020204" pitchFamily="34" charset="0"/>
              </a:defRPr>
            </a:lvl2pPr>
            <a:lvl3pPr marL="1143000" indent="-228600">
              <a:defRPr sz="2400" b="1">
                <a:solidFill>
                  <a:schemeClr val="bg1"/>
                </a:solidFill>
                <a:latin typeface="Arial" panose="020B0604020202020204" pitchFamily="34" charset="0"/>
              </a:defRPr>
            </a:lvl3pPr>
            <a:lvl4pPr marL="1600200" indent="-228600">
              <a:defRPr sz="2400" b="1">
                <a:solidFill>
                  <a:schemeClr val="bg1"/>
                </a:solidFill>
                <a:latin typeface="Arial" panose="020B0604020202020204" pitchFamily="34" charset="0"/>
              </a:defRPr>
            </a:lvl4pPr>
            <a:lvl5pPr marL="2057400" indent="-228600">
              <a:defRPr sz="2400" b="1">
                <a:solidFill>
                  <a:schemeClr val="bg1"/>
                </a:solidFill>
                <a:latin typeface="Arial" panose="020B0604020202020204" pitchFamily="34" charset="0"/>
              </a:defRPr>
            </a:lvl5pPr>
            <a:lvl6pPr marL="2514600" indent="-228600" eaLnBrk="0" fontAlgn="base" hangingPunct="0">
              <a:spcBef>
                <a:spcPct val="20000"/>
              </a:spcBef>
              <a:spcAft>
                <a:spcPct val="0"/>
              </a:spcAft>
              <a:defRPr sz="2400" b="1">
                <a:solidFill>
                  <a:schemeClr val="bg1"/>
                </a:solidFill>
                <a:latin typeface="Arial" panose="020B0604020202020204" pitchFamily="34" charset="0"/>
              </a:defRPr>
            </a:lvl6pPr>
            <a:lvl7pPr marL="2971800" indent="-228600" eaLnBrk="0" fontAlgn="base" hangingPunct="0">
              <a:spcBef>
                <a:spcPct val="20000"/>
              </a:spcBef>
              <a:spcAft>
                <a:spcPct val="0"/>
              </a:spcAft>
              <a:defRPr sz="2400" b="1">
                <a:solidFill>
                  <a:schemeClr val="bg1"/>
                </a:solidFill>
                <a:latin typeface="Arial" panose="020B0604020202020204" pitchFamily="34" charset="0"/>
              </a:defRPr>
            </a:lvl7pPr>
            <a:lvl8pPr marL="3429000" indent="-228600" eaLnBrk="0" fontAlgn="base" hangingPunct="0">
              <a:spcBef>
                <a:spcPct val="20000"/>
              </a:spcBef>
              <a:spcAft>
                <a:spcPct val="0"/>
              </a:spcAft>
              <a:defRPr sz="2400" b="1">
                <a:solidFill>
                  <a:schemeClr val="bg1"/>
                </a:solidFill>
                <a:latin typeface="Arial" panose="020B0604020202020204" pitchFamily="34" charset="0"/>
              </a:defRPr>
            </a:lvl8pPr>
            <a:lvl9pPr marL="3886200" indent="-228600" eaLnBrk="0" fontAlgn="base" hangingPunct="0">
              <a:spcBef>
                <a:spcPct val="20000"/>
              </a:spcBef>
              <a:spcAft>
                <a:spcPct val="0"/>
              </a:spcAft>
              <a:defRPr sz="2400" b="1">
                <a:solidFill>
                  <a:schemeClr val="bg1"/>
                </a:solidFill>
                <a:latin typeface="Arial" panose="020B0604020202020204" pitchFamily="34" charset="0"/>
              </a:defRPr>
            </a:lvl9pPr>
          </a:lstStyle>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The need to keep a cash reserve </a:t>
            </a:r>
          </a:p>
          <a:p>
            <a:pPr marL="457200" indent="-457200" eaLnBrk="1" hangingPunct="1">
              <a:buFont typeface="Arial" panose="020B0604020202020204" pitchFamily="34" charset="0"/>
              <a:buChar char="•"/>
            </a:pPr>
            <a:r>
              <a:rPr lang="en-US" sz="2600" b="0" dirty="0">
                <a:solidFill>
                  <a:schemeClr val="tx1"/>
                </a:solidFill>
                <a:latin typeface="Book Antiqua" panose="02040602050305030304" pitchFamily="18" charset="0"/>
              </a:rPr>
              <a:t>Vulnerable to panics</a:t>
            </a:r>
          </a:p>
        </p:txBody>
      </p:sp>
    </p:spTree>
    <p:extLst>
      <p:ext uri="{BB962C8B-B14F-4D97-AF65-F5344CB8AC3E}">
        <p14:creationId xmlns:p14="http://schemas.microsoft.com/office/powerpoint/2010/main" val="360042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0"/>
            <a:ext cx="5641975" cy="762000"/>
          </a:xfrm>
          <a:noFill/>
        </p:spPr>
        <p:txBody>
          <a:bodyPr lIns="90488" tIns="44450" rIns="90488" bIns="44450" anchor="b"/>
          <a:lstStyle/>
          <a:p>
            <a:r>
              <a:rPr lang="en-US" sz="4000" b="1" dirty="0"/>
              <a:t>Other Investment Org</a:t>
            </a:r>
          </a:p>
        </p:txBody>
      </p:sp>
      <p:sp>
        <p:nvSpPr>
          <p:cNvPr id="90115" name="Rectangle 3"/>
          <p:cNvSpPr>
            <a:spLocks noGrp="1" noChangeArrowheads="1"/>
          </p:cNvSpPr>
          <p:nvPr>
            <p:ph idx="4294967295"/>
          </p:nvPr>
        </p:nvSpPr>
        <p:spPr/>
        <p:txBody>
          <a:bodyPr lIns="90488" tIns="44450" rIns="90488" bIns="44450"/>
          <a:lstStyle/>
          <a:p>
            <a:pPr lvl="1"/>
            <a:r>
              <a:rPr lang="en-US" sz="2600" b="1" dirty="0"/>
              <a:t>Commingled funds</a:t>
            </a:r>
          </a:p>
          <a:p>
            <a:pPr lvl="2">
              <a:buClr>
                <a:srgbClr val="003472"/>
              </a:buClr>
            </a:pPr>
            <a:r>
              <a:rPr lang="en-US" sz="2600" dirty="0"/>
              <a:t>Partnerships of investors that pool their funds. Operates similar to a mutual fund.</a:t>
            </a:r>
          </a:p>
          <a:p>
            <a:pPr lvl="1"/>
            <a:endParaRPr lang="en-US" sz="2600" b="1" dirty="0"/>
          </a:p>
          <a:p>
            <a:pPr lvl="1"/>
            <a:r>
              <a:rPr lang="en-US" sz="2600" b="1" dirty="0"/>
              <a:t>REITs</a:t>
            </a:r>
          </a:p>
          <a:p>
            <a:pPr lvl="2">
              <a:buClr>
                <a:srgbClr val="003472"/>
              </a:buClr>
            </a:pPr>
            <a:r>
              <a:rPr lang="en-US" sz="2600" dirty="0"/>
              <a:t>Similar to closed end fund. Invest in real estate and real estate loans.</a:t>
            </a:r>
            <a:br>
              <a:rPr lang="hu-HU" sz="2600" b="1" dirty="0"/>
            </a:br>
            <a:endParaRPr lang="hu-HU" sz="2600" b="1" dirty="0"/>
          </a:p>
          <a:p>
            <a:pPr lvl="1"/>
            <a:r>
              <a:rPr lang="en-US" sz="2600" b="1" dirty="0"/>
              <a:t>Hedge Funds</a:t>
            </a:r>
          </a:p>
          <a:p>
            <a:pPr lvl="2">
              <a:buClr>
                <a:srgbClr val="003472"/>
              </a:buClr>
            </a:pPr>
            <a:r>
              <a:rPr lang="en-US" sz="2600" dirty="0"/>
              <a:t>Can pursue investment strategies that are not allowed for mutual funds. </a:t>
            </a:r>
            <a:endParaRPr lang="hu-HU" sz="2600" dirty="0"/>
          </a:p>
          <a:p>
            <a:pPr lvl="2">
              <a:buClr>
                <a:srgbClr val="003472"/>
              </a:buClr>
            </a:pPr>
            <a:endParaRPr lang="en-US" b="1" dirty="0"/>
          </a:p>
        </p:txBody>
      </p:sp>
    </p:spTree>
    <p:extLst>
      <p:ext uri="{BB962C8B-B14F-4D97-AF65-F5344CB8AC3E}">
        <p14:creationId xmlns:p14="http://schemas.microsoft.com/office/powerpoint/2010/main" val="1967249273"/>
      </p:ext>
    </p:extLst>
  </p:cSld>
  <p:clrMapOvr>
    <a:masterClrMapping/>
  </p:clrMapOvr>
  <p:transition/>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12743</TotalTime>
  <Pages>8923980</Pages>
  <Words>2923</Words>
  <Application>Microsoft Macintosh PowerPoint</Application>
  <PresentationFormat>On-screen Show (4:3)</PresentationFormat>
  <Paragraphs>406</Paragraphs>
  <Slides>34</Slides>
  <Notes>30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Book Antiqua</vt:lpstr>
      <vt:lpstr>Times New Roman</vt:lpstr>
      <vt:lpstr>Wingdings</vt:lpstr>
      <vt:lpstr>Egyéni tervezés</vt:lpstr>
      <vt:lpstr>Equation</vt:lpstr>
      <vt:lpstr>PowerPoint Presentation</vt:lpstr>
      <vt:lpstr>Services of Investment Companies</vt:lpstr>
      <vt:lpstr>Services of Investment Companies</vt:lpstr>
      <vt:lpstr>PowerPoint Presentation</vt:lpstr>
      <vt:lpstr>Organizational Forms</vt:lpstr>
      <vt:lpstr>PowerPoint Presentation</vt:lpstr>
      <vt:lpstr>Organizational Forms</vt:lpstr>
      <vt:lpstr>Differences in Open &amp; Closed End</vt:lpstr>
      <vt:lpstr>Other Investment Org</vt:lpstr>
      <vt:lpstr>PowerPoint Presentation</vt:lpstr>
      <vt:lpstr>Net Asset Value</vt:lpstr>
      <vt:lpstr>Open-End vs. Closed-End Funds </vt:lpstr>
      <vt:lpstr>NAV calculation</vt:lpstr>
      <vt:lpstr>How Funds Are Sold</vt:lpstr>
      <vt:lpstr>Investment Objectives</vt:lpstr>
      <vt:lpstr>Investment Objectives</vt:lpstr>
      <vt:lpstr>Funds &amp; Investment Objectives</vt:lpstr>
      <vt:lpstr>Investment Objectives</vt:lpstr>
      <vt:lpstr>Investment Objectives</vt:lpstr>
      <vt:lpstr>Costs of Investing in Mutual Funds</vt:lpstr>
      <vt:lpstr>PowerPoint Presentation</vt:lpstr>
      <vt:lpstr>Hedge funds</vt:lpstr>
      <vt:lpstr>Hedge Funds Characteristics</vt:lpstr>
      <vt:lpstr>Hedge Funds vs Mutual Funds</vt:lpstr>
      <vt:lpstr>Hedge Funds vs Mutual Funds</vt:lpstr>
      <vt:lpstr>Directional &amp; Non-Directional Strategies</vt:lpstr>
      <vt:lpstr>Convertible Bond Arbitrage</vt:lpstr>
      <vt:lpstr>Statistical Arbitrage</vt:lpstr>
      <vt:lpstr>Hedge Fund Styles</vt:lpstr>
      <vt:lpstr>Fee Structure in Hedge Funds </vt:lpstr>
      <vt:lpstr>Evaluating Hedge Fund Fees</vt:lpstr>
      <vt:lpstr>The $50 Billion Madoff Scandal</vt:lpstr>
      <vt:lpstr>The $50 Billion Madoff Scandal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Corporate Finance and Governance</dc:title>
  <dc:subject/>
  <dc:creator>Czipó György</dc:creator>
  <cp:keywords/>
  <dc:description/>
  <cp:lastModifiedBy>BOLHASSANI, Alireza</cp:lastModifiedBy>
  <cp:revision>293</cp:revision>
  <cp:lastPrinted>2013-11-18T17:47:57Z</cp:lastPrinted>
  <dcterms:created xsi:type="dcterms:W3CDTF">1997-10-06T19:15:22Z</dcterms:created>
  <dcterms:modified xsi:type="dcterms:W3CDTF">2023-01-10T00:20:10Z</dcterms:modified>
</cp:coreProperties>
</file>