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6" r:id="rId1"/>
  </p:sldMasterIdLst>
  <p:notesMasterIdLst>
    <p:notesMasterId r:id="rId34"/>
  </p:notesMasterIdLst>
  <p:handoutMasterIdLst>
    <p:handoutMasterId r:id="rId35"/>
  </p:handoutMasterIdLst>
  <p:sldIdLst>
    <p:sldId id="308" r:id="rId2"/>
    <p:sldId id="551" r:id="rId3"/>
    <p:sldId id="266" r:id="rId4"/>
    <p:sldId id="559" r:id="rId5"/>
    <p:sldId id="284" r:id="rId6"/>
    <p:sldId id="497" r:id="rId7"/>
    <p:sldId id="495" r:id="rId8"/>
    <p:sldId id="561" r:id="rId9"/>
    <p:sldId id="286" r:id="rId10"/>
    <p:sldId id="305" r:id="rId11"/>
    <p:sldId id="499" r:id="rId12"/>
    <p:sldId id="526" r:id="rId13"/>
    <p:sldId id="528" r:id="rId14"/>
    <p:sldId id="502" r:id="rId15"/>
    <p:sldId id="503" r:id="rId16"/>
    <p:sldId id="504" r:id="rId17"/>
    <p:sldId id="506" r:id="rId18"/>
    <p:sldId id="555" r:id="rId19"/>
    <p:sldId id="556" r:id="rId20"/>
    <p:sldId id="508" r:id="rId21"/>
    <p:sldId id="557" r:id="rId22"/>
    <p:sldId id="510" r:id="rId23"/>
    <p:sldId id="558" r:id="rId24"/>
    <p:sldId id="513" r:id="rId25"/>
    <p:sldId id="516" r:id="rId26"/>
    <p:sldId id="517" r:id="rId27"/>
    <p:sldId id="312" r:id="rId28"/>
    <p:sldId id="314" r:id="rId29"/>
    <p:sldId id="288" r:id="rId30"/>
    <p:sldId id="553" r:id="rId31"/>
    <p:sldId id="554" r:id="rId32"/>
    <p:sldId id="313" r:id="rId33"/>
  </p:sldIdLst>
  <p:sldSz cx="9144000" cy="6858000" type="screen4x3"/>
  <p:notesSz cx="6797675" cy="9982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476"/>
    <a:srgbClr val="0082FF"/>
    <a:srgbClr val="5EB1D8"/>
    <a:srgbClr val="0932D9"/>
    <a:srgbClr val="E6E6E6"/>
    <a:srgbClr val="B80000"/>
    <a:srgbClr val="F5DC7A"/>
    <a:srgbClr val="001E7C"/>
    <a:srgbClr val="1717E3"/>
    <a:srgbClr val="003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7" autoAdjust="0"/>
    <p:restoredTop sz="88235" autoAdjust="0"/>
  </p:normalViewPr>
  <p:slideViewPr>
    <p:cSldViewPr>
      <p:cViewPr varScale="1">
        <p:scale>
          <a:sx n="77" d="100"/>
          <a:sy n="77" d="100"/>
        </p:scale>
        <p:origin x="20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7" d="100"/>
          <a:sy n="87" d="100"/>
        </p:scale>
        <p:origin x="197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01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12813" y="755650"/>
            <a:ext cx="4972050" cy="3729038"/>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06357" y="4741545"/>
            <a:ext cx="4984962" cy="449199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22301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912813" y="755650"/>
            <a:ext cx="4972050" cy="3729038"/>
          </a:xfrm>
        </p:spPr>
      </p:sp>
      <p:sp>
        <p:nvSpPr>
          <p:cNvPr id="3" name="Jegyzetek helye 2"/>
          <p:cNvSpPr>
            <a:spLocks noGrp="1"/>
          </p:cNvSpPr>
          <p:nvPr>
            <p:ph type="body" idx="1"/>
          </p:nvPr>
        </p:nvSpPr>
        <p:spPr/>
        <p:txBody>
          <a:bodyPr/>
          <a:lstStyle/>
          <a:p>
            <a:r>
              <a:rPr lang="hu-HU" dirty="0" err="1"/>
              <a:t>Introduction</a:t>
            </a:r>
            <a:r>
              <a:rPr lang="hu-HU" dirty="0"/>
              <a:t>:</a:t>
            </a:r>
          </a:p>
        </p:txBody>
      </p:sp>
    </p:spTree>
    <p:extLst>
      <p:ext uri="{BB962C8B-B14F-4D97-AF65-F5344CB8AC3E}">
        <p14:creationId xmlns:p14="http://schemas.microsoft.com/office/powerpoint/2010/main" val="1551148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An option is in the money if you could profitably exercise it right now.</a:t>
            </a:r>
          </a:p>
        </p:txBody>
      </p:sp>
    </p:spTree>
    <p:extLst>
      <p:ext uri="{BB962C8B-B14F-4D97-AF65-F5344CB8AC3E}">
        <p14:creationId xmlns:p14="http://schemas.microsoft.com/office/powerpoint/2010/main" val="3791658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8132"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BAE352FB-630F-4EDD-9623-CA4C26ABA253}" type="slidenum">
              <a:rPr lang="en-US" sz="1300" b="0">
                <a:latin typeface="Times New Roman" panose="02020603050405020304" pitchFamily="18" charset="0"/>
              </a:rPr>
              <a:pPr/>
              <a:t>16</a:t>
            </a:fld>
            <a:endParaRPr lang="en-US" sz="1300" b="0">
              <a:latin typeface="Times New Roman" panose="02020603050405020304" pitchFamily="18" charset="0"/>
            </a:endParaRPr>
          </a:p>
        </p:txBody>
      </p:sp>
    </p:spTree>
    <p:extLst>
      <p:ext uri="{BB962C8B-B14F-4D97-AF65-F5344CB8AC3E}">
        <p14:creationId xmlns:p14="http://schemas.microsoft.com/office/powerpoint/2010/main" val="604287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Constructing a profit table is an excellent method to model and understand the payoffs of any option strategy.  This is an excellent teaching tool.  It is set up with the animation so that you can ask students to fill in the blanks.  After the table is complete it is very easy to see the way the profit graph should look.</a:t>
            </a:r>
          </a:p>
        </p:txBody>
      </p:sp>
      <p:sp>
        <p:nvSpPr>
          <p:cNvPr id="50180"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9E8A5F3C-20F3-415E-8293-1EB28472CFA3}" type="slidenum">
              <a:rPr lang="en-US" sz="1300" b="0">
                <a:latin typeface="Times New Roman" panose="02020603050405020304" pitchFamily="18" charset="0"/>
              </a:rPr>
              <a:pPr/>
              <a:t>17</a:t>
            </a:fld>
            <a:endParaRPr lang="en-US" sz="1300" b="0">
              <a:latin typeface="Times New Roman" panose="02020603050405020304" pitchFamily="18" charset="0"/>
            </a:endParaRPr>
          </a:p>
        </p:txBody>
      </p:sp>
    </p:spTree>
    <p:extLst>
      <p:ext uri="{BB962C8B-B14F-4D97-AF65-F5344CB8AC3E}">
        <p14:creationId xmlns:p14="http://schemas.microsoft.com/office/powerpoint/2010/main" val="3926802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7F2ED4FB-D938-46C0-A2EB-C28095C889EF}" type="slidenum">
              <a:rPr lang="en-US" sz="1300" b="0">
                <a:latin typeface="Times New Roman" panose="02020603050405020304" pitchFamily="18" charset="0"/>
              </a:rPr>
              <a:pPr/>
              <a:t>18</a:t>
            </a:fld>
            <a:endParaRPr lang="en-US" sz="1300" b="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breakeven can be found: $100 + $7.35 = $107.35, </a:t>
            </a:r>
          </a:p>
          <a:p>
            <a:pPr eaLnBrk="1" hangingPunct="1"/>
            <a:r>
              <a:rPr lang="en-US"/>
              <a:t>Buying this option is placing a bet that the stock price will climb above $107.35 by July</a:t>
            </a:r>
          </a:p>
          <a:p>
            <a:pPr eaLnBrk="1" hangingPunct="1"/>
            <a:r>
              <a:rPr lang="en-US"/>
              <a:t>Bullish, &amp; High volatility  (see the Instructor’s Manual for more detail)</a:t>
            </a:r>
          </a:p>
          <a:p>
            <a:pPr eaLnBrk="1" hangingPunct="1"/>
            <a:endParaRPr lang="en-US"/>
          </a:p>
        </p:txBody>
      </p:sp>
    </p:spTree>
    <p:extLst>
      <p:ext uri="{BB962C8B-B14F-4D97-AF65-F5344CB8AC3E}">
        <p14:creationId xmlns:p14="http://schemas.microsoft.com/office/powerpoint/2010/main" val="3881309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Bearish;  Low Volatility</a:t>
            </a:r>
          </a:p>
        </p:txBody>
      </p:sp>
    </p:spTree>
    <p:extLst>
      <p:ext uri="{BB962C8B-B14F-4D97-AF65-F5344CB8AC3E}">
        <p14:creationId xmlns:p14="http://schemas.microsoft.com/office/powerpoint/2010/main" val="2132222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52228"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F04A6CCD-C699-4A49-A39B-FA309E036F33}" type="slidenum">
              <a:rPr lang="en-US" sz="1300" b="0">
                <a:latin typeface="Times New Roman" panose="02020603050405020304" pitchFamily="18" charset="0"/>
              </a:rPr>
              <a:pPr/>
              <a:t>20</a:t>
            </a:fld>
            <a:endParaRPr lang="en-US" sz="1300" b="0">
              <a:latin typeface="Times New Roman" panose="02020603050405020304" pitchFamily="18" charset="0"/>
            </a:endParaRPr>
          </a:p>
        </p:txBody>
      </p:sp>
    </p:spTree>
    <p:extLst>
      <p:ext uri="{BB962C8B-B14F-4D97-AF65-F5344CB8AC3E}">
        <p14:creationId xmlns:p14="http://schemas.microsoft.com/office/powerpoint/2010/main" val="3186371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826" tIns="48413" rIns="96826" bIns="48413" anchor="b"/>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r">
              <a:spcBef>
                <a:spcPct val="0"/>
              </a:spcBef>
            </a:pPr>
            <a:fld id="{48D93819-FFE1-4356-A2F0-270D4A352685}" type="slidenum">
              <a:rPr lang="en-US" sz="1300" b="0"/>
              <a:pPr algn="r">
                <a:spcBef>
                  <a:spcPct val="0"/>
                </a:spcBef>
              </a:pPr>
              <a:t>21</a:t>
            </a:fld>
            <a:endParaRPr lang="en-US" sz="1300" b="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Breakeven can be found  as: $100 – $11.66 = $88.34</a:t>
            </a:r>
          </a:p>
          <a:p>
            <a:pPr eaLnBrk="1" hangingPunct="1"/>
            <a:r>
              <a:rPr lang="en-US"/>
              <a:t>Bearish, High Volatility</a:t>
            </a:r>
          </a:p>
          <a:p>
            <a:pPr eaLnBrk="1" hangingPunct="1"/>
            <a:r>
              <a:rPr lang="en-US"/>
              <a:t>Maximum gain is found as 100 shares x $100 = $10,000 - $1,166 option cost = $8,834</a:t>
            </a:r>
          </a:p>
        </p:txBody>
      </p:sp>
    </p:spTree>
    <p:extLst>
      <p:ext uri="{BB962C8B-B14F-4D97-AF65-F5344CB8AC3E}">
        <p14:creationId xmlns:p14="http://schemas.microsoft.com/office/powerpoint/2010/main" val="2702740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54276"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65413AE1-95D8-4B79-AF0A-86C2FA14A052}" type="slidenum">
              <a:rPr lang="en-US" sz="1300" b="0">
                <a:latin typeface="Times New Roman" panose="02020603050405020304" pitchFamily="18" charset="0"/>
              </a:rPr>
              <a:pPr/>
              <a:t>22</a:t>
            </a:fld>
            <a:endParaRPr lang="en-US" sz="1300" b="0">
              <a:latin typeface="Times New Roman" panose="02020603050405020304" pitchFamily="18" charset="0"/>
            </a:endParaRPr>
          </a:p>
        </p:txBody>
      </p:sp>
    </p:spTree>
    <p:extLst>
      <p:ext uri="{BB962C8B-B14F-4D97-AF65-F5344CB8AC3E}">
        <p14:creationId xmlns:p14="http://schemas.microsoft.com/office/powerpoint/2010/main" val="640457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A739D126-0B4C-471A-9ED2-485A1A91C2EE}" type="slidenum">
              <a:rPr lang="en-US" sz="1300" b="0">
                <a:latin typeface="Times New Roman" panose="02020603050405020304" pitchFamily="18" charset="0"/>
              </a:rPr>
              <a:pPr/>
              <a:t>23</a:t>
            </a:fld>
            <a:endParaRPr lang="en-US" sz="1300" b="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Breakeven can be found as: $100 – $11.66 = $88.34</a:t>
            </a:r>
          </a:p>
          <a:p>
            <a:pPr eaLnBrk="1" hangingPunct="1"/>
            <a:r>
              <a:rPr lang="en-US"/>
              <a:t>Bullish; Low Volatility, Max gain $1,166 but Max loss $8,834</a:t>
            </a:r>
          </a:p>
        </p:txBody>
      </p:sp>
    </p:spTree>
    <p:extLst>
      <p:ext uri="{BB962C8B-B14F-4D97-AF65-F5344CB8AC3E}">
        <p14:creationId xmlns:p14="http://schemas.microsoft.com/office/powerpoint/2010/main" val="2691130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57348"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95E83354-A78E-4DFA-84C8-75958D1B374D}" type="slidenum">
              <a:rPr lang="en-US" sz="1300" b="0">
                <a:latin typeface="Times New Roman" panose="02020603050405020304" pitchFamily="18" charset="0"/>
              </a:rPr>
              <a:pPr/>
              <a:t>24</a:t>
            </a:fld>
            <a:endParaRPr lang="en-US" sz="1300" b="0">
              <a:latin typeface="Times New Roman" panose="02020603050405020304" pitchFamily="18" charset="0"/>
            </a:endParaRPr>
          </a:p>
        </p:txBody>
      </p:sp>
    </p:spTree>
    <p:extLst>
      <p:ext uri="{BB962C8B-B14F-4D97-AF65-F5344CB8AC3E}">
        <p14:creationId xmlns:p14="http://schemas.microsoft.com/office/powerpoint/2010/main" val="3792480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A4D0189B-2031-4811-B601-75765AD29860}" type="slidenum">
              <a:rPr lang="en-US" sz="1300" b="0">
                <a:latin typeface="Times New Roman" panose="02020603050405020304" pitchFamily="18" charset="0"/>
              </a:rPr>
              <a:pPr/>
              <a:t>6</a:t>
            </a:fld>
            <a:endParaRPr lang="en-US" sz="1300" b="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hu-HU" dirty="0" err="1"/>
              <a:t>When</a:t>
            </a:r>
            <a:r>
              <a:rPr lang="hu-HU" dirty="0"/>
              <a:t> we </a:t>
            </a:r>
            <a:r>
              <a:rPr lang="hu-HU" dirty="0" err="1"/>
              <a:t>buy</a:t>
            </a:r>
            <a:r>
              <a:rPr lang="hu-HU" dirty="0"/>
              <a:t> </a:t>
            </a:r>
            <a:r>
              <a:rPr lang="hu-HU" dirty="0" err="1"/>
              <a:t>options</a:t>
            </a:r>
            <a:r>
              <a:rPr lang="hu-HU" dirty="0"/>
              <a:t>? </a:t>
            </a:r>
          </a:p>
        </p:txBody>
      </p:sp>
    </p:spTree>
    <p:extLst>
      <p:ext uri="{BB962C8B-B14F-4D97-AF65-F5344CB8AC3E}">
        <p14:creationId xmlns:p14="http://schemas.microsoft.com/office/powerpoint/2010/main" val="2907003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D2D34267-A52E-4920-849E-A297485A375F}" type="slidenum">
              <a:rPr lang="en-US" sz="1300" b="0">
                <a:latin typeface="Times New Roman" panose="02020603050405020304" pitchFamily="18" charset="0"/>
              </a:rPr>
              <a:pPr/>
              <a:t>25</a:t>
            </a:fld>
            <a:endParaRPr lang="en-US" sz="1300" b="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For this one see if the students can think their way through the combination.  The profit table is on the next slide.</a:t>
            </a:r>
          </a:p>
        </p:txBody>
      </p:sp>
    </p:spTree>
    <p:extLst>
      <p:ext uri="{BB962C8B-B14F-4D97-AF65-F5344CB8AC3E}">
        <p14:creationId xmlns:p14="http://schemas.microsoft.com/office/powerpoint/2010/main" val="1045469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5EA5C9CD-ACCE-480E-B43D-7444FC07984E}" type="slidenum">
              <a:rPr lang="en-US" sz="1300" b="0">
                <a:latin typeface="Times New Roman" panose="02020603050405020304" pitchFamily="18" charset="0"/>
              </a:rPr>
              <a:pPr/>
              <a:t>26</a:t>
            </a:fld>
            <a:endParaRPr lang="en-US" sz="1300" b="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Very popular strategy, particularly when markets are trading sideways.  Note breakeven occurs when ST = S0 – C0</a:t>
            </a:r>
          </a:p>
        </p:txBody>
      </p:sp>
    </p:spTree>
    <p:extLst>
      <p:ext uri="{BB962C8B-B14F-4D97-AF65-F5344CB8AC3E}">
        <p14:creationId xmlns:p14="http://schemas.microsoft.com/office/powerpoint/2010/main" val="231849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4957538B-7BCD-40B1-8F6F-8946FB5A37FE}" type="slidenum">
              <a:rPr lang="en-US" sz="1300" b="0">
                <a:latin typeface="Times New Roman" panose="02020603050405020304" pitchFamily="18" charset="0"/>
              </a:rPr>
              <a:pPr/>
              <a:t>7</a:t>
            </a:fld>
            <a:endParaRPr lang="en-US" sz="1300" b="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(Friday is the last day you can exercise)</a:t>
            </a:r>
          </a:p>
        </p:txBody>
      </p:sp>
    </p:spTree>
    <p:extLst>
      <p:ext uri="{BB962C8B-B14F-4D97-AF65-F5344CB8AC3E}">
        <p14:creationId xmlns:p14="http://schemas.microsoft.com/office/powerpoint/2010/main" val="3984099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AE49EA4D-E4D9-4928-9C4D-533F2C77E9A5}" type="slidenum">
              <a:rPr lang="en-US" sz="1300" b="0">
                <a:latin typeface="Times New Roman" panose="02020603050405020304" pitchFamily="18" charset="0"/>
              </a:rPr>
              <a:pPr/>
              <a:t>8</a:t>
            </a:fld>
            <a:endParaRPr lang="en-US" sz="1300" b="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European: Only on that last Friday.</a:t>
            </a:r>
            <a:endParaRPr lang="hu-HU" dirty="0"/>
          </a:p>
          <a:p>
            <a:pPr eaLnBrk="1" hangingPunct="1"/>
            <a:endParaRPr lang="hu-HU" dirty="0"/>
          </a:p>
          <a:p>
            <a:pPr eaLnBrk="1" hangingPunct="1"/>
            <a:r>
              <a:rPr lang="hu-HU" dirty="0" err="1"/>
              <a:t>Which</a:t>
            </a:r>
            <a:r>
              <a:rPr lang="hu-HU" dirty="0"/>
              <a:t> </a:t>
            </a:r>
            <a:r>
              <a:rPr lang="hu-HU" dirty="0" err="1"/>
              <a:t>gives</a:t>
            </a:r>
            <a:r>
              <a:rPr lang="hu-HU" baseline="0" dirty="0"/>
              <a:t> more right? EU </a:t>
            </a:r>
            <a:r>
              <a:rPr lang="hu-HU" baseline="0" dirty="0" err="1"/>
              <a:t>or</a:t>
            </a:r>
            <a:r>
              <a:rPr lang="hu-HU" baseline="0" dirty="0"/>
              <a:t> US?</a:t>
            </a:r>
            <a:endParaRPr lang="en-US" dirty="0"/>
          </a:p>
        </p:txBody>
      </p:sp>
    </p:spTree>
    <p:extLst>
      <p:ext uri="{BB962C8B-B14F-4D97-AF65-F5344CB8AC3E}">
        <p14:creationId xmlns:p14="http://schemas.microsoft.com/office/powerpoint/2010/main" val="829002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6768989F-A6F4-47B2-B30C-97F2A7F780B7}"/>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endParaRPr lang="hu-HU" altLang="hu-HU" sz="1800"/>
          </a:p>
        </p:txBody>
      </p:sp>
      <p:sp>
        <p:nvSpPr>
          <p:cNvPr id="69635" name="Rectangle 3">
            <a:extLst>
              <a:ext uri="{FF2B5EF4-FFF2-40B4-BE49-F238E27FC236}">
                <a16:creationId xmlns:a16="http://schemas.microsoft.com/office/drawing/2014/main" id="{B2031CDC-2D17-404E-8EE3-9211189E2A96}"/>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pPr>
            <a:r>
              <a:rPr lang="en-US" altLang="hu-HU" sz="1000" i="1"/>
              <a:t>7</a:t>
            </a:r>
          </a:p>
        </p:txBody>
      </p:sp>
      <p:sp>
        <p:nvSpPr>
          <p:cNvPr id="69636" name="Rectangle 4">
            <a:extLst>
              <a:ext uri="{FF2B5EF4-FFF2-40B4-BE49-F238E27FC236}">
                <a16:creationId xmlns:a16="http://schemas.microsoft.com/office/drawing/2014/main" id="{30387877-ED9C-44AF-9A3D-2415CABAF90A}"/>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endParaRPr lang="hu-HU" altLang="hu-HU" sz="1800"/>
          </a:p>
        </p:txBody>
      </p:sp>
      <p:sp>
        <p:nvSpPr>
          <p:cNvPr id="69637" name="Rectangle 5">
            <a:extLst>
              <a:ext uri="{FF2B5EF4-FFF2-40B4-BE49-F238E27FC236}">
                <a16:creationId xmlns:a16="http://schemas.microsoft.com/office/drawing/2014/main" id="{C0AAAC00-EBCD-4A15-8681-C1BA8FD2D7DF}"/>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endParaRPr lang="hu-HU" altLang="hu-HU" sz="1800"/>
          </a:p>
        </p:txBody>
      </p:sp>
      <p:sp>
        <p:nvSpPr>
          <p:cNvPr id="69638" name="Rectangle 6">
            <a:extLst>
              <a:ext uri="{FF2B5EF4-FFF2-40B4-BE49-F238E27FC236}">
                <a16:creationId xmlns:a16="http://schemas.microsoft.com/office/drawing/2014/main" id="{684466F7-4785-4CD9-81CC-4D3E41E484C7}"/>
              </a:ext>
            </a:extLst>
          </p:cNvPr>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51" name="Rectangle 7">
            <a:extLst>
              <a:ext uri="{FF2B5EF4-FFF2-40B4-BE49-F238E27FC236}">
                <a16:creationId xmlns:a16="http://schemas.microsoft.com/office/drawing/2014/main" id="{54B1E3DE-E6DC-4058-AB13-F8EDFE639194}"/>
              </a:ext>
            </a:extLst>
          </p:cNvPr>
          <p:cNvSpPr>
            <a:spLocks noGrp="1" noChangeArrowheads="1"/>
          </p:cNvSpPr>
          <p:nvPr>
            <p:ph type="body" idx="1"/>
          </p:nvPr>
        </p:nvSpPr>
        <p:spPr>
          <a:ln/>
        </p:spPr>
        <p:txBody>
          <a:bodyPr/>
          <a:lstStyle/>
          <a:p>
            <a:pPr marL="171450" indent="-171450" eaLnBrk="1" fontAlgn="auto" hangingPunct="1">
              <a:spcBef>
                <a:spcPts val="0"/>
              </a:spcBef>
              <a:spcAft>
                <a:spcPts val="0"/>
              </a:spcAft>
              <a:buFont typeface="Arial" pitchFamily="34" charset="0"/>
              <a:buChar char="•"/>
              <a:defRPr/>
            </a:pPr>
            <a:r>
              <a:rPr lang="en-US" b="1" u="sng" dirty="0"/>
              <a:t>Option Value:</a:t>
            </a:r>
            <a:r>
              <a:rPr lang="en-US" dirty="0"/>
              <a:t> The value of an option at expiration is a function of the stock price and the exercise price.</a:t>
            </a:r>
          </a:p>
          <a:p>
            <a:pPr eaLnBrk="1" fontAlgn="auto" hangingPunct="1">
              <a:spcBef>
                <a:spcPts val="0"/>
              </a:spcBef>
              <a:spcAft>
                <a:spcPts val="0"/>
              </a:spcAft>
              <a:defRPr/>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3012"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0235E52D-9F71-4740-8719-B15B765ABD66}" type="slidenum">
              <a:rPr lang="en-US" sz="1300" b="0">
                <a:latin typeface="Times New Roman" panose="02020603050405020304" pitchFamily="18" charset="0"/>
              </a:rPr>
              <a:pPr/>
              <a:t>11</a:t>
            </a:fld>
            <a:endParaRPr lang="en-US" sz="1300" b="0">
              <a:latin typeface="Times New Roman" panose="02020603050405020304" pitchFamily="18" charset="0"/>
            </a:endParaRPr>
          </a:p>
        </p:txBody>
      </p:sp>
    </p:spTree>
    <p:extLst>
      <p:ext uri="{BB962C8B-B14F-4D97-AF65-F5344CB8AC3E}">
        <p14:creationId xmlns:p14="http://schemas.microsoft.com/office/powerpoint/2010/main" val="873553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Covered or exposed: A covered call writer can post the stock to satisfy the margin requirement, a naked call writer must post cash.</a:t>
            </a:r>
          </a:p>
        </p:txBody>
      </p:sp>
      <p:sp>
        <p:nvSpPr>
          <p:cNvPr id="45060"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F46B887C-5B24-4CCF-8288-39B354EE943B}" type="slidenum">
              <a:rPr lang="en-US" sz="1300" b="0">
                <a:latin typeface="Times New Roman" panose="02020603050405020304" pitchFamily="18" charset="0"/>
              </a:rPr>
              <a:pPr/>
              <a:t>12</a:t>
            </a:fld>
            <a:endParaRPr lang="en-US" sz="1300" b="0">
              <a:latin typeface="Times New Roman" panose="02020603050405020304" pitchFamily="18" charset="0"/>
            </a:endParaRPr>
          </a:p>
        </p:txBody>
      </p:sp>
    </p:spTree>
    <p:extLst>
      <p:ext uri="{BB962C8B-B14F-4D97-AF65-F5344CB8AC3E}">
        <p14:creationId xmlns:p14="http://schemas.microsoft.com/office/powerpoint/2010/main" val="3856978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Covered or exposed: A covered call </a:t>
            </a:r>
            <a:r>
              <a:rPr lang="en-US" dirty="0" err="1"/>
              <a:t>wri</a:t>
            </a:r>
            <a:endParaRPr lang="hu-HU" dirty="0"/>
          </a:p>
          <a:p>
            <a:endParaRPr lang="hu-HU" dirty="0"/>
          </a:p>
          <a:p>
            <a:r>
              <a:rPr lang="en-US" sz="1200" b="0" i="0" u="none" strike="noStrike" kern="1200" baseline="0" dirty="0">
                <a:solidFill>
                  <a:schemeClr val="tx1"/>
                </a:solidFill>
                <a:latin typeface="Times New Roman" pitchFamily="18" charset="0"/>
                <a:ea typeface="+mn-ea"/>
                <a:cs typeface="+mn-cs"/>
              </a:rPr>
              <a:t>This simple example makes an important point. While options can be used by speculators</a:t>
            </a:r>
            <a:r>
              <a:rPr lang="hu-HU" sz="1200" b="0" i="0" u="none" strike="noStrike" kern="1200" baseline="0" dirty="0">
                <a:solidFill>
                  <a:schemeClr val="tx1"/>
                </a:solidFill>
                <a:latin typeface="Times New Roman" pitchFamily="18" charset="0"/>
                <a:ea typeface="+mn-ea"/>
                <a:cs typeface="+mn-cs"/>
              </a:rPr>
              <a:t> </a:t>
            </a:r>
            <a:r>
              <a:rPr lang="en-US" sz="1200" b="0" i="0" u="none" strike="noStrike" kern="1200" baseline="0" dirty="0">
                <a:solidFill>
                  <a:schemeClr val="tx1"/>
                </a:solidFill>
                <a:latin typeface="Times New Roman" pitchFamily="18" charset="0"/>
                <a:ea typeface="+mn-ea"/>
                <a:cs typeface="+mn-cs"/>
              </a:rPr>
              <a:t>as effectively leveraged stock positions, as in portfolio </a:t>
            </a:r>
            <a:r>
              <a:rPr lang="en-US" sz="1200" b="0" i="1" u="none" strike="noStrike" kern="1200" baseline="0" dirty="0">
                <a:solidFill>
                  <a:schemeClr val="tx1"/>
                </a:solidFill>
                <a:latin typeface="Times New Roman" pitchFamily="18" charset="0"/>
                <a:ea typeface="+mn-ea"/>
                <a:cs typeface="+mn-cs"/>
              </a:rPr>
              <a:t>B, </a:t>
            </a:r>
            <a:r>
              <a:rPr lang="en-US" sz="1200" b="0" i="0" u="none" strike="noStrike" kern="1200" baseline="0" dirty="0">
                <a:solidFill>
                  <a:schemeClr val="tx1"/>
                </a:solidFill>
                <a:latin typeface="Times New Roman" pitchFamily="18" charset="0"/>
                <a:ea typeface="+mn-ea"/>
                <a:cs typeface="+mn-cs"/>
              </a:rPr>
              <a:t>they also can be used by investors</a:t>
            </a:r>
            <a:r>
              <a:rPr lang="hu-HU" sz="1200" b="0" i="0" u="none" strike="noStrike" kern="1200" baseline="0" dirty="0">
                <a:solidFill>
                  <a:schemeClr val="tx1"/>
                </a:solidFill>
                <a:latin typeface="Times New Roman" pitchFamily="18" charset="0"/>
                <a:ea typeface="+mn-ea"/>
                <a:cs typeface="+mn-cs"/>
              </a:rPr>
              <a:t> </a:t>
            </a:r>
            <a:r>
              <a:rPr lang="en-US" sz="1200" b="0" i="0" u="none" strike="noStrike" kern="1200" baseline="0" dirty="0">
                <a:solidFill>
                  <a:schemeClr val="tx1"/>
                </a:solidFill>
                <a:latin typeface="Times New Roman" pitchFamily="18" charset="0"/>
                <a:ea typeface="+mn-ea"/>
                <a:cs typeface="+mn-cs"/>
              </a:rPr>
              <a:t>who desire to tailor their risk exposures in creative ways, as in portfolio </a:t>
            </a:r>
            <a:r>
              <a:rPr lang="en-US" sz="1200" b="0" i="1" u="none" strike="noStrike" kern="1200" baseline="0" dirty="0">
                <a:solidFill>
                  <a:schemeClr val="tx1"/>
                </a:solidFill>
                <a:latin typeface="Times New Roman" pitchFamily="18" charset="0"/>
                <a:ea typeface="+mn-ea"/>
                <a:cs typeface="+mn-cs"/>
              </a:rPr>
              <a:t>C. </a:t>
            </a:r>
            <a:r>
              <a:rPr lang="en-US" sz="1200" b="0" i="0" u="none" strike="noStrike" kern="1200" baseline="0" dirty="0">
                <a:solidFill>
                  <a:schemeClr val="tx1"/>
                </a:solidFill>
                <a:latin typeface="Times New Roman" pitchFamily="18" charset="0"/>
                <a:ea typeface="+mn-ea"/>
                <a:cs typeface="+mn-cs"/>
              </a:rPr>
              <a:t>For example, the</a:t>
            </a:r>
            <a:r>
              <a:rPr lang="hu-HU" sz="1200" b="0" i="0" u="none" strike="noStrike" kern="1200" baseline="0" dirty="0">
                <a:solidFill>
                  <a:schemeClr val="tx1"/>
                </a:solidFill>
                <a:latin typeface="Times New Roman" pitchFamily="18" charset="0"/>
                <a:ea typeface="+mn-ea"/>
                <a:cs typeface="+mn-cs"/>
              </a:rPr>
              <a:t> </a:t>
            </a:r>
            <a:r>
              <a:rPr lang="en-US" sz="1200" b="0" i="0" u="none" strike="noStrike" kern="1200" baseline="0" dirty="0">
                <a:solidFill>
                  <a:schemeClr val="tx1"/>
                </a:solidFill>
                <a:latin typeface="Times New Roman" pitchFamily="18" charset="0"/>
                <a:ea typeface="+mn-ea"/>
                <a:cs typeface="+mn-cs"/>
              </a:rPr>
              <a:t>call plus T-bills strategy of portfolio </a:t>
            </a:r>
            <a:r>
              <a:rPr lang="en-US" sz="1200" b="0" i="1" u="none" strike="noStrike" kern="1200" baseline="0" dirty="0">
                <a:solidFill>
                  <a:schemeClr val="tx1"/>
                </a:solidFill>
                <a:latin typeface="Times New Roman" pitchFamily="18" charset="0"/>
                <a:ea typeface="+mn-ea"/>
                <a:cs typeface="+mn-cs"/>
              </a:rPr>
              <a:t>C </a:t>
            </a:r>
            <a:r>
              <a:rPr lang="en-US" sz="1200" b="0" i="0" u="none" strike="noStrike" kern="1200" baseline="0" dirty="0">
                <a:solidFill>
                  <a:schemeClr val="tx1"/>
                </a:solidFill>
                <a:latin typeface="Times New Roman" pitchFamily="18" charset="0"/>
                <a:ea typeface="+mn-ea"/>
                <a:cs typeface="+mn-cs"/>
              </a:rPr>
              <a:t>provides a rate of return profile quite unlike that of the</a:t>
            </a:r>
            <a:r>
              <a:rPr lang="hu-HU" sz="1200" b="0" i="0" u="none" strike="noStrike" kern="1200" baseline="0" dirty="0">
                <a:solidFill>
                  <a:schemeClr val="tx1"/>
                </a:solidFill>
                <a:latin typeface="Times New Roman" pitchFamily="18" charset="0"/>
                <a:ea typeface="+mn-ea"/>
                <a:cs typeface="+mn-cs"/>
              </a:rPr>
              <a:t> </a:t>
            </a:r>
            <a:r>
              <a:rPr lang="en-US" sz="1200" b="0" i="0" u="none" strike="noStrike" kern="1200" baseline="0" dirty="0">
                <a:solidFill>
                  <a:schemeClr val="tx1"/>
                </a:solidFill>
                <a:latin typeface="Times New Roman" pitchFamily="18" charset="0"/>
                <a:ea typeface="+mn-ea"/>
                <a:cs typeface="+mn-cs"/>
              </a:rPr>
              <a:t>stock alone. The absolute limitation on downside risk is a novel and attractive feature of this</a:t>
            </a:r>
            <a:r>
              <a:rPr lang="hu-HU" sz="1200" b="0" i="0" u="none" strike="noStrike" kern="1200" baseline="0" dirty="0">
                <a:solidFill>
                  <a:schemeClr val="tx1"/>
                </a:solidFill>
                <a:latin typeface="Times New Roman" pitchFamily="18" charset="0"/>
                <a:ea typeface="+mn-ea"/>
                <a:cs typeface="+mn-cs"/>
              </a:rPr>
              <a:t> </a:t>
            </a:r>
            <a:r>
              <a:rPr lang="en-US" sz="1200" b="0" i="0" u="none" strike="noStrike" kern="1200" baseline="0" dirty="0">
                <a:solidFill>
                  <a:schemeClr val="tx1"/>
                </a:solidFill>
                <a:latin typeface="Times New Roman" pitchFamily="18" charset="0"/>
                <a:ea typeface="+mn-ea"/>
                <a:cs typeface="+mn-cs"/>
              </a:rPr>
              <a:t>strategy. In the next section we will discuss several option strategies that provide other novel</a:t>
            </a:r>
            <a:r>
              <a:rPr lang="hu-HU" sz="1200" b="0" i="0" u="none" strike="noStrike" kern="1200" baseline="0" dirty="0">
                <a:solidFill>
                  <a:schemeClr val="tx1"/>
                </a:solidFill>
                <a:latin typeface="Times New Roman" pitchFamily="18" charset="0"/>
                <a:ea typeface="+mn-ea"/>
                <a:cs typeface="+mn-cs"/>
              </a:rPr>
              <a:t> </a:t>
            </a:r>
            <a:r>
              <a:rPr lang="en-US" sz="1200" b="0" i="0" u="none" strike="noStrike" kern="1200" baseline="0" dirty="0">
                <a:solidFill>
                  <a:schemeClr val="tx1"/>
                </a:solidFill>
                <a:latin typeface="Times New Roman" pitchFamily="18" charset="0"/>
                <a:ea typeface="+mn-ea"/>
                <a:cs typeface="+mn-cs"/>
              </a:rPr>
              <a:t>risk profiles that might be attractive to hedgers and other </a:t>
            </a:r>
            <a:r>
              <a:rPr lang="en-US" sz="1200" b="0" i="0" u="none" strike="noStrike" kern="1200" baseline="0" dirty="0" err="1">
                <a:solidFill>
                  <a:schemeClr val="tx1"/>
                </a:solidFill>
                <a:latin typeface="Times New Roman" pitchFamily="18" charset="0"/>
                <a:ea typeface="+mn-ea"/>
                <a:cs typeface="+mn-cs"/>
              </a:rPr>
              <a:t>investors.</a:t>
            </a:r>
            <a:r>
              <a:rPr lang="en-US" dirty="0" err="1"/>
              <a:t>ter</a:t>
            </a:r>
            <a:r>
              <a:rPr lang="en-US" dirty="0"/>
              <a:t> can post the stock to satisfy the margin requirement, a naked call writer must post cash.</a:t>
            </a:r>
          </a:p>
        </p:txBody>
      </p:sp>
      <p:sp>
        <p:nvSpPr>
          <p:cNvPr id="45060"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F46B887C-5B24-4CCF-8288-39B354EE943B}" type="slidenum">
              <a:rPr lang="en-US" sz="1300" b="0">
                <a:latin typeface="Times New Roman" panose="02020603050405020304" pitchFamily="18" charset="0"/>
              </a:rPr>
              <a:pPr/>
              <a:t>13</a:t>
            </a:fld>
            <a:endParaRPr lang="en-US" sz="1300" b="0">
              <a:latin typeface="Times New Roman" panose="02020603050405020304" pitchFamily="18" charset="0"/>
            </a:endParaRPr>
          </a:p>
        </p:txBody>
      </p:sp>
    </p:spTree>
    <p:extLst>
      <p:ext uri="{BB962C8B-B14F-4D97-AF65-F5344CB8AC3E}">
        <p14:creationId xmlns:p14="http://schemas.microsoft.com/office/powerpoint/2010/main" val="3066408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p>
        </p:txBody>
      </p:sp>
      <p:sp>
        <p:nvSpPr>
          <p:cNvPr id="46084" name="Slide Number Placeholder 3"/>
          <p:cNvSpPr>
            <a:spLocks noGrp="1"/>
          </p:cNvSpPr>
          <p:nvPr>
            <p:ph type="sldNum" sz="quarter" idx="5"/>
          </p:nvPr>
        </p:nvSpPr>
        <p:spPr>
          <a:xfrm>
            <a:off x="4144963" y="9121775"/>
            <a:ext cx="3170237" cy="479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panose="020B0604020202020204" pitchFamily="34" charset="0"/>
              </a:defRPr>
            </a:lvl1pPr>
            <a:lvl2pPr marL="742950" indent="-285750" defTabSz="966788">
              <a:defRPr sz="2400" b="1">
                <a:solidFill>
                  <a:schemeClr val="tx1"/>
                </a:solidFill>
                <a:latin typeface="Arial" panose="020B0604020202020204" pitchFamily="34" charset="0"/>
              </a:defRPr>
            </a:lvl2pPr>
            <a:lvl3pPr marL="1143000" indent="-228600" defTabSz="966788">
              <a:defRPr sz="2400" b="1">
                <a:solidFill>
                  <a:schemeClr val="tx1"/>
                </a:solidFill>
                <a:latin typeface="Arial" panose="020B0604020202020204" pitchFamily="34" charset="0"/>
              </a:defRPr>
            </a:lvl3pPr>
            <a:lvl4pPr marL="1600200" indent="-228600" defTabSz="966788">
              <a:defRPr sz="2400" b="1">
                <a:solidFill>
                  <a:schemeClr val="tx1"/>
                </a:solidFill>
                <a:latin typeface="Arial" panose="020B0604020202020204" pitchFamily="34" charset="0"/>
              </a:defRPr>
            </a:lvl4pPr>
            <a:lvl5pPr marL="2057400" indent="-228600" defTabSz="966788">
              <a:defRPr sz="2400" b="1">
                <a:solidFill>
                  <a:schemeClr val="tx1"/>
                </a:solidFill>
                <a:latin typeface="Arial" panose="020B0604020202020204" pitchFamily="34" charset="0"/>
              </a:defRPr>
            </a:lvl5pPr>
            <a:lvl6pPr marL="2514600" indent="-228600" defTabSz="966788" eaLnBrk="0" fontAlgn="base" hangingPunct="0">
              <a:spcBef>
                <a:spcPct val="20000"/>
              </a:spcBef>
              <a:spcAft>
                <a:spcPct val="0"/>
              </a:spcAft>
              <a:defRPr sz="2400" b="1">
                <a:solidFill>
                  <a:schemeClr val="tx1"/>
                </a:solidFill>
                <a:latin typeface="Arial" panose="020B0604020202020204" pitchFamily="34" charset="0"/>
              </a:defRPr>
            </a:lvl6pPr>
            <a:lvl7pPr marL="2971800" indent="-228600" defTabSz="966788" eaLnBrk="0" fontAlgn="base" hangingPunct="0">
              <a:spcBef>
                <a:spcPct val="20000"/>
              </a:spcBef>
              <a:spcAft>
                <a:spcPct val="0"/>
              </a:spcAft>
              <a:defRPr sz="2400" b="1">
                <a:solidFill>
                  <a:schemeClr val="tx1"/>
                </a:solidFill>
                <a:latin typeface="Arial" panose="020B0604020202020204" pitchFamily="34" charset="0"/>
              </a:defRPr>
            </a:lvl7pPr>
            <a:lvl8pPr marL="3429000" indent="-228600" defTabSz="966788" eaLnBrk="0" fontAlgn="base" hangingPunct="0">
              <a:spcBef>
                <a:spcPct val="20000"/>
              </a:spcBef>
              <a:spcAft>
                <a:spcPct val="0"/>
              </a:spcAft>
              <a:defRPr sz="2400" b="1">
                <a:solidFill>
                  <a:schemeClr val="tx1"/>
                </a:solidFill>
                <a:latin typeface="Arial" panose="020B0604020202020204" pitchFamily="34" charset="0"/>
              </a:defRPr>
            </a:lvl8pPr>
            <a:lvl9pPr marL="3886200" indent="-228600" defTabSz="966788" eaLnBrk="0" fontAlgn="base" hangingPunct="0">
              <a:spcBef>
                <a:spcPct val="20000"/>
              </a:spcBef>
              <a:spcAft>
                <a:spcPct val="0"/>
              </a:spcAft>
              <a:defRPr sz="2400" b="1">
                <a:solidFill>
                  <a:schemeClr val="tx1"/>
                </a:solidFill>
                <a:latin typeface="Arial" panose="020B0604020202020204" pitchFamily="34" charset="0"/>
              </a:defRPr>
            </a:lvl9pPr>
          </a:lstStyle>
          <a:p>
            <a:fld id="{5BF8DFA2-75C7-48A7-BAF2-00EA41DAA949}" type="slidenum">
              <a:rPr lang="en-US" sz="1300" b="0">
                <a:latin typeface="Times New Roman" panose="02020603050405020304" pitchFamily="18" charset="0"/>
              </a:rPr>
              <a:pPr/>
              <a:t>14</a:t>
            </a:fld>
            <a:endParaRPr lang="en-US" sz="1300" b="0">
              <a:latin typeface="Times New Roman" panose="02020603050405020304" pitchFamily="18" charset="0"/>
            </a:endParaRPr>
          </a:p>
        </p:txBody>
      </p:sp>
    </p:spTree>
    <p:extLst>
      <p:ext uri="{BB962C8B-B14F-4D97-AF65-F5344CB8AC3E}">
        <p14:creationId xmlns:p14="http://schemas.microsoft.com/office/powerpoint/2010/main" val="1038791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143000" y="1122363"/>
            <a:ext cx="6858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p>
        </p:txBody>
      </p:sp>
      <p:sp>
        <p:nvSpPr>
          <p:cNvPr id="4" name="Dátum helye 3"/>
          <p:cNvSpPr>
            <a:spLocks noGrp="1"/>
          </p:cNvSpPr>
          <p:nvPr>
            <p:ph type="dt" sz="half" idx="10"/>
          </p:nvPr>
        </p:nvSpPr>
        <p:spPr/>
        <p:txBody>
          <a:bodyPr/>
          <a:lstStyle/>
          <a:p>
            <a:fld id="{96A996CD-B3BC-4987-93B8-FC463E0B611B}" type="datetime1">
              <a:rPr lang="hu-HU" smtClean="0"/>
              <a:t>2023. 01. 10.</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394825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92E54CBA-0FB3-4928-BB66-F1AF59FB54B3}" type="datetime1">
              <a:rPr lang="hu-HU" smtClean="0"/>
              <a:t>2023. 01. 10.</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3780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543675" y="365125"/>
            <a:ext cx="1971675"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628650" y="365125"/>
            <a:ext cx="5762625"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E9674CA-E9B4-4956-9449-8DFE409A4677}" type="datetime1">
              <a:rPr lang="hu-HU" smtClean="0"/>
              <a:t>2023. 01. 10.</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146887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ím és tartalom">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fld id="{4DA75186-99F6-40A6-B0DC-FED5972F2FD8}" type="datetime1">
              <a:rPr lang="hu-HU" smtClean="0"/>
              <a:t>2023. 01. 10.</a:t>
            </a:fld>
            <a:endParaRPr lang="hu-HU"/>
          </a:p>
        </p:txBody>
      </p:sp>
      <p:sp>
        <p:nvSpPr>
          <p:cNvPr id="5" name="Élőláb helye 4"/>
          <p:cNvSpPr>
            <a:spLocks noGrp="1"/>
          </p:cNvSpPr>
          <p:nvPr>
            <p:ph type="ftr" sz="quarter" idx="11"/>
          </p:nvPr>
        </p:nvSpPr>
        <p:spPr/>
        <p:txBody>
          <a:bodyPr/>
          <a:lstStyle/>
          <a:p>
            <a:r>
              <a:rPr lang="hu-HU"/>
              <a:t>Fundamentals of Corporate Finance </a:t>
            </a:r>
            <a:endParaRPr lang="hu-HU" dirty="0"/>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
        <p:nvSpPr>
          <p:cNvPr id="7" name="Cím helye 1"/>
          <p:cNvSpPr>
            <a:spLocks noGrp="1"/>
          </p:cNvSpPr>
          <p:nvPr>
            <p:ph type="title"/>
          </p:nvPr>
        </p:nvSpPr>
        <p:spPr>
          <a:xfrm>
            <a:off x="152400" y="61912"/>
            <a:ext cx="6172200" cy="623888"/>
          </a:xfrm>
          <a:prstGeom prst="rect">
            <a:avLst/>
          </a:prstGeom>
        </p:spPr>
        <p:txBody>
          <a:bodyPr vert="horz" lIns="91440" tIns="45720" rIns="91440" bIns="45720" rtlCol="0" anchor="ctr">
            <a:normAutofit/>
          </a:bodyPr>
          <a:lstStyle/>
          <a:p>
            <a:r>
              <a:rPr lang="hu-HU" dirty="0"/>
              <a:t>Mintacím szerkesztése</a:t>
            </a:r>
          </a:p>
        </p:txBody>
      </p:sp>
      <p:sp>
        <p:nvSpPr>
          <p:cNvPr id="8" name="Szöveg helye 2"/>
          <p:cNvSpPr>
            <a:spLocks noGrp="1"/>
          </p:cNvSpPr>
          <p:nvPr>
            <p:ph idx="1"/>
          </p:nvPr>
        </p:nvSpPr>
        <p:spPr>
          <a:xfrm>
            <a:off x="152400" y="990600"/>
            <a:ext cx="8839200" cy="5165514"/>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Tree>
    <p:extLst>
      <p:ext uri="{BB962C8B-B14F-4D97-AF65-F5344CB8AC3E}">
        <p14:creationId xmlns:p14="http://schemas.microsoft.com/office/powerpoint/2010/main" val="107303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623888" y="1709738"/>
            <a:ext cx="78867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211FF024-1753-4B4D-9107-C90196C24A59}" type="datetime1">
              <a:rPr lang="hu-HU" smtClean="0"/>
              <a:t>2023. 01. 10.</a:t>
            </a:fld>
            <a:endParaRPr lang="hu-HU"/>
          </a:p>
        </p:txBody>
      </p:sp>
      <p:sp>
        <p:nvSpPr>
          <p:cNvPr id="5" name="Élőláb helye 4"/>
          <p:cNvSpPr>
            <a:spLocks noGrp="1"/>
          </p:cNvSpPr>
          <p:nvPr>
            <p:ph type="ftr" sz="quarter" idx="11"/>
          </p:nvPr>
        </p:nvSpPr>
        <p:spPr/>
        <p:txBody>
          <a:bodyPr/>
          <a:lstStyle/>
          <a:p>
            <a:r>
              <a:rPr lang="hu-HU"/>
              <a:t>Fundamentals of Corporate Finance </a:t>
            </a:r>
          </a:p>
        </p:txBody>
      </p:sp>
      <p:sp>
        <p:nvSpPr>
          <p:cNvPr id="6" name="Dia számának helye 5"/>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84086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628650" y="1825625"/>
            <a:ext cx="386715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825625"/>
            <a:ext cx="386715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95F35D67-822A-483A-A933-3A030A804311}" type="datetime1">
              <a:rPr lang="hu-HU" smtClean="0"/>
              <a:t>2023. 01. 10.</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95619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Összehasonlítás">
    <p:spTree>
      <p:nvGrpSpPr>
        <p:cNvPr id="1" name=""/>
        <p:cNvGrpSpPr/>
        <p:nvPr/>
      </p:nvGrpSpPr>
      <p:grpSpPr>
        <a:xfrm>
          <a:off x="0" y="0"/>
          <a:ext cx="0" cy="0"/>
          <a:chOff x="0" y="0"/>
          <a:chExt cx="0" cy="0"/>
        </a:xfrm>
      </p:grpSpPr>
      <p:sp>
        <p:nvSpPr>
          <p:cNvPr id="3" name="Szöveg hely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630238" y="2505075"/>
            <a:ext cx="386873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29150" y="2505075"/>
            <a:ext cx="38877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A2290244-62EF-415D-9C87-7429945C4D33}" type="datetime1">
              <a:rPr lang="hu-HU" smtClean="0"/>
              <a:t>2023. 01. 10.</a:t>
            </a:fld>
            <a:endParaRPr lang="hu-HU"/>
          </a:p>
        </p:txBody>
      </p:sp>
      <p:sp>
        <p:nvSpPr>
          <p:cNvPr id="8" name="Élőláb helye 7"/>
          <p:cNvSpPr>
            <a:spLocks noGrp="1"/>
          </p:cNvSpPr>
          <p:nvPr>
            <p:ph type="ftr" sz="quarter" idx="11"/>
          </p:nvPr>
        </p:nvSpPr>
        <p:spPr/>
        <p:txBody>
          <a:bodyPr/>
          <a:lstStyle/>
          <a:p>
            <a:r>
              <a:rPr lang="hu-HU"/>
              <a:t>Fundamentals of Corporate Finance </a:t>
            </a:r>
          </a:p>
        </p:txBody>
      </p:sp>
      <p:sp>
        <p:nvSpPr>
          <p:cNvPr id="9" name="Dia számának helye 8"/>
          <p:cNvSpPr>
            <a:spLocks noGrp="1"/>
          </p:cNvSpPr>
          <p:nvPr>
            <p:ph type="sldNum" sz="quarter" idx="12"/>
          </p:nvPr>
        </p:nvSpPr>
        <p:spPr/>
        <p:txBody>
          <a:bodyPr/>
          <a:lstStyle/>
          <a:p>
            <a:fld id="{23654C4D-52C9-4F95-A82D-DDDD7576AF2B}" type="slidenum">
              <a:rPr lang="hu-HU" smtClean="0"/>
              <a:t>‹#›</a:t>
            </a:fld>
            <a:endParaRPr lang="hu-HU"/>
          </a:p>
        </p:txBody>
      </p:sp>
      <p:sp>
        <p:nvSpPr>
          <p:cNvPr id="10" name="Cím helye 1"/>
          <p:cNvSpPr>
            <a:spLocks noGrp="1"/>
          </p:cNvSpPr>
          <p:nvPr>
            <p:ph type="title"/>
          </p:nvPr>
        </p:nvSpPr>
        <p:spPr>
          <a:xfrm>
            <a:off x="152400" y="61912"/>
            <a:ext cx="6172200" cy="623888"/>
          </a:xfrm>
          <a:prstGeom prst="rect">
            <a:avLst/>
          </a:prstGeom>
        </p:spPr>
        <p:txBody>
          <a:bodyPr vert="horz" lIns="91440" tIns="45720" rIns="91440" bIns="45720" rtlCol="0" anchor="ctr">
            <a:normAutofit/>
          </a:bodyPr>
          <a:lstStyle/>
          <a:p>
            <a:r>
              <a:rPr lang="hu-HU" dirty="0"/>
              <a:t>Mintacím szerkesztése</a:t>
            </a:r>
          </a:p>
        </p:txBody>
      </p:sp>
    </p:spTree>
    <p:extLst>
      <p:ext uri="{BB962C8B-B14F-4D97-AF65-F5344CB8AC3E}">
        <p14:creationId xmlns:p14="http://schemas.microsoft.com/office/powerpoint/2010/main" val="1709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B683DEFA-6241-4213-8D96-9223581A74C8}" type="datetime1">
              <a:rPr lang="hu-HU" smtClean="0"/>
              <a:t>2023. 01. 10.</a:t>
            </a:fld>
            <a:endParaRPr lang="hu-HU"/>
          </a:p>
        </p:txBody>
      </p:sp>
      <p:sp>
        <p:nvSpPr>
          <p:cNvPr id="4" name="Élőláb helye 3"/>
          <p:cNvSpPr>
            <a:spLocks noGrp="1"/>
          </p:cNvSpPr>
          <p:nvPr>
            <p:ph type="ftr" sz="quarter" idx="11"/>
          </p:nvPr>
        </p:nvSpPr>
        <p:spPr/>
        <p:txBody>
          <a:bodyPr/>
          <a:lstStyle/>
          <a:p>
            <a:r>
              <a:rPr lang="hu-HU"/>
              <a:t>Fundamentals of Corporate Finance </a:t>
            </a:r>
          </a:p>
        </p:txBody>
      </p:sp>
      <p:sp>
        <p:nvSpPr>
          <p:cNvPr id="5" name="Dia számának helye 4"/>
          <p:cNvSpPr>
            <a:spLocks noGrp="1"/>
          </p:cNvSpPr>
          <p:nvPr>
            <p:ph type="sldNum" sz="quarter" idx="12"/>
          </p:nvPr>
        </p:nvSpPr>
        <p:spPr/>
        <p:txBody>
          <a:bodyPr/>
          <a:lstStyle/>
          <a:p>
            <a:fld id="{23654C4D-52C9-4F95-A82D-DDDD7576AF2B}" type="slidenum">
              <a:rPr lang="hu-HU" smtClean="0"/>
              <a:t>‹#›</a:t>
            </a:fld>
            <a:endParaRPr lang="hu-HU"/>
          </a:p>
        </p:txBody>
      </p:sp>
      <p:sp>
        <p:nvSpPr>
          <p:cNvPr id="8" name="Szöveg helye 7"/>
          <p:cNvSpPr>
            <a:spLocks noGrp="1"/>
          </p:cNvSpPr>
          <p:nvPr>
            <p:ph type="body" sz="quarter" idx="13"/>
          </p:nvPr>
        </p:nvSpPr>
        <p:spPr>
          <a:xfrm>
            <a:off x="152400" y="990600"/>
            <a:ext cx="8839200" cy="518160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Tree>
    <p:extLst>
      <p:ext uri="{BB962C8B-B14F-4D97-AF65-F5344CB8AC3E}">
        <p14:creationId xmlns:p14="http://schemas.microsoft.com/office/powerpoint/2010/main" val="177965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B9D178A1-82BE-49D6-B8FF-38AB7A03D228}" type="datetime1">
              <a:rPr lang="hu-HU" smtClean="0"/>
              <a:t>2023. 01. 10.</a:t>
            </a:fld>
            <a:endParaRPr lang="hu-HU"/>
          </a:p>
        </p:txBody>
      </p:sp>
      <p:sp>
        <p:nvSpPr>
          <p:cNvPr id="3" name="Élőláb helye 2"/>
          <p:cNvSpPr>
            <a:spLocks noGrp="1"/>
          </p:cNvSpPr>
          <p:nvPr>
            <p:ph type="ftr" sz="quarter" idx="11"/>
          </p:nvPr>
        </p:nvSpPr>
        <p:spPr/>
        <p:txBody>
          <a:bodyPr/>
          <a:lstStyle/>
          <a:p>
            <a:r>
              <a:rPr lang="hu-HU"/>
              <a:t>Fundamentals of Corporate Finance </a:t>
            </a:r>
          </a:p>
        </p:txBody>
      </p:sp>
      <p:sp>
        <p:nvSpPr>
          <p:cNvPr id="4" name="Dia számának helye 3"/>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237153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A9520022-91D9-43DC-8550-90BA83255E84}" type="datetime1">
              <a:rPr lang="hu-HU" smtClean="0"/>
              <a:t>2023. 01. 10.</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128231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38983CEE-3189-4DD1-85EF-1426FB126288}" type="datetime1">
              <a:rPr lang="hu-HU" smtClean="0"/>
              <a:t>2023. 01. 10.</a:t>
            </a:fld>
            <a:endParaRPr lang="hu-HU"/>
          </a:p>
        </p:txBody>
      </p:sp>
      <p:sp>
        <p:nvSpPr>
          <p:cNvPr id="6" name="Élőláb helye 5"/>
          <p:cNvSpPr>
            <a:spLocks noGrp="1"/>
          </p:cNvSpPr>
          <p:nvPr>
            <p:ph type="ftr" sz="quarter" idx="11"/>
          </p:nvPr>
        </p:nvSpPr>
        <p:spPr/>
        <p:txBody>
          <a:bodyPr/>
          <a:lstStyle/>
          <a:p>
            <a:r>
              <a:rPr lang="hu-HU"/>
              <a:t>Fundamentals of Corporate Finance </a:t>
            </a:r>
          </a:p>
        </p:txBody>
      </p:sp>
      <p:sp>
        <p:nvSpPr>
          <p:cNvPr id="7" name="Dia számának helye 6"/>
          <p:cNvSpPr>
            <a:spLocks noGrp="1"/>
          </p:cNvSpPr>
          <p:nvPr>
            <p:ph type="sldNum" sz="quarter" idx="12"/>
          </p:nvPr>
        </p:nvSpPr>
        <p:spPr/>
        <p:txBody>
          <a:bodyPr/>
          <a:lstStyle/>
          <a:p>
            <a:fld id="{23654C4D-52C9-4F95-A82D-DDDD7576AF2B}" type="slidenum">
              <a:rPr lang="hu-HU" smtClean="0"/>
              <a:t>‹#›</a:t>
            </a:fld>
            <a:endParaRPr lang="hu-HU"/>
          </a:p>
        </p:txBody>
      </p:sp>
    </p:spTree>
    <p:extLst>
      <p:ext uri="{BB962C8B-B14F-4D97-AF65-F5344CB8AC3E}">
        <p14:creationId xmlns:p14="http://schemas.microsoft.com/office/powerpoint/2010/main" val="406968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152400" y="60325"/>
            <a:ext cx="6172200" cy="623888"/>
          </a:xfrm>
          <a:prstGeom prst="rect">
            <a:avLst/>
          </a:prstGeom>
        </p:spPr>
        <p:txBody>
          <a:bodyPr vert="horz" lIns="91440" tIns="45720" rIns="91440" bIns="45720" rtlCol="0" anchor="ctr">
            <a:normAutofit/>
          </a:bodyPr>
          <a:lstStyle/>
          <a:p>
            <a:r>
              <a:rPr lang="hu-HU" dirty="0"/>
              <a:t>Mintacím szerkesztése</a:t>
            </a:r>
          </a:p>
        </p:txBody>
      </p:sp>
      <p:sp>
        <p:nvSpPr>
          <p:cNvPr id="3" name="Szöveg helye 2"/>
          <p:cNvSpPr>
            <a:spLocks noGrp="1"/>
          </p:cNvSpPr>
          <p:nvPr>
            <p:ph type="body" idx="1"/>
          </p:nvPr>
        </p:nvSpPr>
        <p:spPr>
          <a:xfrm>
            <a:off x="152400" y="977900"/>
            <a:ext cx="8839200" cy="5178214"/>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Dátum helye 3"/>
          <p:cNvSpPr>
            <a:spLocks noGrp="1"/>
          </p:cNvSpPr>
          <p:nvPr>
            <p:ph type="dt" sz="half" idx="2"/>
          </p:nvPr>
        </p:nvSpPr>
        <p:spPr>
          <a:xfrm>
            <a:off x="15240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E9665-7958-4B15-8C03-03D6003BE87A}" type="datetime1">
              <a:rPr lang="hu-HU" smtClean="0"/>
              <a:t>2023. 01. 10.</a:t>
            </a:fld>
            <a:endParaRPr lang="hu-HU"/>
          </a:p>
        </p:txBody>
      </p:sp>
      <p:sp>
        <p:nvSpPr>
          <p:cNvPr id="5" name="Élőláb helye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u-HU"/>
              <a:t>Fundamentals of Corporate Finance </a:t>
            </a:r>
            <a:endParaRPr lang="hu-HU" dirty="0"/>
          </a:p>
        </p:txBody>
      </p:sp>
      <p:sp>
        <p:nvSpPr>
          <p:cNvPr id="6" name="Dia számának helye 5"/>
          <p:cNvSpPr>
            <a:spLocks noGrp="1"/>
          </p:cNvSpPr>
          <p:nvPr>
            <p:ph type="sldNum" sz="quarter" idx="4"/>
          </p:nvPr>
        </p:nvSpPr>
        <p:spPr>
          <a:xfrm>
            <a:off x="69342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54C4D-52C9-4F95-A82D-DDDD7576AF2B}" type="slidenum">
              <a:rPr lang="hu-HU" smtClean="0"/>
              <a:t>‹#›</a:t>
            </a:fld>
            <a:endParaRPr lang="hu-HU"/>
          </a:p>
        </p:txBody>
      </p:sp>
      <p:pic>
        <p:nvPicPr>
          <p:cNvPr id="7" name="Kép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433012" y="160338"/>
            <a:ext cx="2676718" cy="423862"/>
          </a:xfrm>
          <a:prstGeom prst="rect">
            <a:avLst/>
          </a:prstGeom>
        </p:spPr>
      </p:pic>
      <p:cxnSp>
        <p:nvCxnSpPr>
          <p:cNvPr id="9" name="Egyenes összekötő 8"/>
          <p:cNvCxnSpPr/>
          <p:nvPr userDrawn="1"/>
        </p:nvCxnSpPr>
        <p:spPr>
          <a:xfrm>
            <a:off x="0" y="800100"/>
            <a:ext cx="9144000" cy="0"/>
          </a:xfrm>
          <a:prstGeom prst="line">
            <a:avLst/>
          </a:prstGeom>
          <a:ln w="5715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cxnSp>
        <p:nvCxnSpPr>
          <p:cNvPr id="12" name="Egyenes összekötő 11"/>
          <p:cNvCxnSpPr/>
          <p:nvPr userDrawn="1"/>
        </p:nvCxnSpPr>
        <p:spPr>
          <a:xfrm>
            <a:off x="0" y="889000"/>
            <a:ext cx="9144000" cy="0"/>
          </a:xfrm>
          <a:prstGeom prst="line">
            <a:avLst/>
          </a:prstGeom>
          <a:ln w="3810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cxnSp>
        <p:nvCxnSpPr>
          <p:cNvPr id="13" name="Egyenes összekötő 12"/>
          <p:cNvCxnSpPr/>
          <p:nvPr userDrawn="1"/>
        </p:nvCxnSpPr>
        <p:spPr>
          <a:xfrm>
            <a:off x="-18000" y="6273800"/>
            <a:ext cx="9180000" cy="0"/>
          </a:xfrm>
          <a:prstGeom prst="line">
            <a:avLst/>
          </a:prstGeom>
          <a:ln w="19050">
            <a:solidFill>
              <a:srgbClr val="024476"/>
            </a:solidFill>
          </a:ln>
          <a:effectLst>
            <a:innerShdw blurRad="114300">
              <a:prstClr val="black"/>
            </a:inn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29326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sz="4000" kern="1200">
          <a:solidFill>
            <a:schemeClr val="tx1"/>
          </a:solidFill>
          <a:latin typeface="Book Antiqua" panose="020406020503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914400" y="762001"/>
            <a:ext cx="6858000" cy="5486400"/>
          </a:xfrm>
        </p:spPr>
        <p:txBody>
          <a:bodyPr>
            <a:normAutofit fontScale="90000"/>
          </a:bodyPr>
          <a:lstStyle/>
          <a:p>
            <a:br>
              <a:rPr lang="hu-HU" sz="4000" b="1" dirty="0">
                <a:solidFill>
                  <a:srgbClr val="000099"/>
                </a:solidFill>
              </a:rPr>
            </a:br>
            <a:br>
              <a:rPr lang="hu-HU" sz="4000" b="1" dirty="0">
                <a:solidFill>
                  <a:srgbClr val="000099"/>
                </a:solidFill>
              </a:rPr>
            </a:br>
            <a:br>
              <a:rPr lang="hu-HU" sz="4000" b="1" dirty="0">
                <a:solidFill>
                  <a:srgbClr val="000099"/>
                </a:solidFill>
              </a:rPr>
            </a:br>
            <a:r>
              <a:rPr lang="hu-HU" sz="4000" b="1" dirty="0">
                <a:solidFill>
                  <a:srgbClr val="000099"/>
                </a:solidFill>
              </a:rPr>
              <a:t>Financial Market</a:t>
            </a:r>
            <a:r>
              <a:rPr lang="en-US" sz="4000" b="1" dirty="0">
                <a:solidFill>
                  <a:srgbClr val="000099"/>
                </a:solidFill>
              </a:rPr>
              <a:t>s</a:t>
            </a:r>
            <a:r>
              <a:rPr lang="hu-HU" sz="4000" b="1" dirty="0">
                <a:solidFill>
                  <a:srgbClr val="000099"/>
                </a:solidFill>
              </a:rPr>
              <a:t> and </a:t>
            </a:r>
            <a:r>
              <a:rPr lang="hu-HU" sz="4000" b="1" dirty="0" err="1">
                <a:solidFill>
                  <a:srgbClr val="000099"/>
                </a:solidFill>
              </a:rPr>
              <a:t>Securities</a:t>
            </a:r>
            <a:br>
              <a:rPr lang="hu-HU" sz="4000" b="1" dirty="0">
                <a:solidFill>
                  <a:srgbClr val="000099"/>
                </a:solidFill>
              </a:rPr>
            </a:br>
            <a:br>
              <a:rPr lang="hu-HU" sz="4000" b="1" dirty="0">
                <a:solidFill>
                  <a:srgbClr val="000099"/>
                </a:solidFill>
              </a:rPr>
            </a:br>
            <a:br>
              <a:rPr lang="hu-HU" sz="4000" b="1" dirty="0">
                <a:solidFill>
                  <a:srgbClr val="000099"/>
                </a:solidFill>
              </a:rPr>
            </a:br>
            <a:r>
              <a:rPr lang="hu-HU" sz="4000" b="1" dirty="0" err="1">
                <a:solidFill>
                  <a:srgbClr val="000099"/>
                </a:solidFill>
              </a:rPr>
              <a:t>Options</a:t>
            </a:r>
            <a:r>
              <a:rPr lang="hu-HU" sz="4000" b="1" dirty="0">
                <a:solidFill>
                  <a:srgbClr val="000099"/>
                </a:solidFill>
              </a:rPr>
              <a:t> Market</a:t>
            </a:r>
            <a:br>
              <a:rPr lang="hu-HU" sz="4000" b="1" dirty="0">
                <a:solidFill>
                  <a:srgbClr val="000099"/>
                </a:solidFill>
              </a:rPr>
            </a:br>
            <a:br>
              <a:rPr lang="en-US" sz="4000" b="1" dirty="0">
                <a:solidFill>
                  <a:srgbClr val="000099"/>
                </a:solidFill>
              </a:rPr>
            </a:br>
            <a:br>
              <a:rPr lang="en-US" sz="4000" b="1" dirty="0">
                <a:solidFill>
                  <a:srgbClr val="000099"/>
                </a:solidFill>
              </a:rPr>
            </a:br>
            <a:br>
              <a:rPr lang="en-US" sz="3600" b="1" dirty="0"/>
            </a:br>
            <a:br>
              <a:rPr lang="en-US" sz="3600" b="1" dirty="0"/>
            </a:br>
            <a:endParaRPr lang="hu-HU" sz="3600" dirty="0"/>
          </a:p>
        </p:txBody>
      </p:sp>
      <p:sp>
        <p:nvSpPr>
          <p:cNvPr id="3" name="Tartalom helye 2"/>
          <p:cNvSpPr>
            <a:spLocks noGrp="1"/>
          </p:cNvSpPr>
          <p:nvPr>
            <p:ph type="subTitle" idx="1"/>
          </p:nvPr>
        </p:nvSpPr>
        <p:spPr/>
        <p:txBody>
          <a:bodyPr>
            <a:normAutofit/>
          </a:bodyPr>
          <a:lstStyle/>
          <a:p>
            <a:pPr marL="0" indent="0" algn="ctr">
              <a:buNone/>
            </a:pPr>
            <a:endParaRPr lang="hu-HU" sz="3200" b="1" dirty="0">
              <a:latin typeface="Book Antiqua" panose="02040602050305030304" pitchFamily="18" charset="0"/>
            </a:endParaRPr>
          </a:p>
          <a:p>
            <a:pPr marL="0" indent="0" algn="ctr">
              <a:buNone/>
            </a:pPr>
            <a:endParaRPr lang="hu-HU" sz="3200" dirty="0"/>
          </a:p>
        </p:txBody>
      </p:sp>
    </p:spTree>
    <p:extLst>
      <p:ext uri="{BB962C8B-B14F-4D97-AF65-F5344CB8AC3E}">
        <p14:creationId xmlns:p14="http://schemas.microsoft.com/office/powerpoint/2010/main" val="65663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360ABBC-EDBB-455F-9B5D-A374DA10DA75}"/>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eaLnBrk="0" hangingPunct="0">
              <a:spcBef>
                <a:spcPct val="0"/>
              </a:spcBef>
              <a:spcAft>
                <a:spcPct val="0"/>
              </a:spcAft>
              <a:buFontTx/>
              <a:buNone/>
            </a:pPr>
            <a:endParaRPr lang="hu-HU" altLang="hu-HU" sz="1800" b="0">
              <a:latin typeface="Georgia" panose="02040502050405020303" pitchFamily="18" charset="0"/>
            </a:endParaRPr>
          </a:p>
        </p:txBody>
      </p:sp>
      <p:sp>
        <p:nvSpPr>
          <p:cNvPr id="37891" name="Rectangle 3">
            <a:extLst>
              <a:ext uri="{FF2B5EF4-FFF2-40B4-BE49-F238E27FC236}">
                <a16:creationId xmlns:a16="http://schemas.microsoft.com/office/drawing/2014/main" id="{EBBBA336-3DD4-4FF6-BA06-07D34CC2914B}"/>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eaLnBrk="0" hangingPunct="0">
              <a:spcBef>
                <a:spcPct val="0"/>
              </a:spcBef>
              <a:spcAft>
                <a:spcPct val="0"/>
              </a:spcAft>
              <a:buFontTx/>
              <a:buNone/>
            </a:pPr>
            <a:endParaRPr lang="hu-HU" altLang="hu-HU" sz="1800" b="0">
              <a:latin typeface="Georgia" panose="02040502050405020303" pitchFamily="18" charset="0"/>
            </a:endParaRPr>
          </a:p>
        </p:txBody>
      </p:sp>
      <p:sp>
        <p:nvSpPr>
          <p:cNvPr id="188419" name="Rectangle 4">
            <a:extLst>
              <a:ext uri="{FF2B5EF4-FFF2-40B4-BE49-F238E27FC236}">
                <a16:creationId xmlns:a16="http://schemas.microsoft.com/office/drawing/2014/main" id="{7F0AC21A-C362-4027-8800-0F936A585E27}"/>
              </a:ext>
            </a:extLst>
          </p:cNvPr>
          <p:cNvSpPr>
            <a:spLocks noGrp="1" noChangeArrowheads="1"/>
          </p:cNvSpPr>
          <p:nvPr>
            <p:ph type="title"/>
          </p:nvPr>
        </p:nvSpPr>
        <p:spPr>
          <a:xfrm>
            <a:off x="76200" y="69692"/>
            <a:ext cx="8153400" cy="685800"/>
          </a:xfrm>
        </p:spPr>
        <p:txBody>
          <a:bodyPr>
            <a:normAutofit/>
          </a:bodyPr>
          <a:lstStyle/>
          <a:p>
            <a:pPr fontAlgn="auto">
              <a:spcAft>
                <a:spcPts val="0"/>
              </a:spcAft>
              <a:defRPr/>
            </a:pPr>
            <a:r>
              <a:rPr lang="en-US" sz="3600" b="1" dirty="0"/>
              <a:t>Option Value</a:t>
            </a:r>
          </a:p>
        </p:txBody>
      </p:sp>
      <p:pic>
        <p:nvPicPr>
          <p:cNvPr id="163852" name="Picture 12">
            <a:extLst>
              <a:ext uri="{FF2B5EF4-FFF2-40B4-BE49-F238E27FC236}">
                <a16:creationId xmlns:a16="http://schemas.microsoft.com/office/drawing/2014/main" id="{BBA8250E-9177-4DE2-91E5-AAED4C02D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988" y="4724400"/>
            <a:ext cx="55340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4" name="Picture 14">
            <a:extLst>
              <a:ext uri="{FF2B5EF4-FFF2-40B4-BE49-F238E27FC236}">
                <a16:creationId xmlns:a16="http://schemas.microsoft.com/office/drawing/2014/main" id="{B31DE450-5DBA-44AE-927A-754F354838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988" y="2819400"/>
            <a:ext cx="55245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Rectangle 2">
            <a:extLst>
              <a:ext uri="{FF2B5EF4-FFF2-40B4-BE49-F238E27FC236}">
                <a16:creationId xmlns:a16="http://schemas.microsoft.com/office/drawing/2014/main" id="{A5D033A8-FD72-4814-A1D2-E1B8004B1329}"/>
              </a:ext>
            </a:extLst>
          </p:cNvPr>
          <p:cNvSpPr>
            <a:spLocks noChangeArrowheads="1"/>
          </p:cNvSpPr>
          <p:nvPr/>
        </p:nvSpPr>
        <p:spPr bwMode="auto">
          <a:xfrm>
            <a:off x="533400" y="1447800"/>
            <a:ext cx="7962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eaLnBrk="0" hangingPunct="0">
              <a:spcBef>
                <a:spcPct val="0"/>
              </a:spcBef>
              <a:spcAft>
                <a:spcPct val="0"/>
              </a:spcAft>
              <a:buFontTx/>
              <a:buNone/>
            </a:pPr>
            <a:r>
              <a:rPr lang="en-US" altLang="hu-HU" sz="2400" dirty="0">
                <a:latin typeface="Georgia" panose="02040502050405020303" pitchFamily="18" charset="0"/>
              </a:rPr>
              <a:t>Option Value: </a:t>
            </a:r>
            <a:r>
              <a:rPr lang="en-US" altLang="hu-HU" sz="2400" b="0" dirty="0">
                <a:latin typeface="Georgia" panose="02040502050405020303" pitchFamily="18" charset="0"/>
              </a:rPr>
              <a:t>The value of an option at expiration is a function of the stock price and the exercise price. </a:t>
            </a:r>
          </a:p>
        </p:txBody>
      </p:sp>
      <p:sp>
        <p:nvSpPr>
          <p:cNvPr id="4" name="TextBox 3">
            <a:extLst>
              <a:ext uri="{FF2B5EF4-FFF2-40B4-BE49-F238E27FC236}">
                <a16:creationId xmlns:a16="http://schemas.microsoft.com/office/drawing/2014/main" id="{229D94B4-F2C4-47DE-A519-3F6EE7ED93DA}"/>
              </a:ext>
            </a:extLst>
          </p:cNvPr>
          <p:cNvSpPr txBox="1">
            <a:spLocks noChangeArrowheads="1"/>
          </p:cNvSpPr>
          <p:nvPr/>
        </p:nvSpPr>
        <p:spPr bwMode="auto">
          <a:xfrm>
            <a:off x="3081338" y="23622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0" hangingPunct="0">
              <a:spcBef>
                <a:spcPct val="0"/>
              </a:spcBef>
              <a:spcAft>
                <a:spcPct val="0"/>
              </a:spcAft>
              <a:buFontTx/>
              <a:buNone/>
            </a:pPr>
            <a:r>
              <a:rPr lang="en-US" altLang="hu-HU" sz="1800" b="0">
                <a:latin typeface="Georgia" panose="02040502050405020303" pitchFamily="18" charset="0"/>
              </a:rPr>
              <a:t>Call Option</a:t>
            </a:r>
          </a:p>
        </p:txBody>
      </p:sp>
      <p:sp>
        <p:nvSpPr>
          <p:cNvPr id="12" name="TextBox 11">
            <a:extLst>
              <a:ext uri="{FF2B5EF4-FFF2-40B4-BE49-F238E27FC236}">
                <a16:creationId xmlns:a16="http://schemas.microsoft.com/office/drawing/2014/main" id="{2689FB1A-2F36-454A-99BA-5A833067346F}"/>
              </a:ext>
            </a:extLst>
          </p:cNvPr>
          <p:cNvSpPr txBox="1">
            <a:spLocks noChangeArrowheads="1"/>
          </p:cNvSpPr>
          <p:nvPr/>
        </p:nvSpPr>
        <p:spPr bwMode="auto">
          <a:xfrm>
            <a:off x="3081338" y="4249738"/>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lgn="ctr" eaLnBrk="0" hangingPunct="0">
              <a:spcBef>
                <a:spcPct val="0"/>
              </a:spcBef>
              <a:spcAft>
                <a:spcPct val="0"/>
              </a:spcAft>
              <a:buFontTx/>
              <a:buNone/>
            </a:pPr>
            <a:r>
              <a:rPr lang="en-US" altLang="hu-HU" sz="1800" b="0">
                <a:latin typeface="Georgia" panose="02040502050405020303" pitchFamily="18" charset="0"/>
              </a:rPr>
              <a:t>Put Option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5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normAutofit fontScale="90000"/>
          </a:bodyPr>
          <a:lstStyle/>
          <a:p>
            <a:pPr eaLnBrk="1" hangingPunct="1"/>
            <a:r>
              <a:rPr lang="en-US" b="1" dirty="0"/>
              <a:t>Option</a:t>
            </a:r>
            <a:r>
              <a:rPr lang="hu-HU" b="1" dirty="0"/>
              <a:t> </a:t>
            </a:r>
            <a:r>
              <a:rPr lang="hu-HU" b="1" dirty="0" err="1"/>
              <a:t>book</a:t>
            </a:r>
            <a:r>
              <a:rPr lang="en-US" b="1" dirty="0"/>
              <a:t> on IBM</a:t>
            </a:r>
          </a:p>
        </p:txBody>
      </p:sp>
      <p:pic>
        <p:nvPicPr>
          <p:cNvPr id="92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476" y="1676400"/>
            <a:ext cx="6955048" cy="38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22479705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28575" y="0"/>
            <a:ext cx="8788400" cy="685800"/>
          </a:xfrm>
        </p:spPr>
        <p:txBody>
          <a:bodyPr>
            <a:normAutofit/>
          </a:bodyPr>
          <a:lstStyle/>
          <a:p>
            <a:pPr eaLnBrk="1" hangingPunct="1"/>
            <a:r>
              <a:rPr lang="hu-HU" sz="3600" b="1" dirty="0"/>
              <a:t>Listed </a:t>
            </a:r>
            <a:r>
              <a:rPr lang="hu-HU" sz="3600" b="1" dirty="0" err="1"/>
              <a:t>Options</a:t>
            </a:r>
            <a:endParaRPr lang="en-US" sz="3600" b="1" dirty="0"/>
          </a:p>
        </p:txBody>
      </p:sp>
      <p:sp>
        <p:nvSpPr>
          <p:cNvPr id="11267" name="Content Placeholder 2"/>
          <p:cNvSpPr>
            <a:spLocks noGrp="1"/>
          </p:cNvSpPr>
          <p:nvPr>
            <p:ph idx="4294967295"/>
          </p:nvPr>
        </p:nvSpPr>
        <p:spPr/>
        <p:txBody>
          <a:bodyPr/>
          <a:lstStyle/>
          <a:p>
            <a:pPr eaLnBrk="1" hangingPunct="1"/>
            <a:r>
              <a:rPr lang="hu-HU" sz="2400" b="1" dirty="0"/>
              <a:t>Index </a:t>
            </a:r>
            <a:r>
              <a:rPr lang="hu-HU" sz="2400" b="1" dirty="0" err="1"/>
              <a:t>option</a:t>
            </a:r>
            <a:r>
              <a:rPr lang="hu-HU" sz="2400" b="1" dirty="0"/>
              <a:t>:</a:t>
            </a:r>
          </a:p>
          <a:p>
            <a:r>
              <a:rPr lang="hu-HU" sz="2400" b="1" dirty="0" err="1"/>
              <a:t>Futures</a:t>
            </a:r>
            <a:r>
              <a:rPr lang="hu-HU" sz="2400" b="1" dirty="0"/>
              <a:t> </a:t>
            </a:r>
            <a:r>
              <a:rPr lang="hu-HU" sz="2400" b="1" dirty="0" err="1"/>
              <a:t>option</a:t>
            </a:r>
            <a:r>
              <a:rPr lang="hu-HU" sz="2400" b="1" dirty="0"/>
              <a:t>: </a:t>
            </a:r>
            <a:r>
              <a:rPr lang="en-US" sz="2400" dirty="0"/>
              <a:t>give their holders the right to buy or sell a specified futures</a:t>
            </a:r>
            <a:r>
              <a:rPr lang="hu-HU" sz="2400" dirty="0"/>
              <a:t> </a:t>
            </a:r>
            <a:r>
              <a:rPr lang="en-US" sz="2400" dirty="0"/>
              <a:t>contract, using as a futures price the exercise price of the option</a:t>
            </a:r>
            <a:endParaRPr lang="hu-HU" sz="2400" dirty="0"/>
          </a:p>
          <a:p>
            <a:r>
              <a:rPr lang="hu-HU" sz="2400" b="1" dirty="0" err="1"/>
              <a:t>Foreign</a:t>
            </a:r>
            <a:r>
              <a:rPr lang="hu-HU" sz="2400" b="1" dirty="0"/>
              <a:t> </a:t>
            </a:r>
            <a:r>
              <a:rPr lang="hu-HU" sz="2400" b="1" dirty="0" err="1"/>
              <a:t>currency</a:t>
            </a:r>
            <a:r>
              <a:rPr lang="hu-HU" sz="2400" b="1" dirty="0"/>
              <a:t> </a:t>
            </a:r>
            <a:r>
              <a:rPr lang="hu-HU" sz="2400" b="1" dirty="0" err="1"/>
              <a:t>options</a:t>
            </a:r>
            <a:r>
              <a:rPr lang="hu-HU" sz="2400" b="1" dirty="0"/>
              <a:t>: </a:t>
            </a:r>
            <a:r>
              <a:rPr lang="en-US" sz="2400" dirty="0"/>
              <a:t>right to buy or sell a quantity</a:t>
            </a:r>
            <a:r>
              <a:rPr lang="hu-HU" sz="2400" dirty="0"/>
              <a:t> </a:t>
            </a:r>
            <a:r>
              <a:rPr lang="en-US" sz="2400" dirty="0"/>
              <a:t>of foreign currency for a specified amount of domestic currency.</a:t>
            </a:r>
            <a:endParaRPr lang="hu-HU" sz="2400" i="1" dirty="0"/>
          </a:p>
          <a:p>
            <a:r>
              <a:rPr lang="hu-HU" sz="2400" b="1" dirty="0"/>
              <a:t>Interest </a:t>
            </a:r>
            <a:r>
              <a:rPr lang="hu-HU" sz="2400" b="1" dirty="0" err="1"/>
              <a:t>rate</a:t>
            </a:r>
            <a:r>
              <a:rPr lang="hu-HU" sz="2400" b="1" dirty="0"/>
              <a:t> </a:t>
            </a:r>
            <a:r>
              <a:rPr lang="hu-HU" sz="2400" b="1" dirty="0" err="1"/>
              <a:t>options</a:t>
            </a:r>
            <a:r>
              <a:rPr lang="hu-HU" sz="2400" b="1" dirty="0"/>
              <a:t>:</a:t>
            </a:r>
          </a:p>
          <a:p>
            <a:endParaRPr lang="hu-HU" sz="2400" b="1" dirty="0"/>
          </a:p>
          <a:p>
            <a:endParaRPr lang="hu-HU" sz="2400" b="1" dirty="0"/>
          </a:p>
          <a:p>
            <a:pPr eaLnBrk="1" hangingPunct="1"/>
            <a:endParaRPr lang="en-US" sz="2000" dirty="0"/>
          </a:p>
          <a:p>
            <a:pPr lvl="1" eaLnBrk="1" hangingPunct="1"/>
            <a:endParaRPr lang="en-US" dirty="0"/>
          </a:p>
        </p:txBody>
      </p:sp>
    </p:spTree>
    <p:extLst>
      <p:ext uri="{BB962C8B-B14F-4D97-AF65-F5344CB8AC3E}">
        <p14:creationId xmlns:p14="http://schemas.microsoft.com/office/powerpoint/2010/main" val="5861567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28575" y="0"/>
            <a:ext cx="8788400" cy="685800"/>
          </a:xfrm>
        </p:spPr>
        <p:txBody>
          <a:bodyPr>
            <a:normAutofit/>
          </a:bodyPr>
          <a:lstStyle/>
          <a:p>
            <a:pPr eaLnBrk="1" hangingPunct="1"/>
            <a:r>
              <a:rPr lang="hu-HU" sz="3600" b="1" dirty="0"/>
              <a:t>Bull and </a:t>
            </a:r>
            <a:r>
              <a:rPr lang="hu-HU" sz="3600" b="1" dirty="0" err="1"/>
              <a:t>Bear</a:t>
            </a:r>
            <a:r>
              <a:rPr lang="hu-HU" sz="3600" b="1" dirty="0"/>
              <a:t> </a:t>
            </a:r>
            <a:r>
              <a:rPr lang="hu-HU" sz="3600" b="1" dirty="0" err="1"/>
              <a:t>strategies</a:t>
            </a:r>
            <a:endParaRPr lang="en-US" sz="3600" b="1" dirty="0"/>
          </a:p>
        </p:txBody>
      </p:sp>
      <p:sp>
        <p:nvSpPr>
          <p:cNvPr id="11267" name="Content Placeholder 2"/>
          <p:cNvSpPr>
            <a:spLocks noGrp="1"/>
          </p:cNvSpPr>
          <p:nvPr>
            <p:ph idx="4294967295"/>
          </p:nvPr>
        </p:nvSpPr>
        <p:spPr>
          <a:xfrm>
            <a:off x="114300" y="838200"/>
            <a:ext cx="8839200" cy="6413500"/>
          </a:xfrm>
        </p:spPr>
        <p:txBody>
          <a:bodyPr>
            <a:normAutofit/>
          </a:bodyPr>
          <a:lstStyle/>
          <a:p>
            <a:pPr eaLnBrk="1" hangingPunct="1"/>
            <a:r>
              <a:rPr lang="hu-HU" sz="2400" b="1" dirty="0"/>
              <a:t>Long </a:t>
            </a:r>
            <a:r>
              <a:rPr lang="hu-HU" sz="2400" b="1" dirty="0" err="1"/>
              <a:t>Call</a:t>
            </a:r>
            <a:r>
              <a:rPr lang="hu-HU" sz="2400" b="1" dirty="0"/>
              <a:t>: </a:t>
            </a:r>
            <a:r>
              <a:rPr lang="hu-HU" sz="2400" b="1" dirty="0" err="1"/>
              <a:t>Bullish</a:t>
            </a:r>
            <a:endParaRPr lang="hu-HU" sz="2400" b="1" dirty="0"/>
          </a:p>
          <a:p>
            <a:pPr eaLnBrk="1" hangingPunct="1"/>
            <a:r>
              <a:rPr lang="hu-HU" sz="2400" b="1" dirty="0"/>
              <a:t>Long </a:t>
            </a:r>
            <a:r>
              <a:rPr lang="hu-HU" sz="2400" b="1" dirty="0" err="1"/>
              <a:t>Put</a:t>
            </a:r>
            <a:r>
              <a:rPr lang="hu-HU" sz="2400" b="1" dirty="0"/>
              <a:t>: </a:t>
            </a:r>
            <a:r>
              <a:rPr lang="hu-HU" sz="2400" b="1" dirty="0" err="1"/>
              <a:t>Bearish</a:t>
            </a:r>
            <a:r>
              <a:rPr lang="hu-HU" sz="2400" b="1" dirty="0"/>
              <a:t> </a:t>
            </a:r>
          </a:p>
          <a:p>
            <a:pPr eaLnBrk="1" hangingPunct="1"/>
            <a:r>
              <a:rPr lang="hu-HU" sz="2400" b="1" dirty="0" err="1"/>
              <a:t>Short</a:t>
            </a:r>
            <a:r>
              <a:rPr lang="hu-HU" sz="2400" b="1" dirty="0"/>
              <a:t> </a:t>
            </a:r>
            <a:r>
              <a:rPr lang="hu-HU" sz="2400" b="1" dirty="0" err="1"/>
              <a:t>Call</a:t>
            </a:r>
            <a:r>
              <a:rPr lang="hu-HU" sz="2400" b="1" dirty="0"/>
              <a:t>: </a:t>
            </a:r>
            <a:r>
              <a:rPr lang="hu-HU" sz="2400" b="1" dirty="0" err="1"/>
              <a:t>Bearish</a:t>
            </a:r>
            <a:r>
              <a:rPr lang="hu-HU" sz="2400" b="1" dirty="0"/>
              <a:t> (</a:t>
            </a:r>
            <a:r>
              <a:rPr lang="hu-HU" sz="2400" b="1" dirty="0" err="1"/>
              <a:t>obligation</a:t>
            </a:r>
            <a:r>
              <a:rPr lang="hu-HU" sz="2400" b="1" dirty="0"/>
              <a:t> </a:t>
            </a:r>
            <a:r>
              <a:rPr lang="hu-HU" sz="2400" b="1" dirty="0" err="1"/>
              <a:t>to</a:t>
            </a:r>
            <a:r>
              <a:rPr lang="hu-HU" sz="2400" b="1" dirty="0"/>
              <a:t> </a:t>
            </a:r>
            <a:r>
              <a:rPr lang="hu-HU" sz="2400" b="1" dirty="0" err="1"/>
              <a:t>sell</a:t>
            </a:r>
            <a:r>
              <a:rPr lang="hu-HU" sz="2400" b="1" dirty="0"/>
              <a:t>)</a:t>
            </a:r>
          </a:p>
          <a:p>
            <a:pPr eaLnBrk="1" hangingPunct="1"/>
            <a:r>
              <a:rPr lang="hu-HU" sz="2400" b="1" dirty="0" err="1"/>
              <a:t>Short</a:t>
            </a:r>
            <a:r>
              <a:rPr lang="hu-HU" sz="2400" b="1" dirty="0"/>
              <a:t> </a:t>
            </a:r>
            <a:r>
              <a:rPr lang="hu-HU" sz="2400" b="1" dirty="0" err="1"/>
              <a:t>Put</a:t>
            </a:r>
            <a:r>
              <a:rPr lang="hu-HU" sz="2400" b="1" dirty="0"/>
              <a:t>: </a:t>
            </a:r>
            <a:r>
              <a:rPr lang="hu-HU" sz="2400" b="1" dirty="0" err="1"/>
              <a:t>Bullish</a:t>
            </a:r>
            <a:r>
              <a:rPr lang="hu-HU" sz="2400" b="1" dirty="0"/>
              <a:t> (</a:t>
            </a:r>
            <a:r>
              <a:rPr lang="hu-HU" sz="2400" b="1" dirty="0" err="1"/>
              <a:t>obligation</a:t>
            </a:r>
            <a:r>
              <a:rPr lang="hu-HU" sz="2400" b="1" dirty="0"/>
              <a:t> </a:t>
            </a:r>
            <a:r>
              <a:rPr lang="hu-HU" sz="2400" b="1" dirty="0" err="1"/>
              <a:t>to</a:t>
            </a:r>
            <a:r>
              <a:rPr lang="hu-HU" sz="2400" b="1" dirty="0"/>
              <a:t> </a:t>
            </a:r>
            <a:r>
              <a:rPr lang="hu-HU" sz="2400" b="1" dirty="0" err="1"/>
              <a:t>buy</a:t>
            </a:r>
            <a:r>
              <a:rPr lang="hu-HU" sz="2400" b="1" dirty="0"/>
              <a:t>)</a:t>
            </a:r>
          </a:p>
          <a:p>
            <a:pPr eaLnBrk="1" hangingPunct="1"/>
            <a:endParaRPr lang="hu-HU" sz="2400" b="1" dirty="0"/>
          </a:p>
          <a:p>
            <a:pPr eaLnBrk="1" hangingPunct="1"/>
            <a:endParaRPr lang="hu-HU" sz="2400" b="1" dirty="0"/>
          </a:p>
          <a:p>
            <a:r>
              <a:rPr lang="en-US" sz="2000" b="1" dirty="0"/>
              <a:t>In the Money</a:t>
            </a:r>
            <a:r>
              <a:rPr lang="hu-HU" sz="2000" b="1" dirty="0"/>
              <a:t>:</a:t>
            </a:r>
            <a:r>
              <a:rPr lang="en-US" sz="2000" dirty="0"/>
              <a:t> exercise of the option would be profitable</a:t>
            </a:r>
            <a:endParaRPr lang="hu-HU" sz="2000" dirty="0"/>
          </a:p>
          <a:p>
            <a:pPr marL="0" indent="0">
              <a:buNone/>
            </a:pPr>
            <a:r>
              <a:rPr lang="en-US" sz="2000" dirty="0"/>
              <a:t>Call: market price</a:t>
            </a:r>
            <a:r>
              <a:rPr lang="hu-HU" sz="2000" dirty="0"/>
              <a:t> </a:t>
            </a:r>
            <a:r>
              <a:rPr lang="en-US" sz="2000" dirty="0"/>
              <a:t>&gt;</a:t>
            </a:r>
            <a:r>
              <a:rPr lang="hu-HU" sz="2000" dirty="0"/>
              <a:t> </a:t>
            </a:r>
            <a:r>
              <a:rPr lang="en-US" sz="2000" dirty="0"/>
              <a:t>exercise price </a:t>
            </a:r>
            <a:endParaRPr lang="hu-HU" sz="2000" dirty="0"/>
          </a:p>
          <a:p>
            <a:pPr marL="0" indent="0">
              <a:buNone/>
            </a:pPr>
            <a:r>
              <a:rPr lang="en-US" sz="2000" dirty="0"/>
              <a:t>Put: exercise price</a:t>
            </a:r>
            <a:r>
              <a:rPr lang="hu-HU" sz="2000" dirty="0"/>
              <a:t> </a:t>
            </a:r>
            <a:r>
              <a:rPr lang="en-US" sz="2000" dirty="0"/>
              <a:t>&gt;</a:t>
            </a:r>
            <a:r>
              <a:rPr lang="hu-HU" sz="2000" dirty="0"/>
              <a:t> </a:t>
            </a:r>
            <a:r>
              <a:rPr lang="en-US" sz="2000" dirty="0"/>
              <a:t>market price </a:t>
            </a:r>
            <a:endParaRPr lang="hu-HU" sz="2000" dirty="0"/>
          </a:p>
          <a:p>
            <a:pPr marL="0" indent="0">
              <a:buNone/>
            </a:pPr>
            <a:r>
              <a:rPr lang="en-US" sz="2000" b="1" dirty="0"/>
              <a:t>Out of the Money</a:t>
            </a:r>
            <a:r>
              <a:rPr lang="hu-HU" sz="2000" b="1" dirty="0"/>
              <a:t>:</a:t>
            </a:r>
            <a:r>
              <a:rPr lang="en-US" sz="2000" dirty="0"/>
              <a:t>exercise of the option would not be profitable </a:t>
            </a:r>
            <a:endParaRPr lang="hu-HU" sz="2000" dirty="0"/>
          </a:p>
          <a:p>
            <a:pPr marL="0" indent="0">
              <a:buNone/>
            </a:pPr>
            <a:r>
              <a:rPr lang="hu-HU" sz="2000" dirty="0" err="1"/>
              <a:t>Call</a:t>
            </a:r>
            <a:r>
              <a:rPr lang="hu-HU" sz="2000" dirty="0"/>
              <a:t>: market </a:t>
            </a:r>
            <a:r>
              <a:rPr lang="hu-HU" sz="2000" dirty="0" err="1"/>
              <a:t>price</a:t>
            </a:r>
            <a:r>
              <a:rPr lang="hu-HU" sz="2000" dirty="0"/>
              <a:t> &lt; </a:t>
            </a:r>
            <a:r>
              <a:rPr lang="hu-HU" sz="2000" dirty="0" err="1"/>
              <a:t>exercise</a:t>
            </a:r>
            <a:r>
              <a:rPr lang="hu-HU" sz="2000" dirty="0"/>
              <a:t> </a:t>
            </a:r>
            <a:r>
              <a:rPr lang="hu-HU" sz="2000" dirty="0" err="1"/>
              <a:t>price</a:t>
            </a:r>
            <a:endParaRPr lang="hu-HU" sz="2000" dirty="0"/>
          </a:p>
          <a:p>
            <a:pPr marL="0" indent="0">
              <a:buNone/>
            </a:pPr>
            <a:r>
              <a:rPr lang="hu-HU" sz="2000" dirty="0" err="1"/>
              <a:t>Put</a:t>
            </a:r>
            <a:r>
              <a:rPr lang="hu-HU" sz="2000" dirty="0"/>
              <a:t>: </a:t>
            </a:r>
            <a:r>
              <a:rPr lang="hu-HU" sz="2000" dirty="0" err="1"/>
              <a:t>exercise</a:t>
            </a:r>
            <a:r>
              <a:rPr lang="hu-HU" sz="2000" dirty="0"/>
              <a:t> </a:t>
            </a:r>
            <a:r>
              <a:rPr lang="hu-HU" sz="2000" dirty="0" err="1"/>
              <a:t>price</a:t>
            </a:r>
            <a:r>
              <a:rPr lang="hu-HU" sz="2000" dirty="0"/>
              <a:t> &lt; market </a:t>
            </a:r>
            <a:r>
              <a:rPr lang="hu-HU" sz="2000" dirty="0" err="1"/>
              <a:t>price</a:t>
            </a:r>
            <a:r>
              <a:rPr lang="hu-HU" sz="2000" dirty="0"/>
              <a:t> </a:t>
            </a:r>
          </a:p>
          <a:p>
            <a:pPr marL="0" indent="0">
              <a:buNone/>
            </a:pPr>
            <a:r>
              <a:rPr lang="en-US" sz="2000" b="1" dirty="0"/>
              <a:t>At the Money</a:t>
            </a:r>
            <a:r>
              <a:rPr lang="hu-HU" sz="2000" b="1" dirty="0"/>
              <a:t>:</a:t>
            </a:r>
            <a:r>
              <a:rPr lang="en-US" sz="2000" dirty="0"/>
              <a:t> exercise price and asset price are equal</a:t>
            </a:r>
            <a:endParaRPr lang="hu-HU" sz="2000" b="1" dirty="0"/>
          </a:p>
        </p:txBody>
      </p:sp>
      <p:sp>
        <p:nvSpPr>
          <p:cNvPr id="2" name="Téglalap 1"/>
          <p:cNvSpPr/>
          <p:nvPr/>
        </p:nvSpPr>
        <p:spPr>
          <a:xfrm>
            <a:off x="76200" y="2748710"/>
            <a:ext cx="9067800" cy="830997"/>
          </a:xfrm>
          <a:prstGeom prst="rect">
            <a:avLst/>
          </a:prstGeom>
        </p:spPr>
        <p:txBody>
          <a:bodyPr wrap="square">
            <a:spAutoFit/>
          </a:bodyPr>
          <a:lstStyle/>
          <a:p>
            <a:r>
              <a:rPr lang="hu-HU" dirty="0" err="1">
                <a:latin typeface="Book Antiqua" panose="02040602050305030304" pitchFamily="18" charset="0"/>
              </a:rPr>
              <a:t>Why</a:t>
            </a:r>
            <a:r>
              <a:rPr lang="hu-HU" dirty="0">
                <a:latin typeface="Book Antiqua" panose="02040602050305030304" pitchFamily="18" charset="0"/>
              </a:rPr>
              <a:t> </a:t>
            </a:r>
            <a:r>
              <a:rPr lang="hu-HU" dirty="0" err="1">
                <a:latin typeface="Book Antiqua" panose="02040602050305030304" pitchFamily="18" charset="0"/>
              </a:rPr>
              <a:t>can</a:t>
            </a:r>
            <a:r>
              <a:rPr lang="hu-HU" dirty="0">
                <a:latin typeface="Book Antiqua" panose="02040602050305030304" pitchFamily="18" charset="0"/>
              </a:rPr>
              <a:t> be </a:t>
            </a:r>
            <a:r>
              <a:rPr lang="hu-HU" dirty="0" err="1">
                <a:latin typeface="Book Antiqua" panose="02040602050305030304" pitchFamily="18" charset="0"/>
              </a:rPr>
              <a:t>option</a:t>
            </a:r>
            <a:r>
              <a:rPr lang="hu-HU" dirty="0">
                <a:latin typeface="Book Antiqua" panose="02040602050305030304" pitchFamily="18" charset="0"/>
              </a:rPr>
              <a:t> more </a:t>
            </a:r>
            <a:r>
              <a:rPr lang="hu-HU" dirty="0" err="1">
                <a:latin typeface="Book Antiqua" panose="02040602050305030304" pitchFamily="18" charset="0"/>
              </a:rPr>
              <a:t>attractive</a:t>
            </a:r>
            <a:r>
              <a:rPr lang="hu-HU" dirty="0">
                <a:latin typeface="Book Antiqua" panose="02040602050305030304" pitchFamily="18" charset="0"/>
              </a:rPr>
              <a:t> </a:t>
            </a:r>
            <a:r>
              <a:rPr lang="hu-HU" dirty="0" err="1">
                <a:latin typeface="Book Antiqua" panose="02040602050305030304" pitchFamily="18" charset="0"/>
              </a:rPr>
              <a:t>than</a:t>
            </a:r>
            <a:r>
              <a:rPr lang="hu-HU" dirty="0">
                <a:latin typeface="Book Antiqua" panose="02040602050305030304" pitchFamily="18" charset="0"/>
              </a:rPr>
              <a:t> </a:t>
            </a:r>
            <a:r>
              <a:rPr lang="hu-HU" dirty="0" err="1">
                <a:latin typeface="Book Antiqua" panose="02040602050305030304" pitchFamily="18" charset="0"/>
              </a:rPr>
              <a:t>to</a:t>
            </a:r>
            <a:r>
              <a:rPr lang="hu-HU" dirty="0">
                <a:latin typeface="Book Antiqua" panose="02040602050305030304" pitchFamily="18" charset="0"/>
              </a:rPr>
              <a:t> B/S </a:t>
            </a:r>
            <a:r>
              <a:rPr lang="hu-HU" dirty="0" err="1">
                <a:latin typeface="Book Antiqua" panose="02040602050305030304" pitchFamily="18" charset="0"/>
              </a:rPr>
              <a:t>the</a:t>
            </a:r>
            <a:r>
              <a:rPr lang="hu-HU" dirty="0">
                <a:latin typeface="Book Antiqua" panose="02040602050305030304" pitchFamily="18" charset="0"/>
              </a:rPr>
              <a:t> </a:t>
            </a:r>
            <a:r>
              <a:rPr lang="hu-HU" dirty="0" err="1">
                <a:latin typeface="Book Antiqua" panose="02040602050305030304" pitchFamily="18" charset="0"/>
              </a:rPr>
              <a:t>underling</a:t>
            </a:r>
            <a:r>
              <a:rPr lang="hu-HU" dirty="0">
                <a:latin typeface="Book Antiqua" panose="02040602050305030304" pitchFamily="18" charset="0"/>
              </a:rPr>
              <a:t> </a:t>
            </a:r>
            <a:r>
              <a:rPr lang="hu-HU" dirty="0" err="1">
                <a:latin typeface="Book Antiqua" panose="02040602050305030304" pitchFamily="18" charset="0"/>
              </a:rPr>
              <a:t>shares</a:t>
            </a:r>
            <a:r>
              <a:rPr lang="hu-HU" dirty="0">
                <a:latin typeface="Book Antiqua" panose="02040602050305030304" pitchFamily="18" charset="0"/>
              </a:rPr>
              <a:t>?</a:t>
            </a:r>
          </a:p>
        </p:txBody>
      </p:sp>
    </p:spTree>
    <p:extLst>
      <p:ext uri="{BB962C8B-B14F-4D97-AF65-F5344CB8AC3E}">
        <p14:creationId xmlns:p14="http://schemas.microsoft.com/office/powerpoint/2010/main" val="156502187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4294967295"/>
          </p:nvPr>
        </p:nvSpPr>
        <p:spPr/>
        <p:txBody>
          <a:bodyPr/>
          <a:lstStyle/>
          <a:p>
            <a:pPr algn="ctr" eaLnBrk="1" hangingPunct="1">
              <a:buFontTx/>
              <a:buNone/>
            </a:pPr>
            <a:endParaRPr lang="hu-HU" sz="4800" b="1" dirty="0"/>
          </a:p>
          <a:p>
            <a:pPr algn="ctr" eaLnBrk="1" hangingPunct="1">
              <a:buFontTx/>
              <a:buNone/>
            </a:pPr>
            <a:endParaRPr lang="hu-HU" sz="4800" b="1" dirty="0"/>
          </a:p>
          <a:p>
            <a:pPr algn="ctr" eaLnBrk="1" hangingPunct="1">
              <a:buFontTx/>
              <a:buNone/>
            </a:pPr>
            <a:r>
              <a:rPr lang="en-US" sz="4800" b="1" dirty="0"/>
              <a:t>Values of Options at Expiration</a:t>
            </a:r>
          </a:p>
        </p:txBody>
      </p:sp>
    </p:spTree>
    <p:extLst>
      <p:ext uri="{BB962C8B-B14F-4D97-AF65-F5344CB8AC3E}">
        <p14:creationId xmlns:p14="http://schemas.microsoft.com/office/powerpoint/2010/main" val="181485286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normAutofit fontScale="90000"/>
          </a:bodyPr>
          <a:lstStyle/>
          <a:p>
            <a:pPr eaLnBrk="1" hangingPunct="1"/>
            <a:r>
              <a:rPr lang="en-US" b="1"/>
              <a:t>Option Terminology</a:t>
            </a:r>
          </a:p>
        </p:txBody>
      </p:sp>
      <p:sp>
        <p:nvSpPr>
          <p:cNvPr id="13315" name="Rectangle 3"/>
          <p:cNvSpPr>
            <a:spLocks noGrp="1" noChangeArrowheads="1"/>
          </p:cNvSpPr>
          <p:nvPr>
            <p:ph idx="4294967295"/>
          </p:nvPr>
        </p:nvSpPr>
        <p:spPr/>
        <p:txBody>
          <a:bodyPr/>
          <a:lstStyle/>
          <a:p>
            <a:pPr marL="457200" indent="-457200" eaLnBrk="1" hangingPunct="1">
              <a:buFont typeface="Wingdings" panose="05000000000000000000" pitchFamily="2" charset="2"/>
              <a:buAutoNum type="arabicPeriod" startAt="5"/>
            </a:pPr>
            <a:r>
              <a:rPr lang="en-US" sz="2400" b="1" dirty="0"/>
              <a:t>Symbols &amp; Valuation</a:t>
            </a:r>
          </a:p>
          <a:p>
            <a:pPr marL="457200" indent="-457200" eaLnBrk="1" hangingPunct="1">
              <a:lnSpc>
                <a:spcPct val="100000"/>
              </a:lnSpc>
              <a:buFont typeface="Wingdings" panose="05000000000000000000" pitchFamily="2" charset="2"/>
              <a:buNone/>
            </a:pPr>
            <a:r>
              <a:rPr lang="en-US" sz="2400" i="1" dirty="0"/>
              <a:t>C</a:t>
            </a:r>
            <a:r>
              <a:rPr lang="en-US" sz="2400" i="1" baseline="-25000" dirty="0"/>
              <a:t>t</a:t>
            </a:r>
            <a:r>
              <a:rPr lang="en-US" sz="2400" i="1" dirty="0"/>
              <a:t> =	Price paid for a call option at time t.  t = 0 is today, </a:t>
            </a:r>
          </a:p>
          <a:p>
            <a:pPr marL="457200" indent="-457200" eaLnBrk="1" hangingPunct="1">
              <a:lnSpc>
                <a:spcPct val="100000"/>
              </a:lnSpc>
              <a:buFont typeface="Wingdings" panose="05000000000000000000" pitchFamily="2" charset="2"/>
              <a:buNone/>
            </a:pPr>
            <a:r>
              <a:rPr lang="en-US" sz="2400" i="1" dirty="0"/>
              <a:t>T 	=	Immediately before the option's expiration. </a:t>
            </a:r>
          </a:p>
          <a:p>
            <a:pPr marL="457200" indent="-457200" eaLnBrk="1" hangingPunct="1">
              <a:lnSpc>
                <a:spcPct val="100000"/>
              </a:lnSpc>
              <a:buFont typeface="Wingdings" panose="05000000000000000000" pitchFamily="2" charset="2"/>
              <a:buNone/>
            </a:pPr>
            <a:r>
              <a:rPr lang="en-US" sz="2400" i="1" dirty="0" err="1"/>
              <a:t>P</a:t>
            </a:r>
            <a:r>
              <a:rPr lang="en-US" sz="2400" i="1" baseline="-25000" dirty="0" err="1"/>
              <a:t>t</a:t>
            </a:r>
            <a:r>
              <a:rPr lang="en-US" sz="2400" i="1" dirty="0"/>
              <a:t> 	=	Price paid for a put option at time t.</a:t>
            </a:r>
          </a:p>
          <a:p>
            <a:pPr marL="457200" indent="-457200" eaLnBrk="1" hangingPunct="1">
              <a:lnSpc>
                <a:spcPct val="100000"/>
              </a:lnSpc>
              <a:buFont typeface="Wingdings" panose="05000000000000000000" pitchFamily="2" charset="2"/>
              <a:buNone/>
            </a:pPr>
            <a:r>
              <a:rPr lang="en-US" sz="2400" i="1" dirty="0"/>
              <a:t>S</a:t>
            </a:r>
            <a:r>
              <a:rPr lang="en-US" sz="2400" i="1" baseline="-25000" dirty="0"/>
              <a:t>t</a:t>
            </a:r>
            <a:r>
              <a:rPr lang="en-US" sz="2400" i="1" dirty="0"/>
              <a:t> 	=	Stock price at time t.</a:t>
            </a:r>
          </a:p>
          <a:p>
            <a:pPr marL="457200" indent="-457200" eaLnBrk="1" hangingPunct="1">
              <a:lnSpc>
                <a:spcPct val="100000"/>
              </a:lnSpc>
              <a:buFont typeface="Wingdings" panose="05000000000000000000" pitchFamily="2" charset="2"/>
              <a:buNone/>
            </a:pPr>
            <a:r>
              <a:rPr lang="en-US" sz="2400" i="1" dirty="0"/>
              <a:t>X  	= 	Exercise or Strike Price</a:t>
            </a:r>
          </a:p>
          <a:p>
            <a:pPr marL="457200" indent="-457200" eaLnBrk="1" hangingPunct="1">
              <a:buFont typeface="Wingdings" panose="05000000000000000000" pitchFamily="2" charset="2"/>
              <a:buNone/>
            </a:pPr>
            <a:r>
              <a:rPr lang="en-US" sz="2400" dirty="0"/>
              <a:t>A call </a:t>
            </a:r>
            <a:r>
              <a:rPr lang="en-US" sz="2400" b="1" dirty="0"/>
              <a:t>is “in the money”</a:t>
            </a:r>
            <a:r>
              <a:rPr lang="en-US" sz="2400" dirty="0"/>
              <a:t> if S</a:t>
            </a:r>
            <a:r>
              <a:rPr lang="en-US" sz="2400" baseline="-25000" dirty="0"/>
              <a:t>t</a:t>
            </a:r>
            <a:r>
              <a:rPr lang="en-US" sz="2400" dirty="0"/>
              <a:t> ____  X.</a:t>
            </a:r>
          </a:p>
          <a:p>
            <a:pPr marL="457200" indent="-457200" eaLnBrk="1" hangingPunct="1">
              <a:buFont typeface="Wingdings" panose="05000000000000000000" pitchFamily="2" charset="2"/>
              <a:buNone/>
            </a:pPr>
            <a:r>
              <a:rPr lang="en-US" sz="2400" dirty="0"/>
              <a:t>A call is </a:t>
            </a:r>
            <a:r>
              <a:rPr lang="en-US" sz="2400" b="1" dirty="0"/>
              <a:t>“out of the money” </a:t>
            </a:r>
            <a:r>
              <a:rPr lang="en-US" sz="2400" dirty="0"/>
              <a:t>if S</a:t>
            </a:r>
            <a:r>
              <a:rPr lang="en-US" sz="2400" baseline="-25000" dirty="0"/>
              <a:t>t</a:t>
            </a:r>
            <a:r>
              <a:rPr lang="en-US" sz="2400" dirty="0"/>
              <a:t> ____  X.</a:t>
            </a:r>
          </a:p>
          <a:p>
            <a:pPr marL="457200" indent="-457200" eaLnBrk="1" hangingPunct="1">
              <a:buFont typeface="Wingdings" panose="05000000000000000000" pitchFamily="2" charset="2"/>
              <a:buNone/>
            </a:pPr>
            <a:r>
              <a:rPr lang="en-US" sz="2400" dirty="0"/>
              <a:t>A put is </a:t>
            </a:r>
            <a:r>
              <a:rPr lang="en-US" sz="2400" b="1" dirty="0"/>
              <a:t>“in the money” </a:t>
            </a:r>
            <a:r>
              <a:rPr lang="en-US" sz="2400" dirty="0"/>
              <a:t>if S</a:t>
            </a:r>
            <a:r>
              <a:rPr lang="en-US" sz="2400" baseline="-25000" dirty="0"/>
              <a:t>t</a:t>
            </a:r>
            <a:r>
              <a:rPr lang="en-US" sz="2400" dirty="0"/>
              <a:t> ____  X.</a:t>
            </a:r>
          </a:p>
          <a:p>
            <a:pPr marL="457200" indent="-457200" eaLnBrk="1" hangingPunct="1">
              <a:buFont typeface="Wingdings" panose="05000000000000000000" pitchFamily="2" charset="2"/>
              <a:buNone/>
            </a:pPr>
            <a:r>
              <a:rPr lang="en-US" sz="2400" dirty="0"/>
              <a:t>A put is </a:t>
            </a:r>
            <a:r>
              <a:rPr lang="en-US" sz="2400" b="1" dirty="0"/>
              <a:t>“out of the money” </a:t>
            </a:r>
            <a:r>
              <a:rPr lang="en-US" sz="2400" dirty="0"/>
              <a:t>if S</a:t>
            </a:r>
            <a:r>
              <a:rPr lang="en-US" sz="2400" baseline="-25000" dirty="0"/>
              <a:t>t</a:t>
            </a:r>
            <a:r>
              <a:rPr lang="en-US" sz="2400" dirty="0"/>
              <a:t> ____  X.</a:t>
            </a:r>
          </a:p>
        </p:txBody>
      </p:sp>
      <p:grpSp>
        <p:nvGrpSpPr>
          <p:cNvPr id="13316" name="Rectangle 4"/>
          <p:cNvGrpSpPr>
            <a:grpSpLocks/>
          </p:cNvGrpSpPr>
          <p:nvPr/>
        </p:nvGrpSpPr>
        <p:grpSpPr bwMode="auto">
          <a:xfrm>
            <a:off x="914400" y="5574191"/>
            <a:ext cx="4829175" cy="890587"/>
            <a:chOff x="2319" y="3610"/>
            <a:chExt cx="3042" cy="945"/>
          </a:xfrm>
        </p:grpSpPr>
        <p:pic>
          <p:nvPicPr>
            <p:cNvPr id="13321" name="Rectangl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 y="3610"/>
              <a:ext cx="3042"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6"/>
            <p:cNvSpPr txBox="1">
              <a:spLocks noChangeArrowheads="1"/>
            </p:cNvSpPr>
            <p:nvPr/>
          </p:nvSpPr>
          <p:spPr bwMode="auto">
            <a:xfrm>
              <a:off x="2336" y="3623"/>
              <a:ext cx="3012" cy="932"/>
            </a:xfrm>
            <a:prstGeom prst="rect">
              <a:avLst/>
            </a:prstGeom>
            <a:noFill/>
            <a:ln w="9525">
              <a:noFill/>
              <a:miter lim="800000"/>
              <a:headEnd/>
              <a:tailEnd/>
            </a:ln>
          </p:spPr>
          <p:txBody>
            <a:bodyPr>
              <a:spAutoFit/>
            </a:bodyPr>
            <a:lstStyle/>
            <a:p>
              <a:pPr>
                <a:lnSpc>
                  <a:spcPct val="90000"/>
                </a:lnSpc>
                <a:spcBef>
                  <a:spcPct val="35000"/>
                </a:spcBef>
                <a:buFont typeface="Wingdings" pitchFamily="2" charset="2"/>
                <a:buNone/>
                <a:defRPr/>
              </a:pPr>
              <a:r>
                <a:rPr lang="en-US" dirty="0">
                  <a:latin typeface="Book Antiqua" panose="02040602050305030304" pitchFamily="18" charset="0"/>
                </a:rPr>
                <a:t>Both are “at the money” when?</a:t>
              </a:r>
            </a:p>
            <a:p>
              <a:pPr>
                <a:lnSpc>
                  <a:spcPct val="90000"/>
                </a:lnSpc>
                <a:spcBef>
                  <a:spcPct val="35000"/>
                </a:spcBef>
                <a:buFont typeface="Wingdings" pitchFamily="2" charset="2"/>
                <a:buNone/>
                <a:defRPr/>
              </a:pPr>
              <a:endParaRPr lang="en-US" dirty="0">
                <a:effectLst>
                  <a:outerShdw blurRad="38100" dist="38100" dir="2700000" algn="tl">
                    <a:srgbClr val="000000"/>
                  </a:outerShdw>
                </a:effectLst>
                <a:latin typeface="Arial" charset="0"/>
              </a:endParaRPr>
            </a:p>
          </p:txBody>
        </p:sp>
      </p:grpSp>
      <p:sp>
        <p:nvSpPr>
          <p:cNvPr id="13317" name="Text Box 5"/>
          <p:cNvSpPr txBox="1">
            <a:spLocks noChangeArrowheads="1"/>
          </p:cNvSpPr>
          <p:nvPr/>
        </p:nvSpPr>
        <p:spPr bwMode="auto">
          <a:xfrm>
            <a:off x="4164013" y="3810203"/>
            <a:ext cx="55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dirty="0">
                <a:solidFill>
                  <a:srgbClr val="0000CC"/>
                </a:solidFill>
              </a:rPr>
              <a:t>&gt;</a:t>
            </a:r>
          </a:p>
        </p:txBody>
      </p:sp>
      <p:sp>
        <p:nvSpPr>
          <p:cNvPr id="13318" name="Text Box 6"/>
          <p:cNvSpPr txBox="1">
            <a:spLocks noChangeArrowheads="1"/>
          </p:cNvSpPr>
          <p:nvPr/>
        </p:nvSpPr>
        <p:spPr bwMode="auto">
          <a:xfrm>
            <a:off x="4716464" y="5212587"/>
            <a:ext cx="55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dirty="0">
                <a:solidFill>
                  <a:srgbClr val="0000CC"/>
                </a:solidFill>
                <a:latin typeface="Book Antiqua" panose="02040602050305030304" pitchFamily="18" charset="0"/>
              </a:rPr>
              <a:t>&gt;</a:t>
            </a:r>
          </a:p>
        </p:txBody>
      </p:sp>
      <p:sp>
        <p:nvSpPr>
          <p:cNvPr id="13319" name="Text Box 7"/>
          <p:cNvSpPr txBox="1">
            <a:spLocks noChangeArrowheads="1"/>
          </p:cNvSpPr>
          <p:nvPr/>
        </p:nvSpPr>
        <p:spPr bwMode="auto">
          <a:xfrm rot="10800000">
            <a:off x="4716464" y="4267403"/>
            <a:ext cx="55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dirty="0">
                <a:solidFill>
                  <a:srgbClr val="0000CC"/>
                </a:solidFill>
              </a:rPr>
              <a:t>&gt;</a:t>
            </a:r>
          </a:p>
        </p:txBody>
      </p:sp>
      <p:sp>
        <p:nvSpPr>
          <p:cNvPr id="13320" name="Text Box 8"/>
          <p:cNvSpPr txBox="1">
            <a:spLocks noChangeArrowheads="1"/>
          </p:cNvSpPr>
          <p:nvPr/>
        </p:nvSpPr>
        <p:spPr bwMode="auto">
          <a:xfrm rot="10800000">
            <a:off x="4146552" y="4753799"/>
            <a:ext cx="55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dirty="0">
                <a:solidFill>
                  <a:srgbClr val="0000CC"/>
                </a:solidFill>
              </a:rPr>
              <a:t>&gt;</a:t>
            </a:r>
          </a:p>
        </p:txBody>
      </p:sp>
    </p:spTree>
    <p:extLst>
      <p:ext uri="{BB962C8B-B14F-4D97-AF65-F5344CB8AC3E}">
        <p14:creationId xmlns:p14="http://schemas.microsoft.com/office/powerpoint/2010/main" val="230480025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normAutofit fontScale="90000"/>
          </a:bodyPr>
          <a:lstStyle/>
          <a:p>
            <a:pPr eaLnBrk="1" hangingPunct="1"/>
            <a:r>
              <a:rPr lang="en-US" b="1"/>
              <a:t>Basics of Option Pricing</a:t>
            </a:r>
          </a:p>
        </p:txBody>
      </p:sp>
      <p:sp>
        <p:nvSpPr>
          <p:cNvPr id="14339" name="Rectangle 3"/>
          <p:cNvSpPr>
            <a:spLocks noGrp="1" noChangeArrowheads="1"/>
          </p:cNvSpPr>
          <p:nvPr>
            <p:ph idx="4294967295"/>
          </p:nvPr>
        </p:nvSpPr>
        <p:spPr>
          <a:xfrm>
            <a:off x="609600" y="1447800"/>
            <a:ext cx="8267700" cy="4953000"/>
          </a:xfrm>
        </p:spPr>
        <p:txBody>
          <a:bodyPr/>
          <a:lstStyle/>
          <a:p>
            <a:pPr marL="285750" indent="-285750" eaLnBrk="1" hangingPunct="1">
              <a:buFont typeface="Wingdings" panose="05000000000000000000" pitchFamily="2" charset="2"/>
              <a:buNone/>
            </a:pPr>
            <a:r>
              <a:rPr lang="en-US" sz="2400" dirty="0"/>
              <a:t>6. </a:t>
            </a:r>
            <a:r>
              <a:rPr lang="en-US" sz="2400" b="1" dirty="0"/>
              <a:t>The basics of option pricing</a:t>
            </a:r>
          </a:p>
          <a:p>
            <a:pPr marL="285750" indent="-285750" eaLnBrk="1" hangingPunct="1">
              <a:spcBef>
                <a:spcPct val="0"/>
              </a:spcBef>
              <a:buFont typeface="Wingdings" panose="05000000000000000000" pitchFamily="2" charset="2"/>
              <a:buNone/>
            </a:pPr>
            <a:r>
              <a:rPr lang="en-US" sz="2400" dirty="0"/>
              <a:t>a) Price boundaries</a:t>
            </a:r>
          </a:p>
          <a:p>
            <a:pPr marL="285750" indent="-285750" eaLnBrk="1" hangingPunct="1">
              <a:buFontTx/>
              <a:buChar char="o"/>
            </a:pPr>
            <a:r>
              <a:rPr lang="en-US" sz="2400" dirty="0"/>
              <a:t> </a:t>
            </a:r>
          </a:p>
          <a:p>
            <a:pPr marL="285750" indent="-285750" eaLnBrk="1" hangingPunct="1">
              <a:buFontTx/>
              <a:buChar char="o"/>
            </a:pPr>
            <a:r>
              <a:rPr lang="en-US" sz="2400" dirty="0"/>
              <a:t> </a:t>
            </a:r>
          </a:p>
          <a:p>
            <a:pPr marL="285750" indent="-285750" eaLnBrk="1" hangingPunct="1">
              <a:buFontTx/>
              <a:buChar char="o"/>
            </a:pPr>
            <a:endParaRPr lang="en-US" sz="2400" dirty="0"/>
          </a:p>
          <a:p>
            <a:pPr marL="685800" lvl="1" eaLnBrk="1" hangingPunct="1"/>
            <a:r>
              <a:rPr lang="en-US" sz="2400" dirty="0"/>
              <a:t> </a:t>
            </a:r>
          </a:p>
          <a:p>
            <a:pPr marL="285750" indent="-285750" eaLnBrk="1" hangingPunct="1">
              <a:buFontTx/>
              <a:buChar char="o"/>
            </a:pPr>
            <a:r>
              <a:rPr lang="en-US" sz="2400" dirty="0"/>
              <a:t> </a:t>
            </a:r>
          </a:p>
          <a:p>
            <a:pPr marL="285750" indent="-285750" eaLnBrk="1" hangingPunct="1">
              <a:buFontTx/>
              <a:buChar char="o"/>
            </a:pPr>
            <a:r>
              <a:rPr lang="en-US" sz="2400" dirty="0"/>
              <a:t>Just before expiration at time T:</a:t>
            </a:r>
          </a:p>
          <a:p>
            <a:pPr marL="285750" indent="-285750" eaLnBrk="1" hangingPunct="1">
              <a:buFontTx/>
              <a:buNone/>
            </a:pPr>
            <a:r>
              <a:rPr lang="en-US" sz="2400" dirty="0"/>
              <a:t>	If S</a:t>
            </a:r>
            <a:r>
              <a:rPr lang="en-US" sz="2400" baseline="-25000" dirty="0"/>
              <a:t>T</a:t>
            </a:r>
            <a:r>
              <a:rPr lang="en-US" sz="2400" dirty="0"/>
              <a:t> &lt; X then </a:t>
            </a:r>
            <a:r>
              <a:rPr lang="en-US" sz="2400" i="1" dirty="0"/>
              <a:t>            	</a:t>
            </a:r>
            <a:r>
              <a:rPr lang="en-US" sz="2400" i="1" dirty="0">
                <a:solidFill>
                  <a:srgbClr val="0000CC"/>
                </a:solidFill>
              </a:rPr>
              <a:t>if S</a:t>
            </a:r>
            <a:r>
              <a:rPr lang="en-US" sz="2400" i="1" baseline="-25000" dirty="0">
                <a:solidFill>
                  <a:srgbClr val="0000CC"/>
                </a:solidFill>
              </a:rPr>
              <a:t>T</a:t>
            </a:r>
            <a:r>
              <a:rPr lang="en-US" sz="2400" i="1" dirty="0">
                <a:solidFill>
                  <a:srgbClr val="0000CC"/>
                </a:solidFill>
              </a:rPr>
              <a:t> &gt; X</a:t>
            </a:r>
            <a:r>
              <a:rPr lang="en-US" sz="2400" dirty="0">
                <a:solidFill>
                  <a:srgbClr val="0000CC"/>
                </a:solidFill>
              </a:rPr>
              <a:t> then </a:t>
            </a:r>
            <a:r>
              <a:rPr lang="en-US" sz="2400" i="1" dirty="0">
                <a:solidFill>
                  <a:srgbClr val="0000CC"/>
                </a:solidFill>
              </a:rPr>
              <a:t> </a:t>
            </a:r>
            <a:r>
              <a:rPr lang="en-US" sz="2400" dirty="0">
                <a:solidFill>
                  <a:srgbClr val="0000CC"/>
                </a:solidFill>
              </a:rPr>
              <a:t>  </a:t>
            </a:r>
            <a:br>
              <a:rPr lang="en-US" sz="2400" dirty="0"/>
            </a:br>
            <a:br>
              <a:rPr lang="en-US" sz="2400" dirty="0"/>
            </a:br>
            <a:endParaRPr lang="en-US" sz="2400" dirty="0"/>
          </a:p>
        </p:txBody>
      </p:sp>
      <p:sp>
        <p:nvSpPr>
          <p:cNvPr id="14340" name="Rectangle 5"/>
          <p:cNvSpPr>
            <a:spLocks noChangeArrowheads="1"/>
          </p:cNvSpPr>
          <p:nvPr/>
        </p:nvSpPr>
        <p:spPr bwMode="auto">
          <a:xfrm>
            <a:off x="2878138" y="4892675"/>
            <a:ext cx="104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b="0" i="1">
                <a:latin typeface="Book Antiqua" panose="02040602050305030304" pitchFamily="18" charset="0"/>
              </a:rPr>
              <a:t>C</a:t>
            </a:r>
            <a:r>
              <a:rPr lang="en-US" b="0" i="1" baseline="-25000">
                <a:latin typeface="Book Antiqua" panose="02040602050305030304" pitchFamily="18" charset="0"/>
              </a:rPr>
              <a:t>T</a:t>
            </a:r>
            <a:r>
              <a:rPr lang="en-US" b="0" i="1">
                <a:latin typeface="Book Antiqua" panose="02040602050305030304" pitchFamily="18" charset="0"/>
              </a:rPr>
              <a:t> = 0</a:t>
            </a:r>
          </a:p>
        </p:txBody>
      </p:sp>
      <p:sp>
        <p:nvSpPr>
          <p:cNvPr id="14341" name="Rectangle 6"/>
          <p:cNvSpPr>
            <a:spLocks noChangeArrowheads="1"/>
          </p:cNvSpPr>
          <p:nvPr/>
        </p:nvSpPr>
        <p:spPr bwMode="auto">
          <a:xfrm>
            <a:off x="6224588" y="4878388"/>
            <a:ext cx="174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b="0" i="1">
                <a:solidFill>
                  <a:srgbClr val="0000CC"/>
                </a:solidFill>
                <a:latin typeface="Book Antiqua" panose="02040602050305030304" pitchFamily="18" charset="0"/>
              </a:rPr>
              <a:t>C</a:t>
            </a:r>
            <a:r>
              <a:rPr lang="en-US" b="0" i="1" baseline="-25000">
                <a:solidFill>
                  <a:srgbClr val="0000CC"/>
                </a:solidFill>
                <a:latin typeface="Book Antiqua" panose="02040602050305030304" pitchFamily="18" charset="0"/>
              </a:rPr>
              <a:t>T</a:t>
            </a:r>
            <a:r>
              <a:rPr lang="en-US" b="0" i="1">
                <a:solidFill>
                  <a:srgbClr val="0000CC"/>
                </a:solidFill>
                <a:latin typeface="Book Antiqua" panose="02040602050305030304" pitchFamily="18" charset="0"/>
              </a:rPr>
              <a:t> = S</a:t>
            </a:r>
            <a:r>
              <a:rPr lang="en-US" b="0" i="1" baseline="-25000">
                <a:solidFill>
                  <a:srgbClr val="0000CC"/>
                </a:solidFill>
                <a:latin typeface="Book Antiqua" panose="02040602050305030304" pitchFamily="18" charset="0"/>
              </a:rPr>
              <a:t>T</a:t>
            </a:r>
            <a:r>
              <a:rPr lang="en-US" b="0" i="1">
                <a:solidFill>
                  <a:srgbClr val="0000CC"/>
                </a:solidFill>
                <a:latin typeface="Book Antiqua" panose="02040602050305030304" pitchFamily="18" charset="0"/>
              </a:rPr>
              <a:t> – X</a:t>
            </a:r>
            <a:endParaRPr lang="en-US" b="0">
              <a:solidFill>
                <a:srgbClr val="0000CC"/>
              </a:solidFill>
              <a:latin typeface="Book Antiqua" panose="02040602050305030304" pitchFamily="18" charset="0"/>
            </a:endParaRPr>
          </a:p>
        </p:txBody>
      </p:sp>
      <p:sp>
        <p:nvSpPr>
          <p:cNvPr id="14342" name="Rectangle 7"/>
          <p:cNvSpPr>
            <a:spLocks noChangeArrowheads="1"/>
          </p:cNvSpPr>
          <p:nvPr/>
        </p:nvSpPr>
        <p:spPr bwMode="auto">
          <a:xfrm>
            <a:off x="6113463" y="2239963"/>
            <a:ext cx="2241550" cy="757130"/>
          </a:xfrm>
          <a:prstGeom prst="rect">
            <a:avLst/>
          </a:prstGeom>
          <a:noFill/>
          <a:ln w="952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85750" indent="-285750">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nSpc>
                <a:spcPct val="90000"/>
              </a:lnSpc>
              <a:buFontTx/>
              <a:buChar char="o"/>
            </a:pPr>
            <a:r>
              <a:rPr lang="en-US" dirty="0" err="1">
                <a:latin typeface="Book Antiqua" panose="02040602050305030304" pitchFamily="18" charset="0"/>
              </a:rPr>
              <a:t>P</a:t>
            </a:r>
            <a:r>
              <a:rPr lang="en-US" baseline="-25000" dirty="0" err="1">
                <a:latin typeface="Book Antiqua" panose="02040602050305030304" pitchFamily="18" charset="0"/>
              </a:rPr>
              <a:t>t</a:t>
            </a:r>
            <a:r>
              <a:rPr lang="en-US" dirty="0">
                <a:latin typeface="Book Antiqua" panose="02040602050305030304" pitchFamily="18" charset="0"/>
              </a:rPr>
              <a:t> </a:t>
            </a:r>
            <a:r>
              <a:rPr lang="en-US" i="1" dirty="0">
                <a:latin typeface="Book Antiqua" panose="02040602050305030304" pitchFamily="18" charset="0"/>
                <a:sym typeface="Symbol" panose="05050102010706020507" pitchFamily="18" charset="2"/>
              </a:rPr>
              <a:t></a:t>
            </a:r>
            <a:r>
              <a:rPr lang="en-US" i="1" dirty="0">
                <a:latin typeface="Book Antiqua" panose="02040602050305030304" pitchFamily="18" charset="0"/>
              </a:rPr>
              <a:t> 0</a:t>
            </a:r>
            <a:endParaRPr lang="en-US" dirty="0">
              <a:latin typeface="Book Antiqua" panose="02040602050305030304" pitchFamily="18" charset="0"/>
            </a:endParaRPr>
          </a:p>
          <a:p>
            <a:pPr>
              <a:lnSpc>
                <a:spcPct val="90000"/>
              </a:lnSpc>
              <a:buFontTx/>
              <a:buChar char="o"/>
            </a:pPr>
            <a:r>
              <a:rPr lang="en-US" dirty="0" err="1">
                <a:latin typeface="Book Antiqua" panose="02040602050305030304" pitchFamily="18" charset="0"/>
              </a:rPr>
              <a:t>P</a:t>
            </a:r>
            <a:r>
              <a:rPr lang="en-US" baseline="-25000" dirty="0" err="1">
                <a:latin typeface="Book Antiqua" panose="02040602050305030304" pitchFamily="18" charset="0"/>
              </a:rPr>
              <a:t>t</a:t>
            </a:r>
            <a:r>
              <a:rPr lang="en-US" baseline="-25000" dirty="0">
                <a:latin typeface="Book Antiqua" panose="02040602050305030304" pitchFamily="18" charset="0"/>
              </a:rPr>
              <a:t> </a:t>
            </a:r>
            <a:r>
              <a:rPr lang="en-US" i="1" dirty="0">
                <a:latin typeface="Book Antiqua" panose="02040602050305030304" pitchFamily="18" charset="0"/>
                <a:sym typeface="Symbol" panose="05050102010706020507" pitchFamily="18" charset="2"/>
              </a:rPr>
              <a:t></a:t>
            </a:r>
            <a:r>
              <a:rPr lang="en-US" i="1" dirty="0">
                <a:latin typeface="Book Antiqua" panose="02040602050305030304" pitchFamily="18" charset="0"/>
              </a:rPr>
              <a:t> X - S</a:t>
            </a:r>
            <a:r>
              <a:rPr lang="en-US" i="1" baseline="-25000" dirty="0">
                <a:latin typeface="Book Antiqua" panose="02040602050305030304" pitchFamily="18" charset="0"/>
              </a:rPr>
              <a:t>t</a:t>
            </a:r>
          </a:p>
        </p:txBody>
      </p:sp>
      <p:sp>
        <p:nvSpPr>
          <p:cNvPr id="14343" name="Rectangle 8"/>
          <p:cNvSpPr>
            <a:spLocks noChangeArrowheads="1"/>
          </p:cNvSpPr>
          <p:nvPr/>
        </p:nvSpPr>
        <p:spPr bwMode="auto">
          <a:xfrm>
            <a:off x="5638800" y="4066383"/>
            <a:ext cx="3060700" cy="430212"/>
          </a:xfrm>
          <a:prstGeom prst="rect">
            <a:avLst/>
          </a:prstGeom>
          <a:noFill/>
          <a:ln w="952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228600" indent="-228600">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nSpc>
                <a:spcPct val="90000"/>
              </a:lnSpc>
              <a:spcBef>
                <a:spcPct val="35000"/>
              </a:spcBef>
              <a:buFontTx/>
              <a:buChar char="o"/>
            </a:pPr>
            <a:r>
              <a:rPr lang="en-US" dirty="0" err="1">
                <a:latin typeface="Book Antiqua" panose="02040602050305030304" pitchFamily="18" charset="0"/>
              </a:rPr>
              <a:t>P</a:t>
            </a:r>
            <a:r>
              <a:rPr lang="en-US" baseline="-25000" dirty="0" err="1">
                <a:latin typeface="Book Antiqua" panose="02040602050305030304" pitchFamily="18" charset="0"/>
              </a:rPr>
              <a:t>t</a:t>
            </a:r>
            <a:r>
              <a:rPr lang="en-US" dirty="0">
                <a:latin typeface="Book Antiqua" panose="02040602050305030304" pitchFamily="18" charset="0"/>
              </a:rPr>
              <a:t> </a:t>
            </a:r>
            <a:r>
              <a:rPr lang="en-US" dirty="0">
                <a:latin typeface="Book Antiqua" panose="02040602050305030304" pitchFamily="18" charset="0"/>
                <a:sym typeface="Symbol" panose="05050102010706020507" pitchFamily="18" charset="2"/>
              </a:rPr>
              <a:t></a:t>
            </a:r>
            <a:r>
              <a:rPr lang="en-US" dirty="0">
                <a:latin typeface="Book Antiqua" panose="02040602050305030304" pitchFamily="18" charset="0"/>
              </a:rPr>
              <a:t> Max (0, X</a:t>
            </a:r>
            <a:r>
              <a:rPr lang="en-US" i="1" dirty="0">
                <a:solidFill>
                  <a:srgbClr val="00FF00"/>
                </a:solidFill>
                <a:latin typeface="Book Antiqua" panose="02040602050305030304" pitchFamily="18" charset="0"/>
              </a:rPr>
              <a:t> </a:t>
            </a:r>
            <a:r>
              <a:rPr lang="en-US" i="1" dirty="0">
                <a:latin typeface="Book Antiqua" panose="02040602050305030304" pitchFamily="18" charset="0"/>
              </a:rPr>
              <a:t>–</a:t>
            </a:r>
            <a:r>
              <a:rPr lang="en-US" i="1" dirty="0">
                <a:solidFill>
                  <a:srgbClr val="00FF00"/>
                </a:solidFill>
                <a:latin typeface="Book Antiqua" panose="02040602050305030304" pitchFamily="18" charset="0"/>
              </a:rPr>
              <a:t> </a:t>
            </a:r>
            <a:r>
              <a:rPr lang="en-US" dirty="0">
                <a:latin typeface="Book Antiqua" panose="02040602050305030304" pitchFamily="18" charset="0"/>
              </a:rPr>
              <a:t>S</a:t>
            </a:r>
            <a:r>
              <a:rPr lang="en-US" baseline="-25000" dirty="0">
                <a:latin typeface="Book Antiqua" panose="02040602050305030304" pitchFamily="18" charset="0"/>
              </a:rPr>
              <a:t>t</a:t>
            </a:r>
            <a:r>
              <a:rPr lang="en-US" dirty="0">
                <a:latin typeface="Book Antiqua" panose="02040602050305030304" pitchFamily="18" charset="0"/>
              </a:rPr>
              <a:t>)</a:t>
            </a:r>
          </a:p>
        </p:txBody>
      </p:sp>
      <p:sp>
        <p:nvSpPr>
          <p:cNvPr id="14344" name="Rectangle 9"/>
          <p:cNvSpPr>
            <a:spLocks noChangeArrowheads="1"/>
          </p:cNvSpPr>
          <p:nvPr/>
        </p:nvSpPr>
        <p:spPr bwMode="auto">
          <a:xfrm>
            <a:off x="1244600" y="3597275"/>
            <a:ext cx="818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a:latin typeface="Book Antiqua" panose="02040602050305030304" pitchFamily="18" charset="0"/>
              </a:rPr>
              <a:t>If C</a:t>
            </a:r>
            <a:r>
              <a:rPr lang="en-US" baseline="-25000">
                <a:latin typeface="Book Antiqua" panose="02040602050305030304" pitchFamily="18" charset="0"/>
              </a:rPr>
              <a:t>t</a:t>
            </a:r>
            <a:r>
              <a:rPr lang="en-US">
                <a:latin typeface="Book Antiqua" panose="02040602050305030304" pitchFamily="18" charset="0"/>
              </a:rPr>
              <a:t> </a:t>
            </a:r>
            <a:r>
              <a:rPr lang="en-US" i="1">
                <a:latin typeface="Book Antiqua" panose="02040602050305030304" pitchFamily="18" charset="0"/>
              </a:rPr>
              <a:t>&lt; S</a:t>
            </a:r>
            <a:r>
              <a:rPr lang="en-US" i="1" baseline="-25000">
                <a:latin typeface="Book Antiqua" panose="02040602050305030304" pitchFamily="18" charset="0"/>
              </a:rPr>
              <a:t>t</a:t>
            </a:r>
            <a:r>
              <a:rPr lang="en-US" i="1">
                <a:latin typeface="Book Antiqua" panose="02040602050305030304" pitchFamily="18" charset="0"/>
              </a:rPr>
              <a:t> – X</a:t>
            </a:r>
            <a:r>
              <a:rPr lang="en-US">
                <a:latin typeface="Book Antiqua" panose="02040602050305030304" pitchFamily="18" charset="0"/>
              </a:rPr>
              <a:t>    How could you take advantage of this?</a:t>
            </a:r>
          </a:p>
        </p:txBody>
      </p:sp>
      <p:sp>
        <p:nvSpPr>
          <p:cNvPr id="14345" name="Rectangle 12"/>
          <p:cNvSpPr>
            <a:spLocks noChangeArrowheads="1"/>
          </p:cNvSpPr>
          <p:nvPr/>
        </p:nvSpPr>
        <p:spPr bwMode="auto">
          <a:xfrm>
            <a:off x="1397000" y="3222625"/>
            <a:ext cx="18004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a:latin typeface="Book Antiqua" panose="02040602050305030304" pitchFamily="18" charset="0"/>
              </a:rPr>
              <a:t>$5  $60  $50 </a:t>
            </a:r>
          </a:p>
        </p:txBody>
      </p:sp>
      <p:sp>
        <p:nvSpPr>
          <p:cNvPr id="14346" name="Rectangle 13"/>
          <p:cNvSpPr>
            <a:spLocks noChangeArrowheads="1"/>
          </p:cNvSpPr>
          <p:nvPr/>
        </p:nvSpPr>
        <p:spPr bwMode="auto">
          <a:xfrm>
            <a:off x="919163" y="4011613"/>
            <a:ext cx="3490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b="0">
                <a:latin typeface="Book Antiqua" panose="02040602050305030304" pitchFamily="18" charset="0"/>
              </a:rPr>
              <a:t>Thus C</a:t>
            </a:r>
            <a:r>
              <a:rPr lang="en-US" b="0" baseline="-25000">
                <a:latin typeface="Book Antiqua" panose="02040602050305030304" pitchFamily="18" charset="0"/>
              </a:rPr>
              <a:t>t</a:t>
            </a:r>
            <a:r>
              <a:rPr lang="en-US" b="0">
                <a:latin typeface="Book Antiqua" panose="02040602050305030304" pitchFamily="18" charset="0"/>
              </a:rPr>
              <a:t> </a:t>
            </a:r>
            <a:r>
              <a:rPr lang="en-US" b="0">
                <a:latin typeface="Book Antiqua" panose="02040602050305030304" pitchFamily="18" charset="0"/>
                <a:sym typeface="Symbol" panose="05050102010706020507" pitchFamily="18" charset="2"/>
              </a:rPr>
              <a:t></a:t>
            </a:r>
            <a:r>
              <a:rPr lang="en-US" b="0">
                <a:latin typeface="Book Antiqua" panose="02040602050305030304" pitchFamily="18" charset="0"/>
              </a:rPr>
              <a:t> Max (0, S</a:t>
            </a:r>
            <a:r>
              <a:rPr lang="en-US" b="0" baseline="-25000">
                <a:latin typeface="Book Antiqua" panose="02040602050305030304" pitchFamily="18" charset="0"/>
              </a:rPr>
              <a:t>t</a:t>
            </a:r>
            <a:r>
              <a:rPr lang="en-US" b="0" i="1">
                <a:latin typeface="Book Antiqua" panose="02040602050305030304" pitchFamily="18" charset="0"/>
              </a:rPr>
              <a:t> – </a:t>
            </a:r>
            <a:r>
              <a:rPr lang="en-US" b="0">
                <a:latin typeface="Book Antiqua" panose="02040602050305030304" pitchFamily="18" charset="0"/>
              </a:rPr>
              <a:t>X)</a:t>
            </a:r>
          </a:p>
        </p:txBody>
      </p:sp>
      <p:sp>
        <p:nvSpPr>
          <p:cNvPr id="14347" name="Text Box 14"/>
          <p:cNvSpPr txBox="1">
            <a:spLocks noChangeArrowheads="1"/>
          </p:cNvSpPr>
          <p:nvPr/>
        </p:nvSpPr>
        <p:spPr bwMode="auto">
          <a:xfrm>
            <a:off x="1047750" y="2252663"/>
            <a:ext cx="3179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b="0">
                <a:latin typeface="Book Antiqua" panose="02040602050305030304" pitchFamily="18" charset="0"/>
              </a:rPr>
              <a:t>C</a:t>
            </a:r>
            <a:r>
              <a:rPr lang="en-US" b="0" baseline="-25000">
                <a:latin typeface="Book Antiqua" panose="02040602050305030304" pitchFamily="18" charset="0"/>
              </a:rPr>
              <a:t>t</a:t>
            </a:r>
            <a:r>
              <a:rPr lang="en-US" b="0">
                <a:latin typeface="Book Antiqua" panose="02040602050305030304" pitchFamily="18" charset="0"/>
              </a:rPr>
              <a:t> </a:t>
            </a:r>
            <a:r>
              <a:rPr lang="en-US" b="0">
                <a:latin typeface="Book Antiqua" panose="02040602050305030304" pitchFamily="18" charset="0"/>
                <a:cs typeface="Arial" panose="020B0604020202020204" pitchFamily="34" charset="0"/>
              </a:rPr>
              <a:t>≥ 0,		Why?</a:t>
            </a:r>
          </a:p>
        </p:txBody>
      </p:sp>
      <p:sp>
        <p:nvSpPr>
          <p:cNvPr id="14348" name="Text Box 15"/>
          <p:cNvSpPr txBox="1">
            <a:spLocks noChangeArrowheads="1"/>
          </p:cNvSpPr>
          <p:nvPr/>
        </p:nvSpPr>
        <p:spPr bwMode="auto">
          <a:xfrm>
            <a:off x="1035050" y="2735263"/>
            <a:ext cx="3179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b="0">
                <a:latin typeface="Book Antiqua" panose="02040602050305030304" pitchFamily="18" charset="0"/>
              </a:rPr>
              <a:t>C</a:t>
            </a:r>
            <a:r>
              <a:rPr lang="en-US" b="0" baseline="-25000">
                <a:latin typeface="Book Antiqua" panose="02040602050305030304" pitchFamily="18" charset="0"/>
              </a:rPr>
              <a:t>t</a:t>
            </a:r>
            <a:r>
              <a:rPr lang="en-US" b="0">
                <a:latin typeface="Book Antiqua" panose="02040602050305030304" pitchFamily="18" charset="0"/>
              </a:rPr>
              <a:t> </a:t>
            </a:r>
            <a:r>
              <a:rPr lang="en-US" b="0">
                <a:latin typeface="Book Antiqua" panose="02040602050305030304" pitchFamily="18" charset="0"/>
                <a:cs typeface="Arial" panose="020B0604020202020204" pitchFamily="34" charset="0"/>
              </a:rPr>
              <a:t>≥ S</a:t>
            </a:r>
            <a:r>
              <a:rPr lang="en-US" b="0" baseline="-25000">
                <a:latin typeface="Book Antiqua" panose="02040602050305030304" pitchFamily="18" charset="0"/>
                <a:cs typeface="Arial" panose="020B0604020202020204" pitchFamily="34" charset="0"/>
              </a:rPr>
              <a:t>t</a:t>
            </a:r>
            <a:r>
              <a:rPr lang="en-US" b="0">
                <a:latin typeface="Book Antiqua" panose="02040602050305030304" pitchFamily="18" charset="0"/>
                <a:cs typeface="Arial" panose="020B0604020202020204" pitchFamily="34" charset="0"/>
              </a:rPr>
              <a:t> </a:t>
            </a:r>
            <a:r>
              <a:rPr lang="en-US" b="0" i="1">
                <a:latin typeface="Book Antiqua" panose="02040602050305030304" pitchFamily="18" charset="0"/>
              </a:rPr>
              <a:t>–</a:t>
            </a:r>
            <a:r>
              <a:rPr lang="en-US" b="0">
                <a:latin typeface="Book Antiqua" panose="02040602050305030304" pitchFamily="18" charset="0"/>
              </a:rPr>
              <a:t> X,</a:t>
            </a:r>
            <a:r>
              <a:rPr lang="en-US" b="0">
                <a:latin typeface="Book Antiqua" panose="02040602050305030304" pitchFamily="18" charset="0"/>
                <a:cs typeface="Arial" panose="020B0604020202020204" pitchFamily="34" charset="0"/>
              </a:rPr>
              <a:t>	Why?</a:t>
            </a:r>
          </a:p>
        </p:txBody>
      </p:sp>
    </p:spTree>
    <p:extLst>
      <p:ext uri="{BB962C8B-B14F-4D97-AF65-F5344CB8AC3E}">
        <p14:creationId xmlns:p14="http://schemas.microsoft.com/office/powerpoint/2010/main" val="62022971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0" y="180975"/>
            <a:ext cx="9144000" cy="863600"/>
          </a:xfrm>
        </p:spPr>
        <p:txBody>
          <a:bodyPr/>
          <a:lstStyle/>
          <a:p>
            <a:pPr eaLnBrk="1" hangingPunct="1"/>
            <a:r>
              <a:rPr lang="en-US" sz="3400" b="1"/>
              <a:t>Profit at expiration from buying a call option</a:t>
            </a:r>
          </a:p>
        </p:txBody>
      </p:sp>
      <p:sp>
        <p:nvSpPr>
          <p:cNvPr id="16387" name="Rectangle 3"/>
          <p:cNvSpPr>
            <a:spLocks noGrp="1" noChangeArrowheads="1"/>
          </p:cNvSpPr>
          <p:nvPr>
            <p:ph idx="4294967295"/>
          </p:nvPr>
        </p:nvSpPr>
        <p:spPr>
          <a:xfrm>
            <a:off x="254000" y="1044575"/>
            <a:ext cx="8039100" cy="5200650"/>
          </a:xfrm>
        </p:spPr>
        <p:txBody>
          <a:bodyPr/>
          <a:lstStyle/>
          <a:p>
            <a:pPr eaLnBrk="1" hangingPunct="1">
              <a:buFont typeface="Wingdings" panose="05000000000000000000" pitchFamily="2" charset="2"/>
              <a:buNone/>
            </a:pPr>
            <a:r>
              <a:rPr lang="en-US" dirty="0"/>
              <a:t>7. Option strategies and profits at expiration</a:t>
            </a:r>
            <a:r>
              <a:rPr lang="hu-HU" dirty="0"/>
              <a:t> </a:t>
            </a:r>
          </a:p>
          <a:p>
            <a:pPr eaLnBrk="1" hangingPunct="1">
              <a:buFont typeface="Wingdings" panose="05000000000000000000" pitchFamily="2" charset="2"/>
              <a:buNone/>
            </a:pPr>
            <a:r>
              <a:rPr lang="hu-HU" b="1" dirty="0"/>
              <a:t>Long </a:t>
            </a:r>
            <a:r>
              <a:rPr lang="hu-HU" b="1" dirty="0" err="1"/>
              <a:t>Call</a:t>
            </a:r>
            <a:r>
              <a:rPr lang="hu-HU" b="1" dirty="0"/>
              <a:t> – </a:t>
            </a:r>
            <a:r>
              <a:rPr lang="hu-HU" b="1" dirty="0" err="1"/>
              <a:t>having</a:t>
            </a:r>
            <a:r>
              <a:rPr lang="hu-HU" b="1" dirty="0"/>
              <a:t>  a </a:t>
            </a:r>
            <a:r>
              <a:rPr lang="hu-HU" b="1" dirty="0" err="1"/>
              <a:t>buy</a:t>
            </a:r>
            <a:r>
              <a:rPr lang="hu-HU" b="1" dirty="0"/>
              <a:t> </a:t>
            </a:r>
            <a:r>
              <a:rPr lang="hu-HU" b="1" dirty="0" err="1"/>
              <a:t>opportunity</a:t>
            </a:r>
            <a:endParaRPr lang="en-US" b="1" dirty="0"/>
          </a:p>
        </p:txBody>
      </p:sp>
      <p:sp>
        <p:nvSpPr>
          <p:cNvPr id="16388" name="Rectangle 38"/>
          <p:cNvSpPr>
            <a:spLocks noChangeArrowheads="1"/>
          </p:cNvSpPr>
          <p:nvPr/>
        </p:nvSpPr>
        <p:spPr bwMode="auto">
          <a:xfrm>
            <a:off x="4791075" y="3841750"/>
            <a:ext cx="1770063" cy="3651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S</a:t>
            </a:r>
            <a:r>
              <a:rPr lang="en-US" sz="1600" i="1" baseline="-30000">
                <a:latin typeface="Times New Roman" panose="02020603050405020304" pitchFamily="18" charset="0"/>
                <a:cs typeface="Times New Roman" panose="02020603050405020304" pitchFamily="18" charset="0"/>
              </a:rPr>
              <a:t>T</a:t>
            </a:r>
            <a:r>
              <a:rPr lang="en-US" sz="1600" i="1">
                <a:latin typeface="Times New Roman" panose="02020603050405020304" pitchFamily="18" charset="0"/>
                <a:cs typeface="Times New Roman" panose="02020603050405020304" pitchFamily="18" charset="0"/>
              </a:rPr>
              <a:t> = X + C</a:t>
            </a:r>
            <a:r>
              <a:rPr lang="en-US" sz="1600" i="1" baseline="-30000">
                <a:latin typeface="Times New Roman" panose="02020603050405020304" pitchFamily="18" charset="0"/>
                <a:cs typeface="Times New Roman" panose="02020603050405020304" pitchFamily="18" charset="0"/>
              </a:rPr>
              <a:t>0</a:t>
            </a:r>
            <a:endParaRPr lang="en-US" sz="1800" b="0"/>
          </a:p>
        </p:txBody>
      </p:sp>
      <p:sp>
        <p:nvSpPr>
          <p:cNvPr id="143397" name="Rectangle 37"/>
          <p:cNvSpPr>
            <a:spLocks noChangeArrowheads="1"/>
          </p:cNvSpPr>
          <p:nvPr/>
        </p:nvSpPr>
        <p:spPr bwMode="auto">
          <a:xfrm>
            <a:off x="3021013" y="3841750"/>
            <a:ext cx="1770062" cy="365125"/>
          </a:xfrm>
          <a:prstGeom prst="rect">
            <a:avLst/>
          </a:prstGeom>
          <a:solidFill>
            <a:schemeClr val="bg1"/>
          </a:solidFill>
          <a:ln w="9525" algn="ctr">
            <a:noFill/>
            <a:miter lim="800000"/>
            <a:headEnd/>
            <a:tailEnd/>
          </a:ln>
          <a:effectLst/>
        </p:spPr>
        <p:txBody>
          <a:bodyPr/>
          <a:lstStyle/>
          <a:p>
            <a:pPr>
              <a:lnSpc>
                <a:spcPct val="90000"/>
              </a:lnSpc>
              <a:spcBef>
                <a:spcPct val="35000"/>
              </a:spcBef>
              <a:buFont typeface="Wingdings" pitchFamily="2" charset="2"/>
              <a:buNone/>
              <a:defRPr/>
            </a:pPr>
            <a:endParaRPr lang="en-US" sz="2000">
              <a:effectLst>
                <a:outerShdw blurRad="38100" dist="38100" dir="2700000" algn="tl">
                  <a:srgbClr val="C0C0C0"/>
                </a:outerShdw>
              </a:effectLst>
              <a:latin typeface="Arial" charset="0"/>
            </a:endParaRPr>
          </a:p>
        </p:txBody>
      </p:sp>
      <p:sp>
        <p:nvSpPr>
          <p:cNvPr id="16390" name="Rectangle 36"/>
          <p:cNvSpPr>
            <a:spLocks noChangeArrowheads="1"/>
          </p:cNvSpPr>
          <p:nvPr/>
        </p:nvSpPr>
        <p:spPr bwMode="auto">
          <a:xfrm>
            <a:off x="1250950" y="3841750"/>
            <a:ext cx="1770063" cy="3651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a:latin typeface="Times New Roman" panose="02020603050405020304" pitchFamily="18" charset="0"/>
                <a:cs typeface="Times New Roman" panose="02020603050405020304" pitchFamily="18" charset="0"/>
              </a:rPr>
              <a:t>Breakeven</a:t>
            </a:r>
            <a:endParaRPr lang="en-US" sz="1800" b="0"/>
          </a:p>
        </p:txBody>
      </p:sp>
      <p:sp>
        <p:nvSpPr>
          <p:cNvPr id="16391" name="Rectangle 35"/>
          <p:cNvSpPr>
            <a:spLocks noChangeArrowheads="1"/>
          </p:cNvSpPr>
          <p:nvPr/>
        </p:nvSpPr>
        <p:spPr bwMode="auto">
          <a:xfrm>
            <a:off x="4791075" y="3505200"/>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 C</a:t>
            </a:r>
            <a:r>
              <a:rPr lang="en-US" sz="1600" i="1" baseline="-30000">
                <a:latin typeface="Times New Roman" panose="02020603050405020304" pitchFamily="18" charset="0"/>
                <a:cs typeface="Times New Roman" panose="02020603050405020304" pitchFamily="18" charset="0"/>
              </a:rPr>
              <a:t>0 </a:t>
            </a:r>
            <a:r>
              <a:rPr lang="en-US" sz="1600" i="1">
                <a:latin typeface="Times New Roman" panose="02020603050405020304" pitchFamily="18" charset="0"/>
                <a:cs typeface="Times New Roman" panose="02020603050405020304" pitchFamily="18" charset="0"/>
              </a:rPr>
              <a:t>+ S</a:t>
            </a:r>
            <a:r>
              <a:rPr lang="en-US" sz="1600" i="1" baseline="-30000">
                <a:latin typeface="Times New Roman" panose="02020603050405020304" pitchFamily="18" charset="0"/>
                <a:cs typeface="Times New Roman" panose="02020603050405020304" pitchFamily="18" charset="0"/>
              </a:rPr>
              <a:t>T</a:t>
            </a:r>
            <a:r>
              <a:rPr lang="en-US" sz="1600" i="1">
                <a:latin typeface="Times New Roman" panose="02020603050405020304" pitchFamily="18" charset="0"/>
                <a:cs typeface="Times New Roman" panose="02020603050405020304" pitchFamily="18" charset="0"/>
              </a:rPr>
              <a:t> – X</a:t>
            </a:r>
          </a:p>
        </p:txBody>
      </p:sp>
      <p:sp>
        <p:nvSpPr>
          <p:cNvPr id="16392" name="Rectangle 34"/>
          <p:cNvSpPr>
            <a:spLocks noChangeArrowheads="1"/>
          </p:cNvSpPr>
          <p:nvPr/>
        </p:nvSpPr>
        <p:spPr bwMode="auto">
          <a:xfrm>
            <a:off x="3021013" y="3505200"/>
            <a:ext cx="1770062"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 C</a:t>
            </a:r>
            <a:r>
              <a:rPr lang="en-US" sz="1600" i="1" baseline="-30000">
                <a:latin typeface="Times New Roman" panose="02020603050405020304" pitchFamily="18" charset="0"/>
                <a:cs typeface="Times New Roman" panose="02020603050405020304" pitchFamily="18" charset="0"/>
              </a:rPr>
              <a:t>0</a:t>
            </a:r>
          </a:p>
        </p:txBody>
      </p:sp>
      <p:sp>
        <p:nvSpPr>
          <p:cNvPr id="16393" name="Rectangle 33"/>
          <p:cNvSpPr>
            <a:spLocks noChangeArrowheads="1"/>
          </p:cNvSpPr>
          <p:nvPr/>
        </p:nvSpPr>
        <p:spPr bwMode="auto">
          <a:xfrm>
            <a:off x="1250950" y="3505200"/>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a:latin typeface="Times New Roman" panose="02020603050405020304" pitchFamily="18" charset="0"/>
                <a:cs typeface="Times New Roman" panose="02020603050405020304" pitchFamily="18" charset="0"/>
              </a:rPr>
              <a:t>= Profit</a:t>
            </a:r>
            <a:endParaRPr lang="en-US" sz="1800" b="0"/>
          </a:p>
        </p:txBody>
      </p:sp>
      <p:sp>
        <p:nvSpPr>
          <p:cNvPr id="16394" name="Rectangle 32"/>
          <p:cNvSpPr>
            <a:spLocks noChangeArrowheads="1"/>
          </p:cNvSpPr>
          <p:nvPr/>
        </p:nvSpPr>
        <p:spPr bwMode="auto">
          <a:xfrm>
            <a:off x="4791075" y="3168650"/>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S</a:t>
            </a:r>
            <a:r>
              <a:rPr lang="en-US" sz="1600" i="1" baseline="-30000">
                <a:latin typeface="Times New Roman" panose="02020603050405020304" pitchFamily="18" charset="0"/>
                <a:cs typeface="Times New Roman" panose="02020603050405020304" pitchFamily="18" charset="0"/>
              </a:rPr>
              <a:t>T</a:t>
            </a:r>
            <a:r>
              <a:rPr lang="en-US" sz="1600" i="1">
                <a:latin typeface="Times New Roman" panose="02020603050405020304" pitchFamily="18" charset="0"/>
                <a:cs typeface="Times New Roman" panose="02020603050405020304" pitchFamily="18" charset="0"/>
              </a:rPr>
              <a:t> – X</a:t>
            </a:r>
            <a:endParaRPr lang="en-US" sz="1800" b="0"/>
          </a:p>
        </p:txBody>
      </p:sp>
      <p:sp>
        <p:nvSpPr>
          <p:cNvPr id="16395" name="Rectangle 31"/>
          <p:cNvSpPr>
            <a:spLocks noChangeArrowheads="1"/>
          </p:cNvSpPr>
          <p:nvPr/>
        </p:nvSpPr>
        <p:spPr bwMode="auto">
          <a:xfrm>
            <a:off x="3021013" y="3168650"/>
            <a:ext cx="1770062"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0</a:t>
            </a:r>
            <a:endParaRPr lang="en-US" sz="1800" b="0"/>
          </a:p>
        </p:txBody>
      </p:sp>
      <p:sp>
        <p:nvSpPr>
          <p:cNvPr id="16396" name="Rectangle 30"/>
          <p:cNvSpPr>
            <a:spLocks noChangeArrowheads="1"/>
          </p:cNvSpPr>
          <p:nvPr/>
        </p:nvSpPr>
        <p:spPr bwMode="auto">
          <a:xfrm>
            <a:off x="1250950" y="3168650"/>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b="0" i="1" dirty="0">
                <a:latin typeface="Times New Roman" panose="02020603050405020304" pitchFamily="18" charset="0"/>
                <a:cs typeface="Times New Roman" panose="02020603050405020304" pitchFamily="18" charset="0"/>
              </a:rPr>
              <a:t>end</a:t>
            </a:r>
            <a:endParaRPr lang="en-US" sz="1800" b="0" dirty="0"/>
          </a:p>
        </p:txBody>
      </p:sp>
      <p:sp>
        <p:nvSpPr>
          <p:cNvPr id="16397" name="Rectangle 29"/>
          <p:cNvSpPr>
            <a:spLocks noChangeArrowheads="1"/>
          </p:cNvSpPr>
          <p:nvPr/>
        </p:nvSpPr>
        <p:spPr bwMode="auto">
          <a:xfrm>
            <a:off x="4791075" y="2832100"/>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 C</a:t>
            </a:r>
            <a:r>
              <a:rPr lang="en-US" sz="1600" i="1" baseline="-30000">
                <a:latin typeface="Times New Roman" panose="02020603050405020304" pitchFamily="18" charset="0"/>
                <a:cs typeface="Times New Roman" panose="02020603050405020304" pitchFamily="18" charset="0"/>
              </a:rPr>
              <a:t>0</a:t>
            </a:r>
          </a:p>
        </p:txBody>
      </p:sp>
      <p:sp>
        <p:nvSpPr>
          <p:cNvPr id="16398" name="Rectangle 28"/>
          <p:cNvSpPr>
            <a:spLocks noChangeArrowheads="1"/>
          </p:cNvSpPr>
          <p:nvPr/>
        </p:nvSpPr>
        <p:spPr bwMode="auto">
          <a:xfrm>
            <a:off x="3021013" y="2832100"/>
            <a:ext cx="1770062"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 C</a:t>
            </a:r>
            <a:r>
              <a:rPr lang="en-US" sz="1600" i="1" baseline="-30000">
                <a:latin typeface="Times New Roman" panose="02020603050405020304" pitchFamily="18" charset="0"/>
                <a:cs typeface="Times New Roman" panose="02020603050405020304" pitchFamily="18" charset="0"/>
              </a:rPr>
              <a:t>0</a:t>
            </a:r>
          </a:p>
        </p:txBody>
      </p:sp>
      <p:sp>
        <p:nvSpPr>
          <p:cNvPr id="16399" name="Rectangle 27"/>
          <p:cNvSpPr>
            <a:spLocks noChangeArrowheads="1"/>
          </p:cNvSpPr>
          <p:nvPr/>
        </p:nvSpPr>
        <p:spPr bwMode="auto">
          <a:xfrm>
            <a:off x="1250950" y="2832100"/>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baseline="-30000" dirty="0">
                <a:latin typeface="Times New Roman" panose="02020603050405020304" pitchFamily="18" charset="0"/>
                <a:cs typeface="Times New Roman" panose="02020603050405020304" pitchFamily="18" charset="0"/>
              </a:rPr>
              <a:t>beginning</a:t>
            </a:r>
          </a:p>
        </p:txBody>
      </p:sp>
      <p:sp>
        <p:nvSpPr>
          <p:cNvPr id="16400" name="Rectangle 26"/>
          <p:cNvSpPr>
            <a:spLocks noChangeArrowheads="1"/>
          </p:cNvSpPr>
          <p:nvPr/>
        </p:nvSpPr>
        <p:spPr bwMode="auto">
          <a:xfrm>
            <a:off x="4791075" y="2495550"/>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a:latin typeface="Times New Roman" panose="02020603050405020304" pitchFamily="18" charset="0"/>
                <a:cs typeface="Times New Roman" panose="02020603050405020304" pitchFamily="18" charset="0"/>
              </a:rPr>
              <a:t>S</a:t>
            </a:r>
            <a:r>
              <a:rPr lang="en-US" sz="1600" baseline="-30000">
                <a:latin typeface="Times New Roman" panose="02020603050405020304" pitchFamily="18" charset="0"/>
                <a:cs typeface="Times New Roman" panose="02020603050405020304" pitchFamily="18" charset="0"/>
              </a:rPr>
              <a:t>T</a:t>
            </a:r>
            <a:r>
              <a:rPr lang="en-US" sz="1600">
                <a:latin typeface="Times New Roman" panose="02020603050405020304" pitchFamily="18" charset="0"/>
                <a:cs typeface="Times New Roman" panose="02020603050405020304" pitchFamily="18" charset="0"/>
              </a:rPr>
              <a:t> &gt; X</a:t>
            </a:r>
            <a:endParaRPr lang="en-US" sz="1800" b="0"/>
          </a:p>
        </p:txBody>
      </p:sp>
      <p:sp>
        <p:nvSpPr>
          <p:cNvPr id="16401" name="Rectangle 25"/>
          <p:cNvSpPr>
            <a:spLocks noChangeArrowheads="1"/>
          </p:cNvSpPr>
          <p:nvPr/>
        </p:nvSpPr>
        <p:spPr bwMode="auto">
          <a:xfrm>
            <a:off x="3021013" y="2495550"/>
            <a:ext cx="1770062"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a:latin typeface="Times New Roman" panose="02020603050405020304" pitchFamily="18" charset="0"/>
                <a:cs typeface="Times New Roman" panose="02020603050405020304" pitchFamily="18" charset="0"/>
              </a:rPr>
              <a:t>S</a:t>
            </a:r>
            <a:r>
              <a:rPr lang="en-US" sz="1600" baseline="-30000">
                <a:latin typeface="Times New Roman" panose="02020603050405020304" pitchFamily="18" charset="0"/>
                <a:cs typeface="Times New Roman" panose="02020603050405020304" pitchFamily="18" charset="0"/>
              </a:rPr>
              <a:t>T</a:t>
            </a:r>
            <a:r>
              <a:rPr lang="en-US" sz="1600">
                <a:latin typeface="Times New Roman" panose="02020603050405020304" pitchFamily="18" charset="0"/>
                <a:cs typeface="Times New Roman" panose="02020603050405020304" pitchFamily="18" charset="0"/>
              </a:rPr>
              <a:t> &lt; X</a:t>
            </a:r>
            <a:endParaRPr lang="en-US" sz="1800" b="0"/>
          </a:p>
        </p:txBody>
      </p:sp>
      <p:sp>
        <p:nvSpPr>
          <p:cNvPr id="16402" name="Rectangle 24"/>
          <p:cNvSpPr>
            <a:spLocks noChangeArrowheads="1"/>
          </p:cNvSpPr>
          <p:nvPr/>
        </p:nvSpPr>
        <p:spPr bwMode="auto">
          <a:xfrm>
            <a:off x="1250950" y="2495550"/>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1600">
                <a:latin typeface="Times New Roman" panose="02020603050405020304" pitchFamily="18" charset="0"/>
                <a:cs typeface="Times New Roman" panose="02020603050405020304" pitchFamily="18" charset="0"/>
              </a:rPr>
              <a:t>Profit Table</a:t>
            </a:r>
          </a:p>
        </p:txBody>
      </p:sp>
      <p:sp>
        <p:nvSpPr>
          <p:cNvPr id="16403" name="Rectangle 21"/>
          <p:cNvSpPr>
            <a:spLocks noChangeArrowheads="1"/>
          </p:cNvSpPr>
          <p:nvPr/>
        </p:nvSpPr>
        <p:spPr bwMode="auto">
          <a:xfrm>
            <a:off x="1250950" y="2160588"/>
            <a:ext cx="5310188" cy="3349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a:latin typeface="Times New Roman" panose="02020603050405020304" pitchFamily="18" charset="0"/>
                <a:cs typeface="Times New Roman" panose="02020603050405020304" pitchFamily="18" charset="0"/>
              </a:rPr>
              <a:t>BUYING A CALL</a:t>
            </a:r>
            <a:endParaRPr lang="en-US" sz="1600" i="1">
              <a:latin typeface="Times New Roman" panose="02020603050405020304" pitchFamily="18" charset="0"/>
              <a:cs typeface="Times New Roman" panose="02020603050405020304" pitchFamily="18" charset="0"/>
            </a:endParaRPr>
          </a:p>
        </p:txBody>
      </p:sp>
      <p:sp>
        <p:nvSpPr>
          <p:cNvPr id="143399" name="Line 39"/>
          <p:cNvSpPr>
            <a:spLocks noChangeShapeType="1"/>
          </p:cNvSpPr>
          <p:nvPr/>
        </p:nvSpPr>
        <p:spPr bwMode="auto">
          <a:xfrm>
            <a:off x="1250950" y="2160588"/>
            <a:ext cx="5310188" cy="0"/>
          </a:xfrm>
          <a:prstGeom prst="line">
            <a:avLst/>
          </a:prstGeom>
          <a:noFill/>
          <a:ln w="254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43400" name="Line 40"/>
          <p:cNvSpPr>
            <a:spLocks noChangeShapeType="1"/>
          </p:cNvSpPr>
          <p:nvPr/>
        </p:nvSpPr>
        <p:spPr bwMode="auto">
          <a:xfrm>
            <a:off x="1250950" y="4206875"/>
            <a:ext cx="5310188" cy="0"/>
          </a:xfrm>
          <a:prstGeom prst="line">
            <a:avLst/>
          </a:prstGeom>
          <a:noFill/>
          <a:ln w="254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43401" name="Line 41"/>
          <p:cNvSpPr>
            <a:spLocks noChangeShapeType="1"/>
          </p:cNvSpPr>
          <p:nvPr/>
        </p:nvSpPr>
        <p:spPr bwMode="auto">
          <a:xfrm>
            <a:off x="1250950" y="2160588"/>
            <a:ext cx="0" cy="2046287"/>
          </a:xfrm>
          <a:prstGeom prst="line">
            <a:avLst/>
          </a:prstGeom>
          <a:noFill/>
          <a:ln w="254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43402" name="Line 42"/>
          <p:cNvSpPr>
            <a:spLocks noChangeShapeType="1"/>
          </p:cNvSpPr>
          <p:nvPr/>
        </p:nvSpPr>
        <p:spPr bwMode="auto">
          <a:xfrm>
            <a:off x="6561138" y="2160588"/>
            <a:ext cx="0" cy="2046287"/>
          </a:xfrm>
          <a:prstGeom prst="line">
            <a:avLst/>
          </a:prstGeom>
          <a:noFill/>
          <a:ln w="254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43404" name="Line 44"/>
          <p:cNvSpPr>
            <a:spLocks noChangeShapeType="1"/>
          </p:cNvSpPr>
          <p:nvPr/>
        </p:nvSpPr>
        <p:spPr bwMode="auto">
          <a:xfrm>
            <a:off x="1250950" y="2495550"/>
            <a:ext cx="5310188" cy="0"/>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43410" name="Line 50"/>
          <p:cNvSpPr>
            <a:spLocks noChangeShapeType="1"/>
          </p:cNvSpPr>
          <p:nvPr/>
        </p:nvSpPr>
        <p:spPr bwMode="auto">
          <a:xfrm>
            <a:off x="1250950" y="2832100"/>
            <a:ext cx="5310188" cy="0"/>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43412" name="Line 52"/>
          <p:cNvSpPr>
            <a:spLocks noChangeShapeType="1"/>
          </p:cNvSpPr>
          <p:nvPr/>
        </p:nvSpPr>
        <p:spPr bwMode="auto">
          <a:xfrm>
            <a:off x="3021013" y="2495550"/>
            <a:ext cx="0" cy="1711325"/>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43416" name="Line 56"/>
          <p:cNvSpPr>
            <a:spLocks noChangeShapeType="1"/>
          </p:cNvSpPr>
          <p:nvPr/>
        </p:nvSpPr>
        <p:spPr bwMode="auto">
          <a:xfrm>
            <a:off x="4791075" y="2495550"/>
            <a:ext cx="0" cy="1711325"/>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43421" name="Line 61"/>
          <p:cNvSpPr>
            <a:spLocks noChangeShapeType="1"/>
          </p:cNvSpPr>
          <p:nvPr/>
        </p:nvSpPr>
        <p:spPr bwMode="auto">
          <a:xfrm>
            <a:off x="1250950" y="3168650"/>
            <a:ext cx="5310188" cy="0"/>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43434" name="Line 74"/>
          <p:cNvSpPr>
            <a:spLocks noChangeShapeType="1"/>
          </p:cNvSpPr>
          <p:nvPr/>
        </p:nvSpPr>
        <p:spPr bwMode="auto">
          <a:xfrm>
            <a:off x="1250950" y="3505200"/>
            <a:ext cx="5310188" cy="0"/>
          </a:xfrm>
          <a:prstGeom prst="line">
            <a:avLst/>
          </a:prstGeom>
          <a:noFill/>
          <a:ln w="12700" cap="rnd">
            <a:solidFill>
              <a:srgbClr val="000000"/>
            </a:solidFill>
            <a:round/>
            <a:headEnd/>
            <a:tailEnd/>
          </a:ln>
          <a:effectLst/>
        </p:spPr>
        <p:txBody>
          <a:bodyPr>
            <a:spAutoFit/>
          </a:bodyPr>
          <a:lstStyle/>
          <a:p>
            <a:pPr>
              <a:defRPr/>
            </a:pPr>
            <a:endParaRPr lang="en-US" dirty="0">
              <a:effectLst>
                <a:outerShdw blurRad="38100" dist="38100" dir="2700000" algn="tl">
                  <a:srgbClr val="000000">
                    <a:alpha val="43137"/>
                  </a:srgbClr>
                </a:outerShdw>
              </a:effectLst>
              <a:latin typeface="Arial" charset="0"/>
            </a:endParaRPr>
          </a:p>
        </p:txBody>
      </p:sp>
      <p:sp>
        <p:nvSpPr>
          <p:cNvPr id="143445" name="Line 85"/>
          <p:cNvSpPr>
            <a:spLocks noChangeShapeType="1"/>
          </p:cNvSpPr>
          <p:nvPr/>
        </p:nvSpPr>
        <p:spPr bwMode="auto">
          <a:xfrm>
            <a:off x="1250950" y="3841750"/>
            <a:ext cx="5310188" cy="0"/>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2" name="Beszédbuborék: lekerekített sarkú téglalap 1">
            <a:extLst>
              <a:ext uri="{FF2B5EF4-FFF2-40B4-BE49-F238E27FC236}">
                <a16:creationId xmlns:a16="http://schemas.microsoft.com/office/drawing/2014/main" id="{516D39DB-3DE3-472E-BC7E-BFBE6B9051F7}"/>
              </a:ext>
            </a:extLst>
          </p:cNvPr>
          <p:cNvSpPr/>
          <p:nvPr/>
        </p:nvSpPr>
        <p:spPr>
          <a:xfrm>
            <a:off x="2247901" y="4089400"/>
            <a:ext cx="2819397" cy="2046276"/>
          </a:xfrm>
          <a:prstGeom prst="wedgeRoundRectCallout">
            <a:avLst>
              <a:gd name="adj1" fmla="val -15277"/>
              <a:gd name="adj2" fmla="val -68856"/>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If the</a:t>
            </a:r>
            <a:r>
              <a:rPr lang="en-GB" sz="1400" b="1" dirty="0">
                <a:solidFill>
                  <a:schemeClr val="tx1"/>
                </a:solidFill>
              </a:rPr>
              <a:t> market price is lower  than our exercise price</a:t>
            </a:r>
            <a:r>
              <a:rPr lang="en-GB" sz="1400" dirty="0">
                <a:solidFill>
                  <a:schemeClr val="tx1"/>
                </a:solidFill>
              </a:rPr>
              <a:t> we will not exercise </a:t>
            </a:r>
            <a:r>
              <a:rPr lang="hu-HU" sz="1400" dirty="0" err="1">
                <a:solidFill>
                  <a:schemeClr val="tx1"/>
                </a:solidFill>
              </a:rPr>
              <a:t>our</a:t>
            </a:r>
            <a:r>
              <a:rPr lang="en-GB" sz="1400" dirty="0">
                <a:solidFill>
                  <a:schemeClr val="tx1"/>
                </a:solidFill>
              </a:rPr>
              <a:t> </a:t>
            </a:r>
            <a:r>
              <a:rPr lang="hu-HU" sz="1400" dirty="0" err="1">
                <a:solidFill>
                  <a:schemeClr val="tx1"/>
                </a:solidFill>
              </a:rPr>
              <a:t>option</a:t>
            </a:r>
            <a:r>
              <a:rPr lang="en-GB" sz="1400" dirty="0">
                <a:solidFill>
                  <a:schemeClr val="tx1"/>
                </a:solidFill>
              </a:rPr>
              <a:t>, therefor </a:t>
            </a:r>
            <a:r>
              <a:rPr lang="en-GB" sz="1400" b="1" dirty="0">
                <a:solidFill>
                  <a:schemeClr val="tx1"/>
                </a:solidFill>
              </a:rPr>
              <a:t>our result</a:t>
            </a:r>
            <a:r>
              <a:rPr lang="en-GB" sz="1400" dirty="0">
                <a:solidFill>
                  <a:schemeClr val="tx1"/>
                </a:solidFill>
              </a:rPr>
              <a:t> of the transaction is </a:t>
            </a:r>
            <a:r>
              <a:rPr lang="en-GB" sz="1400" b="1" dirty="0">
                <a:solidFill>
                  <a:schemeClr val="tx1"/>
                </a:solidFill>
              </a:rPr>
              <a:t>the loss of the option </a:t>
            </a:r>
            <a:r>
              <a:rPr lang="en-GB" sz="1400" b="1" dirty="0" err="1">
                <a:solidFill>
                  <a:schemeClr val="tx1"/>
                </a:solidFill>
              </a:rPr>
              <a:t>pr</a:t>
            </a:r>
            <a:r>
              <a:rPr lang="hu-HU" sz="1400" b="1" dirty="0" err="1">
                <a:solidFill>
                  <a:schemeClr val="tx1"/>
                </a:solidFill>
              </a:rPr>
              <a:t>em</a:t>
            </a:r>
            <a:r>
              <a:rPr lang="en-GB" sz="1400" b="1" dirty="0">
                <a:solidFill>
                  <a:schemeClr val="tx1"/>
                </a:solidFill>
              </a:rPr>
              <a:t>i</a:t>
            </a:r>
            <a:r>
              <a:rPr lang="hu-HU" sz="1400" b="1" dirty="0" err="1">
                <a:solidFill>
                  <a:schemeClr val="tx1"/>
                </a:solidFill>
              </a:rPr>
              <a:t>um</a:t>
            </a:r>
            <a:endParaRPr lang="en-GB" sz="1400" b="1" dirty="0">
              <a:solidFill>
                <a:schemeClr val="tx1"/>
              </a:solidFill>
            </a:endParaRPr>
          </a:p>
        </p:txBody>
      </p:sp>
      <p:sp>
        <p:nvSpPr>
          <p:cNvPr id="32" name="Beszédbuborék: lekerekített sarkú téglalap 31">
            <a:extLst>
              <a:ext uri="{FF2B5EF4-FFF2-40B4-BE49-F238E27FC236}">
                <a16:creationId xmlns:a16="http://schemas.microsoft.com/office/drawing/2014/main" id="{C4145F6A-C871-4D42-826A-FB13A1AC84E1}"/>
              </a:ext>
            </a:extLst>
          </p:cNvPr>
          <p:cNvSpPr/>
          <p:nvPr/>
        </p:nvSpPr>
        <p:spPr>
          <a:xfrm>
            <a:off x="6269837" y="4089400"/>
            <a:ext cx="2598733" cy="2046276"/>
          </a:xfrm>
          <a:prstGeom prst="wedgeRoundRectCallout">
            <a:avLst>
              <a:gd name="adj1" fmla="val -42571"/>
              <a:gd name="adj2" fmla="val -67615"/>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If the market </a:t>
            </a:r>
            <a:r>
              <a:rPr lang="en-GB" sz="1400" b="1" dirty="0">
                <a:solidFill>
                  <a:schemeClr val="tx1"/>
                </a:solidFill>
              </a:rPr>
              <a:t>price is higher than our exercise price</a:t>
            </a:r>
            <a:r>
              <a:rPr lang="hu-HU" sz="1400" b="1" dirty="0">
                <a:solidFill>
                  <a:schemeClr val="tx1"/>
                </a:solidFill>
              </a:rPr>
              <a:t>,</a:t>
            </a:r>
            <a:r>
              <a:rPr lang="en-GB" sz="1400" dirty="0">
                <a:solidFill>
                  <a:schemeClr val="tx1"/>
                </a:solidFill>
              </a:rPr>
              <a:t> </a:t>
            </a:r>
            <a:r>
              <a:rPr lang="hu-HU" sz="1400" dirty="0" err="1">
                <a:solidFill>
                  <a:schemeClr val="tx1"/>
                </a:solidFill>
              </a:rPr>
              <a:t>it</a:t>
            </a:r>
            <a:r>
              <a:rPr lang="en-GB" sz="1400" dirty="0">
                <a:solidFill>
                  <a:schemeClr val="tx1"/>
                </a:solidFill>
              </a:rPr>
              <a:t> could be logical exercise our option, therefor </a:t>
            </a:r>
            <a:r>
              <a:rPr lang="en-GB" sz="1400" b="1" dirty="0">
                <a:solidFill>
                  <a:schemeClr val="tx1"/>
                </a:solidFill>
              </a:rPr>
              <a:t>our </a:t>
            </a:r>
            <a:r>
              <a:rPr lang="hu-HU" sz="1400" b="1" dirty="0">
                <a:solidFill>
                  <a:schemeClr val="tx1"/>
                </a:solidFill>
              </a:rPr>
              <a:t>profit is profit </a:t>
            </a:r>
            <a:r>
              <a:rPr lang="hu-HU" sz="1400" b="1" dirty="0" err="1">
                <a:solidFill>
                  <a:schemeClr val="tx1"/>
                </a:solidFill>
              </a:rPr>
              <a:t>between</a:t>
            </a:r>
            <a:r>
              <a:rPr lang="hu-HU" sz="1400" b="1" dirty="0">
                <a:solidFill>
                  <a:schemeClr val="tx1"/>
                </a:solidFill>
              </a:rPr>
              <a:t> </a:t>
            </a:r>
            <a:r>
              <a:rPr lang="hu-HU" sz="1400" b="1" dirty="0" err="1">
                <a:solidFill>
                  <a:schemeClr val="tx1"/>
                </a:solidFill>
              </a:rPr>
              <a:t>exercise</a:t>
            </a:r>
            <a:r>
              <a:rPr lang="hu-HU" sz="1400" b="1" dirty="0">
                <a:solidFill>
                  <a:schemeClr val="tx1"/>
                </a:solidFill>
              </a:rPr>
              <a:t> </a:t>
            </a:r>
            <a:r>
              <a:rPr lang="hu-HU" sz="1400" b="1" dirty="0" err="1">
                <a:solidFill>
                  <a:schemeClr val="tx1"/>
                </a:solidFill>
              </a:rPr>
              <a:t>price</a:t>
            </a:r>
            <a:r>
              <a:rPr lang="hu-HU" sz="1400" b="1" dirty="0">
                <a:solidFill>
                  <a:schemeClr val="tx1"/>
                </a:solidFill>
              </a:rPr>
              <a:t> and </a:t>
            </a:r>
            <a:r>
              <a:rPr lang="hu-HU" sz="1400" b="1" dirty="0" err="1">
                <a:solidFill>
                  <a:schemeClr val="tx1"/>
                </a:solidFill>
              </a:rPr>
              <a:t>maket</a:t>
            </a:r>
            <a:r>
              <a:rPr lang="hu-HU" sz="1400" b="1" dirty="0">
                <a:solidFill>
                  <a:schemeClr val="tx1"/>
                </a:solidFill>
              </a:rPr>
              <a:t> </a:t>
            </a:r>
            <a:r>
              <a:rPr lang="hu-HU" sz="1400" b="1" dirty="0" err="1">
                <a:solidFill>
                  <a:schemeClr val="tx1"/>
                </a:solidFill>
              </a:rPr>
              <a:t>price</a:t>
            </a:r>
            <a:r>
              <a:rPr lang="hu-HU" sz="1400" b="1" dirty="0">
                <a:solidFill>
                  <a:schemeClr val="tx1"/>
                </a:solidFill>
              </a:rPr>
              <a:t>, </a:t>
            </a:r>
            <a:r>
              <a:rPr lang="hu-HU" sz="1400" b="1" dirty="0" err="1">
                <a:solidFill>
                  <a:schemeClr val="tx1"/>
                </a:solidFill>
              </a:rPr>
              <a:t>minus</a:t>
            </a:r>
            <a:r>
              <a:rPr lang="hu-HU" sz="1400" b="1" dirty="0">
                <a:solidFill>
                  <a:schemeClr val="tx1"/>
                </a:solidFill>
              </a:rPr>
              <a:t> </a:t>
            </a:r>
            <a:r>
              <a:rPr lang="hu-HU" sz="1400" b="1" dirty="0" err="1">
                <a:solidFill>
                  <a:schemeClr val="tx1"/>
                </a:solidFill>
              </a:rPr>
              <a:t>the</a:t>
            </a:r>
            <a:r>
              <a:rPr lang="hu-HU" sz="1400" b="1" dirty="0">
                <a:solidFill>
                  <a:schemeClr val="tx1"/>
                </a:solidFill>
              </a:rPr>
              <a:t> </a:t>
            </a:r>
            <a:r>
              <a:rPr lang="hu-HU" sz="1400" b="1" dirty="0" err="1">
                <a:solidFill>
                  <a:schemeClr val="tx1"/>
                </a:solidFill>
              </a:rPr>
              <a:t>option</a:t>
            </a:r>
            <a:r>
              <a:rPr lang="hu-HU" sz="1400" b="1" dirty="0">
                <a:solidFill>
                  <a:schemeClr val="tx1"/>
                </a:solidFill>
              </a:rPr>
              <a:t> </a:t>
            </a:r>
            <a:r>
              <a:rPr lang="hu-HU" sz="1400" b="1" dirty="0" err="1">
                <a:solidFill>
                  <a:schemeClr val="tx1"/>
                </a:solidFill>
              </a:rPr>
              <a:t>premium</a:t>
            </a:r>
            <a:endParaRPr lang="en-GB" sz="1400" b="1" dirty="0">
              <a:solidFill>
                <a:schemeClr val="tx1"/>
              </a:solidFill>
            </a:endParaRPr>
          </a:p>
        </p:txBody>
      </p:sp>
    </p:spTree>
    <p:extLst>
      <p:ext uri="{BB962C8B-B14F-4D97-AF65-F5344CB8AC3E}">
        <p14:creationId xmlns:p14="http://schemas.microsoft.com/office/powerpoint/2010/main" val="373604790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normAutofit fontScale="90000"/>
          </a:bodyPr>
          <a:lstStyle/>
          <a:p>
            <a:pPr eaLnBrk="1" hangingPunct="1"/>
            <a:r>
              <a:rPr lang="en-US" b="1">
                <a:solidFill>
                  <a:schemeClr val="tx1"/>
                </a:solidFill>
              </a:rPr>
              <a:t>Call profit at expiration</a:t>
            </a:r>
          </a:p>
        </p:txBody>
      </p:sp>
      <p:sp>
        <p:nvSpPr>
          <p:cNvPr id="131076" name="Line 4"/>
          <p:cNvSpPr>
            <a:spLocks noChangeAspect="1" noChangeShapeType="1"/>
          </p:cNvSpPr>
          <p:nvPr/>
        </p:nvSpPr>
        <p:spPr bwMode="auto">
          <a:xfrm>
            <a:off x="1089025" y="3367088"/>
            <a:ext cx="6472238" cy="0"/>
          </a:xfrm>
          <a:prstGeom prst="line">
            <a:avLst/>
          </a:prstGeom>
          <a:noFill/>
          <a:ln w="38100">
            <a:solidFill>
              <a:srgbClr val="339933"/>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Book Antiqua" panose="02040602050305030304" pitchFamily="18" charset="0"/>
            </a:endParaRPr>
          </a:p>
        </p:txBody>
      </p:sp>
      <p:sp>
        <p:nvSpPr>
          <p:cNvPr id="131077" name="Line 5"/>
          <p:cNvSpPr>
            <a:spLocks noChangeAspect="1" noChangeShapeType="1"/>
          </p:cNvSpPr>
          <p:nvPr/>
        </p:nvSpPr>
        <p:spPr bwMode="auto">
          <a:xfrm>
            <a:off x="1058863" y="1247775"/>
            <a:ext cx="0" cy="4078288"/>
          </a:xfrm>
          <a:prstGeom prst="line">
            <a:avLst/>
          </a:prstGeom>
          <a:noFill/>
          <a:ln w="38100">
            <a:solidFill>
              <a:srgbClr val="339933"/>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Book Antiqua" panose="02040602050305030304" pitchFamily="18" charset="0"/>
            </a:endParaRPr>
          </a:p>
        </p:txBody>
      </p:sp>
      <p:sp>
        <p:nvSpPr>
          <p:cNvPr id="17413" name="Line 6"/>
          <p:cNvSpPr>
            <a:spLocks noChangeAspect="1" noChangeShapeType="1"/>
          </p:cNvSpPr>
          <p:nvPr/>
        </p:nvSpPr>
        <p:spPr bwMode="auto">
          <a:xfrm>
            <a:off x="1038225" y="3940175"/>
            <a:ext cx="3519488"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spAutoFit/>
          </a:bodyPr>
          <a:lstStyle/>
          <a:p>
            <a:endParaRPr lang="hu-HU">
              <a:latin typeface="Book Antiqua" panose="02040602050305030304" pitchFamily="18" charset="0"/>
            </a:endParaRPr>
          </a:p>
        </p:txBody>
      </p:sp>
      <p:sp>
        <p:nvSpPr>
          <p:cNvPr id="131079" name="Rectangle 7"/>
          <p:cNvSpPr>
            <a:spLocks noChangeArrowheads="1"/>
          </p:cNvSpPr>
          <p:nvPr/>
        </p:nvSpPr>
        <p:spPr bwMode="auto">
          <a:xfrm>
            <a:off x="5361672" y="4300855"/>
            <a:ext cx="3437159" cy="1477328"/>
          </a:xfrm>
          <a:prstGeom prst="rect">
            <a:avLst/>
          </a:prstGeom>
          <a:solidFill>
            <a:schemeClr val="bg1">
              <a:lumMod val="95000"/>
            </a:schemeClr>
          </a:solidFill>
          <a:ln w="9525" algn="ctr">
            <a:solidFill>
              <a:srgbClr val="97FFFF"/>
            </a:solidFill>
            <a:miter lim="800000"/>
            <a:headEnd/>
            <a:tailEnd/>
          </a:ln>
          <a:effectLst/>
        </p:spPr>
        <p:txBody>
          <a:bodyPr wrap="none" anchor="ctr">
            <a:spAutoFit/>
          </a:bodyPr>
          <a:lstStyle/>
          <a:p>
            <a:pPr algn="ctr">
              <a:defRPr/>
            </a:pPr>
            <a:r>
              <a:rPr lang="en-US" sz="1800" b="0" dirty="0">
                <a:latin typeface="Book Antiqua" panose="02040602050305030304" pitchFamily="18" charset="0"/>
                <a:cs typeface="Arial" charset="0"/>
              </a:rPr>
              <a:t>IBM Jul 100 call option</a:t>
            </a:r>
          </a:p>
          <a:p>
            <a:pPr algn="ctr">
              <a:defRPr/>
            </a:pPr>
            <a:r>
              <a:rPr lang="en-US" sz="1800" b="0" dirty="0">
                <a:latin typeface="Book Antiqua" panose="02040602050305030304" pitchFamily="18" charset="0"/>
                <a:cs typeface="Arial" charset="0"/>
              </a:rPr>
              <a:t>Stock Price = $96.14</a:t>
            </a:r>
          </a:p>
          <a:p>
            <a:pPr algn="ctr">
              <a:defRPr/>
            </a:pPr>
            <a:r>
              <a:rPr lang="en-US" sz="1800" b="0" dirty="0">
                <a:latin typeface="Book Antiqua" panose="02040602050305030304" pitchFamily="18" charset="0"/>
                <a:cs typeface="Arial" charset="0"/>
              </a:rPr>
              <a:t>Exercise = $100</a:t>
            </a:r>
          </a:p>
          <a:p>
            <a:pPr algn="ctr">
              <a:defRPr/>
            </a:pPr>
            <a:r>
              <a:rPr lang="en-US" sz="1800" b="0" dirty="0">
                <a:latin typeface="Book Antiqua" panose="02040602050305030304" pitchFamily="18" charset="0"/>
                <a:cs typeface="Arial" charset="0"/>
              </a:rPr>
              <a:t>Call premium = $735 or 7.35/</a:t>
            </a:r>
            <a:r>
              <a:rPr lang="en-US" sz="1800" b="0" dirty="0" err="1">
                <a:latin typeface="Book Antiqua" panose="02040602050305030304" pitchFamily="18" charset="0"/>
                <a:cs typeface="Arial" charset="0"/>
              </a:rPr>
              <a:t>sh</a:t>
            </a:r>
            <a:endParaRPr lang="en-US" sz="1800" b="0" dirty="0">
              <a:latin typeface="Book Antiqua" panose="02040602050305030304" pitchFamily="18" charset="0"/>
              <a:cs typeface="Arial" charset="0"/>
            </a:endParaRPr>
          </a:p>
          <a:p>
            <a:pPr algn="ctr">
              <a:defRPr/>
            </a:pPr>
            <a:r>
              <a:rPr lang="en-US" sz="1800" b="0" dirty="0">
                <a:latin typeface="Book Antiqua" panose="02040602050305030304" pitchFamily="18" charset="0"/>
                <a:cs typeface="Arial" charset="0"/>
              </a:rPr>
              <a:t>Contract Size 100 shares</a:t>
            </a:r>
          </a:p>
        </p:txBody>
      </p:sp>
      <p:sp>
        <p:nvSpPr>
          <p:cNvPr id="17415" name="Rectangle 9"/>
          <p:cNvSpPr>
            <a:spLocks noChangeArrowheads="1"/>
          </p:cNvSpPr>
          <p:nvPr/>
        </p:nvSpPr>
        <p:spPr bwMode="auto">
          <a:xfrm>
            <a:off x="4033838" y="3906937"/>
            <a:ext cx="9444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1400" b="0">
                <a:latin typeface="Book Antiqua" panose="02040602050305030304" pitchFamily="18" charset="0"/>
                <a:cs typeface="Arial" panose="020B0604020202020204" pitchFamily="34" charset="0"/>
              </a:rPr>
              <a:t>Ex = $100</a:t>
            </a:r>
          </a:p>
        </p:txBody>
      </p:sp>
      <p:sp>
        <p:nvSpPr>
          <p:cNvPr id="17416" name="Rectangle 10"/>
          <p:cNvSpPr>
            <a:spLocks noChangeArrowheads="1"/>
          </p:cNvSpPr>
          <p:nvPr/>
        </p:nvSpPr>
        <p:spPr bwMode="auto">
          <a:xfrm>
            <a:off x="7494588" y="2954764"/>
            <a:ext cx="10005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b="0">
                <a:latin typeface="Book Antiqua" panose="02040602050305030304" pitchFamily="18" charset="0"/>
                <a:cs typeface="Arial" panose="020B0604020202020204" pitchFamily="34" charset="0"/>
              </a:rPr>
              <a:t>Stock </a:t>
            </a:r>
            <a:br>
              <a:rPr lang="en-US" b="0">
                <a:latin typeface="Book Antiqua" panose="02040602050305030304" pitchFamily="18" charset="0"/>
                <a:cs typeface="Arial" panose="020B0604020202020204" pitchFamily="34" charset="0"/>
              </a:rPr>
            </a:br>
            <a:r>
              <a:rPr lang="en-US" b="0">
                <a:latin typeface="Book Antiqua" panose="02040602050305030304" pitchFamily="18" charset="0"/>
                <a:cs typeface="Arial" panose="020B0604020202020204" pitchFamily="34" charset="0"/>
              </a:rPr>
              <a:t>Price</a:t>
            </a:r>
            <a:r>
              <a:rPr lang="en-US" b="0" baseline="-25000">
                <a:latin typeface="Book Antiqua" panose="02040602050305030304" pitchFamily="18" charset="0"/>
                <a:cs typeface="Arial" panose="020B0604020202020204" pitchFamily="34" charset="0"/>
              </a:rPr>
              <a:t>T</a:t>
            </a:r>
          </a:p>
        </p:txBody>
      </p:sp>
      <p:sp>
        <p:nvSpPr>
          <p:cNvPr id="17417" name="Rectangle 11"/>
          <p:cNvSpPr>
            <a:spLocks noChangeArrowheads="1"/>
          </p:cNvSpPr>
          <p:nvPr/>
        </p:nvSpPr>
        <p:spPr bwMode="auto">
          <a:xfrm>
            <a:off x="547202" y="883901"/>
            <a:ext cx="8883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2200" b="0" dirty="0">
                <a:latin typeface="Book Antiqua" panose="02040602050305030304" pitchFamily="18" charset="0"/>
                <a:cs typeface="Arial" panose="020B0604020202020204" pitchFamily="34" charset="0"/>
              </a:rPr>
              <a:t>Profit</a:t>
            </a:r>
          </a:p>
        </p:txBody>
      </p:sp>
      <p:sp>
        <p:nvSpPr>
          <p:cNvPr id="17418" name="Rectangle 12"/>
          <p:cNvSpPr>
            <a:spLocks noChangeArrowheads="1"/>
          </p:cNvSpPr>
          <p:nvPr/>
        </p:nvSpPr>
        <p:spPr bwMode="auto">
          <a:xfrm>
            <a:off x="566827" y="313687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2000" b="0">
                <a:latin typeface="Book Antiqua" panose="02040602050305030304" pitchFamily="18" charset="0"/>
                <a:cs typeface="Arial" panose="020B0604020202020204" pitchFamily="34" charset="0"/>
              </a:rPr>
              <a:t>$0</a:t>
            </a:r>
          </a:p>
        </p:txBody>
      </p:sp>
      <p:sp>
        <p:nvSpPr>
          <p:cNvPr id="131089" name="Line 17"/>
          <p:cNvSpPr>
            <a:spLocks noChangeShapeType="1"/>
          </p:cNvSpPr>
          <p:nvPr/>
        </p:nvSpPr>
        <p:spPr bwMode="auto">
          <a:xfrm>
            <a:off x="4557713" y="3367088"/>
            <a:ext cx="0" cy="566737"/>
          </a:xfrm>
          <a:prstGeom prst="line">
            <a:avLst/>
          </a:prstGeom>
          <a:noFill/>
          <a:ln w="9525" cap="rnd">
            <a:solidFill>
              <a:schemeClr val="accent2">
                <a:lumMod val="75000"/>
              </a:schemeClr>
            </a:solidFill>
            <a:prstDash val="sysDot"/>
            <a:round/>
            <a:headEnd/>
            <a:tailEnd/>
          </a:ln>
          <a:effectLst/>
        </p:spPr>
        <p:txBody>
          <a:bodyPr wrap="none" anchor="ctr">
            <a:spAutoFit/>
          </a:bodyPr>
          <a:lstStyle/>
          <a:p>
            <a:pPr>
              <a:defRPr/>
            </a:pPr>
            <a:endParaRPr lang="en-US">
              <a:effectLst>
                <a:outerShdw blurRad="38100" dist="38100" dir="2700000" algn="tl">
                  <a:srgbClr val="000000">
                    <a:alpha val="43137"/>
                  </a:srgbClr>
                </a:outerShdw>
              </a:effectLst>
              <a:latin typeface="Book Antiqua" panose="02040602050305030304" pitchFamily="18" charset="0"/>
            </a:endParaRPr>
          </a:p>
        </p:txBody>
      </p:sp>
      <p:sp>
        <p:nvSpPr>
          <p:cNvPr id="17420" name="Rectangle 18"/>
          <p:cNvSpPr>
            <a:spLocks noChangeArrowheads="1"/>
          </p:cNvSpPr>
          <p:nvPr/>
        </p:nvSpPr>
        <p:spPr bwMode="auto">
          <a:xfrm>
            <a:off x="295300" y="3729008"/>
            <a:ext cx="7825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2000" b="0">
                <a:latin typeface="Book Antiqua" panose="02040602050305030304" pitchFamily="18" charset="0"/>
                <a:cs typeface="Arial" panose="020B0604020202020204" pitchFamily="34" charset="0"/>
              </a:rPr>
              <a:t>-$735</a:t>
            </a:r>
          </a:p>
        </p:txBody>
      </p:sp>
      <p:sp>
        <p:nvSpPr>
          <p:cNvPr id="17421" name="Rectangle 21"/>
          <p:cNvSpPr>
            <a:spLocks noChangeArrowheads="1"/>
          </p:cNvSpPr>
          <p:nvPr/>
        </p:nvSpPr>
        <p:spPr bwMode="auto">
          <a:xfrm>
            <a:off x="1270000" y="5075238"/>
            <a:ext cx="62309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buFont typeface="Wingdings" panose="05000000000000000000" pitchFamily="2" charset="2"/>
              <a:buChar char="Ø"/>
            </a:pPr>
            <a:r>
              <a:rPr lang="en-US" b="0">
                <a:latin typeface="Book Antiqua" panose="02040602050305030304" pitchFamily="18" charset="0"/>
              </a:rPr>
              <a:t>Bullish or bearish?</a:t>
            </a:r>
            <a:br>
              <a:rPr lang="en-US" b="0">
                <a:latin typeface="Book Antiqua" panose="02040602050305030304" pitchFamily="18" charset="0"/>
              </a:rPr>
            </a:br>
            <a:endParaRPr lang="en-US" b="0">
              <a:latin typeface="Book Antiqua" panose="02040602050305030304" pitchFamily="18" charset="0"/>
            </a:endParaRPr>
          </a:p>
          <a:p>
            <a:pPr>
              <a:buFont typeface="Wingdings" panose="05000000000000000000" pitchFamily="2" charset="2"/>
              <a:buChar char="Ø"/>
            </a:pPr>
            <a:r>
              <a:rPr lang="en-US" b="0">
                <a:latin typeface="Book Antiqua" panose="02040602050305030304" pitchFamily="18" charset="0"/>
              </a:rPr>
              <a:t>High or low volatility strategy?</a:t>
            </a:r>
          </a:p>
        </p:txBody>
      </p:sp>
      <p:sp>
        <p:nvSpPr>
          <p:cNvPr id="17422" name="Rectangle 34"/>
          <p:cNvSpPr>
            <a:spLocks noChangeArrowheads="1"/>
          </p:cNvSpPr>
          <p:nvPr/>
        </p:nvSpPr>
        <p:spPr bwMode="auto">
          <a:xfrm>
            <a:off x="1587500" y="3587750"/>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dirty="0">
                <a:latin typeface="Book Antiqua" panose="02040602050305030304" pitchFamily="18" charset="0"/>
                <a:cs typeface="Times New Roman" panose="02020603050405020304" pitchFamily="18" charset="0"/>
              </a:rPr>
              <a:t>-C</a:t>
            </a:r>
            <a:r>
              <a:rPr lang="en-US" sz="1600" i="1" baseline="-30000" dirty="0">
                <a:latin typeface="Book Antiqua" panose="02040602050305030304" pitchFamily="18" charset="0"/>
                <a:cs typeface="Times New Roman" panose="02020603050405020304" pitchFamily="18" charset="0"/>
              </a:rPr>
              <a:t>0</a:t>
            </a:r>
            <a:endParaRPr lang="en-US" sz="1800" b="0" dirty="0">
              <a:latin typeface="Book Antiqua" panose="02040602050305030304" pitchFamily="18" charset="0"/>
            </a:endParaRPr>
          </a:p>
        </p:txBody>
      </p:sp>
      <p:sp>
        <p:nvSpPr>
          <p:cNvPr id="17423" name="Rectangle 35"/>
          <p:cNvSpPr>
            <a:spLocks noChangeArrowheads="1"/>
          </p:cNvSpPr>
          <p:nvPr/>
        </p:nvSpPr>
        <p:spPr bwMode="auto">
          <a:xfrm>
            <a:off x="5049838" y="3395663"/>
            <a:ext cx="1770062"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Book Antiqua" panose="02040602050305030304" pitchFamily="18" charset="0"/>
                <a:cs typeface="Times New Roman" panose="02020603050405020304" pitchFamily="18" charset="0"/>
              </a:rPr>
              <a:t>-C</a:t>
            </a:r>
            <a:r>
              <a:rPr lang="en-US" sz="1600" i="1" baseline="-30000">
                <a:latin typeface="Book Antiqua" panose="02040602050305030304" pitchFamily="18" charset="0"/>
                <a:cs typeface="Times New Roman" panose="02020603050405020304" pitchFamily="18" charset="0"/>
              </a:rPr>
              <a:t>0 </a:t>
            </a:r>
            <a:r>
              <a:rPr lang="en-US" sz="1600" i="1">
                <a:latin typeface="Book Antiqua" panose="02040602050305030304" pitchFamily="18" charset="0"/>
                <a:cs typeface="Times New Roman" panose="02020603050405020304" pitchFamily="18" charset="0"/>
              </a:rPr>
              <a:t>+ S</a:t>
            </a:r>
            <a:r>
              <a:rPr lang="en-US" sz="1600" i="1" baseline="-30000">
                <a:latin typeface="Book Antiqua" panose="02040602050305030304" pitchFamily="18" charset="0"/>
                <a:cs typeface="Times New Roman" panose="02020603050405020304" pitchFamily="18" charset="0"/>
              </a:rPr>
              <a:t>T</a:t>
            </a:r>
            <a:r>
              <a:rPr lang="en-US" sz="1600" i="1">
                <a:latin typeface="Book Antiqua" panose="02040602050305030304" pitchFamily="18" charset="0"/>
                <a:cs typeface="Times New Roman" panose="02020603050405020304" pitchFamily="18" charset="0"/>
              </a:rPr>
              <a:t> – X</a:t>
            </a:r>
            <a:endParaRPr lang="en-US" sz="1800" b="0">
              <a:latin typeface="Book Antiqua" panose="02040602050305030304" pitchFamily="18" charset="0"/>
            </a:endParaRPr>
          </a:p>
        </p:txBody>
      </p:sp>
      <p:sp>
        <p:nvSpPr>
          <p:cNvPr id="17424" name="Line 8"/>
          <p:cNvSpPr>
            <a:spLocks noChangeAspect="1" noChangeShapeType="1"/>
          </p:cNvSpPr>
          <p:nvPr/>
        </p:nvSpPr>
        <p:spPr bwMode="auto">
          <a:xfrm flipV="1">
            <a:off x="4548188" y="2185988"/>
            <a:ext cx="2897187" cy="1757362"/>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spAutoFit/>
          </a:bodyPr>
          <a:lstStyle/>
          <a:p>
            <a:endParaRPr lang="hu-HU">
              <a:latin typeface="Book Antiqua" panose="02040602050305030304" pitchFamily="18" charset="0"/>
            </a:endParaRPr>
          </a:p>
        </p:txBody>
      </p:sp>
      <p:sp>
        <p:nvSpPr>
          <p:cNvPr id="17425" name="Rectangle 38"/>
          <p:cNvSpPr>
            <a:spLocks noChangeArrowheads="1"/>
          </p:cNvSpPr>
          <p:nvPr/>
        </p:nvSpPr>
        <p:spPr bwMode="auto">
          <a:xfrm>
            <a:off x="4629150" y="2686050"/>
            <a:ext cx="1770063" cy="504825"/>
          </a:xfrm>
          <a:prstGeom prst="downArrowCallout">
            <a:avLst>
              <a:gd name="adj1" fmla="val 52335"/>
              <a:gd name="adj2" fmla="val 96585"/>
              <a:gd name="adj3" fmla="val 16611"/>
              <a:gd name="adj4" fmla="val 66667"/>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Book Antiqua" panose="02040602050305030304" pitchFamily="18" charset="0"/>
                <a:cs typeface="Times New Roman" panose="02020603050405020304" pitchFamily="18" charset="0"/>
              </a:rPr>
              <a:t>B.E.: S</a:t>
            </a:r>
            <a:r>
              <a:rPr lang="en-US" sz="1600" i="1" baseline="-30000">
                <a:latin typeface="Book Antiqua" panose="02040602050305030304" pitchFamily="18" charset="0"/>
                <a:cs typeface="Times New Roman" panose="02020603050405020304" pitchFamily="18" charset="0"/>
              </a:rPr>
              <a:t>T</a:t>
            </a:r>
            <a:r>
              <a:rPr lang="en-US" sz="1600" i="1">
                <a:latin typeface="Book Antiqua" panose="02040602050305030304" pitchFamily="18" charset="0"/>
                <a:cs typeface="Times New Roman" panose="02020603050405020304" pitchFamily="18" charset="0"/>
              </a:rPr>
              <a:t> = X + C</a:t>
            </a:r>
            <a:r>
              <a:rPr lang="en-US" sz="1600" i="1" baseline="-30000">
                <a:latin typeface="Book Antiqua" panose="02040602050305030304" pitchFamily="18" charset="0"/>
                <a:cs typeface="Times New Roman" panose="02020603050405020304" pitchFamily="18" charset="0"/>
              </a:rPr>
              <a:t>0</a:t>
            </a:r>
            <a:endParaRPr lang="en-US" sz="1800" b="0">
              <a:latin typeface="Book Antiqua" panose="02040602050305030304" pitchFamily="18" charset="0"/>
            </a:endParaRPr>
          </a:p>
        </p:txBody>
      </p:sp>
      <p:grpSp>
        <p:nvGrpSpPr>
          <p:cNvPr id="17426" name="Group 13"/>
          <p:cNvGrpSpPr>
            <a:grpSpLocks/>
          </p:cNvGrpSpPr>
          <p:nvPr/>
        </p:nvGrpSpPr>
        <p:grpSpPr bwMode="auto">
          <a:xfrm>
            <a:off x="3309939" y="3090868"/>
            <a:ext cx="2617788" cy="287338"/>
            <a:chOff x="2085" y="1947"/>
            <a:chExt cx="1649" cy="181"/>
          </a:xfrm>
        </p:grpSpPr>
        <p:sp>
          <p:nvSpPr>
            <p:cNvPr id="17427" name="Rectangle 14"/>
            <p:cNvSpPr>
              <a:spLocks noChangeArrowheads="1"/>
            </p:cNvSpPr>
            <p:nvPr/>
          </p:nvSpPr>
          <p:spPr bwMode="auto">
            <a:xfrm>
              <a:off x="2708" y="1947"/>
              <a:ext cx="3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1200" b="0">
                  <a:latin typeface="Book Antiqua" panose="02040602050305030304" pitchFamily="18" charset="0"/>
                  <a:cs typeface="Arial" panose="020B0604020202020204" pitchFamily="34" charset="0"/>
                </a:rPr>
                <a:t>$100</a:t>
              </a:r>
            </a:p>
          </p:txBody>
        </p:sp>
        <p:sp>
          <p:nvSpPr>
            <p:cNvPr id="17428" name="Rectangle 15"/>
            <p:cNvSpPr>
              <a:spLocks noChangeArrowheads="1"/>
            </p:cNvSpPr>
            <p:nvPr/>
          </p:nvSpPr>
          <p:spPr bwMode="auto">
            <a:xfrm>
              <a:off x="3303" y="1948"/>
              <a:ext cx="43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1200" b="0">
                  <a:latin typeface="Book Antiqua" panose="02040602050305030304" pitchFamily="18" charset="0"/>
                  <a:cs typeface="Arial" panose="020B0604020202020204" pitchFamily="34" charset="0"/>
                </a:rPr>
                <a:t>$107.35</a:t>
              </a:r>
            </a:p>
          </p:txBody>
        </p:sp>
        <p:sp>
          <p:nvSpPr>
            <p:cNvPr id="17429" name="Rectangle 16"/>
            <p:cNvSpPr>
              <a:spLocks noChangeArrowheads="1"/>
            </p:cNvSpPr>
            <p:nvPr/>
          </p:nvSpPr>
          <p:spPr bwMode="auto">
            <a:xfrm>
              <a:off x="2085" y="1954"/>
              <a:ext cx="3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1200" b="0">
                  <a:latin typeface="Book Antiqua" panose="02040602050305030304" pitchFamily="18" charset="0"/>
                  <a:cs typeface="Arial" panose="020B0604020202020204" pitchFamily="34" charset="0"/>
                </a:rPr>
                <a:t>$92.65</a:t>
              </a:r>
            </a:p>
          </p:txBody>
        </p:sp>
      </p:grpSp>
      <p:cxnSp>
        <p:nvCxnSpPr>
          <p:cNvPr id="3" name="Egyenes összekötő 2">
            <a:extLst>
              <a:ext uri="{FF2B5EF4-FFF2-40B4-BE49-F238E27FC236}">
                <a16:creationId xmlns:a16="http://schemas.microsoft.com/office/drawing/2014/main" id="{102AF5D7-3636-AD44-839B-3B8C053362BB}"/>
              </a:ext>
            </a:extLst>
          </p:cNvPr>
          <p:cNvCxnSpPr/>
          <p:nvPr/>
        </p:nvCxnSpPr>
        <p:spPr>
          <a:xfrm>
            <a:off x="5486400" y="1247775"/>
            <a:ext cx="0" cy="3552825"/>
          </a:xfrm>
          <a:prstGeom prst="line">
            <a:avLst/>
          </a:prstGeom>
        </p:spPr>
        <p:style>
          <a:lnRef idx="1">
            <a:schemeClr val="accent1"/>
          </a:lnRef>
          <a:fillRef idx="0">
            <a:schemeClr val="accent1"/>
          </a:fillRef>
          <a:effectRef idx="0">
            <a:schemeClr val="accent1"/>
          </a:effectRef>
          <a:fontRef idx="minor">
            <a:schemeClr val="tx1"/>
          </a:fontRef>
        </p:style>
      </p:cxnSp>
      <p:sp>
        <p:nvSpPr>
          <p:cNvPr id="4" name="Szövegdoboz 3">
            <a:extLst>
              <a:ext uri="{FF2B5EF4-FFF2-40B4-BE49-F238E27FC236}">
                <a16:creationId xmlns:a16="http://schemas.microsoft.com/office/drawing/2014/main" id="{CB1DE35B-1F76-A842-A4EA-702C0353DF2D}"/>
              </a:ext>
            </a:extLst>
          </p:cNvPr>
          <p:cNvSpPr txBox="1"/>
          <p:nvPr/>
        </p:nvSpPr>
        <p:spPr>
          <a:xfrm>
            <a:off x="3283752" y="1120081"/>
            <a:ext cx="869149" cy="461665"/>
          </a:xfrm>
          <a:prstGeom prst="rect">
            <a:avLst/>
          </a:prstGeom>
          <a:noFill/>
        </p:spPr>
        <p:txBody>
          <a:bodyPr wrap="none" rtlCol="0">
            <a:spAutoFit/>
          </a:bodyPr>
          <a:lstStyle/>
          <a:p>
            <a:r>
              <a:rPr lang="hu-HU" dirty="0"/>
              <a:t>OTM</a:t>
            </a:r>
          </a:p>
        </p:txBody>
      </p:sp>
      <p:sp>
        <p:nvSpPr>
          <p:cNvPr id="25" name="Szövegdoboz 24">
            <a:extLst>
              <a:ext uri="{FF2B5EF4-FFF2-40B4-BE49-F238E27FC236}">
                <a16:creationId xmlns:a16="http://schemas.microsoft.com/office/drawing/2014/main" id="{2407EBD2-575E-224B-B463-76C7B78FAE44}"/>
              </a:ext>
            </a:extLst>
          </p:cNvPr>
          <p:cNvSpPr txBox="1"/>
          <p:nvPr/>
        </p:nvSpPr>
        <p:spPr>
          <a:xfrm>
            <a:off x="6869900" y="1118394"/>
            <a:ext cx="748923" cy="461665"/>
          </a:xfrm>
          <a:prstGeom prst="rect">
            <a:avLst/>
          </a:prstGeom>
          <a:noFill/>
        </p:spPr>
        <p:txBody>
          <a:bodyPr wrap="none" rtlCol="0">
            <a:spAutoFit/>
          </a:bodyPr>
          <a:lstStyle/>
          <a:p>
            <a:r>
              <a:rPr lang="hu-HU" dirty="0"/>
              <a:t>ITM</a:t>
            </a:r>
          </a:p>
        </p:txBody>
      </p:sp>
    </p:spTree>
    <p:extLst>
      <p:ext uri="{BB962C8B-B14F-4D97-AF65-F5344CB8AC3E}">
        <p14:creationId xmlns:p14="http://schemas.microsoft.com/office/powerpoint/2010/main" val="182760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normAutofit fontScale="90000"/>
          </a:bodyPr>
          <a:lstStyle/>
          <a:p>
            <a:pPr eaLnBrk="1" hangingPunct="1"/>
            <a:r>
              <a:rPr lang="en-US" b="1"/>
              <a:t>Writing a naked call</a:t>
            </a:r>
          </a:p>
        </p:txBody>
      </p:sp>
      <p:sp>
        <p:nvSpPr>
          <p:cNvPr id="19459" name="Line 4"/>
          <p:cNvSpPr>
            <a:spLocks noChangeAspect="1" noChangeShapeType="1"/>
          </p:cNvSpPr>
          <p:nvPr/>
        </p:nvSpPr>
        <p:spPr bwMode="auto">
          <a:xfrm>
            <a:off x="1089025" y="3671888"/>
            <a:ext cx="6472238" cy="0"/>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spAutoFit/>
          </a:bodyPr>
          <a:lstStyle/>
          <a:p>
            <a:endParaRPr lang="hu-HU"/>
          </a:p>
        </p:txBody>
      </p:sp>
      <p:sp>
        <p:nvSpPr>
          <p:cNvPr id="19460" name="Line 5"/>
          <p:cNvSpPr>
            <a:spLocks noChangeAspect="1" noChangeShapeType="1"/>
          </p:cNvSpPr>
          <p:nvPr/>
        </p:nvSpPr>
        <p:spPr bwMode="auto">
          <a:xfrm>
            <a:off x="1058863" y="1552575"/>
            <a:ext cx="0" cy="4078288"/>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spAutoFit/>
          </a:bodyPr>
          <a:lstStyle/>
          <a:p>
            <a:endParaRPr lang="hu-HU"/>
          </a:p>
        </p:txBody>
      </p:sp>
      <p:sp>
        <p:nvSpPr>
          <p:cNvPr id="19461" name="Line 6"/>
          <p:cNvSpPr>
            <a:spLocks noChangeAspect="1" noChangeShapeType="1"/>
          </p:cNvSpPr>
          <p:nvPr/>
        </p:nvSpPr>
        <p:spPr bwMode="auto">
          <a:xfrm flipV="1">
            <a:off x="1057275" y="2874963"/>
            <a:ext cx="3519488"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spAutoFit/>
          </a:bodyPr>
          <a:lstStyle/>
          <a:p>
            <a:endParaRPr lang="hu-HU"/>
          </a:p>
        </p:txBody>
      </p:sp>
      <p:sp>
        <p:nvSpPr>
          <p:cNvPr id="19462" name="Line 8"/>
          <p:cNvSpPr>
            <a:spLocks noChangeAspect="1" noChangeShapeType="1"/>
          </p:cNvSpPr>
          <p:nvPr/>
        </p:nvSpPr>
        <p:spPr bwMode="auto">
          <a:xfrm>
            <a:off x="4567238" y="2871788"/>
            <a:ext cx="2897187" cy="1757362"/>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spAutoFit/>
          </a:bodyPr>
          <a:lstStyle/>
          <a:p>
            <a:endParaRPr lang="hu-HU"/>
          </a:p>
        </p:txBody>
      </p:sp>
      <p:sp>
        <p:nvSpPr>
          <p:cNvPr id="19463" name="Rectangle 10"/>
          <p:cNvSpPr>
            <a:spLocks noChangeArrowheads="1"/>
          </p:cNvSpPr>
          <p:nvPr/>
        </p:nvSpPr>
        <p:spPr bwMode="auto">
          <a:xfrm>
            <a:off x="7494588" y="3263900"/>
            <a:ext cx="10302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b="0">
                <a:cs typeface="Arial" panose="020B0604020202020204" pitchFamily="34" charset="0"/>
              </a:rPr>
              <a:t>Stock </a:t>
            </a:r>
            <a:br>
              <a:rPr lang="en-US" b="0">
                <a:cs typeface="Arial" panose="020B0604020202020204" pitchFamily="34" charset="0"/>
              </a:rPr>
            </a:br>
            <a:r>
              <a:rPr lang="en-US" b="0">
                <a:cs typeface="Arial" panose="020B0604020202020204" pitchFamily="34" charset="0"/>
              </a:rPr>
              <a:t>Price</a:t>
            </a:r>
            <a:r>
              <a:rPr lang="en-US" b="0" baseline="-25000">
                <a:cs typeface="Arial" panose="020B0604020202020204" pitchFamily="34" charset="0"/>
              </a:rPr>
              <a:t>T</a:t>
            </a:r>
          </a:p>
        </p:txBody>
      </p:sp>
      <p:sp>
        <p:nvSpPr>
          <p:cNvPr id="19464" name="Rectangle 11"/>
          <p:cNvSpPr>
            <a:spLocks noChangeArrowheads="1"/>
          </p:cNvSpPr>
          <p:nvPr/>
        </p:nvSpPr>
        <p:spPr bwMode="auto">
          <a:xfrm>
            <a:off x="569913" y="1189038"/>
            <a:ext cx="8429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2200" b="0">
                <a:cs typeface="Arial" panose="020B0604020202020204" pitchFamily="34" charset="0"/>
              </a:rPr>
              <a:t>Profit</a:t>
            </a:r>
          </a:p>
        </p:txBody>
      </p:sp>
      <p:sp>
        <p:nvSpPr>
          <p:cNvPr id="19465" name="Rectangle 12"/>
          <p:cNvSpPr>
            <a:spLocks noChangeArrowheads="1"/>
          </p:cNvSpPr>
          <p:nvPr/>
        </p:nvSpPr>
        <p:spPr bwMode="auto">
          <a:xfrm>
            <a:off x="554038" y="3443288"/>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2000" b="0">
                <a:cs typeface="Arial" panose="020B0604020202020204" pitchFamily="34" charset="0"/>
              </a:rPr>
              <a:t>$0</a:t>
            </a:r>
          </a:p>
        </p:txBody>
      </p:sp>
      <p:sp>
        <p:nvSpPr>
          <p:cNvPr id="19466" name="Line 17"/>
          <p:cNvSpPr>
            <a:spLocks noChangeShapeType="1"/>
          </p:cNvSpPr>
          <p:nvPr/>
        </p:nvSpPr>
        <p:spPr bwMode="auto">
          <a:xfrm>
            <a:off x="4557713" y="3671888"/>
            <a:ext cx="0" cy="566737"/>
          </a:xfrm>
          <a:prstGeom prst="line">
            <a:avLst/>
          </a:prstGeom>
          <a:noFill/>
          <a:ln w="9525" cap="rnd">
            <a:solidFill>
              <a:srgbClr val="3399FF"/>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hu-HU"/>
          </a:p>
        </p:txBody>
      </p:sp>
      <p:sp>
        <p:nvSpPr>
          <p:cNvPr id="19467" name="Rectangle 34"/>
          <p:cNvSpPr>
            <a:spLocks noChangeArrowheads="1"/>
          </p:cNvSpPr>
          <p:nvPr/>
        </p:nvSpPr>
        <p:spPr bwMode="auto">
          <a:xfrm>
            <a:off x="1574800" y="3000375"/>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b="0" i="1">
                <a:latin typeface="Times New Roman" panose="02020603050405020304" pitchFamily="18" charset="0"/>
                <a:cs typeface="Times New Roman" panose="02020603050405020304" pitchFamily="18" charset="0"/>
              </a:rPr>
              <a:t>+C</a:t>
            </a:r>
            <a:r>
              <a:rPr lang="en-US" sz="1600" b="0" i="1" baseline="-30000">
                <a:latin typeface="Times New Roman" panose="02020603050405020304" pitchFamily="18" charset="0"/>
                <a:cs typeface="Times New Roman" panose="02020603050405020304" pitchFamily="18" charset="0"/>
              </a:rPr>
              <a:t>0</a:t>
            </a:r>
            <a:endParaRPr lang="en-US" sz="1800" b="0"/>
          </a:p>
        </p:txBody>
      </p:sp>
      <p:sp>
        <p:nvSpPr>
          <p:cNvPr id="19468" name="Rectangle 35"/>
          <p:cNvSpPr>
            <a:spLocks noChangeArrowheads="1"/>
          </p:cNvSpPr>
          <p:nvPr/>
        </p:nvSpPr>
        <p:spPr bwMode="auto">
          <a:xfrm>
            <a:off x="5556250" y="3000375"/>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b="0" i="1">
                <a:latin typeface="Times New Roman" panose="02020603050405020304" pitchFamily="18" charset="0"/>
                <a:cs typeface="Times New Roman" panose="02020603050405020304" pitchFamily="18" charset="0"/>
              </a:rPr>
              <a:t>+C</a:t>
            </a:r>
            <a:r>
              <a:rPr lang="en-US" sz="1600" b="0" i="1" baseline="-30000">
                <a:latin typeface="Times New Roman" panose="02020603050405020304" pitchFamily="18" charset="0"/>
                <a:cs typeface="Times New Roman" panose="02020603050405020304" pitchFamily="18" charset="0"/>
              </a:rPr>
              <a:t>0</a:t>
            </a:r>
            <a:r>
              <a:rPr lang="en-US" sz="1600" b="0" i="1">
                <a:latin typeface="Times New Roman" panose="02020603050405020304" pitchFamily="18" charset="0"/>
                <a:cs typeface="Times New Roman" panose="02020603050405020304" pitchFamily="18" charset="0"/>
              </a:rPr>
              <a:t> – S</a:t>
            </a:r>
            <a:r>
              <a:rPr lang="en-US" sz="1600" b="0" i="1" baseline="-30000">
                <a:latin typeface="Times New Roman" panose="02020603050405020304" pitchFamily="18" charset="0"/>
                <a:cs typeface="Times New Roman" panose="02020603050405020304" pitchFamily="18" charset="0"/>
              </a:rPr>
              <a:t>T</a:t>
            </a:r>
            <a:r>
              <a:rPr lang="en-US" sz="1600" b="0" i="1">
                <a:latin typeface="Times New Roman" panose="02020603050405020304" pitchFamily="18" charset="0"/>
                <a:cs typeface="Times New Roman" panose="02020603050405020304" pitchFamily="18" charset="0"/>
              </a:rPr>
              <a:t> + X</a:t>
            </a:r>
          </a:p>
        </p:txBody>
      </p:sp>
      <p:sp>
        <p:nvSpPr>
          <p:cNvPr id="19469" name="TextBox 23"/>
          <p:cNvSpPr txBox="1">
            <a:spLocks noChangeArrowheads="1"/>
          </p:cNvSpPr>
          <p:nvPr/>
        </p:nvSpPr>
        <p:spPr bwMode="auto">
          <a:xfrm>
            <a:off x="4340225" y="4013200"/>
            <a:ext cx="450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b="0"/>
              <a:t>X</a:t>
            </a:r>
          </a:p>
        </p:txBody>
      </p:sp>
      <p:sp>
        <p:nvSpPr>
          <p:cNvPr id="19470" name="Rectangle 25"/>
          <p:cNvSpPr>
            <a:spLocks noChangeArrowheads="1"/>
          </p:cNvSpPr>
          <p:nvPr/>
        </p:nvSpPr>
        <p:spPr bwMode="auto">
          <a:xfrm>
            <a:off x="1536700" y="5018088"/>
            <a:ext cx="6230938"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buFont typeface="Wingdings" panose="05000000000000000000" pitchFamily="2" charset="2"/>
              <a:buChar char="Ø"/>
            </a:pPr>
            <a:r>
              <a:rPr lang="en-US" b="0"/>
              <a:t>Bullish or bearish?</a:t>
            </a:r>
            <a:br>
              <a:rPr lang="en-US" b="0"/>
            </a:br>
            <a:endParaRPr lang="en-US" b="0"/>
          </a:p>
          <a:p>
            <a:pPr>
              <a:buFont typeface="Wingdings" panose="05000000000000000000" pitchFamily="2" charset="2"/>
              <a:buChar char="Ø"/>
            </a:pPr>
            <a:r>
              <a:rPr lang="en-US" b="0"/>
              <a:t>High or low volatility strategy?</a:t>
            </a:r>
          </a:p>
        </p:txBody>
      </p:sp>
      <p:sp>
        <p:nvSpPr>
          <p:cNvPr id="19471" name="Rectangle 38"/>
          <p:cNvSpPr>
            <a:spLocks noChangeArrowheads="1"/>
          </p:cNvSpPr>
          <p:nvPr/>
        </p:nvSpPr>
        <p:spPr bwMode="auto">
          <a:xfrm>
            <a:off x="5043488" y="3744913"/>
            <a:ext cx="1770062" cy="504825"/>
          </a:xfrm>
          <a:prstGeom prst="upArrowCallout">
            <a:avLst>
              <a:gd name="adj1" fmla="val 64801"/>
              <a:gd name="adj2" fmla="val 96585"/>
              <a:gd name="adj3" fmla="val 12606"/>
              <a:gd name="adj4" fmla="val 66667"/>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b="0" i="1">
                <a:latin typeface="Times New Roman" panose="02020603050405020304" pitchFamily="18" charset="0"/>
                <a:cs typeface="Times New Roman" panose="02020603050405020304" pitchFamily="18" charset="0"/>
              </a:rPr>
              <a:t>B.E.: S</a:t>
            </a:r>
            <a:r>
              <a:rPr lang="en-US" sz="1600" b="0" i="1" baseline="-30000">
                <a:latin typeface="Times New Roman" panose="02020603050405020304" pitchFamily="18" charset="0"/>
                <a:cs typeface="Times New Roman" panose="02020603050405020304" pitchFamily="18" charset="0"/>
              </a:rPr>
              <a:t>T</a:t>
            </a:r>
            <a:r>
              <a:rPr lang="en-US" sz="1600" b="0" i="1">
                <a:latin typeface="Times New Roman" panose="02020603050405020304" pitchFamily="18" charset="0"/>
                <a:cs typeface="Times New Roman" panose="02020603050405020304" pitchFamily="18" charset="0"/>
              </a:rPr>
              <a:t> = X + C</a:t>
            </a:r>
            <a:r>
              <a:rPr lang="en-US" sz="1600" b="0" i="1" baseline="-30000">
                <a:latin typeface="Times New Roman" panose="02020603050405020304" pitchFamily="18" charset="0"/>
                <a:cs typeface="Times New Roman" panose="02020603050405020304" pitchFamily="18" charset="0"/>
              </a:rPr>
              <a:t>0</a:t>
            </a:r>
            <a:endParaRPr lang="en-US" sz="1800" b="0"/>
          </a:p>
        </p:txBody>
      </p:sp>
      <p:cxnSp>
        <p:nvCxnSpPr>
          <p:cNvPr id="16" name="Egyenes összekötő 15">
            <a:extLst>
              <a:ext uri="{FF2B5EF4-FFF2-40B4-BE49-F238E27FC236}">
                <a16:creationId xmlns:a16="http://schemas.microsoft.com/office/drawing/2014/main" id="{7D9B5875-7EA1-C549-BFE1-952DE9F50474}"/>
              </a:ext>
            </a:extLst>
          </p:cNvPr>
          <p:cNvCxnSpPr/>
          <p:nvPr/>
        </p:nvCxnSpPr>
        <p:spPr>
          <a:xfrm>
            <a:off x="5867400" y="1392237"/>
            <a:ext cx="0" cy="3552825"/>
          </a:xfrm>
          <a:prstGeom prst="line">
            <a:avLst/>
          </a:prstGeom>
        </p:spPr>
        <p:style>
          <a:lnRef idx="1">
            <a:schemeClr val="accent1"/>
          </a:lnRef>
          <a:fillRef idx="0">
            <a:schemeClr val="accent1"/>
          </a:fillRef>
          <a:effectRef idx="0">
            <a:schemeClr val="accent1"/>
          </a:effectRef>
          <a:fontRef idx="minor">
            <a:schemeClr val="tx1"/>
          </a:fontRef>
        </p:style>
      </p:cxnSp>
      <p:sp>
        <p:nvSpPr>
          <p:cNvPr id="17" name="Szövegdoboz 16">
            <a:extLst>
              <a:ext uri="{FF2B5EF4-FFF2-40B4-BE49-F238E27FC236}">
                <a16:creationId xmlns:a16="http://schemas.microsoft.com/office/drawing/2014/main" id="{997D1F9D-3776-6442-8117-9490B9B17F2B}"/>
              </a:ext>
            </a:extLst>
          </p:cNvPr>
          <p:cNvSpPr txBox="1"/>
          <p:nvPr/>
        </p:nvSpPr>
        <p:spPr>
          <a:xfrm>
            <a:off x="7029850" y="1153020"/>
            <a:ext cx="869149" cy="461665"/>
          </a:xfrm>
          <a:prstGeom prst="rect">
            <a:avLst/>
          </a:prstGeom>
          <a:noFill/>
        </p:spPr>
        <p:txBody>
          <a:bodyPr wrap="none" rtlCol="0">
            <a:spAutoFit/>
          </a:bodyPr>
          <a:lstStyle/>
          <a:p>
            <a:r>
              <a:rPr lang="hu-HU" dirty="0"/>
              <a:t>OTM</a:t>
            </a:r>
          </a:p>
        </p:txBody>
      </p:sp>
      <p:sp>
        <p:nvSpPr>
          <p:cNvPr id="18" name="Szövegdoboz 17">
            <a:extLst>
              <a:ext uri="{FF2B5EF4-FFF2-40B4-BE49-F238E27FC236}">
                <a16:creationId xmlns:a16="http://schemas.microsoft.com/office/drawing/2014/main" id="{1BA33D1F-2F59-874C-9FB5-EDCDA7016CE2}"/>
              </a:ext>
            </a:extLst>
          </p:cNvPr>
          <p:cNvSpPr txBox="1"/>
          <p:nvPr/>
        </p:nvSpPr>
        <p:spPr>
          <a:xfrm>
            <a:off x="2729700" y="1153020"/>
            <a:ext cx="748923" cy="461665"/>
          </a:xfrm>
          <a:prstGeom prst="rect">
            <a:avLst/>
          </a:prstGeom>
          <a:noFill/>
        </p:spPr>
        <p:txBody>
          <a:bodyPr wrap="none" rtlCol="0">
            <a:spAutoFit/>
          </a:bodyPr>
          <a:lstStyle/>
          <a:p>
            <a:r>
              <a:rPr lang="hu-HU" dirty="0"/>
              <a:t>ITM</a:t>
            </a:r>
          </a:p>
        </p:txBody>
      </p:sp>
      <p:pic>
        <p:nvPicPr>
          <p:cNvPr id="5" name="Ábra 4" descr="Mosolygó arc kitöltés nélkül">
            <a:extLst>
              <a:ext uri="{FF2B5EF4-FFF2-40B4-BE49-F238E27FC236}">
                <a16:creationId xmlns:a16="http://schemas.microsoft.com/office/drawing/2014/main" id="{71468F37-5769-E64D-97D0-552314AED4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83833" y="1073152"/>
            <a:ext cx="541534" cy="541534"/>
          </a:xfrm>
          <a:prstGeom prst="rect">
            <a:avLst/>
          </a:prstGeom>
        </p:spPr>
      </p:pic>
      <p:pic>
        <p:nvPicPr>
          <p:cNvPr id="7" name="Ábra 6" descr="Szomorú arc kitöltés nélkül">
            <a:extLst>
              <a:ext uri="{FF2B5EF4-FFF2-40B4-BE49-F238E27FC236}">
                <a16:creationId xmlns:a16="http://schemas.microsoft.com/office/drawing/2014/main" id="{287BA350-A322-9241-AA30-4EDA040D76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27800" y="1060200"/>
            <a:ext cx="540000" cy="540000"/>
          </a:xfrm>
          <a:prstGeom prst="rect">
            <a:avLst/>
          </a:prstGeom>
        </p:spPr>
      </p:pic>
    </p:spTree>
    <p:extLst>
      <p:ext uri="{BB962C8B-B14F-4D97-AF65-F5344CB8AC3E}">
        <p14:creationId xmlns:p14="http://schemas.microsoft.com/office/powerpoint/2010/main" val="152465586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a:t>Derivatives</a:t>
            </a:r>
            <a:endParaRPr lang="hu-HU" dirty="0"/>
          </a:p>
        </p:txBody>
      </p:sp>
      <p:sp>
        <p:nvSpPr>
          <p:cNvPr id="3" name="Tartalom helye 2"/>
          <p:cNvSpPr>
            <a:spLocks noGrp="1"/>
          </p:cNvSpPr>
          <p:nvPr>
            <p:ph idx="1"/>
          </p:nvPr>
        </p:nvSpPr>
        <p:spPr>
          <a:xfrm>
            <a:off x="152400" y="1828800"/>
            <a:ext cx="8839200" cy="4327314"/>
          </a:xfrm>
        </p:spPr>
        <p:txBody>
          <a:bodyPr>
            <a:normAutofit lnSpcReduction="10000"/>
          </a:bodyPr>
          <a:lstStyle/>
          <a:p>
            <a:r>
              <a:rPr lang="en-US" b="1" dirty="0"/>
              <a:t>Derivative securities</a:t>
            </a:r>
          </a:p>
          <a:p>
            <a:pPr lvl="1"/>
            <a:r>
              <a:rPr lang="en-US" dirty="0"/>
              <a:t>Payoffs that depend on the values of other underlying assets</a:t>
            </a:r>
          </a:p>
          <a:p>
            <a:pPr lvl="1"/>
            <a:r>
              <a:rPr lang="en-US" dirty="0"/>
              <a:t>Index, </a:t>
            </a:r>
            <a:r>
              <a:rPr lang="hu-HU" dirty="0"/>
              <a:t>Stock, </a:t>
            </a:r>
            <a:r>
              <a:rPr lang="en-US" dirty="0"/>
              <a:t>Gold, Currency, Corn, Coffee, etc.</a:t>
            </a:r>
            <a:r>
              <a:rPr lang="hu-HU" dirty="0"/>
              <a:t> </a:t>
            </a:r>
          </a:p>
          <a:p>
            <a:pPr lvl="1"/>
            <a:r>
              <a:rPr lang="hu-HU" dirty="0" err="1"/>
              <a:t>Futures</a:t>
            </a:r>
            <a:r>
              <a:rPr lang="hu-HU" dirty="0"/>
              <a:t>, </a:t>
            </a:r>
            <a:r>
              <a:rPr lang="hu-HU" dirty="0" err="1"/>
              <a:t>Options</a:t>
            </a:r>
            <a:endParaRPr lang="hu-HU" dirty="0"/>
          </a:p>
          <a:p>
            <a:pPr lvl="1"/>
            <a:endParaRPr lang="hu-HU" dirty="0"/>
          </a:p>
          <a:p>
            <a:r>
              <a:rPr lang="en-US" sz="2800" dirty="0"/>
              <a:t>The distinguishing characteristic of derivatives is the leverage they offer. The value of a position, which a derivative represents is far greater than the down payment made by the trader.</a:t>
            </a:r>
            <a:r>
              <a:rPr lang="hu-HU" sz="2800" dirty="0"/>
              <a:t> </a:t>
            </a:r>
            <a:r>
              <a:rPr lang="en-US" sz="2800" dirty="0"/>
              <a:t>This leverage makes derivatives cost effective in a positive sense and risky in a negative sense.</a:t>
            </a:r>
            <a:endParaRPr lang="hu-HU" sz="2800" dirty="0"/>
          </a:p>
          <a:p>
            <a:endParaRPr lang="en-US" dirty="0"/>
          </a:p>
          <a:p>
            <a:endParaRPr lang="hu-HU" dirty="0"/>
          </a:p>
        </p:txBody>
      </p:sp>
    </p:spTree>
    <p:extLst>
      <p:ext uri="{BB962C8B-B14F-4D97-AF65-F5344CB8AC3E}">
        <p14:creationId xmlns:p14="http://schemas.microsoft.com/office/powerpoint/2010/main" val="3923078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normAutofit fontScale="90000"/>
          </a:bodyPr>
          <a:lstStyle/>
          <a:p>
            <a:pPr eaLnBrk="1" hangingPunct="1"/>
            <a:r>
              <a:rPr lang="en-US" b="1"/>
              <a:t>Writing a naked call</a:t>
            </a:r>
          </a:p>
        </p:txBody>
      </p:sp>
      <p:sp>
        <p:nvSpPr>
          <p:cNvPr id="18435" name="Rectangle 3"/>
          <p:cNvSpPr>
            <a:spLocks noGrp="1" noChangeArrowheads="1"/>
          </p:cNvSpPr>
          <p:nvPr>
            <p:ph idx="4294967295"/>
          </p:nvPr>
        </p:nvSpPr>
        <p:spPr>
          <a:xfrm>
            <a:off x="110333" y="838200"/>
            <a:ext cx="8839200" cy="5406814"/>
          </a:xfrm>
        </p:spPr>
        <p:txBody>
          <a:bodyPr/>
          <a:lstStyle/>
          <a:p>
            <a:pPr eaLnBrk="1" hangingPunct="1">
              <a:buFont typeface="Wingdings" panose="05000000000000000000" pitchFamily="2" charset="2"/>
              <a:buNone/>
            </a:pPr>
            <a:endParaRPr lang="en-US" dirty="0"/>
          </a:p>
          <a:p>
            <a:pPr eaLnBrk="1" hangingPunct="1">
              <a:buFont typeface="Wingdings" panose="05000000000000000000" pitchFamily="2" charset="2"/>
              <a:buNone/>
            </a:pPr>
            <a:endParaRPr lang="en-US" dirty="0"/>
          </a:p>
          <a:p>
            <a:pPr eaLnBrk="1" hangingPunct="1">
              <a:buFont typeface="Wingdings" panose="05000000000000000000" pitchFamily="2" charset="2"/>
              <a:buNone/>
            </a:pPr>
            <a:endParaRPr lang="en-US" dirty="0"/>
          </a:p>
          <a:p>
            <a:pPr eaLnBrk="1" hangingPunct="1">
              <a:buFont typeface="Wingdings" panose="05000000000000000000" pitchFamily="2" charset="2"/>
              <a:buNone/>
            </a:pPr>
            <a:endParaRPr lang="en-US" dirty="0"/>
          </a:p>
          <a:p>
            <a:pPr eaLnBrk="1" hangingPunct="1">
              <a:buFont typeface="Wingdings" panose="05000000000000000000" pitchFamily="2" charset="2"/>
              <a:buNone/>
            </a:pPr>
            <a:endParaRPr lang="en-US" dirty="0"/>
          </a:p>
          <a:p>
            <a:pPr eaLnBrk="1" hangingPunct="1">
              <a:buFont typeface="Wingdings" panose="05000000000000000000" pitchFamily="2" charset="2"/>
              <a:buNone/>
            </a:pPr>
            <a:endParaRPr lang="en-US" dirty="0"/>
          </a:p>
        </p:txBody>
      </p:sp>
      <p:sp>
        <p:nvSpPr>
          <p:cNvPr id="18436" name="Rectangle 38"/>
          <p:cNvSpPr>
            <a:spLocks noChangeArrowheads="1"/>
          </p:cNvSpPr>
          <p:nvPr/>
        </p:nvSpPr>
        <p:spPr bwMode="auto">
          <a:xfrm>
            <a:off x="4859337" y="3902075"/>
            <a:ext cx="1770063" cy="3651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S</a:t>
            </a:r>
            <a:r>
              <a:rPr lang="en-US" sz="1600" i="1" baseline="-30000">
                <a:latin typeface="Times New Roman" panose="02020603050405020304" pitchFamily="18" charset="0"/>
                <a:cs typeface="Times New Roman" panose="02020603050405020304" pitchFamily="18" charset="0"/>
              </a:rPr>
              <a:t>T</a:t>
            </a:r>
            <a:r>
              <a:rPr lang="en-US" sz="1600" i="1">
                <a:latin typeface="Times New Roman" panose="02020603050405020304" pitchFamily="18" charset="0"/>
                <a:cs typeface="Times New Roman" panose="02020603050405020304" pitchFamily="18" charset="0"/>
              </a:rPr>
              <a:t> = X + C</a:t>
            </a:r>
            <a:r>
              <a:rPr lang="en-US" sz="1600" i="1" baseline="-30000">
                <a:latin typeface="Times New Roman" panose="02020603050405020304" pitchFamily="18" charset="0"/>
                <a:cs typeface="Times New Roman" panose="02020603050405020304" pitchFamily="18" charset="0"/>
              </a:rPr>
              <a:t>0</a:t>
            </a:r>
            <a:endParaRPr lang="en-US" sz="1800" b="0"/>
          </a:p>
        </p:txBody>
      </p:sp>
      <p:sp>
        <p:nvSpPr>
          <p:cNvPr id="147493" name="Rectangle 37"/>
          <p:cNvSpPr>
            <a:spLocks noChangeArrowheads="1"/>
          </p:cNvSpPr>
          <p:nvPr/>
        </p:nvSpPr>
        <p:spPr bwMode="auto">
          <a:xfrm>
            <a:off x="3089275" y="3902075"/>
            <a:ext cx="1770062" cy="365125"/>
          </a:xfrm>
          <a:prstGeom prst="rect">
            <a:avLst/>
          </a:prstGeom>
          <a:solidFill>
            <a:schemeClr val="bg1"/>
          </a:solidFill>
          <a:ln w="9525" algn="ctr">
            <a:noFill/>
            <a:miter lim="800000"/>
            <a:headEnd/>
            <a:tailEnd/>
          </a:ln>
          <a:effectLst/>
        </p:spPr>
        <p:txBody>
          <a:bodyPr/>
          <a:lstStyle/>
          <a:p>
            <a:pPr>
              <a:lnSpc>
                <a:spcPct val="90000"/>
              </a:lnSpc>
              <a:spcBef>
                <a:spcPct val="35000"/>
              </a:spcBef>
              <a:buFont typeface="Wingdings" pitchFamily="2" charset="2"/>
              <a:buNone/>
              <a:defRPr/>
            </a:pPr>
            <a:endParaRPr lang="en-US" sz="2000">
              <a:effectLst>
                <a:outerShdw blurRad="38100" dist="38100" dir="2700000" algn="tl">
                  <a:srgbClr val="C0C0C0"/>
                </a:outerShdw>
              </a:effectLst>
              <a:latin typeface="Arial" charset="0"/>
            </a:endParaRPr>
          </a:p>
        </p:txBody>
      </p:sp>
      <p:sp>
        <p:nvSpPr>
          <p:cNvPr id="18438" name="Rectangle 36"/>
          <p:cNvSpPr>
            <a:spLocks noChangeArrowheads="1"/>
          </p:cNvSpPr>
          <p:nvPr/>
        </p:nvSpPr>
        <p:spPr bwMode="auto">
          <a:xfrm>
            <a:off x="1319212" y="3902075"/>
            <a:ext cx="1770063" cy="3651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a:latin typeface="Times New Roman" panose="02020603050405020304" pitchFamily="18" charset="0"/>
                <a:cs typeface="Times New Roman" panose="02020603050405020304" pitchFamily="18" charset="0"/>
              </a:rPr>
              <a:t>Breakeven</a:t>
            </a:r>
            <a:endParaRPr lang="en-US" sz="1800" b="0"/>
          </a:p>
        </p:txBody>
      </p:sp>
      <p:sp>
        <p:nvSpPr>
          <p:cNvPr id="18439" name="Rectangle 35"/>
          <p:cNvSpPr>
            <a:spLocks noChangeArrowheads="1"/>
          </p:cNvSpPr>
          <p:nvPr/>
        </p:nvSpPr>
        <p:spPr bwMode="auto">
          <a:xfrm>
            <a:off x="4859337" y="3565525"/>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+C</a:t>
            </a:r>
            <a:r>
              <a:rPr lang="en-US" sz="1600" i="1" baseline="-30000">
                <a:latin typeface="Times New Roman" panose="02020603050405020304" pitchFamily="18" charset="0"/>
                <a:cs typeface="Times New Roman" panose="02020603050405020304" pitchFamily="18" charset="0"/>
              </a:rPr>
              <a:t>0</a:t>
            </a:r>
            <a:r>
              <a:rPr lang="en-US" sz="1600" i="1">
                <a:latin typeface="Times New Roman" panose="02020603050405020304" pitchFamily="18" charset="0"/>
                <a:cs typeface="Times New Roman" panose="02020603050405020304" pitchFamily="18" charset="0"/>
              </a:rPr>
              <a:t> – S</a:t>
            </a:r>
            <a:r>
              <a:rPr lang="en-US" sz="1600" i="1" baseline="-30000">
                <a:latin typeface="Times New Roman" panose="02020603050405020304" pitchFamily="18" charset="0"/>
                <a:cs typeface="Times New Roman" panose="02020603050405020304" pitchFamily="18" charset="0"/>
              </a:rPr>
              <a:t>T</a:t>
            </a:r>
            <a:r>
              <a:rPr lang="en-US" sz="1600" i="1">
                <a:latin typeface="Times New Roman" panose="02020603050405020304" pitchFamily="18" charset="0"/>
                <a:cs typeface="Times New Roman" panose="02020603050405020304" pitchFamily="18" charset="0"/>
              </a:rPr>
              <a:t> + X</a:t>
            </a:r>
          </a:p>
        </p:txBody>
      </p:sp>
      <p:sp>
        <p:nvSpPr>
          <p:cNvPr id="18440" name="Rectangle 34"/>
          <p:cNvSpPr>
            <a:spLocks noChangeArrowheads="1"/>
          </p:cNvSpPr>
          <p:nvPr/>
        </p:nvSpPr>
        <p:spPr bwMode="auto">
          <a:xfrm>
            <a:off x="3089275" y="3565525"/>
            <a:ext cx="1770062"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+C</a:t>
            </a:r>
            <a:r>
              <a:rPr lang="en-US" sz="1600" i="1" baseline="-30000">
                <a:latin typeface="Times New Roman" panose="02020603050405020304" pitchFamily="18" charset="0"/>
                <a:cs typeface="Times New Roman" panose="02020603050405020304" pitchFamily="18" charset="0"/>
              </a:rPr>
              <a:t>0</a:t>
            </a:r>
            <a:endParaRPr lang="en-US" sz="1800" b="0"/>
          </a:p>
        </p:txBody>
      </p:sp>
      <p:sp>
        <p:nvSpPr>
          <p:cNvPr id="18441" name="Rectangle 33"/>
          <p:cNvSpPr>
            <a:spLocks noChangeArrowheads="1"/>
          </p:cNvSpPr>
          <p:nvPr/>
        </p:nvSpPr>
        <p:spPr bwMode="auto">
          <a:xfrm>
            <a:off x="1319212" y="3565525"/>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a:latin typeface="Times New Roman" panose="02020603050405020304" pitchFamily="18" charset="0"/>
                <a:cs typeface="Times New Roman" panose="02020603050405020304" pitchFamily="18" charset="0"/>
              </a:rPr>
              <a:t>= Profit</a:t>
            </a:r>
            <a:endParaRPr lang="en-US" sz="1800" b="0"/>
          </a:p>
        </p:txBody>
      </p:sp>
      <p:sp>
        <p:nvSpPr>
          <p:cNvPr id="18442" name="Rectangle 32"/>
          <p:cNvSpPr>
            <a:spLocks noChangeArrowheads="1"/>
          </p:cNvSpPr>
          <p:nvPr/>
        </p:nvSpPr>
        <p:spPr bwMode="auto">
          <a:xfrm>
            <a:off x="4859337" y="3228975"/>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rPr>
              <a:t>–</a:t>
            </a:r>
            <a:r>
              <a:rPr lang="en-US" sz="1600" i="1">
                <a:latin typeface="Times New Roman" panose="02020603050405020304" pitchFamily="18" charset="0"/>
                <a:cs typeface="Times New Roman" panose="02020603050405020304" pitchFamily="18" charset="0"/>
              </a:rPr>
              <a:t>(S</a:t>
            </a:r>
            <a:r>
              <a:rPr lang="en-US" sz="1600" i="1" baseline="-30000">
                <a:latin typeface="Times New Roman" panose="02020603050405020304" pitchFamily="18" charset="0"/>
                <a:cs typeface="Times New Roman" panose="02020603050405020304" pitchFamily="18" charset="0"/>
              </a:rPr>
              <a:t>T</a:t>
            </a:r>
            <a:r>
              <a:rPr lang="en-US" sz="1600" i="1">
                <a:latin typeface="Times New Roman" panose="02020603050405020304" pitchFamily="18" charset="0"/>
                <a:cs typeface="Times New Roman" panose="02020603050405020304" pitchFamily="18" charset="0"/>
              </a:rPr>
              <a:t> – X)</a:t>
            </a:r>
          </a:p>
        </p:txBody>
      </p:sp>
      <p:sp>
        <p:nvSpPr>
          <p:cNvPr id="18443" name="Rectangle 31"/>
          <p:cNvSpPr>
            <a:spLocks noChangeArrowheads="1"/>
          </p:cNvSpPr>
          <p:nvPr/>
        </p:nvSpPr>
        <p:spPr bwMode="auto">
          <a:xfrm>
            <a:off x="3089275" y="3228975"/>
            <a:ext cx="1770062"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0</a:t>
            </a:r>
            <a:endParaRPr lang="en-US" sz="1800" b="0"/>
          </a:p>
        </p:txBody>
      </p:sp>
      <p:sp>
        <p:nvSpPr>
          <p:cNvPr id="18444" name="Rectangle 30"/>
          <p:cNvSpPr>
            <a:spLocks noChangeArrowheads="1"/>
          </p:cNvSpPr>
          <p:nvPr/>
        </p:nvSpPr>
        <p:spPr bwMode="auto">
          <a:xfrm>
            <a:off x="1319212" y="3228975"/>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 C</a:t>
            </a:r>
            <a:r>
              <a:rPr lang="en-US" sz="1600" i="1" baseline="-30000">
                <a:latin typeface="Times New Roman" panose="02020603050405020304" pitchFamily="18" charset="0"/>
                <a:cs typeface="Times New Roman" panose="02020603050405020304" pitchFamily="18" charset="0"/>
              </a:rPr>
              <a:t>T</a:t>
            </a:r>
          </a:p>
        </p:txBody>
      </p:sp>
      <p:sp>
        <p:nvSpPr>
          <p:cNvPr id="18445" name="Rectangle 29"/>
          <p:cNvSpPr>
            <a:spLocks noChangeArrowheads="1"/>
          </p:cNvSpPr>
          <p:nvPr/>
        </p:nvSpPr>
        <p:spPr bwMode="auto">
          <a:xfrm>
            <a:off x="4859337" y="2892425"/>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+C</a:t>
            </a:r>
            <a:r>
              <a:rPr lang="en-US" sz="1600" i="1" baseline="-30000">
                <a:latin typeface="Times New Roman" panose="02020603050405020304" pitchFamily="18" charset="0"/>
                <a:cs typeface="Times New Roman" panose="02020603050405020304" pitchFamily="18" charset="0"/>
              </a:rPr>
              <a:t>0</a:t>
            </a:r>
            <a:endParaRPr lang="en-US" sz="1800" b="0"/>
          </a:p>
        </p:txBody>
      </p:sp>
      <p:sp>
        <p:nvSpPr>
          <p:cNvPr id="18446" name="Rectangle 28"/>
          <p:cNvSpPr>
            <a:spLocks noChangeArrowheads="1"/>
          </p:cNvSpPr>
          <p:nvPr/>
        </p:nvSpPr>
        <p:spPr bwMode="auto">
          <a:xfrm>
            <a:off x="3089275" y="2892425"/>
            <a:ext cx="1770062"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+C</a:t>
            </a:r>
            <a:r>
              <a:rPr lang="en-US" sz="1600" i="1" baseline="-30000">
                <a:latin typeface="Times New Roman" panose="02020603050405020304" pitchFamily="18" charset="0"/>
                <a:cs typeface="Times New Roman" panose="02020603050405020304" pitchFamily="18" charset="0"/>
              </a:rPr>
              <a:t>0</a:t>
            </a:r>
            <a:endParaRPr lang="en-US" sz="1800" b="0"/>
          </a:p>
        </p:txBody>
      </p:sp>
      <p:sp>
        <p:nvSpPr>
          <p:cNvPr id="18447" name="Rectangle 27"/>
          <p:cNvSpPr>
            <a:spLocks noChangeArrowheads="1"/>
          </p:cNvSpPr>
          <p:nvPr/>
        </p:nvSpPr>
        <p:spPr bwMode="auto">
          <a:xfrm>
            <a:off x="1319212" y="2892425"/>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+C</a:t>
            </a:r>
            <a:r>
              <a:rPr lang="en-US" sz="1600" i="1" baseline="-30000">
                <a:latin typeface="Times New Roman" panose="02020603050405020304" pitchFamily="18" charset="0"/>
                <a:cs typeface="Times New Roman" panose="02020603050405020304" pitchFamily="18" charset="0"/>
              </a:rPr>
              <a:t>0</a:t>
            </a:r>
            <a:endParaRPr lang="en-US" sz="1800" b="0"/>
          </a:p>
        </p:txBody>
      </p:sp>
      <p:sp>
        <p:nvSpPr>
          <p:cNvPr id="18448" name="Rectangle 26"/>
          <p:cNvSpPr>
            <a:spLocks noChangeArrowheads="1"/>
          </p:cNvSpPr>
          <p:nvPr/>
        </p:nvSpPr>
        <p:spPr bwMode="auto">
          <a:xfrm>
            <a:off x="4859337" y="2555875"/>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a:latin typeface="Times New Roman" panose="02020603050405020304" pitchFamily="18" charset="0"/>
                <a:cs typeface="Times New Roman" panose="02020603050405020304" pitchFamily="18" charset="0"/>
              </a:rPr>
              <a:t>S</a:t>
            </a:r>
            <a:r>
              <a:rPr lang="en-US" sz="1600" baseline="-30000">
                <a:latin typeface="Times New Roman" panose="02020603050405020304" pitchFamily="18" charset="0"/>
                <a:cs typeface="Times New Roman" panose="02020603050405020304" pitchFamily="18" charset="0"/>
              </a:rPr>
              <a:t>T</a:t>
            </a:r>
            <a:r>
              <a:rPr lang="en-US" sz="1600">
                <a:latin typeface="Times New Roman" panose="02020603050405020304" pitchFamily="18" charset="0"/>
                <a:cs typeface="Times New Roman" panose="02020603050405020304" pitchFamily="18" charset="0"/>
              </a:rPr>
              <a:t> &gt; X</a:t>
            </a:r>
            <a:endParaRPr lang="en-US" sz="1800" b="0"/>
          </a:p>
        </p:txBody>
      </p:sp>
      <p:sp>
        <p:nvSpPr>
          <p:cNvPr id="18449" name="Rectangle 25"/>
          <p:cNvSpPr>
            <a:spLocks noChangeArrowheads="1"/>
          </p:cNvSpPr>
          <p:nvPr/>
        </p:nvSpPr>
        <p:spPr bwMode="auto">
          <a:xfrm>
            <a:off x="3089275" y="2555875"/>
            <a:ext cx="1770062"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a:latin typeface="Times New Roman" panose="02020603050405020304" pitchFamily="18" charset="0"/>
                <a:cs typeface="Times New Roman" panose="02020603050405020304" pitchFamily="18" charset="0"/>
              </a:rPr>
              <a:t>S</a:t>
            </a:r>
            <a:r>
              <a:rPr lang="en-US" sz="1600" baseline="-30000">
                <a:latin typeface="Times New Roman" panose="02020603050405020304" pitchFamily="18" charset="0"/>
                <a:cs typeface="Times New Roman" panose="02020603050405020304" pitchFamily="18" charset="0"/>
              </a:rPr>
              <a:t>T</a:t>
            </a:r>
            <a:r>
              <a:rPr lang="en-US" sz="1600">
                <a:latin typeface="Times New Roman" panose="02020603050405020304" pitchFamily="18" charset="0"/>
                <a:cs typeface="Times New Roman" panose="02020603050405020304" pitchFamily="18" charset="0"/>
              </a:rPr>
              <a:t> &lt; X</a:t>
            </a:r>
            <a:endParaRPr lang="en-US" sz="1800" b="0"/>
          </a:p>
        </p:txBody>
      </p:sp>
      <p:sp>
        <p:nvSpPr>
          <p:cNvPr id="18450" name="Rectangle 24"/>
          <p:cNvSpPr>
            <a:spLocks noChangeArrowheads="1"/>
          </p:cNvSpPr>
          <p:nvPr/>
        </p:nvSpPr>
        <p:spPr bwMode="auto">
          <a:xfrm>
            <a:off x="1319212" y="2555875"/>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1600">
                <a:latin typeface="Times New Roman" panose="02020603050405020304" pitchFamily="18" charset="0"/>
                <a:cs typeface="Times New Roman" panose="02020603050405020304" pitchFamily="18" charset="0"/>
              </a:rPr>
              <a:t>Profit Table</a:t>
            </a:r>
          </a:p>
        </p:txBody>
      </p:sp>
      <p:sp>
        <p:nvSpPr>
          <p:cNvPr id="18451" name="Rectangle 21"/>
          <p:cNvSpPr>
            <a:spLocks noChangeArrowheads="1"/>
          </p:cNvSpPr>
          <p:nvPr/>
        </p:nvSpPr>
        <p:spPr bwMode="auto">
          <a:xfrm>
            <a:off x="1319212" y="2220913"/>
            <a:ext cx="5310188" cy="3349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1600" dirty="0">
                <a:latin typeface="Times New Roman" panose="02020603050405020304" pitchFamily="18" charset="0"/>
                <a:cs typeface="Times New Roman" panose="02020603050405020304" pitchFamily="18" charset="0"/>
              </a:rPr>
              <a:t>WRITING A NAKED CALL</a:t>
            </a:r>
            <a:endParaRPr lang="en-US" sz="1600" i="1" dirty="0">
              <a:latin typeface="Times New Roman" panose="02020603050405020304" pitchFamily="18" charset="0"/>
              <a:cs typeface="Times New Roman" panose="02020603050405020304" pitchFamily="18" charset="0"/>
            </a:endParaRPr>
          </a:p>
        </p:txBody>
      </p:sp>
      <p:sp>
        <p:nvSpPr>
          <p:cNvPr id="147495" name="Line 39"/>
          <p:cNvSpPr>
            <a:spLocks noChangeShapeType="1"/>
          </p:cNvSpPr>
          <p:nvPr/>
        </p:nvSpPr>
        <p:spPr bwMode="auto">
          <a:xfrm>
            <a:off x="1319212" y="2220913"/>
            <a:ext cx="5310188" cy="0"/>
          </a:xfrm>
          <a:prstGeom prst="line">
            <a:avLst/>
          </a:prstGeom>
          <a:noFill/>
          <a:ln w="254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47496" name="Line 40"/>
          <p:cNvSpPr>
            <a:spLocks noChangeShapeType="1"/>
          </p:cNvSpPr>
          <p:nvPr/>
        </p:nvSpPr>
        <p:spPr bwMode="auto">
          <a:xfrm>
            <a:off x="1319212" y="4267200"/>
            <a:ext cx="5310188" cy="0"/>
          </a:xfrm>
          <a:prstGeom prst="line">
            <a:avLst/>
          </a:prstGeom>
          <a:noFill/>
          <a:ln w="254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47497" name="Line 41"/>
          <p:cNvSpPr>
            <a:spLocks noChangeShapeType="1"/>
          </p:cNvSpPr>
          <p:nvPr/>
        </p:nvSpPr>
        <p:spPr bwMode="auto">
          <a:xfrm>
            <a:off x="1319212" y="2220913"/>
            <a:ext cx="0" cy="2046287"/>
          </a:xfrm>
          <a:prstGeom prst="line">
            <a:avLst/>
          </a:prstGeom>
          <a:noFill/>
          <a:ln w="254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47498" name="Line 42"/>
          <p:cNvSpPr>
            <a:spLocks noChangeShapeType="1"/>
          </p:cNvSpPr>
          <p:nvPr/>
        </p:nvSpPr>
        <p:spPr bwMode="auto">
          <a:xfrm>
            <a:off x="6629400" y="2220913"/>
            <a:ext cx="0" cy="2046287"/>
          </a:xfrm>
          <a:prstGeom prst="line">
            <a:avLst/>
          </a:prstGeom>
          <a:noFill/>
          <a:ln w="254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47500" name="Line 44"/>
          <p:cNvSpPr>
            <a:spLocks noChangeShapeType="1"/>
          </p:cNvSpPr>
          <p:nvPr/>
        </p:nvSpPr>
        <p:spPr bwMode="auto">
          <a:xfrm>
            <a:off x="1319212" y="2555875"/>
            <a:ext cx="5310188" cy="0"/>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47506" name="Line 50"/>
          <p:cNvSpPr>
            <a:spLocks noChangeShapeType="1"/>
          </p:cNvSpPr>
          <p:nvPr/>
        </p:nvSpPr>
        <p:spPr bwMode="auto">
          <a:xfrm>
            <a:off x="1319212" y="2892425"/>
            <a:ext cx="5310188" cy="0"/>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47508" name="Line 52"/>
          <p:cNvSpPr>
            <a:spLocks noChangeShapeType="1"/>
          </p:cNvSpPr>
          <p:nvPr/>
        </p:nvSpPr>
        <p:spPr bwMode="auto">
          <a:xfrm>
            <a:off x="3089275" y="2555875"/>
            <a:ext cx="0" cy="1711325"/>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47512" name="Line 56"/>
          <p:cNvSpPr>
            <a:spLocks noChangeShapeType="1"/>
          </p:cNvSpPr>
          <p:nvPr/>
        </p:nvSpPr>
        <p:spPr bwMode="auto">
          <a:xfrm>
            <a:off x="4859337" y="2555875"/>
            <a:ext cx="0" cy="1711325"/>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47517" name="Line 61"/>
          <p:cNvSpPr>
            <a:spLocks noChangeShapeType="1"/>
          </p:cNvSpPr>
          <p:nvPr/>
        </p:nvSpPr>
        <p:spPr bwMode="auto">
          <a:xfrm>
            <a:off x="1319212" y="3228975"/>
            <a:ext cx="5310188" cy="0"/>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47530" name="Line 74"/>
          <p:cNvSpPr>
            <a:spLocks noChangeShapeType="1"/>
          </p:cNvSpPr>
          <p:nvPr/>
        </p:nvSpPr>
        <p:spPr bwMode="auto">
          <a:xfrm>
            <a:off x="1319212" y="3565525"/>
            <a:ext cx="5310188" cy="0"/>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47541" name="Line 85"/>
          <p:cNvSpPr>
            <a:spLocks noChangeShapeType="1"/>
          </p:cNvSpPr>
          <p:nvPr/>
        </p:nvSpPr>
        <p:spPr bwMode="auto">
          <a:xfrm>
            <a:off x="1319212" y="3902075"/>
            <a:ext cx="5310188" cy="0"/>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31" name="Beszédbuborék: lekerekített sarkú téglalap 30">
            <a:extLst>
              <a:ext uri="{FF2B5EF4-FFF2-40B4-BE49-F238E27FC236}">
                <a16:creationId xmlns:a16="http://schemas.microsoft.com/office/drawing/2014/main" id="{86DC3F29-6C13-4C25-8C0E-1C01A8C1E806}"/>
              </a:ext>
            </a:extLst>
          </p:cNvPr>
          <p:cNvSpPr/>
          <p:nvPr/>
        </p:nvSpPr>
        <p:spPr>
          <a:xfrm>
            <a:off x="2247901" y="4089400"/>
            <a:ext cx="2819397" cy="2046276"/>
          </a:xfrm>
          <a:prstGeom prst="wedgeRoundRectCallout">
            <a:avLst>
              <a:gd name="adj1" fmla="val -15277"/>
              <a:gd name="adj2" fmla="val -68856"/>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If the</a:t>
            </a:r>
            <a:r>
              <a:rPr lang="en-GB" sz="1400" b="1" dirty="0">
                <a:solidFill>
                  <a:schemeClr val="tx1"/>
                </a:solidFill>
              </a:rPr>
              <a:t> market price is lower  than our exercise price</a:t>
            </a:r>
            <a:r>
              <a:rPr lang="en-GB" sz="1400" dirty="0">
                <a:solidFill>
                  <a:schemeClr val="tx1"/>
                </a:solidFill>
              </a:rPr>
              <a:t> </a:t>
            </a:r>
            <a:r>
              <a:rPr lang="hu-HU" sz="1400" dirty="0" err="1">
                <a:solidFill>
                  <a:schemeClr val="tx1"/>
                </a:solidFill>
              </a:rPr>
              <a:t>the</a:t>
            </a:r>
            <a:r>
              <a:rPr lang="en-GB" sz="1400" dirty="0">
                <a:solidFill>
                  <a:schemeClr val="tx1"/>
                </a:solidFill>
              </a:rPr>
              <a:t> </a:t>
            </a:r>
            <a:r>
              <a:rPr lang="hu-HU" sz="1400" dirty="0" err="1">
                <a:solidFill>
                  <a:schemeClr val="tx1"/>
                </a:solidFill>
              </a:rPr>
              <a:t>option</a:t>
            </a:r>
            <a:r>
              <a:rPr lang="hu-HU" sz="1400" dirty="0">
                <a:solidFill>
                  <a:schemeClr val="tx1"/>
                </a:solidFill>
              </a:rPr>
              <a:t> </a:t>
            </a:r>
            <a:r>
              <a:rPr lang="hu-HU" sz="1400" dirty="0" err="1">
                <a:solidFill>
                  <a:schemeClr val="tx1"/>
                </a:solidFill>
              </a:rPr>
              <a:t>wil</a:t>
            </a:r>
            <a:r>
              <a:rPr lang="hu-HU" sz="1400" dirty="0">
                <a:solidFill>
                  <a:schemeClr val="tx1"/>
                </a:solidFill>
              </a:rPr>
              <a:t> </a:t>
            </a:r>
            <a:r>
              <a:rPr lang="hu-HU" sz="1400" dirty="0" err="1">
                <a:solidFill>
                  <a:schemeClr val="tx1"/>
                </a:solidFill>
              </a:rPr>
              <a:t>not</a:t>
            </a:r>
            <a:r>
              <a:rPr lang="hu-HU" sz="1400" dirty="0">
                <a:solidFill>
                  <a:schemeClr val="tx1"/>
                </a:solidFill>
              </a:rPr>
              <a:t> be </a:t>
            </a:r>
            <a:r>
              <a:rPr lang="hu-HU" sz="1400" dirty="0" err="1">
                <a:solidFill>
                  <a:schemeClr val="tx1"/>
                </a:solidFill>
              </a:rPr>
              <a:t>exercised</a:t>
            </a:r>
            <a:r>
              <a:rPr lang="hu-HU" sz="1400" dirty="0">
                <a:solidFill>
                  <a:schemeClr val="tx1"/>
                </a:solidFill>
              </a:rPr>
              <a:t> (</a:t>
            </a:r>
            <a:r>
              <a:rPr lang="hu-HU" sz="1400" dirty="0" err="1">
                <a:solidFill>
                  <a:schemeClr val="tx1"/>
                </a:solidFill>
              </a:rPr>
              <a:t>buy</a:t>
            </a:r>
            <a:r>
              <a:rPr lang="hu-HU" sz="1400" dirty="0">
                <a:solidFill>
                  <a:schemeClr val="tx1"/>
                </a:solidFill>
              </a:rPr>
              <a:t> </a:t>
            </a:r>
            <a:r>
              <a:rPr lang="hu-HU" sz="1400" dirty="0" err="1">
                <a:solidFill>
                  <a:schemeClr val="tx1"/>
                </a:solidFill>
              </a:rPr>
              <a:t>the</a:t>
            </a:r>
            <a:r>
              <a:rPr lang="hu-HU" sz="1400" dirty="0">
                <a:solidFill>
                  <a:schemeClr val="tx1"/>
                </a:solidFill>
              </a:rPr>
              <a:t> </a:t>
            </a:r>
            <a:r>
              <a:rPr lang="hu-HU" sz="1400" dirty="0" err="1">
                <a:solidFill>
                  <a:schemeClr val="tx1"/>
                </a:solidFill>
              </a:rPr>
              <a:t>owner</a:t>
            </a:r>
            <a:r>
              <a:rPr lang="hu-HU" sz="1400" dirty="0">
                <a:solidFill>
                  <a:schemeClr val="tx1"/>
                </a:solidFill>
              </a:rPr>
              <a:t>/</a:t>
            </a:r>
            <a:r>
              <a:rPr lang="hu-HU" sz="1400" dirty="0" err="1">
                <a:solidFill>
                  <a:schemeClr val="tx1"/>
                </a:solidFill>
              </a:rPr>
              <a:t>buyer</a:t>
            </a:r>
            <a:r>
              <a:rPr lang="hu-HU" sz="1400" dirty="0">
                <a:solidFill>
                  <a:schemeClr val="tx1"/>
                </a:solidFill>
              </a:rPr>
              <a:t>)</a:t>
            </a:r>
            <a:r>
              <a:rPr lang="en-GB" sz="1400" dirty="0">
                <a:solidFill>
                  <a:schemeClr val="tx1"/>
                </a:solidFill>
              </a:rPr>
              <a:t>, therefor </a:t>
            </a:r>
            <a:r>
              <a:rPr lang="en-GB" sz="1400" b="1" dirty="0">
                <a:solidFill>
                  <a:schemeClr val="tx1"/>
                </a:solidFill>
              </a:rPr>
              <a:t>our </a:t>
            </a:r>
            <a:r>
              <a:rPr lang="hu-HU" sz="1400" b="1" dirty="0">
                <a:solidFill>
                  <a:schemeClr val="tx1"/>
                </a:solidFill>
              </a:rPr>
              <a:t>profit</a:t>
            </a:r>
            <a:r>
              <a:rPr lang="en-GB" sz="1400" dirty="0">
                <a:solidFill>
                  <a:schemeClr val="tx1"/>
                </a:solidFill>
              </a:rPr>
              <a:t> </a:t>
            </a:r>
            <a:r>
              <a:rPr lang="hu-HU" sz="1400" dirty="0" err="1">
                <a:solidFill>
                  <a:schemeClr val="tx1"/>
                </a:solidFill>
              </a:rPr>
              <a:t>equals</a:t>
            </a:r>
            <a:r>
              <a:rPr lang="hu-HU" sz="1400" dirty="0">
                <a:solidFill>
                  <a:schemeClr val="tx1"/>
                </a:solidFill>
              </a:rPr>
              <a:t> </a:t>
            </a:r>
            <a:r>
              <a:rPr lang="en-GB" sz="1400" b="1" dirty="0">
                <a:solidFill>
                  <a:schemeClr val="tx1"/>
                </a:solidFill>
              </a:rPr>
              <a:t>the option </a:t>
            </a:r>
            <a:r>
              <a:rPr lang="en-GB" sz="1400" b="1" dirty="0" err="1">
                <a:solidFill>
                  <a:schemeClr val="tx1"/>
                </a:solidFill>
              </a:rPr>
              <a:t>pr</a:t>
            </a:r>
            <a:r>
              <a:rPr lang="hu-HU" sz="1400" b="1" dirty="0" err="1">
                <a:solidFill>
                  <a:schemeClr val="tx1"/>
                </a:solidFill>
              </a:rPr>
              <a:t>em</a:t>
            </a:r>
            <a:r>
              <a:rPr lang="en-GB" sz="1400" b="1" dirty="0">
                <a:solidFill>
                  <a:schemeClr val="tx1"/>
                </a:solidFill>
              </a:rPr>
              <a:t>i</a:t>
            </a:r>
            <a:r>
              <a:rPr lang="hu-HU" sz="1400" b="1" dirty="0" err="1">
                <a:solidFill>
                  <a:schemeClr val="tx1"/>
                </a:solidFill>
              </a:rPr>
              <a:t>um</a:t>
            </a:r>
            <a:endParaRPr lang="en-GB" sz="1400" b="1" dirty="0">
              <a:solidFill>
                <a:schemeClr val="tx1"/>
              </a:solidFill>
            </a:endParaRPr>
          </a:p>
        </p:txBody>
      </p:sp>
      <p:sp>
        <p:nvSpPr>
          <p:cNvPr id="32" name="Beszédbuborék: lekerekített sarkú téglalap 31">
            <a:extLst>
              <a:ext uri="{FF2B5EF4-FFF2-40B4-BE49-F238E27FC236}">
                <a16:creationId xmlns:a16="http://schemas.microsoft.com/office/drawing/2014/main" id="{F5A7B9E3-D5AC-446E-8ACD-0E2DAE5C8810}"/>
              </a:ext>
            </a:extLst>
          </p:cNvPr>
          <p:cNvSpPr/>
          <p:nvPr/>
        </p:nvSpPr>
        <p:spPr>
          <a:xfrm>
            <a:off x="6269837" y="4089400"/>
            <a:ext cx="2598733" cy="2046276"/>
          </a:xfrm>
          <a:prstGeom prst="wedgeRoundRectCallout">
            <a:avLst>
              <a:gd name="adj1" fmla="val -42571"/>
              <a:gd name="adj2" fmla="val -67615"/>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If the market </a:t>
            </a:r>
            <a:r>
              <a:rPr lang="en-GB" sz="1400" b="1" dirty="0">
                <a:solidFill>
                  <a:schemeClr val="tx1"/>
                </a:solidFill>
              </a:rPr>
              <a:t>price is higher than our exercise price</a:t>
            </a:r>
            <a:r>
              <a:rPr lang="hu-HU" sz="1400" b="1" dirty="0">
                <a:solidFill>
                  <a:schemeClr val="tx1"/>
                </a:solidFill>
              </a:rPr>
              <a:t>, </a:t>
            </a:r>
            <a:r>
              <a:rPr lang="hu-HU" sz="1400" dirty="0" err="1">
                <a:solidFill>
                  <a:schemeClr val="tx1"/>
                </a:solidFill>
              </a:rPr>
              <a:t>the</a:t>
            </a:r>
            <a:r>
              <a:rPr lang="hu-HU" sz="1400" dirty="0">
                <a:solidFill>
                  <a:schemeClr val="tx1"/>
                </a:solidFill>
              </a:rPr>
              <a:t> </a:t>
            </a:r>
            <a:r>
              <a:rPr lang="hu-HU" sz="1400" dirty="0" err="1">
                <a:solidFill>
                  <a:schemeClr val="tx1"/>
                </a:solidFill>
              </a:rPr>
              <a:t>owner</a:t>
            </a:r>
            <a:r>
              <a:rPr lang="hu-HU" sz="1400" dirty="0">
                <a:solidFill>
                  <a:schemeClr val="tx1"/>
                </a:solidFill>
              </a:rPr>
              <a:t> of  most </a:t>
            </a:r>
            <a:r>
              <a:rPr lang="hu-HU" sz="1400" dirty="0" err="1">
                <a:solidFill>
                  <a:schemeClr val="tx1"/>
                </a:solidFill>
              </a:rPr>
              <a:t>probably</a:t>
            </a:r>
            <a:r>
              <a:rPr lang="hu-HU" sz="1400" dirty="0">
                <a:solidFill>
                  <a:schemeClr val="tx1"/>
                </a:solidFill>
              </a:rPr>
              <a:t> </a:t>
            </a:r>
            <a:r>
              <a:rPr lang="hu-HU" sz="1400" dirty="0" err="1">
                <a:solidFill>
                  <a:schemeClr val="tx1"/>
                </a:solidFill>
              </a:rPr>
              <a:t>will</a:t>
            </a:r>
            <a:r>
              <a:rPr lang="hu-HU" sz="1400" dirty="0">
                <a:solidFill>
                  <a:schemeClr val="tx1"/>
                </a:solidFill>
              </a:rPr>
              <a:t> </a:t>
            </a:r>
            <a:r>
              <a:rPr lang="en-GB" sz="1400" dirty="0">
                <a:solidFill>
                  <a:schemeClr val="tx1"/>
                </a:solidFill>
              </a:rPr>
              <a:t>exercise our option, therefor </a:t>
            </a:r>
            <a:r>
              <a:rPr lang="en-GB" sz="1400" b="1" dirty="0">
                <a:solidFill>
                  <a:schemeClr val="tx1"/>
                </a:solidFill>
              </a:rPr>
              <a:t>our </a:t>
            </a:r>
            <a:r>
              <a:rPr lang="hu-HU" sz="1400" b="1" dirty="0" err="1">
                <a:solidFill>
                  <a:schemeClr val="tx1"/>
                </a:solidFill>
              </a:rPr>
              <a:t>loss</a:t>
            </a:r>
            <a:r>
              <a:rPr lang="hu-HU" sz="1400" b="1" dirty="0">
                <a:solidFill>
                  <a:schemeClr val="tx1"/>
                </a:solidFill>
              </a:rPr>
              <a:t> is </a:t>
            </a:r>
            <a:r>
              <a:rPr lang="hu-HU" sz="1400" b="1" dirty="0" err="1">
                <a:solidFill>
                  <a:schemeClr val="tx1"/>
                </a:solidFill>
              </a:rPr>
              <a:t>the</a:t>
            </a:r>
            <a:r>
              <a:rPr lang="hu-HU" sz="1400" b="1" dirty="0">
                <a:solidFill>
                  <a:schemeClr val="tx1"/>
                </a:solidFill>
              </a:rPr>
              <a:t> </a:t>
            </a:r>
            <a:r>
              <a:rPr lang="hu-HU" sz="1400" b="1" dirty="0" err="1">
                <a:solidFill>
                  <a:schemeClr val="tx1"/>
                </a:solidFill>
              </a:rPr>
              <a:t>unralized</a:t>
            </a:r>
            <a:r>
              <a:rPr lang="hu-HU" sz="1400" b="1" dirty="0">
                <a:solidFill>
                  <a:schemeClr val="tx1"/>
                </a:solidFill>
              </a:rPr>
              <a:t> </a:t>
            </a:r>
            <a:r>
              <a:rPr lang="hu-HU" sz="1400" b="1" dirty="0" err="1">
                <a:solidFill>
                  <a:schemeClr val="tx1"/>
                </a:solidFill>
              </a:rPr>
              <a:t>loss</a:t>
            </a:r>
            <a:r>
              <a:rPr lang="hu-HU" sz="1400" b="1" dirty="0">
                <a:solidFill>
                  <a:schemeClr val="tx1"/>
                </a:solidFill>
              </a:rPr>
              <a:t> </a:t>
            </a:r>
            <a:r>
              <a:rPr lang="hu-HU" sz="1400" b="1" dirty="0" err="1">
                <a:solidFill>
                  <a:schemeClr val="tx1"/>
                </a:solidFill>
              </a:rPr>
              <a:t>between</a:t>
            </a:r>
            <a:r>
              <a:rPr lang="hu-HU" sz="1400" b="1" dirty="0">
                <a:solidFill>
                  <a:schemeClr val="tx1"/>
                </a:solidFill>
              </a:rPr>
              <a:t> </a:t>
            </a:r>
            <a:r>
              <a:rPr lang="hu-HU" sz="1400" b="1" dirty="0" err="1">
                <a:solidFill>
                  <a:schemeClr val="tx1"/>
                </a:solidFill>
              </a:rPr>
              <a:t>exercise</a:t>
            </a:r>
            <a:r>
              <a:rPr lang="hu-HU" sz="1400" b="1" dirty="0">
                <a:solidFill>
                  <a:schemeClr val="tx1"/>
                </a:solidFill>
              </a:rPr>
              <a:t> </a:t>
            </a:r>
            <a:r>
              <a:rPr lang="hu-HU" sz="1400" b="1" dirty="0" err="1">
                <a:solidFill>
                  <a:schemeClr val="tx1"/>
                </a:solidFill>
              </a:rPr>
              <a:t>price</a:t>
            </a:r>
            <a:r>
              <a:rPr lang="hu-HU" sz="1400" b="1" dirty="0">
                <a:solidFill>
                  <a:schemeClr val="tx1"/>
                </a:solidFill>
              </a:rPr>
              <a:t> and </a:t>
            </a:r>
            <a:r>
              <a:rPr lang="hu-HU" sz="1400" b="1" dirty="0" err="1">
                <a:solidFill>
                  <a:schemeClr val="tx1"/>
                </a:solidFill>
              </a:rPr>
              <a:t>maket</a:t>
            </a:r>
            <a:r>
              <a:rPr lang="hu-HU" sz="1400" b="1" dirty="0">
                <a:solidFill>
                  <a:schemeClr val="tx1"/>
                </a:solidFill>
              </a:rPr>
              <a:t> </a:t>
            </a:r>
            <a:r>
              <a:rPr lang="hu-HU" sz="1400" b="1" dirty="0" err="1">
                <a:solidFill>
                  <a:schemeClr val="tx1"/>
                </a:solidFill>
              </a:rPr>
              <a:t>price</a:t>
            </a:r>
            <a:r>
              <a:rPr lang="hu-HU" sz="1400" b="1" dirty="0">
                <a:solidFill>
                  <a:schemeClr val="tx1"/>
                </a:solidFill>
              </a:rPr>
              <a:t>, </a:t>
            </a:r>
            <a:r>
              <a:rPr lang="hu-HU" sz="1400" b="1" dirty="0" err="1">
                <a:solidFill>
                  <a:schemeClr val="tx1"/>
                </a:solidFill>
              </a:rPr>
              <a:t>minus</a:t>
            </a:r>
            <a:r>
              <a:rPr lang="hu-HU" sz="1400" b="1" dirty="0">
                <a:solidFill>
                  <a:schemeClr val="tx1"/>
                </a:solidFill>
              </a:rPr>
              <a:t> </a:t>
            </a:r>
            <a:r>
              <a:rPr lang="hu-HU" sz="1400" b="1" dirty="0" err="1">
                <a:solidFill>
                  <a:schemeClr val="tx1"/>
                </a:solidFill>
              </a:rPr>
              <a:t>the</a:t>
            </a:r>
            <a:r>
              <a:rPr lang="hu-HU" sz="1400" b="1" dirty="0">
                <a:solidFill>
                  <a:schemeClr val="tx1"/>
                </a:solidFill>
              </a:rPr>
              <a:t> </a:t>
            </a:r>
            <a:r>
              <a:rPr lang="hu-HU" sz="1400" b="1" dirty="0" err="1">
                <a:solidFill>
                  <a:schemeClr val="tx1"/>
                </a:solidFill>
              </a:rPr>
              <a:t>option</a:t>
            </a:r>
            <a:r>
              <a:rPr lang="hu-HU" sz="1400" b="1" dirty="0">
                <a:solidFill>
                  <a:schemeClr val="tx1"/>
                </a:solidFill>
              </a:rPr>
              <a:t> </a:t>
            </a:r>
            <a:r>
              <a:rPr lang="hu-HU" sz="1400" b="1" dirty="0" err="1">
                <a:solidFill>
                  <a:schemeClr val="tx1"/>
                </a:solidFill>
              </a:rPr>
              <a:t>premium</a:t>
            </a:r>
            <a:endParaRPr lang="en-GB" sz="1400" b="1" dirty="0">
              <a:solidFill>
                <a:schemeClr val="tx1"/>
              </a:solidFill>
            </a:endParaRPr>
          </a:p>
        </p:txBody>
      </p:sp>
      <p:sp>
        <p:nvSpPr>
          <p:cNvPr id="3" name="Téglalap 2">
            <a:extLst>
              <a:ext uri="{FF2B5EF4-FFF2-40B4-BE49-F238E27FC236}">
                <a16:creationId xmlns:a16="http://schemas.microsoft.com/office/drawing/2014/main" id="{82812DDF-B938-4A7D-90F8-F75F9BEC43EF}"/>
              </a:ext>
            </a:extLst>
          </p:cNvPr>
          <p:cNvSpPr/>
          <p:nvPr/>
        </p:nvSpPr>
        <p:spPr>
          <a:xfrm>
            <a:off x="194467" y="1047721"/>
            <a:ext cx="8868570" cy="954107"/>
          </a:xfrm>
          <a:prstGeom prst="rect">
            <a:avLst/>
          </a:prstGeom>
        </p:spPr>
        <p:txBody>
          <a:bodyPr wrap="square">
            <a:spAutoFit/>
          </a:bodyPr>
          <a:lstStyle/>
          <a:p>
            <a:pPr eaLnBrk="1" hangingPunct="1">
              <a:buFont typeface="Wingdings" panose="05000000000000000000" pitchFamily="2" charset="2"/>
              <a:buNone/>
            </a:pPr>
            <a:r>
              <a:rPr lang="hu-HU" sz="2800" b="1" dirty="0"/>
              <a:t>Sort </a:t>
            </a:r>
            <a:r>
              <a:rPr lang="hu-HU" sz="2800" b="1" dirty="0" err="1"/>
              <a:t>Call</a:t>
            </a:r>
            <a:r>
              <a:rPr lang="hu-HU" sz="2800" b="1" dirty="0"/>
              <a:t> – </a:t>
            </a:r>
            <a:r>
              <a:rPr lang="hu-HU" sz="2800" b="1" dirty="0" err="1"/>
              <a:t>sell</a:t>
            </a:r>
            <a:r>
              <a:rPr lang="hu-HU" sz="2800" b="1" dirty="0"/>
              <a:t> (</a:t>
            </a:r>
            <a:r>
              <a:rPr lang="hu-HU" sz="2800" b="1" dirty="0" err="1"/>
              <a:t>write</a:t>
            </a:r>
            <a:r>
              <a:rPr lang="hu-HU" sz="2800" b="1" dirty="0"/>
              <a:t>) a </a:t>
            </a:r>
            <a:r>
              <a:rPr lang="hu-HU" sz="2800" b="1" dirty="0" err="1"/>
              <a:t>buy</a:t>
            </a:r>
            <a:r>
              <a:rPr lang="hu-HU" sz="2800" b="1" dirty="0"/>
              <a:t> </a:t>
            </a:r>
            <a:r>
              <a:rPr lang="hu-HU" sz="2800" b="1" dirty="0" err="1"/>
              <a:t>opportunity</a:t>
            </a:r>
            <a:r>
              <a:rPr lang="hu-HU" sz="2800" b="1" dirty="0"/>
              <a:t>. </a:t>
            </a:r>
          </a:p>
          <a:p>
            <a:pPr eaLnBrk="1" hangingPunct="1">
              <a:buFont typeface="Wingdings" panose="05000000000000000000" pitchFamily="2" charset="2"/>
              <a:buNone/>
            </a:pPr>
            <a:r>
              <a:rPr lang="hu-HU" sz="2800" b="1" dirty="0"/>
              <a:t>		</a:t>
            </a:r>
            <a:r>
              <a:rPr lang="hu-HU" sz="2800" b="1" dirty="0" err="1"/>
              <a:t>This</a:t>
            </a:r>
            <a:r>
              <a:rPr lang="hu-HU" sz="2800" b="1" dirty="0"/>
              <a:t> is an </a:t>
            </a:r>
            <a:r>
              <a:rPr lang="hu-HU" sz="2800" b="1" dirty="0" err="1"/>
              <a:t>obligation</a:t>
            </a:r>
            <a:r>
              <a:rPr lang="hu-HU" sz="2800" b="1" dirty="0"/>
              <a:t> </a:t>
            </a:r>
            <a:r>
              <a:rPr lang="hu-HU" sz="2800" b="1" dirty="0" err="1"/>
              <a:t>to</a:t>
            </a:r>
            <a:r>
              <a:rPr lang="hu-HU" sz="2800" b="1" dirty="0"/>
              <a:t> </a:t>
            </a:r>
            <a:r>
              <a:rPr lang="hu-HU" sz="2800" b="1" dirty="0" err="1"/>
              <a:t>sell</a:t>
            </a:r>
            <a:r>
              <a:rPr lang="hu-HU" sz="2800" b="1" dirty="0"/>
              <a:t>!</a:t>
            </a:r>
            <a:endParaRPr lang="en-US" sz="2800" b="1" dirty="0"/>
          </a:p>
        </p:txBody>
      </p:sp>
    </p:spTree>
    <p:extLst>
      <p:ext uri="{BB962C8B-B14F-4D97-AF65-F5344CB8AC3E}">
        <p14:creationId xmlns:p14="http://schemas.microsoft.com/office/powerpoint/2010/main" val="388142227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4"/>
          <p:cNvSpPr>
            <a:spLocks noChangeArrowheads="1"/>
          </p:cNvSpPr>
          <p:nvPr/>
        </p:nvSpPr>
        <p:spPr bwMode="auto">
          <a:xfrm>
            <a:off x="1127125" y="2970213"/>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b="0" i="1">
                <a:latin typeface="Book Antiqua" panose="02040602050305030304" pitchFamily="18" charset="0"/>
                <a:cs typeface="Times New Roman" panose="02020603050405020304" pitchFamily="18" charset="0"/>
              </a:rPr>
              <a:t>X – S</a:t>
            </a:r>
            <a:r>
              <a:rPr lang="en-US" sz="1600" b="0" i="1" baseline="-30000">
                <a:latin typeface="Book Antiqua" panose="02040602050305030304" pitchFamily="18" charset="0"/>
                <a:cs typeface="Times New Roman" panose="02020603050405020304" pitchFamily="18" charset="0"/>
              </a:rPr>
              <a:t>T</a:t>
            </a:r>
            <a:r>
              <a:rPr lang="en-US" sz="1600" b="0" i="1">
                <a:latin typeface="Book Antiqua" panose="02040602050305030304" pitchFamily="18" charset="0"/>
                <a:cs typeface="Times New Roman" panose="02020603050405020304" pitchFamily="18" charset="0"/>
              </a:rPr>
              <a:t> – P</a:t>
            </a:r>
            <a:r>
              <a:rPr lang="en-US" sz="1600" b="0" i="1" baseline="-30000">
                <a:latin typeface="Book Antiqua" panose="02040602050305030304" pitchFamily="18" charset="0"/>
                <a:cs typeface="Times New Roman" panose="02020603050405020304" pitchFamily="18" charset="0"/>
              </a:rPr>
              <a:t>0</a:t>
            </a:r>
          </a:p>
        </p:txBody>
      </p:sp>
      <p:sp>
        <p:nvSpPr>
          <p:cNvPr id="22531" name="Rectangle 20"/>
          <p:cNvSpPr>
            <a:spLocks noGrp="1" noChangeArrowheads="1"/>
          </p:cNvSpPr>
          <p:nvPr>
            <p:ph type="title" idx="4294967295"/>
          </p:nvPr>
        </p:nvSpPr>
        <p:spPr/>
        <p:txBody>
          <a:bodyPr>
            <a:normAutofit fontScale="90000"/>
          </a:bodyPr>
          <a:lstStyle/>
          <a:p>
            <a:pPr eaLnBrk="1" hangingPunct="1"/>
            <a:r>
              <a:rPr lang="en-US" b="1"/>
              <a:t>Buying a put option</a:t>
            </a:r>
          </a:p>
        </p:txBody>
      </p:sp>
      <p:sp>
        <p:nvSpPr>
          <p:cNvPr id="22532" name="Line 3"/>
          <p:cNvSpPr>
            <a:spLocks noChangeAspect="1" noChangeShapeType="1"/>
          </p:cNvSpPr>
          <p:nvPr/>
        </p:nvSpPr>
        <p:spPr bwMode="auto">
          <a:xfrm>
            <a:off x="1089025" y="3367088"/>
            <a:ext cx="6472238" cy="0"/>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spAutoFit/>
          </a:bodyPr>
          <a:lstStyle/>
          <a:p>
            <a:endParaRPr lang="hu-HU">
              <a:latin typeface="Book Antiqua" panose="02040602050305030304" pitchFamily="18" charset="0"/>
            </a:endParaRPr>
          </a:p>
        </p:txBody>
      </p:sp>
      <p:sp>
        <p:nvSpPr>
          <p:cNvPr id="22533" name="Line 4"/>
          <p:cNvSpPr>
            <a:spLocks noChangeAspect="1" noChangeShapeType="1"/>
          </p:cNvSpPr>
          <p:nvPr/>
        </p:nvSpPr>
        <p:spPr bwMode="auto">
          <a:xfrm>
            <a:off x="1058863" y="1247775"/>
            <a:ext cx="0" cy="4078288"/>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spAutoFit/>
          </a:bodyPr>
          <a:lstStyle/>
          <a:p>
            <a:endParaRPr lang="hu-HU">
              <a:latin typeface="Book Antiqua" panose="02040602050305030304" pitchFamily="18" charset="0"/>
            </a:endParaRPr>
          </a:p>
        </p:txBody>
      </p:sp>
      <p:sp>
        <p:nvSpPr>
          <p:cNvPr id="22534" name="Rectangle 5"/>
          <p:cNvSpPr>
            <a:spLocks noChangeArrowheads="1"/>
          </p:cNvSpPr>
          <p:nvPr/>
        </p:nvSpPr>
        <p:spPr bwMode="auto">
          <a:xfrm>
            <a:off x="5605463" y="1244918"/>
            <a:ext cx="265168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1800" b="0">
                <a:latin typeface="Book Antiqua" panose="02040602050305030304" pitchFamily="18" charset="0"/>
                <a:cs typeface="Arial" panose="020B0604020202020204" pitchFamily="34" charset="0"/>
              </a:rPr>
              <a:t>IBM Dec 100 put option</a:t>
            </a:r>
          </a:p>
          <a:p>
            <a:r>
              <a:rPr lang="en-US" sz="1800" b="0">
                <a:latin typeface="Book Antiqua" panose="02040602050305030304" pitchFamily="18" charset="0"/>
                <a:cs typeface="Arial" panose="020B0604020202020204" pitchFamily="34" charset="0"/>
              </a:rPr>
              <a:t>Stock price = $96.14</a:t>
            </a:r>
          </a:p>
          <a:p>
            <a:r>
              <a:rPr lang="en-US" sz="1800" b="0">
                <a:latin typeface="Book Antiqua" panose="02040602050305030304" pitchFamily="18" charset="0"/>
                <a:cs typeface="Arial" panose="020B0604020202020204" pitchFamily="34" charset="0"/>
              </a:rPr>
              <a:t>Exercise = $100</a:t>
            </a:r>
          </a:p>
          <a:p>
            <a:r>
              <a:rPr lang="en-US" sz="1800" b="0">
                <a:latin typeface="Book Antiqua" panose="02040602050305030304" pitchFamily="18" charset="0"/>
                <a:cs typeface="Arial" panose="020B0604020202020204" pitchFamily="34" charset="0"/>
              </a:rPr>
              <a:t>Put premium = $1,166</a:t>
            </a:r>
          </a:p>
          <a:p>
            <a:r>
              <a:rPr lang="en-US" sz="1800" b="0">
                <a:latin typeface="Book Antiqua" panose="02040602050305030304" pitchFamily="18" charset="0"/>
                <a:cs typeface="Arial" panose="020B0604020202020204" pitchFamily="34" charset="0"/>
              </a:rPr>
              <a:t>Contract Size 100 shares</a:t>
            </a:r>
          </a:p>
        </p:txBody>
      </p:sp>
      <p:sp>
        <p:nvSpPr>
          <p:cNvPr id="22535" name="Rectangle 6"/>
          <p:cNvSpPr>
            <a:spLocks noChangeArrowheads="1"/>
          </p:cNvSpPr>
          <p:nvPr/>
        </p:nvSpPr>
        <p:spPr bwMode="auto">
          <a:xfrm>
            <a:off x="4033838" y="3906937"/>
            <a:ext cx="9444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1400" b="0">
                <a:latin typeface="Book Antiqua" panose="02040602050305030304" pitchFamily="18" charset="0"/>
                <a:cs typeface="Arial" panose="020B0604020202020204" pitchFamily="34" charset="0"/>
              </a:rPr>
              <a:t>Ex = $100</a:t>
            </a:r>
          </a:p>
        </p:txBody>
      </p:sp>
      <p:sp>
        <p:nvSpPr>
          <p:cNvPr id="22536" name="Rectangle 7"/>
          <p:cNvSpPr>
            <a:spLocks noChangeArrowheads="1"/>
          </p:cNvSpPr>
          <p:nvPr/>
        </p:nvSpPr>
        <p:spPr bwMode="auto">
          <a:xfrm>
            <a:off x="7494588" y="2954764"/>
            <a:ext cx="10005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b="0">
                <a:latin typeface="Book Antiqua" panose="02040602050305030304" pitchFamily="18" charset="0"/>
                <a:cs typeface="Arial" panose="020B0604020202020204" pitchFamily="34" charset="0"/>
              </a:rPr>
              <a:t>Stock </a:t>
            </a:r>
            <a:br>
              <a:rPr lang="en-US" b="0">
                <a:latin typeface="Book Antiqua" panose="02040602050305030304" pitchFamily="18" charset="0"/>
                <a:cs typeface="Arial" panose="020B0604020202020204" pitchFamily="34" charset="0"/>
              </a:rPr>
            </a:br>
            <a:r>
              <a:rPr lang="en-US" b="0">
                <a:latin typeface="Book Antiqua" panose="02040602050305030304" pitchFamily="18" charset="0"/>
                <a:cs typeface="Arial" panose="020B0604020202020204" pitchFamily="34" charset="0"/>
              </a:rPr>
              <a:t>Price</a:t>
            </a:r>
            <a:r>
              <a:rPr lang="en-US" b="0" baseline="-25000">
                <a:latin typeface="Book Antiqua" panose="02040602050305030304" pitchFamily="18" charset="0"/>
                <a:cs typeface="Arial" panose="020B0604020202020204" pitchFamily="34" charset="0"/>
              </a:rPr>
              <a:t>t</a:t>
            </a:r>
          </a:p>
        </p:txBody>
      </p:sp>
      <p:sp>
        <p:nvSpPr>
          <p:cNvPr id="22537" name="Rectangle 8"/>
          <p:cNvSpPr>
            <a:spLocks noChangeArrowheads="1"/>
          </p:cNvSpPr>
          <p:nvPr/>
        </p:nvSpPr>
        <p:spPr bwMode="auto">
          <a:xfrm>
            <a:off x="547202" y="883901"/>
            <a:ext cx="8883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2200" b="0">
                <a:latin typeface="Book Antiqua" panose="02040602050305030304" pitchFamily="18" charset="0"/>
                <a:cs typeface="Arial" panose="020B0604020202020204" pitchFamily="34" charset="0"/>
              </a:rPr>
              <a:t>Profit</a:t>
            </a:r>
          </a:p>
        </p:txBody>
      </p:sp>
      <p:sp>
        <p:nvSpPr>
          <p:cNvPr id="22538" name="Rectangle 9"/>
          <p:cNvSpPr>
            <a:spLocks noChangeArrowheads="1"/>
          </p:cNvSpPr>
          <p:nvPr/>
        </p:nvSpPr>
        <p:spPr bwMode="auto">
          <a:xfrm>
            <a:off x="566827" y="313687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2000" b="0">
                <a:latin typeface="Book Antiqua" panose="02040602050305030304" pitchFamily="18" charset="0"/>
                <a:cs typeface="Arial" panose="020B0604020202020204" pitchFamily="34" charset="0"/>
              </a:rPr>
              <a:t>$0</a:t>
            </a:r>
          </a:p>
        </p:txBody>
      </p:sp>
      <p:sp>
        <p:nvSpPr>
          <p:cNvPr id="22539" name="Line 10"/>
          <p:cNvSpPr>
            <a:spLocks noChangeShapeType="1"/>
          </p:cNvSpPr>
          <p:nvPr/>
        </p:nvSpPr>
        <p:spPr bwMode="auto">
          <a:xfrm>
            <a:off x="4557713" y="3367088"/>
            <a:ext cx="0" cy="566737"/>
          </a:xfrm>
          <a:prstGeom prst="line">
            <a:avLst/>
          </a:prstGeom>
          <a:noFill/>
          <a:ln w="9525" cap="rnd">
            <a:solidFill>
              <a:srgbClr val="3399FF"/>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hu-HU">
              <a:latin typeface="Book Antiqua" panose="02040602050305030304" pitchFamily="18" charset="0"/>
            </a:endParaRPr>
          </a:p>
        </p:txBody>
      </p:sp>
      <p:sp>
        <p:nvSpPr>
          <p:cNvPr id="22540" name="Rectangle 11"/>
          <p:cNvSpPr>
            <a:spLocks noChangeArrowheads="1"/>
          </p:cNvSpPr>
          <p:nvPr/>
        </p:nvSpPr>
        <p:spPr bwMode="auto">
          <a:xfrm>
            <a:off x="261827" y="3746470"/>
            <a:ext cx="9749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2000" b="0">
                <a:latin typeface="Book Antiqua" panose="02040602050305030304" pitchFamily="18" charset="0"/>
                <a:cs typeface="Arial" panose="020B0604020202020204" pitchFamily="34" charset="0"/>
              </a:rPr>
              <a:t>-$1,166</a:t>
            </a:r>
          </a:p>
        </p:txBody>
      </p:sp>
      <p:sp>
        <p:nvSpPr>
          <p:cNvPr id="22541" name="Line 12"/>
          <p:cNvSpPr>
            <a:spLocks noChangeAspect="1" noChangeShapeType="1"/>
          </p:cNvSpPr>
          <p:nvPr/>
        </p:nvSpPr>
        <p:spPr bwMode="auto">
          <a:xfrm flipH="1">
            <a:off x="4549775" y="3949700"/>
            <a:ext cx="3519488"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spAutoFit/>
          </a:bodyPr>
          <a:lstStyle/>
          <a:p>
            <a:endParaRPr lang="hu-HU">
              <a:latin typeface="Book Antiqua" panose="02040602050305030304" pitchFamily="18" charset="0"/>
            </a:endParaRPr>
          </a:p>
        </p:txBody>
      </p:sp>
      <p:sp>
        <p:nvSpPr>
          <p:cNvPr id="22542" name="Line 13"/>
          <p:cNvSpPr>
            <a:spLocks noChangeAspect="1" noChangeShapeType="1"/>
          </p:cNvSpPr>
          <p:nvPr/>
        </p:nvSpPr>
        <p:spPr bwMode="auto">
          <a:xfrm flipH="1" flipV="1">
            <a:off x="1076325" y="1839913"/>
            <a:ext cx="3482975" cy="2112962"/>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spAutoFit/>
          </a:bodyPr>
          <a:lstStyle/>
          <a:p>
            <a:endParaRPr lang="hu-HU">
              <a:latin typeface="Book Antiqua" panose="02040602050305030304" pitchFamily="18" charset="0"/>
            </a:endParaRPr>
          </a:p>
        </p:txBody>
      </p:sp>
      <p:sp>
        <p:nvSpPr>
          <p:cNvPr id="22543" name="Rectangle 14"/>
          <p:cNvSpPr>
            <a:spLocks noChangeArrowheads="1"/>
          </p:cNvSpPr>
          <p:nvPr/>
        </p:nvSpPr>
        <p:spPr bwMode="auto">
          <a:xfrm>
            <a:off x="7466845" y="3958888"/>
            <a:ext cx="6158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2200" b="0">
                <a:latin typeface="Book Antiqua" panose="02040602050305030304" pitchFamily="18" charset="0"/>
                <a:cs typeface="Arial" panose="020B0604020202020204" pitchFamily="34" charset="0"/>
              </a:rPr>
              <a:t>Put</a:t>
            </a:r>
          </a:p>
        </p:txBody>
      </p:sp>
      <p:sp>
        <p:nvSpPr>
          <p:cNvPr id="22544" name="Rectangle 17"/>
          <p:cNvSpPr>
            <a:spLocks noChangeArrowheads="1"/>
          </p:cNvSpPr>
          <p:nvPr/>
        </p:nvSpPr>
        <p:spPr bwMode="auto">
          <a:xfrm>
            <a:off x="4298792" y="3091270"/>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1200" b="0">
                <a:latin typeface="Book Antiqua" panose="02040602050305030304" pitchFamily="18" charset="0"/>
                <a:cs typeface="Arial" panose="020B0604020202020204" pitchFamily="34" charset="0"/>
              </a:rPr>
              <a:t>$100</a:t>
            </a:r>
          </a:p>
        </p:txBody>
      </p:sp>
      <p:sp>
        <p:nvSpPr>
          <p:cNvPr id="22545" name="Rectangle 19"/>
          <p:cNvSpPr>
            <a:spLocks noChangeArrowheads="1"/>
          </p:cNvSpPr>
          <p:nvPr/>
        </p:nvSpPr>
        <p:spPr bwMode="auto">
          <a:xfrm>
            <a:off x="3273502" y="3101588"/>
            <a:ext cx="6078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1200" b="0">
                <a:latin typeface="Book Antiqua" panose="02040602050305030304" pitchFamily="18" charset="0"/>
                <a:cs typeface="Arial" panose="020B0604020202020204" pitchFamily="34" charset="0"/>
              </a:rPr>
              <a:t>$88.34</a:t>
            </a:r>
          </a:p>
        </p:txBody>
      </p:sp>
      <p:sp>
        <p:nvSpPr>
          <p:cNvPr id="22546" name="Text Box 21"/>
          <p:cNvSpPr txBox="1">
            <a:spLocks noChangeArrowheads="1"/>
          </p:cNvSpPr>
          <p:nvPr/>
        </p:nvSpPr>
        <p:spPr bwMode="auto">
          <a:xfrm>
            <a:off x="400050" y="1619250"/>
            <a:ext cx="857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1400" b="0">
                <a:latin typeface="Book Antiqua" panose="02040602050305030304" pitchFamily="18" charset="0"/>
              </a:rPr>
              <a:t>$8,834</a:t>
            </a:r>
          </a:p>
        </p:txBody>
      </p:sp>
      <p:sp>
        <p:nvSpPr>
          <p:cNvPr id="22547" name="Rectangle 22"/>
          <p:cNvSpPr>
            <a:spLocks noChangeArrowheads="1"/>
          </p:cNvSpPr>
          <p:nvPr/>
        </p:nvSpPr>
        <p:spPr bwMode="auto">
          <a:xfrm>
            <a:off x="1403350" y="5056188"/>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buFont typeface="Wingdings" panose="05000000000000000000" pitchFamily="2" charset="2"/>
              <a:buChar char="Ø"/>
            </a:pPr>
            <a:r>
              <a:rPr lang="en-US" b="0">
                <a:latin typeface="Book Antiqua" panose="02040602050305030304" pitchFamily="18" charset="0"/>
              </a:rPr>
              <a:t>Bullish or bearish?    Alternative Stock Strategy?</a:t>
            </a:r>
            <a:br>
              <a:rPr lang="en-US" b="0">
                <a:latin typeface="Book Antiqua" panose="02040602050305030304" pitchFamily="18" charset="0"/>
              </a:rPr>
            </a:br>
            <a:r>
              <a:rPr lang="en-US" b="0">
                <a:latin typeface="Book Antiqua" panose="02040602050305030304" pitchFamily="18" charset="0"/>
              </a:rPr>
              <a:t>   </a:t>
            </a:r>
          </a:p>
          <a:p>
            <a:pPr>
              <a:buFont typeface="Wingdings" panose="05000000000000000000" pitchFamily="2" charset="2"/>
              <a:buChar char="Ø"/>
            </a:pPr>
            <a:r>
              <a:rPr lang="en-US" b="0">
                <a:latin typeface="Book Antiqua" panose="02040602050305030304" pitchFamily="18" charset="0"/>
              </a:rPr>
              <a:t>High or low volatility strategy?</a:t>
            </a:r>
          </a:p>
        </p:txBody>
      </p:sp>
      <p:sp>
        <p:nvSpPr>
          <p:cNvPr id="22548" name="Rectangle 35"/>
          <p:cNvSpPr>
            <a:spLocks noChangeArrowheads="1"/>
          </p:cNvSpPr>
          <p:nvPr/>
        </p:nvSpPr>
        <p:spPr bwMode="auto">
          <a:xfrm>
            <a:off x="5761038" y="3500438"/>
            <a:ext cx="1770062"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b="0" i="1">
                <a:latin typeface="Book Antiqua" panose="02040602050305030304" pitchFamily="18" charset="0"/>
                <a:cs typeface="Times New Roman" panose="02020603050405020304" pitchFamily="18" charset="0"/>
              </a:rPr>
              <a:t>– P</a:t>
            </a:r>
            <a:r>
              <a:rPr lang="en-US" sz="1600" b="0" i="1" baseline="-30000">
                <a:latin typeface="Book Antiqua" panose="02040602050305030304" pitchFamily="18" charset="0"/>
                <a:cs typeface="Times New Roman" panose="02020603050405020304" pitchFamily="18" charset="0"/>
              </a:rPr>
              <a:t>0</a:t>
            </a:r>
          </a:p>
        </p:txBody>
      </p:sp>
      <p:grpSp>
        <p:nvGrpSpPr>
          <p:cNvPr id="22549" name="Group 33"/>
          <p:cNvGrpSpPr>
            <a:grpSpLocks/>
          </p:cNvGrpSpPr>
          <p:nvPr/>
        </p:nvGrpSpPr>
        <p:grpSpPr bwMode="auto">
          <a:xfrm>
            <a:off x="1863725" y="368300"/>
            <a:ext cx="4371975" cy="5768975"/>
            <a:chOff x="1990" y="194"/>
            <a:chExt cx="2754" cy="3634"/>
          </a:xfrm>
        </p:grpSpPr>
        <p:sp>
          <p:nvSpPr>
            <p:cNvPr id="22552" name="Line 18"/>
            <p:cNvSpPr>
              <a:spLocks noChangeAspect="1" noChangeShapeType="1"/>
            </p:cNvSpPr>
            <p:nvPr/>
          </p:nvSpPr>
          <p:spPr bwMode="auto">
            <a:xfrm rot="4079289" flipV="1">
              <a:off x="1579" y="662"/>
              <a:ext cx="3634" cy="2697"/>
            </a:xfrm>
            <a:prstGeom prst="line">
              <a:avLst/>
            </a:prstGeom>
            <a:noFill/>
            <a:ln w="12700">
              <a:solidFill>
                <a:srgbClr val="0033CC"/>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hu-HU">
                <a:latin typeface="Book Antiqua" panose="02040602050305030304" pitchFamily="18" charset="0"/>
              </a:endParaRPr>
            </a:p>
          </p:txBody>
        </p:sp>
        <p:sp>
          <p:nvSpPr>
            <p:cNvPr id="22553" name="Text Box 19"/>
            <p:cNvSpPr txBox="1">
              <a:spLocks noChangeArrowheads="1"/>
            </p:cNvSpPr>
            <p:nvPr/>
          </p:nvSpPr>
          <p:spPr bwMode="auto">
            <a:xfrm>
              <a:off x="1990" y="730"/>
              <a:ext cx="768" cy="585"/>
            </a:xfrm>
            <a:prstGeom prst="rect">
              <a:avLst/>
            </a:prstGeom>
            <a:noFill/>
            <a:ln w="12700"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1800" b="0">
                  <a:latin typeface="Book Antiqua" panose="02040602050305030304" pitchFamily="18" charset="0"/>
                  <a:cs typeface="Arial" panose="020B0604020202020204" pitchFamily="34" charset="0"/>
                </a:rPr>
                <a:t>Short position in IBM</a:t>
              </a:r>
            </a:p>
          </p:txBody>
        </p:sp>
      </p:grpSp>
      <p:sp>
        <p:nvSpPr>
          <p:cNvPr id="22550" name="Rectangle 37"/>
          <p:cNvSpPr>
            <a:spLocks noChangeArrowheads="1"/>
          </p:cNvSpPr>
          <p:nvPr/>
        </p:nvSpPr>
        <p:spPr bwMode="auto">
          <a:xfrm>
            <a:off x="1958481" y="3675063"/>
            <a:ext cx="1770062" cy="504825"/>
          </a:xfrm>
          <a:prstGeom prst="upArrowCallout">
            <a:avLst>
              <a:gd name="adj1" fmla="val 52335"/>
              <a:gd name="adj2" fmla="val 96585"/>
              <a:gd name="adj3" fmla="val 13495"/>
              <a:gd name="adj4" fmla="val 66667"/>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b="0" i="1">
                <a:latin typeface="Book Antiqua" panose="02040602050305030304" pitchFamily="18" charset="0"/>
                <a:cs typeface="Times New Roman" panose="02020603050405020304" pitchFamily="18" charset="0"/>
              </a:rPr>
              <a:t>B.E.: S</a:t>
            </a:r>
            <a:r>
              <a:rPr lang="en-US" sz="1600" b="0" i="1" baseline="-30000">
                <a:latin typeface="Book Antiqua" panose="02040602050305030304" pitchFamily="18" charset="0"/>
                <a:cs typeface="Times New Roman" panose="02020603050405020304" pitchFamily="18" charset="0"/>
              </a:rPr>
              <a:t>T</a:t>
            </a:r>
            <a:r>
              <a:rPr lang="en-US" sz="1600" b="0" i="1">
                <a:latin typeface="Book Antiqua" panose="02040602050305030304" pitchFamily="18" charset="0"/>
                <a:cs typeface="Times New Roman" panose="02020603050405020304" pitchFamily="18" charset="0"/>
              </a:rPr>
              <a:t> = X – P</a:t>
            </a:r>
            <a:r>
              <a:rPr lang="en-US" sz="1600" b="0" i="1" baseline="-30000">
                <a:latin typeface="Book Antiqua" panose="02040602050305030304" pitchFamily="18" charset="0"/>
                <a:cs typeface="Times New Roman" panose="02020603050405020304" pitchFamily="18" charset="0"/>
              </a:rPr>
              <a:t>0</a:t>
            </a:r>
          </a:p>
        </p:txBody>
      </p:sp>
      <p:sp>
        <p:nvSpPr>
          <p:cNvPr id="22551" name="Text Box 32"/>
          <p:cNvSpPr txBox="1">
            <a:spLocks noChangeArrowheads="1"/>
          </p:cNvSpPr>
          <p:nvPr/>
        </p:nvSpPr>
        <p:spPr bwMode="auto">
          <a:xfrm>
            <a:off x="5313363" y="3097213"/>
            <a:ext cx="1089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1200" b="0">
                <a:latin typeface="Book Antiqua" panose="02040602050305030304" pitchFamily="18" charset="0"/>
              </a:rPr>
              <a:t>$111.66</a:t>
            </a:r>
          </a:p>
        </p:txBody>
      </p:sp>
      <p:sp>
        <p:nvSpPr>
          <p:cNvPr id="26" name="Szövegdoboz 25">
            <a:extLst>
              <a:ext uri="{FF2B5EF4-FFF2-40B4-BE49-F238E27FC236}">
                <a16:creationId xmlns:a16="http://schemas.microsoft.com/office/drawing/2014/main" id="{7DDB360B-3DEA-E641-8183-C978E793F7A9}"/>
              </a:ext>
            </a:extLst>
          </p:cNvPr>
          <p:cNvSpPr txBox="1"/>
          <p:nvPr/>
        </p:nvSpPr>
        <p:spPr>
          <a:xfrm>
            <a:off x="4322722" y="4553217"/>
            <a:ext cx="869149" cy="461665"/>
          </a:xfrm>
          <a:prstGeom prst="rect">
            <a:avLst/>
          </a:prstGeom>
          <a:noFill/>
        </p:spPr>
        <p:txBody>
          <a:bodyPr wrap="none" rtlCol="0">
            <a:spAutoFit/>
          </a:bodyPr>
          <a:lstStyle/>
          <a:p>
            <a:r>
              <a:rPr lang="hu-HU" dirty="0"/>
              <a:t>OTM</a:t>
            </a:r>
          </a:p>
        </p:txBody>
      </p:sp>
      <p:sp>
        <p:nvSpPr>
          <p:cNvPr id="27" name="Szövegdoboz 26">
            <a:extLst>
              <a:ext uri="{FF2B5EF4-FFF2-40B4-BE49-F238E27FC236}">
                <a16:creationId xmlns:a16="http://schemas.microsoft.com/office/drawing/2014/main" id="{1E69F299-F2C9-C244-9E46-B9049E71291B}"/>
              </a:ext>
            </a:extLst>
          </p:cNvPr>
          <p:cNvSpPr txBox="1"/>
          <p:nvPr/>
        </p:nvSpPr>
        <p:spPr>
          <a:xfrm>
            <a:off x="1427087" y="4583379"/>
            <a:ext cx="748923" cy="461665"/>
          </a:xfrm>
          <a:prstGeom prst="rect">
            <a:avLst/>
          </a:prstGeom>
          <a:noFill/>
        </p:spPr>
        <p:txBody>
          <a:bodyPr wrap="none" rtlCol="0">
            <a:spAutoFit/>
          </a:bodyPr>
          <a:lstStyle/>
          <a:p>
            <a:r>
              <a:rPr lang="hu-HU" dirty="0"/>
              <a:t>ITM</a:t>
            </a:r>
          </a:p>
        </p:txBody>
      </p:sp>
      <p:pic>
        <p:nvPicPr>
          <p:cNvPr id="28" name="Ábra 27" descr="Mosolygó arc kitöltés nélkül">
            <a:extLst>
              <a:ext uri="{FF2B5EF4-FFF2-40B4-BE49-F238E27FC236}">
                <a16:creationId xmlns:a16="http://schemas.microsoft.com/office/drawing/2014/main" id="{47756BAA-A08E-0A49-8BAF-4099FC5D55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16133" y="4473348"/>
            <a:ext cx="541534" cy="541534"/>
          </a:xfrm>
          <a:prstGeom prst="rect">
            <a:avLst/>
          </a:prstGeom>
        </p:spPr>
      </p:pic>
      <p:pic>
        <p:nvPicPr>
          <p:cNvPr id="29" name="Ábra 28" descr="Szomorú arc kitöltés nélkül">
            <a:extLst>
              <a:ext uri="{FF2B5EF4-FFF2-40B4-BE49-F238E27FC236}">
                <a16:creationId xmlns:a16="http://schemas.microsoft.com/office/drawing/2014/main" id="{0C85B43E-42DA-F44B-B21D-634820046B7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75727" y="4474882"/>
            <a:ext cx="540000" cy="540000"/>
          </a:xfrm>
          <a:prstGeom prst="rect">
            <a:avLst/>
          </a:prstGeom>
        </p:spPr>
      </p:pic>
      <p:cxnSp>
        <p:nvCxnSpPr>
          <p:cNvPr id="34" name="Egyenes összekötő 33">
            <a:extLst>
              <a:ext uri="{FF2B5EF4-FFF2-40B4-BE49-F238E27FC236}">
                <a16:creationId xmlns:a16="http://schemas.microsoft.com/office/drawing/2014/main" id="{6F40E550-0265-1A46-99AC-165DE6E9BB2D}"/>
              </a:ext>
            </a:extLst>
          </p:cNvPr>
          <p:cNvCxnSpPr>
            <a:cxnSpLocks/>
          </p:cNvCxnSpPr>
          <p:nvPr/>
        </p:nvCxnSpPr>
        <p:spPr>
          <a:xfrm>
            <a:off x="3581400" y="1066800"/>
            <a:ext cx="0" cy="38464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46157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normAutofit fontScale="90000"/>
          </a:bodyPr>
          <a:lstStyle/>
          <a:p>
            <a:pPr eaLnBrk="1" hangingPunct="1"/>
            <a:r>
              <a:rPr lang="en-US" b="1" dirty="0"/>
              <a:t>Buying a put option</a:t>
            </a:r>
          </a:p>
        </p:txBody>
      </p:sp>
      <p:sp>
        <p:nvSpPr>
          <p:cNvPr id="20483" name="Rectangle 3"/>
          <p:cNvSpPr>
            <a:spLocks noGrp="1" noChangeArrowheads="1"/>
          </p:cNvSpPr>
          <p:nvPr>
            <p:ph idx="4294967295"/>
          </p:nvPr>
        </p:nvSpPr>
        <p:spPr>
          <a:xfrm>
            <a:off x="213720" y="977900"/>
            <a:ext cx="8839200" cy="5178214"/>
          </a:xfrm>
        </p:spPr>
        <p:txBody>
          <a:bodyPr/>
          <a:lstStyle/>
          <a:p>
            <a:pPr eaLnBrk="1" hangingPunct="1">
              <a:buFont typeface="Wingdings" panose="05000000000000000000" pitchFamily="2" charset="2"/>
              <a:buNone/>
            </a:pPr>
            <a:endParaRPr lang="en-US" dirty="0"/>
          </a:p>
          <a:p>
            <a:pPr eaLnBrk="1" hangingPunct="1">
              <a:buFont typeface="Wingdings" panose="05000000000000000000" pitchFamily="2" charset="2"/>
              <a:buNone/>
            </a:pPr>
            <a:endParaRPr lang="en-US" dirty="0"/>
          </a:p>
          <a:p>
            <a:pPr eaLnBrk="1" hangingPunct="1">
              <a:buFont typeface="Wingdings" panose="05000000000000000000" pitchFamily="2" charset="2"/>
              <a:buNone/>
            </a:pPr>
            <a:endParaRPr lang="en-US" dirty="0"/>
          </a:p>
          <a:p>
            <a:pPr eaLnBrk="1" hangingPunct="1">
              <a:buFont typeface="Wingdings" panose="05000000000000000000" pitchFamily="2" charset="2"/>
              <a:buNone/>
            </a:pPr>
            <a:endParaRPr lang="en-US" dirty="0"/>
          </a:p>
          <a:p>
            <a:pPr eaLnBrk="1" hangingPunct="1">
              <a:buFont typeface="Wingdings" panose="05000000000000000000" pitchFamily="2" charset="2"/>
              <a:buNone/>
            </a:pPr>
            <a:endParaRPr lang="en-US" dirty="0"/>
          </a:p>
          <a:p>
            <a:pPr eaLnBrk="1" hangingPunct="1">
              <a:buFont typeface="Wingdings" panose="05000000000000000000" pitchFamily="2" charset="2"/>
              <a:buNone/>
            </a:pPr>
            <a:endParaRPr lang="en-US" dirty="0"/>
          </a:p>
        </p:txBody>
      </p:sp>
      <p:sp>
        <p:nvSpPr>
          <p:cNvPr id="151590" name="Rectangle 38"/>
          <p:cNvSpPr>
            <a:spLocks noChangeArrowheads="1"/>
          </p:cNvSpPr>
          <p:nvPr/>
        </p:nvSpPr>
        <p:spPr bwMode="auto">
          <a:xfrm>
            <a:off x="4410075" y="3586162"/>
            <a:ext cx="1770063" cy="365125"/>
          </a:xfrm>
          <a:prstGeom prst="rect">
            <a:avLst/>
          </a:prstGeom>
          <a:solidFill>
            <a:schemeClr val="bg1"/>
          </a:solidFill>
          <a:ln w="9525" algn="ctr">
            <a:noFill/>
            <a:miter lim="800000"/>
            <a:headEnd/>
            <a:tailEnd/>
          </a:ln>
          <a:effectLst/>
        </p:spPr>
        <p:txBody>
          <a:bodyPr/>
          <a:lstStyle/>
          <a:p>
            <a:pPr>
              <a:lnSpc>
                <a:spcPct val="90000"/>
              </a:lnSpc>
              <a:spcBef>
                <a:spcPct val="35000"/>
              </a:spcBef>
              <a:buFont typeface="Wingdings" pitchFamily="2" charset="2"/>
              <a:buNone/>
              <a:defRPr/>
            </a:pPr>
            <a:endParaRPr lang="en-US" sz="2000">
              <a:effectLst>
                <a:outerShdw blurRad="38100" dist="38100" dir="2700000" algn="tl">
                  <a:srgbClr val="C0C0C0"/>
                </a:outerShdw>
              </a:effectLst>
              <a:latin typeface="Arial" charset="0"/>
            </a:endParaRPr>
          </a:p>
        </p:txBody>
      </p:sp>
      <p:sp>
        <p:nvSpPr>
          <p:cNvPr id="20485" name="Rectangle 37"/>
          <p:cNvSpPr>
            <a:spLocks noChangeArrowheads="1"/>
          </p:cNvSpPr>
          <p:nvPr/>
        </p:nvSpPr>
        <p:spPr bwMode="auto">
          <a:xfrm>
            <a:off x="2640013" y="3586162"/>
            <a:ext cx="1770062" cy="3651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S</a:t>
            </a:r>
            <a:r>
              <a:rPr lang="en-US" sz="1600" i="1" baseline="-30000">
                <a:latin typeface="Times New Roman" panose="02020603050405020304" pitchFamily="18" charset="0"/>
                <a:cs typeface="Times New Roman" panose="02020603050405020304" pitchFamily="18" charset="0"/>
              </a:rPr>
              <a:t>T</a:t>
            </a:r>
            <a:r>
              <a:rPr lang="en-US" sz="1600" i="1">
                <a:latin typeface="Times New Roman" panose="02020603050405020304" pitchFamily="18" charset="0"/>
                <a:cs typeface="Times New Roman" panose="02020603050405020304" pitchFamily="18" charset="0"/>
              </a:rPr>
              <a:t> = X – P</a:t>
            </a:r>
            <a:r>
              <a:rPr lang="en-US" sz="1600" i="1" baseline="-30000">
                <a:latin typeface="Times New Roman" panose="02020603050405020304" pitchFamily="18" charset="0"/>
                <a:cs typeface="Times New Roman" panose="02020603050405020304" pitchFamily="18" charset="0"/>
              </a:rPr>
              <a:t>0</a:t>
            </a:r>
          </a:p>
        </p:txBody>
      </p:sp>
      <p:sp>
        <p:nvSpPr>
          <p:cNvPr id="20486" name="Rectangle 36"/>
          <p:cNvSpPr>
            <a:spLocks noChangeArrowheads="1"/>
          </p:cNvSpPr>
          <p:nvPr/>
        </p:nvSpPr>
        <p:spPr bwMode="auto">
          <a:xfrm>
            <a:off x="869950" y="3586162"/>
            <a:ext cx="1770063" cy="3651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a:latin typeface="Times New Roman" panose="02020603050405020304" pitchFamily="18" charset="0"/>
                <a:cs typeface="Times New Roman" panose="02020603050405020304" pitchFamily="18" charset="0"/>
              </a:rPr>
              <a:t>Breakeven</a:t>
            </a:r>
            <a:endParaRPr lang="en-US" sz="1800" b="0"/>
          </a:p>
        </p:txBody>
      </p:sp>
      <p:sp>
        <p:nvSpPr>
          <p:cNvPr id="20487" name="Rectangle 35"/>
          <p:cNvSpPr>
            <a:spLocks noChangeArrowheads="1"/>
          </p:cNvSpPr>
          <p:nvPr/>
        </p:nvSpPr>
        <p:spPr bwMode="auto">
          <a:xfrm>
            <a:off x="4410075" y="3249612"/>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 P</a:t>
            </a:r>
            <a:r>
              <a:rPr lang="en-US" sz="1600" i="1" baseline="-30000">
                <a:latin typeface="Times New Roman" panose="02020603050405020304" pitchFamily="18" charset="0"/>
                <a:cs typeface="Times New Roman" panose="02020603050405020304" pitchFamily="18" charset="0"/>
              </a:rPr>
              <a:t>0</a:t>
            </a:r>
          </a:p>
        </p:txBody>
      </p:sp>
      <p:sp>
        <p:nvSpPr>
          <p:cNvPr id="20488" name="Rectangle 34"/>
          <p:cNvSpPr>
            <a:spLocks noChangeArrowheads="1"/>
          </p:cNvSpPr>
          <p:nvPr/>
        </p:nvSpPr>
        <p:spPr bwMode="auto">
          <a:xfrm>
            <a:off x="2640013" y="3249612"/>
            <a:ext cx="1770062"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X – S</a:t>
            </a:r>
            <a:r>
              <a:rPr lang="en-US" sz="1600" i="1" baseline="-30000">
                <a:latin typeface="Times New Roman" panose="02020603050405020304" pitchFamily="18" charset="0"/>
                <a:cs typeface="Times New Roman" panose="02020603050405020304" pitchFamily="18" charset="0"/>
              </a:rPr>
              <a:t>T</a:t>
            </a:r>
            <a:r>
              <a:rPr lang="en-US" sz="1600" i="1">
                <a:latin typeface="Times New Roman" panose="02020603050405020304" pitchFamily="18" charset="0"/>
                <a:cs typeface="Times New Roman" panose="02020603050405020304" pitchFamily="18" charset="0"/>
              </a:rPr>
              <a:t> – P</a:t>
            </a:r>
            <a:r>
              <a:rPr lang="en-US" sz="1600" i="1" baseline="-30000">
                <a:latin typeface="Times New Roman" panose="02020603050405020304" pitchFamily="18" charset="0"/>
                <a:cs typeface="Times New Roman" panose="02020603050405020304" pitchFamily="18" charset="0"/>
              </a:rPr>
              <a:t>0</a:t>
            </a:r>
          </a:p>
        </p:txBody>
      </p:sp>
      <p:sp>
        <p:nvSpPr>
          <p:cNvPr id="20489" name="Rectangle 33"/>
          <p:cNvSpPr>
            <a:spLocks noChangeArrowheads="1"/>
          </p:cNvSpPr>
          <p:nvPr/>
        </p:nvSpPr>
        <p:spPr bwMode="auto">
          <a:xfrm>
            <a:off x="869950" y="3249612"/>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a:latin typeface="Times New Roman" panose="02020603050405020304" pitchFamily="18" charset="0"/>
                <a:cs typeface="Times New Roman" panose="02020603050405020304" pitchFamily="18" charset="0"/>
              </a:rPr>
              <a:t>= Profit</a:t>
            </a:r>
            <a:endParaRPr lang="en-US" sz="1800" b="0"/>
          </a:p>
        </p:txBody>
      </p:sp>
      <p:sp>
        <p:nvSpPr>
          <p:cNvPr id="20490" name="Rectangle 32"/>
          <p:cNvSpPr>
            <a:spLocks noChangeArrowheads="1"/>
          </p:cNvSpPr>
          <p:nvPr/>
        </p:nvSpPr>
        <p:spPr bwMode="auto">
          <a:xfrm>
            <a:off x="4410075" y="2913062"/>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0</a:t>
            </a:r>
            <a:endParaRPr lang="en-US" sz="1800" b="0"/>
          </a:p>
        </p:txBody>
      </p:sp>
      <p:sp>
        <p:nvSpPr>
          <p:cNvPr id="20491" name="Rectangle 31"/>
          <p:cNvSpPr>
            <a:spLocks noChangeArrowheads="1"/>
          </p:cNvSpPr>
          <p:nvPr/>
        </p:nvSpPr>
        <p:spPr bwMode="auto">
          <a:xfrm>
            <a:off x="2640013" y="2913062"/>
            <a:ext cx="1770062"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X – S</a:t>
            </a:r>
            <a:r>
              <a:rPr lang="en-US" sz="1600" i="1" baseline="-30000">
                <a:latin typeface="Times New Roman" panose="02020603050405020304" pitchFamily="18" charset="0"/>
                <a:cs typeface="Times New Roman" panose="02020603050405020304" pitchFamily="18" charset="0"/>
              </a:rPr>
              <a:t>T</a:t>
            </a:r>
          </a:p>
        </p:txBody>
      </p:sp>
      <p:sp>
        <p:nvSpPr>
          <p:cNvPr id="20492" name="Rectangle 30"/>
          <p:cNvSpPr>
            <a:spLocks noChangeArrowheads="1"/>
          </p:cNvSpPr>
          <p:nvPr/>
        </p:nvSpPr>
        <p:spPr bwMode="auto">
          <a:xfrm>
            <a:off x="869950" y="2913062"/>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+P</a:t>
            </a:r>
            <a:r>
              <a:rPr lang="en-US" sz="1600" i="1" baseline="-30000">
                <a:latin typeface="Times New Roman" panose="02020603050405020304" pitchFamily="18" charset="0"/>
                <a:cs typeface="Times New Roman" panose="02020603050405020304" pitchFamily="18" charset="0"/>
              </a:rPr>
              <a:t>T</a:t>
            </a:r>
            <a:endParaRPr lang="en-US" sz="1800" b="0"/>
          </a:p>
        </p:txBody>
      </p:sp>
      <p:sp>
        <p:nvSpPr>
          <p:cNvPr id="20493" name="Rectangle 29"/>
          <p:cNvSpPr>
            <a:spLocks noChangeArrowheads="1"/>
          </p:cNvSpPr>
          <p:nvPr/>
        </p:nvSpPr>
        <p:spPr bwMode="auto">
          <a:xfrm>
            <a:off x="4410075" y="2576512"/>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 P</a:t>
            </a:r>
            <a:r>
              <a:rPr lang="en-US" sz="1600" i="1" baseline="-30000">
                <a:latin typeface="Times New Roman" panose="02020603050405020304" pitchFamily="18" charset="0"/>
                <a:cs typeface="Times New Roman" panose="02020603050405020304" pitchFamily="18" charset="0"/>
              </a:rPr>
              <a:t>0</a:t>
            </a:r>
          </a:p>
        </p:txBody>
      </p:sp>
      <p:sp>
        <p:nvSpPr>
          <p:cNvPr id="20494" name="Rectangle 28"/>
          <p:cNvSpPr>
            <a:spLocks noChangeArrowheads="1"/>
          </p:cNvSpPr>
          <p:nvPr/>
        </p:nvSpPr>
        <p:spPr bwMode="auto">
          <a:xfrm>
            <a:off x="2640013" y="2576512"/>
            <a:ext cx="1770062"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 P</a:t>
            </a:r>
            <a:r>
              <a:rPr lang="en-US" sz="1600" i="1" baseline="-30000">
                <a:latin typeface="Times New Roman" panose="02020603050405020304" pitchFamily="18" charset="0"/>
                <a:cs typeface="Times New Roman" panose="02020603050405020304" pitchFamily="18" charset="0"/>
              </a:rPr>
              <a:t>0</a:t>
            </a:r>
          </a:p>
        </p:txBody>
      </p:sp>
      <p:sp>
        <p:nvSpPr>
          <p:cNvPr id="20495" name="Rectangle 27"/>
          <p:cNvSpPr>
            <a:spLocks noChangeArrowheads="1"/>
          </p:cNvSpPr>
          <p:nvPr/>
        </p:nvSpPr>
        <p:spPr bwMode="auto">
          <a:xfrm>
            <a:off x="869950" y="2576512"/>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latin typeface="Times New Roman" panose="02020603050405020304" pitchFamily="18" charset="0"/>
                <a:cs typeface="Times New Roman" panose="02020603050405020304" pitchFamily="18" charset="0"/>
              </a:rPr>
              <a:t>– P</a:t>
            </a:r>
            <a:r>
              <a:rPr lang="en-US" sz="1600" i="1" baseline="-30000">
                <a:latin typeface="Times New Roman" panose="02020603050405020304" pitchFamily="18" charset="0"/>
                <a:cs typeface="Times New Roman" panose="02020603050405020304" pitchFamily="18" charset="0"/>
              </a:rPr>
              <a:t>0</a:t>
            </a:r>
          </a:p>
        </p:txBody>
      </p:sp>
      <p:sp>
        <p:nvSpPr>
          <p:cNvPr id="20496" name="Rectangle 26"/>
          <p:cNvSpPr>
            <a:spLocks noChangeArrowheads="1"/>
          </p:cNvSpPr>
          <p:nvPr/>
        </p:nvSpPr>
        <p:spPr bwMode="auto">
          <a:xfrm>
            <a:off x="4410075" y="2239962"/>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a:latin typeface="Times New Roman" panose="02020603050405020304" pitchFamily="18" charset="0"/>
                <a:cs typeface="Times New Roman" panose="02020603050405020304" pitchFamily="18" charset="0"/>
              </a:rPr>
              <a:t>S</a:t>
            </a:r>
            <a:r>
              <a:rPr lang="en-US" sz="1600" baseline="-30000">
                <a:latin typeface="Times New Roman" panose="02020603050405020304" pitchFamily="18" charset="0"/>
                <a:cs typeface="Times New Roman" panose="02020603050405020304" pitchFamily="18" charset="0"/>
              </a:rPr>
              <a:t>T</a:t>
            </a:r>
            <a:r>
              <a:rPr lang="en-US" sz="1600">
                <a:latin typeface="Times New Roman" panose="02020603050405020304" pitchFamily="18" charset="0"/>
                <a:cs typeface="Times New Roman" panose="02020603050405020304" pitchFamily="18" charset="0"/>
              </a:rPr>
              <a:t> &gt; X</a:t>
            </a:r>
            <a:endParaRPr lang="en-US" sz="1800" b="0"/>
          </a:p>
        </p:txBody>
      </p:sp>
      <p:sp>
        <p:nvSpPr>
          <p:cNvPr id="20497" name="Rectangle 25"/>
          <p:cNvSpPr>
            <a:spLocks noChangeArrowheads="1"/>
          </p:cNvSpPr>
          <p:nvPr/>
        </p:nvSpPr>
        <p:spPr bwMode="auto">
          <a:xfrm>
            <a:off x="2640013" y="2239962"/>
            <a:ext cx="1770062"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a:latin typeface="Times New Roman" panose="02020603050405020304" pitchFamily="18" charset="0"/>
                <a:cs typeface="Times New Roman" panose="02020603050405020304" pitchFamily="18" charset="0"/>
              </a:rPr>
              <a:t>S</a:t>
            </a:r>
            <a:r>
              <a:rPr lang="en-US" sz="1600" baseline="-30000">
                <a:latin typeface="Times New Roman" panose="02020603050405020304" pitchFamily="18" charset="0"/>
                <a:cs typeface="Times New Roman" panose="02020603050405020304" pitchFamily="18" charset="0"/>
              </a:rPr>
              <a:t>T</a:t>
            </a:r>
            <a:r>
              <a:rPr lang="en-US" sz="1600">
                <a:latin typeface="Times New Roman" panose="02020603050405020304" pitchFamily="18" charset="0"/>
                <a:cs typeface="Times New Roman" panose="02020603050405020304" pitchFamily="18" charset="0"/>
              </a:rPr>
              <a:t> &lt; X</a:t>
            </a:r>
            <a:endParaRPr lang="en-US" sz="1800" b="0"/>
          </a:p>
        </p:txBody>
      </p:sp>
      <p:sp>
        <p:nvSpPr>
          <p:cNvPr id="20498" name="Rectangle 24"/>
          <p:cNvSpPr>
            <a:spLocks noChangeArrowheads="1"/>
          </p:cNvSpPr>
          <p:nvPr/>
        </p:nvSpPr>
        <p:spPr bwMode="auto">
          <a:xfrm>
            <a:off x="869950" y="2239962"/>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1600">
                <a:latin typeface="Times New Roman" panose="02020603050405020304" pitchFamily="18" charset="0"/>
                <a:cs typeface="Times New Roman" panose="02020603050405020304" pitchFamily="18" charset="0"/>
              </a:rPr>
              <a:t>Profit Table</a:t>
            </a:r>
          </a:p>
        </p:txBody>
      </p:sp>
      <p:sp>
        <p:nvSpPr>
          <p:cNvPr id="20499" name="Rectangle 21"/>
          <p:cNvSpPr>
            <a:spLocks noChangeArrowheads="1"/>
          </p:cNvSpPr>
          <p:nvPr/>
        </p:nvSpPr>
        <p:spPr bwMode="auto">
          <a:xfrm>
            <a:off x="869950" y="1905000"/>
            <a:ext cx="5310188" cy="3349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1600">
                <a:latin typeface="Times New Roman" panose="02020603050405020304" pitchFamily="18" charset="0"/>
                <a:cs typeface="Times New Roman" panose="02020603050405020304" pitchFamily="18" charset="0"/>
              </a:rPr>
              <a:t>BUYING A PUT</a:t>
            </a:r>
            <a:endParaRPr lang="en-US" sz="1600" i="1">
              <a:latin typeface="Times New Roman" panose="02020603050405020304" pitchFamily="18" charset="0"/>
              <a:cs typeface="Times New Roman" panose="02020603050405020304" pitchFamily="18" charset="0"/>
            </a:endParaRPr>
          </a:p>
        </p:txBody>
      </p:sp>
      <p:sp>
        <p:nvSpPr>
          <p:cNvPr id="151591" name="Line 39"/>
          <p:cNvSpPr>
            <a:spLocks noChangeShapeType="1"/>
          </p:cNvSpPr>
          <p:nvPr/>
        </p:nvSpPr>
        <p:spPr bwMode="auto">
          <a:xfrm>
            <a:off x="869950" y="1905000"/>
            <a:ext cx="5310188" cy="0"/>
          </a:xfrm>
          <a:prstGeom prst="line">
            <a:avLst/>
          </a:prstGeom>
          <a:noFill/>
          <a:ln w="254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1592" name="Line 40"/>
          <p:cNvSpPr>
            <a:spLocks noChangeShapeType="1"/>
          </p:cNvSpPr>
          <p:nvPr/>
        </p:nvSpPr>
        <p:spPr bwMode="auto">
          <a:xfrm>
            <a:off x="869950" y="3951287"/>
            <a:ext cx="5310188" cy="0"/>
          </a:xfrm>
          <a:prstGeom prst="line">
            <a:avLst/>
          </a:prstGeom>
          <a:noFill/>
          <a:ln w="254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1593" name="Line 41"/>
          <p:cNvSpPr>
            <a:spLocks noChangeShapeType="1"/>
          </p:cNvSpPr>
          <p:nvPr/>
        </p:nvSpPr>
        <p:spPr bwMode="auto">
          <a:xfrm>
            <a:off x="869950" y="1905000"/>
            <a:ext cx="0" cy="2046287"/>
          </a:xfrm>
          <a:prstGeom prst="line">
            <a:avLst/>
          </a:prstGeom>
          <a:noFill/>
          <a:ln w="254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1594" name="Line 42"/>
          <p:cNvSpPr>
            <a:spLocks noChangeShapeType="1"/>
          </p:cNvSpPr>
          <p:nvPr/>
        </p:nvSpPr>
        <p:spPr bwMode="auto">
          <a:xfrm>
            <a:off x="6180138" y="1905000"/>
            <a:ext cx="0" cy="2046287"/>
          </a:xfrm>
          <a:prstGeom prst="line">
            <a:avLst/>
          </a:prstGeom>
          <a:noFill/>
          <a:ln w="254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1596" name="Line 44"/>
          <p:cNvSpPr>
            <a:spLocks noChangeShapeType="1"/>
          </p:cNvSpPr>
          <p:nvPr/>
        </p:nvSpPr>
        <p:spPr bwMode="auto">
          <a:xfrm>
            <a:off x="869950" y="2239962"/>
            <a:ext cx="5310188" cy="0"/>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1602" name="Line 50"/>
          <p:cNvSpPr>
            <a:spLocks noChangeShapeType="1"/>
          </p:cNvSpPr>
          <p:nvPr/>
        </p:nvSpPr>
        <p:spPr bwMode="auto">
          <a:xfrm>
            <a:off x="869950" y="2576512"/>
            <a:ext cx="5310188" cy="0"/>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1604" name="Line 52"/>
          <p:cNvSpPr>
            <a:spLocks noChangeShapeType="1"/>
          </p:cNvSpPr>
          <p:nvPr/>
        </p:nvSpPr>
        <p:spPr bwMode="auto">
          <a:xfrm>
            <a:off x="2640013" y="2239962"/>
            <a:ext cx="0" cy="1711325"/>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1608" name="Line 56"/>
          <p:cNvSpPr>
            <a:spLocks noChangeShapeType="1"/>
          </p:cNvSpPr>
          <p:nvPr/>
        </p:nvSpPr>
        <p:spPr bwMode="auto">
          <a:xfrm>
            <a:off x="4410075" y="2239962"/>
            <a:ext cx="0" cy="1711325"/>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1613" name="Line 61"/>
          <p:cNvSpPr>
            <a:spLocks noChangeShapeType="1"/>
          </p:cNvSpPr>
          <p:nvPr/>
        </p:nvSpPr>
        <p:spPr bwMode="auto">
          <a:xfrm>
            <a:off x="869950" y="2913062"/>
            <a:ext cx="5310188" cy="0"/>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1626" name="Line 74"/>
          <p:cNvSpPr>
            <a:spLocks noChangeShapeType="1"/>
          </p:cNvSpPr>
          <p:nvPr/>
        </p:nvSpPr>
        <p:spPr bwMode="auto">
          <a:xfrm>
            <a:off x="869950" y="3249612"/>
            <a:ext cx="5310188" cy="0"/>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1637" name="Line 85"/>
          <p:cNvSpPr>
            <a:spLocks noChangeShapeType="1"/>
          </p:cNvSpPr>
          <p:nvPr/>
        </p:nvSpPr>
        <p:spPr bwMode="auto">
          <a:xfrm>
            <a:off x="869950" y="3586162"/>
            <a:ext cx="5310188" cy="0"/>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31" name="Beszédbuborék: lekerekített sarkú téglalap 30">
            <a:extLst>
              <a:ext uri="{FF2B5EF4-FFF2-40B4-BE49-F238E27FC236}">
                <a16:creationId xmlns:a16="http://schemas.microsoft.com/office/drawing/2014/main" id="{CAB4F8DC-B282-44A8-9582-7A5694E6B27D}"/>
              </a:ext>
            </a:extLst>
          </p:cNvPr>
          <p:cNvSpPr/>
          <p:nvPr/>
        </p:nvSpPr>
        <p:spPr>
          <a:xfrm>
            <a:off x="1813923" y="4089294"/>
            <a:ext cx="2819397" cy="2046276"/>
          </a:xfrm>
          <a:prstGeom prst="wedgeRoundRectCallout">
            <a:avLst>
              <a:gd name="adj1" fmla="val -13926"/>
              <a:gd name="adj2" fmla="val -81269"/>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If the</a:t>
            </a:r>
            <a:r>
              <a:rPr lang="en-GB" sz="1400" b="1" dirty="0">
                <a:solidFill>
                  <a:schemeClr val="tx1"/>
                </a:solidFill>
              </a:rPr>
              <a:t> market price is lower  than our exercise price</a:t>
            </a:r>
            <a:r>
              <a:rPr lang="en-GB" sz="1400" dirty="0">
                <a:solidFill>
                  <a:schemeClr val="tx1"/>
                </a:solidFill>
              </a:rPr>
              <a:t> we will exercise </a:t>
            </a:r>
            <a:r>
              <a:rPr lang="hu-HU" sz="1400" dirty="0" err="1">
                <a:solidFill>
                  <a:schemeClr val="tx1"/>
                </a:solidFill>
              </a:rPr>
              <a:t>our</a:t>
            </a:r>
            <a:r>
              <a:rPr lang="en-GB" sz="1400" dirty="0">
                <a:solidFill>
                  <a:schemeClr val="tx1"/>
                </a:solidFill>
              </a:rPr>
              <a:t> </a:t>
            </a:r>
            <a:r>
              <a:rPr lang="hu-HU" sz="1400" dirty="0" err="1">
                <a:solidFill>
                  <a:schemeClr val="tx1"/>
                </a:solidFill>
              </a:rPr>
              <a:t>option</a:t>
            </a:r>
            <a:r>
              <a:rPr lang="en-GB" sz="1400" dirty="0">
                <a:solidFill>
                  <a:schemeClr val="tx1"/>
                </a:solidFill>
              </a:rPr>
              <a:t>, therefor </a:t>
            </a:r>
            <a:r>
              <a:rPr lang="en-GB" sz="1400" b="1" dirty="0">
                <a:solidFill>
                  <a:schemeClr val="tx1"/>
                </a:solidFill>
              </a:rPr>
              <a:t>our </a:t>
            </a:r>
            <a:r>
              <a:rPr lang="hu-HU" sz="1400" b="1" dirty="0" err="1">
                <a:solidFill>
                  <a:schemeClr val="tx1"/>
                </a:solidFill>
              </a:rPr>
              <a:t>result</a:t>
            </a:r>
            <a:r>
              <a:rPr lang="en-GB" sz="1400" dirty="0">
                <a:solidFill>
                  <a:schemeClr val="tx1"/>
                </a:solidFill>
              </a:rPr>
              <a:t> </a:t>
            </a:r>
            <a:r>
              <a:rPr lang="hu-HU" sz="1400" b="1" dirty="0">
                <a:solidFill>
                  <a:schemeClr val="tx1"/>
                </a:solidFill>
              </a:rPr>
              <a:t>is </a:t>
            </a:r>
            <a:r>
              <a:rPr lang="hu-HU" sz="1400" b="1" dirty="0" err="1">
                <a:solidFill>
                  <a:schemeClr val="tx1"/>
                </a:solidFill>
              </a:rPr>
              <a:t>the</a:t>
            </a:r>
            <a:r>
              <a:rPr lang="hu-HU" sz="1400" b="1" dirty="0">
                <a:solidFill>
                  <a:schemeClr val="tx1"/>
                </a:solidFill>
              </a:rPr>
              <a:t> profit </a:t>
            </a:r>
            <a:r>
              <a:rPr lang="hu-HU" sz="1400" b="1" dirty="0" err="1">
                <a:solidFill>
                  <a:schemeClr val="tx1"/>
                </a:solidFill>
              </a:rPr>
              <a:t>between</a:t>
            </a:r>
            <a:r>
              <a:rPr lang="hu-HU" sz="1400" b="1" dirty="0">
                <a:solidFill>
                  <a:schemeClr val="tx1"/>
                </a:solidFill>
              </a:rPr>
              <a:t> </a:t>
            </a:r>
            <a:r>
              <a:rPr lang="hu-HU" sz="1400" b="1" dirty="0" err="1">
                <a:solidFill>
                  <a:schemeClr val="tx1"/>
                </a:solidFill>
              </a:rPr>
              <a:t>exercise</a:t>
            </a:r>
            <a:r>
              <a:rPr lang="hu-HU" sz="1400" b="1" dirty="0">
                <a:solidFill>
                  <a:schemeClr val="tx1"/>
                </a:solidFill>
              </a:rPr>
              <a:t> </a:t>
            </a:r>
            <a:r>
              <a:rPr lang="hu-HU" sz="1400" b="1" dirty="0" err="1">
                <a:solidFill>
                  <a:schemeClr val="tx1"/>
                </a:solidFill>
              </a:rPr>
              <a:t>price</a:t>
            </a:r>
            <a:r>
              <a:rPr lang="hu-HU" sz="1400" b="1" dirty="0">
                <a:solidFill>
                  <a:schemeClr val="tx1"/>
                </a:solidFill>
              </a:rPr>
              <a:t> and </a:t>
            </a:r>
            <a:r>
              <a:rPr lang="hu-HU" sz="1400" b="1" dirty="0" err="1">
                <a:solidFill>
                  <a:schemeClr val="tx1"/>
                </a:solidFill>
              </a:rPr>
              <a:t>maket</a:t>
            </a:r>
            <a:r>
              <a:rPr lang="hu-HU" sz="1400" b="1" dirty="0">
                <a:solidFill>
                  <a:schemeClr val="tx1"/>
                </a:solidFill>
              </a:rPr>
              <a:t> </a:t>
            </a:r>
            <a:r>
              <a:rPr lang="hu-HU" sz="1400" b="1" dirty="0" err="1">
                <a:solidFill>
                  <a:schemeClr val="tx1"/>
                </a:solidFill>
              </a:rPr>
              <a:t>price</a:t>
            </a:r>
            <a:r>
              <a:rPr lang="hu-HU" sz="1400" b="1" dirty="0">
                <a:solidFill>
                  <a:schemeClr val="tx1"/>
                </a:solidFill>
              </a:rPr>
              <a:t>, </a:t>
            </a:r>
            <a:r>
              <a:rPr lang="hu-HU" sz="1400" b="1" dirty="0" err="1">
                <a:solidFill>
                  <a:schemeClr val="tx1"/>
                </a:solidFill>
              </a:rPr>
              <a:t>minus</a:t>
            </a:r>
            <a:r>
              <a:rPr lang="hu-HU" sz="1400" b="1" dirty="0">
                <a:solidFill>
                  <a:schemeClr val="tx1"/>
                </a:solidFill>
              </a:rPr>
              <a:t> </a:t>
            </a:r>
            <a:r>
              <a:rPr lang="hu-HU" sz="1400" b="1" dirty="0" err="1">
                <a:solidFill>
                  <a:schemeClr val="tx1"/>
                </a:solidFill>
              </a:rPr>
              <a:t>the</a:t>
            </a:r>
            <a:r>
              <a:rPr lang="hu-HU" sz="1400" b="1" dirty="0">
                <a:solidFill>
                  <a:schemeClr val="tx1"/>
                </a:solidFill>
              </a:rPr>
              <a:t> </a:t>
            </a:r>
            <a:r>
              <a:rPr lang="hu-HU" sz="1400" b="1" dirty="0" err="1">
                <a:solidFill>
                  <a:schemeClr val="tx1"/>
                </a:solidFill>
              </a:rPr>
              <a:t>option</a:t>
            </a:r>
            <a:r>
              <a:rPr lang="hu-HU" sz="1400" b="1" dirty="0">
                <a:solidFill>
                  <a:schemeClr val="tx1"/>
                </a:solidFill>
              </a:rPr>
              <a:t> </a:t>
            </a:r>
            <a:r>
              <a:rPr lang="hu-HU" sz="1400" b="1" dirty="0" err="1">
                <a:solidFill>
                  <a:schemeClr val="tx1"/>
                </a:solidFill>
              </a:rPr>
              <a:t>premium</a:t>
            </a:r>
            <a:r>
              <a:rPr lang="hu-HU" sz="1400" b="1" dirty="0">
                <a:solidFill>
                  <a:schemeClr val="tx1"/>
                </a:solidFill>
              </a:rPr>
              <a:t> (</a:t>
            </a:r>
            <a:r>
              <a:rPr lang="hu-HU" sz="1400" b="1" dirty="0" err="1">
                <a:solidFill>
                  <a:schemeClr val="tx1"/>
                </a:solidFill>
              </a:rPr>
              <a:t>paid</a:t>
            </a:r>
            <a:r>
              <a:rPr lang="hu-HU" sz="1400" b="1" dirty="0">
                <a:solidFill>
                  <a:schemeClr val="tx1"/>
                </a:solidFill>
              </a:rPr>
              <a:t> out)</a:t>
            </a:r>
            <a:endParaRPr lang="en-GB" sz="1400" b="1" dirty="0">
              <a:solidFill>
                <a:schemeClr val="tx1"/>
              </a:solidFill>
            </a:endParaRPr>
          </a:p>
        </p:txBody>
      </p:sp>
      <p:sp>
        <p:nvSpPr>
          <p:cNvPr id="32" name="Beszédbuborék: lekerekített sarkú téglalap 31">
            <a:extLst>
              <a:ext uri="{FF2B5EF4-FFF2-40B4-BE49-F238E27FC236}">
                <a16:creationId xmlns:a16="http://schemas.microsoft.com/office/drawing/2014/main" id="{5C29745B-5C12-4D03-A042-66BBFE8403CE}"/>
              </a:ext>
            </a:extLst>
          </p:cNvPr>
          <p:cNvSpPr/>
          <p:nvPr/>
        </p:nvSpPr>
        <p:spPr>
          <a:xfrm>
            <a:off x="5842405" y="3857430"/>
            <a:ext cx="2598733" cy="2046276"/>
          </a:xfrm>
          <a:prstGeom prst="wedgeRoundRectCallout">
            <a:avLst>
              <a:gd name="adj1" fmla="val -42571"/>
              <a:gd name="adj2" fmla="val -67615"/>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If the market </a:t>
            </a:r>
            <a:r>
              <a:rPr lang="en-GB" sz="1400" b="1" dirty="0">
                <a:solidFill>
                  <a:schemeClr val="tx1"/>
                </a:solidFill>
              </a:rPr>
              <a:t>price is higher than our exercise price</a:t>
            </a:r>
            <a:r>
              <a:rPr lang="hu-HU" sz="1400" b="1" dirty="0">
                <a:solidFill>
                  <a:schemeClr val="tx1"/>
                </a:solidFill>
              </a:rPr>
              <a:t>,</a:t>
            </a:r>
            <a:r>
              <a:rPr lang="en-GB" sz="1400" dirty="0">
                <a:solidFill>
                  <a:schemeClr val="tx1"/>
                </a:solidFill>
              </a:rPr>
              <a:t> </a:t>
            </a:r>
            <a:r>
              <a:rPr lang="hu-HU" sz="1400" dirty="0" err="1">
                <a:solidFill>
                  <a:schemeClr val="tx1"/>
                </a:solidFill>
              </a:rPr>
              <a:t>it</a:t>
            </a:r>
            <a:r>
              <a:rPr lang="en-GB" sz="1400" dirty="0">
                <a:solidFill>
                  <a:schemeClr val="tx1"/>
                </a:solidFill>
              </a:rPr>
              <a:t> could be </a:t>
            </a:r>
            <a:r>
              <a:rPr lang="hu-HU" sz="1400" dirty="0" err="1">
                <a:solidFill>
                  <a:schemeClr val="tx1"/>
                </a:solidFill>
              </a:rPr>
              <a:t>not</a:t>
            </a:r>
            <a:r>
              <a:rPr lang="hu-HU" sz="1400" dirty="0">
                <a:solidFill>
                  <a:schemeClr val="tx1"/>
                </a:solidFill>
              </a:rPr>
              <a:t> </a:t>
            </a:r>
            <a:r>
              <a:rPr lang="en-GB" sz="1400" dirty="0">
                <a:solidFill>
                  <a:schemeClr val="tx1"/>
                </a:solidFill>
              </a:rPr>
              <a:t>logical exercise our option, therefor </a:t>
            </a:r>
            <a:r>
              <a:rPr lang="en-GB" sz="1400" b="1" dirty="0">
                <a:solidFill>
                  <a:schemeClr val="tx1"/>
                </a:solidFill>
              </a:rPr>
              <a:t>our </a:t>
            </a:r>
            <a:r>
              <a:rPr lang="hu-HU" sz="1400" b="1" dirty="0" err="1">
                <a:solidFill>
                  <a:schemeClr val="tx1"/>
                </a:solidFill>
              </a:rPr>
              <a:t>loss</a:t>
            </a:r>
            <a:r>
              <a:rPr lang="hu-HU" sz="1400" b="1" dirty="0">
                <a:solidFill>
                  <a:schemeClr val="tx1"/>
                </a:solidFill>
              </a:rPr>
              <a:t> </a:t>
            </a:r>
            <a:r>
              <a:rPr lang="hu-HU" sz="1400" b="1" dirty="0" err="1">
                <a:solidFill>
                  <a:schemeClr val="tx1"/>
                </a:solidFill>
              </a:rPr>
              <a:t>will</a:t>
            </a:r>
            <a:r>
              <a:rPr lang="hu-HU" sz="1400" b="1" dirty="0">
                <a:solidFill>
                  <a:schemeClr val="tx1"/>
                </a:solidFill>
              </a:rPr>
              <a:t> be </a:t>
            </a:r>
            <a:r>
              <a:rPr lang="hu-HU" sz="1400" b="1" dirty="0" err="1">
                <a:solidFill>
                  <a:schemeClr val="tx1"/>
                </a:solidFill>
              </a:rPr>
              <a:t>the</a:t>
            </a:r>
            <a:r>
              <a:rPr lang="hu-HU" sz="1400" b="1" dirty="0">
                <a:solidFill>
                  <a:schemeClr val="tx1"/>
                </a:solidFill>
              </a:rPr>
              <a:t> (</a:t>
            </a:r>
            <a:r>
              <a:rPr lang="hu-HU" sz="1400" b="1" dirty="0" err="1">
                <a:solidFill>
                  <a:schemeClr val="tx1"/>
                </a:solidFill>
              </a:rPr>
              <a:t>paid</a:t>
            </a:r>
            <a:r>
              <a:rPr lang="hu-HU" sz="1400" b="1" dirty="0">
                <a:solidFill>
                  <a:schemeClr val="tx1"/>
                </a:solidFill>
              </a:rPr>
              <a:t>) </a:t>
            </a:r>
            <a:r>
              <a:rPr lang="hu-HU" sz="1400" b="1" dirty="0" err="1">
                <a:solidFill>
                  <a:schemeClr val="tx1"/>
                </a:solidFill>
              </a:rPr>
              <a:t>option</a:t>
            </a:r>
            <a:r>
              <a:rPr lang="hu-HU" sz="1400" b="1" dirty="0">
                <a:solidFill>
                  <a:schemeClr val="tx1"/>
                </a:solidFill>
              </a:rPr>
              <a:t> </a:t>
            </a:r>
            <a:r>
              <a:rPr lang="hu-HU" sz="1400" b="1" dirty="0" err="1">
                <a:solidFill>
                  <a:schemeClr val="tx1"/>
                </a:solidFill>
              </a:rPr>
              <a:t>premium</a:t>
            </a:r>
            <a:endParaRPr lang="en-GB" sz="1400" b="1" dirty="0">
              <a:solidFill>
                <a:schemeClr val="tx1"/>
              </a:solidFill>
            </a:endParaRPr>
          </a:p>
        </p:txBody>
      </p:sp>
      <p:sp>
        <p:nvSpPr>
          <p:cNvPr id="2" name="Téglalap 1">
            <a:extLst>
              <a:ext uri="{FF2B5EF4-FFF2-40B4-BE49-F238E27FC236}">
                <a16:creationId xmlns:a16="http://schemas.microsoft.com/office/drawing/2014/main" id="{850B8D95-D1C9-49C1-8672-1AE20386B7A4}"/>
              </a:ext>
            </a:extLst>
          </p:cNvPr>
          <p:cNvSpPr/>
          <p:nvPr/>
        </p:nvSpPr>
        <p:spPr>
          <a:xfrm>
            <a:off x="697705" y="1044786"/>
            <a:ext cx="7743429" cy="523220"/>
          </a:xfrm>
          <a:prstGeom prst="rect">
            <a:avLst/>
          </a:prstGeom>
        </p:spPr>
        <p:txBody>
          <a:bodyPr wrap="square">
            <a:spAutoFit/>
          </a:bodyPr>
          <a:lstStyle/>
          <a:p>
            <a:pPr eaLnBrk="1" hangingPunct="1">
              <a:buFont typeface="Wingdings" panose="05000000000000000000" pitchFamily="2" charset="2"/>
              <a:buNone/>
            </a:pPr>
            <a:r>
              <a:rPr lang="hu-HU" sz="2800" b="1" dirty="0"/>
              <a:t>Long </a:t>
            </a:r>
            <a:r>
              <a:rPr lang="hu-HU" sz="2800" b="1" dirty="0" err="1"/>
              <a:t>Put</a:t>
            </a:r>
            <a:r>
              <a:rPr lang="hu-HU" sz="2800" b="1" dirty="0"/>
              <a:t> – </a:t>
            </a:r>
            <a:r>
              <a:rPr lang="hu-HU" sz="2800" b="1" dirty="0" err="1"/>
              <a:t>having</a:t>
            </a:r>
            <a:r>
              <a:rPr lang="hu-HU" sz="2800" b="1" dirty="0"/>
              <a:t> (</a:t>
            </a:r>
            <a:r>
              <a:rPr lang="hu-HU" sz="2800" b="1" dirty="0" err="1"/>
              <a:t>buying</a:t>
            </a:r>
            <a:r>
              <a:rPr lang="hu-HU" sz="2800" b="1" dirty="0"/>
              <a:t>) a </a:t>
            </a:r>
            <a:r>
              <a:rPr lang="hu-HU" sz="2800" b="1" dirty="0" err="1"/>
              <a:t>sell</a:t>
            </a:r>
            <a:r>
              <a:rPr lang="hu-HU" sz="2800" b="1" dirty="0"/>
              <a:t> </a:t>
            </a:r>
            <a:r>
              <a:rPr lang="hu-HU" sz="2800" b="1" dirty="0" err="1"/>
              <a:t>opportunity</a:t>
            </a:r>
            <a:endParaRPr lang="en-US" sz="2800" b="1" dirty="0"/>
          </a:p>
        </p:txBody>
      </p:sp>
    </p:spTree>
    <p:extLst>
      <p:ext uri="{BB962C8B-B14F-4D97-AF65-F5344CB8AC3E}">
        <p14:creationId xmlns:p14="http://schemas.microsoft.com/office/powerpoint/2010/main" val="221405182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44" name="Rectangle 20"/>
          <p:cNvSpPr>
            <a:spLocks noGrp="1" noChangeArrowheads="1"/>
          </p:cNvSpPr>
          <p:nvPr>
            <p:ph type="title" idx="4294967295"/>
          </p:nvPr>
        </p:nvSpPr>
        <p:spPr>
          <a:xfrm>
            <a:off x="19050" y="0"/>
            <a:ext cx="6172200" cy="623888"/>
          </a:xfrm>
        </p:spPr>
        <p:txBody>
          <a:bodyPr>
            <a:normAutofit fontScale="90000"/>
          </a:bodyPr>
          <a:lstStyle/>
          <a:p>
            <a:pPr eaLnBrk="1" hangingPunct="1">
              <a:defRPr/>
            </a:pPr>
            <a:r>
              <a:rPr lang="en-US" b="1">
                <a:effectLst>
                  <a:outerShdw blurRad="38100" dist="38100" dir="2700000" algn="tl">
                    <a:srgbClr val="C0C0C0"/>
                  </a:outerShdw>
                </a:effectLst>
              </a:rPr>
              <a:t>Writing a put option</a:t>
            </a:r>
          </a:p>
        </p:txBody>
      </p:sp>
      <p:sp>
        <p:nvSpPr>
          <p:cNvPr id="154627" name="Line 3"/>
          <p:cNvSpPr>
            <a:spLocks noChangeAspect="1" noChangeShapeType="1"/>
          </p:cNvSpPr>
          <p:nvPr/>
        </p:nvSpPr>
        <p:spPr bwMode="auto">
          <a:xfrm>
            <a:off x="955675" y="3306763"/>
            <a:ext cx="6472238" cy="0"/>
          </a:xfrm>
          <a:prstGeom prst="line">
            <a:avLst/>
          </a:prstGeom>
          <a:noFill/>
          <a:ln w="38100">
            <a:solidFill>
              <a:srgbClr val="339933"/>
            </a:solidFill>
            <a:round/>
            <a:headEnd/>
            <a:tailEnd/>
          </a:ln>
          <a:effectLst/>
        </p:spPr>
        <p:txBody>
          <a:bodyPr>
            <a:spAutoFit/>
          </a:bodyPr>
          <a:lstStyle/>
          <a:p>
            <a:pPr>
              <a:defRPr/>
            </a:pPr>
            <a:endParaRPr lang="en-US" b="0">
              <a:effectLst>
                <a:outerShdw blurRad="38100" dist="38100" dir="2700000" algn="tl">
                  <a:srgbClr val="000000">
                    <a:alpha val="43137"/>
                  </a:srgbClr>
                </a:outerShdw>
              </a:effectLst>
              <a:latin typeface="Book Antiqua" panose="02040602050305030304" pitchFamily="18" charset="0"/>
            </a:endParaRPr>
          </a:p>
        </p:txBody>
      </p:sp>
      <p:sp>
        <p:nvSpPr>
          <p:cNvPr id="154628" name="Line 4"/>
          <p:cNvSpPr>
            <a:spLocks noChangeAspect="1" noChangeShapeType="1"/>
          </p:cNvSpPr>
          <p:nvPr/>
        </p:nvSpPr>
        <p:spPr bwMode="auto">
          <a:xfrm>
            <a:off x="925513" y="1187450"/>
            <a:ext cx="0" cy="4078288"/>
          </a:xfrm>
          <a:prstGeom prst="line">
            <a:avLst/>
          </a:prstGeom>
          <a:noFill/>
          <a:ln w="38100">
            <a:solidFill>
              <a:srgbClr val="339933"/>
            </a:solidFill>
            <a:round/>
            <a:headEnd/>
            <a:tailEnd/>
          </a:ln>
          <a:effectLst/>
        </p:spPr>
        <p:txBody>
          <a:bodyPr>
            <a:spAutoFit/>
          </a:bodyPr>
          <a:lstStyle/>
          <a:p>
            <a:pPr>
              <a:defRPr/>
            </a:pPr>
            <a:endParaRPr lang="en-US" b="0">
              <a:effectLst>
                <a:outerShdw blurRad="38100" dist="38100" dir="2700000" algn="tl">
                  <a:srgbClr val="000000">
                    <a:alpha val="43137"/>
                  </a:srgbClr>
                </a:outerShdw>
              </a:effectLst>
              <a:latin typeface="Book Antiqua" panose="02040602050305030304" pitchFamily="18" charset="0"/>
            </a:endParaRPr>
          </a:p>
        </p:txBody>
      </p:sp>
      <p:sp>
        <p:nvSpPr>
          <p:cNvPr id="24581" name="Rectangle 5"/>
          <p:cNvSpPr>
            <a:spLocks noChangeArrowheads="1"/>
          </p:cNvSpPr>
          <p:nvPr/>
        </p:nvSpPr>
        <p:spPr bwMode="auto">
          <a:xfrm>
            <a:off x="5262563" y="3938111"/>
            <a:ext cx="28130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1800">
                <a:latin typeface="Book Antiqua" panose="02040602050305030304" pitchFamily="18" charset="0"/>
                <a:cs typeface="Arial" panose="020B0604020202020204" pitchFamily="34" charset="0"/>
              </a:rPr>
              <a:t>IBM Jul 100 put option</a:t>
            </a:r>
          </a:p>
          <a:p>
            <a:r>
              <a:rPr lang="en-US" sz="1800">
                <a:latin typeface="Book Antiqua" panose="02040602050305030304" pitchFamily="18" charset="0"/>
                <a:cs typeface="Arial" panose="020B0604020202020204" pitchFamily="34" charset="0"/>
              </a:rPr>
              <a:t>Stock price = $96.14</a:t>
            </a:r>
          </a:p>
          <a:p>
            <a:r>
              <a:rPr lang="en-US" sz="1800">
                <a:latin typeface="Book Antiqua" panose="02040602050305030304" pitchFamily="18" charset="0"/>
                <a:cs typeface="Arial" panose="020B0604020202020204" pitchFamily="34" charset="0"/>
              </a:rPr>
              <a:t>Exercise = $100</a:t>
            </a:r>
          </a:p>
          <a:p>
            <a:r>
              <a:rPr lang="en-US" sz="1800">
                <a:latin typeface="Book Antiqua" panose="02040602050305030304" pitchFamily="18" charset="0"/>
                <a:cs typeface="Arial" panose="020B0604020202020204" pitchFamily="34" charset="0"/>
              </a:rPr>
              <a:t>Put premium = $1,166</a:t>
            </a:r>
          </a:p>
          <a:p>
            <a:r>
              <a:rPr lang="en-US" sz="1800">
                <a:latin typeface="Book Antiqua" panose="02040602050305030304" pitchFamily="18" charset="0"/>
                <a:cs typeface="Arial" panose="020B0604020202020204" pitchFamily="34" charset="0"/>
              </a:rPr>
              <a:t>Contract Size 100 shares</a:t>
            </a:r>
          </a:p>
        </p:txBody>
      </p:sp>
      <p:sp>
        <p:nvSpPr>
          <p:cNvPr id="154630" name="Rectangle 6"/>
          <p:cNvSpPr>
            <a:spLocks noChangeArrowheads="1"/>
          </p:cNvSpPr>
          <p:nvPr/>
        </p:nvSpPr>
        <p:spPr bwMode="auto">
          <a:xfrm>
            <a:off x="3900488" y="3846612"/>
            <a:ext cx="955711" cy="307777"/>
          </a:xfrm>
          <a:prstGeom prst="rect">
            <a:avLst/>
          </a:prstGeom>
          <a:noFill/>
          <a:ln w="9525" algn="ctr">
            <a:noFill/>
            <a:miter lim="800000"/>
            <a:headEnd/>
            <a:tailEnd/>
          </a:ln>
          <a:effectLst/>
        </p:spPr>
        <p:txBody>
          <a:bodyPr wrap="none" anchor="ctr">
            <a:spAutoFit/>
          </a:bodyPr>
          <a:lstStyle/>
          <a:p>
            <a:pPr>
              <a:defRPr/>
            </a:pPr>
            <a:r>
              <a:rPr lang="en-US" sz="1400" b="0" dirty="0">
                <a:effectLst>
                  <a:outerShdw blurRad="38100" dist="38100" dir="2700000" algn="tl">
                    <a:srgbClr val="000000">
                      <a:alpha val="43137"/>
                    </a:srgbClr>
                  </a:outerShdw>
                </a:effectLst>
                <a:latin typeface="Book Antiqua" panose="02040602050305030304" pitchFamily="18" charset="0"/>
                <a:cs typeface="Arial" charset="0"/>
              </a:rPr>
              <a:t>Xx = $100</a:t>
            </a:r>
          </a:p>
        </p:txBody>
      </p:sp>
      <p:sp>
        <p:nvSpPr>
          <p:cNvPr id="154631" name="Rectangle 7"/>
          <p:cNvSpPr>
            <a:spLocks noChangeArrowheads="1"/>
          </p:cNvSpPr>
          <p:nvPr/>
        </p:nvSpPr>
        <p:spPr bwMode="auto">
          <a:xfrm>
            <a:off x="7361238" y="2894439"/>
            <a:ext cx="1000595" cy="830997"/>
          </a:xfrm>
          <a:prstGeom prst="rect">
            <a:avLst/>
          </a:prstGeom>
          <a:noFill/>
          <a:ln w="9525" algn="ctr">
            <a:noFill/>
            <a:miter lim="800000"/>
            <a:headEnd/>
            <a:tailEnd/>
          </a:ln>
          <a:effectLst/>
        </p:spPr>
        <p:txBody>
          <a:bodyPr wrap="none" anchor="ctr">
            <a:spAutoFit/>
          </a:bodyPr>
          <a:lstStyle/>
          <a:p>
            <a:pPr>
              <a:defRPr/>
            </a:pPr>
            <a:r>
              <a:rPr lang="en-US" b="0" dirty="0">
                <a:effectLst>
                  <a:outerShdw blurRad="38100" dist="38100" dir="2700000" algn="tl">
                    <a:srgbClr val="000000">
                      <a:alpha val="43137"/>
                    </a:srgbClr>
                  </a:outerShdw>
                </a:effectLst>
                <a:latin typeface="Book Antiqua" panose="02040602050305030304" pitchFamily="18" charset="0"/>
                <a:cs typeface="Arial" charset="0"/>
              </a:rPr>
              <a:t>Stock </a:t>
            </a:r>
            <a:br>
              <a:rPr lang="en-US" b="0" dirty="0">
                <a:effectLst>
                  <a:outerShdw blurRad="38100" dist="38100" dir="2700000" algn="tl">
                    <a:srgbClr val="000000">
                      <a:alpha val="43137"/>
                    </a:srgbClr>
                  </a:outerShdw>
                </a:effectLst>
                <a:latin typeface="Book Antiqua" panose="02040602050305030304" pitchFamily="18" charset="0"/>
                <a:cs typeface="Arial" charset="0"/>
              </a:rPr>
            </a:br>
            <a:r>
              <a:rPr lang="en-US" b="0" dirty="0" err="1">
                <a:effectLst>
                  <a:outerShdw blurRad="38100" dist="38100" dir="2700000" algn="tl">
                    <a:srgbClr val="000000">
                      <a:alpha val="43137"/>
                    </a:srgbClr>
                  </a:outerShdw>
                </a:effectLst>
                <a:latin typeface="Book Antiqua" panose="02040602050305030304" pitchFamily="18" charset="0"/>
                <a:cs typeface="Arial" charset="0"/>
              </a:rPr>
              <a:t>Price</a:t>
            </a:r>
            <a:r>
              <a:rPr lang="en-US" b="0" baseline="-25000" dirty="0" err="1">
                <a:effectLst>
                  <a:outerShdw blurRad="38100" dist="38100" dir="2700000" algn="tl">
                    <a:srgbClr val="000000">
                      <a:alpha val="43137"/>
                    </a:srgbClr>
                  </a:outerShdw>
                </a:effectLst>
                <a:latin typeface="Book Antiqua" panose="02040602050305030304" pitchFamily="18" charset="0"/>
                <a:cs typeface="Arial" charset="0"/>
              </a:rPr>
              <a:t>t</a:t>
            </a:r>
            <a:endParaRPr lang="en-US" b="0" baseline="-25000" dirty="0">
              <a:effectLst>
                <a:outerShdw blurRad="38100" dist="38100" dir="2700000" algn="tl">
                  <a:srgbClr val="000000">
                    <a:alpha val="43137"/>
                  </a:srgbClr>
                </a:outerShdw>
              </a:effectLst>
              <a:latin typeface="Book Antiqua" panose="02040602050305030304" pitchFamily="18" charset="0"/>
              <a:cs typeface="Arial" charset="0"/>
            </a:endParaRPr>
          </a:p>
        </p:txBody>
      </p:sp>
      <p:sp>
        <p:nvSpPr>
          <p:cNvPr id="154632" name="Rectangle 8"/>
          <p:cNvSpPr>
            <a:spLocks noChangeArrowheads="1"/>
          </p:cNvSpPr>
          <p:nvPr/>
        </p:nvSpPr>
        <p:spPr bwMode="auto">
          <a:xfrm>
            <a:off x="413852" y="823576"/>
            <a:ext cx="888385" cy="430887"/>
          </a:xfrm>
          <a:prstGeom prst="rect">
            <a:avLst/>
          </a:prstGeom>
          <a:noFill/>
          <a:ln w="9525" algn="ctr">
            <a:noFill/>
            <a:miter lim="800000"/>
            <a:headEnd/>
            <a:tailEnd/>
          </a:ln>
          <a:effectLst/>
        </p:spPr>
        <p:txBody>
          <a:bodyPr wrap="none" anchor="ctr">
            <a:spAutoFit/>
          </a:bodyPr>
          <a:lstStyle/>
          <a:p>
            <a:pPr algn="ctr">
              <a:defRPr/>
            </a:pPr>
            <a:r>
              <a:rPr lang="en-US" sz="2200" b="0">
                <a:effectLst>
                  <a:outerShdw blurRad="38100" dist="38100" dir="2700000" algn="tl">
                    <a:srgbClr val="000000">
                      <a:alpha val="43137"/>
                    </a:srgbClr>
                  </a:outerShdw>
                </a:effectLst>
                <a:latin typeface="Book Antiqua" panose="02040602050305030304" pitchFamily="18" charset="0"/>
                <a:cs typeface="Arial" charset="0"/>
              </a:rPr>
              <a:t>Profit</a:t>
            </a:r>
          </a:p>
        </p:txBody>
      </p:sp>
      <p:sp>
        <p:nvSpPr>
          <p:cNvPr id="154633" name="Rectangle 9"/>
          <p:cNvSpPr>
            <a:spLocks noChangeArrowheads="1"/>
          </p:cNvSpPr>
          <p:nvPr/>
        </p:nvSpPr>
        <p:spPr bwMode="auto">
          <a:xfrm>
            <a:off x="433477" y="3076546"/>
            <a:ext cx="441146" cy="400110"/>
          </a:xfrm>
          <a:prstGeom prst="rect">
            <a:avLst/>
          </a:prstGeom>
          <a:noFill/>
          <a:ln w="9525" algn="ctr">
            <a:noFill/>
            <a:miter lim="800000"/>
            <a:headEnd/>
            <a:tailEnd/>
          </a:ln>
          <a:effectLst/>
        </p:spPr>
        <p:txBody>
          <a:bodyPr wrap="none" anchor="ctr">
            <a:spAutoFit/>
          </a:bodyPr>
          <a:lstStyle/>
          <a:p>
            <a:pPr algn="ctr">
              <a:defRPr/>
            </a:pPr>
            <a:r>
              <a:rPr lang="en-US" sz="2000" b="0">
                <a:effectLst>
                  <a:outerShdw blurRad="38100" dist="38100" dir="2700000" algn="tl">
                    <a:srgbClr val="000000">
                      <a:alpha val="43137"/>
                    </a:srgbClr>
                  </a:outerShdw>
                </a:effectLst>
                <a:latin typeface="Book Antiqua" panose="02040602050305030304" pitchFamily="18" charset="0"/>
                <a:cs typeface="Arial" charset="0"/>
              </a:rPr>
              <a:t>$0</a:t>
            </a:r>
          </a:p>
        </p:txBody>
      </p:sp>
      <p:sp>
        <p:nvSpPr>
          <p:cNvPr id="154634" name="Line 10"/>
          <p:cNvSpPr>
            <a:spLocks noChangeShapeType="1"/>
          </p:cNvSpPr>
          <p:nvPr/>
        </p:nvSpPr>
        <p:spPr bwMode="auto">
          <a:xfrm>
            <a:off x="4424363" y="3306763"/>
            <a:ext cx="0" cy="566737"/>
          </a:xfrm>
          <a:prstGeom prst="line">
            <a:avLst/>
          </a:prstGeom>
          <a:noFill/>
          <a:ln w="9525" cap="rnd">
            <a:solidFill>
              <a:srgbClr val="3399FF"/>
            </a:solidFill>
            <a:prstDash val="sysDot"/>
            <a:round/>
            <a:headEnd/>
            <a:tailEnd/>
          </a:ln>
          <a:effectLst/>
        </p:spPr>
        <p:txBody>
          <a:bodyPr wrap="none" anchor="ctr">
            <a:spAutoFit/>
          </a:bodyPr>
          <a:lstStyle/>
          <a:p>
            <a:pPr>
              <a:defRPr/>
            </a:pPr>
            <a:endParaRPr lang="en-US" b="0">
              <a:effectLst>
                <a:outerShdw blurRad="38100" dist="38100" dir="2700000" algn="tl">
                  <a:srgbClr val="000000">
                    <a:alpha val="43137"/>
                  </a:srgbClr>
                </a:outerShdw>
              </a:effectLst>
              <a:latin typeface="Book Antiqua" panose="02040602050305030304" pitchFamily="18" charset="0"/>
            </a:endParaRPr>
          </a:p>
        </p:txBody>
      </p:sp>
      <p:sp>
        <p:nvSpPr>
          <p:cNvPr id="154635" name="Rectangle 11"/>
          <p:cNvSpPr>
            <a:spLocks noChangeArrowheads="1"/>
          </p:cNvSpPr>
          <p:nvPr/>
        </p:nvSpPr>
        <p:spPr bwMode="auto">
          <a:xfrm>
            <a:off x="169369" y="2401858"/>
            <a:ext cx="889987" cy="400110"/>
          </a:xfrm>
          <a:prstGeom prst="rect">
            <a:avLst/>
          </a:prstGeom>
          <a:noFill/>
          <a:ln w="9525" algn="ctr">
            <a:noFill/>
            <a:miter lim="800000"/>
            <a:headEnd/>
            <a:tailEnd/>
          </a:ln>
          <a:effectLst/>
        </p:spPr>
        <p:txBody>
          <a:bodyPr wrap="none" anchor="ctr">
            <a:spAutoFit/>
          </a:bodyPr>
          <a:lstStyle/>
          <a:p>
            <a:pPr algn="ctr">
              <a:defRPr/>
            </a:pPr>
            <a:r>
              <a:rPr lang="en-US" sz="2000" b="0" dirty="0">
                <a:effectLst>
                  <a:outerShdw blurRad="38100" dist="38100" dir="2700000" algn="tl">
                    <a:srgbClr val="000000">
                      <a:alpha val="43137"/>
                    </a:srgbClr>
                  </a:outerShdw>
                </a:effectLst>
                <a:latin typeface="Book Antiqua" panose="02040602050305030304" pitchFamily="18" charset="0"/>
                <a:cs typeface="Arial" charset="0"/>
              </a:rPr>
              <a:t>$1,166</a:t>
            </a:r>
          </a:p>
        </p:txBody>
      </p:sp>
      <p:grpSp>
        <p:nvGrpSpPr>
          <p:cNvPr id="24588" name="Group 22"/>
          <p:cNvGrpSpPr>
            <a:grpSpLocks/>
          </p:cNvGrpSpPr>
          <p:nvPr/>
        </p:nvGrpSpPr>
        <p:grpSpPr bwMode="auto">
          <a:xfrm flipV="1">
            <a:off x="942975" y="2674938"/>
            <a:ext cx="6992938" cy="2112962"/>
            <a:chOff x="678" y="1159"/>
            <a:chExt cx="4405" cy="1331"/>
          </a:xfrm>
        </p:grpSpPr>
        <p:sp>
          <p:nvSpPr>
            <p:cNvPr id="22555" name="Line 12"/>
            <p:cNvSpPr>
              <a:spLocks noChangeAspect="1" noChangeShapeType="1"/>
            </p:cNvSpPr>
            <p:nvPr/>
          </p:nvSpPr>
          <p:spPr bwMode="auto">
            <a:xfrm flipH="1">
              <a:off x="2866" y="2488"/>
              <a:ext cx="2217" cy="0"/>
            </a:xfrm>
            <a:prstGeom prst="line">
              <a:avLst/>
            </a:prstGeom>
            <a:noFill/>
            <a:ln w="38100">
              <a:solidFill>
                <a:srgbClr val="CC3300"/>
              </a:solidFill>
              <a:round/>
              <a:headEnd/>
              <a:tailEnd/>
            </a:ln>
          </p:spPr>
          <p:txBody>
            <a:bodyPr>
              <a:spAutoFit/>
            </a:bodyPr>
            <a:lstStyle/>
            <a:p>
              <a:pPr>
                <a:defRPr/>
              </a:pPr>
              <a:endParaRPr lang="en-US" b="0">
                <a:effectLst>
                  <a:outerShdw blurRad="38100" dist="38100" dir="2700000" algn="tl">
                    <a:srgbClr val="000000">
                      <a:alpha val="43137"/>
                    </a:srgbClr>
                  </a:outerShdw>
                </a:effectLst>
                <a:latin typeface="Book Antiqua" panose="02040602050305030304" pitchFamily="18" charset="0"/>
              </a:endParaRPr>
            </a:p>
          </p:txBody>
        </p:sp>
        <p:sp>
          <p:nvSpPr>
            <p:cNvPr id="22556" name="Line 13"/>
            <p:cNvSpPr>
              <a:spLocks noChangeAspect="1" noChangeShapeType="1"/>
            </p:cNvSpPr>
            <p:nvPr/>
          </p:nvSpPr>
          <p:spPr bwMode="auto">
            <a:xfrm flipH="1" flipV="1">
              <a:off x="678" y="1159"/>
              <a:ext cx="2194" cy="1331"/>
            </a:xfrm>
            <a:prstGeom prst="line">
              <a:avLst/>
            </a:prstGeom>
            <a:noFill/>
            <a:ln w="38100">
              <a:solidFill>
                <a:srgbClr val="CC3300"/>
              </a:solidFill>
              <a:round/>
              <a:headEnd/>
              <a:tailEnd/>
            </a:ln>
          </p:spPr>
          <p:txBody>
            <a:bodyPr>
              <a:spAutoFit/>
            </a:bodyPr>
            <a:lstStyle/>
            <a:p>
              <a:pPr>
                <a:defRPr/>
              </a:pPr>
              <a:endParaRPr lang="en-US" b="0">
                <a:effectLst>
                  <a:outerShdw blurRad="38100" dist="38100" dir="2700000" algn="tl">
                    <a:srgbClr val="000000">
                      <a:alpha val="43137"/>
                    </a:srgbClr>
                  </a:outerShdw>
                </a:effectLst>
                <a:latin typeface="Book Antiqua" panose="02040602050305030304" pitchFamily="18" charset="0"/>
              </a:endParaRPr>
            </a:p>
          </p:txBody>
        </p:sp>
      </p:grpSp>
      <p:grpSp>
        <p:nvGrpSpPr>
          <p:cNvPr id="24589" name="Group 16"/>
          <p:cNvGrpSpPr>
            <a:grpSpLocks/>
          </p:cNvGrpSpPr>
          <p:nvPr/>
        </p:nvGrpSpPr>
        <p:grpSpPr bwMode="auto">
          <a:xfrm>
            <a:off x="3140075" y="3030543"/>
            <a:ext cx="2600325" cy="287338"/>
            <a:chOff x="2062" y="1947"/>
            <a:chExt cx="1638" cy="181"/>
          </a:xfrm>
        </p:grpSpPr>
        <p:sp>
          <p:nvSpPr>
            <p:cNvPr id="154641" name="Rectangle 17"/>
            <p:cNvSpPr>
              <a:spLocks noChangeArrowheads="1"/>
            </p:cNvSpPr>
            <p:nvPr/>
          </p:nvSpPr>
          <p:spPr bwMode="auto">
            <a:xfrm>
              <a:off x="2708" y="1947"/>
              <a:ext cx="310" cy="174"/>
            </a:xfrm>
            <a:prstGeom prst="rect">
              <a:avLst/>
            </a:prstGeom>
            <a:noFill/>
            <a:ln w="9525" algn="ctr">
              <a:noFill/>
              <a:miter lim="800000"/>
              <a:headEnd/>
              <a:tailEnd/>
            </a:ln>
            <a:effectLst/>
          </p:spPr>
          <p:txBody>
            <a:bodyPr wrap="none" anchor="ctr">
              <a:spAutoFit/>
            </a:bodyPr>
            <a:lstStyle/>
            <a:p>
              <a:pPr algn="ctr">
                <a:defRPr/>
              </a:pPr>
              <a:r>
                <a:rPr lang="en-US" sz="1200" b="0">
                  <a:effectLst>
                    <a:outerShdw blurRad="38100" dist="38100" dir="2700000" algn="tl">
                      <a:srgbClr val="000000">
                        <a:alpha val="43137"/>
                      </a:srgbClr>
                    </a:outerShdw>
                  </a:effectLst>
                  <a:latin typeface="Book Antiqua" panose="02040602050305030304" pitchFamily="18" charset="0"/>
                  <a:cs typeface="Arial" charset="0"/>
                </a:rPr>
                <a:t>$100</a:t>
              </a:r>
            </a:p>
          </p:txBody>
        </p:sp>
        <p:sp>
          <p:nvSpPr>
            <p:cNvPr id="154642" name="Rectangle 18"/>
            <p:cNvSpPr>
              <a:spLocks noChangeArrowheads="1"/>
            </p:cNvSpPr>
            <p:nvPr/>
          </p:nvSpPr>
          <p:spPr bwMode="auto">
            <a:xfrm>
              <a:off x="3269" y="1948"/>
              <a:ext cx="431" cy="174"/>
            </a:xfrm>
            <a:prstGeom prst="rect">
              <a:avLst/>
            </a:prstGeom>
            <a:noFill/>
            <a:ln w="9525" algn="ctr">
              <a:noFill/>
              <a:miter lim="800000"/>
              <a:headEnd/>
              <a:tailEnd/>
            </a:ln>
            <a:effectLst/>
          </p:spPr>
          <p:txBody>
            <a:bodyPr wrap="none" anchor="ctr">
              <a:spAutoFit/>
            </a:bodyPr>
            <a:lstStyle/>
            <a:p>
              <a:pPr algn="ctr">
                <a:defRPr/>
              </a:pPr>
              <a:r>
                <a:rPr lang="en-US" sz="1200" b="0" dirty="0">
                  <a:effectLst>
                    <a:outerShdw blurRad="38100" dist="38100" dir="2700000" algn="tl">
                      <a:srgbClr val="000000">
                        <a:alpha val="43137"/>
                      </a:srgbClr>
                    </a:outerShdw>
                  </a:effectLst>
                  <a:latin typeface="Book Antiqua" panose="02040602050305030304" pitchFamily="18" charset="0"/>
                  <a:cs typeface="Arial" charset="0"/>
                </a:rPr>
                <a:t>$111.66</a:t>
              </a:r>
            </a:p>
          </p:txBody>
        </p:sp>
        <p:sp>
          <p:nvSpPr>
            <p:cNvPr id="154643" name="Rectangle 19"/>
            <p:cNvSpPr>
              <a:spLocks noChangeArrowheads="1"/>
            </p:cNvSpPr>
            <p:nvPr/>
          </p:nvSpPr>
          <p:spPr bwMode="auto">
            <a:xfrm>
              <a:off x="2062" y="1954"/>
              <a:ext cx="383" cy="174"/>
            </a:xfrm>
            <a:prstGeom prst="rect">
              <a:avLst/>
            </a:prstGeom>
            <a:noFill/>
            <a:ln w="9525" algn="ctr">
              <a:noFill/>
              <a:miter lim="800000"/>
              <a:headEnd/>
              <a:tailEnd/>
            </a:ln>
            <a:effectLst/>
          </p:spPr>
          <p:txBody>
            <a:bodyPr wrap="none" anchor="ctr">
              <a:spAutoFit/>
            </a:bodyPr>
            <a:lstStyle/>
            <a:p>
              <a:pPr algn="ctr">
                <a:defRPr/>
              </a:pPr>
              <a:r>
                <a:rPr lang="en-US" sz="1200" b="0" dirty="0">
                  <a:effectLst>
                    <a:outerShdw blurRad="38100" dist="38100" dir="2700000" algn="tl">
                      <a:srgbClr val="000000">
                        <a:alpha val="43137"/>
                      </a:srgbClr>
                    </a:outerShdw>
                  </a:effectLst>
                  <a:latin typeface="Book Antiqua" panose="02040602050305030304" pitchFamily="18" charset="0"/>
                  <a:cs typeface="Arial" charset="0"/>
                </a:rPr>
                <a:t>$88.34</a:t>
              </a:r>
            </a:p>
          </p:txBody>
        </p:sp>
      </p:grpSp>
      <p:sp>
        <p:nvSpPr>
          <p:cNvPr id="154645" name="Text Box 21"/>
          <p:cNvSpPr txBox="1">
            <a:spLocks noChangeArrowheads="1"/>
          </p:cNvSpPr>
          <p:nvPr/>
        </p:nvSpPr>
        <p:spPr bwMode="auto">
          <a:xfrm>
            <a:off x="171450" y="4625975"/>
            <a:ext cx="857250" cy="304800"/>
          </a:xfrm>
          <a:prstGeom prst="rect">
            <a:avLst/>
          </a:prstGeom>
          <a:noFill/>
          <a:ln w="9525" algn="ctr">
            <a:noFill/>
            <a:miter lim="800000"/>
            <a:headEnd/>
            <a:tailEnd/>
          </a:ln>
          <a:effectLst/>
        </p:spPr>
        <p:txBody>
          <a:bodyPr>
            <a:spAutoFit/>
          </a:bodyPr>
          <a:lstStyle/>
          <a:p>
            <a:pPr>
              <a:defRPr/>
            </a:pPr>
            <a:r>
              <a:rPr lang="en-US" sz="1400" b="0" dirty="0">
                <a:effectLst>
                  <a:outerShdw blurRad="38100" dist="38100" dir="2700000" algn="tl">
                    <a:srgbClr val="000000">
                      <a:alpha val="43137"/>
                    </a:srgbClr>
                  </a:outerShdw>
                </a:effectLst>
                <a:latin typeface="Book Antiqua" panose="02040602050305030304" pitchFamily="18" charset="0"/>
              </a:rPr>
              <a:t>- $8,834</a:t>
            </a:r>
          </a:p>
        </p:txBody>
      </p:sp>
      <p:sp>
        <p:nvSpPr>
          <p:cNvPr id="24" name="Rectangle 23"/>
          <p:cNvSpPr/>
          <p:nvPr/>
        </p:nvSpPr>
        <p:spPr>
          <a:xfrm>
            <a:off x="1536700" y="5537200"/>
            <a:ext cx="8045450" cy="1200329"/>
          </a:xfrm>
          <a:prstGeom prst="rect">
            <a:avLst/>
          </a:prstGeom>
        </p:spPr>
        <p:txBody>
          <a:bodyPr>
            <a:spAutoFit/>
          </a:bodyPr>
          <a:lstStyle/>
          <a:p>
            <a:pPr marL="341313" indent="-341313">
              <a:buFont typeface="Wingdings" pitchFamily="2" charset="2"/>
              <a:buChar char="Ø"/>
              <a:defRPr/>
            </a:pPr>
            <a:r>
              <a:rPr lang="en-US" b="0" dirty="0">
                <a:effectLst>
                  <a:outerShdw blurRad="38100" dist="38100" dir="2700000" algn="tl">
                    <a:srgbClr val="000000">
                      <a:alpha val="43137"/>
                    </a:srgbClr>
                  </a:outerShdw>
                </a:effectLst>
                <a:latin typeface="Book Antiqua" panose="02040602050305030304" pitchFamily="18" charset="0"/>
              </a:rPr>
              <a:t>Bullish or bearish?     Alternative Stock Strategy?</a:t>
            </a:r>
            <a:br>
              <a:rPr lang="en-US" b="0" dirty="0">
                <a:effectLst>
                  <a:outerShdw blurRad="38100" dist="38100" dir="2700000" algn="tl">
                    <a:srgbClr val="000000">
                      <a:alpha val="43137"/>
                    </a:srgbClr>
                  </a:outerShdw>
                </a:effectLst>
                <a:latin typeface="Book Antiqua" panose="02040602050305030304" pitchFamily="18" charset="0"/>
              </a:rPr>
            </a:br>
            <a:endParaRPr lang="en-US" b="0" dirty="0">
              <a:effectLst>
                <a:outerShdw blurRad="38100" dist="38100" dir="2700000" algn="tl">
                  <a:srgbClr val="000000">
                    <a:alpha val="43137"/>
                  </a:srgbClr>
                </a:outerShdw>
              </a:effectLst>
              <a:latin typeface="Book Antiqua" panose="02040602050305030304" pitchFamily="18" charset="0"/>
            </a:endParaRPr>
          </a:p>
          <a:p>
            <a:pPr marL="341313" indent="-341313">
              <a:buFont typeface="Wingdings" pitchFamily="2" charset="2"/>
              <a:buChar char="Ø"/>
              <a:defRPr/>
            </a:pPr>
            <a:r>
              <a:rPr lang="en-US" b="0" dirty="0">
                <a:effectLst>
                  <a:outerShdw blurRad="38100" dist="38100" dir="2700000" algn="tl">
                    <a:srgbClr val="000000">
                      <a:alpha val="43137"/>
                    </a:srgbClr>
                  </a:outerShdw>
                </a:effectLst>
                <a:latin typeface="Book Antiqua" panose="02040602050305030304" pitchFamily="18" charset="0"/>
              </a:rPr>
              <a:t>High or low volatility strategy?</a:t>
            </a:r>
          </a:p>
        </p:txBody>
      </p:sp>
      <p:sp>
        <p:nvSpPr>
          <p:cNvPr id="25" name="Rectangle 8"/>
          <p:cNvSpPr>
            <a:spLocks noChangeArrowheads="1"/>
          </p:cNvSpPr>
          <p:nvPr/>
        </p:nvSpPr>
        <p:spPr bwMode="auto">
          <a:xfrm>
            <a:off x="1101725" y="2803525"/>
            <a:ext cx="1770063" cy="336550"/>
          </a:xfrm>
          <a:prstGeom prst="rect">
            <a:avLst/>
          </a:prstGeom>
          <a:solidFill>
            <a:schemeClr val="bg1"/>
          </a:solidFill>
          <a:ln w="9525" algn="ctr">
            <a:noFill/>
            <a:miter lim="800000"/>
            <a:headEnd/>
            <a:tailEnd/>
          </a:ln>
        </p:spPr>
        <p:txBody>
          <a:bodyPr/>
          <a:lstStyle/>
          <a:p>
            <a:pPr algn="ctr">
              <a:spcBef>
                <a:spcPct val="0"/>
              </a:spcBef>
              <a:defRPr/>
            </a:pPr>
            <a:r>
              <a:rPr lang="en-US" sz="1600" b="0" i="1" dirty="0">
                <a:effectLst>
                  <a:outerShdw blurRad="38100" dist="38100" dir="2700000" algn="tl">
                    <a:srgbClr val="000000">
                      <a:alpha val="43137"/>
                    </a:srgbClr>
                  </a:outerShdw>
                </a:effectLst>
                <a:latin typeface="Book Antiqua" panose="02040602050305030304" pitchFamily="18" charset="0"/>
                <a:cs typeface="Times New Roman" pitchFamily="18" charset="0"/>
              </a:rPr>
              <a:t> S</a:t>
            </a:r>
            <a:r>
              <a:rPr lang="en-US" sz="1600" b="0" i="1" baseline="-30000" dirty="0">
                <a:effectLst>
                  <a:outerShdw blurRad="38100" dist="38100" dir="2700000" algn="tl">
                    <a:srgbClr val="000000">
                      <a:alpha val="43137"/>
                    </a:srgbClr>
                  </a:outerShdw>
                </a:effectLst>
                <a:latin typeface="Book Antiqua" panose="02040602050305030304" pitchFamily="18" charset="0"/>
                <a:cs typeface="Times New Roman" pitchFamily="18" charset="0"/>
              </a:rPr>
              <a:t>T  </a:t>
            </a:r>
            <a:r>
              <a:rPr lang="en-US" sz="1600" b="0" i="1" dirty="0">
                <a:effectLst>
                  <a:outerShdw blurRad="38100" dist="38100" dir="2700000" algn="tl">
                    <a:srgbClr val="000000">
                      <a:alpha val="43137"/>
                    </a:srgbClr>
                  </a:outerShdw>
                </a:effectLst>
                <a:latin typeface="Book Antiqua" panose="02040602050305030304" pitchFamily="18" charset="0"/>
              </a:rPr>
              <a:t>–</a:t>
            </a:r>
            <a:r>
              <a:rPr lang="en-US" sz="1600" b="0" i="1" dirty="0">
                <a:effectLst>
                  <a:outerShdw blurRad="38100" dist="38100" dir="2700000" algn="tl">
                    <a:srgbClr val="000000">
                      <a:alpha val="43137"/>
                    </a:srgbClr>
                  </a:outerShdw>
                </a:effectLst>
                <a:latin typeface="Book Antiqua" panose="02040602050305030304" pitchFamily="18" charset="0"/>
                <a:cs typeface="Times New Roman" pitchFamily="18" charset="0"/>
              </a:rPr>
              <a:t> X + P</a:t>
            </a:r>
            <a:r>
              <a:rPr lang="en-US" sz="1600" b="0" i="1" baseline="-30000" dirty="0">
                <a:effectLst>
                  <a:outerShdw blurRad="38100" dist="38100" dir="2700000" algn="tl">
                    <a:srgbClr val="000000">
                      <a:alpha val="43137"/>
                    </a:srgbClr>
                  </a:outerShdw>
                </a:effectLst>
                <a:latin typeface="Book Antiqua" panose="02040602050305030304" pitchFamily="18" charset="0"/>
                <a:cs typeface="Times New Roman" pitchFamily="18" charset="0"/>
              </a:rPr>
              <a:t>0</a:t>
            </a:r>
          </a:p>
        </p:txBody>
      </p:sp>
      <p:sp>
        <p:nvSpPr>
          <p:cNvPr id="27" name="Rectangle 7"/>
          <p:cNvSpPr>
            <a:spLocks noChangeArrowheads="1"/>
          </p:cNvSpPr>
          <p:nvPr/>
        </p:nvSpPr>
        <p:spPr bwMode="auto">
          <a:xfrm>
            <a:off x="5341938" y="2803525"/>
            <a:ext cx="1770062" cy="336550"/>
          </a:xfrm>
          <a:prstGeom prst="rect">
            <a:avLst/>
          </a:prstGeom>
          <a:solidFill>
            <a:schemeClr val="bg1"/>
          </a:solidFill>
          <a:ln w="9525" algn="ctr">
            <a:noFill/>
            <a:miter lim="800000"/>
            <a:headEnd/>
            <a:tailEnd/>
          </a:ln>
        </p:spPr>
        <p:txBody>
          <a:bodyPr/>
          <a:lstStyle/>
          <a:p>
            <a:pPr algn="ctr">
              <a:spcBef>
                <a:spcPct val="0"/>
              </a:spcBef>
              <a:defRPr/>
            </a:pPr>
            <a:r>
              <a:rPr lang="en-US" sz="1600" b="0" i="1">
                <a:effectLst>
                  <a:outerShdw blurRad="38100" dist="38100" dir="2700000" algn="tl">
                    <a:srgbClr val="000000">
                      <a:alpha val="43137"/>
                    </a:srgbClr>
                  </a:outerShdw>
                </a:effectLst>
                <a:latin typeface="Book Antiqua" panose="02040602050305030304" pitchFamily="18" charset="0"/>
                <a:cs typeface="Times New Roman" pitchFamily="18" charset="0"/>
              </a:rPr>
              <a:t>+P</a:t>
            </a:r>
            <a:r>
              <a:rPr lang="en-US" sz="1600" b="0" i="1" baseline="-30000">
                <a:effectLst>
                  <a:outerShdw blurRad="38100" dist="38100" dir="2700000" algn="tl">
                    <a:srgbClr val="000000">
                      <a:alpha val="43137"/>
                    </a:srgbClr>
                  </a:outerShdw>
                </a:effectLst>
                <a:latin typeface="Book Antiqua" panose="02040602050305030304" pitchFamily="18" charset="0"/>
                <a:cs typeface="Times New Roman" pitchFamily="18" charset="0"/>
              </a:rPr>
              <a:t>0</a:t>
            </a:r>
            <a:endParaRPr lang="en-US" sz="1800" b="0">
              <a:effectLst>
                <a:outerShdw blurRad="38100" dist="38100" dir="2700000" algn="tl">
                  <a:srgbClr val="000000">
                    <a:alpha val="43137"/>
                  </a:srgbClr>
                </a:outerShdw>
              </a:effectLst>
              <a:latin typeface="Book Antiqua" panose="02040602050305030304" pitchFamily="18" charset="0"/>
            </a:endParaRPr>
          </a:p>
        </p:txBody>
      </p:sp>
      <p:grpSp>
        <p:nvGrpSpPr>
          <p:cNvPr id="24594" name="Group 30"/>
          <p:cNvGrpSpPr>
            <a:grpSpLocks/>
          </p:cNvGrpSpPr>
          <p:nvPr/>
        </p:nvGrpSpPr>
        <p:grpSpPr bwMode="auto">
          <a:xfrm>
            <a:off x="963613" y="1751013"/>
            <a:ext cx="5524500" cy="3386137"/>
            <a:chOff x="1369" y="1266"/>
            <a:chExt cx="4002" cy="2428"/>
          </a:xfrm>
        </p:grpSpPr>
        <p:sp>
          <p:nvSpPr>
            <p:cNvPr id="22550" name="Line 14"/>
            <p:cNvSpPr>
              <a:spLocks noChangeAspect="1" noChangeShapeType="1"/>
            </p:cNvSpPr>
            <p:nvPr/>
          </p:nvSpPr>
          <p:spPr bwMode="auto">
            <a:xfrm flipH="1">
              <a:off x="1369" y="1266"/>
              <a:ext cx="4002" cy="2428"/>
            </a:xfrm>
            <a:prstGeom prst="line">
              <a:avLst/>
            </a:prstGeom>
            <a:noFill/>
            <a:ln w="38100">
              <a:solidFill>
                <a:srgbClr val="0033CC"/>
              </a:solidFill>
              <a:prstDash val="dash"/>
              <a:round/>
              <a:headEnd/>
              <a:tailEnd/>
            </a:ln>
          </p:spPr>
          <p:txBody>
            <a:bodyPr>
              <a:spAutoFit/>
            </a:bodyPr>
            <a:lstStyle/>
            <a:p>
              <a:pPr>
                <a:defRPr/>
              </a:pPr>
              <a:endParaRPr lang="en-US" b="0">
                <a:effectLst>
                  <a:outerShdw blurRad="38100" dist="38100" dir="2700000" algn="tl">
                    <a:srgbClr val="000000">
                      <a:alpha val="43137"/>
                    </a:srgbClr>
                  </a:outerShdw>
                </a:effectLst>
                <a:latin typeface="Book Antiqua" panose="02040602050305030304" pitchFamily="18" charset="0"/>
              </a:endParaRPr>
            </a:p>
          </p:txBody>
        </p:sp>
        <p:sp>
          <p:nvSpPr>
            <p:cNvPr id="22551" name="Text Box 29"/>
            <p:cNvSpPr txBox="1">
              <a:spLocks noChangeArrowheads="1"/>
            </p:cNvSpPr>
            <p:nvPr/>
          </p:nvSpPr>
          <p:spPr bwMode="auto">
            <a:xfrm>
              <a:off x="3482" y="2313"/>
              <a:ext cx="889" cy="662"/>
            </a:xfrm>
            <a:prstGeom prst="rect">
              <a:avLst/>
            </a:prstGeom>
            <a:solidFill>
              <a:schemeClr val="bg1"/>
            </a:solidFill>
            <a:ln w="9525" algn="ctr">
              <a:solidFill>
                <a:srgbClr val="0033CC"/>
              </a:solidFill>
              <a:miter lim="800000"/>
              <a:headEnd/>
              <a:tailEnd/>
            </a:ln>
          </p:spPr>
          <p:txBody>
            <a:bodyPr>
              <a:spAutoFit/>
            </a:bodyPr>
            <a:lstStyle/>
            <a:p>
              <a:pPr>
                <a:defRPr/>
              </a:pPr>
              <a:r>
                <a:rPr lang="en-US" sz="1800" b="0" dirty="0">
                  <a:solidFill>
                    <a:srgbClr val="0000CC"/>
                  </a:solidFill>
                  <a:effectLst>
                    <a:outerShdw blurRad="38100" dist="38100" dir="2700000" algn="tl">
                      <a:srgbClr val="000000">
                        <a:alpha val="43137"/>
                      </a:srgbClr>
                    </a:outerShdw>
                  </a:effectLst>
                  <a:latin typeface="Book Antiqua" panose="02040602050305030304" pitchFamily="18" charset="0"/>
                </a:rPr>
                <a:t>Long Position in IBM</a:t>
              </a:r>
            </a:p>
          </p:txBody>
        </p:sp>
      </p:grpSp>
      <p:sp>
        <p:nvSpPr>
          <p:cNvPr id="26" name="Szövegdoboz 25">
            <a:extLst>
              <a:ext uri="{FF2B5EF4-FFF2-40B4-BE49-F238E27FC236}">
                <a16:creationId xmlns:a16="http://schemas.microsoft.com/office/drawing/2014/main" id="{4167F99A-BA20-A640-8B26-29ED14289186}"/>
              </a:ext>
            </a:extLst>
          </p:cNvPr>
          <p:cNvSpPr txBox="1"/>
          <p:nvPr/>
        </p:nvSpPr>
        <p:spPr>
          <a:xfrm>
            <a:off x="1582637" y="1154190"/>
            <a:ext cx="869149" cy="461665"/>
          </a:xfrm>
          <a:prstGeom prst="rect">
            <a:avLst/>
          </a:prstGeom>
          <a:noFill/>
        </p:spPr>
        <p:txBody>
          <a:bodyPr wrap="none" rtlCol="0">
            <a:spAutoFit/>
          </a:bodyPr>
          <a:lstStyle/>
          <a:p>
            <a:r>
              <a:rPr lang="hu-HU" dirty="0"/>
              <a:t>OTM</a:t>
            </a:r>
          </a:p>
        </p:txBody>
      </p:sp>
      <p:sp>
        <p:nvSpPr>
          <p:cNvPr id="28" name="Szövegdoboz 27">
            <a:extLst>
              <a:ext uri="{FF2B5EF4-FFF2-40B4-BE49-F238E27FC236}">
                <a16:creationId xmlns:a16="http://schemas.microsoft.com/office/drawing/2014/main" id="{33EA0588-D2FD-2648-AF3A-AC81A2524B3E}"/>
              </a:ext>
            </a:extLst>
          </p:cNvPr>
          <p:cNvSpPr txBox="1"/>
          <p:nvPr/>
        </p:nvSpPr>
        <p:spPr>
          <a:xfrm>
            <a:off x="5493259" y="1128683"/>
            <a:ext cx="748923" cy="461665"/>
          </a:xfrm>
          <a:prstGeom prst="rect">
            <a:avLst/>
          </a:prstGeom>
          <a:noFill/>
        </p:spPr>
        <p:txBody>
          <a:bodyPr wrap="none" rtlCol="0">
            <a:spAutoFit/>
          </a:bodyPr>
          <a:lstStyle/>
          <a:p>
            <a:r>
              <a:rPr lang="hu-HU" dirty="0"/>
              <a:t>ITM</a:t>
            </a:r>
          </a:p>
        </p:txBody>
      </p:sp>
      <p:pic>
        <p:nvPicPr>
          <p:cNvPr id="29" name="Ábra 28" descr="Mosolygó arc kitöltés nélkül">
            <a:extLst>
              <a:ext uri="{FF2B5EF4-FFF2-40B4-BE49-F238E27FC236}">
                <a16:creationId xmlns:a16="http://schemas.microsoft.com/office/drawing/2014/main" id="{CE547701-6DA2-E64D-A8CC-C0DCE96E67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8819" y="1063208"/>
            <a:ext cx="541534" cy="541534"/>
          </a:xfrm>
          <a:prstGeom prst="rect">
            <a:avLst/>
          </a:prstGeom>
        </p:spPr>
      </p:pic>
      <p:pic>
        <p:nvPicPr>
          <p:cNvPr id="30" name="Ábra 29" descr="Szomorú arc kitöltés nélkül">
            <a:extLst>
              <a:ext uri="{FF2B5EF4-FFF2-40B4-BE49-F238E27FC236}">
                <a16:creationId xmlns:a16="http://schemas.microsoft.com/office/drawing/2014/main" id="{D0D3E933-3A85-2C42-B834-2141D47095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15182" y="1075855"/>
            <a:ext cx="540000" cy="540000"/>
          </a:xfrm>
          <a:prstGeom prst="rect">
            <a:avLst/>
          </a:prstGeom>
        </p:spPr>
      </p:pic>
    </p:spTree>
    <p:extLst>
      <p:ext uri="{BB962C8B-B14F-4D97-AF65-F5344CB8AC3E}">
        <p14:creationId xmlns:p14="http://schemas.microsoft.com/office/powerpoint/2010/main" val="357801726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normAutofit fontScale="90000"/>
          </a:bodyPr>
          <a:lstStyle/>
          <a:p>
            <a:pPr eaLnBrk="1" hangingPunct="1"/>
            <a:r>
              <a:rPr lang="en-US"/>
              <a:t>Writing a put option</a:t>
            </a:r>
          </a:p>
        </p:txBody>
      </p:sp>
      <p:sp>
        <p:nvSpPr>
          <p:cNvPr id="23555" name="Rectangle 3"/>
          <p:cNvSpPr>
            <a:spLocks noGrp="1" noChangeArrowheads="1"/>
          </p:cNvSpPr>
          <p:nvPr>
            <p:ph idx="4294967295"/>
          </p:nvPr>
        </p:nvSpPr>
        <p:spPr/>
        <p:txBody>
          <a:bodyPr/>
          <a:lstStyle/>
          <a:p>
            <a:pPr eaLnBrk="1" hangingPunct="1">
              <a:buFont typeface="Wingdings" panose="05000000000000000000" pitchFamily="2" charset="2"/>
              <a:buNone/>
            </a:pPr>
            <a:endParaRPr lang="en-US" dirty="0"/>
          </a:p>
          <a:p>
            <a:pPr eaLnBrk="1" hangingPunct="1">
              <a:buFont typeface="Wingdings" panose="05000000000000000000" pitchFamily="2" charset="2"/>
              <a:buNone/>
            </a:pPr>
            <a:endParaRPr lang="en-US" dirty="0"/>
          </a:p>
          <a:p>
            <a:pPr eaLnBrk="1" hangingPunct="1">
              <a:buFont typeface="Wingdings" panose="05000000000000000000" pitchFamily="2" charset="2"/>
              <a:buNone/>
            </a:pPr>
            <a:endParaRPr lang="en-US" dirty="0"/>
          </a:p>
          <a:p>
            <a:pPr eaLnBrk="1" hangingPunct="1">
              <a:buFont typeface="Wingdings" panose="05000000000000000000" pitchFamily="2" charset="2"/>
              <a:buNone/>
            </a:pPr>
            <a:endParaRPr lang="en-US" dirty="0"/>
          </a:p>
          <a:p>
            <a:pPr eaLnBrk="1" hangingPunct="1">
              <a:buFont typeface="Wingdings" panose="05000000000000000000" pitchFamily="2" charset="2"/>
              <a:buNone/>
            </a:pPr>
            <a:endParaRPr lang="en-US" dirty="0"/>
          </a:p>
          <a:p>
            <a:pPr eaLnBrk="1" hangingPunct="1">
              <a:buFont typeface="Wingdings" panose="05000000000000000000" pitchFamily="2" charset="2"/>
              <a:buNone/>
            </a:pPr>
            <a:endParaRPr lang="en-US" dirty="0"/>
          </a:p>
        </p:txBody>
      </p:sp>
      <p:sp>
        <p:nvSpPr>
          <p:cNvPr id="156676" name="Rectangle 4"/>
          <p:cNvSpPr>
            <a:spLocks noChangeArrowheads="1"/>
          </p:cNvSpPr>
          <p:nvPr/>
        </p:nvSpPr>
        <p:spPr bwMode="auto">
          <a:xfrm>
            <a:off x="5064125" y="3990993"/>
            <a:ext cx="1770063" cy="365125"/>
          </a:xfrm>
          <a:prstGeom prst="rect">
            <a:avLst/>
          </a:prstGeom>
          <a:solidFill>
            <a:schemeClr val="bg1"/>
          </a:solidFill>
          <a:ln w="9525" algn="ctr">
            <a:noFill/>
            <a:miter lim="800000"/>
            <a:headEnd/>
            <a:tailEnd/>
          </a:ln>
          <a:effectLst/>
        </p:spPr>
        <p:txBody>
          <a:bodyPr/>
          <a:lstStyle/>
          <a:p>
            <a:pPr>
              <a:lnSpc>
                <a:spcPct val="90000"/>
              </a:lnSpc>
              <a:spcBef>
                <a:spcPct val="35000"/>
              </a:spcBef>
              <a:buFont typeface="Wingdings" pitchFamily="2" charset="2"/>
              <a:buNone/>
              <a:defRPr/>
            </a:pPr>
            <a:endParaRPr lang="en-US" sz="2000">
              <a:effectLst>
                <a:outerShdw blurRad="38100" dist="38100" dir="2700000" algn="tl">
                  <a:srgbClr val="C0C0C0"/>
                </a:outerShdw>
              </a:effectLst>
              <a:latin typeface="Arial" charset="0"/>
            </a:endParaRPr>
          </a:p>
        </p:txBody>
      </p:sp>
      <p:sp>
        <p:nvSpPr>
          <p:cNvPr id="23557" name="Rectangle 5"/>
          <p:cNvSpPr>
            <a:spLocks noChangeArrowheads="1"/>
          </p:cNvSpPr>
          <p:nvPr/>
        </p:nvSpPr>
        <p:spPr bwMode="auto">
          <a:xfrm>
            <a:off x="3294063" y="3990993"/>
            <a:ext cx="1770062" cy="3651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cs typeface="Times New Roman" panose="02020603050405020304" pitchFamily="18" charset="0"/>
              </a:rPr>
              <a:t>S</a:t>
            </a:r>
            <a:r>
              <a:rPr lang="en-US" sz="1600" i="1" baseline="-30000">
                <a:cs typeface="Times New Roman" panose="02020603050405020304" pitchFamily="18" charset="0"/>
              </a:rPr>
              <a:t>T</a:t>
            </a:r>
            <a:r>
              <a:rPr lang="en-US" sz="1600" i="1">
                <a:cs typeface="Times New Roman" panose="02020603050405020304" pitchFamily="18" charset="0"/>
              </a:rPr>
              <a:t> = X </a:t>
            </a:r>
            <a:r>
              <a:rPr lang="en-US" sz="1600" i="1"/>
              <a:t>–</a:t>
            </a:r>
            <a:r>
              <a:rPr lang="en-US" sz="1600" i="1">
                <a:cs typeface="Times New Roman" panose="02020603050405020304" pitchFamily="18" charset="0"/>
              </a:rPr>
              <a:t> P</a:t>
            </a:r>
            <a:r>
              <a:rPr lang="en-US" sz="1600" i="1" baseline="-30000">
                <a:cs typeface="Times New Roman" panose="02020603050405020304" pitchFamily="18" charset="0"/>
              </a:rPr>
              <a:t>0</a:t>
            </a:r>
          </a:p>
        </p:txBody>
      </p:sp>
      <p:sp>
        <p:nvSpPr>
          <p:cNvPr id="23558" name="Rectangle 6"/>
          <p:cNvSpPr>
            <a:spLocks noChangeArrowheads="1"/>
          </p:cNvSpPr>
          <p:nvPr/>
        </p:nvSpPr>
        <p:spPr bwMode="auto">
          <a:xfrm>
            <a:off x="1524000" y="3990993"/>
            <a:ext cx="1770063" cy="3651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a:cs typeface="Times New Roman" panose="02020603050405020304" pitchFamily="18" charset="0"/>
              </a:rPr>
              <a:t>Breakeven</a:t>
            </a:r>
            <a:endParaRPr lang="en-US" sz="1800" b="0"/>
          </a:p>
        </p:txBody>
      </p:sp>
      <p:sp>
        <p:nvSpPr>
          <p:cNvPr id="23559" name="Rectangle 7"/>
          <p:cNvSpPr>
            <a:spLocks noChangeArrowheads="1"/>
          </p:cNvSpPr>
          <p:nvPr/>
        </p:nvSpPr>
        <p:spPr bwMode="auto">
          <a:xfrm>
            <a:off x="5064125" y="3654443"/>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cs typeface="Times New Roman" panose="02020603050405020304" pitchFamily="18" charset="0"/>
              </a:rPr>
              <a:t>+P</a:t>
            </a:r>
            <a:r>
              <a:rPr lang="en-US" sz="1600" i="1" baseline="-30000">
                <a:cs typeface="Times New Roman" panose="02020603050405020304" pitchFamily="18" charset="0"/>
              </a:rPr>
              <a:t>0</a:t>
            </a:r>
            <a:endParaRPr lang="en-US" sz="1800" b="0"/>
          </a:p>
        </p:txBody>
      </p:sp>
      <p:sp>
        <p:nvSpPr>
          <p:cNvPr id="23560" name="Rectangle 8"/>
          <p:cNvSpPr>
            <a:spLocks noChangeArrowheads="1"/>
          </p:cNvSpPr>
          <p:nvPr/>
        </p:nvSpPr>
        <p:spPr bwMode="auto">
          <a:xfrm>
            <a:off x="3294063" y="3654443"/>
            <a:ext cx="1770062"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cs typeface="Times New Roman" panose="02020603050405020304" pitchFamily="18" charset="0"/>
              </a:rPr>
              <a:t> S</a:t>
            </a:r>
            <a:r>
              <a:rPr lang="en-US" sz="1600" i="1" baseline="-30000">
                <a:cs typeface="Times New Roman" panose="02020603050405020304" pitchFamily="18" charset="0"/>
              </a:rPr>
              <a:t>T  </a:t>
            </a:r>
            <a:r>
              <a:rPr lang="en-US" sz="1600" i="1"/>
              <a:t>–</a:t>
            </a:r>
            <a:r>
              <a:rPr lang="en-US" sz="1600" i="1">
                <a:cs typeface="Times New Roman" panose="02020603050405020304" pitchFamily="18" charset="0"/>
              </a:rPr>
              <a:t> X + P</a:t>
            </a:r>
            <a:r>
              <a:rPr lang="en-US" sz="1600" i="1" baseline="-30000">
                <a:cs typeface="Times New Roman" panose="02020603050405020304" pitchFamily="18" charset="0"/>
              </a:rPr>
              <a:t>0</a:t>
            </a:r>
          </a:p>
        </p:txBody>
      </p:sp>
      <p:sp>
        <p:nvSpPr>
          <p:cNvPr id="23561" name="Rectangle 9"/>
          <p:cNvSpPr>
            <a:spLocks noChangeArrowheads="1"/>
          </p:cNvSpPr>
          <p:nvPr/>
        </p:nvSpPr>
        <p:spPr bwMode="auto">
          <a:xfrm>
            <a:off x="1524000" y="3654443"/>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dirty="0">
                <a:cs typeface="Times New Roman" panose="02020603050405020304" pitchFamily="18" charset="0"/>
              </a:rPr>
              <a:t>= Profit</a:t>
            </a:r>
            <a:endParaRPr lang="en-US" sz="1800" b="0" dirty="0"/>
          </a:p>
        </p:txBody>
      </p:sp>
      <p:sp>
        <p:nvSpPr>
          <p:cNvPr id="23562" name="Rectangle 10"/>
          <p:cNvSpPr>
            <a:spLocks noChangeArrowheads="1"/>
          </p:cNvSpPr>
          <p:nvPr/>
        </p:nvSpPr>
        <p:spPr bwMode="auto">
          <a:xfrm>
            <a:off x="5064125" y="3317893"/>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cs typeface="Times New Roman" panose="02020603050405020304" pitchFamily="18" charset="0"/>
              </a:rPr>
              <a:t>0</a:t>
            </a:r>
            <a:endParaRPr lang="en-US" sz="1800" b="0"/>
          </a:p>
        </p:txBody>
      </p:sp>
      <p:sp>
        <p:nvSpPr>
          <p:cNvPr id="23563" name="Rectangle 11"/>
          <p:cNvSpPr>
            <a:spLocks noChangeArrowheads="1"/>
          </p:cNvSpPr>
          <p:nvPr/>
        </p:nvSpPr>
        <p:spPr bwMode="auto">
          <a:xfrm>
            <a:off x="3294063" y="3317893"/>
            <a:ext cx="1770062"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cs typeface="Times New Roman" panose="02020603050405020304" pitchFamily="18" charset="0"/>
              </a:rPr>
              <a:t>–(X – S</a:t>
            </a:r>
            <a:r>
              <a:rPr lang="en-US" sz="1600" i="1" baseline="-30000">
                <a:cs typeface="Times New Roman" panose="02020603050405020304" pitchFamily="18" charset="0"/>
              </a:rPr>
              <a:t>T </a:t>
            </a:r>
            <a:r>
              <a:rPr lang="en-US" sz="1600" i="1">
                <a:cs typeface="Times New Roman" panose="02020603050405020304" pitchFamily="18" charset="0"/>
              </a:rPr>
              <a:t>)</a:t>
            </a:r>
          </a:p>
        </p:txBody>
      </p:sp>
      <p:sp>
        <p:nvSpPr>
          <p:cNvPr id="23564" name="Rectangle 12"/>
          <p:cNvSpPr>
            <a:spLocks noChangeArrowheads="1"/>
          </p:cNvSpPr>
          <p:nvPr/>
        </p:nvSpPr>
        <p:spPr bwMode="auto">
          <a:xfrm>
            <a:off x="1524000" y="3317893"/>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cs typeface="Times New Roman" panose="02020603050405020304" pitchFamily="18" charset="0"/>
              </a:rPr>
              <a:t>– P</a:t>
            </a:r>
            <a:r>
              <a:rPr lang="en-US" sz="1600" i="1" baseline="-30000">
                <a:cs typeface="Times New Roman" panose="02020603050405020304" pitchFamily="18" charset="0"/>
              </a:rPr>
              <a:t>T</a:t>
            </a:r>
          </a:p>
        </p:txBody>
      </p:sp>
      <p:sp>
        <p:nvSpPr>
          <p:cNvPr id="23565" name="Rectangle 13"/>
          <p:cNvSpPr>
            <a:spLocks noChangeArrowheads="1"/>
          </p:cNvSpPr>
          <p:nvPr/>
        </p:nvSpPr>
        <p:spPr bwMode="auto">
          <a:xfrm>
            <a:off x="5064125" y="2981343"/>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cs typeface="Times New Roman" panose="02020603050405020304" pitchFamily="18" charset="0"/>
              </a:rPr>
              <a:t>+P</a:t>
            </a:r>
            <a:r>
              <a:rPr lang="en-US" sz="1600" i="1" baseline="-30000">
                <a:cs typeface="Times New Roman" panose="02020603050405020304" pitchFamily="18" charset="0"/>
              </a:rPr>
              <a:t>0</a:t>
            </a:r>
            <a:endParaRPr lang="en-US" sz="1800" b="0"/>
          </a:p>
        </p:txBody>
      </p:sp>
      <p:sp>
        <p:nvSpPr>
          <p:cNvPr id="23566" name="Rectangle 14"/>
          <p:cNvSpPr>
            <a:spLocks noChangeArrowheads="1"/>
          </p:cNvSpPr>
          <p:nvPr/>
        </p:nvSpPr>
        <p:spPr bwMode="auto">
          <a:xfrm>
            <a:off x="3294063" y="2981343"/>
            <a:ext cx="1770062"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cs typeface="Times New Roman" panose="02020603050405020304" pitchFamily="18" charset="0"/>
              </a:rPr>
              <a:t>+P</a:t>
            </a:r>
            <a:r>
              <a:rPr lang="en-US" sz="1600" i="1" baseline="-30000">
                <a:cs typeface="Times New Roman" panose="02020603050405020304" pitchFamily="18" charset="0"/>
              </a:rPr>
              <a:t>0</a:t>
            </a:r>
            <a:endParaRPr lang="en-US" sz="1800" b="0"/>
          </a:p>
        </p:txBody>
      </p:sp>
      <p:sp>
        <p:nvSpPr>
          <p:cNvPr id="23567" name="Rectangle 15"/>
          <p:cNvSpPr>
            <a:spLocks noChangeArrowheads="1"/>
          </p:cNvSpPr>
          <p:nvPr/>
        </p:nvSpPr>
        <p:spPr bwMode="auto">
          <a:xfrm>
            <a:off x="1524000" y="2981343"/>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i="1">
                <a:cs typeface="Times New Roman" panose="02020603050405020304" pitchFamily="18" charset="0"/>
              </a:rPr>
              <a:t>+P</a:t>
            </a:r>
            <a:r>
              <a:rPr lang="en-US" sz="1600" i="1" baseline="-30000">
                <a:cs typeface="Times New Roman" panose="02020603050405020304" pitchFamily="18" charset="0"/>
              </a:rPr>
              <a:t>0</a:t>
            </a:r>
            <a:endParaRPr lang="en-US" sz="1800" b="0"/>
          </a:p>
        </p:txBody>
      </p:sp>
      <p:sp>
        <p:nvSpPr>
          <p:cNvPr id="23568" name="Rectangle 16"/>
          <p:cNvSpPr>
            <a:spLocks noChangeArrowheads="1"/>
          </p:cNvSpPr>
          <p:nvPr/>
        </p:nvSpPr>
        <p:spPr bwMode="auto">
          <a:xfrm>
            <a:off x="5064125" y="2644793"/>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a:cs typeface="Times New Roman" panose="02020603050405020304" pitchFamily="18" charset="0"/>
              </a:rPr>
              <a:t>S</a:t>
            </a:r>
            <a:r>
              <a:rPr lang="en-US" sz="1600" baseline="-30000">
                <a:cs typeface="Times New Roman" panose="02020603050405020304" pitchFamily="18" charset="0"/>
              </a:rPr>
              <a:t>T</a:t>
            </a:r>
            <a:r>
              <a:rPr lang="en-US" sz="1600">
                <a:cs typeface="Times New Roman" panose="02020603050405020304" pitchFamily="18" charset="0"/>
              </a:rPr>
              <a:t> &gt; X</a:t>
            </a:r>
            <a:endParaRPr lang="en-US" sz="1800" b="0"/>
          </a:p>
        </p:txBody>
      </p:sp>
      <p:sp>
        <p:nvSpPr>
          <p:cNvPr id="23569" name="Rectangle 17"/>
          <p:cNvSpPr>
            <a:spLocks noChangeArrowheads="1"/>
          </p:cNvSpPr>
          <p:nvPr/>
        </p:nvSpPr>
        <p:spPr bwMode="auto">
          <a:xfrm>
            <a:off x="3294063" y="2644793"/>
            <a:ext cx="1770062"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a:cs typeface="Times New Roman" panose="02020603050405020304" pitchFamily="18" charset="0"/>
              </a:rPr>
              <a:t>S</a:t>
            </a:r>
            <a:r>
              <a:rPr lang="en-US" sz="1600" baseline="-30000">
                <a:cs typeface="Times New Roman" panose="02020603050405020304" pitchFamily="18" charset="0"/>
              </a:rPr>
              <a:t>T</a:t>
            </a:r>
            <a:r>
              <a:rPr lang="en-US" sz="1600">
                <a:cs typeface="Times New Roman" panose="02020603050405020304" pitchFamily="18" charset="0"/>
              </a:rPr>
              <a:t> &lt; X</a:t>
            </a:r>
            <a:endParaRPr lang="en-US" sz="1800" b="0"/>
          </a:p>
        </p:txBody>
      </p:sp>
      <p:sp>
        <p:nvSpPr>
          <p:cNvPr id="23570" name="Rectangle 18"/>
          <p:cNvSpPr>
            <a:spLocks noChangeArrowheads="1"/>
          </p:cNvSpPr>
          <p:nvPr/>
        </p:nvSpPr>
        <p:spPr bwMode="auto">
          <a:xfrm>
            <a:off x="1524000" y="2644793"/>
            <a:ext cx="1770063" cy="3365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1600">
                <a:cs typeface="Times New Roman" panose="02020603050405020304" pitchFamily="18" charset="0"/>
              </a:rPr>
              <a:t>Profit Table</a:t>
            </a:r>
          </a:p>
        </p:txBody>
      </p:sp>
      <p:sp>
        <p:nvSpPr>
          <p:cNvPr id="23571" name="Rectangle 19"/>
          <p:cNvSpPr>
            <a:spLocks noChangeArrowheads="1"/>
          </p:cNvSpPr>
          <p:nvPr/>
        </p:nvSpPr>
        <p:spPr bwMode="auto">
          <a:xfrm>
            <a:off x="1524000" y="2309831"/>
            <a:ext cx="5310188" cy="3349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spcBef>
                <a:spcPct val="0"/>
              </a:spcBef>
            </a:pPr>
            <a:r>
              <a:rPr lang="en-US" sz="1600">
                <a:cs typeface="Times New Roman" panose="02020603050405020304" pitchFamily="18" charset="0"/>
              </a:rPr>
              <a:t>Writing A Put</a:t>
            </a:r>
            <a:endParaRPr lang="en-US" sz="1600" i="1">
              <a:cs typeface="Times New Roman" panose="02020603050405020304" pitchFamily="18" charset="0"/>
            </a:endParaRPr>
          </a:p>
        </p:txBody>
      </p:sp>
      <p:sp>
        <p:nvSpPr>
          <p:cNvPr id="156692" name="Line 20"/>
          <p:cNvSpPr>
            <a:spLocks noChangeShapeType="1"/>
          </p:cNvSpPr>
          <p:nvPr/>
        </p:nvSpPr>
        <p:spPr bwMode="auto">
          <a:xfrm>
            <a:off x="1524000" y="2309831"/>
            <a:ext cx="5310188" cy="0"/>
          </a:xfrm>
          <a:prstGeom prst="line">
            <a:avLst/>
          </a:prstGeom>
          <a:noFill/>
          <a:ln w="254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6693" name="Line 21"/>
          <p:cNvSpPr>
            <a:spLocks noChangeShapeType="1"/>
          </p:cNvSpPr>
          <p:nvPr/>
        </p:nvSpPr>
        <p:spPr bwMode="auto">
          <a:xfrm>
            <a:off x="1524000" y="4356118"/>
            <a:ext cx="5310188" cy="0"/>
          </a:xfrm>
          <a:prstGeom prst="line">
            <a:avLst/>
          </a:prstGeom>
          <a:noFill/>
          <a:ln w="254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6694" name="Line 22"/>
          <p:cNvSpPr>
            <a:spLocks noChangeShapeType="1"/>
          </p:cNvSpPr>
          <p:nvPr/>
        </p:nvSpPr>
        <p:spPr bwMode="auto">
          <a:xfrm>
            <a:off x="1524000" y="2309831"/>
            <a:ext cx="0" cy="2046287"/>
          </a:xfrm>
          <a:prstGeom prst="line">
            <a:avLst/>
          </a:prstGeom>
          <a:noFill/>
          <a:ln w="254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6695" name="Line 23"/>
          <p:cNvSpPr>
            <a:spLocks noChangeShapeType="1"/>
          </p:cNvSpPr>
          <p:nvPr/>
        </p:nvSpPr>
        <p:spPr bwMode="auto">
          <a:xfrm>
            <a:off x="6834188" y="2309831"/>
            <a:ext cx="0" cy="2046287"/>
          </a:xfrm>
          <a:prstGeom prst="line">
            <a:avLst/>
          </a:prstGeom>
          <a:noFill/>
          <a:ln w="254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6696" name="Line 24"/>
          <p:cNvSpPr>
            <a:spLocks noChangeShapeType="1"/>
          </p:cNvSpPr>
          <p:nvPr/>
        </p:nvSpPr>
        <p:spPr bwMode="auto">
          <a:xfrm>
            <a:off x="1524000" y="2644793"/>
            <a:ext cx="5310188" cy="0"/>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6697" name="Line 25"/>
          <p:cNvSpPr>
            <a:spLocks noChangeShapeType="1"/>
          </p:cNvSpPr>
          <p:nvPr/>
        </p:nvSpPr>
        <p:spPr bwMode="auto">
          <a:xfrm>
            <a:off x="1524000" y="2981343"/>
            <a:ext cx="5310188" cy="0"/>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6698" name="Line 26"/>
          <p:cNvSpPr>
            <a:spLocks noChangeShapeType="1"/>
          </p:cNvSpPr>
          <p:nvPr/>
        </p:nvSpPr>
        <p:spPr bwMode="auto">
          <a:xfrm>
            <a:off x="3294063" y="2644793"/>
            <a:ext cx="0" cy="1711325"/>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6699" name="Line 27"/>
          <p:cNvSpPr>
            <a:spLocks noChangeShapeType="1"/>
          </p:cNvSpPr>
          <p:nvPr/>
        </p:nvSpPr>
        <p:spPr bwMode="auto">
          <a:xfrm>
            <a:off x="5064125" y="2644793"/>
            <a:ext cx="0" cy="1711325"/>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6700" name="Line 28"/>
          <p:cNvSpPr>
            <a:spLocks noChangeShapeType="1"/>
          </p:cNvSpPr>
          <p:nvPr/>
        </p:nvSpPr>
        <p:spPr bwMode="auto">
          <a:xfrm>
            <a:off x="1524000" y="3317893"/>
            <a:ext cx="5310188" cy="0"/>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6701" name="Line 29"/>
          <p:cNvSpPr>
            <a:spLocks noChangeShapeType="1"/>
          </p:cNvSpPr>
          <p:nvPr/>
        </p:nvSpPr>
        <p:spPr bwMode="auto">
          <a:xfrm>
            <a:off x="1524000" y="3654443"/>
            <a:ext cx="5310188" cy="0"/>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156702" name="Line 30"/>
          <p:cNvSpPr>
            <a:spLocks noChangeShapeType="1"/>
          </p:cNvSpPr>
          <p:nvPr/>
        </p:nvSpPr>
        <p:spPr bwMode="auto">
          <a:xfrm>
            <a:off x="1524000" y="3990993"/>
            <a:ext cx="5310188" cy="0"/>
          </a:xfrm>
          <a:prstGeom prst="line">
            <a:avLst/>
          </a:prstGeom>
          <a:noFill/>
          <a:ln w="12700" cap="rnd">
            <a:solidFill>
              <a:srgbClr val="000000"/>
            </a:solidFill>
            <a:round/>
            <a:headEnd/>
            <a:tailEnd/>
          </a:ln>
          <a:effectLst/>
        </p:spPr>
        <p:txBody>
          <a:bodyPr>
            <a:spAutoFit/>
          </a:bodyPr>
          <a:lstStyle/>
          <a:p>
            <a:pPr>
              <a:defRPr/>
            </a:pPr>
            <a:endParaRPr lang="en-US">
              <a:effectLst>
                <a:outerShdw blurRad="38100" dist="38100" dir="2700000" algn="tl">
                  <a:srgbClr val="000000">
                    <a:alpha val="43137"/>
                  </a:srgbClr>
                </a:outerShdw>
              </a:effectLst>
              <a:latin typeface="Arial" charset="0"/>
            </a:endParaRPr>
          </a:p>
        </p:txBody>
      </p:sp>
      <p:sp>
        <p:nvSpPr>
          <p:cNvPr id="2" name="Téglalap 1">
            <a:extLst>
              <a:ext uri="{FF2B5EF4-FFF2-40B4-BE49-F238E27FC236}">
                <a16:creationId xmlns:a16="http://schemas.microsoft.com/office/drawing/2014/main" id="{943B307D-1E5C-4E9A-B3BE-5D52C3EE6ACC}"/>
              </a:ext>
            </a:extLst>
          </p:cNvPr>
          <p:cNvSpPr/>
          <p:nvPr/>
        </p:nvSpPr>
        <p:spPr>
          <a:xfrm>
            <a:off x="685800" y="1049337"/>
            <a:ext cx="7231059" cy="954107"/>
          </a:xfrm>
          <a:prstGeom prst="rect">
            <a:avLst/>
          </a:prstGeom>
        </p:spPr>
        <p:txBody>
          <a:bodyPr wrap="square">
            <a:spAutoFit/>
          </a:bodyPr>
          <a:lstStyle/>
          <a:p>
            <a:pPr eaLnBrk="1" hangingPunct="1">
              <a:buFont typeface="Wingdings" panose="05000000000000000000" pitchFamily="2" charset="2"/>
              <a:buNone/>
            </a:pPr>
            <a:r>
              <a:rPr lang="hu-HU" sz="2800" b="1" dirty="0" err="1"/>
              <a:t>Short</a:t>
            </a:r>
            <a:r>
              <a:rPr lang="hu-HU" sz="2800" b="1" dirty="0"/>
              <a:t> </a:t>
            </a:r>
            <a:r>
              <a:rPr lang="hu-HU" sz="2800" b="1" dirty="0" err="1"/>
              <a:t>Put</a:t>
            </a:r>
            <a:r>
              <a:rPr lang="hu-HU" sz="2800" b="1" dirty="0"/>
              <a:t> – </a:t>
            </a:r>
            <a:r>
              <a:rPr lang="hu-HU" sz="2800" b="1" dirty="0" err="1"/>
              <a:t>sell</a:t>
            </a:r>
            <a:r>
              <a:rPr lang="hu-HU" sz="2800" b="1" dirty="0"/>
              <a:t> (</a:t>
            </a:r>
            <a:r>
              <a:rPr lang="hu-HU" sz="2800" b="1" dirty="0" err="1"/>
              <a:t>write</a:t>
            </a:r>
            <a:r>
              <a:rPr lang="hu-HU" sz="2800" b="1" dirty="0"/>
              <a:t>) a </a:t>
            </a:r>
            <a:r>
              <a:rPr lang="hu-HU" sz="2800" b="1" dirty="0" err="1"/>
              <a:t>sell</a:t>
            </a:r>
            <a:r>
              <a:rPr lang="hu-HU" sz="2800" b="1" dirty="0"/>
              <a:t> </a:t>
            </a:r>
            <a:r>
              <a:rPr lang="hu-HU" sz="2800" b="1" dirty="0" err="1"/>
              <a:t>opportunity</a:t>
            </a:r>
            <a:r>
              <a:rPr lang="hu-HU" sz="2800" b="1" dirty="0"/>
              <a:t>. </a:t>
            </a:r>
          </a:p>
          <a:p>
            <a:pPr eaLnBrk="1" hangingPunct="1">
              <a:buFont typeface="Wingdings" panose="05000000000000000000" pitchFamily="2" charset="2"/>
              <a:buNone/>
            </a:pPr>
            <a:r>
              <a:rPr lang="hu-HU" sz="2800" b="1" dirty="0"/>
              <a:t>		</a:t>
            </a:r>
            <a:r>
              <a:rPr lang="hu-HU" sz="2800" b="1" dirty="0" err="1"/>
              <a:t>This</a:t>
            </a:r>
            <a:r>
              <a:rPr lang="hu-HU" sz="2800" b="1" dirty="0"/>
              <a:t> is an </a:t>
            </a:r>
            <a:r>
              <a:rPr lang="hu-HU" sz="2800" b="1" dirty="0" err="1"/>
              <a:t>obligation</a:t>
            </a:r>
            <a:r>
              <a:rPr lang="hu-HU" sz="2800" b="1" dirty="0"/>
              <a:t> </a:t>
            </a:r>
            <a:r>
              <a:rPr lang="hu-HU" sz="2800" b="1" dirty="0" err="1"/>
              <a:t>to</a:t>
            </a:r>
            <a:r>
              <a:rPr lang="hu-HU" sz="2800" b="1" dirty="0"/>
              <a:t> </a:t>
            </a:r>
            <a:r>
              <a:rPr lang="hu-HU" sz="2800" b="1" dirty="0" err="1"/>
              <a:t>buy</a:t>
            </a:r>
            <a:r>
              <a:rPr lang="hu-HU" sz="2800" b="1" dirty="0"/>
              <a:t>!</a:t>
            </a:r>
            <a:endParaRPr lang="en-US" sz="2800" b="1" dirty="0"/>
          </a:p>
        </p:txBody>
      </p:sp>
      <p:sp>
        <p:nvSpPr>
          <p:cNvPr id="32" name="Beszédbuborék: lekerekített sarkú téglalap 31">
            <a:extLst>
              <a:ext uri="{FF2B5EF4-FFF2-40B4-BE49-F238E27FC236}">
                <a16:creationId xmlns:a16="http://schemas.microsoft.com/office/drawing/2014/main" id="{EA5AF76A-490C-41F7-A42D-CD870704E70A}"/>
              </a:ext>
            </a:extLst>
          </p:cNvPr>
          <p:cNvSpPr/>
          <p:nvPr/>
        </p:nvSpPr>
        <p:spPr>
          <a:xfrm>
            <a:off x="1431927" y="4548169"/>
            <a:ext cx="2819397" cy="2046276"/>
          </a:xfrm>
          <a:prstGeom prst="wedgeRoundRectCallout">
            <a:avLst>
              <a:gd name="adj1" fmla="val 21210"/>
              <a:gd name="adj2" fmla="val -83752"/>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If the</a:t>
            </a:r>
            <a:r>
              <a:rPr lang="en-GB" sz="1400" b="1" dirty="0">
                <a:solidFill>
                  <a:schemeClr val="tx1"/>
                </a:solidFill>
              </a:rPr>
              <a:t> market price is lower  than our exercise price</a:t>
            </a:r>
            <a:r>
              <a:rPr lang="en-GB" sz="1400" dirty="0">
                <a:solidFill>
                  <a:schemeClr val="tx1"/>
                </a:solidFill>
              </a:rPr>
              <a:t> </a:t>
            </a:r>
            <a:r>
              <a:rPr lang="hu-HU" sz="1400" dirty="0" err="1">
                <a:solidFill>
                  <a:schemeClr val="tx1"/>
                </a:solidFill>
              </a:rPr>
              <a:t>the</a:t>
            </a:r>
            <a:r>
              <a:rPr lang="hu-HU" sz="1400" dirty="0">
                <a:solidFill>
                  <a:schemeClr val="tx1"/>
                </a:solidFill>
              </a:rPr>
              <a:t> </a:t>
            </a:r>
            <a:r>
              <a:rPr lang="hu-HU" sz="1400" dirty="0" err="1">
                <a:solidFill>
                  <a:schemeClr val="tx1"/>
                </a:solidFill>
              </a:rPr>
              <a:t>option</a:t>
            </a:r>
            <a:r>
              <a:rPr lang="hu-HU" sz="1400" dirty="0">
                <a:solidFill>
                  <a:schemeClr val="tx1"/>
                </a:solidFill>
              </a:rPr>
              <a:t> </a:t>
            </a:r>
            <a:r>
              <a:rPr lang="hu-HU" sz="1400" dirty="0" err="1">
                <a:solidFill>
                  <a:schemeClr val="tx1"/>
                </a:solidFill>
              </a:rPr>
              <a:t>holder</a:t>
            </a:r>
            <a:r>
              <a:rPr lang="en-GB" sz="1400" dirty="0">
                <a:solidFill>
                  <a:schemeClr val="tx1"/>
                </a:solidFill>
              </a:rPr>
              <a:t> will exercise </a:t>
            </a:r>
            <a:r>
              <a:rPr lang="hu-HU" sz="1400" dirty="0" err="1">
                <a:solidFill>
                  <a:schemeClr val="tx1"/>
                </a:solidFill>
              </a:rPr>
              <a:t>the</a:t>
            </a:r>
            <a:r>
              <a:rPr lang="en-GB" sz="1400" dirty="0">
                <a:solidFill>
                  <a:schemeClr val="tx1"/>
                </a:solidFill>
              </a:rPr>
              <a:t> </a:t>
            </a:r>
            <a:r>
              <a:rPr lang="hu-HU" sz="1400" dirty="0" err="1">
                <a:solidFill>
                  <a:schemeClr val="tx1"/>
                </a:solidFill>
              </a:rPr>
              <a:t>option</a:t>
            </a:r>
            <a:r>
              <a:rPr lang="en-GB" sz="1400" dirty="0">
                <a:solidFill>
                  <a:schemeClr val="tx1"/>
                </a:solidFill>
              </a:rPr>
              <a:t>, therefor </a:t>
            </a:r>
            <a:r>
              <a:rPr lang="en-GB" sz="1400" b="1" dirty="0">
                <a:solidFill>
                  <a:schemeClr val="tx1"/>
                </a:solidFill>
              </a:rPr>
              <a:t>our </a:t>
            </a:r>
            <a:r>
              <a:rPr lang="hu-HU" sz="1400" b="1" dirty="0" err="1">
                <a:solidFill>
                  <a:schemeClr val="tx1"/>
                </a:solidFill>
              </a:rPr>
              <a:t>result</a:t>
            </a:r>
            <a:r>
              <a:rPr lang="en-GB" sz="1400" dirty="0">
                <a:solidFill>
                  <a:schemeClr val="tx1"/>
                </a:solidFill>
              </a:rPr>
              <a:t> </a:t>
            </a:r>
            <a:r>
              <a:rPr lang="hu-HU" sz="1400" b="1" dirty="0">
                <a:solidFill>
                  <a:schemeClr val="tx1"/>
                </a:solidFill>
              </a:rPr>
              <a:t>is </a:t>
            </a:r>
            <a:r>
              <a:rPr lang="hu-HU" sz="1400" b="1" dirty="0" err="1">
                <a:solidFill>
                  <a:schemeClr val="tx1"/>
                </a:solidFill>
              </a:rPr>
              <a:t>the</a:t>
            </a:r>
            <a:r>
              <a:rPr lang="hu-HU" sz="1400" b="1" dirty="0">
                <a:solidFill>
                  <a:schemeClr val="tx1"/>
                </a:solidFill>
              </a:rPr>
              <a:t> </a:t>
            </a:r>
            <a:r>
              <a:rPr lang="hu-HU" sz="1400" b="1" dirty="0" err="1">
                <a:solidFill>
                  <a:schemeClr val="tx1"/>
                </a:solidFill>
              </a:rPr>
              <a:t>loss</a:t>
            </a:r>
            <a:r>
              <a:rPr lang="hu-HU" sz="1400" b="1" dirty="0">
                <a:solidFill>
                  <a:schemeClr val="tx1"/>
                </a:solidFill>
              </a:rPr>
              <a:t> </a:t>
            </a:r>
            <a:r>
              <a:rPr lang="hu-HU" sz="1400" b="1" dirty="0" err="1">
                <a:solidFill>
                  <a:schemeClr val="tx1"/>
                </a:solidFill>
              </a:rPr>
              <a:t>between</a:t>
            </a:r>
            <a:r>
              <a:rPr lang="hu-HU" sz="1400" b="1" dirty="0">
                <a:solidFill>
                  <a:schemeClr val="tx1"/>
                </a:solidFill>
              </a:rPr>
              <a:t> </a:t>
            </a:r>
            <a:r>
              <a:rPr lang="hu-HU" sz="1400" b="1" dirty="0" err="1">
                <a:solidFill>
                  <a:schemeClr val="tx1"/>
                </a:solidFill>
              </a:rPr>
              <a:t>exercise</a:t>
            </a:r>
            <a:r>
              <a:rPr lang="hu-HU" sz="1400" b="1" dirty="0">
                <a:solidFill>
                  <a:schemeClr val="tx1"/>
                </a:solidFill>
              </a:rPr>
              <a:t> </a:t>
            </a:r>
            <a:r>
              <a:rPr lang="hu-HU" sz="1400" b="1" dirty="0" err="1">
                <a:solidFill>
                  <a:schemeClr val="tx1"/>
                </a:solidFill>
              </a:rPr>
              <a:t>price</a:t>
            </a:r>
            <a:r>
              <a:rPr lang="hu-HU" sz="1400" b="1" dirty="0">
                <a:solidFill>
                  <a:schemeClr val="tx1"/>
                </a:solidFill>
              </a:rPr>
              <a:t> and </a:t>
            </a:r>
            <a:r>
              <a:rPr lang="hu-HU" sz="1400" b="1" dirty="0" err="1">
                <a:solidFill>
                  <a:schemeClr val="tx1"/>
                </a:solidFill>
              </a:rPr>
              <a:t>maket</a:t>
            </a:r>
            <a:r>
              <a:rPr lang="hu-HU" sz="1400" b="1" dirty="0">
                <a:solidFill>
                  <a:schemeClr val="tx1"/>
                </a:solidFill>
              </a:rPr>
              <a:t> </a:t>
            </a:r>
            <a:r>
              <a:rPr lang="hu-HU" sz="1400" b="1" dirty="0" err="1">
                <a:solidFill>
                  <a:schemeClr val="tx1"/>
                </a:solidFill>
              </a:rPr>
              <a:t>price</a:t>
            </a:r>
            <a:r>
              <a:rPr lang="hu-HU" sz="1400" b="1" dirty="0">
                <a:solidFill>
                  <a:schemeClr val="tx1"/>
                </a:solidFill>
              </a:rPr>
              <a:t>, </a:t>
            </a:r>
            <a:r>
              <a:rPr lang="hu-HU" sz="1400" b="1" dirty="0" err="1">
                <a:solidFill>
                  <a:schemeClr val="tx1"/>
                </a:solidFill>
              </a:rPr>
              <a:t>minus</a:t>
            </a:r>
            <a:r>
              <a:rPr lang="hu-HU" sz="1400" b="1" dirty="0">
                <a:solidFill>
                  <a:schemeClr val="tx1"/>
                </a:solidFill>
              </a:rPr>
              <a:t> </a:t>
            </a:r>
            <a:r>
              <a:rPr lang="hu-HU" sz="1400" b="1" dirty="0" err="1">
                <a:solidFill>
                  <a:schemeClr val="tx1"/>
                </a:solidFill>
              </a:rPr>
              <a:t>the</a:t>
            </a:r>
            <a:r>
              <a:rPr lang="hu-HU" sz="1400" b="1" dirty="0">
                <a:solidFill>
                  <a:schemeClr val="tx1"/>
                </a:solidFill>
              </a:rPr>
              <a:t> </a:t>
            </a:r>
            <a:r>
              <a:rPr lang="hu-HU" sz="1400" b="1" dirty="0" err="1">
                <a:solidFill>
                  <a:schemeClr val="tx1"/>
                </a:solidFill>
              </a:rPr>
              <a:t>option</a:t>
            </a:r>
            <a:r>
              <a:rPr lang="hu-HU" sz="1400" b="1" dirty="0">
                <a:solidFill>
                  <a:schemeClr val="tx1"/>
                </a:solidFill>
              </a:rPr>
              <a:t> </a:t>
            </a:r>
            <a:r>
              <a:rPr lang="hu-HU" sz="1400" b="1" dirty="0" err="1">
                <a:solidFill>
                  <a:schemeClr val="tx1"/>
                </a:solidFill>
              </a:rPr>
              <a:t>premium</a:t>
            </a:r>
            <a:r>
              <a:rPr lang="hu-HU" sz="1400" b="1" dirty="0">
                <a:solidFill>
                  <a:schemeClr val="tx1"/>
                </a:solidFill>
              </a:rPr>
              <a:t> (</a:t>
            </a:r>
            <a:r>
              <a:rPr lang="hu-HU" sz="1400" b="1" dirty="0" err="1">
                <a:solidFill>
                  <a:schemeClr val="tx1"/>
                </a:solidFill>
              </a:rPr>
              <a:t>received</a:t>
            </a:r>
            <a:r>
              <a:rPr lang="hu-HU" sz="1400" b="1" dirty="0">
                <a:solidFill>
                  <a:schemeClr val="tx1"/>
                </a:solidFill>
              </a:rPr>
              <a:t>)</a:t>
            </a:r>
            <a:endParaRPr lang="en-GB" sz="1400" b="1" dirty="0">
              <a:solidFill>
                <a:schemeClr val="tx1"/>
              </a:solidFill>
            </a:endParaRPr>
          </a:p>
        </p:txBody>
      </p:sp>
      <p:sp>
        <p:nvSpPr>
          <p:cNvPr id="33" name="Beszédbuborék: lekerekített sarkú téglalap 32">
            <a:extLst>
              <a:ext uri="{FF2B5EF4-FFF2-40B4-BE49-F238E27FC236}">
                <a16:creationId xmlns:a16="http://schemas.microsoft.com/office/drawing/2014/main" id="{82A3F197-616C-443D-94A3-08BB34D5052B}"/>
              </a:ext>
            </a:extLst>
          </p:cNvPr>
          <p:cNvSpPr/>
          <p:nvPr/>
        </p:nvSpPr>
        <p:spPr>
          <a:xfrm>
            <a:off x="5638800" y="4551326"/>
            <a:ext cx="2598733" cy="2046276"/>
          </a:xfrm>
          <a:prstGeom prst="wedgeRoundRectCallout">
            <a:avLst>
              <a:gd name="adj1" fmla="val -25467"/>
              <a:gd name="adj2" fmla="val -84372"/>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If the market </a:t>
            </a:r>
            <a:r>
              <a:rPr lang="en-GB" sz="1400" b="1" dirty="0">
                <a:solidFill>
                  <a:schemeClr val="tx1"/>
                </a:solidFill>
              </a:rPr>
              <a:t>price is higher than our exercise price</a:t>
            </a:r>
            <a:r>
              <a:rPr lang="hu-HU" sz="1400" b="1" dirty="0">
                <a:solidFill>
                  <a:schemeClr val="tx1"/>
                </a:solidFill>
              </a:rPr>
              <a:t>,</a:t>
            </a:r>
            <a:r>
              <a:rPr lang="en-GB" sz="1400" dirty="0">
                <a:solidFill>
                  <a:schemeClr val="tx1"/>
                </a:solidFill>
              </a:rPr>
              <a:t> </a:t>
            </a:r>
            <a:r>
              <a:rPr lang="hu-HU" sz="1400" dirty="0" err="1">
                <a:solidFill>
                  <a:schemeClr val="tx1"/>
                </a:solidFill>
              </a:rPr>
              <a:t>it</a:t>
            </a:r>
            <a:r>
              <a:rPr lang="en-GB" sz="1400" dirty="0">
                <a:solidFill>
                  <a:schemeClr val="tx1"/>
                </a:solidFill>
              </a:rPr>
              <a:t> could be </a:t>
            </a:r>
            <a:r>
              <a:rPr lang="hu-HU" sz="1400" dirty="0" err="1">
                <a:solidFill>
                  <a:schemeClr val="tx1"/>
                </a:solidFill>
              </a:rPr>
              <a:t>not</a:t>
            </a:r>
            <a:r>
              <a:rPr lang="hu-HU" sz="1400" dirty="0">
                <a:solidFill>
                  <a:schemeClr val="tx1"/>
                </a:solidFill>
              </a:rPr>
              <a:t> </a:t>
            </a:r>
            <a:r>
              <a:rPr lang="en-GB" sz="1400" dirty="0">
                <a:solidFill>
                  <a:schemeClr val="tx1"/>
                </a:solidFill>
              </a:rPr>
              <a:t>logical </a:t>
            </a:r>
            <a:r>
              <a:rPr lang="hu-HU" sz="1400" dirty="0" err="1">
                <a:solidFill>
                  <a:schemeClr val="tx1"/>
                </a:solidFill>
              </a:rPr>
              <a:t>for</a:t>
            </a:r>
            <a:r>
              <a:rPr lang="hu-HU" sz="1400" dirty="0">
                <a:solidFill>
                  <a:schemeClr val="tx1"/>
                </a:solidFill>
              </a:rPr>
              <a:t> </a:t>
            </a:r>
            <a:r>
              <a:rPr lang="hu-HU" sz="1400" dirty="0" err="1">
                <a:solidFill>
                  <a:schemeClr val="tx1"/>
                </a:solidFill>
              </a:rPr>
              <a:t>the</a:t>
            </a:r>
            <a:r>
              <a:rPr lang="hu-HU" sz="1400" dirty="0">
                <a:solidFill>
                  <a:schemeClr val="tx1"/>
                </a:solidFill>
              </a:rPr>
              <a:t> </a:t>
            </a:r>
            <a:r>
              <a:rPr lang="hu-HU" sz="1400" dirty="0" err="1">
                <a:solidFill>
                  <a:schemeClr val="tx1"/>
                </a:solidFill>
              </a:rPr>
              <a:t>owner</a:t>
            </a:r>
            <a:r>
              <a:rPr lang="hu-HU" sz="1400" dirty="0">
                <a:solidFill>
                  <a:schemeClr val="tx1"/>
                </a:solidFill>
              </a:rPr>
              <a:t> of </a:t>
            </a:r>
            <a:r>
              <a:rPr lang="hu-HU" sz="1400" dirty="0" err="1">
                <a:solidFill>
                  <a:schemeClr val="tx1"/>
                </a:solidFill>
              </a:rPr>
              <a:t>the</a:t>
            </a:r>
            <a:r>
              <a:rPr lang="hu-HU" sz="1400" dirty="0">
                <a:solidFill>
                  <a:schemeClr val="tx1"/>
                </a:solidFill>
              </a:rPr>
              <a:t> </a:t>
            </a:r>
            <a:r>
              <a:rPr lang="hu-HU" sz="1400" dirty="0" err="1">
                <a:solidFill>
                  <a:schemeClr val="tx1"/>
                </a:solidFill>
              </a:rPr>
              <a:t>option</a:t>
            </a:r>
            <a:r>
              <a:rPr lang="hu-HU" sz="1400" dirty="0">
                <a:solidFill>
                  <a:schemeClr val="tx1"/>
                </a:solidFill>
              </a:rPr>
              <a:t> </a:t>
            </a:r>
            <a:r>
              <a:rPr lang="hu-HU" sz="1400" dirty="0" err="1">
                <a:solidFill>
                  <a:schemeClr val="tx1"/>
                </a:solidFill>
              </a:rPr>
              <a:t>to</a:t>
            </a:r>
            <a:r>
              <a:rPr lang="hu-HU" sz="1400" dirty="0">
                <a:solidFill>
                  <a:schemeClr val="tx1"/>
                </a:solidFill>
              </a:rPr>
              <a:t> </a:t>
            </a:r>
            <a:r>
              <a:rPr lang="en-GB" sz="1400" dirty="0">
                <a:solidFill>
                  <a:schemeClr val="tx1"/>
                </a:solidFill>
              </a:rPr>
              <a:t>exercise </a:t>
            </a:r>
            <a:r>
              <a:rPr lang="hu-HU" sz="1400" dirty="0" err="1">
                <a:solidFill>
                  <a:schemeClr val="tx1"/>
                </a:solidFill>
              </a:rPr>
              <a:t>the</a:t>
            </a:r>
            <a:r>
              <a:rPr lang="en-GB" sz="1400" dirty="0">
                <a:solidFill>
                  <a:schemeClr val="tx1"/>
                </a:solidFill>
              </a:rPr>
              <a:t> option, therefor </a:t>
            </a:r>
            <a:r>
              <a:rPr lang="hu-HU" sz="1400" b="1" dirty="0">
                <a:solidFill>
                  <a:schemeClr val="tx1"/>
                </a:solidFill>
              </a:rPr>
              <a:t>profit</a:t>
            </a:r>
            <a:r>
              <a:rPr lang="en-GB" sz="1400" b="1" dirty="0">
                <a:solidFill>
                  <a:schemeClr val="tx1"/>
                </a:solidFill>
              </a:rPr>
              <a:t> </a:t>
            </a:r>
            <a:r>
              <a:rPr lang="hu-HU" sz="1400" b="1" dirty="0" err="1">
                <a:solidFill>
                  <a:schemeClr val="tx1"/>
                </a:solidFill>
              </a:rPr>
              <a:t>loss</a:t>
            </a:r>
            <a:r>
              <a:rPr lang="hu-HU" sz="1400" b="1" dirty="0">
                <a:solidFill>
                  <a:schemeClr val="tx1"/>
                </a:solidFill>
              </a:rPr>
              <a:t> </a:t>
            </a:r>
            <a:r>
              <a:rPr lang="hu-HU" sz="1400" b="1" dirty="0" err="1">
                <a:solidFill>
                  <a:schemeClr val="tx1"/>
                </a:solidFill>
              </a:rPr>
              <a:t>will</a:t>
            </a:r>
            <a:r>
              <a:rPr lang="hu-HU" sz="1400" b="1" dirty="0">
                <a:solidFill>
                  <a:schemeClr val="tx1"/>
                </a:solidFill>
              </a:rPr>
              <a:t> be </a:t>
            </a:r>
            <a:r>
              <a:rPr lang="hu-HU" sz="1400" b="1" dirty="0" err="1">
                <a:solidFill>
                  <a:schemeClr val="tx1"/>
                </a:solidFill>
              </a:rPr>
              <a:t>the</a:t>
            </a:r>
            <a:r>
              <a:rPr lang="hu-HU" sz="1400" b="1" dirty="0">
                <a:solidFill>
                  <a:schemeClr val="tx1"/>
                </a:solidFill>
              </a:rPr>
              <a:t> </a:t>
            </a:r>
            <a:r>
              <a:rPr lang="hu-HU" sz="1400" b="1" dirty="0" err="1">
                <a:solidFill>
                  <a:schemeClr val="tx1"/>
                </a:solidFill>
              </a:rPr>
              <a:t>option</a:t>
            </a:r>
            <a:r>
              <a:rPr lang="hu-HU" sz="1400" b="1" dirty="0">
                <a:solidFill>
                  <a:schemeClr val="tx1"/>
                </a:solidFill>
              </a:rPr>
              <a:t> </a:t>
            </a:r>
            <a:r>
              <a:rPr lang="hu-HU" sz="1400" b="1" dirty="0" err="1">
                <a:solidFill>
                  <a:schemeClr val="tx1"/>
                </a:solidFill>
              </a:rPr>
              <a:t>premium</a:t>
            </a:r>
            <a:r>
              <a:rPr lang="hu-HU" sz="1400" b="1" dirty="0">
                <a:solidFill>
                  <a:schemeClr val="tx1"/>
                </a:solidFill>
              </a:rPr>
              <a:t> (</a:t>
            </a:r>
            <a:r>
              <a:rPr lang="hu-HU" sz="1400" b="1" dirty="0" err="1">
                <a:solidFill>
                  <a:schemeClr val="tx1"/>
                </a:solidFill>
              </a:rPr>
              <a:t>received</a:t>
            </a:r>
            <a:r>
              <a:rPr lang="hu-HU" sz="1400" b="1" dirty="0">
                <a:solidFill>
                  <a:schemeClr val="tx1"/>
                </a:solidFill>
              </a:rPr>
              <a:t>) </a:t>
            </a:r>
            <a:endParaRPr lang="en-GB" sz="1400" b="1" dirty="0">
              <a:solidFill>
                <a:schemeClr val="tx1"/>
              </a:solidFill>
            </a:endParaRPr>
          </a:p>
        </p:txBody>
      </p:sp>
    </p:spTree>
    <p:extLst>
      <p:ext uri="{BB962C8B-B14F-4D97-AF65-F5344CB8AC3E}">
        <p14:creationId xmlns:p14="http://schemas.microsoft.com/office/powerpoint/2010/main" val="319848590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4"/>
          <p:cNvSpPr>
            <a:spLocks noGrp="1" noChangeArrowheads="1"/>
          </p:cNvSpPr>
          <p:nvPr>
            <p:ph type="title" idx="4294967295"/>
          </p:nvPr>
        </p:nvSpPr>
        <p:spPr/>
        <p:txBody>
          <a:bodyPr>
            <a:normAutofit fontScale="90000"/>
          </a:bodyPr>
          <a:lstStyle/>
          <a:p>
            <a:pPr eaLnBrk="1" hangingPunct="1"/>
            <a:r>
              <a:rPr lang="en-US" sz="3400" b="1"/>
              <a:t>Buy stocks and at the money puts: Protective Put</a:t>
            </a:r>
          </a:p>
        </p:txBody>
      </p:sp>
      <p:sp>
        <p:nvSpPr>
          <p:cNvPr id="26627" name="Line 3"/>
          <p:cNvSpPr>
            <a:spLocks noChangeAspect="1" noChangeShapeType="1"/>
          </p:cNvSpPr>
          <p:nvPr/>
        </p:nvSpPr>
        <p:spPr bwMode="auto">
          <a:xfrm>
            <a:off x="1089025" y="3367088"/>
            <a:ext cx="6472238" cy="0"/>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spAutoFit/>
          </a:bodyPr>
          <a:lstStyle/>
          <a:p>
            <a:endParaRPr lang="hu-HU">
              <a:latin typeface="Book Antiqua" panose="02040602050305030304" pitchFamily="18" charset="0"/>
            </a:endParaRPr>
          </a:p>
        </p:txBody>
      </p:sp>
      <p:sp>
        <p:nvSpPr>
          <p:cNvPr id="26628" name="Line 4"/>
          <p:cNvSpPr>
            <a:spLocks noChangeAspect="1" noChangeShapeType="1"/>
          </p:cNvSpPr>
          <p:nvPr/>
        </p:nvSpPr>
        <p:spPr bwMode="auto">
          <a:xfrm>
            <a:off x="1058863" y="1247775"/>
            <a:ext cx="0" cy="4078288"/>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spAutoFit/>
          </a:bodyPr>
          <a:lstStyle/>
          <a:p>
            <a:endParaRPr lang="hu-HU">
              <a:latin typeface="Book Antiqua" panose="02040602050305030304" pitchFamily="18" charset="0"/>
            </a:endParaRPr>
          </a:p>
        </p:txBody>
      </p:sp>
      <p:sp>
        <p:nvSpPr>
          <p:cNvPr id="26629" name="Line 6"/>
          <p:cNvSpPr>
            <a:spLocks noChangeAspect="1" noChangeShapeType="1"/>
          </p:cNvSpPr>
          <p:nvPr/>
        </p:nvSpPr>
        <p:spPr bwMode="auto">
          <a:xfrm>
            <a:off x="1038225" y="3940175"/>
            <a:ext cx="3519488"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spAutoFit/>
          </a:bodyPr>
          <a:lstStyle/>
          <a:p>
            <a:endParaRPr lang="hu-HU">
              <a:latin typeface="Book Antiqua" panose="02040602050305030304" pitchFamily="18" charset="0"/>
            </a:endParaRPr>
          </a:p>
        </p:txBody>
      </p:sp>
      <p:sp>
        <p:nvSpPr>
          <p:cNvPr id="26630" name="Line 7"/>
          <p:cNvSpPr>
            <a:spLocks noChangeAspect="1" noChangeShapeType="1"/>
          </p:cNvSpPr>
          <p:nvPr/>
        </p:nvSpPr>
        <p:spPr bwMode="auto">
          <a:xfrm flipV="1">
            <a:off x="4548188" y="2185988"/>
            <a:ext cx="2897187" cy="1757362"/>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spAutoFit/>
          </a:bodyPr>
          <a:lstStyle/>
          <a:p>
            <a:endParaRPr lang="hu-HU">
              <a:latin typeface="Book Antiqua" panose="02040602050305030304" pitchFamily="18" charset="0"/>
            </a:endParaRPr>
          </a:p>
        </p:txBody>
      </p:sp>
      <p:sp>
        <p:nvSpPr>
          <p:cNvPr id="26631" name="Rectangle 8"/>
          <p:cNvSpPr>
            <a:spLocks noChangeArrowheads="1"/>
          </p:cNvSpPr>
          <p:nvPr/>
        </p:nvSpPr>
        <p:spPr bwMode="auto">
          <a:xfrm>
            <a:off x="7494588" y="2954764"/>
            <a:ext cx="10005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b="0">
                <a:latin typeface="Book Antiqua" panose="02040602050305030304" pitchFamily="18" charset="0"/>
                <a:cs typeface="Arial" panose="020B0604020202020204" pitchFamily="34" charset="0"/>
              </a:rPr>
              <a:t>Stock </a:t>
            </a:r>
            <a:br>
              <a:rPr lang="en-US" b="0">
                <a:latin typeface="Book Antiqua" panose="02040602050305030304" pitchFamily="18" charset="0"/>
                <a:cs typeface="Arial" panose="020B0604020202020204" pitchFamily="34" charset="0"/>
              </a:rPr>
            </a:br>
            <a:r>
              <a:rPr lang="en-US" b="0">
                <a:latin typeface="Book Antiqua" panose="02040602050305030304" pitchFamily="18" charset="0"/>
                <a:cs typeface="Arial" panose="020B0604020202020204" pitchFamily="34" charset="0"/>
              </a:rPr>
              <a:t>Price</a:t>
            </a:r>
            <a:r>
              <a:rPr lang="en-US" b="0" baseline="-25000">
                <a:latin typeface="Book Antiqua" panose="02040602050305030304" pitchFamily="18" charset="0"/>
                <a:cs typeface="Arial" panose="020B0604020202020204" pitchFamily="34" charset="0"/>
              </a:rPr>
              <a:t>t</a:t>
            </a:r>
          </a:p>
        </p:txBody>
      </p:sp>
      <p:sp>
        <p:nvSpPr>
          <p:cNvPr id="26632" name="Rectangle 9"/>
          <p:cNvSpPr>
            <a:spLocks noChangeArrowheads="1"/>
          </p:cNvSpPr>
          <p:nvPr/>
        </p:nvSpPr>
        <p:spPr bwMode="auto">
          <a:xfrm>
            <a:off x="547202" y="883901"/>
            <a:ext cx="8883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2200" b="0">
                <a:latin typeface="Book Antiqua" panose="02040602050305030304" pitchFamily="18" charset="0"/>
                <a:cs typeface="Arial" panose="020B0604020202020204" pitchFamily="34" charset="0"/>
              </a:rPr>
              <a:t>Profit</a:t>
            </a:r>
          </a:p>
        </p:txBody>
      </p:sp>
      <p:sp>
        <p:nvSpPr>
          <p:cNvPr id="26633" name="Rectangle 10"/>
          <p:cNvSpPr>
            <a:spLocks noChangeArrowheads="1"/>
          </p:cNvSpPr>
          <p:nvPr/>
        </p:nvSpPr>
        <p:spPr bwMode="auto">
          <a:xfrm>
            <a:off x="566827" y="313687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2000" b="0">
                <a:latin typeface="Book Antiqua" panose="02040602050305030304" pitchFamily="18" charset="0"/>
                <a:cs typeface="Arial" panose="020B0604020202020204" pitchFamily="34" charset="0"/>
              </a:rPr>
              <a:t>$0</a:t>
            </a:r>
          </a:p>
        </p:txBody>
      </p:sp>
      <p:sp>
        <p:nvSpPr>
          <p:cNvPr id="26634" name="Rectangle 12"/>
          <p:cNvSpPr>
            <a:spLocks noChangeArrowheads="1"/>
          </p:cNvSpPr>
          <p:nvPr/>
        </p:nvSpPr>
        <p:spPr bwMode="auto">
          <a:xfrm>
            <a:off x="1976387" y="5035391"/>
            <a:ext cx="6822702" cy="769441"/>
          </a:xfrm>
          <a:prstGeom prst="rect">
            <a:avLst/>
          </a:prstGeom>
          <a:noFill/>
          <a:ln w="9525" algn="ctr">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2200" b="0">
                <a:latin typeface="Book Antiqua" panose="02040602050305030304" pitchFamily="18" charset="0"/>
                <a:cs typeface="Arial" panose="020B0604020202020204" pitchFamily="34" charset="0"/>
              </a:rPr>
              <a:t>Hedged profit equals sum of profits of put and stock </a:t>
            </a:r>
            <a:br>
              <a:rPr lang="en-US" sz="2200" b="0">
                <a:latin typeface="Book Antiqua" panose="02040602050305030304" pitchFamily="18" charset="0"/>
                <a:cs typeface="Arial" panose="020B0604020202020204" pitchFamily="34" charset="0"/>
              </a:rPr>
            </a:br>
            <a:r>
              <a:rPr lang="en-US" sz="2200" b="0">
                <a:latin typeface="Book Antiqua" panose="02040602050305030304" pitchFamily="18" charset="0"/>
                <a:cs typeface="Arial" panose="020B0604020202020204" pitchFamily="34" charset="0"/>
              </a:rPr>
              <a:t>at each stock price.</a:t>
            </a:r>
          </a:p>
        </p:txBody>
      </p:sp>
      <p:grpSp>
        <p:nvGrpSpPr>
          <p:cNvPr id="26635" name="Group 14"/>
          <p:cNvGrpSpPr>
            <a:grpSpLocks/>
          </p:cNvGrpSpPr>
          <p:nvPr/>
        </p:nvGrpSpPr>
        <p:grpSpPr bwMode="auto">
          <a:xfrm>
            <a:off x="1076325" y="1839913"/>
            <a:ext cx="6992938" cy="2112962"/>
            <a:chOff x="678" y="1159"/>
            <a:chExt cx="4405" cy="1331"/>
          </a:xfrm>
        </p:grpSpPr>
        <p:sp>
          <p:nvSpPr>
            <p:cNvPr id="141327" name="Line 15"/>
            <p:cNvSpPr>
              <a:spLocks noChangeAspect="1" noChangeShapeType="1"/>
            </p:cNvSpPr>
            <p:nvPr/>
          </p:nvSpPr>
          <p:spPr bwMode="auto">
            <a:xfrm flipH="1">
              <a:off x="2866" y="2488"/>
              <a:ext cx="2217" cy="0"/>
            </a:xfrm>
            <a:prstGeom prst="line">
              <a:avLst/>
            </a:prstGeom>
            <a:noFill/>
            <a:ln w="38100">
              <a:solidFill>
                <a:schemeClr val="accent2">
                  <a:lumMod val="75000"/>
                </a:schemeClr>
              </a:solidFill>
              <a:prstDash val="dash"/>
              <a:round/>
              <a:headEnd/>
              <a:tailEnd/>
            </a:ln>
            <a:effectLst/>
          </p:spPr>
          <p:txBody>
            <a:bodyPr>
              <a:spAutoFit/>
            </a:bodyPr>
            <a:lstStyle/>
            <a:p>
              <a:pPr>
                <a:defRPr/>
              </a:pPr>
              <a:endParaRPr lang="en-US" b="0">
                <a:latin typeface="Book Antiqua" panose="02040602050305030304" pitchFamily="18" charset="0"/>
              </a:endParaRPr>
            </a:p>
          </p:txBody>
        </p:sp>
        <p:sp>
          <p:nvSpPr>
            <p:cNvPr id="141328" name="Line 16"/>
            <p:cNvSpPr>
              <a:spLocks noChangeAspect="1" noChangeShapeType="1"/>
            </p:cNvSpPr>
            <p:nvPr/>
          </p:nvSpPr>
          <p:spPr bwMode="auto">
            <a:xfrm flipH="1" flipV="1">
              <a:off x="678" y="1159"/>
              <a:ext cx="2194" cy="1331"/>
            </a:xfrm>
            <a:prstGeom prst="line">
              <a:avLst/>
            </a:prstGeom>
            <a:noFill/>
            <a:ln w="38100">
              <a:solidFill>
                <a:schemeClr val="accent2">
                  <a:lumMod val="75000"/>
                </a:schemeClr>
              </a:solidFill>
              <a:prstDash val="dash"/>
              <a:round/>
              <a:headEnd/>
              <a:tailEnd/>
            </a:ln>
            <a:effectLst/>
          </p:spPr>
          <p:txBody>
            <a:bodyPr>
              <a:spAutoFit/>
            </a:bodyPr>
            <a:lstStyle/>
            <a:p>
              <a:pPr>
                <a:defRPr/>
              </a:pPr>
              <a:endParaRPr lang="en-US" b="0">
                <a:latin typeface="Book Antiqua" panose="02040602050305030304" pitchFamily="18" charset="0"/>
              </a:endParaRPr>
            </a:p>
          </p:txBody>
        </p:sp>
      </p:grpSp>
      <p:grpSp>
        <p:nvGrpSpPr>
          <p:cNvPr id="26636" name="Group 17"/>
          <p:cNvGrpSpPr>
            <a:grpSpLocks/>
          </p:cNvGrpSpPr>
          <p:nvPr/>
        </p:nvGrpSpPr>
        <p:grpSpPr bwMode="auto">
          <a:xfrm>
            <a:off x="1711325" y="1089025"/>
            <a:ext cx="6030913" cy="4354513"/>
            <a:chOff x="1330" y="686"/>
            <a:chExt cx="3799" cy="2743"/>
          </a:xfrm>
        </p:grpSpPr>
        <p:sp>
          <p:nvSpPr>
            <p:cNvPr id="26641" name="Line 18"/>
            <p:cNvSpPr>
              <a:spLocks noChangeAspect="1" noChangeShapeType="1"/>
            </p:cNvSpPr>
            <p:nvPr/>
          </p:nvSpPr>
          <p:spPr bwMode="auto">
            <a:xfrm rot="308275" flipV="1">
              <a:off x="1330" y="1075"/>
              <a:ext cx="3172" cy="2354"/>
            </a:xfrm>
            <a:prstGeom prst="line">
              <a:avLst/>
            </a:prstGeom>
            <a:noFill/>
            <a:ln w="12700">
              <a:solidFill>
                <a:srgbClr val="0033CC"/>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hu-HU">
                <a:latin typeface="Book Antiqua" panose="02040602050305030304" pitchFamily="18" charset="0"/>
              </a:endParaRPr>
            </a:p>
          </p:txBody>
        </p:sp>
        <p:sp>
          <p:nvSpPr>
            <p:cNvPr id="26642" name="Text Box 19"/>
            <p:cNvSpPr txBox="1">
              <a:spLocks noChangeArrowheads="1"/>
            </p:cNvSpPr>
            <p:nvPr/>
          </p:nvSpPr>
          <p:spPr bwMode="auto">
            <a:xfrm>
              <a:off x="4361" y="686"/>
              <a:ext cx="768" cy="585"/>
            </a:xfrm>
            <a:prstGeom prst="rect">
              <a:avLst/>
            </a:prstGeom>
            <a:noFill/>
            <a:ln w="12700"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1800" b="0">
                  <a:latin typeface="Book Antiqua" panose="02040602050305030304" pitchFamily="18" charset="0"/>
                  <a:cs typeface="Arial" panose="020B0604020202020204" pitchFamily="34" charset="0"/>
                </a:rPr>
                <a:t>Long position in IBM</a:t>
              </a:r>
            </a:p>
          </p:txBody>
        </p:sp>
      </p:grpSp>
      <p:sp>
        <p:nvSpPr>
          <p:cNvPr id="26637" name="Text Box 25"/>
          <p:cNvSpPr txBox="1">
            <a:spLocks noChangeArrowheads="1"/>
          </p:cNvSpPr>
          <p:nvPr/>
        </p:nvSpPr>
        <p:spPr bwMode="auto">
          <a:xfrm>
            <a:off x="7429500" y="1847850"/>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2000" b="0">
                <a:latin typeface="Book Antiqua" panose="02040602050305030304" pitchFamily="18" charset="0"/>
              </a:rPr>
              <a:t>Hedged Position</a:t>
            </a:r>
          </a:p>
        </p:txBody>
      </p:sp>
      <p:sp>
        <p:nvSpPr>
          <p:cNvPr id="26638" name="Text Box 22"/>
          <p:cNvSpPr txBox="1">
            <a:spLocks noChangeArrowheads="1"/>
          </p:cNvSpPr>
          <p:nvPr/>
        </p:nvSpPr>
        <p:spPr bwMode="auto">
          <a:xfrm>
            <a:off x="6386513" y="3962400"/>
            <a:ext cx="841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b="0">
                <a:latin typeface="Book Antiqua" panose="02040602050305030304" pitchFamily="18" charset="0"/>
              </a:rPr>
              <a:t>Put</a:t>
            </a:r>
          </a:p>
        </p:txBody>
      </p:sp>
      <p:sp>
        <p:nvSpPr>
          <p:cNvPr id="26639" name="Text Box 23"/>
          <p:cNvSpPr txBox="1">
            <a:spLocks noChangeArrowheads="1"/>
          </p:cNvSpPr>
          <p:nvPr/>
        </p:nvSpPr>
        <p:spPr bwMode="auto">
          <a:xfrm>
            <a:off x="4340225" y="2960688"/>
            <a:ext cx="45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b="0">
                <a:latin typeface="Book Antiqua" panose="02040602050305030304" pitchFamily="18" charset="0"/>
              </a:rPr>
              <a:t>X</a:t>
            </a:r>
          </a:p>
        </p:txBody>
      </p:sp>
      <p:sp>
        <p:nvSpPr>
          <p:cNvPr id="26640" name="Line 24"/>
          <p:cNvSpPr>
            <a:spLocks noChangeShapeType="1"/>
          </p:cNvSpPr>
          <p:nvPr/>
        </p:nvSpPr>
        <p:spPr bwMode="auto">
          <a:xfrm>
            <a:off x="4557713" y="3429000"/>
            <a:ext cx="0" cy="504825"/>
          </a:xfrm>
          <a:prstGeom prst="line">
            <a:avLst/>
          </a:prstGeom>
          <a:noFill/>
          <a:ln w="9525" cap="rnd">
            <a:solidFill>
              <a:srgbClr val="CAFEF9"/>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hu-HU">
              <a:latin typeface="Book Antiqua" panose="02040602050305030304" pitchFamily="18" charset="0"/>
            </a:endParaRPr>
          </a:p>
        </p:txBody>
      </p:sp>
      <p:sp>
        <p:nvSpPr>
          <p:cNvPr id="2" name="Téglalap 1"/>
          <p:cNvSpPr/>
          <p:nvPr/>
        </p:nvSpPr>
        <p:spPr>
          <a:xfrm>
            <a:off x="608013" y="5500598"/>
            <a:ext cx="7489825" cy="1200329"/>
          </a:xfrm>
          <a:prstGeom prst="rect">
            <a:avLst/>
          </a:prstGeom>
        </p:spPr>
        <p:txBody>
          <a:bodyPr wrap="square">
            <a:spAutoFit/>
          </a:bodyPr>
          <a:lstStyle/>
          <a:p>
            <a:pPr eaLnBrk="1" hangingPunct="1">
              <a:buFont typeface="Wingdings" panose="05000000000000000000" pitchFamily="2" charset="2"/>
              <a:buChar char="Ø"/>
            </a:pPr>
            <a:endParaRPr lang="hu-HU" dirty="0">
              <a:latin typeface="Book Antiqua" panose="02040602050305030304" pitchFamily="18" charset="0"/>
            </a:endParaRPr>
          </a:p>
          <a:p>
            <a:pPr eaLnBrk="1" hangingPunct="1"/>
            <a:r>
              <a:rPr lang="en-US" dirty="0">
                <a:latin typeface="Book Antiqua" panose="02040602050305030304" pitchFamily="18" charset="0"/>
              </a:rPr>
              <a:t>All examples that include both stocks and options assume usage of at the money options.</a:t>
            </a:r>
          </a:p>
        </p:txBody>
      </p:sp>
    </p:spTree>
    <p:extLst>
      <p:ext uri="{BB962C8B-B14F-4D97-AF65-F5344CB8AC3E}">
        <p14:creationId xmlns:p14="http://schemas.microsoft.com/office/powerpoint/2010/main" val="15581321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19"/>
          <p:cNvSpPr>
            <a:spLocks noGrp="1" noChangeArrowheads="1"/>
          </p:cNvSpPr>
          <p:nvPr>
            <p:ph type="title" idx="4294967295"/>
          </p:nvPr>
        </p:nvSpPr>
        <p:spPr>
          <a:xfrm>
            <a:off x="304800" y="0"/>
            <a:ext cx="8229600" cy="1143000"/>
          </a:xfrm>
        </p:spPr>
        <p:txBody>
          <a:bodyPr/>
          <a:lstStyle/>
          <a:p>
            <a:pPr eaLnBrk="1" hangingPunct="1"/>
            <a:r>
              <a:rPr lang="en-US" b="1"/>
              <a:t>Writing Covered Calls</a:t>
            </a:r>
          </a:p>
        </p:txBody>
      </p:sp>
      <p:sp>
        <p:nvSpPr>
          <p:cNvPr id="27651" name="Line 2"/>
          <p:cNvSpPr>
            <a:spLocks noChangeAspect="1" noChangeShapeType="1"/>
          </p:cNvSpPr>
          <p:nvPr/>
        </p:nvSpPr>
        <p:spPr bwMode="auto">
          <a:xfrm>
            <a:off x="1089025" y="3367088"/>
            <a:ext cx="6472238" cy="0"/>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spAutoFit/>
          </a:bodyPr>
          <a:lstStyle/>
          <a:p>
            <a:endParaRPr lang="hu-HU">
              <a:latin typeface="Book Antiqua" panose="02040602050305030304" pitchFamily="18" charset="0"/>
            </a:endParaRPr>
          </a:p>
        </p:txBody>
      </p:sp>
      <p:sp>
        <p:nvSpPr>
          <p:cNvPr id="27652" name="Line 3"/>
          <p:cNvSpPr>
            <a:spLocks noChangeAspect="1" noChangeShapeType="1"/>
          </p:cNvSpPr>
          <p:nvPr/>
        </p:nvSpPr>
        <p:spPr bwMode="auto">
          <a:xfrm>
            <a:off x="1058863" y="1247775"/>
            <a:ext cx="0" cy="4078288"/>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spAutoFit/>
          </a:bodyPr>
          <a:lstStyle/>
          <a:p>
            <a:endParaRPr lang="hu-HU">
              <a:latin typeface="Book Antiqua" panose="02040602050305030304" pitchFamily="18" charset="0"/>
            </a:endParaRPr>
          </a:p>
        </p:txBody>
      </p:sp>
      <p:grpSp>
        <p:nvGrpSpPr>
          <p:cNvPr id="27653" name="Group 20"/>
          <p:cNvGrpSpPr>
            <a:grpSpLocks/>
          </p:cNvGrpSpPr>
          <p:nvPr/>
        </p:nvGrpSpPr>
        <p:grpSpPr bwMode="auto">
          <a:xfrm flipV="1">
            <a:off x="1114425" y="2749550"/>
            <a:ext cx="6921500" cy="2070100"/>
            <a:chOff x="702" y="1432"/>
            <a:chExt cx="4360" cy="1304"/>
          </a:xfrm>
        </p:grpSpPr>
        <p:sp>
          <p:nvSpPr>
            <p:cNvPr id="27668" name="Line 5"/>
            <p:cNvSpPr>
              <a:spLocks noChangeAspect="1" noChangeShapeType="1"/>
            </p:cNvSpPr>
            <p:nvPr/>
          </p:nvSpPr>
          <p:spPr bwMode="auto">
            <a:xfrm flipH="1">
              <a:off x="2845" y="2734"/>
              <a:ext cx="2217"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spAutoFit/>
            </a:bodyPr>
            <a:lstStyle/>
            <a:p>
              <a:endParaRPr lang="hu-HU">
                <a:latin typeface="Book Antiqua" panose="02040602050305030304" pitchFamily="18" charset="0"/>
              </a:endParaRPr>
            </a:p>
          </p:txBody>
        </p:sp>
        <p:sp>
          <p:nvSpPr>
            <p:cNvPr id="27669" name="Line 6"/>
            <p:cNvSpPr>
              <a:spLocks noChangeAspect="1" noChangeShapeType="1"/>
            </p:cNvSpPr>
            <p:nvPr/>
          </p:nvSpPr>
          <p:spPr bwMode="auto">
            <a:xfrm flipH="1" flipV="1">
              <a:off x="702" y="1432"/>
              <a:ext cx="2149" cy="1304"/>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spAutoFit/>
            </a:bodyPr>
            <a:lstStyle/>
            <a:p>
              <a:endParaRPr lang="hu-HU">
                <a:latin typeface="Book Antiqua" panose="02040602050305030304" pitchFamily="18" charset="0"/>
              </a:endParaRPr>
            </a:p>
          </p:txBody>
        </p:sp>
      </p:grpSp>
      <p:sp>
        <p:nvSpPr>
          <p:cNvPr id="27654" name="Rectangle 7"/>
          <p:cNvSpPr>
            <a:spLocks noChangeArrowheads="1"/>
          </p:cNvSpPr>
          <p:nvPr/>
        </p:nvSpPr>
        <p:spPr bwMode="auto">
          <a:xfrm>
            <a:off x="7494588" y="2954764"/>
            <a:ext cx="10005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b="0">
                <a:latin typeface="Book Antiqua" panose="02040602050305030304" pitchFamily="18" charset="0"/>
                <a:cs typeface="Arial" panose="020B0604020202020204" pitchFamily="34" charset="0"/>
              </a:rPr>
              <a:t>Stock </a:t>
            </a:r>
            <a:br>
              <a:rPr lang="en-US" b="0">
                <a:latin typeface="Book Antiqua" panose="02040602050305030304" pitchFamily="18" charset="0"/>
                <a:cs typeface="Arial" panose="020B0604020202020204" pitchFamily="34" charset="0"/>
              </a:rPr>
            </a:br>
            <a:r>
              <a:rPr lang="en-US" b="0">
                <a:latin typeface="Book Antiqua" panose="02040602050305030304" pitchFamily="18" charset="0"/>
                <a:cs typeface="Arial" panose="020B0604020202020204" pitchFamily="34" charset="0"/>
              </a:rPr>
              <a:t>Price</a:t>
            </a:r>
            <a:r>
              <a:rPr lang="en-US" b="0" baseline="-25000">
                <a:latin typeface="Book Antiqua" panose="02040602050305030304" pitchFamily="18" charset="0"/>
                <a:cs typeface="Arial" panose="020B0604020202020204" pitchFamily="34" charset="0"/>
              </a:rPr>
              <a:t>t</a:t>
            </a:r>
          </a:p>
        </p:txBody>
      </p:sp>
      <p:sp>
        <p:nvSpPr>
          <p:cNvPr id="27655" name="Rectangle 8"/>
          <p:cNvSpPr>
            <a:spLocks noChangeArrowheads="1"/>
          </p:cNvSpPr>
          <p:nvPr/>
        </p:nvSpPr>
        <p:spPr bwMode="auto">
          <a:xfrm>
            <a:off x="547202" y="883901"/>
            <a:ext cx="8883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2200" b="0">
                <a:latin typeface="Book Antiqua" panose="02040602050305030304" pitchFamily="18" charset="0"/>
                <a:cs typeface="Arial" panose="020B0604020202020204" pitchFamily="34" charset="0"/>
              </a:rPr>
              <a:t>Profit</a:t>
            </a:r>
          </a:p>
        </p:txBody>
      </p:sp>
      <p:sp>
        <p:nvSpPr>
          <p:cNvPr id="27656" name="Rectangle 9"/>
          <p:cNvSpPr>
            <a:spLocks noChangeArrowheads="1"/>
          </p:cNvSpPr>
          <p:nvPr/>
        </p:nvSpPr>
        <p:spPr bwMode="auto">
          <a:xfrm>
            <a:off x="566827" y="313687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r>
              <a:rPr lang="en-US" sz="2000" b="0">
                <a:latin typeface="Book Antiqua" panose="02040602050305030304" pitchFamily="18" charset="0"/>
                <a:cs typeface="Arial" panose="020B0604020202020204" pitchFamily="34" charset="0"/>
              </a:rPr>
              <a:t>$0</a:t>
            </a:r>
          </a:p>
        </p:txBody>
      </p:sp>
      <p:grpSp>
        <p:nvGrpSpPr>
          <p:cNvPr id="27657" name="Group 12"/>
          <p:cNvGrpSpPr>
            <a:grpSpLocks/>
          </p:cNvGrpSpPr>
          <p:nvPr/>
        </p:nvGrpSpPr>
        <p:grpSpPr bwMode="auto">
          <a:xfrm flipH="1" flipV="1">
            <a:off x="1076325" y="2735263"/>
            <a:ext cx="6992938" cy="2112962"/>
            <a:chOff x="678" y="1159"/>
            <a:chExt cx="4405" cy="1331"/>
          </a:xfrm>
        </p:grpSpPr>
        <p:sp>
          <p:nvSpPr>
            <p:cNvPr id="162829" name="Line 13"/>
            <p:cNvSpPr>
              <a:spLocks noChangeAspect="1" noChangeShapeType="1"/>
            </p:cNvSpPr>
            <p:nvPr/>
          </p:nvSpPr>
          <p:spPr bwMode="auto">
            <a:xfrm flipH="1">
              <a:off x="2866" y="2488"/>
              <a:ext cx="2217" cy="0"/>
            </a:xfrm>
            <a:prstGeom prst="line">
              <a:avLst/>
            </a:prstGeom>
            <a:noFill/>
            <a:ln w="38100">
              <a:solidFill>
                <a:schemeClr val="accent2">
                  <a:lumMod val="75000"/>
                </a:schemeClr>
              </a:solidFill>
              <a:prstDash val="dash"/>
              <a:round/>
              <a:headEnd/>
              <a:tailEnd/>
            </a:ln>
            <a:effectLst/>
          </p:spPr>
          <p:txBody>
            <a:bodyPr>
              <a:spAutoFit/>
            </a:bodyPr>
            <a:lstStyle/>
            <a:p>
              <a:pPr>
                <a:defRPr/>
              </a:pPr>
              <a:endParaRPr lang="en-US" b="0">
                <a:latin typeface="Book Antiqua" panose="02040602050305030304" pitchFamily="18" charset="0"/>
              </a:endParaRPr>
            </a:p>
          </p:txBody>
        </p:sp>
        <p:sp>
          <p:nvSpPr>
            <p:cNvPr id="162830" name="Line 14"/>
            <p:cNvSpPr>
              <a:spLocks noChangeAspect="1" noChangeShapeType="1"/>
            </p:cNvSpPr>
            <p:nvPr/>
          </p:nvSpPr>
          <p:spPr bwMode="auto">
            <a:xfrm flipH="1" flipV="1">
              <a:off x="678" y="1159"/>
              <a:ext cx="2194" cy="1331"/>
            </a:xfrm>
            <a:prstGeom prst="line">
              <a:avLst/>
            </a:prstGeom>
            <a:noFill/>
            <a:ln w="38100">
              <a:solidFill>
                <a:schemeClr val="accent2">
                  <a:lumMod val="75000"/>
                </a:schemeClr>
              </a:solidFill>
              <a:prstDash val="dash"/>
              <a:round/>
              <a:headEnd/>
              <a:tailEnd/>
            </a:ln>
            <a:effectLst/>
          </p:spPr>
          <p:txBody>
            <a:bodyPr>
              <a:spAutoFit/>
            </a:bodyPr>
            <a:lstStyle/>
            <a:p>
              <a:pPr>
                <a:defRPr/>
              </a:pPr>
              <a:endParaRPr lang="en-US" b="0">
                <a:latin typeface="Book Antiqua" panose="02040602050305030304" pitchFamily="18" charset="0"/>
              </a:endParaRPr>
            </a:p>
          </p:txBody>
        </p:sp>
      </p:grpSp>
      <p:grpSp>
        <p:nvGrpSpPr>
          <p:cNvPr id="27658" name="Group 15"/>
          <p:cNvGrpSpPr>
            <a:grpSpLocks/>
          </p:cNvGrpSpPr>
          <p:nvPr/>
        </p:nvGrpSpPr>
        <p:grpSpPr bwMode="auto">
          <a:xfrm>
            <a:off x="1920875" y="974725"/>
            <a:ext cx="6030913" cy="4354513"/>
            <a:chOff x="1330" y="686"/>
            <a:chExt cx="3799" cy="2743"/>
          </a:xfrm>
        </p:grpSpPr>
        <p:sp>
          <p:nvSpPr>
            <p:cNvPr id="26642" name="Line 16"/>
            <p:cNvSpPr>
              <a:spLocks noChangeAspect="1" noChangeShapeType="1"/>
            </p:cNvSpPr>
            <p:nvPr/>
          </p:nvSpPr>
          <p:spPr bwMode="auto">
            <a:xfrm rot="308275" flipV="1">
              <a:off x="1330" y="1075"/>
              <a:ext cx="3172" cy="2354"/>
            </a:xfrm>
            <a:prstGeom prst="line">
              <a:avLst/>
            </a:prstGeom>
            <a:noFill/>
            <a:ln w="28575">
              <a:solidFill>
                <a:schemeClr val="accent2">
                  <a:lumMod val="75000"/>
                </a:schemeClr>
              </a:solidFill>
              <a:prstDash val="dash"/>
              <a:round/>
              <a:headEnd/>
              <a:tailEnd/>
            </a:ln>
          </p:spPr>
          <p:txBody>
            <a:bodyPr anchor="ctr">
              <a:spAutoFit/>
            </a:bodyPr>
            <a:lstStyle/>
            <a:p>
              <a:pPr>
                <a:defRPr/>
              </a:pPr>
              <a:endParaRPr lang="en-US" b="0">
                <a:latin typeface="Book Antiqua" panose="02040602050305030304" pitchFamily="18" charset="0"/>
              </a:endParaRPr>
            </a:p>
          </p:txBody>
        </p:sp>
        <p:sp>
          <p:nvSpPr>
            <p:cNvPr id="162833" name="Text Box 17"/>
            <p:cNvSpPr txBox="1">
              <a:spLocks noChangeArrowheads="1"/>
            </p:cNvSpPr>
            <p:nvPr/>
          </p:nvSpPr>
          <p:spPr bwMode="auto">
            <a:xfrm>
              <a:off x="4361" y="686"/>
              <a:ext cx="768" cy="595"/>
            </a:xfrm>
            <a:prstGeom prst="rect">
              <a:avLst/>
            </a:prstGeom>
            <a:noFill/>
            <a:ln w="28575" algn="ctr">
              <a:solidFill>
                <a:schemeClr val="accent2">
                  <a:lumMod val="75000"/>
                </a:schemeClr>
              </a:solidFill>
              <a:miter lim="800000"/>
              <a:headEnd/>
              <a:tailEnd/>
            </a:ln>
          </p:spPr>
          <p:txBody>
            <a:bodyPr>
              <a:spAutoFit/>
            </a:bodyPr>
            <a:lstStyle/>
            <a:p>
              <a:pPr algn="ctr">
                <a:defRPr/>
              </a:pPr>
              <a:r>
                <a:rPr lang="en-US" sz="1800" b="0">
                  <a:latin typeface="Book Antiqua" panose="02040602050305030304" pitchFamily="18" charset="0"/>
                  <a:cs typeface="Arial" charset="0"/>
                </a:rPr>
                <a:t>Long position in IBM</a:t>
              </a:r>
            </a:p>
          </p:txBody>
        </p:sp>
      </p:grpSp>
      <p:sp>
        <p:nvSpPr>
          <p:cNvPr id="27659" name="Text Box 20"/>
          <p:cNvSpPr txBox="1">
            <a:spLocks noChangeArrowheads="1"/>
          </p:cNvSpPr>
          <p:nvPr/>
        </p:nvSpPr>
        <p:spPr bwMode="auto">
          <a:xfrm>
            <a:off x="1247775" y="2324100"/>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2000" b="0">
                <a:latin typeface="Book Antiqua" panose="02040602050305030304" pitchFamily="18" charset="0"/>
              </a:rPr>
              <a:t>Written call</a:t>
            </a:r>
          </a:p>
        </p:txBody>
      </p:sp>
      <p:sp>
        <p:nvSpPr>
          <p:cNvPr id="27660" name="Text Box 21"/>
          <p:cNvSpPr txBox="1">
            <a:spLocks noChangeArrowheads="1"/>
          </p:cNvSpPr>
          <p:nvPr/>
        </p:nvSpPr>
        <p:spPr bwMode="auto">
          <a:xfrm>
            <a:off x="6372225" y="2293938"/>
            <a:ext cx="2541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b="0">
                <a:latin typeface="Book Antiqua" panose="02040602050305030304" pitchFamily="18" charset="0"/>
              </a:rPr>
              <a:t>Covered Call</a:t>
            </a:r>
          </a:p>
        </p:txBody>
      </p:sp>
      <p:sp>
        <p:nvSpPr>
          <p:cNvPr id="27661" name="Rectangle 22"/>
          <p:cNvSpPr>
            <a:spLocks noChangeArrowheads="1"/>
          </p:cNvSpPr>
          <p:nvPr/>
        </p:nvSpPr>
        <p:spPr bwMode="auto">
          <a:xfrm>
            <a:off x="1233488" y="5367338"/>
            <a:ext cx="66754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31775" indent="-231775">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buFontTx/>
              <a:buChar char="•"/>
            </a:pPr>
            <a:r>
              <a:rPr lang="en-US" b="0">
                <a:latin typeface="Book Antiqua" panose="02040602050305030304" pitchFamily="18" charset="0"/>
              </a:rPr>
              <a:t>Bullish or bearish?</a:t>
            </a:r>
          </a:p>
          <a:p>
            <a:pPr>
              <a:buFontTx/>
              <a:buChar char="•"/>
            </a:pPr>
            <a:r>
              <a:rPr lang="en-US" b="0">
                <a:latin typeface="Book Antiqua" panose="02040602050305030304" pitchFamily="18" charset="0"/>
              </a:rPr>
              <a:t>High or low volatility strategy?</a:t>
            </a:r>
          </a:p>
        </p:txBody>
      </p:sp>
      <p:sp>
        <p:nvSpPr>
          <p:cNvPr id="27662" name="Rectangle 43"/>
          <p:cNvSpPr>
            <a:spLocks noChangeArrowheads="1"/>
          </p:cNvSpPr>
          <p:nvPr/>
        </p:nvSpPr>
        <p:spPr bwMode="auto">
          <a:xfrm>
            <a:off x="2582863" y="3429000"/>
            <a:ext cx="1770062" cy="504825"/>
          </a:xfrm>
          <a:prstGeom prst="upArrowCallout">
            <a:avLst>
              <a:gd name="adj1" fmla="val 39868"/>
              <a:gd name="adj2" fmla="val 96585"/>
              <a:gd name="adj3" fmla="val 10032"/>
              <a:gd name="adj4" fmla="val 66667"/>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pPr algn="ctr">
              <a:spcBef>
                <a:spcPct val="0"/>
              </a:spcBef>
            </a:pPr>
            <a:r>
              <a:rPr lang="en-US" sz="1600" b="0" i="1">
                <a:latin typeface="Book Antiqua" panose="02040602050305030304" pitchFamily="18" charset="0"/>
                <a:cs typeface="Times New Roman" panose="02020603050405020304" pitchFamily="18" charset="0"/>
              </a:rPr>
              <a:t>S</a:t>
            </a:r>
            <a:r>
              <a:rPr lang="en-US" sz="1600" b="0" i="1" baseline="-30000">
                <a:latin typeface="Book Antiqua" panose="02040602050305030304" pitchFamily="18" charset="0"/>
                <a:cs typeface="Times New Roman" panose="02020603050405020304" pitchFamily="18" charset="0"/>
              </a:rPr>
              <a:t>T</a:t>
            </a:r>
            <a:r>
              <a:rPr lang="en-US" sz="1600" b="0" i="1">
                <a:latin typeface="Book Antiqua" panose="02040602050305030304" pitchFamily="18" charset="0"/>
                <a:cs typeface="Times New Roman" panose="02020603050405020304" pitchFamily="18" charset="0"/>
              </a:rPr>
              <a:t> = S</a:t>
            </a:r>
            <a:r>
              <a:rPr lang="en-US" sz="1600" b="0" i="1" baseline="-30000">
                <a:latin typeface="Book Antiqua" panose="02040602050305030304" pitchFamily="18" charset="0"/>
                <a:cs typeface="Times New Roman" panose="02020603050405020304" pitchFamily="18" charset="0"/>
              </a:rPr>
              <a:t>0</a:t>
            </a:r>
            <a:r>
              <a:rPr lang="en-US" sz="1600" b="0" i="1">
                <a:latin typeface="Book Antiqua" panose="02040602050305030304" pitchFamily="18" charset="0"/>
                <a:cs typeface="Times New Roman" panose="02020603050405020304" pitchFamily="18" charset="0"/>
              </a:rPr>
              <a:t> - C</a:t>
            </a:r>
            <a:r>
              <a:rPr lang="en-US" sz="1600" b="0" i="1" baseline="-30000">
                <a:latin typeface="Book Antiqua" panose="02040602050305030304" pitchFamily="18" charset="0"/>
                <a:cs typeface="Times New Roman" panose="02020603050405020304" pitchFamily="18" charset="0"/>
              </a:rPr>
              <a:t>0</a:t>
            </a:r>
            <a:endParaRPr lang="en-US" sz="1800" b="0">
              <a:latin typeface="Book Antiqua" panose="02040602050305030304" pitchFamily="18" charset="0"/>
            </a:endParaRPr>
          </a:p>
        </p:txBody>
      </p:sp>
      <p:sp>
        <p:nvSpPr>
          <p:cNvPr id="27663" name="Text Box 25"/>
          <p:cNvSpPr txBox="1">
            <a:spLocks noChangeArrowheads="1"/>
          </p:cNvSpPr>
          <p:nvPr/>
        </p:nvSpPr>
        <p:spPr bwMode="auto">
          <a:xfrm>
            <a:off x="4402138" y="3400425"/>
            <a:ext cx="465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sz="1400" b="0">
                <a:latin typeface="Book Antiqua" panose="02040602050305030304" pitchFamily="18" charset="0"/>
              </a:rPr>
              <a:t>S</a:t>
            </a:r>
            <a:r>
              <a:rPr lang="en-US" sz="1400" b="0" baseline="-25000">
                <a:latin typeface="Book Antiqua" panose="02040602050305030304" pitchFamily="18" charset="0"/>
              </a:rPr>
              <a:t>0</a:t>
            </a:r>
          </a:p>
        </p:txBody>
      </p:sp>
    </p:spTree>
    <p:extLst>
      <p:ext uri="{BB962C8B-B14F-4D97-AF65-F5344CB8AC3E}">
        <p14:creationId xmlns:p14="http://schemas.microsoft.com/office/powerpoint/2010/main" val="30768058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EF8F60C-1606-4878-AAEB-B241EDDAF0FD}"/>
              </a:ext>
            </a:extLst>
          </p:cNvPr>
          <p:cNvSpPr>
            <a:spLocks noGrp="1"/>
          </p:cNvSpPr>
          <p:nvPr>
            <p:ph type="title"/>
          </p:nvPr>
        </p:nvSpPr>
        <p:spPr>
          <a:xfrm>
            <a:off x="0" y="40297"/>
            <a:ext cx="7373620" cy="623888"/>
          </a:xfrm>
        </p:spPr>
        <p:txBody>
          <a:bodyPr>
            <a:normAutofit fontScale="90000"/>
          </a:bodyPr>
          <a:lstStyle/>
          <a:p>
            <a:pPr fontAlgn="auto">
              <a:spcAft>
                <a:spcPts val="0"/>
              </a:spcAft>
              <a:defRPr/>
            </a:pPr>
            <a:r>
              <a:rPr lang="en-US" b="1" dirty="0"/>
              <a:t>Option vs</a:t>
            </a:r>
            <a:r>
              <a:rPr lang="hu-HU" b="1" dirty="0"/>
              <a:t>.</a:t>
            </a:r>
            <a:r>
              <a:rPr lang="en-US" b="1" dirty="0"/>
              <a:t> Stock</a:t>
            </a:r>
            <a:r>
              <a:rPr lang="hu-HU" b="1" dirty="0"/>
              <a:t> I</a:t>
            </a:r>
            <a:r>
              <a:rPr lang="en-US" b="1" dirty="0" err="1"/>
              <a:t>nvestments</a:t>
            </a:r>
            <a:endParaRPr lang="en-US" b="1" dirty="0"/>
          </a:p>
        </p:txBody>
      </p:sp>
      <p:pic>
        <p:nvPicPr>
          <p:cNvPr id="40963" name="Picture 2">
            <a:extLst>
              <a:ext uri="{FF2B5EF4-FFF2-40B4-BE49-F238E27FC236}">
                <a16:creationId xmlns:a16="http://schemas.microsoft.com/office/drawing/2014/main" id="{7A86A412-831B-4883-B411-FE8D75AF0A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914400"/>
            <a:ext cx="5257800" cy="217437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6">
            <a:extLst>
              <a:ext uri="{FF2B5EF4-FFF2-40B4-BE49-F238E27FC236}">
                <a16:creationId xmlns:a16="http://schemas.microsoft.com/office/drawing/2014/main" id="{BC070F0A-B9B8-4A1C-A5DC-A5FA4929F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21920" y="3173846"/>
            <a:ext cx="7404100" cy="164580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7">
            <a:extLst>
              <a:ext uri="{FF2B5EF4-FFF2-40B4-BE49-F238E27FC236}">
                <a16:creationId xmlns:a16="http://schemas.microsoft.com/office/drawing/2014/main" id="{C02A3368-D9B2-4146-812B-B26B5711C4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 y="4819650"/>
            <a:ext cx="7435001" cy="1686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C197533-55F7-472B-8BC2-4727AF86E708}"/>
              </a:ext>
            </a:extLst>
          </p:cNvPr>
          <p:cNvSpPr>
            <a:spLocks noGrp="1"/>
          </p:cNvSpPr>
          <p:nvPr>
            <p:ph type="title"/>
          </p:nvPr>
        </p:nvSpPr>
        <p:spPr/>
        <p:txBody>
          <a:bodyPr>
            <a:normAutofit fontScale="90000"/>
          </a:bodyPr>
          <a:lstStyle/>
          <a:p>
            <a:pPr fontAlgn="auto">
              <a:spcAft>
                <a:spcPts val="0"/>
              </a:spcAft>
              <a:defRPr/>
            </a:pPr>
            <a:r>
              <a:rPr lang="en-US" b="1" dirty="0"/>
              <a:t>Strategy Conclusions</a:t>
            </a:r>
          </a:p>
        </p:txBody>
      </p:sp>
      <p:sp>
        <p:nvSpPr>
          <p:cNvPr id="3" name="Tartalom helye 2">
            <a:extLst>
              <a:ext uri="{FF2B5EF4-FFF2-40B4-BE49-F238E27FC236}">
                <a16:creationId xmlns:a16="http://schemas.microsoft.com/office/drawing/2014/main" id="{9EF24E6C-7BB4-445A-9081-8AD2B1601944}"/>
              </a:ext>
            </a:extLst>
          </p:cNvPr>
          <p:cNvSpPr>
            <a:spLocks noGrp="1"/>
          </p:cNvSpPr>
          <p:nvPr>
            <p:ph idx="1"/>
          </p:nvPr>
        </p:nvSpPr>
        <p:spPr/>
        <p:txBody>
          <a:bodyPr rtlCol="0">
            <a:normAutofit/>
          </a:bodyPr>
          <a:lstStyle/>
          <a:p>
            <a:pPr algn="just" fontAlgn="auto">
              <a:defRPr/>
            </a:pPr>
            <a:r>
              <a:rPr lang="hu-HU" altLang="en-US" dirty="0">
                <a:latin typeface="Calibri (Body)"/>
              </a:rPr>
              <a:t>T</a:t>
            </a:r>
            <a:r>
              <a:rPr lang="en-US" altLang="en-US" dirty="0">
                <a:latin typeface="Calibri (Body)"/>
              </a:rPr>
              <a:t>he all-option portfolio, B, responds more than proportionately to changes in stock value; it is </a:t>
            </a:r>
            <a:r>
              <a:rPr lang="en-US" altLang="en-US" u="sng" dirty="0">
                <a:latin typeface="Calibri (Body)"/>
              </a:rPr>
              <a:t>levered</a:t>
            </a:r>
            <a:r>
              <a:rPr lang="en-US" altLang="en-US" dirty="0">
                <a:latin typeface="Calibri (Body)"/>
              </a:rPr>
              <a:t>.</a:t>
            </a:r>
          </a:p>
          <a:p>
            <a:pPr algn="just" fontAlgn="auto">
              <a:defRPr/>
            </a:pPr>
            <a:r>
              <a:rPr lang="en-US" altLang="en-US" dirty="0">
                <a:latin typeface="Calibri (Body)"/>
              </a:rPr>
              <a:t>Portfolio C, T-bills plus calls, shows the </a:t>
            </a:r>
            <a:r>
              <a:rPr lang="en-US" altLang="en-US" u="sng" dirty="0">
                <a:latin typeface="Calibri (Body)"/>
              </a:rPr>
              <a:t>insurance</a:t>
            </a:r>
            <a:r>
              <a:rPr lang="en-US" altLang="en-US" dirty="0">
                <a:latin typeface="Calibri (Body)"/>
              </a:rPr>
              <a:t> value of options.</a:t>
            </a:r>
          </a:p>
          <a:p>
            <a:pPr marL="628650" lvl="1" indent="-266700" algn="just" fontAlgn="auto">
              <a:spcAft>
                <a:spcPts val="0"/>
              </a:spcAft>
              <a:defRPr/>
            </a:pPr>
            <a:r>
              <a:rPr lang="en-US" altLang="en-US" sz="2000" dirty="0">
                <a:latin typeface="Calibri (Body)"/>
              </a:rPr>
              <a:t>C ‘s T-bill position cannot be worth less than $9270.</a:t>
            </a:r>
          </a:p>
          <a:p>
            <a:pPr marL="628650" lvl="1" indent="-266700" algn="just" fontAlgn="auto">
              <a:spcAft>
                <a:spcPts val="0"/>
              </a:spcAft>
              <a:defRPr/>
            </a:pPr>
            <a:r>
              <a:rPr lang="en-US" altLang="en-US" sz="2000" dirty="0">
                <a:latin typeface="Calibri (Body)"/>
              </a:rPr>
              <a:t>Some return potential is sacrificed to limit downside risk.</a:t>
            </a:r>
          </a:p>
          <a:p>
            <a:pPr fontAlgn="auto">
              <a:defRPr/>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ím 2">
            <a:extLst>
              <a:ext uri="{FF2B5EF4-FFF2-40B4-BE49-F238E27FC236}">
                <a16:creationId xmlns:a16="http://schemas.microsoft.com/office/drawing/2014/main" id="{60994714-68E7-41FD-8963-6C09959B9C8C}"/>
              </a:ext>
            </a:extLst>
          </p:cNvPr>
          <p:cNvSpPr>
            <a:spLocks noGrp="1"/>
          </p:cNvSpPr>
          <p:nvPr>
            <p:ph type="title"/>
          </p:nvPr>
        </p:nvSpPr>
        <p:spPr>
          <a:xfrm>
            <a:off x="0" y="0"/>
            <a:ext cx="5867400" cy="838200"/>
          </a:xfrm>
        </p:spPr>
        <p:txBody>
          <a:bodyPr/>
          <a:lstStyle/>
          <a:p>
            <a:pPr fontAlgn="auto">
              <a:spcAft>
                <a:spcPts val="0"/>
              </a:spcAft>
              <a:defRPr/>
            </a:pPr>
            <a:r>
              <a:rPr lang="en-US" altLang="hu-HU" b="1" dirty="0"/>
              <a:t>Options vs. Futures</a:t>
            </a:r>
          </a:p>
        </p:txBody>
      </p:sp>
      <p:sp>
        <p:nvSpPr>
          <p:cNvPr id="2" name="Tartalom helye 1">
            <a:extLst>
              <a:ext uri="{FF2B5EF4-FFF2-40B4-BE49-F238E27FC236}">
                <a16:creationId xmlns:a16="http://schemas.microsoft.com/office/drawing/2014/main" id="{D1B11AF1-DFD0-4B6F-AF51-D2B39FFA9CAF}"/>
              </a:ext>
            </a:extLst>
          </p:cNvPr>
          <p:cNvSpPr>
            <a:spLocks noGrp="1"/>
          </p:cNvSpPr>
          <p:nvPr>
            <p:ph idx="1"/>
          </p:nvPr>
        </p:nvSpPr>
        <p:spPr>
          <a:xfrm>
            <a:off x="152400" y="990600"/>
            <a:ext cx="8435975" cy="5256212"/>
          </a:xfrm>
        </p:spPr>
        <p:txBody>
          <a:bodyPr rtlCol="0">
            <a:noAutofit/>
          </a:bodyPr>
          <a:lstStyle/>
          <a:p>
            <a:pPr marL="365760" indent="-256032" algn="just" fontAlgn="auto">
              <a:spcAft>
                <a:spcPts val="0"/>
              </a:spcAft>
              <a:buClr>
                <a:schemeClr val="accent3"/>
              </a:buClr>
              <a:buFont typeface="Wingdings 3"/>
              <a:buChar char=""/>
              <a:defRPr/>
            </a:pPr>
            <a:r>
              <a:rPr lang="en-US" sz="2400" dirty="0"/>
              <a:t>The biggest difference between options and futures is that </a:t>
            </a:r>
            <a:r>
              <a:rPr lang="en-US" sz="2400" b="1" dirty="0"/>
              <a:t>option purchases have losses limited </a:t>
            </a:r>
            <a:r>
              <a:rPr lang="en-US" sz="2400" dirty="0"/>
              <a:t>to the amount paid for the option, whereas </a:t>
            </a:r>
            <a:r>
              <a:rPr lang="en-US" sz="2400" b="1" dirty="0"/>
              <a:t>futures have no effective limitations on losses</a:t>
            </a:r>
            <a:r>
              <a:rPr lang="en-US" sz="2400" dirty="0"/>
              <a:t>. </a:t>
            </a:r>
            <a:endParaRPr lang="hu-HU" sz="2400" dirty="0"/>
          </a:p>
          <a:p>
            <a:pPr marL="365760" indent="-256032" algn="just" fontAlgn="auto">
              <a:spcAft>
                <a:spcPts val="0"/>
              </a:spcAft>
              <a:buClr>
                <a:schemeClr val="accent3"/>
              </a:buClr>
              <a:buFont typeface="Wingdings 3"/>
              <a:buChar char=""/>
              <a:defRPr/>
            </a:pPr>
            <a:r>
              <a:rPr lang="en-US" sz="1400" u="sng" dirty="0"/>
              <a:t>For example</a:t>
            </a:r>
            <a:r>
              <a:rPr lang="hu-HU" sz="1400" u="sng" dirty="0"/>
              <a:t>:</a:t>
            </a:r>
          </a:p>
          <a:p>
            <a:pPr marL="621792" lvl="1" indent="-246888" algn="just" fontAlgn="auto">
              <a:spcBef>
                <a:spcPts val="324"/>
              </a:spcBef>
              <a:spcAft>
                <a:spcPts val="0"/>
              </a:spcAft>
              <a:buFont typeface="Verdana"/>
              <a:buChar char="◦"/>
              <a:defRPr/>
            </a:pPr>
            <a:r>
              <a:rPr lang="en-US" sz="2000" dirty="0"/>
              <a:t>an option to buy 100 shares of IBM stock on December 31, at an exercise price of $90 per share might sell for $500 ($5 per share). If the price per share of IBM is $90, $80, or $70 on December 31, the option expires worthless and the purchaser loses only the $500 price paid for the option. It makes no difference to the option holder how low IBM goes below $90, given the price is below $90. </a:t>
            </a:r>
            <a:endParaRPr lang="hu-HU" sz="2000" dirty="0"/>
          </a:p>
          <a:p>
            <a:pPr marL="621792" lvl="1" indent="-246888" algn="just" fontAlgn="auto">
              <a:spcBef>
                <a:spcPts val="324"/>
              </a:spcBef>
              <a:spcAft>
                <a:spcPts val="0"/>
              </a:spcAft>
              <a:buFont typeface="Verdana"/>
              <a:buChar char="◦"/>
              <a:defRPr/>
            </a:pPr>
            <a:r>
              <a:rPr lang="en-US" sz="2000" dirty="0"/>
              <a:t>In contrast, the purchaser of a futures contract on Treasury bonds at a price of $90 per $100</a:t>
            </a:r>
            <a:r>
              <a:rPr lang="hu-HU" sz="2000" dirty="0"/>
              <a:t>0</a:t>
            </a:r>
            <a:r>
              <a:rPr lang="en-US" sz="2000" dirty="0"/>
              <a:t> face cares a great deal whether the price at expiration is $90, $80 or $70. If the futures contract expires at $90, the purchaser breaks even, if it is $80, she loses $10,000 and if it is $70, she loses $20,000.</a:t>
            </a:r>
            <a:endParaRPr lang="hu-HU"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ím 1">
            <a:extLst>
              <a:ext uri="{FF2B5EF4-FFF2-40B4-BE49-F238E27FC236}">
                <a16:creationId xmlns:a16="http://schemas.microsoft.com/office/drawing/2014/main" id="{E2A38AC4-99B8-4E29-A058-9B897E4B90F4}"/>
              </a:ext>
            </a:extLst>
          </p:cNvPr>
          <p:cNvSpPr>
            <a:spLocks noGrp="1"/>
          </p:cNvSpPr>
          <p:nvPr>
            <p:ph type="title"/>
          </p:nvPr>
        </p:nvSpPr>
        <p:spPr>
          <a:xfrm>
            <a:off x="0" y="10160"/>
            <a:ext cx="7065962" cy="903288"/>
          </a:xfrm>
        </p:spPr>
        <p:txBody>
          <a:bodyPr/>
          <a:lstStyle/>
          <a:p>
            <a:pPr fontAlgn="auto">
              <a:spcAft>
                <a:spcPts val="0"/>
              </a:spcAft>
              <a:defRPr/>
            </a:pPr>
            <a:r>
              <a:rPr lang="en-US" altLang="hu-HU" b="1" dirty="0"/>
              <a:t>Derivative Instruments</a:t>
            </a:r>
          </a:p>
        </p:txBody>
      </p:sp>
      <p:sp>
        <p:nvSpPr>
          <p:cNvPr id="3" name="Tartalom helye 2">
            <a:extLst>
              <a:ext uri="{FF2B5EF4-FFF2-40B4-BE49-F238E27FC236}">
                <a16:creationId xmlns:a16="http://schemas.microsoft.com/office/drawing/2014/main" id="{A16DEB08-44AE-4D0C-8702-681B5F3409CE}"/>
              </a:ext>
            </a:extLst>
          </p:cNvPr>
          <p:cNvSpPr>
            <a:spLocks noGrp="1"/>
          </p:cNvSpPr>
          <p:nvPr>
            <p:ph idx="1"/>
          </p:nvPr>
        </p:nvSpPr>
        <p:spPr>
          <a:xfrm>
            <a:off x="457200" y="1752600"/>
            <a:ext cx="8362950" cy="4373563"/>
          </a:xfrm>
        </p:spPr>
        <p:txBody>
          <a:bodyPr rtlCol="0">
            <a:noAutofit/>
          </a:bodyPr>
          <a:lstStyle/>
          <a:p>
            <a:pPr marL="365760" indent="-256032" fontAlgn="auto">
              <a:spcAft>
                <a:spcPts val="0"/>
              </a:spcAft>
              <a:buClr>
                <a:schemeClr val="accent3"/>
              </a:buClr>
              <a:buFont typeface="Georgia"/>
              <a:buChar char="•"/>
              <a:defRPr/>
            </a:pPr>
            <a:r>
              <a:rPr lang="en-US" sz="2400" dirty="0"/>
              <a:t>Forward contracts (Forwards)</a:t>
            </a:r>
          </a:p>
          <a:p>
            <a:pPr marL="365760" indent="-256032" fontAlgn="auto">
              <a:spcAft>
                <a:spcPts val="0"/>
              </a:spcAft>
              <a:buClr>
                <a:schemeClr val="accent3"/>
              </a:buClr>
              <a:buFont typeface="Georgia"/>
              <a:buChar char="•"/>
              <a:defRPr/>
            </a:pPr>
            <a:endParaRPr lang="en-US" sz="2400" dirty="0"/>
          </a:p>
          <a:p>
            <a:pPr marL="365760" indent="-256032" fontAlgn="auto">
              <a:spcAft>
                <a:spcPts val="0"/>
              </a:spcAft>
              <a:buClr>
                <a:schemeClr val="accent3"/>
              </a:buClr>
              <a:buFont typeface="Georgia"/>
              <a:buChar char="•"/>
              <a:defRPr/>
            </a:pPr>
            <a:r>
              <a:rPr lang="en-US" sz="2400" dirty="0"/>
              <a:t>Futures contract (Futures)</a:t>
            </a:r>
          </a:p>
          <a:p>
            <a:pPr marL="365760" indent="-256032" fontAlgn="auto">
              <a:spcAft>
                <a:spcPts val="0"/>
              </a:spcAft>
              <a:buClr>
                <a:schemeClr val="accent3"/>
              </a:buClr>
              <a:buFont typeface="Georgia"/>
              <a:buChar char="•"/>
              <a:defRPr/>
            </a:pPr>
            <a:endParaRPr lang="en-US" sz="2400" dirty="0"/>
          </a:p>
          <a:p>
            <a:pPr marL="365760" indent="-256032" fontAlgn="auto">
              <a:spcAft>
                <a:spcPts val="0"/>
              </a:spcAft>
              <a:buClr>
                <a:schemeClr val="accent3"/>
              </a:buClr>
              <a:buFont typeface="Georgia"/>
              <a:buChar char="•"/>
              <a:defRPr/>
            </a:pPr>
            <a:r>
              <a:rPr lang="en-US" sz="2400" dirty="0"/>
              <a:t>Options</a:t>
            </a:r>
          </a:p>
          <a:p>
            <a:pPr marL="365760" indent="-256032" fontAlgn="auto">
              <a:spcAft>
                <a:spcPts val="0"/>
              </a:spcAft>
              <a:buClr>
                <a:schemeClr val="accent3"/>
              </a:buClr>
              <a:buFont typeface="Georgia"/>
              <a:buChar char="•"/>
              <a:defRPr/>
            </a:pPr>
            <a:endParaRPr lang="en-US" sz="2400" dirty="0"/>
          </a:p>
          <a:p>
            <a:pPr marL="365760" indent="-256032" fontAlgn="auto">
              <a:spcAft>
                <a:spcPts val="0"/>
              </a:spcAft>
              <a:buClr>
                <a:schemeClr val="accent3"/>
              </a:buClr>
              <a:buFont typeface="Georgia"/>
              <a:buChar char="•"/>
              <a:defRPr/>
            </a:pPr>
            <a:r>
              <a:rPr lang="en-US" sz="2400" dirty="0"/>
              <a:t>Swaps</a:t>
            </a:r>
            <a:endParaRPr lang="hu-HU" sz="2400" dirty="0"/>
          </a:p>
          <a:p>
            <a:pPr marL="365760" indent="-256032" fontAlgn="auto">
              <a:spcAft>
                <a:spcPts val="0"/>
              </a:spcAft>
              <a:buClr>
                <a:schemeClr val="accent3"/>
              </a:buClr>
              <a:buFont typeface="Georgia"/>
              <a:buNone/>
              <a:defRPr/>
            </a:pPr>
            <a:r>
              <a:rPr lang="en-US" sz="2400" dirty="0">
                <a:solidFill>
                  <a:srgbClr val="FF0000"/>
                </a:solidFill>
              </a:rPr>
              <a:t>Remember: </a:t>
            </a:r>
            <a:r>
              <a:rPr lang="en-US" sz="2400" dirty="0"/>
              <a:t>The underlying assets of these derivatives can be: currency, commodity, stocks, etc. </a:t>
            </a:r>
            <a:endParaRPr lang="en-US" sz="2400" i="1" u="sng" dirty="0">
              <a:solidFill>
                <a:srgbClr val="00B05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p:cNvSpPr/>
          <p:nvPr/>
        </p:nvSpPr>
        <p:spPr>
          <a:xfrm>
            <a:off x="152400" y="838200"/>
            <a:ext cx="8915400" cy="5755422"/>
          </a:xfrm>
          <a:prstGeom prst="rect">
            <a:avLst/>
          </a:prstGeom>
        </p:spPr>
        <p:txBody>
          <a:bodyPr wrap="square">
            <a:spAutoFit/>
          </a:bodyPr>
          <a:lstStyle/>
          <a:p>
            <a:r>
              <a:rPr lang="en-US" sz="2000" b="1" dirty="0">
                <a:solidFill>
                  <a:srgbClr val="111111"/>
                </a:solidFill>
                <a:latin typeface="Book Antiqua" charset="0"/>
                <a:ea typeface="Book Antiqua" charset="0"/>
                <a:cs typeface="Book Antiqua" charset="0"/>
              </a:rPr>
              <a:t>Employee Share Ownership</a:t>
            </a:r>
            <a:br>
              <a:rPr lang="en-US" dirty="0">
                <a:solidFill>
                  <a:srgbClr val="111111"/>
                </a:solidFill>
                <a:latin typeface="Book Antiqua" charset="0"/>
                <a:ea typeface="Book Antiqua" charset="0"/>
                <a:cs typeface="Book Antiqua" charset="0"/>
              </a:rPr>
            </a:br>
            <a:r>
              <a:rPr lang="hu-HU" sz="1600" dirty="0">
                <a:solidFill>
                  <a:srgbClr val="111111"/>
                </a:solidFill>
                <a:latin typeface="Book Antiqua" charset="0"/>
                <a:ea typeface="Book Antiqua" charset="0"/>
                <a:cs typeface="Book Antiqua" charset="0"/>
              </a:rPr>
              <a:t>P</a:t>
            </a:r>
            <a:r>
              <a:rPr lang="en-US" sz="1600" dirty="0" err="1">
                <a:solidFill>
                  <a:srgbClr val="111111"/>
                </a:solidFill>
                <a:latin typeface="Book Antiqua" charset="0"/>
                <a:ea typeface="Book Antiqua" charset="0"/>
                <a:cs typeface="Book Antiqua" charset="0"/>
              </a:rPr>
              <a:t>eople</a:t>
            </a:r>
            <a:r>
              <a:rPr lang="en-US" sz="1600" dirty="0">
                <a:solidFill>
                  <a:srgbClr val="111111"/>
                </a:solidFill>
                <a:latin typeface="Book Antiqua" charset="0"/>
                <a:ea typeface="Book Antiqua" charset="0"/>
                <a:cs typeface="Book Antiqua" charset="0"/>
              </a:rPr>
              <a:t> work better if they are working for themselves. Hence businesses that are owned by those who work in them are more likely to be successful than those owned by outsiders.</a:t>
            </a:r>
          </a:p>
          <a:p>
            <a:r>
              <a:rPr lang="en-US" sz="2000" b="1" dirty="0">
                <a:solidFill>
                  <a:srgbClr val="111111"/>
                </a:solidFill>
                <a:latin typeface="Book Antiqua" charset="0"/>
                <a:ea typeface="Book Antiqua" charset="0"/>
                <a:cs typeface="Book Antiqua" charset="0"/>
              </a:rPr>
              <a:t>THE COMPANY</a:t>
            </a:r>
            <a:br>
              <a:rPr lang="en-US" dirty="0">
                <a:solidFill>
                  <a:srgbClr val="111111"/>
                </a:solidFill>
                <a:latin typeface="Book Antiqua" charset="0"/>
                <a:ea typeface="Book Antiqua" charset="0"/>
                <a:cs typeface="Book Antiqua" charset="0"/>
              </a:rPr>
            </a:br>
            <a:r>
              <a:rPr lang="en-US" sz="2000" b="1" i="1" dirty="0">
                <a:solidFill>
                  <a:srgbClr val="111111"/>
                </a:solidFill>
                <a:latin typeface="Book Antiqua" charset="0"/>
                <a:ea typeface="Book Antiqua" charset="0"/>
                <a:cs typeface="Book Antiqua" charset="0"/>
              </a:rPr>
              <a:t>Advantages</a:t>
            </a:r>
            <a:endParaRPr lang="en-US" sz="1600" dirty="0">
              <a:solidFill>
                <a:srgbClr val="111111"/>
              </a:solidFill>
              <a:latin typeface="Book Antiqua" charset="0"/>
              <a:ea typeface="Book Antiqua" charset="0"/>
              <a:cs typeface="Book Antiqua" charset="0"/>
            </a:endParaRPr>
          </a:p>
          <a:p>
            <a:pPr marL="742950" lvl="1" indent="-285750">
              <a:buFont typeface="Arial" panose="020B0604020202020204" pitchFamily="34" charset="0"/>
              <a:buChar char="•"/>
            </a:pPr>
            <a:r>
              <a:rPr lang="en-US" sz="1600" dirty="0">
                <a:solidFill>
                  <a:srgbClr val="111111"/>
                </a:solidFill>
                <a:latin typeface="Book Antiqua" charset="0"/>
                <a:ea typeface="Book Antiqua" charset="0"/>
                <a:cs typeface="Book Antiqua" charset="0"/>
              </a:rPr>
              <a:t>Align employees’ interests with those of shareholders;</a:t>
            </a:r>
          </a:p>
          <a:p>
            <a:pPr marL="742950" lvl="1" indent="-285750">
              <a:buFont typeface="Arial" panose="020B0604020202020204" pitchFamily="34" charset="0"/>
              <a:buChar char="•"/>
            </a:pPr>
            <a:r>
              <a:rPr lang="en-US" sz="1600" dirty="0">
                <a:solidFill>
                  <a:srgbClr val="111111"/>
                </a:solidFill>
                <a:latin typeface="Book Antiqua" charset="0"/>
                <a:ea typeface="Book Antiqua" charset="0"/>
                <a:cs typeface="Book Antiqua" charset="0"/>
              </a:rPr>
              <a:t>Recruit or retain key employees;</a:t>
            </a:r>
          </a:p>
          <a:p>
            <a:pPr marL="742950" lvl="1" indent="-285750">
              <a:buFont typeface="Arial" panose="020B0604020202020204" pitchFamily="34" charset="0"/>
              <a:buChar char="•"/>
            </a:pPr>
            <a:r>
              <a:rPr lang="en-US" sz="1600" dirty="0">
                <a:solidFill>
                  <a:srgbClr val="111111"/>
                </a:solidFill>
                <a:latin typeface="Book Antiqua" charset="0"/>
                <a:ea typeface="Book Antiqua" charset="0"/>
                <a:cs typeface="Book Antiqua" charset="0"/>
              </a:rPr>
              <a:t>Compensate for lower salaries and relieve pressure on cash flow;</a:t>
            </a:r>
          </a:p>
          <a:p>
            <a:pPr marL="742950" lvl="1" indent="-285750">
              <a:buFont typeface="Arial" panose="020B0604020202020204" pitchFamily="34" charset="0"/>
              <a:buChar char="•"/>
            </a:pPr>
            <a:r>
              <a:rPr lang="en-US" sz="1600" dirty="0">
                <a:solidFill>
                  <a:srgbClr val="111111"/>
                </a:solidFill>
                <a:latin typeface="Book Antiqua" charset="0"/>
                <a:ea typeface="Book Antiqua" charset="0"/>
                <a:cs typeface="Book Antiqua" charset="0"/>
              </a:rPr>
              <a:t>Lower the supervision required of employees;</a:t>
            </a:r>
          </a:p>
          <a:p>
            <a:pPr marL="742950" lvl="1" indent="-285750">
              <a:buFont typeface="Arial" panose="020B0604020202020204" pitchFamily="34" charset="0"/>
              <a:buChar char="•"/>
            </a:pPr>
            <a:r>
              <a:rPr lang="en-US" sz="1600" dirty="0">
                <a:solidFill>
                  <a:srgbClr val="111111"/>
                </a:solidFill>
                <a:latin typeface="Book Antiqua" charset="0"/>
                <a:ea typeface="Book Antiqua" charset="0"/>
                <a:cs typeface="Book Antiqua" charset="0"/>
              </a:rPr>
              <a:t>Increase innovation;</a:t>
            </a:r>
          </a:p>
          <a:p>
            <a:pPr marL="742950" lvl="1" indent="-285750">
              <a:buFont typeface="Arial" panose="020B0604020202020204" pitchFamily="34" charset="0"/>
              <a:buChar char="•"/>
            </a:pPr>
            <a:r>
              <a:rPr lang="en-US" sz="1600" dirty="0">
                <a:solidFill>
                  <a:srgbClr val="111111"/>
                </a:solidFill>
                <a:latin typeface="Book Antiqua" charset="0"/>
                <a:ea typeface="Book Antiqua" charset="0"/>
                <a:cs typeface="Book Antiqua" charset="0"/>
              </a:rPr>
              <a:t>Increase shareholder value;</a:t>
            </a:r>
          </a:p>
          <a:p>
            <a:pPr marL="742950" lvl="1" indent="-285750">
              <a:buFont typeface="Arial" panose="020B0604020202020204" pitchFamily="34" charset="0"/>
              <a:buChar char="•"/>
            </a:pPr>
            <a:r>
              <a:rPr lang="en-US" sz="1600" dirty="0">
                <a:solidFill>
                  <a:srgbClr val="111111"/>
                </a:solidFill>
                <a:latin typeface="Book Antiqua" charset="0"/>
                <a:ea typeface="Book Antiqua" charset="0"/>
                <a:cs typeface="Book Antiqua" charset="0"/>
              </a:rPr>
              <a:t>Motivate employees to become more productive;</a:t>
            </a:r>
          </a:p>
          <a:p>
            <a:pPr marL="742950" lvl="1" indent="-285750">
              <a:buFont typeface="Arial" panose="020B0604020202020204" pitchFamily="34" charset="0"/>
              <a:buChar char="•"/>
            </a:pPr>
            <a:r>
              <a:rPr lang="en-US" sz="1600" dirty="0">
                <a:solidFill>
                  <a:srgbClr val="111111"/>
                </a:solidFill>
                <a:latin typeface="Book Antiqua" charset="0"/>
                <a:ea typeface="Book Antiqua" charset="0"/>
                <a:cs typeface="Book Antiqua" charset="0"/>
              </a:rPr>
              <a:t>Improve the communication between employee and managers;</a:t>
            </a:r>
          </a:p>
          <a:p>
            <a:pPr marL="742950" lvl="1" indent="-285750">
              <a:buFont typeface="Arial" panose="020B0604020202020204" pitchFamily="34" charset="0"/>
              <a:buChar char="•"/>
            </a:pPr>
            <a:r>
              <a:rPr lang="en-US" sz="1600" dirty="0">
                <a:solidFill>
                  <a:srgbClr val="111111"/>
                </a:solidFill>
                <a:latin typeface="Book Antiqua" charset="0"/>
                <a:ea typeface="Book Antiqua" charset="0"/>
                <a:cs typeface="Book Antiqua" charset="0"/>
              </a:rPr>
              <a:t>Increase loyalty and reduce staff turnover;</a:t>
            </a:r>
          </a:p>
          <a:p>
            <a:pPr marL="742950" lvl="1" indent="-285750">
              <a:buFont typeface="Arial" panose="020B0604020202020204" pitchFamily="34" charset="0"/>
              <a:buChar char="•"/>
            </a:pPr>
            <a:r>
              <a:rPr lang="en-US" sz="1600" dirty="0">
                <a:solidFill>
                  <a:srgbClr val="111111"/>
                </a:solidFill>
                <a:latin typeface="Book Antiqua" charset="0"/>
                <a:ea typeface="Book Antiqua" charset="0"/>
                <a:cs typeface="Book Antiqua" charset="0"/>
              </a:rPr>
              <a:t>Increase employee job satisfaction;</a:t>
            </a:r>
          </a:p>
          <a:p>
            <a:pPr marL="742950" lvl="1" indent="-285750">
              <a:buFont typeface="Arial" panose="020B0604020202020204" pitchFamily="34" charset="0"/>
              <a:buChar char="•"/>
            </a:pPr>
            <a:r>
              <a:rPr lang="en-US" sz="1600" dirty="0">
                <a:solidFill>
                  <a:srgbClr val="111111"/>
                </a:solidFill>
                <a:latin typeface="Book Antiqua" charset="0"/>
                <a:ea typeface="Book Antiqua" charset="0"/>
                <a:cs typeface="Book Antiqua" charset="0"/>
              </a:rPr>
              <a:t>Increase the Company’s likelihood of survival;</a:t>
            </a:r>
          </a:p>
          <a:p>
            <a:r>
              <a:rPr lang="en-US" sz="2000" b="1" i="1" dirty="0">
                <a:solidFill>
                  <a:srgbClr val="111111"/>
                </a:solidFill>
                <a:latin typeface="Book Antiqua" charset="0"/>
                <a:ea typeface="Book Antiqua" charset="0"/>
                <a:cs typeface="Book Antiqua" charset="0"/>
              </a:rPr>
              <a:t>Disadvantages </a:t>
            </a:r>
            <a:endParaRPr lang="hu-HU" sz="2000" dirty="0">
              <a:solidFill>
                <a:srgbClr val="111111"/>
              </a:solidFill>
              <a:latin typeface="Book Antiqua" charset="0"/>
              <a:ea typeface="Book Antiqua" charset="0"/>
              <a:cs typeface="Book Antiqua" charset="0"/>
            </a:endParaRPr>
          </a:p>
          <a:p>
            <a:pPr marL="742950" lvl="1" indent="-285750">
              <a:buFont typeface="Arial" panose="020B0604020202020204" pitchFamily="34" charset="0"/>
              <a:buChar char="•"/>
            </a:pPr>
            <a:r>
              <a:rPr lang="en-US" sz="1600" dirty="0">
                <a:solidFill>
                  <a:srgbClr val="111111"/>
                </a:solidFill>
                <a:latin typeface="Book Antiqua" charset="0"/>
                <a:ea typeface="Book Antiqua" charset="0"/>
                <a:cs typeface="Book Antiqua" charset="0"/>
              </a:rPr>
              <a:t>Where the share price of the company’s shares does not increase and the employee feels they have no control over the share price outcome, then it can affect morale and retention;</a:t>
            </a:r>
          </a:p>
          <a:p>
            <a:pPr marL="685800" lvl="1" indent="-228600">
              <a:buFont typeface="Arial" panose="020B0604020202020204" pitchFamily="34" charset="0"/>
              <a:buChar char="•"/>
            </a:pPr>
            <a:r>
              <a:rPr lang="en-US" sz="1600" dirty="0">
                <a:solidFill>
                  <a:srgbClr val="111111"/>
                </a:solidFill>
                <a:latin typeface="Book Antiqua" charset="0"/>
                <a:ea typeface="Book Antiqua" charset="0"/>
                <a:cs typeface="Book Antiqua" charset="0"/>
              </a:rPr>
              <a:t>There are costs associated with establishment and administration of the ESOP;</a:t>
            </a:r>
          </a:p>
          <a:p>
            <a:pPr marL="685800" lvl="1" indent="-228600">
              <a:buFont typeface="Arial" panose="020B0604020202020204" pitchFamily="34" charset="0"/>
              <a:buChar char="•"/>
            </a:pPr>
            <a:r>
              <a:rPr lang="en-US" sz="1600" dirty="0">
                <a:solidFill>
                  <a:srgbClr val="111111"/>
                </a:solidFill>
                <a:latin typeface="Book Antiqua" charset="0"/>
                <a:ea typeface="Book Antiqua" charset="0"/>
                <a:cs typeface="Book Antiqua" charset="0"/>
              </a:rPr>
              <a:t>Share Ownership, specifically option plans can be dilutive</a:t>
            </a:r>
          </a:p>
        </p:txBody>
      </p:sp>
      <p:sp>
        <p:nvSpPr>
          <p:cNvPr id="4" name="Rectangle 2"/>
          <p:cNvSpPr txBox="1">
            <a:spLocks noChangeArrowheads="1"/>
          </p:cNvSpPr>
          <p:nvPr/>
        </p:nvSpPr>
        <p:spPr>
          <a:xfrm>
            <a:off x="0" y="76200"/>
            <a:ext cx="7315200" cy="6238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Book Antiqua" panose="02040602050305030304" pitchFamily="18" charset="0"/>
                <a:ea typeface="+mj-ea"/>
                <a:cs typeface="+mj-cs"/>
              </a:defRPr>
            </a:lvl1pPr>
          </a:lstStyle>
          <a:p>
            <a:pPr fontAlgn="auto">
              <a:spcAft>
                <a:spcPts val="0"/>
              </a:spcAft>
            </a:pPr>
            <a:r>
              <a:rPr lang="en-US" sz="3600" b="1" dirty="0"/>
              <a:t>Employee Share Option Plan</a:t>
            </a:r>
          </a:p>
        </p:txBody>
      </p:sp>
    </p:spTree>
    <p:extLst>
      <p:ext uri="{BB962C8B-B14F-4D97-AF65-F5344CB8AC3E}">
        <p14:creationId xmlns:p14="http://schemas.microsoft.com/office/powerpoint/2010/main" val="722474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p:cNvSpPr/>
          <p:nvPr/>
        </p:nvSpPr>
        <p:spPr>
          <a:xfrm>
            <a:off x="152400" y="914400"/>
            <a:ext cx="8839200" cy="5663089"/>
          </a:xfrm>
          <a:prstGeom prst="rect">
            <a:avLst/>
          </a:prstGeom>
        </p:spPr>
        <p:txBody>
          <a:bodyPr wrap="square">
            <a:spAutoFit/>
          </a:bodyPr>
          <a:lstStyle/>
          <a:p>
            <a:r>
              <a:rPr lang="en-US" sz="1800" b="1" dirty="0">
                <a:solidFill>
                  <a:srgbClr val="111111"/>
                </a:solidFill>
                <a:latin typeface="Book Antiqua" charset="0"/>
                <a:ea typeface="Book Antiqua" charset="0"/>
                <a:cs typeface="Book Antiqua" charset="0"/>
              </a:rPr>
              <a:t>THE EMPLOYEE</a:t>
            </a:r>
            <a:endParaRPr lang="hu-HU" sz="1800" b="1" dirty="0">
              <a:solidFill>
                <a:srgbClr val="111111"/>
              </a:solidFill>
              <a:latin typeface="Book Antiqua" charset="0"/>
              <a:ea typeface="Book Antiqua" charset="0"/>
              <a:cs typeface="Book Antiqua" charset="0"/>
            </a:endParaRPr>
          </a:p>
          <a:p>
            <a:r>
              <a:rPr lang="en-US" sz="1000" dirty="0">
                <a:solidFill>
                  <a:srgbClr val="111111"/>
                </a:solidFill>
                <a:latin typeface="Book Antiqua" charset="0"/>
                <a:ea typeface="Book Antiqua" charset="0"/>
                <a:cs typeface="Book Antiqua" charset="0"/>
              </a:rPr>
              <a:t>.</a:t>
            </a:r>
            <a:br>
              <a:rPr lang="en-US" sz="1800" dirty="0">
                <a:solidFill>
                  <a:srgbClr val="111111"/>
                </a:solidFill>
                <a:latin typeface="Book Antiqua" charset="0"/>
                <a:ea typeface="Book Antiqua" charset="0"/>
                <a:cs typeface="Book Antiqua" charset="0"/>
              </a:rPr>
            </a:br>
            <a:r>
              <a:rPr lang="en-US" sz="1800" b="1" i="1" dirty="0">
                <a:solidFill>
                  <a:srgbClr val="111111"/>
                </a:solidFill>
                <a:latin typeface="Book Antiqua" charset="0"/>
                <a:ea typeface="Book Antiqua" charset="0"/>
                <a:cs typeface="Book Antiqua" charset="0"/>
              </a:rPr>
              <a:t>Benefits for Employees</a:t>
            </a:r>
            <a:endParaRPr lang="en-US" sz="1800" dirty="0">
              <a:solidFill>
                <a:srgbClr val="111111"/>
              </a:solidFill>
              <a:latin typeface="Book Antiqua" charset="0"/>
              <a:ea typeface="Book Antiqua" charset="0"/>
              <a:cs typeface="Book Antiqua" charset="0"/>
            </a:endParaRPr>
          </a:p>
          <a:p>
            <a:pPr marL="1143000" lvl="2" indent="-228600">
              <a:buFont typeface="Arial" panose="020B0604020202020204" pitchFamily="34" charset="0"/>
              <a:buChar char="•"/>
            </a:pPr>
            <a:r>
              <a:rPr lang="en-US" sz="1800" dirty="0">
                <a:solidFill>
                  <a:srgbClr val="111111"/>
                </a:solidFill>
                <a:latin typeface="Book Antiqua" charset="0"/>
                <a:ea typeface="Book Antiqua" charset="0"/>
                <a:cs typeface="Book Antiqua" charset="0"/>
              </a:rPr>
              <a:t>Financial rewards, linked to individual and organizational;</a:t>
            </a:r>
          </a:p>
          <a:p>
            <a:pPr marL="1143000" lvl="2" indent="-228600">
              <a:buFont typeface="Arial" panose="020B0604020202020204" pitchFamily="34" charset="0"/>
              <a:buChar char="•"/>
            </a:pPr>
            <a:r>
              <a:rPr lang="en-US" sz="1800" dirty="0">
                <a:solidFill>
                  <a:srgbClr val="111111"/>
                </a:solidFill>
                <a:latin typeface="Book Antiqua" charset="0"/>
                <a:ea typeface="Book Antiqua" charset="0"/>
                <a:cs typeface="Book Antiqua" charset="0"/>
              </a:rPr>
              <a:t>An increased sense of ‘ownership’ and association with the enterprise;</a:t>
            </a:r>
          </a:p>
          <a:p>
            <a:pPr marL="1143000" lvl="2" indent="-228600">
              <a:buFont typeface="Arial" panose="020B0604020202020204" pitchFamily="34" charset="0"/>
              <a:buChar char="•"/>
            </a:pPr>
            <a:r>
              <a:rPr lang="en-US" sz="1800" dirty="0">
                <a:solidFill>
                  <a:srgbClr val="111111"/>
                </a:solidFill>
                <a:latin typeface="Book Antiqua" charset="0"/>
                <a:ea typeface="Book Antiqua" charset="0"/>
                <a:cs typeface="Book Antiqua" charset="0"/>
              </a:rPr>
              <a:t>Improved awareness about the ‘big picture’ decisions; directions and corporate plans of the enterprise;</a:t>
            </a:r>
          </a:p>
          <a:p>
            <a:pPr marL="1143000" lvl="2" indent="-228600">
              <a:buFont typeface="Arial" panose="020B0604020202020204" pitchFamily="34" charset="0"/>
              <a:buChar char="•"/>
            </a:pPr>
            <a:r>
              <a:rPr lang="hu-HU" sz="1800" dirty="0">
                <a:solidFill>
                  <a:srgbClr val="111111"/>
                </a:solidFill>
                <a:latin typeface="Book Antiqua" charset="0"/>
                <a:ea typeface="Book Antiqua" charset="0"/>
                <a:cs typeface="Book Antiqua" charset="0"/>
              </a:rPr>
              <a:t>B</a:t>
            </a:r>
            <a:r>
              <a:rPr lang="en-US" sz="1800" dirty="0" err="1">
                <a:solidFill>
                  <a:srgbClr val="111111"/>
                </a:solidFill>
                <a:latin typeface="Book Antiqua" charset="0"/>
                <a:ea typeface="Book Antiqua" charset="0"/>
                <a:cs typeface="Book Antiqua" charset="0"/>
              </a:rPr>
              <a:t>etter</a:t>
            </a:r>
            <a:r>
              <a:rPr lang="en-US" sz="1800" dirty="0">
                <a:solidFill>
                  <a:srgbClr val="111111"/>
                </a:solidFill>
                <a:latin typeface="Book Antiqua" charset="0"/>
                <a:ea typeface="Book Antiqua" charset="0"/>
                <a:cs typeface="Book Antiqua" charset="0"/>
              </a:rPr>
              <a:t> partnership and communication between management and their employees;</a:t>
            </a:r>
          </a:p>
          <a:p>
            <a:pPr marL="1143000" lvl="2" indent="-228600">
              <a:buFont typeface="Arial" panose="020B0604020202020204" pitchFamily="34" charset="0"/>
              <a:buChar char="•"/>
            </a:pPr>
            <a:r>
              <a:rPr lang="en-US" sz="1800" dirty="0">
                <a:solidFill>
                  <a:srgbClr val="111111"/>
                </a:solidFill>
                <a:latin typeface="Book Antiqua" charset="0"/>
                <a:ea typeface="Book Antiqua" charset="0"/>
                <a:cs typeface="Book Antiqua" charset="0"/>
              </a:rPr>
              <a:t>ESOPs are often linked with employee engagement and involvement and this presents the opportunity to influence decisions about products and process.</a:t>
            </a:r>
            <a:endParaRPr lang="hu-HU" sz="1800" dirty="0">
              <a:solidFill>
                <a:srgbClr val="111111"/>
              </a:solidFill>
              <a:latin typeface="Book Antiqua" charset="0"/>
              <a:ea typeface="Book Antiqua" charset="0"/>
              <a:cs typeface="Book Antiqua" charset="0"/>
            </a:endParaRPr>
          </a:p>
          <a:p>
            <a:pPr marL="1143000" lvl="2" indent="-228600">
              <a:buFont typeface="Arial" panose="020B0604020202020204" pitchFamily="34" charset="0"/>
              <a:buChar char="•"/>
            </a:pPr>
            <a:endParaRPr lang="en-US" sz="1000" dirty="0">
              <a:solidFill>
                <a:srgbClr val="111111"/>
              </a:solidFill>
              <a:latin typeface="Book Antiqua" charset="0"/>
              <a:ea typeface="Book Antiqua" charset="0"/>
              <a:cs typeface="Book Antiqua" charset="0"/>
            </a:endParaRPr>
          </a:p>
          <a:p>
            <a:r>
              <a:rPr lang="en-US" sz="1800" b="1" i="1" dirty="0">
                <a:solidFill>
                  <a:srgbClr val="111111"/>
                </a:solidFill>
                <a:latin typeface="Book Antiqua" charset="0"/>
                <a:ea typeface="Book Antiqua" charset="0"/>
                <a:cs typeface="Book Antiqua" charset="0"/>
              </a:rPr>
              <a:t>Risks for Employees</a:t>
            </a:r>
            <a:endParaRPr lang="hu-HU" sz="1800" dirty="0">
              <a:solidFill>
                <a:srgbClr val="111111"/>
              </a:solidFill>
              <a:latin typeface="Book Antiqua" charset="0"/>
              <a:ea typeface="Book Antiqua" charset="0"/>
              <a:cs typeface="Book Antiqua" charset="0"/>
            </a:endParaRPr>
          </a:p>
          <a:p>
            <a:pPr marL="1200150" lvl="2" indent="-285750">
              <a:buFont typeface="Arial" panose="020B0604020202020204" pitchFamily="34" charset="0"/>
              <a:buChar char="•"/>
            </a:pPr>
            <a:r>
              <a:rPr lang="en-US" sz="1800" dirty="0">
                <a:solidFill>
                  <a:srgbClr val="111111"/>
                </a:solidFill>
                <a:latin typeface="Book Antiqua" charset="0"/>
                <a:ea typeface="Book Antiqua" charset="0"/>
                <a:cs typeface="Book Antiqua" charset="0"/>
              </a:rPr>
              <a:t>Essentially the employee is over exposed to the company’s shares, so if the company does not perform or worse goes into administration the employees investment is lost;</a:t>
            </a:r>
          </a:p>
          <a:p>
            <a:pPr marL="1143000" lvl="2" indent="-228600">
              <a:buFont typeface="Arial" panose="020B0604020202020204" pitchFamily="34" charset="0"/>
              <a:buChar char="•"/>
            </a:pPr>
            <a:r>
              <a:rPr lang="en-US" sz="1800" dirty="0">
                <a:solidFill>
                  <a:srgbClr val="111111"/>
                </a:solidFill>
                <a:latin typeface="Book Antiqua" charset="0"/>
                <a:ea typeface="Book Antiqua" charset="0"/>
                <a:cs typeface="Book Antiqua" charset="0"/>
              </a:rPr>
              <a:t>The share price can decrease and this can impact the value of the holding for an employee;</a:t>
            </a:r>
          </a:p>
          <a:p>
            <a:pPr marL="1143000" lvl="2" indent="-228600">
              <a:buFont typeface="Arial" panose="020B0604020202020204" pitchFamily="34" charset="0"/>
              <a:buChar char="•"/>
            </a:pPr>
            <a:r>
              <a:rPr lang="en-US" sz="1800" dirty="0">
                <a:solidFill>
                  <a:srgbClr val="111111"/>
                </a:solidFill>
                <a:latin typeface="Book Antiqua" charset="0"/>
                <a:ea typeface="Book Antiqua" charset="0"/>
                <a:cs typeface="Book Antiqua" charset="0"/>
              </a:rPr>
              <a:t>The employee does not feel they can influence the share price and the plan has no value for them.</a:t>
            </a:r>
          </a:p>
        </p:txBody>
      </p:sp>
      <p:sp>
        <p:nvSpPr>
          <p:cNvPr id="3" name="Téglalap 2"/>
          <p:cNvSpPr/>
          <p:nvPr/>
        </p:nvSpPr>
        <p:spPr>
          <a:xfrm>
            <a:off x="0" y="10212"/>
            <a:ext cx="6545703" cy="707886"/>
          </a:xfrm>
          <a:prstGeom prst="rect">
            <a:avLst/>
          </a:prstGeom>
        </p:spPr>
        <p:txBody>
          <a:bodyPr wrap="none">
            <a:spAutoFit/>
          </a:bodyPr>
          <a:lstStyle/>
          <a:p>
            <a:pPr fontAlgn="auto">
              <a:spcAft>
                <a:spcPts val="0"/>
              </a:spcAft>
            </a:pPr>
            <a:r>
              <a:rPr lang="en-US" sz="4000" b="1" dirty="0"/>
              <a:t>Employee Share Option Plan</a:t>
            </a:r>
          </a:p>
        </p:txBody>
      </p:sp>
    </p:spTree>
    <p:extLst>
      <p:ext uri="{BB962C8B-B14F-4D97-AF65-F5344CB8AC3E}">
        <p14:creationId xmlns:p14="http://schemas.microsoft.com/office/powerpoint/2010/main" val="1410175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3"/>
          </p:nvPr>
        </p:nvSpPr>
        <p:spPr/>
        <p:txBody>
          <a:bodyPr>
            <a:normAutofit/>
          </a:bodyPr>
          <a:lstStyle/>
          <a:p>
            <a:pPr marL="0" indent="0" algn="ctr">
              <a:buNone/>
            </a:pPr>
            <a:endParaRPr lang="hu-HU" sz="2000" dirty="0"/>
          </a:p>
          <a:p>
            <a:pPr marL="0" indent="0" algn="ctr">
              <a:buNone/>
            </a:pPr>
            <a:r>
              <a:rPr lang="hu-HU" sz="3200" dirty="0" err="1"/>
              <a:t>Thank</a:t>
            </a:r>
            <a:r>
              <a:rPr lang="hu-HU" sz="3200" dirty="0"/>
              <a:t> </a:t>
            </a:r>
            <a:r>
              <a:rPr lang="hu-HU" sz="3200" dirty="0" err="1"/>
              <a:t>you</a:t>
            </a:r>
            <a:r>
              <a:rPr lang="hu-HU" sz="3200" dirty="0"/>
              <a:t> </a:t>
            </a:r>
            <a:r>
              <a:rPr lang="hu-HU" sz="3200" dirty="0" err="1"/>
              <a:t>for</a:t>
            </a:r>
            <a:r>
              <a:rPr lang="hu-HU" sz="3200" dirty="0"/>
              <a:t> </a:t>
            </a:r>
            <a:r>
              <a:rPr lang="hu-HU" sz="3200" dirty="0" err="1"/>
              <a:t>the</a:t>
            </a:r>
            <a:r>
              <a:rPr lang="hu-HU" sz="3200" dirty="0"/>
              <a:t> </a:t>
            </a:r>
            <a:r>
              <a:rPr lang="hu-HU" sz="3200" dirty="0" err="1"/>
              <a:t>attention</a:t>
            </a:r>
            <a:r>
              <a:rPr lang="hu-HU" sz="3200" dirty="0"/>
              <a:t>!</a:t>
            </a:r>
          </a:p>
          <a:p>
            <a:pPr marL="0" indent="0" algn="ctr">
              <a:buNone/>
            </a:pPr>
            <a:endParaRPr lang="hu-HU" sz="3200" dirty="0"/>
          </a:p>
          <a:p>
            <a:pPr marL="0" indent="0" algn="ctr">
              <a:buNone/>
            </a:pPr>
            <a:endParaRPr lang="hu-HU" sz="3200" dirty="0"/>
          </a:p>
          <a:p>
            <a:pPr marL="0" indent="0" algn="ctr">
              <a:buNone/>
            </a:pPr>
            <a:r>
              <a:rPr lang="hu-HU" sz="3200" dirty="0" err="1"/>
              <a:t>Any</a:t>
            </a:r>
            <a:r>
              <a:rPr lang="hu-HU" sz="3200" dirty="0"/>
              <a:t> </a:t>
            </a:r>
            <a:r>
              <a:rPr lang="hu-HU" sz="3200" dirty="0" err="1"/>
              <a:t>Questions</a:t>
            </a:r>
            <a:r>
              <a:rPr lang="hu-HU" sz="3200" dirty="0"/>
              <a:t>?</a:t>
            </a:r>
          </a:p>
        </p:txBody>
      </p:sp>
    </p:spTree>
    <p:extLst>
      <p:ext uri="{BB962C8B-B14F-4D97-AF65-F5344CB8AC3E}">
        <p14:creationId xmlns:p14="http://schemas.microsoft.com/office/powerpoint/2010/main" val="4188586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254B67C-8968-4ABC-9337-EB92FF67F984}"/>
              </a:ext>
            </a:extLst>
          </p:cNvPr>
          <p:cNvSpPr>
            <a:spLocks noGrp="1"/>
          </p:cNvSpPr>
          <p:nvPr>
            <p:ph type="title"/>
          </p:nvPr>
        </p:nvSpPr>
        <p:spPr/>
        <p:txBody>
          <a:bodyPr>
            <a:normAutofit fontScale="90000"/>
          </a:bodyPr>
          <a:lstStyle/>
          <a:p>
            <a:r>
              <a:rPr lang="hu-HU" b="1" dirty="0" err="1"/>
              <a:t>What</a:t>
            </a:r>
            <a:r>
              <a:rPr lang="hu-HU" b="1" dirty="0"/>
              <a:t> is </a:t>
            </a:r>
            <a:r>
              <a:rPr lang="hu-HU" b="1" dirty="0" err="1"/>
              <a:t>Option</a:t>
            </a:r>
            <a:r>
              <a:rPr lang="hu-HU" b="1" dirty="0"/>
              <a:t>? </a:t>
            </a:r>
          </a:p>
        </p:txBody>
      </p:sp>
      <p:sp>
        <p:nvSpPr>
          <p:cNvPr id="3" name="Tartalom helye 2">
            <a:extLst>
              <a:ext uri="{FF2B5EF4-FFF2-40B4-BE49-F238E27FC236}">
                <a16:creationId xmlns:a16="http://schemas.microsoft.com/office/drawing/2014/main" id="{6B62FD46-EB23-4655-A3A5-6151D996226A}"/>
              </a:ext>
            </a:extLst>
          </p:cNvPr>
          <p:cNvSpPr>
            <a:spLocks noGrp="1"/>
          </p:cNvSpPr>
          <p:nvPr>
            <p:ph sz="half" idx="1"/>
          </p:nvPr>
        </p:nvSpPr>
        <p:spPr>
          <a:xfrm>
            <a:off x="76200" y="914400"/>
            <a:ext cx="8991600" cy="5410200"/>
          </a:xfrm>
        </p:spPr>
        <p:txBody>
          <a:bodyPr>
            <a:normAutofit/>
          </a:bodyPr>
          <a:lstStyle/>
          <a:p>
            <a:pPr marL="0" indent="0">
              <a:buNone/>
            </a:pPr>
            <a:r>
              <a:rPr lang="en-US" dirty="0"/>
              <a:t>Non-</a:t>
            </a:r>
            <a:r>
              <a:rPr lang="en-US" dirty="0" err="1"/>
              <a:t>symetric</a:t>
            </a:r>
            <a:r>
              <a:rPr lang="en-US" dirty="0"/>
              <a:t> obligations and rights for buyer and for seller </a:t>
            </a:r>
          </a:p>
          <a:p>
            <a:r>
              <a:rPr lang="en-US" b="1" dirty="0"/>
              <a:t>To buyer: </a:t>
            </a:r>
            <a:r>
              <a:rPr lang="en-US" dirty="0"/>
              <a:t>Option gives the right </a:t>
            </a:r>
            <a:r>
              <a:rPr lang="hu-HU" dirty="0"/>
              <a:t>(</a:t>
            </a:r>
            <a:r>
              <a:rPr lang="hu-HU" dirty="0" err="1"/>
              <a:t>but</a:t>
            </a:r>
            <a:r>
              <a:rPr lang="hu-HU" dirty="0"/>
              <a:t> </a:t>
            </a:r>
            <a:r>
              <a:rPr lang="hu-HU" dirty="0" err="1"/>
              <a:t>not</a:t>
            </a:r>
            <a:r>
              <a:rPr lang="hu-HU" dirty="0"/>
              <a:t> </a:t>
            </a:r>
            <a:r>
              <a:rPr lang="hu-HU" dirty="0" err="1"/>
              <a:t>the</a:t>
            </a:r>
            <a:r>
              <a:rPr lang="hu-HU" dirty="0"/>
              <a:t> </a:t>
            </a:r>
            <a:r>
              <a:rPr lang="hu-HU" dirty="0" err="1"/>
              <a:t>obligation</a:t>
            </a:r>
            <a:r>
              <a:rPr lang="hu-HU" dirty="0"/>
              <a:t>) </a:t>
            </a:r>
            <a:r>
              <a:rPr lang="en-US" dirty="0"/>
              <a:t>to buy</a:t>
            </a:r>
            <a:r>
              <a:rPr lang="hu-HU" dirty="0"/>
              <a:t> (</a:t>
            </a:r>
            <a:r>
              <a:rPr lang="en-US" dirty="0"/>
              <a:t>in case of a call</a:t>
            </a:r>
            <a:r>
              <a:rPr lang="hu-HU" dirty="0"/>
              <a:t>)</a:t>
            </a:r>
            <a:r>
              <a:rPr lang="en-US" dirty="0"/>
              <a:t> or sell </a:t>
            </a:r>
            <a:r>
              <a:rPr lang="hu-HU" dirty="0"/>
              <a:t>(</a:t>
            </a:r>
            <a:r>
              <a:rPr lang="en-US" dirty="0"/>
              <a:t>in case </a:t>
            </a:r>
            <a:r>
              <a:rPr lang="hu-HU" dirty="0"/>
              <a:t>of a </a:t>
            </a:r>
            <a:r>
              <a:rPr lang="en-US" dirty="0"/>
              <a:t>put) the given financial asset at a given date for a given (exercise ) price </a:t>
            </a:r>
          </a:p>
          <a:p>
            <a:r>
              <a:rPr lang="en-US" b="1" dirty="0"/>
              <a:t>To seller: </a:t>
            </a:r>
            <a:r>
              <a:rPr lang="en-US" dirty="0"/>
              <a:t>Option represents an obligation to sell (or buy) the given financial asset at a given date for a given price, if the option buyer asks the execution of the deal!</a:t>
            </a:r>
          </a:p>
          <a:p>
            <a:endParaRPr lang="hu-HU" dirty="0"/>
          </a:p>
        </p:txBody>
      </p:sp>
      <p:graphicFrame>
        <p:nvGraphicFramePr>
          <p:cNvPr id="4" name="Object 2">
            <a:hlinkClick r:id="" action="ppaction://ole?verb=0"/>
            <a:extLst>
              <a:ext uri="{FF2B5EF4-FFF2-40B4-BE49-F238E27FC236}">
                <a16:creationId xmlns:a16="http://schemas.microsoft.com/office/drawing/2014/main" id="{8D0532A0-0C75-4E32-B5C5-1689E429838C}"/>
              </a:ext>
            </a:extLst>
          </p:cNvPr>
          <p:cNvGraphicFramePr>
            <a:graphicFrameLocks/>
          </p:cNvGraphicFramePr>
          <p:nvPr>
            <p:extLst>
              <p:ext uri="{D42A27DB-BD31-4B8C-83A1-F6EECF244321}">
                <p14:modId xmlns:p14="http://schemas.microsoft.com/office/powerpoint/2010/main" val="398874543"/>
              </p:ext>
            </p:extLst>
          </p:nvPr>
        </p:nvGraphicFramePr>
        <p:xfrm>
          <a:off x="838200" y="5105400"/>
          <a:ext cx="7467600" cy="1066800"/>
        </p:xfrm>
        <a:graphic>
          <a:graphicData uri="http://schemas.openxmlformats.org/presentationml/2006/ole">
            <mc:AlternateContent xmlns:mc="http://schemas.openxmlformats.org/markup-compatibility/2006">
              <mc:Choice xmlns:v="urn:schemas-microsoft-com:vml" Requires="v">
                <p:oleObj name="Equation" r:id="rId2" imgW="3517900" imgH="673100" progId="Equation.DSMT4">
                  <p:embed/>
                </p:oleObj>
              </mc:Choice>
              <mc:Fallback>
                <p:oleObj name="Equation" r:id="rId2" imgW="3517900" imgH="673100" progId="Equation.DSMT4">
                  <p:embed/>
                  <p:pic>
                    <p:nvPicPr>
                      <p:cNvPr id="33797" name="Object 2">
                        <a:hlinkClick r:id="" action="ppaction://ole?verb=0"/>
                        <a:extLst>
                          <a:ext uri="{FF2B5EF4-FFF2-40B4-BE49-F238E27FC236}">
                            <a16:creationId xmlns:a16="http://schemas.microsoft.com/office/drawing/2014/main" id="{33E20B75-58AE-4203-81F7-08FCA69AE49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105400"/>
                        <a:ext cx="7467600" cy="1066800"/>
                      </a:xfrm>
                      <a:prstGeom prst="rect">
                        <a:avLst/>
                      </a:prstGeom>
                      <a:solidFill>
                        <a:srgbClr val="A5A5E9"/>
                      </a:solidFill>
                      <a:ln w="9525">
                        <a:solidFill>
                          <a:srgbClr val="404040"/>
                        </a:solidFill>
                        <a:miter lim="800000"/>
                        <a:headEnd/>
                        <a:tailEnd/>
                      </a:ln>
                    </p:spPr>
                  </p:pic>
                </p:oleObj>
              </mc:Fallback>
            </mc:AlternateContent>
          </a:graphicData>
        </a:graphic>
      </p:graphicFrame>
    </p:spTree>
    <p:extLst>
      <p:ext uri="{BB962C8B-B14F-4D97-AF65-F5344CB8AC3E}">
        <p14:creationId xmlns:p14="http://schemas.microsoft.com/office/powerpoint/2010/main" val="1131729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90E9058-4609-4F6B-B386-40C3504A1BF2}"/>
              </a:ext>
            </a:extLst>
          </p:cNvPr>
          <p:cNvSpPr>
            <a:spLocks noGrp="1" noChangeArrowheads="1"/>
          </p:cNvSpPr>
          <p:nvPr>
            <p:ph type="title"/>
          </p:nvPr>
        </p:nvSpPr>
        <p:spPr>
          <a:xfrm>
            <a:off x="5080" y="76200"/>
            <a:ext cx="8172450" cy="577850"/>
          </a:xfrm>
        </p:spPr>
        <p:txBody>
          <a:bodyPr>
            <a:normAutofit fontScale="90000"/>
          </a:bodyPr>
          <a:lstStyle/>
          <a:p>
            <a:pPr fontAlgn="auto">
              <a:spcAft>
                <a:spcPts val="0"/>
              </a:spcAft>
              <a:defRPr/>
            </a:pPr>
            <a:r>
              <a:rPr lang="en-US" altLang="hu-HU" sz="3600" b="1" dirty="0"/>
              <a:t>PARAMETERS</a:t>
            </a:r>
            <a:r>
              <a:rPr lang="en-US" altLang="hu-HU" b="1" dirty="0"/>
              <a:t> OF OPTIONS</a:t>
            </a:r>
          </a:p>
        </p:txBody>
      </p:sp>
      <p:sp>
        <p:nvSpPr>
          <p:cNvPr id="19459" name="Rectangle 3">
            <a:extLst>
              <a:ext uri="{FF2B5EF4-FFF2-40B4-BE49-F238E27FC236}">
                <a16:creationId xmlns:a16="http://schemas.microsoft.com/office/drawing/2014/main" id="{058E6D4B-9DFE-4152-BE1F-3DCAE31950AE}"/>
              </a:ext>
            </a:extLst>
          </p:cNvPr>
          <p:cNvSpPr>
            <a:spLocks noGrp="1" noChangeArrowheads="1"/>
          </p:cNvSpPr>
          <p:nvPr>
            <p:ph idx="1"/>
          </p:nvPr>
        </p:nvSpPr>
        <p:spPr>
          <a:xfrm>
            <a:off x="381000" y="1295400"/>
            <a:ext cx="7772400" cy="4114800"/>
          </a:xfrm>
        </p:spPr>
        <p:txBody>
          <a:bodyPr rtlCol="0">
            <a:noAutofit/>
          </a:bodyPr>
          <a:lstStyle/>
          <a:p>
            <a:pPr marL="365760" indent="-256032" algn="just" fontAlgn="auto">
              <a:spcAft>
                <a:spcPts val="0"/>
              </a:spcAft>
              <a:buClr>
                <a:schemeClr val="accent3"/>
              </a:buClr>
              <a:buFont typeface="Wingdings 3"/>
              <a:buChar char=""/>
              <a:defRPr/>
            </a:pPr>
            <a:r>
              <a:rPr lang="en-US" sz="2400" b="1" i="1" dirty="0"/>
              <a:t>Exercise price</a:t>
            </a:r>
            <a:r>
              <a:rPr lang="en-US" sz="2400" b="1" dirty="0"/>
              <a:t> </a:t>
            </a:r>
            <a:r>
              <a:rPr lang="en-US" sz="2400" dirty="0"/>
              <a:t>= </a:t>
            </a:r>
            <a:r>
              <a:rPr lang="en-US" sz="2400" i="1" dirty="0"/>
              <a:t>strike price</a:t>
            </a:r>
            <a:r>
              <a:rPr lang="en-US" sz="2400" dirty="0"/>
              <a:t> = price at which the holder of the option can exercise the option (and thus buy or sell the underlying asset)</a:t>
            </a:r>
          </a:p>
          <a:p>
            <a:pPr marL="365760" indent="-256032" algn="just" fontAlgn="auto">
              <a:spcAft>
                <a:spcPts val="0"/>
              </a:spcAft>
              <a:buClr>
                <a:schemeClr val="accent3"/>
              </a:buClr>
              <a:buFont typeface="Wingdings 3"/>
              <a:buChar char=""/>
              <a:defRPr/>
            </a:pPr>
            <a:r>
              <a:rPr lang="en-US" sz="2400" b="1" i="1" dirty="0"/>
              <a:t>Expiration date</a:t>
            </a:r>
            <a:endParaRPr lang="en-US" sz="2400" b="1" dirty="0"/>
          </a:p>
          <a:p>
            <a:pPr marL="365760" indent="-256032" algn="just" fontAlgn="auto">
              <a:spcAft>
                <a:spcPts val="0"/>
              </a:spcAft>
              <a:buClr>
                <a:schemeClr val="accent3"/>
              </a:buClr>
              <a:buFont typeface="Wingdings 3"/>
              <a:buChar char=""/>
              <a:defRPr/>
            </a:pPr>
            <a:r>
              <a:rPr lang="en-US" sz="2400" b="1" i="1" dirty="0"/>
              <a:t>Premium</a:t>
            </a:r>
            <a:r>
              <a:rPr lang="en-US" sz="2400" dirty="0"/>
              <a:t> = amount paid for the option</a:t>
            </a:r>
          </a:p>
          <a:p>
            <a:pPr marL="365760" indent="-256032" algn="just" fontAlgn="auto">
              <a:spcAft>
                <a:spcPts val="0"/>
              </a:spcAft>
              <a:buClr>
                <a:schemeClr val="accent3"/>
              </a:buClr>
              <a:buFont typeface="Wingdings 3"/>
              <a:buChar char=""/>
              <a:defRPr/>
            </a:pPr>
            <a:r>
              <a:rPr lang="en-US" sz="2400" b="1" i="1" dirty="0"/>
              <a:t>American</a:t>
            </a:r>
            <a:r>
              <a:rPr lang="en-US" sz="2400" b="1" dirty="0"/>
              <a:t> </a:t>
            </a:r>
            <a:r>
              <a:rPr lang="en-US" sz="2400" dirty="0"/>
              <a:t>option:  can exercise any time up to and including expiration date</a:t>
            </a:r>
          </a:p>
          <a:p>
            <a:pPr marL="365760" indent="-256032" algn="just" fontAlgn="auto">
              <a:spcAft>
                <a:spcPts val="0"/>
              </a:spcAft>
              <a:buClr>
                <a:schemeClr val="accent3"/>
              </a:buClr>
              <a:buFont typeface="Wingdings 3"/>
              <a:buChar char=""/>
              <a:defRPr/>
            </a:pPr>
            <a:r>
              <a:rPr lang="en-US" sz="2400" b="1" i="1" dirty="0"/>
              <a:t>European</a:t>
            </a:r>
            <a:r>
              <a:rPr lang="en-US" sz="2400" dirty="0"/>
              <a:t> option:  can exercise only on expiration date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3"/>
          <p:cNvSpPr>
            <a:spLocks noGrp="1" noChangeArrowheads="1"/>
          </p:cNvSpPr>
          <p:nvPr>
            <p:ph type="title" idx="4294967295"/>
          </p:nvPr>
        </p:nvSpPr>
        <p:spPr/>
        <p:txBody>
          <a:bodyPr>
            <a:normAutofit fontScale="90000"/>
          </a:bodyPr>
          <a:lstStyle/>
          <a:p>
            <a:pPr eaLnBrk="1" hangingPunct="1"/>
            <a:r>
              <a:rPr lang="en-US" b="1"/>
              <a:t>Option Characteristics</a:t>
            </a:r>
          </a:p>
        </p:txBody>
      </p:sp>
      <p:sp>
        <p:nvSpPr>
          <p:cNvPr id="7171" name="Rectangle 2"/>
          <p:cNvSpPr>
            <a:spLocks noGrp="1" noChangeArrowheads="1"/>
          </p:cNvSpPr>
          <p:nvPr>
            <p:ph idx="4294967295"/>
          </p:nvPr>
        </p:nvSpPr>
        <p:spPr/>
        <p:txBody>
          <a:bodyPr/>
          <a:lstStyle/>
          <a:p>
            <a:pPr marL="228600" indent="-228600" eaLnBrk="1" hangingPunct="1"/>
            <a:r>
              <a:rPr lang="en-US" sz="2000" dirty="0"/>
              <a:t>If a call option holder wishes to purchase the stock, he or she will </a:t>
            </a:r>
            <a:r>
              <a:rPr lang="en-US" sz="2000" i="1" dirty="0"/>
              <a:t>exercise </a:t>
            </a:r>
            <a:r>
              <a:rPr lang="en-US" sz="2000" dirty="0"/>
              <a:t>the option.  The option holder </a:t>
            </a:r>
            <a:r>
              <a:rPr lang="en-US" sz="2000" b="1" dirty="0"/>
              <a:t>must pay the </a:t>
            </a:r>
            <a:r>
              <a:rPr lang="en-US" sz="2000" b="1" i="1" dirty="0"/>
              <a:t>exercise price </a:t>
            </a:r>
            <a:r>
              <a:rPr lang="en-US" sz="2000" dirty="0"/>
              <a:t>to the option writer.  </a:t>
            </a:r>
          </a:p>
          <a:p>
            <a:pPr marL="228600" indent="-228600" eaLnBrk="1" hangingPunct="1"/>
            <a:r>
              <a:rPr lang="en-US" sz="2000" b="1" dirty="0"/>
              <a:t>Exercise prices </a:t>
            </a:r>
            <a:r>
              <a:rPr lang="en-US" sz="2000" dirty="0"/>
              <a:t>are adjusted for stock splits and stock dividends, but not cash dividends.</a:t>
            </a:r>
          </a:p>
          <a:p>
            <a:pPr marL="228600" indent="-228600" eaLnBrk="1" hangingPunct="1"/>
            <a:r>
              <a:rPr lang="en-US" sz="2000" dirty="0"/>
              <a:t>The cost of an option is called the </a:t>
            </a:r>
            <a:r>
              <a:rPr lang="en-US" sz="2000" b="1" dirty="0"/>
              <a:t>premium</a:t>
            </a:r>
            <a:r>
              <a:rPr lang="en-US" sz="2000" dirty="0"/>
              <a:t> and it is a small percentage of the cost of the underlying asset.  The </a:t>
            </a:r>
            <a:r>
              <a:rPr lang="en-US" sz="2000" b="1" dirty="0"/>
              <a:t>option </a:t>
            </a:r>
            <a:r>
              <a:rPr lang="en-US" sz="2000" b="1" i="1" dirty="0"/>
              <a:t>buyer </a:t>
            </a:r>
            <a:r>
              <a:rPr lang="en-US" sz="2000" b="1" dirty="0"/>
              <a:t>pays the cost</a:t>
            </a:r>
            <a:r>
              <a:rPr lang="en-US" sz="2000" dirty="0"/>
              <a:t>; </a:t>
            </a:r>
            <a:r>
              <a:rPr lang="en-US" sz="2000" b="1" dirty="0"/>
              <a:t>the option </a:t>
            </a:r>
            <a:r>
              <a:rPr lang="en-US" sz="2000" b="1" i="1" dirty="0"/>
              <a:t>writer</a:t>
            </a:r>
            <a:r>
              <a:rPr lang="en-US" sz="2000" i="1" dirty="0"/>
              <a:t> </a:t>
            </a:r>
            <a:r>
              <a:rPr lang="en-US" sz="2000" dirty="0"/>
              <a:t>receives the cost at the time of sale of the option.</a:t>
            </a:r>
          </a:p>
          <a:p>
            <a:pPr marL="228600" indent="-228600" eaLnBrk="1" hangingPunct="1"/>
            <a:r>
              <a:rPr lang="en-US" sz="2000" dirty="0"/>
              <a:t>The underlying </a:t>
            </a:r>
            <a:r>
              <a:rPr lang="en-US" sz="2000" i="1" dirty="0"/>
              <a:t>company </a:t>
            </a:r>
            <a:r>
              <a:rPr lang="en-US" sz="2000" dirty="0"/>
              <a:t>is not involved in the option market.  </a:t>
            </a:r>
          </a:p>
          <a:p>
            <a:pPr marL="228600" indent="-228600" eaLnBrk="1" hangingPunct="1"/>
            <a:r>
              <a:rPr lang="en-US" sz="2000" dirty="0"/>
              <a:t>Options are a </a:t>
            </a:r>
            <a:r>
              <a:rPr lang="en-US" sz="2000" i="1" dirty="0"/>
              <a:t>zero sum </a:t>
            </a:r>
            <a:r>
              <a:rPr lang="en-US" sz="2000" dirty="0"/>
              <a:t>game.</a:t>
            </a:r>
          </a:p>
        </p:txBody>
      </p:sp>
    </p:spTree>
    <p:extLst>
      <p:ext uri="{BB962C8B-B14F-4D97-AF65-F5344CB8AC3E}">
        <p14:creationId xmlns:p14="http://schemas.microsoft.com/office/powerpoint/2010/main" val="3677789398"/>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3"/>
          <p:cNvSpPr>
            <a:spLocks noGrp="1" noChangeArrowheads="1"/>
          </p:cNvSpPr>
          <p:nvPr>
            <p:ph type="title" idx="4294967295"/>
          </p:nvPr>
        </p:nvSpPr>
        <p:spPr/>
        <p:txBody>
          <a:bodyPr>
            <a:normAutofit fontScale="90000"/>
          </a:bodyPr>
          <a:lstStyle/>
          <a:p>
            <a:pPr eaLnBrk="1" hangingPunct="1"/>
            <a:r>
              <a:rPr lang="en-US" b="1"/>
              <a:t>Option Terminology</a:t>
            </a:r>
          </a:p>
        </p:txBody>
      </p:sp>
      <p:sp>
        <p:nvSpPr>
          <p:cNvPr id="5123" name="Rectangle 2"/>
          <p:cNvSpPr>
            <a:spLocks noGrp="1" noChangeArrowheads="1"/>
          </p:cNvSpPr>
          <p:nvPr>
            <p:ph idx="4294967295"/>
          </p:nvPr>
        </p:nvSpPr>
        <p:spPr/>
        <p:txBody>
          <a:bodyPr>
            <a:normAutofit/>
          </a:bodyPr>
          <a:lstStyle/>
          <a:p>
            <a:pPr marL="457200" indent="-457200" eaLnBrk="1" hangingPunct="1">
              <a:buFontTx/>
              <a:buAutoNum type="arabicPeriod"/>
            </a:pPr>
            <a:r>
              <a:rPr lang="en-US" sz="2400" b="1" dirty="0"/>
              <a:t>What is a listed call option? </a:t>
            </a:r>
          </a:p>
          <a:p>
            <a:pPr marL="746125" lvl="1" indent="-346075" eaLnBrk="1" hangingPunct="1"/>
            <a:r>
              <a:rPr lang="en-US" sz="2000" dirty="0"/>
              <a:t>A contract giving the holder the right (but not the obligation)  to buy 100 shares of stock at a </a:t>
            </a:r>
            <a:r>
              <a:rPr lang="hu-HU" sz="2000" dirty="0" err="1"/>
              <a:t>preagreed</a:t>
            </a:r>
            <a:r>
              <a:rPr lang="en-US" sz="2000" dirty="0"/>
              <a:t> price called the </a:t>
            </a:r>
            <a:r>
              <a:rPr lang="en-US" sz="2000" b="1" dirty="0"/>
              <a:t>exercise or strike price</a:t>
            </a:r>
            <a:r>
              <a:rPr lang="en-US" sz="2000" dirty="0"/>
              <a:t>.</a:t>
            </a:r>
          </a:p>
          <a:p>
            <a:pPr marL="400050" lvl="1" indent="0" eaLnBrk="1" hangingPunct="1">
              <a:buNone/>
            </a:pPr>
            <a:endParaRPr lang="hu-HU" sz="2000" dirty="0"/>
          </a:p>
          <a:p>
            <a:pPr marL="0" indent="0">
              <a:buFont typeface="Wingdings" panose="05000000000000000000" pitchFamily="2" charset="2"/>
              <a:buAutoNum type="arabicPeriod" startAt="2"/>
              <a:tabLst>
                <a:tab pos="400050" algn="l"/>
              </a:tabLst>
            </a:pPr>
            <a:r>
              <a:rPr lang="en-US" sz="2400" dirty="0"/>
              <a:t> 	</a:t>
            </a:r>
            <a:r>
              <a:rPr lang="en-US" sz="2400" b="1" dirty="0"/>
              <a:t>What is a listed Put option?</a:t>
            </a:r>
          </a:p>
          <a:p>
            <a:pPr marL="746125" lvl="1" indent="-346075">
              <a:tabLst>
                <a:tab pos="400050" algn="l"/>
              </a:tabLst>
            </a:pPr>
            <a:r>
              <a:rPr lang="en-US" sz="2000" dirty="0"/>
              <a:t>A contract giving the holder the right to sell 100 shares of stock at a </a:t>
            </a:r>
            <a:r>
              <a:rPr lang="hu-HU" sz="2000" dirty="0" err="1"/>
              <a:t>preagreed</a:t>
            </a:r>
            <a:r>
              <a:rPr lang="en-US" sz="2000" dirty="0"/>
              <a:t> price </a:t>
            </a:r>
            <a:endParaRPr lang="hu-HU" sz="2000" dirty="0"/>
          </a:p>
          <a:p>
            <a:pPr marL="457200" indent="-457200">
              <a:buFont typeface="Wingdings" panose="05000000000000000000" pitchFamily="2" charset="2"/>
              <a:buAutoNum type="arabicPeriod" startAt="3"/>
              <a:tabLst>
                <a:tab pos="400050" algn="l"/>
              </a:tabLst>
            </a:pPr>
            <a:r>
              <a:rPr lang="en-US" dirty="0"/>
              <a:t> </a:t>
            </a:r>
            <a:r>
              <a:rPr lang="en-US" sz="2600" b="1" dirty="0"/>
              <a:t>Uses of options:</a:t>
            </a:r>
          </a:p>
          <a:p>
            <a:pPr marL="857250" lvl="1" indent="-457200">
              <a:buFont typeface="Wingdings" panose="05000000000000000000" pitchFamily="2" charset="2"/>
              <a:buAutoNum type="alphaLcPeriod"/>
              <a:tabLst>
                <a:tab pos="400050" algn="l"/>
              </a:tabLst>
            </a:pPr>
            <a:r>
              <a:rPr lang="en-US" sz="2000" dirty="0"/>
              <a:t>To hedge changes in stock price.</a:t>
            </a:r>
          </a:p>
          <a:p>
            <a:pPr marL="857250" lvl="1" indent="-457200">
              <a:buFont typeface="Wingdings" panose="05000000000000000000" pitchFamily="2" charset="2"/>
              <a:buAutoNum type="alphaLcPeriod"/>
              <a:tabLst>
                <a:tab pos="400050" algn="l"/>
              </a:tabLst>
            </a:pPr>
            <a:r>
              <a:rPr lang="en-US" sz="2000" dirty="0"/>
              <a:t>Change your </a:t>
            </a:r>
            <a:r>
              <a:rPr lang="en-US" sz="2000" i="1" dirty="0"/>
              <a:t>risk and return profile</a:t>
            </a:r>
            <a:endParaRPr lang="en-US" sz="2000" dirty="0"/>
          </a:p>
          <a:p>
            <a:pPr marL="1203325" lvl="2" indent="-288925">
              <a:buClr>
                <a:srgbClr val="191966"/>
              </a:buClr>
              <a:tabLst>
                <a:tab pos="400050" algn="l"/>
              </a:tabLst>
            </a:pPr>
            <a:r>
              <a:rPr lang="en-US" dirty="0"/>
              <a:t>For example, buying a call is analogous to buying stock on margin.</a:t>
            </a:r>
          </a:p>
          <a:p>
            <a:pPr marL="857250" lvl="1" indent="-457200">
              <a:buFont typeface="Wingdings" panose="05000000000000000000" pitchFamily="2" charset="2"/>
              <a:buAutoNum type="alphaLcPeriod"/>
              <a:tabLst>
                <a:tab pos="400050" algn="l"/>
              </a:tabLst>
            </a:pPr>
            <a:r>
              <a:rPr lang="en-US" sz="2000" dirty="0"/>
              <a:t>Short sale constraints can be avoided with puts.</a:t>
            </a:r>
          </a:p>
          <a:p>
            <a:pPr marL="0" indent="0">
              <a:buNone/>
              <a:tabLst>
                <a:tab pos="400050" algn="l"/>
              </a:tabLst>
            </a:pPr>
            <a:endParaRPr lang="en-US" sz="2000" dirty="0"/>
          </a:p>
        </p:txBody>
      </p:sp>
    </p:spTree>
    <p:extLst>
      <p:ext uri="{BB962C8B-B14F-4D97-AF65-F5344CB8AC3E}">
        <p14:creationId xmlns:p14="http://schemas.microsoft.com/office/powerpoint/2010/main" val="3235200236"/>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3"/>
          <p:cNvSpPr>
            <a:spLocks noGrp="1" noChangeArrowheads="1"/>
          </p:cNvSpPr>
          <p:nvPr>
            <p:ph type="title" idx="4294967295"/>
          </p:nvPr>
        </p:nvSpPr>
        <p:spPr/>
        <p:txBody>
          <a:bodyPr>
            <a:normAutofit fontScale="90000"/>
          </a:bodyPr>
          <a:lstStyle/>
          <a:p>
            <a:pPr eaLnBrk="1" hangingPunct="1"/>
            <a:r>
              <a:rPr lang="hu-HU" sz="4000" b="1" dirty="0" err="1"/>
              <a:t>Types</a:t>
            </a:r>
            <a:r>
              <a:rPr lang="hu-HU" sz="4000" b="1" dirty="0"/>
              <a:t> of </a:t>
            </a:r>
            <a:r>
              <a:rPr lang="en-US" sz="4000" b="1" dirty="0"/>
              <a:t>Options</a:t>
            </a:r>
          </a:p>
        </p:txBody>
      </p:sp>
      <p:sp>
        <p:nvSpPr>
          <p:cNvPr id="8195" name="Rectangle 2"/>
          <p:cNvSpPr>
            <a:spLocks noGrp="1" noChangeArrowheads="1"/>
          </p:cNvSpPr>
          <p:nvPr>
            <p:ph idx="4294967295"/>
          </p:nvPr>
        </p:nvSpPr>
        <p:spPr>
          <a:xfrm>
            <a:off x="292100" y="3841961"/>
            <a:ext cx="8839200" cy="2955714"/>
          </a:xfrm>
        </p:spPr>
        <p:txBody>
          <a:bodyPr>
            <a:normAutofit lnSpcReduction="10000"/>
          </a:bodyPr>
          <a:lstStyle/>
          <a:p>
            <a:pPr eaLnBrk="1" hangingPunct="1">
              <a:buFont typeface="Wingdings" panose="05000000000000000000" pitchFamily="2" charset="2"/>
              <a:buNone/>
            </a:pPr>
            <a:r>
              <a:rPr lang="en-US" b="1" dirty="0"/>
              <a:t>American: </a:t>
            </a:r>
          </a:p>
          <a:p>
            <a:pPr eaLnBrk="1" hangingPunct="1">
              <a:buFont typeface="Wingdings" panose="05000000000000000000" pitchFamily="2" charset="2"/>
              <a:buNone/>
            </a:pPr>
            <a:endParaRPr lang="en-US" b="1" dirty="0"/>
          </a:p>
          <a:p>
            <a:pPr eaLnBrk="1" hangingPunct="1">
              <a:buFont typeface="Wingdings" panose="05000000000000000000" pitchFamily="2" charset="2"/>
              <a:buNone/>
            </a:pPr>
            <a:r>
              <a:rPr lang="en-US" b="1" dirty="0"/>
              <a:t>European:</a:t>
            </a:r>
            <a:endParaRPr lang="hu-HU" b="1" dirty="0"/>
          </a:p>
          <a:p>
            <a:pPr eaLnBrk="1" hangingPunct="1">
              <a:buFont typeface="Wingdings" panose="05000000000000000000" pitchFamily="2" charset="2"/>
              <a:buNone/>
            </a:pPr>
            <a:endParaRPr lang="hu-HU" b="1" dirty="0"/>
          </a:p>
          <a:p>
            <a:pPr eaLnBrk="1" hangingPunct="1">
              <a:buFont typeface="Wingdings" panose="05000000000000000000" pitchFamily="2" charset="2"/>
              <a:buNone/>
            </a:pPr>
            <a:r>
              <a:rPr lang="hu-HU" b="1" dirty="0" err="1"/>
              <a:t>Option</a:t>
            </a:r>
            <a:r>
              <a:rPr lang="hu-HU" b="1" dirty="0"/>
              <a:t> market: 	</a:t>
            </a:r>
            <a:r>
              <a:rPr lang="hu-HU" dirty="0"/>
              <a:t> </a:t>
            </a:r>
            <a:r>
              <a:rPr lang="hu-HU" sz="2400" dirty="0" err="1"/>
              <a:t>Which</a:t>
            </a:r>
            <a:r>
              <a:rPr lang="hu-HU" sz="2400" dirty="0"/>
              <a:t> </a:t>
            </a:r>
            <a:r>
              <a:rPr lang="hu-HU" sz="2400" dirty="0" err="1"/>
              <a:t>gives</a:t>
            </a:r>
            <a:r>
              <a:rPr lang="hu-HU" sz="2400" dirty="0"/>
              <a:t> more </a:t>
            </a:r>
            <a:r>
              <a:rPr lang="hu-HU" sz="2400" dirty="0" err="1"/>
              <a:t>right</a:t>
            </a:r>
            <a:r>
              <a:rPr lang="hu-HU" sz="2400" dirty="0"/>
              <a:t>? </a:t>
            </a:r>
          </a:p>
          <a:p>
            <a:pPr>
              <a:buNone/>
            </a:pPr>
            <a:r>
              <a:rPr lang="hu-HU" sz="2400" dirty="0"/>
              <a:t>				 </a:t>
            </a:r>
            <a:r>
              <a:rPr lang="hu-HU" sz="2400" dirty="0" err="1"/>
              <a:t>Why</a:t>
            </a:r>
            <a:r>
              <a:rPr lang="hu-HU" sz="2400" dirty="0"/>
              <a:t> it is </a:t>
            </a:r>
            <a:r>
              <a:rPr lang="hu-HU" sz="2400" dirty="0" err="1"/>
              <a:t>usefull</a:t>
            </a:r>
            <a:r>
              <a:rPr lang="hu-HU" sz="2400" dirty="0"/>
              <a:t>?</a:t>
            </a:r>
            <a:r>
              <a:rPr lang="en-US" sz="2400" dirty="0"/>
              <a:t> </a:t>
            </a:r>
          </a:p>
        </p:txBody>
      </p:sp>
      <p:sp>
        <p:nvSpPr>
          <p:cNvPr id="8196" name="Rectangle 4"/>
          <p:cNvSpPr>
            <a:spLocks noChangeArrowheads="1"/>
          </p:cNvSpPr>
          <p:nvPr/>
        </p:nvSpPr>
        <p:spPr bwMode="auto">
          <a:xfrm>
            <a:off x="2590800" y="3810790"/>
            <a:ext cx="68722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b="0" dirty="0">
                <a:latin typeface="Book Antiqua" panose="02040602050305030304" pitchFamily="18" charset="0"/>
              </a:rPr>
              <a:t>the option can be exercised at any date after purchase.</a:t>
            </a:r>
          </a:p>
        </p:txBody>
      </p:sp>
      <p:sp>
        <p:nvSpPr>
          <p:cNvPr id="8197" name="Rectangle 5"/>
          <p:cNvSpPr>
            <a:spLocks noChangeArrowheads="1"/>
          </p:cNvSpPr>
          <p:nvPr/>
        </p:nvSpPr>
        <p:spPr bwMode="auto">
          <a:xfrm>
            <a:off x="2590800" y="4737890"/>
            <a:ext cx="640193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defRPr sz="2400" b="1">
                <a:solidFill>
                  <a:schemeClr val="tx1"/>
                </a:solidFill>
                <a:latin typeface="Arial" panose="020B0604020202020204" pitchFamily="34" charset="0"/>
              </a:defRPr>
            </a:lvl9pPr>
          </a:lstStyle>
          <a:p>
            <a:r>
              <a:rPr lang="en-US" b="0" dirty="0">
                <a:latin typeface="Book Antiqua" panose="02040602050305030304" pitchFamily="18" charset="0"/>
              </a:rPr>
              <a:t>the option can only be exercised immediately before expiration</a:t>
            </a:r>
          </a:p>
        </p:txBody>
      </p:sp>
      <p:sp>
        <p:nvSpPr>
          <p:cNvPr id="2" name="Téglalap 1">
            <a:extLst>
              <a:ext uri="{FF2B5EF4-FFF2-40B4-BE49-F238E27FC236}">
                <a16:creationId xmlns:a16="http://schemas.microsoft.com/office/drawing/2014/main" id="{E9EFA7D1-18AF-49A0-BCE0-DC8D03811130}"/>
              </a:ext>
            </a:extLst>
          </p:cNvPr>
          <p:cNvSpPr/>
          <p:nvPr/>
        </p:nvSpPr>
        <p:spPr>
          <a:xfrm>
            <a:off x="187960" y="851063"/>
            <a:ext cx="8991600" cy="2339102"/>
          </a:xfrm>
          <a:prstGeom prst="rect">
            <a:avLst/>
          </a:prstGeom>
        </p:spPr>
        <p:txBody>
          <a:bodyPr wrap="square">
            <a:spAutoFit/>
          </a:bodyPr>
          <a:lstStyle/>
          <a:p>
            <a:pPr marL="0" indent="0">
              <a:buNone/>
            </a:pPr>
            <a:r>
              <a:rPr lang="hu-HU" b="1" u="sng" dirty="0" err="1">
                <a:latin typeface="Book Antiqua" panose="02040602050305030304" pitchFamily="18" charset="0"/>
              </a:rPr>
              <a:t>From</a:t>
            </a:r>
            <a:r>
              <a:rPr lang="hu-HU" b="1" u="sng" dirty="0">
                <a:latin typeface="Book Antiqua" panose="02040602050305030304" pitchFamily="18" charset="0"/>
              </a:rPr>
              <a:t> </a:t>
            </a:r>
            <a:r>
              <a:rPr lang="hu-HU" b="1" u="sng" dirty="0" err="1">
                <a:latin typeface="Book Antiqua" panose="02040602050305030304" pitchFamily="18" charset="0"/>
              </a:rPr>
              <a:t>transaction</a:t>
            </a:r>
            <a:r>
              <a:rPr lang="hu-HU" b="1" u="sng" dirty="0">
                <a:latin typeface="Book Antiqua" panose="02040602050305030304" pitchFamily="18" charset="0"/>
              </a:rPr>
              <a:t> </a:t>
            </a:r>
            <a:r>
              <a:rPr lang="hu-HU" b="1" u="sng" dirty="0" err="1">
                <a:latin typeface="Book Antiqua" panose="02040602050305030304" pitchFamily="18" charset="0"/>
              </a:rPr>
              <a:t>point</a:t>
            </a:r>
            <a:r>
              <a:rPr lang="hu-HU" b="1" u="sng" dirty="0">
                <a:latin typeface="Book Antiqua" panose="02040602050305030304" pitchFamily="18" charset="0"/>
              </a:rPr>
              <a:t> of </a:t>
            </a:r>
            <a:r>
              <a:rPr lang="hu-HU" b="1" u="sng" dirty="0" err="1">
                <a:latin typeface="Book Antiqua" panose="02040602050305030304" pitchFamily="18" charset="0"/>
              </a:rPr>
              <a:t>view</a:t>
            </a:r>
            <a:r>
              <a:rPr lang="hu-HU" b="1" u="sng" dirty="0">
                <a:latin typeface="Book Antiqua" panose="02040602050305030304" pitchFamily="18" charset="0"/>
              </a:rPr>
              <a:t>:</a:t>
            </a:r>
            <a:endParaRPr lang="en-US" b="1" u="sng" dirty="0">
              <a:latin typeface="Book Antiqua" panose="02040602050305030304" pitchFamily="18" charset="0"/>
            </a:endParaRPr>
          </a:p>
          <a:p>
            <a:pPr marL="0" indent="0">
              <a:buNone/>
            </a:pPr>
            <a:endParaRPr lang="en-US" sz="1000" b="1" dirty="0">
              <a:latin typeface="Book Antiqua" panose="02040602050305030304" pitchFamily="18" charset="0"/>
            </a:endParaRPr>
          </a:p>
          <a:p>
            <a:r>
              <a:rPr lang="en-US" b="1" dirty="0">
                <a:latin typeface="Book Antiqua" panose="02040602050305030304" pitchFamily="18" charset="0"/>
              </a:rPr>
              <a:t>Long Call </a:t>
            </a:r>
            <a:r>
              <a:rPr lang="en-US" dirty="0">
                <a:latin typeface="Book Antiqua" panose="02040602050305030304" pitchFamily="18" charset="0"/>
              </a:rPr>
              <a:t>(</a:t>
            </a:r>
            <a:r>
              <a:rPr lang="hu-HU" dirty="0" err="1">
                <a:latin typeface="Book Antiqua" panose="02040602050305030304" pitchFamily="18" charset="0"/>
              </a:rPr>
              <a:t>buy</a:t>
            </a:r>
            <a:r>
              <a:rPr lang="hu-HU" dirty="0">
                <a:latin typeface="Book Antiqua" panose="02040602050305030304" pitchFamily="18" charset="0"/>
              </a:rPr>
              <a:t>/</a:t>
            </a:r>
            <a:r>
              <a:rPr lang="hu-HU" dirty="0" err="1">
                <a:latin typeface="Book Antiqua" panose="02040602050305030304" pitchFamily="18" charset="0"/>
              </a:rPr>
              <a:t>own</a:t>
            </a:r>
            <a:r>
              <a:rPr lang="hu-HU" dirty="0">
                <a:latin typeface="Book Antiqua" panose="02040602050305030304" pitchFamily="18" charset="0"/>
              </a:rPr>
              <a:t>/</a:t>
            </a:r>
            <a:r>
              <a:rPr lang="hu-HU" dirty="0" err="1">
                <a:latin typeface="Book Antiqua" panose="02040602050305030304" pitchFamily="18" charset="0"/>
              </a:rPr>
              <a:t>have</a:t>
            </a:r>
            <a:r>
              <a:rPr lang="en-US" dirty="0">
                <a:latin typeface="Book Antiqua" panose="02040602050305030304" pitchFamily="18" charset="0"/>
              </a:rPr>
              <a:t> a buy opportunity)– </a:t>
            </a:r>
            <a:r>
              <a:rPr lang="en-US" b="1" dirty="0">
                <a:latin typeface="Book Antiqua" panose="02040602050305030304" pitchFamily="18" charset="0"/>
              </a:rPr>
              <a:t>Short Call </a:t>
            </a:r>
            <a:r>
              <a:rPr lang="en-US" dirty="0">
                <a:latin typeface="Book Antiqua" panose="02040602050305030304" pitchFamily="18" charset="0"/>
              </a:rPr>
              <a:t>(</a:t>
            </a:r>
            <a:r>
              <a:rPr lang="hu-HU" dirty="0" err="1">
                <a:latin typeface="Book Antiqua" panose="02040602050305030304" pitchFamily="18" charset="0"/>
              </a:rPr>
              <a:t>sell</a:t>
            </a:r>
            <a:r>
              <a:rPr lang="hu-HU" dirty="0">
                <a:latin typeface="Book Antiqua" panose="02040602050305030304" pitchFamily="18" charset="0"/>
              </a:rPr>
              <a:t> a </a:t>
            </a:r>
            <a:r>
              <a:rPr lang="hu-HU" dirty="0" err="1">
                <a:latin typeface="Book Antiqua" panose="02040602050305030304" pitchFamily="18" charset="0"/>
              </a:rPr>
              <a:t>buy</a:t>
            </a:r>
            <a:r>
              <a:rPr lang="hu-HU" dirty="0">
                <a:latin typeface="Book Antiqua" panose="02040602050305030304" pitchFamily="18" charset="0"/>
              </a:rPr>
              <a:t> </a:t>
            </a:r>
            <a:r>
              <a:rPr lang="hu-HU" dirty="0" err="1">
                <a:latin typeface="Book Antiqua" panose="02040602050305030304" pitchFamily="18" charset="0"/>
              </a:rPr>
              <a:t>opportunity</a:t>
            </a:r>
            <a:r>
              <a:rPr lang="hu-HU" dirty="0">
                <a:latin typeface="Book Antiqua" panose="02040602050305030304" pitchFamily="18" charset="0"/>
              </a:rPr>
              <a:t>, </a:t>
            </a:r>
            <a:r>
              <a:rPr lang="hu-HU" dirty="0" err="1">
                <a:latin typeface="Book Antiqua" panose="02040602050305030304" pitchFamily="18" charset="0"/>
              </a:rPr>
              <a:t>this</a:t>
            </a:r>
            <a:r>
              <a:rPr lang="hu-HU" dirty="0">
                <a:latin typeface="Book Antiqua" panose="02040602050305030304" pitchFamily="18" charset="0"/>
              </a:rPr>
              <a:t> is a </a:t>
            </a:r>
            <a:r>
              <a:rPr lang="en-US" dirty="0">
                <a:latin typeface="Book Antiqua" panose="02040602050305030304" pitchFamily="18" charset="0"/>
              </a:rPr>
              <a:t>sell obligation) </a:t>
            </a:r>
          </a:p>
          <a:p>
            <a:endParaRPr lang="en-US" sz="1600" b="1" dirty="0">
              <a:latin typeface="Book Antiqua" panose="02040602050305030304" pitchFamily="18" charset="0"/>
            </a:endParaRPr>
          </a:p>
          <a:p>
            <a:r>
              <a:rPr lang="en-US" b="1" dirty="0">
                <a:latin typeface="Book Antiqua" panose="02040602050305030304" pitchFamily="18" charset="0"/>
              </a:rPr>
              <a:t>Long Put </a:t>
            </a:r>
            <a:r>
              <a:rPr lang="en-US" dirty="0">
                <a:latin typeface="Book Antiqua" panose="02040602050305030304" pitchFamily="18" charset="0"/>
              </a:rPr>
              <a:t>(</a:t>
            </a:r>
            <a:r>
              <a:rPr lang="hu-HU" dirty="0" err="1">
                <a:latin typeface="Book Antiqua" panose="02040602050305030304" pitchFamily="18" charset="0"/>
              </a:rPr>
              <a:t>buy</a:t>
            </a:r>
            <a:r>
              <a:rPr lang="hu-HU" dirty="0">
                <a:latin typeface="Book Antiqua" panose="02040602050305030304" pitchFamily="18" charset="0"/>
              </a:rPr>
              <a:t>/</a:t>
            </a:r>
            <a:r>
              <a:rPr lang="en-US" dirty="0">
                <a:latin typeface="Book Antiqua" panose="02040602050305030304" pitchFamily="18" charset="0"/>
              </a:rPr>
              <a:t>have a sell opportunity)– </a:t>
            </a:r>
            <a:r>
              <a:rPr lang="en-US" b="1" dirty="0">
                <a:latin typeface="Book Antiqua" panose="02040602050305030304" pitchFamily="18" charset="0"/>
              </a:rPr>
              <a:t>Short Put </a:t>
            </a:r>
            <a:r>
              <a:rPr lang="en-US" dirty="0">
                <a:latin typeface="Book Antiqua" panose="02040602050305030304" pitchFamily="18" charset="0"/>
              </a:rPr>
              <a:t>(</a:t>
            </a:r>
            <a:r>
              <a:rPr lang="hu-HU" dirty="0" err="1">
                <a:latin typeface="Book Antiqua" panose="02040602050305030304" pitchFamily="18" charset="0"/>
              </a:rPr>
              <a:t>sell</a:t>
            </a:r>
            <a:r>
              <a:rPr lang="hu-HU" dirty="0">
                <a:latin typeface="Book Antiqua" panose="02040602050305030304" pitchFamily="18" charset="0"/>
              </a:rPr>
              <a:t> a </a:t>
            </a:r>
            <a:r>
              <a:rPr lang="hu-HU" dirty="0" err="1">
                <a:latin typeface="Book Antiqua" panose="02040602050305030304" pitchFamily="18" charset="0"/>
              </a:rPr>
              <a:t>sell</a:t>
            </a:r>
            <a:r>
              <a:rPr lang="hu-HU" dirty="0">
                <a:latin typeface="Book Antiqua" panose="02040602050305030304" pitchFamily="18" charset="0"/>
              </a:rPr>
              <a:t> </a:t>
            </a:r>
            <a:r>
              <a:rPr lang="hu-HU" dirty="0" err="1">
                <a:latin typeface="Book Antiqua" panose="02040602050305030304" pitchFamily="18" charset="0"/>
              </a:rPr>
              <a:t>opportunity</a:t>
            </a:r>
            <a:r>
              <a:rPr lang="hu-HU" dirty="0">
                <a:latin typeface="Book Antiqua" panose="02040602050305030304" pitchFamily="18" charset="0"/>
              </a:rPr>
              <a:t>, </a:t>
            </a:r>
            <a:r>
              <a:rPr lang="hu-HU" dirty="0" err="1">
                <a:latin typeface="Book Antiqua" panose="02040602050305030304" pitchFamily="18" charset="0"/>
              </a:rPr>
              <a:t>this</a:t>
            </a:r>
            <a:r>
              <a:rPr lang="hu-HU" dirty="0">
                <a:latin typeface="Book Antiqua" panose="02040602050305030304" pitchFamily="18" charset="0"/>
              </a:rPr>
              <a:t> is a </a:t>
            </a:r>
            <a:r>
              <a:rPr lang="en-US" dirty="0">
                <a:latin typeface="Book Antiqua" panose="02040602050305030304" pitchFamily="18" charset="0"/>
              </a:rPr>
              <a:t>buy obligation) </a:t>
            </a:r>
          </a:p>
        </p:txBody>
      </p:sp>
      <p:sp>
        <p:nvSpPr>
          <p:cNvPr id="3" name="Téglalap 2">
            <a:extLst>
              <a:ext uri="{FF2B5EF4-FFF2-40B4-BE49-F238E27FC236}">
                <a16:creationId xmlns:a16="http://schemas.microsoft.com/office/drawing/2014/main" id="{8764B085-936C-4C05-8A46-4E965FA92CA6}"/>
              </a:ext>
            </a:extLst>
          </p:cNvPr>
          <p:cNvSpPr/>
          <p:nvPr/>
        </p:nvSpPr>
        <p:spPr>
          <a:xfrm>
            <a:off x="317500" y="3365355"/>
            <a:ext cx="4145687" cy="461665"/>
          </a:xfrm>
          <a:prstGeom prst="rect">
            <a:avLst/>
          </a:prstGeom>
        </p:spPr>
        <p:txBody>
          <a:bodyPr wrap="none">
            <a:spAutoFit/>
          </a:bodyPr>
          <a:lstStyle/>
          <a:p>
            <a:pPr marL="0" indent="0">
              <a:buNone/>
            </a:pPr>
            <a:r>
              <a:rPr lang="hu-HU" b="1" u="sng" dirty="0" err="1">
                <a:latin typeface="Book Antiqua" panose="02040602050305030304" pitchFamily="18" charset="0"/>
              </a:rPr>
              <a:t>From</a:t>
            </a:r>
            <a:r>
              <a:rPr lang="hu-HU" b="1" u="sng" dirty="0">
                <a:latin typeface="Book Antiqua" panose="02040602050305030304" pitchFamily="18" charset="0"/>
              </a:rPr>
              <a:t> </a:t>
            </a:r>
            <a:r>
              <a:rPr lang="hu-HU" b="1" u="sng" dirty="0" err="1">
                <a:latin typeface="Book Antiqua" panose="02040602050305030304" pitchFamily="18" charset="0"/>
              </a:rPr>
              <a:t>exercise</a:t>
            </a:r>
            <a:r>
              <a:rPr lang="hu-HU" b="1" u="sng" dirty="0">
                <a:latin typeface="Book Antiqua" panose="02040602050305030304" pitchFamily="18" charset="0"/>
              </a:rPr>
              <a:t> </a:t>
            </a:r>
            <a:r>
              <a:rPr lang="hu-HU" b="1" u="sng" dirty="0" err="1">
                <a:latin typeface="Book Antiqua" panose="02040602050305030304" pitchFamily="18" charset="0"/>
              </a:rPr>
              <a:t>point</a:t>
            </a:r>
            <a:r>
              <a:rPr lang="hu-HU" b="1" u="sng" dirty="0">
                <a:latin typeface="Book Antiqua" panose="02040602050305030304" pitchFamily="18" charset="0"/>
              </a:rPr>
              <a:t> of </a:t>
            </a:r>
            <a:r>
              <a:rPr lang="hu-HU" b="1" u="sng" dirty="0" err="1">
                <a:latin typeface="Book Antiqua" panose="02040602050305030304" pitchFamily="18" charset="0"/>
              </a:rPr>
              <a:t>view</a:t>
            </a:r>
            <a:r>
              <a:rPr lang="hu-HU" b="1" u="sng" dirty="0">
                <a:latin typeface="Book Antiqua" panose="02040602050305030304" pitchFamily="18" charset="0"/>
              </a:rPr>
              <a:t>:</a:t>
            </a:r>
            <a:endParaRPr lang="en-US" b="1" u="sng" dirty="0">
              <a:latin typeface="Book Antiqua" panose="02040602050305030304" pitchFamily="18" charset="0"/>
            </a:endParaRPr>
          </a:p>
        </p:txBody>
      </p:sp>
    </p:spTree>
    <p:extLst>
      <p:ext uri="{BB962C8B-B14F-4D97-AF65-F5344CB8AC3E}">
        <p14:creationId xmlns:p14="http://schemas.microsoft.com/office/powerpoint/2010/main" val="2431854506"/>
      </p:ext>
    </p:extLst>
  </p:cSld>
  <p:clrMapOvr>
    <a:masterClrMapping/>
  </p:clrMapOvr>
  <p:transition>
    <p:strip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5C1176A-D5D2-4C0C-A5C3-74F9DC10F132}"/>
              </a:ext>
            </a:extLst>
          </p:cNvPr>
          <p:cNvSpPr>
            <a:spLocks noGrp="1" noChangeArrowheads="1"/>
          </p:cNvSpPr>
          <p:nvPr>
            <p:ph type="title"/>
          </p:nvPr>
        </p:nvSpPr>
        <p:spPr>
          <a:xfrm>
            <a:off x="-15240" y="8732"/>
            <a:ext cx="9144000" cy="889793"/>
          </a:xfrm>
        </p:spPr>
        <p:txBody>
          <a:bodyPr>
            <a:normAutofit/>
          </a:bodyPr>
          <a:lstStyle/>
          <a:p>
            <a:pPr fontAlgn="auto">
              <a:spcAft>
                <a:spcPts val="0"/>
              </a:spcAft>
              <a:defRPr/>
            </a:pPr>
            <a:r>
              <a:rPr lang="en-US" sz="3600" b="1" dirty="0"/>
              <a:t>O</a:t>
            </a:r>
            <a:r>
              <a:rPr lang="hu-HU" sz="3600" b="1" dirty="0" err="1"/>
              <a:t>ptions</a:t>
            </a:r>
            <a:r>
              <a:rPr lang="hu-HU" sz="3600" b="1" dirty="0"/>
              <a:t> </a:t>
            </a:r>
            <a:r>
              <a:rPr lang="hu-HU" sz="3600" b="1" dirty="0" err="1"/>
              <a:t>value</a:t>
            </a:r>
            <a:r>
              <a:rPr lang="en-US" sz="3600" b="1" dirty="0"/>
              <a:t>:</a:t>
            </a:r>
            <a:r>
              <a:rPr lang="hu-HU" sz="3600" b="1" dirty="0"/>
              <a:t> </a:t>
            </a:r>
            <a:r>
              <a:rPr lang="en-US" sz="3600" b="1" dirty="0"/>
              <a:t>P</a:t>
            </a:r>
            <a:r>
              <a:rPr lang="hu-HU" sz="3600" b="1" dirty="0" err="1"/>
              <a:t>ayoff</a:t>
            </a:r>
            <a:r>
              <a:rPr lang="en-US" sz="3600" b="1" dirty="0"/>
              <a:t> C</a:t>
            </a:r>
            <a:r>
              <a:rPr lang="hu-HU" sz="3600" b="1" dirty="0" err="1"/>
              <a:t>harts</a:t>
            </a:r>
            <a:endParaRPr lang="en-US" sz="3600" b="1" dirty="0"/>
          </a:p>
        </p:txBody>
      </p:sp>
      <p:sp>
        <p:nvSpPr>
          <p:cNvPr id="36867" name="Rectangle 3">
            <a:extLst>
              <a:ext uri="{FF2B5EF4-FFF2-40B4-BE49-F238E27FC236}">
                <a16:creationId xmlns:a16="http://schemas.microsoft.com/office/drawing/2014/main" id="{3296D94B-0969-445B-8EF0-EDDD22E035C6}"/>
              </a:ext>
            </a:extLst>
          </p:cNvPr>
          <p:cNvSpPr>
            <a:spLocks noGrp="1" noChangeArrowheads="1"/>
          </p:cNvSpPr>
          <p:nvPr>
            <p:ph idx="1"/>
          </p:nvPr>
        </p:nvSpPr>
        <p:spPr>
          <a:xfrm>
            <a:off x="228600" y="1524000"/>
            <a:ext cx="8229600" cy="4114800"/>
          </a:xfrm>
        </p:spPr>
        <p:txBody>
          <a:bodyPr/>
          <a:lstStyle/>
          <a:p>
            <a:pPr>
              <a:lnSpc>
                <a:spcPct val="140000"/>
              </a:lnSpc>
            </a:pPr>
            <a:r>
              <a:rPr lang="hu-HU" altLang="hu-HU" dirty="0"/>
              <a:t>L</a:t>
            </a:r>
            <a:r>
              <a:rPr lang="en-US" altLang="hu-HU" dirty="0" err="1"/>
              <a:t>ong</a:t>
            </a:r>
            <a:r>
              <a:rPr lang="hu-HU" altLang="hu-HU" dirty="0"/>
              <a:t> </a:t>
            </a:r>
            <a:r>
              <a:rPr lang="en-US" altLang="hu-HU" dirty="0"/>
              <a:t>Call -- position</a:t>
            </a:r>
          </a:p>
          <a:p>
            <a:pPr>
              <a:lnSpc>
                <a:spcPct val="240000"/>
              </a:lnSpc>
            </a:pPr>
            <a:r>
              <a:rPr lang="hu-HU" altLang="hu-HU" dirty="0"/>
              <a:t>S</a:t>
            </a:r>
            <a:r>
              <a:rPr lang="en-US" altLang="hu-HU" dirty="0" err="1"/>
              <a:t>hort</a:t>
            </a:r>
            <a:r>
              <a:rPr lang="hu-HU" altLang="hu-HU" dirty="0"/>
              <a:t> </a:t>
            </a:r>
            <a:r>
              <a:rPr lang="en-US" altLang="hu-HU" dirty="0"/>
              <a:t>Call -- position</a:t>
            </a:r>
          </a:p>
          <a:p>
            <a:pPr>
              <a:lnSpc>
                <a:spcPct val="240000"/>
              </a:lnSpc>
            </a:pPr>
            <a:r>
              <a:rPr lang="hu-HU" altLang="hu-HU" dirty="0"/>
              <a:t>L</a:t>
            </a:r>
            <a:r>
              <a:rPr lang="en-US" altLang="hu-HU" dirty="0" err="1"/>
              <a:t>ong</a:t>
            </a:r>
            <a:r>
              <a:rPr lang="hu-HU" altLang="hu-HU" dirty="0"/>
              <a:t> </a:t>
            </a:r>
            <a:r>
              <a:rPr lang="en-US" altLang="hu-HU" dirty="0"/>
              <a:t>Put -- position</a:t>
            </a:r>
          </a:p>
          <a:p>
            <a:pPr>
              <a:lnSpc>
                <a:spcPct val="240000"/>
              </a:lnSpc>
            </a:pPr>
            <a:r>
              <a:rPr lang="hu-HU" altLang="hu-HU" dirty="0"/>
              <a:t>S</a:t>
            </a:r>
            <a:r>
              <a:rPr lang="en-US" altLang="hu-HU" dirty="0" err="1"/>
              <a:t>hortPut</a:t>
            </a:r>
            <a:r>
              <a:rPr lang="en-US" altLang="hu-HU" dirty="0"/>
              <a:t> -- position</a:t>
            </a:r>
          </a:p>
        </p:txBody>
      </p:sp>
      <p:sp>
        <p:nvSpPr>
          <p:cNvPr id="36868" name="Line 4">
            <a:extLst>
              <a:ext uri="{FF2B5EF4-FFF2-40B4-BE49-F238E27FC236}">
                <a16:creationId xmlns:a16="http://schemas.microsoft.com/office/drawing/2014/main" id="{4F4090A7-D81C-445A-A8FE-661209555B26}"/>
              </a:ext>
            </a:extLst>
          </p:cNvPr>
          <p:cNvSpPr>
            <a:spLocks noChangeShapeType="1"/>
          </p:cNvSpPr>
          <p:nvPr/>
        </p:nvSpPr>
        <p:spPr bwMode="auto">
          <a:xfrm>
            <a:off x="4854575" y="1660525"/>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6869" name="Line 5">
            <a:extLst>
              <a:ext uri="{FF2B5EF4-FFF2-40B4-BE49-F238E27FC236}">
                <a16:creationId xmlns:a16="http://schemas.microsoft.com/office/drawing/2014/main" id="{58627E02-2B27-4B98-B1B1-4BC06BCB9377}"/>
              </a:ext>
            </a:extLst>
          </p:cNvPr>
          <p:cNvSpPr>
            <a:spLocks noChangeShapeType="1"/>
          </p:cNvSpPr>
          <p:nvPr/>
        </p:nvSpPr>
        <p:spPr bwMode="auto">
          <a:xfrm>
            <a:off x="4854575" y="2193925"/>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6870" name="Line 6">
            <a:extLst>
              <a:ext uri="{FF2B5EF4-FFF2-40B4-BE49-F238E27FC236}">
                <a16:creationId xmlns:a16="http://schemas.microsoft.com/office/drawing/2014/main" id="{E0742EE9-AC32-4623-AA2C-066EFBF88D5D}"/>
              </a:ext>
            </a:extLst>
          </p:cNvPr>
          <p:cNvSpPr>
            <a:spLocks noChangeShapeType="1"/>
          </p:cNvSpPr>
          <p:nvPr/>
        </p:nvSpPr>
        <p:spPr bwMode="auto">
          <a:xfrm>
            <a:off x="4854575" y="2193925"/>
            <a:ext cx="1219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6871" name="Line 7">
            <a:extLst>
              <a:ext uri="{FF2B5EF4-FFF2-40B4-BE49-F238E27FC236}">
                <a16:creationId xmlns:a16="http://schemas.microsoft.com/office/drawing/2014/main" id="{A3CE2514-4E80-4608-8AEE-7ACD390C6E34}"/>
              </a:ext>
            </a:extLst>
          </p:cNvPr>
          <p:cNvSpPr>
            <a:spLocks noChangeShapeType="1"/>
          </p:cNvSpPr>
          <p:nvPr/>
        </p:nvSpPr>
        <p:spPr bwMode="auto">
          <a:xfrm flipV="1">
            <a:off x="6073775" y="1127125"/>
            <a:ext cx="1143000" cy="1066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6872" name="Line 8">
            <a:extLst>
              <a:ext uri="{FF2B5EF4-FFF2-40B4-BE49-F238E27FC236}">
                <a16:creationId xmlns:a16="http://schemas.microsoft.com/office/drawing/2014/main" id="{9543039A-AD22-4BD5-85F6-243188D3CDB7}"/>
              </a:ext>
            </a:extLst>
          </p:cNvPr>
          <p:cNvSpPr>
            <a:spLocks noChangeShapeType="1"/>
          </p:cNvSpPr>
          <p:nvPr/>
        </p:nvSpPr>
        <p:spPr bwMode="auto">
          <a:xfrm>
            <a:off x="4854575" y="3032125"/>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6873" name="Line 9">
            <a:extLst>
              <a:ext uri="{FF2B5EF4-FFF2-40B4-BE49-F238E27FC236}">
                <a16:creationId xmlns:a16="http://schemas.microsoft.com/office/drawing/2014/main" id="{45D486ED-75E0-4729-8DF9-5CC249E1991C}"/>
              </a:ext>
            </a:extLst>
          </p:cNvPr>
          <p:cNvSpPr>
            <a:spLocks noChangeShapeType="1"/>
          </p:cNvSpPr>
          <p:nvPr/>
        </p:nvSpPr>
        <p:spPr bwMode="auto">
          <a:xfrm>
            <a:off x="4854575" y="3489325"/>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6874" name="Line 10">
            <a:extLst>
              <a:ext uri="{FF2B5EF4-FFF2-40B4-BE49-F238E27FC236}">
                <a16:creationId xmlns:a16="http://schemas.microsoft.com/office/drawing/2014/main" id="{4BFA28FC-96EC-4BDA-B31D-D3A84D17E550}"/>
              </a:ext>
            </a:extLst>
          </p:cNvPr>
          <p:cNvSpPr>
            <a:spLocks noChangeShapeType="1"/>
          </p:cNvSpPr>
          <p:nvPr/>
        </p:nvSpPr>
        <p:spPr bwMode="auto">
          <a:xfrm>
            <a:off x="4854575" y="3489325"/>
            <a:ext cx="1219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6875" name="Line 11">
            <a:extLst>
              <a:ext uri="{FF2B5EF4-FFF2-40B4-BE49-F238E27FC236}">
                <a16:creationId xmlns:a16="http://schemas.microsoft.com/office/drawing/2014/main" id="{FB709183-DAE3-43B3-B304-31BDE2EF4E5B}"/>
              </a:ext>
            </a:extLst>
          </p:cNvPr>
          <p:cNvSpPr>
            <a:spLocks noChangeShapeType="1"/>
          </p:cNvSpPr>
          <p:nvPr/>
        </p:nvSpPr>
        <p:spPr bwMode="auto">
          <a:xfrm>
            <a:off x="6073775" y="3489325"/>
            <a:ext cx="1066800" cy="762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6876" name="Line 12">
            <a:extLst>
              <a:ext uri="{FF2B5EF4-FFF2-40B4-BE49-F238E27FC236}">
                <a16:creationId xmlns:a16="http://schemas.microsoft.com/office/drawing/2014/main" id="{A8D9C40C-975D-4A76-8812-0C853EFE8102}"/>
              </a:ext>
            </a:extLst>
          </p:cNvPr>
          <p:cNvSpPr>
            <a:spLocks noChangeShapeType="1"/>
          </p:cNvSpPr>
          <p:nvPr/>
        </p:nvSpPr>
        <p:spPr bwMode="auto">
          <a:xfrm>
            <a:off x="4854575" y="4327525"/>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6877" name="Line 13">
            <a:extLst>
              <a:ext uri="{FF2B5EF4-FFF2-40B4-BE49-F238E27FC236}">
                <a16:creationId xmlns:a16="http://schemas.microsoft.com/office/drawing/2014/main" id="{CCC44D39-9AC8-48CC-AD8E-17E4D9F62CC2}"/>
              </a:ext>
            </a:extLst>
          </p:cNvPr>
          <p:cNvSpPr>
            <a:spLocks noChangeShapeType="1"/>
          </p:cNvSpPr>
          <p:nvPr/>
        </p:nvSpPr>
        <p:spPr bwMode="auto">
          <a:xfrm>
            <a:off x="4854575" y="4937125"/>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6878" name="Line 14">
            <a:extLst>
              <a:ext uri="{FF2B5EF4-FFF2-40B4-BE49-F238E27FC236}">
                <a16:creationId xmlns:a16="http://schemas.microsoft.com/office/drawing/2014/main" id="{82239BCA-BBB3-4B49-9031-59BFED00A322}"/>
              </a:ext>
            </a:extLst>
          </p:cNvPr>
          <p:cNvSpPr>
            <a:spLocks noChangeShapeType="1"/>
          </p:cNvSpPr>
          <p:nvPr/>
        </p:nvSpPr>
        <p:spPr bwMode="auto">
          <a:xfrm>
            <a:off x="4854575" y="4556125"/>
            <a:ext cx="381000" cy="381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6879" name="Line 15">
            <a:extLst>
              <a:ext uri="{FF2B5EF4-FFF2-40B4-BE49-F238E27FC236}">
                <a16:creationId xmlns:a16="http://schemas.microsoft.com/office/drawing/2014/main" id="{B9E89628-B588-4705-AFAF-01CB6D685B11}"/>
              </a:ext>
            </a:extLst>
          </p:cNvPr>
          <p:cNvSpPr>
            <a:spLocks noChangeShapeType="1"/>
          </p:cNvSpPr>
          <p:nvPr/>
        </p:nvSpPr>
        <p:spPr bwMode="auto">
          <a:xfrm>
            <a:off x="5235575" y="4937125"/>
            <a:ext cx="1905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6880" name="Line 16">
            <a:extLst>
              <a:ext uri="{FF2B5EF4-FFF2-40B4-BE49-F238E27FC236}">
                <a16:creationId xmlns:a16="http://schemas.microsoft.com/office/drawing/2014/main" id="{36E6C035-766C-4B9D-A06C-DAB6B2BECB10}"/>
              </a:ext>
            </a:extLst>
          </p:cNvPr>
          <p:cNvSpPr>
            <a:spLocks noChangeShapeType="1"/>
          </p:cNvSpPr>
          <p:nvPr/>
        </p:nvSpPr>
        <p:spPr bwMode="auto">
          <a:xfrm>
            <a:off x="4854575" y="5622925"/>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6881" name="Line 17">
            <a:extLst>
              <a:ext uri="{FF2B5EF4-FFF2-40B4-BE49-F238E27FC236}">
                <a16:creationId xmlns:a16="http://schemas.microsoft.com/office/drawing/2014/main" id="{EA979E1F-AD9C-4132-9109-2BA3B3A227DC}"/>
              </a:ext>
            </a:extLst>
          </p:cNvPr>
          <p:cNvSpPr>
            <a:spLocks noChangeShapeType="1"/>
          </p:cNvSpPr>
          <p:nvPr/>
        </p:nvSpPr>
        <p:spPr bwMode="auto">
          <a:xfrm>
            <a:off x="4854575" y="5851525"/>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6882" name="Line 18">
            <a:extLst>
              <a:ext uri="{FF2B5EF4-FFF2-40B4-BE49-F238E27FC236}">
                <a16:creationId xmlns:a16="http://schemas.microsoft.com/office/drawing/2014/main" id="{61C60CE8-74AB-4D8B-BB85-174359459E0C}"/>
              </a:ext>
            </a:extLst>
          </p:cNvPr>
          <p:cNvSpPr>
            <a:spLocks noChangeShapeType="1"/>
          </p:cNvSpPr>
          <p:nvPr/>
        </p:nvSpPr>
        <p:spPr bwMode="auto">
          <a:xfrm flipV="1">
            <a:off x="4854575" y="5851525"/>
            <a:ext cx="381000" cy="304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6883" name="Line 19">
            <a:extLst>
              <a:ext uri="{FF2B5EF4-FFF2-40B4-BE49-F238E27FC236}">
                <a16:creationId xmlns:a16="http://schemas.microsoft.com/office/drawing/2014/main" id="{80EB7247-131A-4BA6-8D82-0C62358AB071}"/>
              </a:ext>
            </a:extLst>
          </p:cNvPr>
          <p:cNvSpPr>
            <a:spLocks noChangeShapeType="1"/>
          </p:cNvSpPr>
          <p:nvPr/>
        </p:nvSpPr>
        <p:spPr bwMode="auto">
          <a:xfrm>
            <a:off x="5235575" y="5851525"/>
            <a:ext cx="1905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6884" name="Text Box 20">
            <a:extLst>
              <a:ext uri="{FF2B5EF4-FFF2-40B4-BE49-F238E27FC236}">
                <a16:creationId xmlns:a16="http://schemas.microsoft.com/office/drawing/2014/main" id="{5CE26391-4293-4E80-8F89-D93737203D0A}"/>
              </a:ext>
            </a:extLst>
          </p:cNvPr>
          <p:cNvSpPr txBox="1">
            <a:spLocks noChangeArrowheads="1"/>
          </p:cNvSpPr>
          <p:nvPr/>
        </p:nvSpPr>
        <p:spPr bwMode="auto">
          <a:xfrm>
            <a:off x="4305300" y="1341438"/>
            <a:ext cx="727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spcBef>
                <a:spcPct val="0"/>
              </a:spcBef>
              <a:spcAft>
                <a:spcPct val="0"/>
              </a:spcAft>
              <a:buFontTx/>
              <a:buNone/>
            </a:pPr>
            <a:r>
              <a:rPr lang="en-US" altLang="hu-HU" sz="1600" b="0" dirty="0">
                <a:latin typeface="Lucida Sans Unicode" panose="020B0602030504020204" pitchFamily="34" charset="0"/>
              </a:rPr>
              <a:t>Payoff</a:t>
            </a:r>
            <a:endParaRPr lang="en-US" altLang="hu-HU" sz="1800" b="0" dirty="0">
              <a:latin typeface="Lucida Sans Unicode" panose="020B0602030504020204" pitchFamily="34" charset="0"/>
            </a:endParaRPr>
          </a:p>
        </p:txBody>
      </p:sp>
      <p:sp>
        <p:nvSpPr>
          <p:cNvPr id="36885" name="Text Box 21">
            <a:extLst>
              <a:ext uri="{FF2B5EF4-FFF2-40B4-BE49-F238E27FC236}">
                <a16:creationId xmlns:a16="http://schemas.microsoft.com/office/drawing/2014/main" id="{6D52183E-4CCD-4B19-8C86-1A7F2C88409F}"/>
              </a:ext>
            </a:extLst>
          </p:cNvPr>
          <p:cNvSpPr txBox="1">
            <a:spLocks noChangeArrowheads="1"/>
          </p:cNvSpPr>
          <p:nvPr/>
        </p:nvSpPr>
        <p:spPr bwMode="auto">
          <a:xfrm>
            <a:off x="5981700" y="2255838"/>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spcBef>
                <a:spcPct val="0"/>
              </a:spcBef>
              <a:spcAft>
                <a:spcPct val="0"/>
              </a:spcAft>
              <a:buFontTx/>
              <a:buNone/>
            </a:pPr>
            <a:r>
              <a:rPr lang="en-US" altLang="hu-HU" sz="1600" b="0">
                <a:latin typeface="Lucida Sans Unicode" panose="020B0602030504020204" pitchFamily="34" charset="0"/>
              </a:rPr>
              <a:t>X</a:t>
            </a:r>
            <a:endParaRPr lang="en-US" altLang="hu-HU" sz="1800" b="0">
              <a:latin typeface="Lucida Sans Unicode" panose="020B0602030504020204" pitchFamily="34" charset="0"/>
            </a:endParaRPr>
          </a:p>
        </p:txBody>
      </p:sp>
      <p:sp>
        <p:nvSpPr>
          <p:cNvPr id="36886" name="Text Box 22">
            <a:extLst>
              <a:ext uri="{FF2B5EF4-FFF2-40B4-BE49-F238E27FC236}">
                <a16:creationId xmlns:a16="http://schemas.microsoft.com/office/drawing/2014/main" id="{548713B4-B220-46D8-9C9C-091DE2CA8730}"/>
              </a:ext>
            </a:extLst>
          </p:cNvPr>
          <p:cNvSpPr txBox="1">
            <a:spLocks noChangeArrowheads="1"/>
          </p:cNvSpPr>
          <p:nvPr/>
        </p:nvSpPr>
        <p:spPr bwMode="auto">
          <a:xfrm>
            <a:off x="7277100" y="2027238"/>
            <a:ext cx="382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a:spcBef>
                <a:spcPct val="0"/>
              </a:spcBef>
              <a:spcAft>
                <a:spcPct val="0"/>
              </a:spcAft>
              <a:buFontTx/>
              <a:buNone/>
            </a:pPr>
            <a:r>
              <a:rPr lang="en-US" altLang="hu-HU" sz="1600" b="0">
                <a:latin typeface="Lucida Sans Unicode" panose="020B0602030504020204" pitchFamily="34" charset="0"/>
              </a:rPr>
              <a:t>S</a:t>
            </a:r>
            <a:r>
              <a:rPr lang="en-US" altLang="hu-HU" sz="1600" b="0" baseline="-25000">
                <a:latin typeface="Lucida Sans Unicode" panose="020B0602030504020204" pitchFamily="34" charset="0"/>
              </a:rPr>
              <a:t>T</a:t>
            </a:r>
            <a:endParaRPr lang="en-US" altLang="hu-HU" sz="1800" b="0">
              <a:latin typeface="Lucida Sans Unicode" panose="020B0602030504020204" pitchFamily="34" charset="0"/>
            </a:endParaRPr>
          </a:p>
        </p:txBody>
      </p:sp>
    </p:spTree>
  </p:cSld>
  <p:clrMapOvr>
    <a:masterClrMapping/>
  </p:clrMapOvr>
</p:sld>
</file>

<file path=ppt/theme/theme1.xml><?xml version="1.0" encoding="utf-8"?>
<a:theme xmlns:a="http://schemas.openxmlformats.org/drawingml/2006/main" name="Egyéni tervezé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16037</TotalTime>
  <Pages>8923980</Pages>
  <Words>3097</Words>
  <Application>Microsoft Macintosh PowerPoint</Application>
  <PresentationFormat>On-screen Show (4:3)</PresentationFormat>
  <Paragraphs>414</Paragraphs>
  <Slides>32</Slides>
  <Notes>21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5" baseType="lpstr">
      <vt:lpstr>Arial</vt:lpstr>
      <vt:lpstr>Book Antiqua</vt:lpstr>
      <vt:lpstr>Calibri</vt:lpstr>
      <vt:lpstr>Calibri (Body)</vt:lpstr>
      <vt:lpstr>Cambria</vt:lpstr>
      <vt:lpstr>Georgia</vt:lpstr>
      <vt:lpstr>Lucida Sans Unicode</vt:lpstr>
      <vt:lpstr>Times New Roman</vt:lpstr>
      <vt:lpstr>Verdana</vt:lpstr>
      <vt:lpstr>Wingdings</vt:lpstr>
      <vt:lpstr>Wingdings 3</vt:lpstr>
      <vt:lpstr>Egyéni tervezés</vt:lpstr>
      <vt:lpstr>Equation</vt:lpstr>
      <vt:lpstr>   Financial Markets and Securities   Options Market     </vt:lpstr>
      <vt:lpstr>Derivatives</vt:lpstr>
      <vt:lpstr>Derivative Instruments</vt:lpstr>
      <vt:lpstr>What is Option? </vt:lpstr>
      <vt:lpstr>PARAMETERS OF OPTIONS</vt:lpstr>
      <vt:lpstr>Option Characteristics</vt:lpstr>
      <vt:lpstr>Option Terminology</vt:lpstr>
      <vt:lpstr>Types of Options</vt:lpstr>
      <vt:lpstr>Options value: Payoff Charts</vt:lpstr>
      <vt:lpstr>Option Value</vt:lpstr>
      <vt:lpstr>Option book on IBM</vt:lpstr>
      <vt:lpstr>Listed Options</vt:lpstr>
      <vt:lpstr>Bull and Bear strategies</vt:lpstr>
      <vt:lpstr>PowerPoint Presentation</vt:lpstr>
      <vt:lpstr>Option Terminology</vt:lpstr>
      <vt:lpstr>Basics of Option Pricing</vt:lpstr>
      <vt:lpstr>Profit at expiration from buying a call option</vt:lpstr>
      <vt:lpstr>Call profit at expiration</vt:lpstr>
      <vt:lpstr>Writing a naked call</vt:lpstr>
      <vt:lpstr>Writing a naked call</vt:lpstr>
      <vt:lpstr>Buying a put option</vt:lpstr>
      <vt:lpstr>Buying a put option</vt:lpstr>
      <vt:lpstr>Writing a put option</vt:lpstr>
      <vt:lpstr>Writing a put option</vt:lpstr>
      <vt:lpstr>Buy stocks and at the money puts: Protective Put</vt:lpstr>
      <vt:lpstr>Writing Covered Calls</vt:lpstr>
      <vt:lpstr>Option vs. Stock Investments</vt:lpstr>
      <vt:lpstr>Strategy Conclusions</vt:lpstr>
      <vt:lpstr>Options vs. Futures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Corporate Finance and Governance</dc:title>
  <dc:subject/>
  <dc:creator>Czipó György</dc:creator>
  <cp:keywords/>
  <dc:description/>
  <cp:lastModifiedBy>BOLHASSANI, Alireza</cp:lastModifiedBy>
  <cp:revision>353</cp:revision>
  <cp:lastPrinted>2013-11-18T17:47:57Z</cp:lastPrinted>
  <dcterms:created xsi:type="dcterms:W3CDTF">1997-10-06T19:15:22Z</dcterms:created>
  <dcterms:modified xsi:type="dcterms:W3CDTF">2023-01-10T15:04:02Z</dcterms:modified>
</cp:coreProperties>
</file>