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6" r:id="rId1"/>
  </p:sldMasterIdLst>
  <p:notesMasterIdLst>
    <p:notesMasterId r:id="rId5"/>
  </p:notesMasterIdLst>
  <p:handoutMasterIdLst>
    <p:handoutMasterId r:id="rId6"/>
  </p:handoutMasterIdLst>
  <p:sldIdLst>
    <p:sldId id="417" r:id="rId2"/>
    <p:sldId id="418" r:id="rId3"/>
    <p:sldId id="416" r:id="rId4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476"/>
    <a:srgbClr val="0082FF"/>
    <a:srgbClr val="5EB1D8"/>
    <a:srgbClr val="0932D9"/>
    <a:srgbClr val="E6E6E6"/>
    <a:srgbClr val="B80000"/>
    <a:srgbClr val="F5DC7A"/>
    <a:srgbClr val="001E7C"/>
    <a:srgbClr val="1717E3"/>
    <a:srgbClr val="003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4422" autoAdjust="0"/>
  </p:normalViewPr>
  <p:slideViewPr>
    <p:cSldViewPr>
      <p:cViewPr>
        <p:scale>
          <a:sx n="110" d="100"/>
          <a:sy n="110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0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088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B73758-2248-401B-892B-F18E5D2991E9}" type="slidenum">
              <a:rPr lang="en-US" sz="1300" b="0">
                <a:solidFill>
                  <a:schemeClr val="tx1"/>
                </a:solidFill>
              </a:rPr>
              <a:pPr eaLnBrk="1" hangingPunct="1"/>
              <a:t>3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9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18FB-1F43-9B46-88EC-82CEE7435895}" type="datetime1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2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8705-40C7-E845-BB09-0B844B8D839E}" type="datetime1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EB39-6592-274A-A77D-0C681439AE29}" type="datetime1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8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EA5-E439-714D-A952-9A66CFA80AC5}" type="datetime1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8" name="Szöveg helye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6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730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F314-8B83-AD4C-B800-9A5CA10065C2}" type="datetime1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8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D2C5-2EA1-0441-A0A3-813153C0C9FE}" type="datetime1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19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F8-D3E9-284D-8C96-581C184FCC10}" type="datetime1">
              <a:rPr lang="hu-HU" smtClean="0"/>
              <a:t>2021. 02. 14.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393-F721-4B47-8A0A-EE71CBF63C16}" type="datetime1">
              <a:rPr lang="hu-HU" smtClean="0"/>
              <a:t>2021. 02. 14.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7965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9FD-4275-C54A-BE0D-22589F41D0C8}" type="datetime1">
              <a:rPr lang="hu-HU" smtClean="0"/>
              <a:t>2021. 02. 14.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5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DC1-EBFD-FC47-843F-CE9CEDC4F109}" type="datetime1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3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867-3061-FA40-815C-53AC0F9CB82E}" type="datetime1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6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" y="60325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" y="977900"/>
            <a:ext cx="8839200" cy="517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D7A8-470B-DE43-BA48-7579B07E4182}" type="datetime1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Fundamentals of Corporate Finance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12" y="160338"/>
            <a:ext cx="2676718" cy="423862"/>
          </a:xfrm>
          <a:prstGeom prst="rect">
            <a:avLst/>
          </a:prstGeom>
        </p:spPr>
      </p:pic>
      <p:cxnSp>
        <p:nvCxnSpPr>
          <p:cNvPr id="9" name="Egyenes összekötő 8"/>
          <p:cNvCxnSpPr/>
          <p:nvPr userDrawn="1"/>
        </p:nvCxnSpPr>
        <p:spPr>
          <a:xfrm>
            <a:off x="0" y="800100"/>
            <a:ext cx="9144000" cy="0"/>
          </a:xfrm>
          <a:prstGeom prst="line">
            <a:avLst/>
          </a:prstGeom>
          <a:ln w="571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 w="3810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 userDrawn="1"/>
        </p:nvCxnSpPr>
        <p:spPr>
          <a:xfrm>
            <a:off x="-18000" y="6273800"/>
            <a:ext cx="9180000" cy="0"/>
          </a:xfrm>
          <a:prstGeom prst="line">
            <a:avLst/>
          </a:prstGeom>
          <a:ln w="190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4B6C9BC-C760-6C45-8DD0-027A0E8E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A71-9BC4-D34E-A0AD-184E4353073E}" type="datetime1">
              <a:rPr lang="hu-HU" smtClean="0"/>
              <a:t>2021. 02. 14.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AC2E7E-A23A-CF46-B49E-A8D2B60F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5DE2B74-24D8-A643-8EAA-27518D07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6706"/>
            <a:ext cx="2667000" cy="150354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8120F8-CB2F-5C4B-81B9-E5E783015EDE}"/>
              </a:ext>
            </a:extLst>
          </p:cNvPr>
          <p:cNvSpPr txBox="1"/>
          <p:nvPr/>
        </p:nvSpPr>
        <p:spPr>
          <a:xfrm>
            <a:off x="152400" y="18288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A stock without serious growth potential was </a:t>
            </a:r>
            <a:r>
              <a:rPr lang="en-US" b="1" dirty="0">
                <a:latin typeface="Book Antiqua" panose="02040602050305030304" pitchFamily="18" charset="0"/>
              </a:rPr>
              <a:t>shorted</a:t>
            </a:r>
            <a:r>
              <a:rPr lang="en-US" dirty="0">
                <a:latin typeface="Book Antiqua" panose="02040602050305030304" pitchFamily="18" charset="0"/>
              </a:rPr>
              <a:t> by institutional investors (Hedge Funds)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Retail investors (fueled by </a:t>
            </a:r>
            <a:r>
              <a:rPr lang="en-US" dirty="0" err="1">
                <a:latin typeface="Book Antiqua" panose="02040602050305030304" pitchFamily="18" charset="0"/>
              </a:rPr>
              <a:t>Redditers</a:t>
            </a:r>
            <a:r>
              <a:rPr lang="en-US" dirty="0">
                <a:latin typeface="Book Antiqua" panose="02040602050305030304" pitchFamily="18" charset="0"/>
              </a:rPr>
              <a:t>) made a hysteria around the stock and </a:t>
            </a:r>
            <a:r>
              <a:rPr lang="en-US" dirty="0" err="1">
                <a:latin typeface="Book Antiqua" panose="02040602050305030304" pitchFamily="18" charset="0"/>
              </a:rPr>
              <a:t>bec</a:t>
            </a:r>
            <a:r>
              <a:rPr lang="en-US" dirty="0">
                <a:latin typeface="Book Antiqua" panose="02040602050305030304" pitchFamily="18" charset="0"/>
              </a:rPr>
              <a:t>. of the heavy buying, they pushed up the price, which caused short squeeze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Book Antiqua" panose="02040602050305030304" pitchFamily="18" charset="0"/>
              </a:rPr>
              <a:t>Short squeeze </a:t>
            </a:r>
            <a:r>
              <a:rPr lang="en-US" dirty="0">
                <a:latin typeface="Book Antiqua" panose="02040602050305030304" pitchFamily="18" charset="0"/>
              </a:rPr>
              <a:t>triggered stop losses, which moved the price even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Resulted a rapid and unusual stock price increase. From 70-80s to 380 about two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latin typeface="Book Antiqua" panose="02040602050305030304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4DD553D-8DAD-904D-A682-DB48BCBFB224}"/>
              </a:ext>
            </a:extLst>
          </p:cNvPr>
          <p:cNvSpPr/>
          <p:nvPr/>
        </p:nvSpPr>
        <p:spPr>
          <a:xfrm>
            <a:off x="152400" y="62985"/>
            <a:ext cx="6514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The GameStop Story</a:t>
            </a:r>
            <a:endParaRPr lang="hu-HU" sz="3600" dirty="0">
              <a:latin typeface="Book Antiqua" panose="02040602050305030304" pitchFamily="18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F6F0A2B-E3C6-B943-AACB-E1DFC8F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28" y="5029200"/>
            <a:ext cx="2190750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A324C8-D218-0B45-9087-3920651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E1D8-F2EA-AB42-A3A1-026A1D4C5667}" type="datetime1">
              <a:rPr lang="hu-HU" smtClean="0"/>
              <a:t>2021. 02. 14.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31A2E7-1912-A446-BF0F-9CA86358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2</a:t>
            </a:fld>
            <a:endParaRPr lang="hu-HU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5781D50-5345-6E4F-922B-1CB5E4126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09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AE47CD84-D47F-EB4F-A92D-832CE84DF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13716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0A90058-2205-6541-A3F1-5A9FCBCA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" y="1035050"/>
            <a:ext cx="8848372" cy="49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200" b="1" dirty="0"/>
              <a:t>Lesson Learned from GameStop Story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524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latin typeface="Book Antiqua" panose="02040602050305030304" pitchFamily="18" charset="0"/>
              </a:rPr>
              <a:t>Redditers</a:t>
            </a:r>
            <a:r>
              <a:rPr lang="en-US" b="0" dirty="0">
                <a:solidFill>
                  <a:schemeClr val="tx1"/>
                </a:solidFill>
                <a:latin typeface="Book Antiqua" panose="02040602050305030304" pitchFamily="18" charset="0"/>
              </a:rPr>
              <a:t> played key role to be able to spread the story and “advise”. Rapid trading reactions (heavy purchases) was executed by online trading platforms (Robinhood, TD Ameritrade etc.)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Book Antiqua" panose="02040602050305030304" pitchFamily="18" charset="0"/>
              </a:rPr>
              <a:t>There can be serious mispricing (anomalies), which results heavy over or under valuations </a:t>
            </a:r>
            <a:r>
              <a:rPr lang="en-US" b="0" u="sng" dirty="0">
                <a:solidFill>
                  <a:srgbClr val="FF0000"/>
                </a:solidFill>
                <a:latin typeface="Book Antiqua" panose="02040602050305030304" pitchFamily="18" charset="0"/>
              </a:rPr>
              <a:t>temporarily</a:t>
            </a:r>
            <a:r>
              <a:rPr lang="en-US" b="0" dirty="0">
                <a:solidFill>
                  <a:schemeClr val="tx1"/>
                </a:solidFill>
                <a:latin typeface="Book Antiqua" panose="02040602050305030304" pitchFamily="18" charset="0"/>
              </a:rPr>
              <a:t>. Where the price has no real connection to the fundamentals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Book Antiqua" panose="02040602050305030304" pitchFamily="18" charset="0"/>
              </a:rPr>
              <a:t>After a while fair prices get back near to the fair valued level.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Book Antiqua" panose="02040602050305030304" pitchFamily="18" charset="0"/>
              </a:rPr>
              <a:t>Work with predetermined stop loss levels to avoid serious loss. Be disciplined!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Book Antiqua" panose="02040602050305030304" pitchFamily="18" charset="0"/>
              </a:rPr>
              <a:t>Never underestimate the power/volatility and risk of the market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CF9D35E5-ACB8-F14C-97DD-00724EC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064-CA51-1945-BB3F-C5E3FAAEA935}" type="datetime1">
              <a:rPr lang="hu-HU" smtClean="0"/>
              <a:t>2021. 02. 14.</a:t>
            </a:fld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B435BEBB-77F1-D64B-B6B4-E3A443C3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9147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190</Words>
  <Application>Microsoft Macintosh PowerPoint</Application>
  <PresentationFormat>Diavetítés a képernyőre (4:3 oldalarány)</PresentationFormat>
  <Paragraphs>22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Book Antiqua</vt:lpstr>
      <vt:lpstr>Times New Roman</vt:lpstr>
      <vt:lpstr>Egyéni tervezés</vt:lpstr>
      <vt:lpstr>PowerPoint-bemutató</vt:lpstr>
      <vt:lpstr>PowerPoint-bemutató</vt:lpstr>
      <vt:lpstr>Lesson Learned from GameStop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Financial Markets and Securities   Securities Market   </dc:title>
  <dc:creator>Czipó György</dc:creator>
  <cp:lastModifiedBy>Czipo Gyorgy</cp:lastModifiedBy>
  <cp:revision>16</cp:revision>
  <dcterms:created xsi:type="dcterms:W3CDTF">2021-01-27T11:55:24Z</dcterms:created>
  <dcterms:modified xsi:type="dcterms:W3CDTF">2021-02-14T19:13:02Z</dcterms:modified>
</cp:coreProperties>
</file>