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6" r:id="rId1"/>
  </p:sldMasterIdLst>
  <p:notesMasterIdLst>
    <p:notesMasterId r:id="rId39"/>
  </p:notesMasterIdLst>
  <p:handoutMasterIdLst>
    <p:handoutMasterId r:id="rId40"/>
  </p:handoutMasterIdLst>
  <p:sldIdLst>
    <p:sldId id="370" r:id="rId2"/>
    <p:sldId id="415" r:id="rId3"/>
    <p:sldId id="371" r:id="rId4"/>
    <p:sldId id="372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6" r:id="rId14"/>
    <p:sldId id="387" r:id="rId15"/>
    <p:sldId id="309" r:id="rId16"/>
    <p:sldId id="388" r:id="rId17"/>
    <p:sldId id="390" r:id="rId18"/>
    <p:sldId id="389" r:id="rId19"/>
    <p:sldId id="316" r:id="rId20"/>
    <p:sldId id="318" r:id="rId21"/>
    <p:sldId id="319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330" r:id="rId33"/>
    <p:sldId id="331" r:id="rId34"/>
    <p:sldId id="332" r:id="rId35"/>
    <p:sldId id="401" r:id="rId36"/>
    <p:sldId id="402" r:id="rId37"/>
    <p:sldId id="414" r:id="rId38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476"/>
    <a:srgbClr val="0082FF"/>
    <a:srgbClr val="5EB1D8"/>
    <a:srgbClr val="0932D9"/>
    <a:srgbClr val="E6E6E6"/>
    <a:srgbClr val="B80000"/>
    <a:srgbClr val="F5DC7A"/>
    <a:srgbClr val="001E7C"/>
    <a:srgbClr val="1717E3"/>
    <a:srgbClr val="003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4395" autoAdjust="0"/>
  </p:normalViewPr>
  <p:slideViewPr>
    <p:cSldViewPr>
      <p:cViewPr varScale="1">
        <p:scale>
          <a:sx n="73" d="100"/>
          <a:sy n="73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9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0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0888"/>
            <a:ext cx="4943475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3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912813" y="755650"/>
            <a:ext cx="4972050" cy="372903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6374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a) Perhaps Nasdaq style system has an edge here</a:t>
            </a:r>
          </a:p>
          <a:p>
            <a:r>
              <a:rPr lang="en-US" dirty="0">
                <a:latin typeface="Arial" panose="020B0604020202020204" pitchFamily="34" charset="0"/>
              </a:rPr>
              <a:t>b) NYSE and Nasdaq are both deep and active</a:t>
            </a:r>
          </a:p>
          <a:p>
            <a:r>
              <a:rPr lang="en-US" dirty="0">
                <a:latin typeface="Arial" panose="020B0604020202020204" pitchFamily="34" charset="0"/>
              </a:rPr>
              <a:t>c) Perhaps slight edge to NYSE? w/ more analyst coverage and institutional interest (excluding techs)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c) Informational:  Are price changes predictable so that you can earn more than you should for the risk level you are taking</a:t>
            </a:r>
          </a:p>
          <a:p>
            <a:r>
              <a:rPr lang="en-US" dirty="0" err="1">
                <a:latin typeface="Arial" panose="020B0604020202020204" pitchFamily="34" charset="0"/>
              </a:rPr>
              <a:t>Allocational</a:t>
            </a:r>
            <a:r>
              <a:rPr lang="en-US" dirty="0">
                <a:latin typeface="Arial" panose="020B0604020202020204" pitchFamily="34" charset="0"/>
              </a:rPr>
              <a:t>: Are prices accurately reflecting the prospects of firm/issuer cash flows?  </a:t>
            </a:r>
            <a:r>
              <a:rPr lang="en-US" dirty="0" err="1">
                <a:latin typeface="Arial" panose="020B0604020202020204" pitchFamily="34" charset="0"/>
              </a:rPr>
              <a:t>Behavioralism</a:t>
            </a:r>
            <a:r>
              <a:rPr lang="en-US" dirty="0">
                <a:latin typeface="Arial" panose="020B0604020202020204" pitchFamily="34" charset="0"/>
              </a:rPr>
              <a:t> attacks the </a:t>
            </a:r>
            <a:r>
              <a:rPr lang="en-US" dirty="0" err="1">
                <a:latin typeface="Arial" panose="020B0604020202020204" pitchFamily="34" charset="0"/>
              </a:rPr>
              <a:t>allocational</a:t>
            </a:r>
            <a:r>
              <a:rPr lang="en-US" dirty="0">
                <a:latin typeface="Arial" panose="020B0604020202020204" pitchFamily="34" charset="0"/>
              </a:rPr>
              <a:t> efficiency more than informational efficiency so the distinction is important.</a:t>
            </a:r>
          </a:p>
        </p:txBody>
      </p:sp>
    </p:spTree>
    <p:extLst>
      <p:ext uri="{BB962C8B-B14F-4D97-AF65-F5344CB8AC3E}">
        <p14:creationId xmlns:p14="http://schemas.microsoft.com/office/powerpoint/2010/main" val="264886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Not in notes</a:t>
            </a:r>
          </a:p>
        </p:txBody>
      </p:sp>
    </p:spTree>
    <p:extLst>
      <p:ext uri="{BB962C8B-B14F-4D97-AF65-F5344CB8AC3E}">
        <p14:creationId xmlns:p14="http://schemas.microsoft.com/office/powerpoint/2010/main" val="224294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ED7020-5C3C-449A-8916-38D613279AF0}" type="slidenum">
              <a:rPr lang="en-US" sz="1300" b="0">
                <a:solidFill>
                  <a:schemeClr val="tx1"/>
                </a:solidFill>
              </a:rPr>
              <a:pPr eaLnBrk="1" hangingPunct="1"/>
              <a:t>24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Brokerage rules are generally more restrictive than exchange minimum requirements and typically include fixed dollar minimums.</a:t>
            </a:r>
            <a:endParaRPr lang="en-US" dirty="0"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6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2BEF13-1978-47B3-B957-00F43156F8CA}" type="slidenum">
              <a:rPr lang="en-US" sz="1300" b="0">
                <a:solidFill>
                  <a:schemeClr val="tx1"/>
                </a:solidFill>
              </a:rPr>
              <a:pPr eaLnBrk="1" hangingPunct="1"/>
              <a:t>25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751653-94B3-4F65-B33E-43AA7EA70DC8}" type="slidenum">
              <a:rPr lang="en-US" sz="1300" b="0">
                <a:solidFill>
                  <a:schemeClr val="tx1"/>
                </a:solidFill>
              </a:rPr>
              <a:pPr eaLnBrk="1" hangingPunct="1"/>
              <a:t>26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50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1186F6-BBCD-47FE-92D5-E688B670F19C}" type="slidenum">
              <a:rPr lang="en-US" sz="1300" b="0">
                <a:solidFill>
                  <a:schemeClr val="tx1"/>
                </a:solidFill>
              </a:rPr>
              <a:pPr eaLnBrk="1" hangingPunct="1"/>
              <a:t>27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64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6AD8F3-655F-4A60-B950-C4672846402C}" type="slidenum">
              <a:rPr lang="en-US" sz="1300" b="0">
                <a:solidFill>
                  <a:schemeClr val="tx1"/>
                </a:solidFill>
              </a:rPr>
              <a:pPr eaLnBrk="1" hangingPunct="1"/>
              <a:t>28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7% rate will be at a markup over the "Call Money Rate," which is currently at 7%, Sep 07, see Money Rates, WSJ Online</a:t>
            </a:r>
          </a:p>
        </p:txBody>
      </p:sp>
    </p:spTree>
    <p:extLst>
      <p:ext uri="{BB962C8B-B14F-4D97-AF65-F5344CB8AC3E}">
        <p14:creationId xmlns:p14="http://schemas.microsoft.com/office/powerpoint/2010/main" val="179989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CF1788-59A2-4E8D-B8F8-6F2BAD4106F7}" type="slidenum">
              <a:rPr lang="en-US" sz="1300" b="0">
                <a:solidFill>
                  <a:schemeClr val="tx1"/>
                </a:solidFill>
              </a:rPr>
              <a:pPr eaLnBrk="1" hangingPunct="1"/>
              <a:t>29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May want to talk about 'naked short selling,‘ although this will show up in a later slide. In a naked short a trader sells shares that have not yet been borrowed.  This is problematic and probably should be prohibited.  </a:t>
            </a:r>
          </a:p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2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CC8D39-62B3-4D67-9D8D-83B27411E744}" type="slidenum">
              <a:rPr lang="en-US" sz="1300" b="0">
                <a:solidFill>
                  <a:schemeClr val="tx1"/>
                </a:solidFill>
              </a:rPr>
              <a:pPr eaLnBrk="1" hangingPunct="1"/>
              <a:t>30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Zero tick, uptick rule was eliminated by the SEC in July 2007 although I think it may be restored.  This rule originated in the 1930s after the crash.</a:t>
            </a:r>
          </a:p>
        </p:txBody>
      </p:sp>
    </p:spTree>
    <p:extLst>
      <p:ext uri="{BB962C8B-B14F-4D97-AF65-F5344CB8AC3E}">
        <p14:creationId xmlns:p14="http://schemas.microsoft.com/office/powerpoint/2010/main" val="1601868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1A9171-C0AA-4304-AFE5-7CC63559F850}" type="slidenum">
              <a:rPr lang="en-US" sz="1300" b="0">
                <a:solidFill>
                  <a:schemeClr val="tx1"/>
                </a:solidFill>
              </a:rPr>
              <a:pPr eaLnBrk="1" hangingPunct="1"/>
              <a:t>31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1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4D9B0B-9985-4036-8EFD-FDEC436FB23D}" type="slidenum">
              <a:rPr lang="en-US" sz="1300" b="0">
                <a:solidFill>
                  <a:schemeClr val="tx1"/>
                </a:solidFill>
              </a:rPr>
              <a:pPr eaLnBrk="1" hangingPunct="1"/>
              <a:t>3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6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ECC401B-5371-4ABA-BB00-B0A6F8BBACB3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IN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E5E1B-3D55-4515-8514-E31D8FE6D373}" type="slidenum">
              <a:rPr lang="en-US" sz="1300" b="0">
                <a:solidFill>
                  <a:schemeClr val="tx1"/>
                </a:solidFill>
              </a:rPr>
              <a:pPr eaLnBrk="1" hangingPunct="1"/>
              <a:t>35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We sold short 100 shares of stock so margin call occurs at a stock price of $6,923 / 100 = $69.23.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54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B73758-2248-401B-892B-F18E5D2991E9}" type="slidenum">
              <a:rPr lang="en-US" sz="1300" b="0">
                <a:solidFill>
                  <a:schemeClr val="tx1"/>
                </a:solidFill>
              </a:rPr>
              <a:pPr eaLnBrk="1" hangingPunct="1"/>
              <a:t>36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9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FFA383-D8C0-44E7-BB01-8242EFA52CB2}" type="slidenum">
              <a:rPr lang="en-US" sz="1300" b="0">
                <a:solidFill>
                  <a:schemeClr val="tx1"/>
                </a:solidFill>
              </a:rPr>
              <a:pPr eaLnBrk="1" hangingPunct="1"/>
              <a:t>4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8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912813" y="755650"/>
            <a:ext cx="4972050" cy="372903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TPSA</a:t>
            </a:r>
            <a:r>
              <a:rPr lang="hu-HU" baseline="0" dirty="0"/>
              <a:t>:  Trade Union </a:t>
            </a:r>
            <a:r>
              <a:rPr lang="hu-HU" baseline="0" dirty="0" err="1"/>
              <a:t>organised</a:t>
            </a:r>
            <a:r>
              <a:rPr lang="hu-HU" baseline="0" dirty="0"/>
              <a:t> </a:t>
            </a:r>
            <a:r>
              <a:rPr lang="hu-HU" baseline="0" dirty="0" err="1"/>
              <a:t>strike</a:t>
            </a:r>
            <a:r>
              <a:rPr lang="hu-HU" baseline="0" dirty="0"/>
              <a:t> </a:t>
            </a:r>
            <a:r>
              <a:rPr lang="hu-HU" baseline="0" dirty="0" err="1"/>
              <a:t>after</a:t>
            </a:r>
            <a:r>
              <a:rPr lang="hu-HU" baseline="0" dirty="0"/>
              <a:t> IPO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871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DAA9E2-2FF3-4440-9FC8-53D108EAA5FB}" type="slidenum">
              <a:rPr lang="en-US" sz="1300" b="0">
                <a:solidFill>
                  <a:schemeClr val="tx1"/>
                </a:solidFill>
              </a:rPr>
              <a:pPr eaLnBrk="1" hangingPunct="1"/>
              <a:t>13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Direct search: put an ad in the paper to find a buyer or seller</a:t>
            </a:r>
          </a:p>
          <a:p>
            <a:pPr eaLnBrk="1" hangingPunct="1"/>
            <a:r>
              <a:rPr lang="en-US">
                <a:latin typeface="Arial" panose="020B0604020202020204" pitchFamily="34" charset="0"/>
              </a:rPr>
              <a:t>Brokered: real estate</a:t>
            </a:r>
          </a:p>
        </p:txBody>
      </p:sp>
    </p:spTree>
    <p:extLst>
      <p:ext uri="{BB962C8B-B14F-4D97-AF65-F5344CB8AC3E}">
        <p14:creationId xmlns:p14="http://schemas.microsoft.com/office/powerpoint/2010/main" val="314535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spreads between dealers’ buy (or “bid”) prices and sell (or “ask”) prices are a source of profit.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107E-FA06-474E-903B-1034E78DEF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8F5D2F-6A0E-402B-B591-DD6BCEFEA956}" type="slidenum">
              <a:rPr lang="en-US" sz="1300" b="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</a:rPr>
              <a:t>On NASDAQ, limit may have stayed with broker in old days, now goes to SuperMontage I believe</a:t>
            </a:r>
          </a:p>
        </p:txBody>
      </p:sp>
    </p:spTree>
    <p:extLst>
      <p:ext uri="{BB962C8B-B14F-4D97-AF65-F5344CB8AC3E}">
        <p14:creationId xmlns:p14="http://schemas.microsoft.com/office/powerpoint/2010/main" val="273508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AA3277-8B6A-45A7-B7EF-1297D61B24F3}" type="slidenum">
              <a:rPr lang="en-US" sz="1300" b="0">
                <a:solidFill>
                  <a:schemeClr val="tx1"/>
                </a:solidFill>
              </a:rPr>
              <a:pPr eaLnBrk="1" hangingPunct="1"/>
              <a:t>17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u-HU" dirty="0" err="1">
                <a:latin typeface="Arial" panose="020B0604020202020204" pitchFamily="34" charset="0"/>
              </a:rPr>
              <a:t>What</a:t>
            </a:r>
            <a:r>
              <a:rPr lang="hu-HU" dirty="0">
                <a:latin typeface="Arial" panose="020B0604020202020204" pitchFamily="34" charset="0"/>
              </a:rPr>
              <a:t> is </a:t>
            </a:r>
            <a:r>
              <a:rPr lang="hu-HU" dirty="0" err="1">
                <a:latin typeface="Arial" panose="020B0604020202020204" pitchFamily="34" charset="0"/>
              </a:rPr>
              <a:t>the</a:t>
            </a:r>
            <a:r>
              <a:rPr lang="hu-HU" dirty="0">
                <a:latin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</a:rPr>
              <a:t>risk</a:t>
            </a:r>
            <a:r>
              <a:rPr lang="hu-HU" dirty="0">
                <a:latin typeface="Arial" panose="020B0604020202020204" pitchFamily="34" charset="0"/>
              </a:rPr>
              <a:t> of </a:t>
            </a:r>
            <a:r>
              <a:rPr lang="hu-HU" dirty="0" err="1">
                <a:latin typeface="Arial" panose="020B0604020202020204" pitchFamily="34" charset="0"/>
              </a:rPr>
              <a:t>the</a:t>
            </a:r>
            <a:r>
              <a:rPr lang="hu-HU" dirty="0">
                <a:latin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</a:rPr>
              <a:t>day</a:t>
            </a:r>
            <a:r>
              <a:rPr lang="hu-HU" dirty="0">
                <a:latin typeface="Arial" panose="020B0604020202020204" pitchFamily="34" charset="0"/>
              </a:rPr>
              <a:t> </a:t>
            </a:r>
            <a:r>
              <a:rPr lang="hu-HU" dirty="0" err="1">
                <a:latin typeface="Arial" panose="020B0604020202020204" pitchFamily="34" charset="0"/>
              </a:rPr>
              <a:t>order</a:t>
            </a:r>
            <a:r>
              <a:rPr lang="hu-HU" dirty="0">
                <a:latin typeface="Arial" panose="020B0604020202020204" pitchFamily="34" charset="0"/>
              </a:rPr>
              <a:t> and GTC?</a:t>
            </a:r>
          </a:p>
        </p:txBody>
      </p:sp>
    </p:spTree>
    <p:extLst>
      <p:ext uri="{BB962C8B-B14F-4D97-AF65-F5344CB8AC3E}">
        <p14:creationId xmlns:p14="http://schemas.microsoft.com/office/powerpoint/2010/main" val="2157919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DC0272-4C8E-4F29-8626-28C89A2C6D13}" type="slidenum">
              <a:rPr lang="en-US" sz="1300" b="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D21C-16F4-4DD0-B84E-A37F33C22672}" type="datetime1">
              <a:rPr lang="hu-HU" smtClean="0"/>
              <a:t>2021. 02. 25.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2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A2-DD6F-4D2D-9E1A-8D3002F4D1D4}" type="datetime1">
              <a:rPr lang="hu-HU" smtClean="0"/>
              <a:t>2021. 02. 25.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0DAB-0CB8-4FF5-8163-FE7459FB8FF9}" type="datetime1">
              <a:rPr lang="hu-HU" smtClean="0"/>
              <a:t>2021. 02. 25.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8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2C121-4FF7-4F08-8E46-61E97381B76B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1606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D96-3EA6-4F6D-849C-17BAB412FD72}" type="datetime1">
              <a:rPr lang="hu-HU" smtClean="0"/>
              <a:t>2021. 02. 25.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8" name="Szöveg helye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6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730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DFC7-3FA7-49C1-9B40-B51AA430C8AE}" type="datetime1">
              <a:rPr lang="hu-HU" smtClean="0"/>
              <a:t>2021. 02. 25.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86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612B-64B8-4F3B-92E1-2A598D1A2BC3}" type="datetime1">
              <a:rPr lang="hu-HU" smtClean="0"/>
              <a:t>2021. 02. 25.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19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983E-8F0D-4C24-901A-5C653A6ABBB7}" type="datetime1">
              <a:rPr lang="hu-HU" smtClean="0"/>
              <a:t>2021. 02. 25.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83DA-7C8C-4A40-B388-45EE18EA7521}" type="datetime1">
              <a:rPr lang="hu-HU" smtClean="0"/>
              <a:t>2021. 02. 25.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7965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2F0-2981-4882-BC89-F367F5AA048D}" type="datetime1">
              <a:rPr lang="hu-HU" smtClean="0"/>
              <a:t>2021. 02. 25.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5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3C4-A79C-4126-9541-32B47F0F787F}" type="datetime1">
              <a:rPr lang="hu-HU" smtClean="0"/>
              <a:t>2021. 02. 25.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3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2A14-5DD9-483B-BD54-C5A85BFFE69E}" type="datetime1">
              <a:rPr lang="hu-HU" smtClean="0"/>
              <a:t>2021. 02. 25.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6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" y="60325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" y="977900"/>
            <a:ext cx="8839200" cy="517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282F-3877-4B6C-BC56-0A884D8E82DC}" type="datetime1">
              <a:rPr lang="hu-HU" smtClean="0"/>
              <a:t>2021. 02. 25.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Fundamentals of Corporate Finance 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12" y="160338"/>
            <a:ext cx="2676718" cy="423862"/>
          </a:xfrm>
          <a:prstGeom prst="rect">
            <a:avLst/>
          </a:prstGeom>
        </p:spPr>
      </p:pic>
      <p:cxnSp>
        <p:nvCxnSpPr>
          <p:cNvPr id="9" name="Egyenes összekötő 8"/>
          <p:cNvCxnSpPr/>
          <p:nvPr userDrawn="1"/>
        </p:nvCxnSpPr>
        <p:spPr>
          <a:xfrm>
            <a:off x="0" y="800100"/>
            <a:ext cx="9144000" cy="0"/>
          </a:xfrm>
          <a:prstGeom prst="line">
            <a:avLst/>
          </a:prstGeom>
          <a:ln w="571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 userDrawn="1"/>
        </p:nvCxnSpPr>
        <p:spPr>
          <a:xfrm>
            <a:off x="0" y="889000"/>
            <a:ext cx="9144000" cy="0"/>
          </a:xfrm>
          <a:prstGeom prst="line">
            <a:avLst/>
          </a:prstGeom>
          <a:ln w="3810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 userDrawn="1"/>
        </p:nvCxnSpPr>
        <p:spPr>
          <a:xfrm>
            <a:off x="-18000" y="6273800"/>
            <a:ext cx="9180000" cy="0"/>
          </a:xfrm>
          <a:prstGeom prst="line">
            <a:avLst/>
          </a:prstGeom>
          <a:ln w="190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9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.wsj.com/news/articles/SB10001424052702303610504577420330688934066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90600" y="3429000"/>
            <a:ext cx="6858000" cy="2387600"/>
          </a:xfrm>
        </p:spPr>
        <p:txBody>
          <a:bodyPr>
            <a:normAutofit fontScale="90000"/>
          </a:bodyPr>
          <a:lstStyle/>
          <a:p>
            <a:br>
              <a:rPr lang="hu-HU" sz="4000" b="1" dirty="0">
                <a:solidFill>
                  <a:srgbClr val="000099"/>
                </a:solidFill>
              </a:rPr>
            </a:br>
            <a:r>
              <a:rPr lang="hu-HU" sz="4000" b="1" dirty="0">
                <a:solidFill>
                  <a:srgbClr val="000099"/>
                </a:solidFill>
              </a:rPr>
              <a:t>Financial </a:t>
            </a:r>
            <a:r>
              <a:rPr lang="hu-HU" sz="4000" b="1" dirty="0" err="1">
                <a:solidFill>
                  <a:srgbClr val="000099"/>
                </a:solidFill>
              </a:rPr>
              <a:t>Markets</a:t>
            </a:r>
            <a:r>
              <a:rPr lang="hu-HU" sz="4000" b="1" dirty="0">
                <a:solidFill>
                  <a:srgbClr val="000099"/>
                </a:solidFill>
              </a:rPr>
              <a:t> and </a:t>
            </a:r>
            <a:r>
              <a:rPr lang="hu-HU" sz="4000" b="1" dirty="0" err="1">
                <a:solidFill>
                  <a:srgbClr val="000099"/>
                </a:solidFill>
              </a:rPr>
              <a:t>Securities</a:t>
            </a:r>
            <a:br>
              <a:rPr lang="hu-HU" sz="4000" b="1" dirty="0">
                <a:solidFill>
                  <a:srgbClr val="000099"/>
                </a:solidFill>
              </a:rPr>
            </a:br>
            <a:br>
              <a:rPr lang="hu-HU" sz="4000" b="1" dirty="0">
                <a:solidFill>
                  <a:srgbClr val="000099"/>
                </a:solidFill>
              </a:rPr>
            </a:br>
            <a:r>
              <a:rPr lang="en-US" sz="4000" b="1" dirty="0">
                <a:solidFill>
                  <a:srgbClr val="000099"/>
                </a:solidFill>
              </a:rPr>
              <a:t> </a:t>
            </a:r>
            <a:r>
              <a:rPr lang="hu-HU" sz="4000" b="1" dirty="0" err="1">
                <a:solidFill>
                  <a:srgbClr val="000099"/>
                </a:solidFill>
              </a:rPr>
              <a:t>Securities</a:t>
            </a:r>
            <a:r>
              <a:rPr lang="hu-HU" sz="4000" b="1" dirty="0">
                <a:solidFill>
                  <a:srgbClr val="000099"/>
                </a:solidFill>
              </a:rPr>
              <a:t> Market</a:t>
            </a:r>
            <a:br>
              <a:rPr lang="en-US" sz="4000" b="1" dirty="0">
                <a:solidFill>
                  <a:srgbClr val="000099"/>
                </a:solidFill>
              </a:rPr>
            </a:br>
            <a:br>
              <a:rPr lang="en-US" sz="3600" b="1" dirty="0"/>
            </a:br>
            <a:br>
              <a:rPr lang="en-US" sz="3600" b="1" dirty="0"/>
            </a:b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u-HU" sz="3200" b="1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98814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Facebook</a:t>
            </a:r>
            <a:r>
              <a:rPr lang="hu-HU" b="1" dirty="0"/>
              <a:t> IPO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83DA-7C8C-4A40-B388-45EE18EA7521}" type="datetime1">
              <a:rPr lang="hu-HU" smtClean="0"/>
              <a:t>2021. 02. 25.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10</a:t>
            </a:fld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" y="1987550"/>
            <a:ext cx="7581900" cy="412432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9" y="684213"/>
            <a:ext cx="4518991" cy="2441468"/>
          </a:xfrm>
          <a:prstGeom prst="rect">
            <a:avLst/>
          </a:prstGeom>
        </p:spPr>
      </p:pic>
      <p:sp>
        <p:nvSpPr>
          <p:cNvPr id="10" name="Ellipszis 9"/>
          <p:cNvSpPr/>
          <p:nvPr/>
        </p:nvSpPr>
        <p:spPr>
          <a:xfrm>
            <a:off x="152399" y="3429000"/>
            <a:ext cx="2726635" cy="2438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65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84527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latin typeface="+mj-lt"/>
              </a:rPr>
              <a:t>Twitter IPO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486697" y="2438400"/>
            <a:ext cx="3845272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latin typeface="+mn-lt"/>
              </a:rPr>
              <a:t>Too big hype on the issue and special from the public attention </a:t>
            </a:r>
          </a:p>
          <a:p>
            <a:r>
              <a:rPr lang="en-US" sz="1600">
                <a:latin typeface="+mn-lt"/>
              </a:rPr>
              <a:t>Price set lower range: $17-20, </a:t>
            </a:r>
          </a:p>
          <a:p>
            <a:endParaRPr lang="en-US" sz="1600">
              <a:latin typeface="+mn-lt"/>
            </a:endParaRPr>
          </a:p>
          <a:p>
            <a:r>
              <a:rPr lang="en-US" sz="1600">
                <a:latin typeface="+mn-lt"/>
              </a:rPr>
              <a:t>90% not recommended the issue, </a:t>
            </a:r>
          </a:p>
          <a:p>
            <a:pPr marL="0"/>
            <a:r>
              <a:rPr lang="en-US" sz="1600">
                <a:latin typeface="+mn-lt"/>
              </a:rPr>
              <a:t>    prefer to buy later.... What happened??</a:t>
            </a:r>
          </a:p>
          <a:p>
            <a:r>
              <a:rPr lang="en-US" sz="1600">
                <a:latin typeface="+mn-lt"/>
              </a:rPr>
              <a:t>Twitter IPO price fixed at $26, </a:t>
            </a:r>
          </a:p>
          <a:p>
            <a:r>
              <a:rPr lang="en-US" sz="1600">
                <a:latin typeface="+mn-lt"/>
              </a:rPr>
              <a:t>First trading day: $44,90 (+73%) now trading at 51,45USD</a:t>
            </a:r>
          </a:p>
          <a:p>
            <a:endParaRPr lang="en-US" sz="1600">
              <a:latin typeface="+mn-lt"/>
            </a:endParaRPr>
          </a:p>
          <a:p>
            <a:pPr marL="0"/>
            <a:r>
              <a:rPr lang="en-US" sz="1600" b="1">
                <a:latin typeface="+mn-lt"/>
              </a:rPr>
              <a:t>What is the conclusion??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r="20579" b="-2"/>
          <a:stretch/>
        </p:blipFill>
        <p:spPr>
          <a:xfrm>
            <a:off x="4567959" y="640082"/>
            <a:ext cx="4096293" cy="5577837"/>
          </a:xfrm>
          <a:prstGeom prst="rect">
            <a:avLst/>
          </a:prstGeom>
          <a:effectLst/>
        </p:spPr>
      </p:pic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fld id="{E4C583DA-7C8C-4A40-B388-45EE18EA752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t>2021-02-25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fld id="{23654C4D-52C9-4F95-A82D-DDDD7576AF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847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r="6967"/>
          <a:stretch/>
        </p:blipFill>
        <p:spPr>
          <a:xfrm>
            <a:off x="240030" y="320040"/>
            <a:ext cx="8661654" cy="4462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4892040"/>
            <a:ext cx="8661654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85441" y="5093208"/>
            <a:ext cx="5229903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>
                <a:solidFill>
                  <a:schemeClr val="bg1"/>
                </a:solidFill>
                <a:latin typeface="+mj-lt"/>
              </a:rPr>
              <a:t>Twitter Price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44952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Functions of Financial Markets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32025" y="1010372"/>
            <a:ext cx="5030975" cy="5561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09600">
              <a:tabLst>
                <a:tab pos="971550" algn="l"/>
              </a:tabLst>
            </a:pPr>
            <a:r>
              <a:rPr lang="en-US" sz="2400" b="1" dirty="0">
                <a:latin typeface="+mn-lt"/>
              </a:rPr>
              <a:t>Overall purpose: </a:t>
            </a:r>
            <a:r>
              <a:rPr lang="en-US" sz="2400" b="1" i="1" dirty="0">
                <a:latin typeface="+mn-lt"/>
              </a:rPr>
              <a:t>provide the structure and processes that allow an efficient allocation of capital, through…</a:t>
            </a:r>
          </a:p>
          <a:p>
            <a:pPr marL="609600">
              <a:tabLst>
                <a:tab pos="971550" algn="l"/>
              </a:tabLst>
            </a:pPr>
            <a:endParaRPr lang="en-US" sz="1000" b="1" i="1" dirty="0">
              <a:latin typeface="+mn-lt"/>
            </a:endParaRPr>
          </a:p>
          <a:p>
            <a:pPr marL="609600">
              <a:tabLst>
                <a:tab pos="971550" algn="l"/>
              </a:tabLst>
            </a:pPr>
            <a:r>
              <a:rPr lang="en-US" sz="2400" dirty="0">
                <a:latin typeface="+mn-lt"/>
              </a:rPr>
              <a:t>Bring together buyers and sellers at low cost</a:t>
            </a:r>
          </a:p>
          <a:p>
            <a:pPr marL="609600">
              <a:tabLst>
                <a:tab pos="971550" algn="l"/>
              </a:tabLst>
            </a:pPr>
            <a:r>
              <a:rPr lang="en-US" sz="2400" dirty="0">
                <a:latin typeface="+mn-lt"/>
              </a:rPr>
              <a:t>Provide adequate liquidity by minimizing time and cost to trade and promoting price continuity.</a:t>
            </a:r>
          </a:p>
          <a:p>
            <a:pPr marL="609600">
              <a:tabLst>
                <a:tab pos="971550" algn="l"/>
              </a:tabLst>
            </a:pPr>
            <a:r>
              <a:rPr lang="en-US" sz="2400" dirty="0">
                <a:latin typeface="+mn-lt"/>
              </a:rPr>
              <a:t>Set &amp; update prices of financial assets</a:t>
            </a:r>
          </a:p>
          <a:p>
            <a:pPr marL="609600">
              <a:tabLst>
                <a:tab pos="971550" algn="l"/>
              </a:tabLst>
            </a:pPr>
            <a:r>
              <a:rPr lang="en-US" sz="2400" dirty="0">
                <a:latin typeface="+mn-lt"/>
              </a:rPr>
              <a:t>Reduces information costs associated with investing </a:t>
            </a:r>
          </a:p>
          <a:p>
            <a:pPr marL="609600">
              <a:tabLst>
                <a:tab pos="971550" algn="l"/>
              </a:tabLst>
            </a:pPr>
            <a:endParaRPr lang="en-US" sz="2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812894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Types of Markets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8040" y="963877"/>
            <a:ext cx="4892558" cy="56235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b="1" dirty="0">
                <a:latin typeface="+mn-lt"/>
              </a:rPr>
              <a:t>Direct Search Markets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Buyers and sellers locate one another on their own</a:t>
            </a:r>
          </a:p>
          <a:p>
            <a:pPr lvl="1"/>
            <a:endParaRPr lang="en-US" sz="11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Brokered Markets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</a:t>
            </a:r>
            <a:r>
              <a:rPr lang="en-US" baseline="30000" dirty="0">
                <a:latin typeface="+mn-lt"/>
              </a:rPr>
              <a:t>rd</a:t>
            </a:r>
            <a:r>
              <a:rPr lang="en-US" dirty="0">
                <a:latin typeface="+mn-lt"/>
              </a:rPr>
              <a:t> party assistance in location buyer or seller</a:t>
            </a:r>
          </a:p>
          <a:p>
            <a:pPr lvl="1"/>
            <a:endParaRPr lang="en-US" sz="11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Dealer Markets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</a:t>
            </a:r>
            <a:r>
              <a:rPr lang="en-US" baseline="30000" dirty="0">
                <a:latin typeface="+mn-lt"/>
              </a:rPr>
              <a:t>rd</a:t>
            </a:r>
            <a:r>
              <a:rPr lang="en-US" dirty="0">
                <a:latin typeface="+mn-lt"/>
              </a:rPr>
              <a:t> party acts as intermediate buyer/seller</a:t>
            </a:r>
          </a:p>
          <a:p>
            <a:pPr lvl="1"/>
            <a:endParaRPr lang="en-US" sz="11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Auction Markets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Brokers &amp; dealers trade in one location, trading is more or less continuous</a:t>
            </a:r>
          </a:p>
        </p:txBody>
      </p:sp>
    </p:spTree>
    <p:extLst>
      <p:ext uri="{BB962C8B-B14F-4D97-AF65-F5344CB8AC3E}">
        <p14:creationId xmlns:p14="http://schemas.microsoft.com/office/powerpoint/2010/main" val="182709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/>
              <a:t>Bid and Asked Prices</a:t>
            </a:r>
          </a:p>
        </p:txBody>
      </p:sp>
      <p:sp>
        <p:nvSpPr>
          <p:cNvPr id="25602" name="Text Placeholder 4"/>
          <p:cNvSpPr>
            <a:spLocks noGrp="1"/>
          </p:cNvSpPr>
          <p:nvPr>
            <p:ph type="body" idx="1"/>
          </p:nvPr>
        </p:nvSpPr>
        <p:spPr>
          <a:xfrm>
            <a:off x="630238" y="1295400"/>
            <a:ext cx="3868737" cy="823912"/>
          </a:xfrm>
        </p:spPr>
        <p:txBody>
          <a:bodyPr/>
          <a:lstStyle/>
          <a:p>
            <a:pPr>
              <a:buFontTx/>
              <a:buNone/>
            </a:pPr>
            <a:r>
              <a:rPr sz="3200"/>
              <a:t>Bid Price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>
          <a:xfrm>
            <a:off x="630238" y="2119312"/>
            <a:ext cx="3868737" cy="36845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Bids are offers to buy.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In dealer markets, the bid price is the price at which the dealer is willing to buy.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Investors </a:t>
            </a:r>
            <a:r>
              <a:rPr lang="ja-JP" altLang="en-US" sz="2600" dirty="0">
                <a:latin typeface="Arial"/>
              </a:rPr>
              <a:t>“</a:t>
            </a:r>
            <a:r>
              <a:rPr sz="2600" dirty="0"/>
              <a:t>sell to the bid.</a:t>
            </a:r>
            <a:r>
              <a:rPr lang="ja-JP" altLang="en-US" sz="2600" dirty="0">
                <a:latin typeface="Arial"/>
              </a:rPr>
              <a:t>”</a:t>
            </a:r>
            <a:endParaRPr sz="2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600" dirty="0"/>
              <a:t>Bid-asked spread is the profit for making a market in a security.</a:t>
            </a:r>
          </a:p>
        </p:txBody>
      </p:sp>
      <p:sp>
        <p:nvSpPr>
          <p:cNvPr id="25604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1295400"/>
            <a:ext cx="3887788" cy="823912"/>
          </a:xfrm>
        </p:spPr>
        <p:txBody>
          <a:bodyPr/>
          <a:lstStyle/>
          <a:p>
            <a:pPr>
              <a:buFontTx/>
              <a:buNone/>
            </a:pPr>
            <a:r>
              <a:rPr sz="3200"/>
              <a:t>Ask Price</a:t>
            </a:r>
          </a:p>
        </p:txBody>
      </p:sp>
      <p:sp>
        <p:nvSpPr>
          <p:cNvPr id="12294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2119312"/>
            <a:ext cx="3887788" cy="3684588"/>
          </a:xfrm>
        </p:spPr>
        <p:txBody>
          <a:bodyPr>
            <a:normAutofit/>
          </a:bodyPr>
          <a:lstStyle/>
          <a:p>
            <a:r>
              <a:rPr sz="2600"/>
              <a:t>Asked prices represent offers to sell.</a:t>
            </a:r>
          </a:p>
          <a:p>
            <a:r>
              <a:rPr sz="2600"/>
              <a:t>In dealer markets, the asked price is the price at which the dealer is willing to sell.</a:t>
            </a:r>
          </a:p>
          <a:p>
            <a:r>
              <a:rPr sz="2600"/>
              <a:t>Investors must pay the asked price to buy the security.</a:t>
            </a:r>
          </a:p>
        </p:txBody>
      </p:sp>
    </p:spTree>
    <p:extLst>
      <p:ext uri="{BB962C8B-B14F-4D97-AF65-F5344CB8AC3E}">
        <p14:creationId xmlns:p14="http://schemas.microsoft.com/office/powerpoint/2010/main" val="9299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Types of Orders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27100"/>
            <a:ext cx="8466138" cy="4530725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Instructions to the brokers on how to complete the order</a:t>
            </a:r>
          </a:p>
          <a:p>
            <a:r>
              <a:rPr lang="en-US" sz="2400" b="1" i="1" dirty="0"/>
              <a:t>Market order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i="1" u="sng" dirty="0"/>
              <a:t>execute immediately at the best price</a:t>
            </a:r>
          </a:p>
          <a:p>
            <a:r>
              <a:rPr lang="en-US" sz="2400" b="1" i="1" dirty="0"/>
              <a:t>Limit order</a:t>
            </a:r>
            <a:r>
              <a:rPr lang="en-US" sz="2400" b="1" dirty="0"/>
              <a:t>:</a:t>
            </a:r>
            <a:r>
              <a:rPr lang="en-US" sz="2400" dirty="0"/>
              <a:t> Order to buy or sell at a specified price or better</a:t>
            </a:r>
          </a:p>
        </p:txBody>
      </p:sp>
      <p:pic>
        <p:nvPicPr>
          <p:cNvPr id="6" name="Picture 7" descr="bod8240x_03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9" y="2667000"/>
            <a:ext cx="8101621" cy="354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071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617" y="962166"/>
            <a:ext cx="2327856" cy="4421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Orders Continued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31998" y="480006"/>
            <a:ext cx="5848704" cy="513383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b="1" i="1" dirty="0">
                <a:latin typeface="+mn-lt"/>
              </a:rPr>
              <a:t>Stop loss sell order:</a:t>
            </a:r>
            <a:r>
              <a:rPr lang="en-US" sz="2400" dirty="0">
                <a:latin typeface="+mn-lt"/>
              </a:rPr>
              <a:t> Becomes a market sell order when the trigger price is encountered.</a:t>
            </a:r>
          </a:p>
          <a:p>
            <a:r>
              <a:rPr lang="en-US" sz="2400" b="1" i="1" dirty="0">
                <a:latin typeface="+mn-lt"/>
              </a:rPr>
              <a:t>Stop loss buy order: </a:t>
            </a:r>
            <a:r>
              <a:rPr lang="en-US" sz="2400" dirty="0">
                <a:latin typeface="+mn-lt"/>
              </a:rPr>
              <a:t>Becomes a market buy order when the trigger price is encountered.</a:t>
            </a:r>
          </a:p>
          <a:p>
            <a:r>
              <a:rPr lang="en-US" sz="2400" b="1" i="1" dirty="0">
                <a:latin typeface="+mn-lt"/>
              </a:rPr>
              <a:t>Discretionary order: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gives the broker the power to buy and sell for your account at the broker's discretion. </a:t>
            </a:r>
          </a:p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Time dimension on orders (other than market orders):</a:t>
            </a:r>
          </a:p>
          <a:p>
            <a:pPr lvl="1"/>
            <a:r>
              <a:rPr lang="en-US" b="1" dirty="0">
                <a:latin typeface="+mn-lt"/>
              </a:rPr>
              <a:t>IOC</a:t>
            </a:r>
            <a:r>
              <a:rPr lang="en-US" b="1" i="1" dirty="0">
                <a:latin typeface="+mn-lt"/>
              </a:rPr>
              <a:t>: immediate or cancel</a:t>
            </a:r>
            <a:endParaRPr lang="en-US" b="1" dirty="0">
              <a:latin typeface="+mn-lt"/>
            </a:endParaRPr>
          </a:p>
          <a:p>
            <a:pPr lvl="1"/>
            <a:r>
              <a:rPr lang="en-US" b="1" i="1" dirty="0">
                <a:latin typeface="+mn-lt"/>
              </a:rPr>
              <a:t>Day: by default</a:t>
            </a:r>
            <a:endParaRPr lang="en-US" b="1" dirty="0">
              <a:latin typeface="+mn-lt"/>
            </a:endParaRPr>
          </a:p>
          <a:p>
            <a:pPr lvl="1"/>
            <a:r>
              <a:rPr lang="en-US" b="1" i="1" dirty="0">
                <a:latin typeface="+mn-lt"/>
              </a:rPr>
              <a:t>GTC: good until canceled (usually 60 days max)</a:t>
            </a:r>
            <a:endParaRPr lang="en-US" b="1" dirty="0">
              <a:latin typeface="+mn-lt"/>
            </a:endParaRPr>
          </a:p>
          <a:p>
            <a:endParaRPr lang="en-US" sz="1700" dirty="0">
              <a:latin typeface="+mn-lt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89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19200"/>
            <a:ext cx="9144000" cy="685800"/>
          </a:xfrm>
          <a:noFill/>
        </p:spPr>
        <p:txBody>
          <a:bodyPr lIns="90488" tIns="44450" rIns="90488" bIns="44450" anchor="b">
            <a:normAutofit fontScale="90000"/>
          </a:bodyPr>
          <a:lstStyle/>
          <a:p>
            <a:br>
              <a:rPr lang="en-US" sz="6600" b="1" dirty="0"/>
            </a:br>
            <a:endParaRPr lang="en-US" sz="6600" b="1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19175"/>
            <a:ext cx="8458200" cy="414655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400" b="1" i="1" u="sng" dirty="0"/>
              <a:t>Commission</a:t>
            </a:r>
            <a:r>
              <a:rPr lang="en-US" sz="2400" b="1" dirty="0"/>
              <a:t>: </a:t>
            </a:r>
            <a:r>
              <a:rPr lang="en-US" sz="2400" dirty="0"/>
              <a:t>fee paid to broker for making the transaction</a:t>
            </a:r>
            <a:endParaRPr lang="hu-HU" sz="2400" dirty="0"/>
          </a:p>
          <a:p>
            <a:endParaRPr lang="en-US" sz="2400" dirty="0"/>
          </a:p>
          <a:p>
            <a:r>
              <a:rPr lang="en-US" sz="2400" b="1" i="1" u="sng" dirty="0"/>
              <a:t>Spread</a:t>
            </a:r>
            <a:r>
              <a:rPr lang="en-US" sz="2400" b="1" dirty="0"/>
              <a:t>: </a:t>
            </a:r>
            <a:r>
              <a:rPr lang="en-US" sz="2400" dirty="0"/>
              <a:t>cost of trading with dealer</a:t>
            </a:r>
          </a:p>
          <a:p>
            <a:pPr lvl="1"/>
            <a:r>
              <a:rPr lang="en-US" u="sng" dirty="0"/>
              <a:t>Bid</a:t>
            </a:r>
            <a:r>
              <a:rPr lang="en-US" dirty="0"/>
              <a:t>: price dealer will buy from you</a:t>
            </a:r>
          </a:p>
          <a:p>
            <a:pPr lvl="1"/>
            <a:r>
              <a:rPr lang="en-US" u="sng" dirty="0"/>
              <a:t>Ask</a:t>
            </a:r>
            <a:r>
              <a:rPr lang="en-US" dirty="0"/>
              <a:t>: price dealer will sell to you</a:t>
            </a:r>
          </a:p>
          <a:p>
            <a:pPr lvl="1"/>
            <a:r>
              <a:rPr lang="en-US" u="sng" dirty="0"/>
              <a:t>Spread</a:t>
            </a:r>
            <a:r>
              <a:rPr lang="en-US" dirty="0"/>
              <a:t>: ask – bid</a:t>
            </a:r>
            <a:endParaRPr lang="hu-HU" dirty="0"/>
          </a:p>
          <a:p>
            <a:pPr marL="457200" lvl="1" indent="0">
              <a:buNone/>
            </a:pPr>
            <a:r>
              <a:rPr lang="hu-HU" dirty="0" err="1"/>
              <a:t>Tipically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forex</a:t>
            </a:r>
            <a:r>
              <a:rPr lang="hu-HU" dirty="0"/>
              <a:t> market </a:t>
            </a:r>
            <a:r>
              <a:rPr lang="hu-HU" dirty="0" err="1"/>
              <a:t>pricing</a:t>
            </a:r>
            <a:endParaRPr lang="hu-HU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i="1" u="sng" dirty="0"/>
              <a:t>Combination</a:t>
            </a:r>
            <a:r>
              <a:rPr lang="en-US" sz="2400" b="1" dirty="0"/>
              <a:t>: </a:t>
            </a:r>
            <a:r>
              <a:rPr lang="en-US" sz="2400" dirty="0"/>
              <a:t>on some trades both are paid</a:t>
            </a:r>
          </a:p>
        </p:txBody>
      </p:sp>
      <p:sp>
        <p:nvSpPr>
          <p:cNvPr id="2" name="Téglalap 1"/>
          <p:cNvSpPr/>
          <p:nvPr/>
        </p:nvSpPr>
        <p:spPr>
          <a:xfrm>
            <a:off x="0" y="0"/>
            <a:ext cx="3147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Trading Costs</a:t>
            </a:r>
            <a:endParaRPr lang="hu-HU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22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3048000"/>
          </a:xfrm>
        </p:spPr>
        <p:txBody>
          <a:bodyPr lIns="90488" tIns="44450" rIns="90488" bIns="44450">
            <a:normAutofit/>
          </a:bodyPr>
          <a:lstStyle/>
          <a:p>
            <a:pPr marL="0" indent="0">
              <a:buNone/>
            </a:pPr>
            <a:r>
              <a:rPr sz="2400" b="1" dirty="0"/>
              <a:t>NASDAQ</a:t>
            </a:r>
          </a:p>
          <a:p>
            <a:pPr lvl="1" algn="just">
              <a:buFont typeface="Arial" charset="0"/>
              <a:buChar char="•"/>
            </a:pPr>
            <a:r>
              <a:rPr dirty="0"/>
              <a:t>Lists about 3,000 firms</a:t>
            </a:r>
          </a:p>
          <a:p>
            <a:pPr lvl="1" algn="just">
              <a:buFont typeface="Arial" charset="0"/>
              <a:buChar char="•"/>
            </a:pPr>
            <a:r>
              <a:rPr dirty="0"/>
              <a:t>Originally, NASDAQ was primarily a dealer market with a price quotation system</a:t>
            </a:r>
          </a:p>
          <a:p>
            <a:pPr lvl="1" algn="just">
              <a:buFont typeface="Arial" charset="0"/>
              <a:buChar char="•"/>
            </a:pPr>
            <a:r>
              <a:rPr dirty="0"/>
              <a:t>Today, NASDAQ’s Market Center offers a sophisticated electronic trading platform with automatic trade execution</a:t>
            </a:r>
          </a:p>
          <a:p>
            <a:pPr lvl="1" algn="just">
              <a:buFont typeface="Arial" charset="0"/>
              <a:buChar char="•"/>
            </a:pPr>
            <a:r>
              <a:rPr dirty="0"/>
              <a:t>Large orders may still be negotiated through brokers and dealers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b="1" dirty="0"/>
              <a:t>U.S. Markets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F474452-266D-4858-BA05-4ECEBF7B30EA}"/>
              </a:ext>
            </a:extLst>
          </p:cNvPr>
          <p:cNvSpPr txBox="1"/>
          <p:nvPr/>
        </p:nvSpPr>
        <p:spPr>
          <a:xfrm>
            <a:off x="3048" y="3657600"/>
            <a:ext cx="8991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sz="2400" b="1" dirty="0"/>
              <a:t>The New York Stock Exchange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sz="2400" dirty="0"/>
              <a:t>The largest U.S. stock exchange as measured by the value of the stocks listed on the exchange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sz="2400" dirty="0"/>
              <a:t>Automatic electronic trading runs side-by-side with traditional broker/specialist system</a:t>
            </a:r>
          </a:p>
          <a:p>
            <a:pPr lvl="2" algn="just" fontAlgn="auto">
              <a:spcAft>
                <a:spcPts val="0"/>
              </a:spcAft>
              <a:defRPr/>
            </a:pPr>
            <a:r>
              <a:rPr lang="en-US" sz="2400" dirty="0" err="1"/>
              <a:t>SuperDot</a:t>
            </a:r>
            <a:r>
              <a:rPr lang="en-US" sz="2400" dirty="0"/>
              <a:t> : Electronic order-routing system</a:t>
            </a:r>
          </a:p>
          <a:p>
            <a:pPr lvl="2" algn="just" fontAlgn="auto">
              <a:spcAft>
                <a:spcPts val="0"/>
              </a:spcAft>
              <a:defRPr/>
            </a:pPr>
            <a:r>
              <a:rPr lang="en-US" sz="2400" dirty="0" err="1"/>
              <a:t>DirectPlus</a:t>
            </a:r>
            <a:r>
              <a:rPr lang="en-US" sz="2400" dirty="0"/>
              <a:t>: Fully automated execution for small orders</a:t>
            </a:r>
          </a:p>
          <a:p>
            <a:pPr lvl="2" algn="just" fontAlgn="auto">
              <a:spcAft>
                <a:spcPts val="0"/>
              </a:spcAft>
              <a:defRPr/>
            </a:pPr>
            <a:r>
              <a:rPr lang="en-US" sz="2400" dirty="0"/>
              <a:t>Specialists: Handle large orders and maintain orderly trading</a:t>
            </a:r>
          </a:p>
        </p:txBody>
      </p:sp>
    </p:spTree>
    <p:extLst>
      <p:ext uri="{BB962C8B-B14F-4D97-AF65-F5344CB8AC3E}">
        <p14:creationId xmlns:p14="http://schemas.microsoft.com/office/powerpoint/2010/main" val="1141054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0B94458-43CB-EF4C-B947-D13C8119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E8BE563E-5F20-9843-9F0E-84530917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/>
              <a:t>Agenda</a:t>
            </a:r>
            <a:endParaRPr lang="hu-HU" b="1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8E602DC-B5C7-0844-874E-2BE61A88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  <a:p>
            <a:endParaRPr lang="hu-HU"/>
          </a:p>
          <a:p>
            <a:r>
              <a:rPr lang="hu-HU"/>
              <a:t>IPO process, challenges of pricing </a:t>
            </a:r>
          </a:p>
          <a:p>
            <a:r>
              <a:rPr lang="hu-HU"/>
              <a:t>Order specification and order types</a:t>
            </a:r>
          </a:p>
          <a:p>
            <a:r>
              <a:rPr lang="hu-HU"/>
              <a:t>Margin trading</a:t>
            </a:r>
          </a:p>
          <a:p>
            <a:r>
              <a:rPr lang="hu-HU"/>
              <a:t>Short selling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541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algn="just">
              <a:buFont typeface="Arial" charset="0"/>
              <a:buChar char="•"/>
            </a:pPr>
            <a:r>
              <a:rPr sz="2400" dirty="0"/>
              <a:t>ECNs</a:t>
            </a:r>
          </a:p>
          <a:p>
            <a:pPr lvl="1" algn="just">
              <a:buFont typeface="Arial" charset="0"/>
              <a:buChar char="•"/>
            </a:pPr>
            <a:r>
              <a:rPr sz="2400" dirty="0"/>
              <a:t>Private computer networks that directly link buyers with sellers for automated order execution over multiple exchanges</a:t>
            </a:r>
          </a:p>
          <a:p>
            <a:pPr lvl="1" algn="just">
              <a:buFont typeface="Arial" charset="0"/>
              <a:buChar char="•"/>
            </a:pPr>
            <a:r>
              <a:rPr sz="2400" dirty="0"/>
              <a:t>Compete in terms of the speed they can offer</a:t>
            </a:r>
          </a:p>
          <a:p>
            <a:pPr lvl="2" algn="just">
              <a:buFont typeface="Arial" charset="0"/>
              <a:buChar char="•"/>
            </a:pPr>
            <a:r>
              <a:rPr sz="2800" i="1" dirty="0"/>
              <a:t>Latency</a:t>
            </a:r>
            <a:r>
              <a:rPr sz="2800" dirty="0"/>
              <a:t>: The time it takes to accept, process, and deliver a trading order</a:t>
            </a:r>
          </a:p>
          <a:p>
            <a:pPr lvl="1" algn="just">
              <a:buFont typeface="Arial" charset="0"/>
              <a:buChar char="•"/>
            </a:pPr>
            <a:r>
              <a:rPr sz="2400" dirty="0"/>
              <a:t>Major ECNs include Direct Edge, BATS, and NYSE </a:t>
            </a:r>
            <a:r>
              <a:rPr sz="2400" dirty="0" err="1"/>
              <a:t>Arca</a:t>
            </a:r>
            <a:endParaRPr sz="2400" dirty="0"/>
          </a:p>
          <a:p>
            <a:pPr lvl="1">
              <a:buFont typeface="Arial" charset="0"/>
              <a:buChar char="•"/>
            </a:pPr>
            <a:endParaRPr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 sz="3800" b="1" dirty="0"/>
              <a:t>U.S. Markets</a:t>
            </a:r>
          </a:p>
        </p:txBody>
      </p:sp>
    </p:spTree>
    <p:extLst>
      <p:ext uri="{BB962C8B-B14F-4D97-AF65-F5344CB8AC3E}">
        <p14:creationId xmlns:p14="http://schemas.microsoft.com/office/powerpoint/2010/main" val="3822962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sz="2400" b="1" dirty="0"/>
              <a:t>Algorithmic Trading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sz="2400" dirty="0"/>
              <a:t>The use of computer programs to make trading decisions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sz="2400" b="1" dirty="0"/>
              <a:t>High-Frequency Trading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sz="2400" dirty="0"/>
              <a:t>Special class of algorithmic with very short order execution time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sz="2400" b="1" dirty="0"/>
              <a:t>Dark Pools 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sz="2400" dirty="0"/>
              <a:t>Trading venues that preserve anonymity, mainly relevant in block trading</a:t>
            </a:r>
          </a:p>
          <a:p>
            <a:pPr lvl="1" fontAlgn="auto"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sz="3600" b="1" dirty="0"/>
              <a:t>New Trading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5237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975"/>
            <a:ext cx="8631237" cy="561975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b="1" dirty="0"/>
              <a:t>Characteristics of </a:t>
            </a:r>
            <a:r>
              <a:rPr lang="hu-HU" sz="4000" b="1" dirty="0" err="1"/>
              <a:t>good</a:t>
            </a:r>
            <a:r>
              <a:rPr lang="hu-HU" sz="4000" b="1" dirty="0"/>
              <a:t> </a:t>
            </a:r>
            <a:r>
              <a:rPr lang="en-US" sz="4000" b="1" dirty="0"/>
              <a:t>market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7772400" cy="5138737"/>
          </a:xfrm>
        </p:spPr>
        <p:txBody>
          <a:bodyPr lIns="90488" tIns="44450" rIns="90488" bIns="44450"/>
          <a:lstStyle/>
          <a:p>
            <a:pPr marL="987425" indent="-987425">
              <a:buAutoNum type="alphaLcParenR"/>
            </a:pPr>
            <a:r>
              <a:rPr lang="hu-HU" sz="2400" b="1" dirty="0"/>
              <a:t>C</a:t>
            </a:r>
            <a:r>
              <a:rPr lang="en-US" sz="2400" b="1" dirty="0" err="1"/>
              <a:t>ompetiti</a:t>
            </a:r>
            <a:r>
              <a:rPr lang="hu-HU" sz="2400" b="1" dirty="0" err="1"/>
              <a:t>ve</a:t>
            </a:r>
            <a:r>
              <a:rPr lang="hu-HU" sz="2400" b="1" dirty="0"/>
              <a:t>:</a:t>
            </a:r>
            <a:r>
              <a:rPr lang="en-US" sz="2400" b="1" dirty="0"/>
              <a:t> </a:t>
            </a:r>
            <a:r>
              <a:rPr lang="en-US" sz="2400" dirty="0"/>
              <a:t>Low cost transfer of funds (among market makers and brokers).</a:t>
            </a:r>
            <a:endParaRPr lang="hu-HU" sz="2400" dirty="0"/>
          </a:p>
          <a:p>
            <a:pPr marL="987425" indent="-987425">
              <a:buAutoNum type="alphaLcParenR"/>
            </a:pPr>
            <a:endParaRPr lang="en-US" dirty="0"/>
          </a:p>
          <a:p>
            <a:pPr marL="900113" indent="-900113">
              <a:buAutoNum type="alphaLcParenR" startAt="2"/>
            </a:pPr>
            <a:r>
              <a:rPr lang="hu-HU" sz="2400" b="1" dirty="0" err="1"/>
              <a:t>High</a:t>
            </a:r>
            <a:r>
              <a:rPr lang="hu-HU" sz="2400" b="1" dirty="0"/>
              <a:t> t</a:t>
            </a:r>
            <a:r>
              <a:rPr lang="en-US" sz="2400" b="1" dirty="0" err="1"/>
              <a:t>rading</a:t>
            </a:r>
            <a:r>
              <a:rPr lang="en-US" sz="2400" b="1" dirty="0"/>
              <a:t> volume</a:t>
            </a:r>
            <a:r>
              <a:rPr lang="hu-HU" sz="2400" b="1" dirty="0"/>
              <a:t>: </a:t>
            </a:r>
            <a:r>
              <a:rPr lang="en-US" sz="2400" dirty="0"/>
              <a:t>Adequate trading activity to ensure purchases and sales occur in timely fashion without affecting price.  </a:t>
            </a:r>
            <a:endParaRPr lang="hu-HU" sz="2400" dirty="0"/>
          </a:p>
          <a:p>
            <a:pPr marL="900113" indent="-900113">
              <a:buAutoNum type="alphaLcParenR" startAt="2"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	</a:t>
            </a:r>
            <a:r>
              <a:rPr lang="en-US" sz="2400" dirty="0"/>
              <a:t>Operational or internal efficiency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en-US" sz="2400" dirty="0"/>
              <a:t>c)	</a:t>
            </a:r>
            <a:r>
              <a:rPr lang="hu-HU" sz="2400" b="1" dirty="0" err="1"/>
              <a:t>Efficient</a:t>
            </a:r>
            <a:r>
              <a:rPr lang="hu-HU" sz="2400" b="1" dirty="0"/>
              <a:t>: </a:t>
            </a:r>
            <a:r>
              <a:rPr lang="en-US" sz="2400" dirty="0"/>
              <a:t>Prices speedily reflect public </a:t>
            </a:r>
            <a:r>
              <a:rPr lang="hu-HU" sz="2400" dirty="0"/>
              <a:t>					</a:t>
            </a:r>
            <a:r>
              <a:rPr lang="en-US" sz="2400" dirty="0"/>
              <a:t>information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855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143" y="32657"/>
            <a:ext cx="9144000" cy="561975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b="1" dirty="0"/>
              <a:t>The Long &amp; Short of “Round Trips”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042" y="1029583"/>
            <a:ext cx="4442944" cy="2124977"/>
          </a:xfrm>
          <a:prstGeom prst="curvedUpArrow">
            <a:avLst/>
          </a:prstGeom>
        </p:spPr>
        <p:txBody>
          <a:bodyPr lIns="90488" tIns="44450" rIns="90488" bIns="4445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 “Round Trip”</a:t>
            </a:r>
          </a:p>
          <a:p>
            <a:pPr>
              <a:buFontTx/>
              <a:buChar char="o"/>
            </a:pPr>
            <a:endParaRPr lang="en-US" sz="1000" b="1" dirty="0"/>
          </a:p>
          <a:p>
            <a:pPr>
              <a:buClr>
                <a:srgbClr val="C00000"/>
              </a:buClr>
              <a:buFontTx/>
              <a:buChar char="o"/>
            </a:pPr>
            <a:r>
              <a:rPr lang="en-US" sz="2200" b="1" dirty="0"/>
              <a:t>Long position</a:t>
            </a:r>
          </a:p>
          <a:p>
            <a:pPr marL="762000" lvl="1" indent="-358775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Buy first and sell later</a:t>
            </a:r>
          </a:p>
          <a:p>
            <a:pPr marL="762000" lvl="1" indent="-358775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Bullish</a:t>
            </a:r>
            <a:br>
              <a:rPr lang="en-US" sz="2200" b="1" dirty="0"/>
            </a:br>
            <a:r>
              <a:rPr lang="en-US" sz="1000" b="1" dirty="0"/>
              <a:t>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79" y="2792911"/>
            <a:ext cx="6366013" cy="3200400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6419035" y="3196986"/>
            <a:ext cx="421499" cy="479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3325163" y="5245188"/>
            <a:ext cx="463649" cy="479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1690708" y="3806586"/>
            <a:ext cx="421499" cy="4792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4579258" y="5079930"/>
            <a:ext cx="421499" cy="479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683658" y="3923103"/>
            <a:ext cx="44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Sell</a:t>
            </a:r>
            <a:endParaRPr lang="hu-HU" sz="1200" b="1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6423245" y="3298114"/>
            <a:ext cx="44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Sell</a:t>
            </a:r>
            <a:endParaRPr lang="hu-HU" sz="1200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324916" y="5336131"/>
            <a:ext cx="4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Buy</a:t>
            </a:r>
            <a:endParaRPr lang="hu-HU" sz="1200" b="1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579258" y="5181058"/>
            <a:ext cx="44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Buy</a:t>
            </a:r>
            <a:endParaRPr lang="hu-HU" sz="1200" b="1" dirty="0"/>
          </a:p>
        </p:txBody>
      </p:sp>
      <p:sp>
        <p:nvSpPr>
          <p:cNvPr id="9" name="Jobbra nyíl 8"/>
          <p:cNvSpPr/>
          <p:nvPr/>
        </p:nvSpPr>
        <p:spPr>
          <a:xfrm rot="2084706">
            <a:off x="2054549" y="4589985"/>
            <a:ext cx="1362745" cy="32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 rot="1975596">
            <a:off x="2433200" y="4425698"/>
            <a:ext cx="906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Short</a:t>
            </a:r>
            <a:endParaRPr lang="hu-HU" sz="1800" b="1" dirty="0"/>
          </a:p>
        </p:txBody>
      </p:sp>
      <p:sp>
        <p:nvSpPr>
          <p:cNvPr id="19" name="Jobbra nyíl 18"/>
          <p:cNvSpPr/>
          <p:nvPr/>
        </p:nvSpPr>
        <p:spPr>
          <a:xfrm rot="19566051">
            <a:off x="4773424" y="4147290"/>
            <a:ext cx="1701261" cy="390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 rot="19440653">
            <a:off x="5004937" y="3946825"/>
            <a:ext cx="906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Long</a:t>
            </a:r>
            <a:endParaRPr lang="hu-HU" sz="1800" b="1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21C0CE0-6C6E-2048-94EA-152517EDF2B6}"/>
              </a:ext>
            </a:extLst>
          </p:cNvPr>
          <p:cNvSpPr txBox="1">
            <a:spLocks noChangeArrowheads="1"/>
          </p:cNvSpPr>
          <p:nvPr/>
        </p:nvSpPr>
        <p:spPr>
          <a:xfrm>
            <a:off x="4524823" y="985628"/>
            <a:ext cx="4442944" cy="1763328"/>
          </a:xfrm>
          <a:prstGeom prst="curvedUpArrow">
            <a:avLst/>
          </a:prstGeom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en-US" sz="2200" b="1" dirty="0"/>
            </a:br>
            <a:r>
              <a:rPr lang="en-US" sz="1000" b="1" dirty="0"/>
              <a:t>.</a:t>
            </a:r>
          </a:p>
          <a:p>
            <a:pPr fontAlgn="auto">
              <a:spcAft>
                <a:spcPts val="0"/>
              </a:spcAft>
              <a:buClr>
                <a:srgbClr val="C00000"/>
              </a:buClr>
              <a:buFontTx/>
              <a:buChar char="o"/>
            </a:pPr>
            <a:r>
              <a:rPr lang="en-US" sz="2200" b="1" dirty="0"/>
              <a:t>Short position</a:t>
            </a:r>
          </a:p>
          <a:p>
            <a:pPr marL="855663" lvl="1" indent="-398463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Sell first and then buy later</a:t>
            </a:r>
          </a:p>
          <a:p>
            <a:pPr marL="855663" lvl="1" indent="-398463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Bearish</a:t>
            </a:r>
          </a:p>
        </p:txBody>
      </p:sp>
    </p:spTree>
    <p:extLst>
      <p:ext uri="{BB962C8B-B14F-4D97-AF65-F5344CB8AC3E}">
        <p14:creationId xmlns:p14="http://schemas.microsoft.com/office/powerpoint/2010/main" val="7042139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49" y="533401"/>
            <a:ext cx="78867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Buying on Margin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4911" y="1295400"/>
            <a:ext cx="8274177" cy="463376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altLang="zh-CN" sz="1900" dirty="0">
              <a:latin typeface="+mn-lt"/>
            </a:endParaRPr>
          </a:p>
          <a:p>
            <a:r>
              <a:rPr lang="en-US" sz="2600" dirty="0">
                <a:latin typeface="+mn-lt"/>
              </a:rPr>
              <a:t>Securities purchased with money borrowed in part from a broker. The margin is the net worth of the investor’s account.</a:t>
            </a:r>
            <a:endParaRPr lang="en-US" altLang="zh-CN" sz="2600" dirty="0">
              <a:latin typeface="+mn-lt"/>
            </a:endParaRPr>
          </a:p>
          <a:p>
            <a:r>
              <a:rPr lang="en-US" altLang="zh-CN" sz="2600" dirty="0">
                <a:latin typeface="+mn-lt"/>
              </a:rPr>
              <a:t>From whom do you borrow?  What is a hypothecation agreement?  Do you pay interest on the loan?</a:t>
            </a:r>
          </a:p>
          <a:p>
            <a:endParaRPr lang="en-US" altLang="zh-CN" sz="12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	Equity =  Position Value - Borrowing + Additional Cash</a:t>
            </a:r>
          </a:p>
          <a:p>
            <a:endParaRPr lang="hu-HU" altLang="zh-CN" sz="1200" dirty="0">
              <a:latin typeface="+mn-lt"/>
            </a:endParaRPr>
          </a:p>
          <a:p>
            <a:endParaRPr lang="en-US" altLang="zh-CN" sz="1200" dirty="0">
              <a:latin typeface="+mn-lt"/>
            </a:endParaRPr>
          </a:p>
          <a:p>
            <a:r>
              <a:rPr lang="hu-HU" altLang="zh-CN" sz="2600" b="1" dirty="0" err="1">
                <a:latin typeface="+mn-lt"/>
              </a:rPr>
              <a:t>Initial</a:t>
            </a:r>
            <a:r>
              <a:rPr lang="hu-HU" altLang="zh-CN" sz="2600" b="1" dirty="0">
                <a:latin typeface="+mn-lt"/>
              </a:rPr>
              <a:t> Margin: </a:t>
            </a:r>
            <a:r>
              <a:rPr lang="hu-HU" altLang="zh-CN" sz="2600" b="1" dirty="0" err="1">
                <a:latin typeface="+mn-lt"/>
              </a:rPr>
              <a:t>currently</a:t>
            </a:r>
            <a:r>
              <a:rPr lang="hu-HU" altLang="zh-CN" sz="2600" b="1" dirty="0">
                <a:latin typeface="+mn-lt"/>
              </a:rPr>
              <a:t>: </a:t>
            </a:r>
            <a:r>
              <a:rPr lang="hu-HU" altLang="zh-CN" sz="2600" dirty="0" err="1">
                <a:latin typeface="+mn-lt"/>
              </a:rPr>
              <a:t>Currently</a:t>
            </a:r>
            <a:r>
              <a:rPr lang="hu-HU" altLang="zh-CN" sz="2600" b="1" dirty="0">
                <a:latin typeface="+mn-lt"/>
              </a:rPr>
              <a:t> </a:t>
            </a:r>
            <a:r>
              <a:rPr lang="hu-HU" altLang="zh-CN" sz="2600" dirty="0">
                <a:latin typeface="+mn-lt"/>
              </a:rPr>
              <a:t>50%</a:t>
            </a:r>
          </a:p>
          <a:p>
            <a:r>
              <a:rPr lang="en-US" altLang="zh-CN" sz="2600" b="1" dirty="0">
                <a:latin typeface="+mn-lt"/>
              </a:rPr>
              <a:t>Maintenance margin </a:t>
            </a:r>
            <a:r>
              <a:rPr lang="en-US" altLang="zh-CN" sz="2600" dirty="0">
                <a:latin typeface="+mn-lt"/>
              </a:rPr>
              <a:t>requirement (MMR): minimum amount equity can be before additional funds must be put into the account</a:t>
            </a:r>
            <a:br>
              <a:rPr lang="en-US" altLang="zh-CN" sz="2600" dirty="0">
                <a:latin typeface="+mn-lt"/>
              </a:rPr>
            </a:br>
            <a:endParaRPr lang="en-US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	Exchanges mandate minimum 25%. 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5188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31825"/>
            <a:ext cx="7886700" cy="1120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Margin </a:t>
            </a:r>
            <a:r>
              <a:rPr lang="hu-HU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Trading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0999" y="1447799"/>
            <a:ext cx="8521827" cy="477837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endParaRPr lang="en-US" altLang="zh-CN" sz="100" i="1" u="sng" dirty="0">
              <a:latin typeface="+mn-lt"/>
            </a:endParaRPr>
          </a:p>
          <a:p>
            <a:r>
              <a:rPr lang="en-US" altLang="zh-CN" sz="2600" b="1" dirty="0">
                <a:latin typeface="+mn-lt"/>
              </a:rPr>
              <a:t>Margin call: </a:t>
            </a:r>
            <a:r>
              <a:rPr lang="en-US" altLang="zh-CN" sz="2600" dirty="0">
                <a:latin typeface="+mn-lt"/>
              </a:rPr>
              <a:t>notification from broker you must put up additional funds or have your position liquidated.</a:t>
            </a:r>
          </a:p>
          <a:p>
            <a:r>
              <a:rPr lang="en-US" altLang="zh-CN" sz="2600" dirty="0">
                <a:latin typeface="+mn-lt"/>
              </a:rPr>
              <a:t>At what price does the investor receive a margin call?</a:t>
            </a:r>
            <a:br>
              <a:rPr lang="en-US" altLang="zh-CN" sz="2600" dirty="0">
                <a:latin typeface="+mn-lt"/>
              </a:rPr>
            </a:br>
            <a:r>
              <a:rPr lang="en-US" altLang="zh-CN" sz="2600" dirty="0">
                <a:latin typeface="+mn-lt"/>
              </a:rPr>
              <a:t>While the position is open the investor's equity = Market Value - Amount borrowed</a:t>
            </a:r>
          </a:p>
          <a:p>
            <a:r>
              <a:rPr lang="en-US" altLang="zh-CN" sz="2600" dirty="0">
                <a:latin typeface="+mn-lt"/>
              </a:rPr>
              <a:t>Thus a </a:t>
            </a:r>
            <a:r>
              <a:rPr lang="en-US" altLang="zh-CN" sz="2600" i="1" dirty="0">
                <a:latin typeface="+mn-lt"/>
              </a:rPr>
              <a:t>declining</a:t>
            </a:r>
            <a:r>
              <a:rPr lang="en-US" altLang="zh-CN" sz="2600" dirty="0">
                <a:latin typeface="+mn-lt"/>
              </a:rPr>
              <a:t> stock price reduces the investor's equity.</a:t>
            </a:r>
          </a:p>
          <a:p>
            <a:endParaRPr lang="en-US" altLang="zh-CN" sz="1500" dirty="0">
              <a:latin typeface="+mn-lt"/>
            </a:endParaRPr>
          </a:p>
          <a:p>
            <a:pPr marL="671513" indent="0">
              <a:buNone/>
            </a:pPr>
            <a:r>
              <a:rPr lang="en-US" altLang="zh-CN" sz="2600" dirty="0">
                <a:latin typeface="+mn-lt"/>
              </a:rPr>
              <a:t>If the Equity / Market Value </a:t>
            </a:r>
            <a:r>
              <a:rPr lang="en-US" altLang="zh-CN" sz="2600" dirty="0">
                <a:latin typeface="+mn-lt"/>
                <a:sym typeface="Symbol" panose="05050102010706020507" pitchFamily="18" charset="2"/>
              </a:rPr>
              <a:t></a:t>
            </a:r>
            <a:r>
              <a:rPr lang="en-US" altLang="zh-CN" sz="2600" dirty="0">
                <a:latin typeface="+mn-lt"/>
              </a:rPr>
              <a:t> MMR a </a:t>
            </a:r>
            <a:r>
              <a:rPr lang="en-US" altLang="zh-CN" sz="2600" i="1" dirty="0">
                <a:latin typeface="+mn-lt"/>
              </a:rPr>
              <a:t>margin call</a:t>
            </a:r>
            <a:r>
              <a:rPr lang="en-US" altLang="zh-CN" sz="2600" dirty="0">
                <a:latin typeface="+mn-lt"/>
              </a:rPr>
              <a:t> occurs.</a:t>
            </a:r>
          </a:p>
          <a:p>
            <a:endParaRPr lang="en-US" altLang="zh-CN" sz="15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(Market Value - Borrowed) / Market Value </a:t>
            </a:r>
            <a:r>
              <a:rPr lang="en-US" altLang="zh-CN" sz="2600" dirty="0">
                <a:latin typeface="+mn-lt"/>
                <a:sym typeface="Symbol" panose="05050102010706020507" pitchFamily="18" charset="2"/>
              </a:rPr>
              <a:t></a:t>
            </a:r>
            <a:r>
              <a:rPr lang="en-US" altLang="zh-CN" sz="2600" dirty="0">
                <a:latin typeface="+mn-lt"/>
              </a:rPr>
              <a:t> MMR  ;   solve for 	Market Value</a:t>
            </a:r>
          </a:p>
          <a:p>
            <a:endParaRPr lang="en-US" altLang="zh-CN" sz="15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	A margin call will occur when:</a:t>
            </a: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	Market Value = Borrowed / (1 – MMR)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4154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9050" y="-9525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Margin Trading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847725"/>
            <a:ext cx="8763000" cy="4530725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1" dirty="0">
                <a:ea typeface="SimSun" panose="02010600030101010101" pitchFamily="2" charset="-122"/>
              </a:rPr>
              <a:t>Margin Trading: </a:t>
            </a:r>
            <a:r>
              <a:rPr lang="hu-HU" altLang="zh-CN" sz="2000" b="1" dirty="0">
                <a:ea typeface="SimSun" panose="02010600030101010101" pitchFamily="2" charset="-122"/>
              </a:rPr>
              <a:t>			</a:t>
            </a:r>
            <a:r>
              <a:rPr lang="en-US" altLang="zh-CN" sz="2000" b="1" dirty="0">
                <a:ea typeface="SimSun" panose="02010600030101010101" pitchFamily="2" charset="-122"/>
              </a:rPr>
              <a:t>Initial Conditions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ea typeface="SimSun" panose="02010600030101010101" pitchFamily="2" charset="-122"/>
              </a:rPr>
              <a:t>	</a:t>
            </a:r>
            <a:r>
              <a:rPr lang="hu-HU" altLang="zh-CN" sz="2000" b="1" dirty="0">
                <a:ea typeface="SimSun" panose="02010600030101010101" pitchFamily="2" charset="-122"/>
              </a:rPr>
              <a:t>					</a:t>
            </a:r>
            <a:r>
              <a:rPr lang="en-US" altLang="zh-CN" sz="2000" b="1" dirty="0">
                <a:ea typeface="SimSun" panose="02010600030101010101" pitchFamily="2" charset="-122"/>
              </a:rPr>
              <a:t>1000	</a:t>
            </a:r>
            <a:r>
              <a:rPr lang="hu-HU" altLang="zh-CN" sz="2000" b="1" dirty="0">
                <a:ea typeface="SimSun" panose="02010600030101010101" pitchFamily="2" charset="-122"/>
              </a:rPr>
              <a:t>   </a:t>
            </a:r>
            <a:r>
              <a:rPr lang="en-US" altLang="zh-CN" sz="2000" b="1" dirty="0">
                <a:ea typeface="SimSun" panose="02010600030101010101" pitchFamily="2" charset="-122"/>
              </a:rPr>
              <a:t>Shares Purchased</a:t>
            </a:r>
            <a:r>
              <a:rPr lang="hu-HU" altLang="zh-CN" sz="2000" b="1" u="sng" dirty="0">
                <a:ea typeface="SimSun" panose="02010600030101010101" pitchFamily="2" charset="-122"/>
              </a:rPr>
              <a:t> </a:t>
            </a:r>
            <a:r>
              <a:rPr lang="hu-HU" altLang="zh-CN" sz="2000" b="1" dirty="0">
                <a:ea typeface="SimSun" panose="02010600030101010101" pitchFamily="2" charset="-122"/>
              </a:rPr>
              <a:t>of </a:t>
            </a:r>
          </a:p>
          <a:p>
            <a:pPr>
              <a:spcBef>
                <a:spcPts val="0"/>
              </a:spcBef>
              <a:buNone/>
            </a:pPr>
            <a:r>
              <a:rPr lang="hu-HU" altLang="zh-CN" sz="2000" b="1" dirty="0">
                <a:ea typeface="SimSun" panose="02010600030101010101" pitchFamily="2" charset="-122"/>
              </a:rPr>
              <a:t>							   </a:t>
            </a:r>
            <a:r>
              <a:rPr lang="en-US" altLang="zh-CN" sz="2000" b="1" dirty="0">
                <a:ea typeface="SimSun" panose="02010600030101010101" pitchFamily="2" charset="-122"/>
              </a:rPr>
              <a:t>X Corp	</a:t>
            </a:r>
            <a:r>
              <a:rPr lang="hu-HU" altLang="zh-CN" sz="2000" b="1" dirty="0">
                <a:ea typeface="SimSun" panose="02010600030101010101" pitchFamily="2" charset="-122"/>
              </a:rPr>
              <a:t>   						</a:t>
            </a:r>
            <a:r>
              <a:rPr lang="hu-HU" altLang="zh-CN" sz="2000" b="1" dirty="0" err="1">
                <a:ea typeface="SimSun" panose="02010600030101010101" pitchFamily="2" charset="-122"/>
              </a:rPr>
              <a:t>At</a:t>
            </a:r>
            <a:r>
              <a:rPr lang="hu-HU" altLang="zh-CN" sz="2000" b="1" dirty="0">
                <a:ea typeface="SimSun" panose="02010600030101010101" pitchFamily="2" charset="-122"/>
              </a:rPr>
              <a:t> </a:t>
            </a:r>
            <a:r>
              <a:rPr lang="hu-HU" altLang="zh-CN" sz="2000" b="1" dirty="0" err="1">
                <a:ea typeface="SimSun" panose="02010600030101010101" pitchFamily="2" charset="-122"/>
              </a:rPr>
              <a:t>the</a:t>
            </a:r>
            <a:r>
              <a:rPr lang="hu-HU" altLang="zh-CN" sz="2000" b="1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Stock price </a:t>
            </a:r>
            <a:r>
              <a:rPr lang="hu-HU" altLang="zh-CN" sz="2000" b="1" dirty="0">
                <a:ea typeface="SimSun" panose="02010600030101010101" pitchFamily="2" charset="-122"/>
              </a:rPr>
              <a:t>of</a:t>
            </a:r>
            <a:r>
              <a:rPr lang="en-US" altLang="zh-CN" sz="2000" b="1" dirty="0">
                <a:ea typeface="SimSun" panose="02010600030101010101" pitchFamily="2" charset="-122"/>
              </a:rPr>
              <a:t> $70</a:t>
            </a:r>
            <a:r>
              <a:rPr lang="hu-HU" altLang="zh-CN" sz="2000" b="1" dirty="0">
                <a:ea typeface="SimSun" panose="02010600030101010101" pitchFamily="2" charset="-122"/>
              </a:rPr>
              <a:t>						</a:t>
            </a:r>
            <a:r>
              <a:rPr lang="en-US" altLang="zh-CN" sz="2000" b="1" dirty="0">
                <a:ea typeface="SimSun" panose="02010600030101010101" pitchFamily="2" charset="-122"/>
              </a:rPr>
              <a:t>50%	</a:t>
            </a:r>
            <a:r>
              <a:rPr lang="hu-HU" altLang="zh-CN" sz="2000" b="1" dirty="0">
                <a:ea typeface="SimSun" panose="02010600030101010101" pitchFamily="2" charset="-122"/>
              </a:rPr>
              <a:t>   </a:t>
            </a:r>
            <a:r>
              <a:rPr lang="en-US" altLang="zh-CN" sz="2000" b="1" dirty="0">
                <a:ea typeface="SimSun" panose="02010600030101010101" pitchFamily="2" charset="-122"/>
              </a:rPr>
              <a:t>Initial Margin</a:t>
            </a:r>
            <a:r>
              <a:rPr lang="hu-HU" altLang="zh-CN" sz="2000" b="1" dirty="0">
                <a:ea typeface="SimSun" panose="02010600030101010101" pitchFamily="2" charset="-122"/>
              </a:rPr>
              <a:t>						</a:t>
            </a:r>
            <a:r>
              <a:rPr lang="en-US" altLang="zh-CN" sz="2000" b="1" dirty="0">
                <a:ea typeface="SimSun" panose="02010600030101010101" pitchFamily="2" charset="-122"/>
              </a:rPr>
              <a:t>40%	</a:t>
            </a:r>
            <a:r>
              <a:rPr lang="hu-HU" altLang="zh-CN" sz="2000" b="1" dirty="0">
                <a:ea typeface="SimSun" panose="02010600030101010101" pitchFamily="2" charset="-122"/>
              </a:rPr>
              <a:t>   </a:t>
            </a:r>
            <a:r>
              <a:rPr lang="en-US" altLang="zh-CN" sz="2000" b="1" dirty="0">
                <a:ea typeface="SimSun" panose="02010600030101010101" pitchFamily="2" charset="-122"/>
              </a:rPr>
              <a:t>Maintenance Margin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1" dirty="0">
                <a:ea typeface="SimSun" panose="02010600030101010101" pitchFamily="2" charset="-122"/>
              </a:rPr>
              <a:t>	</a:t>
            </a:r>
            <a:r>
              <a:rPr lang="hu-HU" altLang="zh-CN" sz="2000" b="1" dirty="0">
                <a:ea typeface="SimSun" panose="02010600030101010101" pitchFamily="2" charset="-122"/>
              </a:rPr>
              <a:t>					</a:t>
            </a:r>
            <a:endParaRPr lang="en-US" altLang="zh-CN" sz="2000" b="1" u="sng" dirty="0">
              <a:ea typeface="SimSun" panose="02010600030101010101" pitchFamily="2" charset="-122"/>
            </a:endParaRPr>
          </a:p>
        </p:txBody>
      </p:sp>
      <p:graphicFrame>
        <p:nvGraphicFramePr>
          <p:cNvPr id="53281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96099"/>
              </p:ext>
            </p:extLst>
          </p:nvPr>
        </p:nvGraphicFramePr>
        <p:xfrm>
          <a:off x="215830" y="1231265"/>
          <a:ext cx="4495800" cy="1981200"/>
        </p:xfrm>
        <a:graphic>
          <a:graphicData uri="http://schemas.openxmlformats.org/drawingml/2006/table">
            <a:tbl>
              <a:tblPr/>
              <a:tblGrid>
                <a:gridCol w="144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Initial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Total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Market </a:t>
                      </a:r>
                      <a:r>
                        <a:rPr kumimoji="0" lang="hu-H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Value</a:t>
                      </a:r>
                      <a:endParaRPr kumimoji="0" lang="hu-H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9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$70,000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Borrowed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$35,000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$35,000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53192"/>
              </p:ext>
            </p:extLst>
          </p:nvPr>
        </p:nvGraphicFramePr>
        <p:xfrm>
          <a:off x="228600" y="3288666"/>
          <a:ext cx="7816850" cy="1277699"/>
        </p:xfrm>
        <a:graphic>
          <a:graphicData uri="http://schemas.openxmlformats.org/drawingml/2006/table">
            <a:tbl>
              <a:tblPr/>
              <a:tblGrid>
                <a:gridCol w="211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29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New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Total Market </a:t>
                      </a:r>
                      <a:r>
                        <a:rPr kumimoji="0" lang="hu-H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Value</a:t>
                      </a: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61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Borrowed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$35,000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5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$</a:t>
                      </a: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5,000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églalap 2"/>
          <p:cNvSpPr/>
          <p:nvPr/>
        </p:nvSpPr>
        <p:spPr>
          <a:xfrm>
            <a:off x="4953000" y="2667000"/>
            <a:ext cx="3811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SimSun" panose="02010600030101010101" pitchFamily="2" charset="-122"/>
              </a:rPr>
              <a:t>Stock price falls to $60 per share </a:t>
            </a:r>
            <a:endParaRPr lang="hu-HU" sz="2000" dirty="0"/>
          </a:p>
        </p:txBody>
      </p:sp>
      <p:sp>
        <p:nvSpPr>
          <p:cNvPr id="4" name="Téglalap 3"/>
          <p:cNvSpPr/>
          <p:nvPr/>
        </p:nvSpPr>
        <p:spPr>
          <a:xfrm>
            <a:off x="232787" y="4592875"/>
            <a:ext cx="7467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SimSun" panose="02010600030101010101" pitchFamily="2" charset="-122"/>
              </a:rPr>
              <a:t>Margin% =</a:t>
            </a:r>
            <a:r>
              <a:rPr lang="hu-HU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$25,000 / $60,000 = </a:t>
            </a:r>
            <a:r>
              <a:rPr lang="en-US" altLang="zh-CN" sz="2000" b="1" dirty="0">
                <a:ea typeface="SimSun" panose="02010600030101010101" pitchFamily="2" charset="-122"/>
              </a:rPr>
              <a:t>41.67%</a:t>
            </a:r>
          </a:p>
          <a:p>
            <a:endParaRPr lang="en-US" altLang="zh-CN" sz="600" dirty="0">
              <a:ea typeface="SimSun" panose="02010600030101010101" pitchFamily="2" charset="-122"/>
            </a:endParaRPr>
          </a:p>
          <a:p>
            <a:r>
              <a:rPr lang="en-US" altLang="zh-CN" sz="2000" dirty="0">
                <a:ea typeface="SimSun" panose="02010600030101010101" pitchFamily="2" charset="-122"/>
              </a:rPr>
              <a:t>Margin Trading: Margin Call  How far can the stock price fall before a margin call? (MMR = 40%)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		    Market Value = Borrowed / (1 – MMR)</a:t>
            </a:r>
          </a:p>
          <a:p>
            <a:pPr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		     Market Value = $35,000 / (1 – 0.40) =</a:t>
            </a:r>
            <a:r>
              <a:rPr lang="hu-HU" altLang="zh-CN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$ </a:t>
            </a:r>
            <a:r>
              <a:rPr lang="hu-HU" altLang="zh-CN" sz="2000" b="1" dirty="0">
                <a:ea typeface="SimSun" panose="02010600030101010101" pitchFamily="2" charset="-122"/>
              </a:rPr>
              <a:t>58,333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42749510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Margin Trading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0988" y="1138238"/>
            <a:ext cx="8863012" cy="4443412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CN" sz="2800" b="1" dirty="0">
                <a:ea typeface="SimSun" panose="02010600030101010101" pitchFamily="2" charset="-122"/>
              </a:rPr>
              <a:t>	</a:t>
            </a:r>
            <a:r>
              <a:rPr lang="en-US" altLang="zh-CN" sz="2000" b="1" dirty="0">
                <a:ea typeface="SimSun" panose="02010600030101010101" pitchFamily="2" charset="-122"/>
              </a:rPr>
              <a:t>With 1000 shares, the stock price at which we receive a margin call is $58,333 / 1000 = $58.33</a:t>
            </a:r>
            <a:endParaRPr lang="en-US" sz="2000" b="1" dirty="0"/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457200" y="3240376"/>
            <a:ext cx="748665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%Margin = $23,333 / $58,333 = 40%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How much cash must you put up?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To restore the IMR you will need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equity =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	have equity =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    so owe 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1600200" y="4594593"/>
            <a:ext cx="2824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½ x $58,333 = $29,167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3137549" y="5293043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u="sng" dirty="0">
                <a:solidFill>
                  <a:schemeClr val="tx1"/>
                </a:solidFill>
              </a:rPr>
              <a:t>$23,333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3090927" y="5675082"/>
            <a:ext cx="1109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tx1"/>
                </a:solidFill>
              </a:rPr>
              <a:t>$  5,834</a:t>
            </a:r>
          </a:p>
        </p:txBody>
      </p:sp>
      <p:graphicFrame>
        <p:nvGraphicFramePr>
          <p:cNvPr id="5533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66281"/>
              </p:ext>
            </p:extLst>
          </p:nvPr>
        </p:nvGraphicFramePr>
        <p:xfrm>
          <a:off x="495300" y="1858644"/>
          <a:ext cx="7816850" cy="1298575"/>
        </p:xfrm>
        <a:graphic>
          <a:graphicData uri="http://schemas.openxmlformats.org/drawingml/2006/table">
            <a:tbl>
              <a:tblPr/>
              <a:tblGrid>
                <a:gridCol w="211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New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</a:t>
                      </a: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Borrowed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$35,000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Equity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$23,333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695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657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Margin Trading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60438"/>
            <a:ext cx="9144000" cy="3932237"/>
          </a:xfrm>
          <a:noFill/>
        </p:spPr>
        <p:txBody>
          <a:bodyPr lIns="90488" tIns="44450" rIns="90488" bIns="44450"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dirty="0"/>
              <a:t>Why do people purchase on margin? 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600" dirty="0"/>
              <a:t>Suppose you buy at $70 per share (borrow at a 7% APR interest cost if use margin, use full amt. margin)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/>
              <a:t>APRs (365 day year)</a:t>
            </a:r>
          </a:p>
          <a:p>
            <a:endParaRPr lang="en-US" sz="2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sz="2600" b="1" dirty="0"/>
              <a:t>			Do institutions generally purchase on 			margin?</a:t>
            </a:r>
          </a:p>
        </p:txBody>
      </p:sp>
      <p:graphicFrame>
        <p:nvGraphicFramePr>
          <p:cNvPr id="56352" name="Group 32"/>
          <p:cNvGraphicFramePr>
            <a:graphicFrameLocks noGrp="1"/>
          </p:cNvGraphicFramePr>
          <p:nvPr/>
        </p:nvGraphicFramePr>
        <p:xfrm>
          <a:off x="730250" y="3041650"/>
          <a:ext cx="6843713" cy="265747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Buy at $70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Sell at $72 in 90 days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Sell at $68 in 90 days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Margin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11.59%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-11.59%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2"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Margin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16.17%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-30.17%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125">
                <a:tc>
                  <a:txBody>
                    <a:bodyPr/>
                    <a:lstStyle>
                      <a:lvl1pPr>
                        <a:tabLst>
                          <a:tab pos="342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tabLst>
                          <a:tab pos="342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tabLst>
                          <a:tab pos="342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42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Leverage Factor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2.6x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671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58372" name="Rectangle 26"/>
          <p:cNvSpPr>
            <a:spLocks noChangeArrowheads="1"/>
          </p:cNvSpPr>
          <p:nvPr/>
        </p:nvSpPr>
        <p:spPr bwMode="auto">
          <a:xfrm>
            <a:off x="381000" y="1143000"/>
            <a:ext cx="85344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i="1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Purpose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To profit from a decline in the price of a stock or security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hu-HU" altLang="zh-CN" sz="2600" i="1" u="sng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i="1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Mechanics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Borrow stock from a broker/dealer, must post margin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Broker sells stock and deposits proceeds and margin in a margin account (you are not allowed to withdraw the sale proceeds until you ‘cover’)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Covering or closing out the position: </a:t>
            </a:r>
            <a:b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Buy the stock and broker returns the stock title to the party from which it was borrowed</a:t>
            </a:r>
            <a:br>
              <a:rPr lang="en-US" altLang="zh-CN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hu-HU" altLang="zh-CN" sz="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0171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Primary vs. Secondary Market</a:t>
            </a:r>
            <a:br>
              <a:rPr lang="en-US" sz="37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700" b="1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32023" y="963876"/>
            <a:ext cx="5170803" cy="52845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n-lt"/>
              </a:rPr>
              <a:t>Primary</a:t>
            </a:r>
            <a:endParaRPr lang="en-US" sz="1600" b="1" dirty="0">
              <a:latin typeface="+mn-lt"/>
            </a:endParaRP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New issue is created and sold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Key factor: issuer receives the proceeds from the sale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+mn-lt"/>
              </a:rPr>
              <a:t>Public offerings:  </a:t>
            </a:r>
            <a:r>
              <a:rPr lang="en-US" sz="1600" dirty="0">
                <a:latin typeface="+mn-lt"/>
              </a:rPr>
              <a:t>registered with the SEC and sale is made to public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+mn-lt"/>
              </a:rPr>
              <a:t>Private offerings: </a:t>
            </a:r>
            <a:r>
              <a:rPr lang="en-US" sz="1600" dirty="0">
                <a:latin typeface="+mn-lt"/>
              </a:rPr>
              <a:t>not registered, and sold to only a limited number of investors, with restrictions on resale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n-lt"/>
              </a:rPr>
              <a:t>Secondary</a:t>
            </a:r>
            <a:endParaRPr lang="en-US" sz="1600" b="1" dirty="0">
              <a:latin typeface="+mn-lt"/>
            </a:endParaRP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Existing owner sells to another party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Issuing firm doesn’t receive proceeds and is not directly involved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n-lt"/>
              </a:rPr>
              <a:t>3</a:t>
            </a:r>
            <a:r>
              <a:rPr lang="en-US" sz="1600" b="1" u="sng" baseline="30000" dirty="0">
                <a:latin typeface="+mn-lt"/>
              </a:rPr>
              <a:t>rd</a:t>
            </a:r>
            <a:r>
              <a:rPr lang="en-US" sz="1600" b="1" u="sng" dirty="0">
                <a:latin typeface="+mn-lt"/>
              </a:rPr>
              <a:t> market </a:t>
            </a:r>
            <a:r>
              <a:rPr lang="en-US" sz="1600" dirty="0">
                <a:latin typeface="+mn-lt"/>
              </a:rPr>
              <a:t>is trading of listed securities away from the exchange. It is largely an institutional market:  to facilitate trades of larger blocks of securities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n-lt"/>
              </a:rPr>
              <a:t>4</a:t>
            </a:r>
            <a:r>
              <a:rPr lang="en-US" sz="1600" b="1" u="sng" baseline="30000" dirty="0">
                <a:latin typeface="+mn-lt"/>
              </a:rPr>
              <a:t>th</a:t>
            </a:r>
            <a:r>
              <a:rPr lang="en-US" sz="1600" b="1" u="sng" dirty="0">
                <a:latin typeface="+mn-lt"/>
              </a:rPr>
              <a:t> market: </a:t>
            </a:r>
            <a:r>
              <a:rPr lang="en-US" sz="1600" dirty="0">
                <a:latin typeface="+mn-lt"/>
              </a:rPr>
              <a:t>Investors trading directly with other investors; Originally developed for institutional trading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Trading now on ECNs; technological developments leading to individual investors trading directly</a:t>
            </a:r>
          </a:p>
        </p:txBody>
      </p:sp>
    </p:spTree>
    <p:extLst>
      <p:ext uri="{BB962C8B-B14F-4D97-AF65-F5344CB8AC3E}">
        <p14:creationId xmlns:p14="http://schemas.microsoft.com/office/powerpoint/2010/main" val="7886661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5400" y="-21771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9075"/>
            <a:ext cx="8229600" cy="4530725"/>
          </a:xfrm>
          <a:noFill/>
        </p:spPr>
        <p:txBody>
          <a:bodyPr lIns="90488" tIns="44450" rIns="90488" bIns="44450"/>
          <a:lstStyle/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endParaRPr lang="en-US" dirty="0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09600" y="15351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Required initial margin: usually </a:t>
            </a:r>
            <a:r>
              <a:rPr lang="en-US" altLang="zh-CN" sz="2600" b="0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50%</a:t>
            </a: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but more for low priced stocks</a:t>
            </a:r>
            <a:endParaRPr lang="hu-HU" altLang="zh-CN" sz="26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hu-HU" altLang="zh-CN" sz="2600" b="0" dirty="0" err="1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Maintenance</a:t>
            </a:r>
            <a:r>
              <a:rPr lang="hu-HU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Margin</a:t>
            </a:r>
            <a:endParaRPr lang="en-US" altLang="zh-CN" sz="26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Liable for any cash flows:  </a:t>
            </a:r>
            <a:r>
              <a:rPr lang="en-US" altLang="zh-CN" sz="2600" b="0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Dividend on stock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US" altLang="zh-CN" sz="26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54253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04800" y="1066800"/>
            <a:ext cx="8991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Example: </a:t>
            </a:r>
            <a:b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sell short 100 shares of stock priced at $60 per share.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35000"/>
              </a:spcBef>
              <a:buClr>
                <a:srgbClr val="009B9B"/>
              </a:buClr>
            </a:pP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The proceeds of $6000 must be pledged to broker.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35000"/>
              </a:spcBef>
              <a:buClr>
                <a:srgbClr val="009B9B"/>
              </a:buClr>
            </a:pP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must also pledge 50% margin.  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rgbClr val="CCFFFF"/>
              </a:buClr>
              <a:buFontTx/>
              <a:buChar char="•"/>
            </a:pP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put up $</a:t>
            </a:r>
            <a:r>
              <a:rPr lang="hu-HU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3000</a:t>
            </a: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. Now you have $</a:t>
            </a:r>
            <a:r>
              <a:rPr lang="hu-HU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9000 </a:t>
            </a:r>
            <a:r>
              <a:rPr lang="en-US" altLang="zh-CN" sz="2200" b="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invested in margin account.  </a:t>
            </a:r>
            <a:endParaRPr lang="hu-HU" altLang="zh-CN" sz="22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rgbClr val="CCFFFF"/>
              </a:buClr>
              <a:buFontTx/>
              <a:buChar char="•"/>
            </a:pPr>
            <a:endParaRPr lang="en-US" altLang="zh-CN" sz="1000" b="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Short Sale Equity = Total Margin Account - Market Value</a:t>
            </a:r>
          </a:p>
        </p:txBody>
      </p:sp>
      <p:sp>
        <p:nvSpPr>
          <p:cNvPr id="3" name="Téglalap 2"/>
          <p:cNvSpPr/>
          <p:nvPr/>
        </p:nvSpPr>
        <p:spPr>
          <a:xfrm>
            <a:off x="286657" y="4038600"/>
            <a:ext cx="8610600" cy="204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  <a:t>Maintenance margin for short sale of a stock with price &gt; $16.75 is 30% of market value or </a:t>
            </a:r>
            <a:r>
              <a:rPr lang="en-US" sz="2200" dirty="0">
                <a:latin typeface="Book Antiqua" panose="02040602050305030304" pitchFamily="18" charset="0"/>
              </a:rPr>
              <a:t>30% x $6,000 = $1,800</a:t>
            </a:r>
            <a:br>
              <a:rPr lang="en-US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en-US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  <a:t>So you have </a:t>
            </a:r>
            <a:r>
              <a:rPr lang="hu-HU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  <a:t>1200 </a:t>
            </a:r>
            <a:r>
              <a:rPr lang="en-US" altLang="zh-CN" sz="2200" dirty="0">
                <a:latin typeface="Book Antiqua" panose="02040602050305030304" pitchFamily="18" charset="0"/>
                <a:ea typeface="SimSun" panose="02010600030101010101" pitchFamily="2" charset="-122"/>
              </a:rPr>
              <a:t>in excess margin.  (This may be withdrawn at your pleasure but assume that it is not.)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Book Antiqua" panose="02040602050305030304" pitchFamily="18" charset="0"/>
                <a:ea typeface="SimSun" panose="02010600030101010101" pitchFamily="2" charset="-122"/>
              </a:rPr>
              <a:t>At what stock price do you get a margin call?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98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>
              <a:buFontTx/>
              <a:buNone/>
            </a:pPr>
            <a:r>
              <a:rPr dirty="0"/>
              <a:t>Dot Bomb		1000 Shares</a:t>
            </a:r>
          </a:p>
          <a:p>
            <a:pPr>
              <a:buFontTx/>
              <a:buNone/>
            </a:pPr>
            <a:r>
              <a:rPr dirty="0"/>
              <a:t>50%			Initial Margin</a:t>
            </a:r>
          </a:p>
          <a:p>
            <a:pPr>
              <a:buFontTx/>
              <a:buNone/>
            </a:pPr>
            <a:r>
              <a:rPr dirty="0"/>
              <a:t>30%			Maintenance Margin</a:t>
            </a:r>
          </a:p>
          <a:p>
            <a:pPr>
              <a:buFontTx/>
              <a:buNone/>
            </a:pPr>
            <a:r>
              <a:rPr dirty="0"/>
              <a:t>$100			Initial Price</a:t>
            </a:r>
          </a:p>
          <a:p>
            <a:pPr>
              <a:buFontTx/>
              <a:buNone/>
            </a:pPr>
            <a:endParaRPr dirty="0"/>
          </a:p>
          <a:p>
            <a:pPr>
              <a:buFontTx/>
              <a:buNone/>
            </a:pPr>
            <a:r>
              <a:rPr dirty="0"/>
              <a:t>Sale Proceeds	   $100,000</a:t>
            </a:r>
          </a:p>
          <a:p>
            <a:pPr>
              <a:buFontTx/>
              <a:buNone/>
            </a:pPr>
            <a:r>
              <a:rPr dirty="0"/>
              <a:t>Margin &amp; Equity	   $50,000</a:t>
            </a:r>
          </a:p>
          <a:p>
            <a:pPr>
              <a:buFontTx/>
              <a:buNone/>
            </a:pPr>
            <a:r>
              <a:rPr dirty="0"/>
              <a:t>Stock Owed 	   1000 shares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1912"/>
            <a:ext cx="6324600" cy="623888"/>
          </a:xfrm>
        </p:spPr>
        <p:txBody>
          <a:bodyPr lIns="90488" tIns="44450" rIns="90488" bIns="44450" anchorCtr="1">
            <a:normAutofit fontScale="90000"/>
          </a:bodyPr>
          <a:lstStyle/>
          <a:p>
            <a:r>
              <a:rPr lang="en-US" b="1" dirty="0"/>
              <a:t>Short Sale: Initial Conditions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9507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7417" y="160914"/>
            <a:ext cx="6324600" cy="62388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Short Sale: Dot Bomb falls to $70</a:t>
            </a:r>
          </a:p>
        </p:txBody>
      </p:sp>
      <p:sp>
        <p:nvSpPr>
          <p:cNvPr id="48130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dirty="0"/>
              <a:t>Assets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dirty="0"/>
              <a:t>$100,000 (sale proceeds)</a:t>
            </a:r>
          </a:p>
          <a:p>
            <a:pPr>
              <a:buFontTx/>
              <a:buNone/>
            </a:pPr>
            <a:r>
              <a:rPr dirty="0"/>
              <a:t>$50,000 (initial margin)</a:t>
            </a:r>
          </a:p>
          <a:p>
            <a:pPr>
              <a:buFontTx/>
              <a:buNone/>
            </a:pPr>
            <a:endParaRPr dirty="0"/>
          </a:p>
          <a:p>
            <a:endParaRPr dirty="0"/>
          </a:p>
        </p:txBody>
      </p:sp>
      <p:sp>
        <p:nvSpPr>
          <p:cNvPr id="48132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Tx/>
              <a:buNone/>
            </a:pPr>
            <a:r>
              <a:t>Liabilities</a:t>
            </a:r>
          </a:p>
        </p:txBody>
      </p:sp>
      <p:sp>
        <p:nvSpPr>
          <p:cNvPr id="34822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Tx/>
              <a:buNone/>
            </a:pPr>
            <a:r>
              <a:rPr dirty="0"/>
              <a:t>$70,000 (buy shares)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31242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+mn-lt"/>
                <a:cs typeface="+mn-cs"/>
              </a:rPr>
              <a:t>     </a:t>
            </a:r>
          </a:p>
          <a:p>
            <a:pPr>
              <a:spcBef>
                <a:spcPct val="20000"/>
              </a:spcBef>
              <a:defRPr/>
            </a:pPr>
            <a:endParaRPr lang="hu-HU" sz="2400" b="1" dirty="0">
              <a:latin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+mn-lt"/>
                <a:cs typeface="+mn-cs"/>
              </a:rPr>
              <a:t>	  </a:t>
            </a:r>
            <a:r>
              <a:rPr lang="en-US" sz="2400" b="1" dirty="0">
                <a:latin typeface="+mn-lt"/>
                <a:cs typeface="+mn-cs"/>
              </a:rPr>
              <a:t>Equity </a:t>
            </a:r>
          </a:p>
          <a:p>
            <a:pPr>
              <a:spcBef>
                <a:spcPct val="20000"/>
              </a:spcBef>
              <a:defRPr/>
            </a:pPr>
            <a:r>
              <a:rPr lang="hu-HU" sz="2400" dirty="0">
                <a:latin typeface="+mn-lt"/>
                <a:cs typeface="+mn-cs"/>
              </a:rPr>
              <a:t>     </a:t>
            </a:r>
            <a:r>
              <a:rPr lang="en-US" sz="2400" dirty="0">
                <a:latin typeface="+mn-lt"/>
                <a:cs typeface="+mn-cs"/>
              </a:rPr>
              <a:t>$80,000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58827" y="4886325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2400" b="1" dirty="0">
                <a:latin typeface="+mn-lt"/>
                <a:cs typeface="+mn-cs"/>
              </a:rPr>
              <a:t>Profit = Ending equity – Beginning equity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= $80,000 - $50,000 = $30,000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= Decline in share price x Number of shares sold short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marL="0" indent="0">
              <a:buFontTx/>
              <a:buNone/>
            </a:pPr>
            <a:r>
              <a:t>How much can the stock price rise before a margin call?</a:t>
            </a:r>
          </a:p>
          <a:p>
            <a:pPr marL="0" indent="0">
              <a:buFontTx/>
              <a:buNone/>
            </a:pPr>
            <a:endParaRPr sz="3000"/>
          </a:p>
          <a:p>
            <a:pPr marL="0" indent="0">
              <a:buFontTx/>
              <a:buNone/>
            </a:pPr>
            <a:r>
              <a:rPr sz="3000"/>
              <a:t>	($150,000</a:t>
            </a:r>
            <a:r>
              <a:rPr sz="3000" baseline="30000"/>
              <a:t>*</a:t>
            </a:r>
            <a:r>
              <a:rPr sz="3000"/>
              <a:t> - 1000</a:t>
            </a:r>
            <a:r>
              <a:rPr sz="3000" i="1"/>
              <a:t>P</a:t>
            </a:r>
            <a:r>
              <a:rPr sz="3000"/>
              <a:t>)/(1000</a:t>
            </a:r>
            <a:r>
              <a:rPr sz="3000" i="1"/>
              <a:t>P</a:t>
            </a:r>
            <a:r>
              <a:rPr sz="3000"/>
              <a:t>) = 30%</a:t>
            </a:r>
          </a:p>
          <a:p>
            <a:pPr marL="0" indent="0">
              <a:buFontTx/>
              <a:buNone/>
            </a:pPr>
            <a:r>
              <a:rPr sz="3000"/>
              <a:t>	</a:t>
            </a:r>
            <a:r>
              <a:rPr sz="3000" i="1"/>
              <a:t>P</a:t>
            </a:r>
            <a:r>
              <a:rPr sz="3000"/>
              <a:t> = $115.38  </a:t>
            </a:r>
          </a:p>
          <a:p>
            <a:pPr marL="0" indent="0">
              <a:buFontTx/>
              <a:buNone/>
            </a:pPr>
            <a:endParaRPr sz="3000"/>
          </a:p>
          <a:p>
            <a:pPr marL="0" indent="0">
              <a:buFontTx/>
              <a:buNone/>
            </a:pPr>
            <a:r>
              <a:rPr sz="3000"/>
              <a:t>*  Initial margin plus sale proceeds</a:t>
            </a:r>
          </a:p>
          <a:p>
            <a:pPr marL="0" indent="0">
              <a:buFontTx/>
              <a:buNone/>
            </a:pPr>
            <a:r>
              <a:rPr sz="3000"/>
              <a:t>					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rmAutofit/>
          </a:bodyPr>
          <a:lstStyle/>
          <a:p>
            <a:r>
              <a:rPr lang="en-US" sz="3200" b="1" dirty="0"/>
              <a:t>Short Sale: Margin Call</a:t>
            </a:r>
          </a:p>
        </p:txBody>
      </p:sp>
    </p:spTree>
    <p:extLst>
      <p:ext uri="{BB962C8B-B14F-4D97-AF65-F5344CB8AC3E}">
        <p14:creationId xmlns:p14="http://schemas.microsoft.com/office/powerpoint/2010/main" val="614238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886" y="64855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9075"/>
            <a:ext cx="8229600" cy="4530725"/>
          </a:xfrm>
          <a:noFill/>
        </p:spPr>
        <p:txBody>
          <a:bodyPr lIns="90488" tIns="44450" rIns="90488" bIns="44450"/>
          <a:lstStyle/>
          <a:p>
            <a:r>
              <a:rPr lang="en-US" altLang="zh-CN" sz="2200" dirty="0">
                <a:ea typeface="SimSun" panose="02010600030101010101" pitchFamily="2" charset="-122"/>
              </a:rPr>
              <a:t>	</a:t>
            </a:r>
            <a:endParaRPr lang="en-US" sz="2200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0" y="1571625"/>
            <a:ext cx="9144000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When:	Equity </a:t>
            </a: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(0.30 * Market Value)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		Equity =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US" altLang="zh-CN" sz="260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When: Market Value = Total Margin Account / (1 + MMR)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Market Value = $9,000 / (1 + 0.30) = $6,923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Price at which get a margin call:</a:t>
            </a:r>
            <a:b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</a:b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$6,923 / 100 shares = $69.23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590800" y="2057400"/>
            <a:ext cx="5525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Total Margin Account – Market Value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6985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105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en-US" sz="3600" b="1" dirty="0"/>
              <a:t>Short Sales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28600" y="10668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085850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If this occurs: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     Equity =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     Equity as % market value =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US" altLang="zh-CN" sz="2600" dirty="0">
              <a:solidFill>
                <a:schemeClr val="tx1"/>
              </a:solidFill>
              <a:latin typeface="Book Antiqua" panose="02040602050305030304" pitchFamily="18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get a margin call &amp;</a:t>
            </a:r>
            <a:r>
              <a:rPr lang="hu-HU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You may have to restore the </a:t>
            </a:r>
            <a:r>
              <a:rPr lang="en-US" altLang="zh-CN" sz="2600" u="sng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50%</a:t>
            </a: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 initial margin. 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If so you must deposit an additional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Book Antiqua" panose="02040602050305030304" pitchFamily="18" charset="0"/>
                <a:ea typeface="SimSun" panose="02010600030101010101" pitchFamily="2" charset="-122"/>
              </a:rPr>
              <a:t>($6,923 / 2) - $2,077 = $1,384.5</a:t>
            </a:r>
            <a:endParaRPr lang="en-US" sz="2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133600" y="1518601"/>
            <a:ext cx="373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schemeClr val="tx1"/>
                </a:solidFill>
                <a:latin typeface="Book Antiqua" panose="02040602050305030304" pitchFamily="18" charset="0"/>
              </a:rPr>
              <a:t>$9,000 - $6,923 = $2,077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5029200" y="2011044"/>
            <a:ext cx="373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schemeClr val="tx1"/>
                </a:solidFill>
                <a:latin typeface="Book Antiqua" panose="02040602050305030304" pitchFamily="18" charset="0"/>
              </a:rPr>
              <a:t>$2,077 / $6,923 = 30%</a:t>
            </a:r>
          </a:p>
        </p:txBody>
      </p:sp>
    </p:spTree>
    <p:extLst>
      <p:ext uri="{BB962C8B-B14F-4D97-AF65-F5344CB8AC3E}">
        <p14:creationId xmlns:p14="http://schemas.microsoft.com/office/powerpoint/2010/main" val="224777563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u-HU" sz="2000" dirty="0"/>
          </a:p>
          <a:p>
            <a:pPr marL="0" indent="0" algn="ctr">
              <a:buNone/>
            </a:pPr>
            <a:r>
              <a:rPr lang="hu-HU" sz="3200" dirty="0" err="1"/>
              <a:t>Thank</a:t>
            </a:r>
            <a:r>
              <a:rPr lang="hu-HU" sz="3200" dirty="0"/>
              <a:t> </a:t>
            </a:r>
            <a:r>
              <a:rPr lang="hu-HU" sz="3200" dirty="0" err="1"/>
              <a:t>you</a:t>
            </a:r>
            <a:r>
              <a:rPr lang="hu-HU" sz="3200" dirty="0"/>
              <a:t> </a:t>
            </a:r>
            <a:r>
              <a:rPr lang="hu-HU" sz="3200" dirty="0" err="1"/>
              <a:t>for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attention</a:t>
            </a:r>
            <a:r>
              <a:rPr lang="hu-HU" sz="3200" dirty="0"/>
              <a:t>!</a:t>
            </a:r>
          </a:p>
          <a:p>
            <a:pPr marL="0" indent="0" algn="ctr">
              <a:buNone/>
            </a:pPr>
            <a:endParaRPr lang="hu-HU" sz="3200" dirty="0"/>
          </a:p>
          <a:p>
            <a:pPr marL="0" indent="0" algn="ctr">
              <a:buNone/>
            </a:pPr>
            <a:endParaRPr lang="hu-HU" sz="3200" dirty="0"/>
          </a:p>
          <a:p>
            <a:pPr marL="0" indent="0" algn="ctr">
              <a:buNone/>
            </a:pPr>
            <a:r>
              <a:rPr lang="hu-HU" sz="3200" dirty="0" err="1"/>
              <a:t>Any</a:t>
            </a:r>
            <a:r>
              <a:rPr lang="hu-HU" sz="3200" dirty="0"/>
              <a:t> </a:t>
            </a:r>
            <a:r>
              <a:rPr lang="hu-HU" sz="3200" dirty="0" err="1"/>
              <a:t>Questions</a:t>
            </a:r>
            <a:r>
              <a:rPr lang="hu-H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131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9050" y="28575"/>
            <a:ext cx="9144000" cy="685800"/>
          </a:xfrm>
          <a:noFill/>
        </p:spPr>
        <p:txBody>
          <a:bodyPr lIns="90488" tIns="44450" rIns="90488" bIns="44450" anchor="b">
            <a:normAutofit/>
          </a:bodyPr>
          <a:lstStyle/>
          <a:p>
            <a:r>
              <a:rPr lang="hu-HU" sz="3600" b="1" dirty="0" err="1"/>
              <a:t>How</a:t>
            </a:r>
            <a:r>
              <a:rPr lang="hu-HU" sz="3600" b="1" dirty="0"/>
              <a:t> </a:t>
            </a:r>
            <a:r>
              <a:rPr lang="hu-HU" sz="3600" b="1" dirty="0" err="1"/>
              <a:t>firms</a:t>
            </a:r>
            <a:r>
              <a:rPr lang="hu-HU" sz="3600" b="1" dirty="0"/>
              <a:t> </a:t>
            </a:r>
            <a:r>
              <a:rPr lang="hu-HU" sz="3600" b="1" dirty="0" err="1"/>
              <a:t>issue</a:t>
            </a:r>
            <a:r>
              <a:rPr lang="hu-HU" sz="3600" b="1" dirty="0"/>
              <a:t> </a:t>
            </a:r>
            <a:r>
              <a:rPr lang="hu-HU" sz="3600" b="1" dirty="0" err="1"/>
              <a:t>securities</a:t>
            </a:r>
            <a:endParaRPr lang="en-US" sz="36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391169-A33B-4CD1-A5F7-15F0A1F8200E}"/>
              </a:ext>
            </a:extLst>
          </p:cNvPr>
          <p:cNvSpPr>
            <a:spLocks noGrp="1" noChangeArrowheads="1"/>
          </p:cNvSpPr>
          <p:nvPr/>
        </p:nvSpPr>
        <p:spPr>
          <a:xfrm>
            <a:off x="76200" y="990600"/>
            <a:ext cx="7620000" cy="4373563"/>
          </a:xfrm>
          <a:prstGeom prst="rect">
            <a:avLst/>
          </a:prstGeom>
        </p:spPr>
        <p:txBody>
          <a:bodyPr vert="horz" lIns="90488" tIns="44450" rIns="90488" bIns="4445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0"/>
              <a:buChar char="•"/>
            </a:pPr>
            <a:r>
              <a:rPr sz="2800" dirty="0"/>
              <a:t>Publicly Traded Companies</a:t>
            </a:r>
          </a:p>
          <a:p>
            <a:pPr lvl="1" algn="just">
              <a:buFont typeface="Arial" charset="0"/>
              <a:buChar char="•"/>
            </a:pPr>
            <a:r>
              <a:rPr sz="2800" dirty="0"/>
              <a:t>Raise capital from a wider range of investors through </a:t>
            </a:r>
            <a:r>
              <a:rPr sz="2800" i="1" dirty="0"/>
              <a:t>initial public offering, IPO</a:t>
            </a:r>
            <a:endParaRPr sz="2800" dirty="0"/>
          </a:p>
          <a:p>
            <a:pPr lvl="2" algn="just">
              <a:buFont typeface="Arial" charset="0"/>
              <a:buChar char="•"/>
            </a:pPr>
            <a:r>
              <a:rPr sz="3200" i="1" dirty="0"/>
              <a:t>Seasoned equity offering</a:t>
            </a:r>
            <a:r>
              <a:rPr sz="3200" dirty="0"/>
              <a:t>: The sale of additional shares in firms that already are publicly traded</a:t>
            </a:r>
          </a:p>
          <a:p>
            <a:pPr lvl="1" algn="just">
              <a:buFont typeface="Arial" charset="0"/>
              <a:buChar char="•"/>
            </a:pPr>
            <a:r>
              <a:rPr sz="2800" dirty="0"/>
              <a:t>Public offerings are marketed by investment bankers or </a:t>
            </a:r>
            <a:r>
              <a:rPr sz="2800" i="1" dirty="0"/>
              <a:t>underwriters</a:t>
            </a:r>
            <a:endParaRPr sz="2800" dirty="0"/>
          </a:p>
          <a:p>
            <a:pPr lvl="1" algn="just">
              <a:buFont typeface="Arial" charset="0"/>
              <a:buChar char="•"/>
            </a:pPr>
            <a:r>
              <a:rPr sz="2800" dirty="0"/>
              <a:t>Registration must be filed with the SEC</a:t>
            </a:r>
          </a:p>
          <a:p>
            <a:pPr>
              <a:spcBef>
                <a:spcPct val="40000"/>
              </a:spcBef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947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Main Steps of an IPO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3814572" y="963876"/>
            <a:ext cx="5024628" cy="557408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Choose an </a:t>
            </a:r>
            <a:r>
              <a:rPr lang="en-US" sz="2400" b="1" dirty="0" err="1">
                <a:latin typeface="+mn-lt"/>
              </a:rPr>
              <a:t>investement</a:t>
            </a:r>
            <a:r>
              <a:rPr lang="en-US" sz="2400" b="1" dirty="0">
                <a:latin typeface="+mn-lt"/>
              </a:rPr>
              <a:t> banker </a:t>
            </a:r>
            <a:r>
              <a:rPr lang="en-US" sz="2400" dirty="0">
                <a:latin typeface="+mn-lt"/>
              </a:rPr>
              <a:t>(underwriter) and agree on fee and </a:t>
            </a:r>
            <a:r>
              <a:rPr lang="en-US" sz="2400" dirty="0" err="1">
                <a:latin typeface="+mn-lt"/>
              </a:rPr>
              <a:t>aslo</a:t>
            </a:r>
            <a:r>
              <a:rPr lang="en-US" sz="2400" dirty="0">
                <a:latin typeface="+mn-lt"/>
              </a:rPr>
              <a:t> conditions (spread, </a:t>
            </a:r>
            <a:r>
              <a:rPr lang="en-US" sz="2400" dirty="0" err="1">
                <a:latin typeface="+mn-lt"/>
              </a:rPr>
              <a:t>greenshoe</a:t>
            </a:r>
            <a:r>
              <a:rPr lang="en-US" sz="2400" dirty="0">
                <a:latin typeface="+mn-lt"/>
              </a:rPr>
              <a:t>, etc.)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Draft a </a:t>
            </a:r>
            <a:r>
              <a:rPr lang="en-US" sz="2400" dirty="0">
                <a:latin typeface="+mn-lt"/>
              </a:rPr>
              <a:t>prospectus and file it with the Securities Exchange </a:t>
            </a:r>
            <a:r>
              <a:rPr lang="en-US" sz="2400" b="1" dirty="0">
                <a:latin typeface="+mn-lt"/>
              </a:rPr>
              <a:t>Commission (SEC). 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Marketing the deal: </a:t>
            </a:r>
            <a:r>
              <a:rPr lang="en-US" sz="2400" dirty="0">
                <a:latin typeface="+mn-lt"/>
              </a:rPr>
              <a:t>roadshow, presentations, book building starts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SEC approves the registration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Sell the shares to the investment banker</a:t>
            </a:r>
            <a:r>
              <a:rPr lang="en-US" sz="2400" dirty="0">
                <a:latin typeface="+mn-lt"/>
              </a:rPr>
              <a:t>, who selling to investors.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b="1" dirty="0">
                <a:latin typeface="+mn-lt"/>
              </a:rPr>
              <a:t>Listing. Trading starts</a:t>
            </a:r>
          </a:p>
          <a:p>
            <a:pPr marL="514350"/>
            <a:endParaRPr lang="en-US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93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Prospectus</a:t>
            </a:r>
            <a:endParaRPr lang="hu-HU" b="1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152400" y="929480"/>
            <a:ext cx="8839200" cy="542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Objectives:</a:t>
            </a:r>
            <a:endParaRPr lang="en-US" sz="2600" dirty="0"/>
          </a:p>
          <a:p>
            <a:r>
              <a:rPr lang="en-US" sz="2400" dirty="0"/>
              <a:t>It informs </a:t>
            </a:r>
            <a:r>
              <a:rPr lang="hu-HU" sz="2400" dirty="0" err="1"/>
              <a:t>investors</a:t>
            </a:r>
            <a:r>
              <a:rPr lang="hu-HU" sz="2400" dirty="0"/>
              <a:t> </a:t>
            </a:r>
            <a:r>
              <a:rPr lang="en-US" sz="2400" dirty="0"/>
              <a:t>about the company.</a:t>
            </a:r>
          </a:p>
          <a:p>
            <a:r>
              <a:rPr lang="en-US" sz="2400" dirty="0"/>
              <a:t>It serves as a written evidence about the </a:t>
            </a:r>
            <a:r>
              <a:rPr lang="en-US" sz="2400" b="1" dirty="0"/>
              <a:t>terms and conditions of issue of shares </a:t>
            </a:r>
            <a:r>
              <a:rPr lang="en-US" sz="2400" dirty="0"/>
              <a:t>or debentures of a company.</a:t>
            </a:r>
          </a:p>
          <a:p>
            <a:r>
              <a:rPr lang="en-US" sz="2400" dirty="0"/>
              <a:t>It induces the investors to invest in the shares and debentures of the company.</a:t>
            </a:r>
          </a:p>
          <a:p>
            <a:r>
              <a:rPr lang="en-US" sz="2400" b="1" dirty="0"/>
              <a:t>It describes the nature, extent and future prospectus of the company</a:t>
            </a:r>
            <a:r>
              <a:rPr lang="en-US" sz="2400" dirty="0"/>
              <a:t>.</a:t>
            </a:r>
          </a:p>
          <a:p>
            <a:r>
              <a:rPr lang="en-US" sz="2400" dirty="0"/>
              <a:t>It maintains all authentic records on the issue and make the directors liable for the misstatement in the prospectus.</a:t>
            </a:r>
          </a:p>
          <a:p>
            <a:r>
              <a:rPr lang="hu-HU" sz="2400" u="sng" dirty="0" err="1">
                <a:hlinkClick r:id="rId2"/>
              </a:rPr>
              <a:t>Facebook</a:t>
            </a:r>
            <a:r>
              <a:rPr lang="hu-HU" sz="2400" u="sng" dirty="0">
                <a:hlinkClick r:id="rId2"/>
              </a:rPr>
              <a:t> </a:t>
            </a:r>
            <a:r>
              <a:rPr lang="hu-HU" sz="2400" u="sng" dirty="0" err="1">
                <a:hlinkClick r:id="rId2"/>
              </a:rPr>
              <a:t>Prospectus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7237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Pricing</a:t>
            </a:r>
            <a:r>
              <a:rPr lang="hu-HU" b="1" dirty="0"/>
              <a:t> of an IPO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991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Timing is </a:t>
            </a:r>
            <a:r>
              <a:rPr lang="en-US" sz="2400" dirty="0" err="1"/>
              <a:t>crutial</a:t>
            </a:r>
            <a:endParaRPr lang="en-US" sz="2400" dirty="0"/>
          </a:p>
          <a:p>
            <a:r>
              <a:rPr lang="en-US" sz="2400" dirty="0"/>
              <a:t>Book building process</a:t>
            </a:r>
          </a:p>
          <a:p>
            <a:r>
              <a:rPr lang="en-US" sz="2400" dirty="0"/>
              <a:t>Pricing Method: Fixed price or auction</a:t>
            </a:r>
          </a:p>
          <a:p>
            <a:r>
              <a:rPr lang="en-US" sz="2400" dirty="0"/>
              <a:t>Auction types: discriminatory and uniform-price</a:t>
            </a:r>
          </a:p>
          <a:p>
            <a:endParaRPr lang="en-US" sz="2000" dirty="0"/>
          </a:p>
          <a:p>
            <a:r>
              <a:rPr lang="en-US" sz="2400" dirty="0"/>
              <a:t>Pricing is sensitive: too high 	difficult to sell out or bad 						performance after listing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US" sz="2400" dirty="0"/>
              <a:t>	         		too low	the company receives less 						capital inflow, dilution of profit 					and control for relatively cheap 					price</a:t>
            </a:r>
          </a:p>
          <a:p>
            <a:pPr marL="0" lvl="4" indent="0">
              <a:spcBef>
                <a:spcPts val="1000"/>
              </a:spcBef>
              <a:buNone/>
            </a:pPr>
            <a:endParaRPr lang="en-US" sz="2400" dirty="0"/>
          </a:p>
          <a:p>
            <a:pPr marL="0" lvl="4" indent="0">
              <a:spcBef>
                <a:spcPts val="1000"/>
              </a:spcBef>
              <a:buNone/>
            </a:pPr>
            <a:endParaRPr lang="en-US" sz="2400" dirty="0"/>
          </a:p>
          <a:p>
            <a:pPr marL="0" lvl="4" indent="0">
              <a:spcBef>
                <a:spcPts val="1000"/>
              </a:spcBef>
              <a:buNone/>
            </a:pPr>
            <a:r>
              <a:rPr lang="en-US" sz="2600" b="1" dirty="0"/>
              <a:t>Investors </a:t>
            </a:r>
            <a:r>
              <a:rPr lang="en-US" sz="2600" dirty="0"/>
              <a:t>		       </a:t>
            </a:r>
            <a:r>
              <a:rPr lang="en-US" sz="2600" b="1" dirty="0"/>
              <a:t>Underwriters</a:t>
            </a:r>
            <a:r>
              <a:rPr lang="en-US" sz="2600" dirty="0"/>
              <a:t>			</a:t>
            </a:r>
            <a:r>
              <a:rPr lang="en-US" sz="2600" b="1" dirty="0"/>
              <a:t>Company</a:t>
            </a:r>
            <a:endParaRPr lang="en-US" sz="2400" b="1" dirty="0"/>
          </a:p>
        </p:txBody>
      </p:sp>
      <p:sp>
        <p:nvSpPr>
          <p:cNvPr id="7" name="Jobbra nyíl 6"/>
          <p:cNvSpPr/>
          <p:nvPr/>
        </p:nvSpPr>
        <p:spPr>
          <a:xfrm>
            <a:off x="6143163" y="5562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Jobbra nyíl 7"/>
          <p:cNvSpPr/>
          <p:nvPr/>
        </p:nvSpPr>
        <p:spPr>
          <a:xfrm rot="10800000">
            <a:off x="1981200" y="5582945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75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Cost</a:t>
            </a:r>
            <a:r>
              <a:rPr lang="hu-HU" b="1" dirty="0"/>
              <a:t> of IPO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991600" cy="5181600"/>
          </a:xfrm>
        </p:spPr>
        <p:txBody>
          <a:bodyPr/>
          <a:lstStyle/>
          <a:p>
            <a:r>
              <a:rPr lang="en-US" sz="2400" dirty="0"/>
              <a:t>The spread between the issue price and the price, where the underwriter allow to buy stock from the co.</a:t>
            </a:r>
          </a:p>
          <a:p>
            <a:endParaRPr lang="en-US" sz="1000" dirty="0"/>
          </a:p>
          <a:p>
            <a:r>
              <a:rPr lang="en-US" sz="2400" dirty="0"/>
              <a:t>Depends of the issue size: set in %, but this is confidential</a:t>
            </a:r>
          </a:p>
          <a:p>
            <a:endParaRPr lang="en-US" sz="1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This cost covers: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Cost of the 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Prospectus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Travel and roadshow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Legal cost, accountants, other external advisers (esp. in energy, technology,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Facebook</a:t>
            </a:r>
            <a:r>
              <a:rPr lang="hu-HU" b="1" dirty="0"/>
              <a:t> IPO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83DA-7C8C-4A40-B388-45EE18EA7521}" type="datetime1">
              <a:rPr lang="hu-HU" smtClean="0"/>
              <a:t>2021. 02. 25.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Fundamentals of Corporate Finance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9</a:t>
            </a:fld>
            <a:endParaRPr lang="hu-HU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5892800" cy="177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400" b="1" dirty="0" err="1"/>
              <a:t>Facebook</a:t>
            </a:r>
            <a:r>
              <a:rPr lang="hu-HU" sz="2400" b="1" dirty="0"/>
              <a:t> </a:t>
            </a:r>
            <a:r>
              <a:rPr lang="en-US" sz="2400" dirty="0"/>
              <a:t>IPO on May 18, 2012.</a:t>
            </a:r>
            <a:endParaRPr lang="hu-HU" sz="2400" dirty="0"/>
          </a:p>
          <a:p>
            <a:pPr marL="0" indent="0">
              <a:buNone/>
            </a:pPr>
            <a:r>
              <a:rPr lang="en-US" sz="2400" dirty="0"/>
              <a:t>The IPO was one of the biggest in technology, and the biggest in Internet history, with a market capitalization of over $104 billion.</a:t>
            </a:r>
            <a:endParaRPr lang="hu-HU" sz="24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78" y="914400"/>
            <a:ext cx="3098800" cy="1749323"/>
          </a:xfrm>
          <a:prstGeom prst="rect">
            <a:avLst/>
          </a:prstGeom>
        </p:spPr>
      </p:pic>
      <p:sp>
        <p:nvSpPr>
          <p:cNvPr id="9" name="Szöveg helye 5"/>
          <p:cNvSpPr txBox="1">
            <a:spLocks/>
          </p:cNvSpPr>
          <p:nvPr/>
        </p:nvSpPr>
        <p:spPr>
          <a:xfrm>
            <a:off x="152400" y="2739923"/>
            <a:ext cx="8991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The company targeted a valuation from $28 to $35/</a:t>
            </a:r>
            <a:r>
              <a:rPr lang="en-US" sz="2400" dirty="0" err="1"/>
              <a:t>sh</a:t>
            </a:r>
            <a:r>
              <a:rPr lang="hu-HU" sz="2400" dirty="0"/>
              <a:t>.</a:t>
            </a:r>
            <a:r>
              <a:rPr lang="en-US" sz="2400" dirty="0"/>
              <a:t> ($77 billion to $96 billion)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Set a price range of the issue as $34 to $38 per sh. in mid May.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Underwriters settled on a price of $38 per share, at the top of its target range.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Initial trading saw the stock shoot up to as much as $45 on the listing day.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The stock closed its second full week of trading on June 1 at $27.72.</a:t>
            </a:r>
          </a:p>
        </p:txBody>
      </p:sp>
    </p:spTree>
    <p:extLst>
      <p:ext uri="{BB962C8B-B14F-4D97-AF65-F5344CB8AC3E}">
        <p14:creationId xmlns:p14="http://schemas.microsoft.com/office/powerpoint/2010/main" val="3771974391"/>
      </p:ext>
    </p:extLst>
  </p:cSld>
  <p:clrMapOvr>
    <a:masterClrMapping/>
  </p:clrMapOvr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2864</Words>
  <Application>Microsoft Office PowerPoint</Application>
  <PresentationFormat>Diavetítés a képernyőre (4:3 oldalarány)</PresentationFormat>
  <Paragraphs>401</Paragraphs>
  <Slides>37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5" baseType="lpstr">
      <vt:lpstr>Arial</vt:lpstr>
      <vt:lpstr>Book Antiqua</vt:lpstr>
      <vt:lpstr>Calibri</vt:lpstr>
      <vt:lpstr>Cambria</vt:lpstr>
      <vt:lpstr>Courier New</vt:lpstr>
      <vt:lpstr>Times New Roman</vt:lpstr>
      <vt:lpstr>Wingdings</vt:lpstr>
      <vt:lpstr>Egyéni tervezés</vt:lpstr>
      <vt:lpstr> Financial Markets and Securities   Securities Market   </vt:lpstr>
      <vt:lpstr>Agenda</vt:lpstr>
      <vt:lpstr>Primary vs. Secondary Market </vt:lpstr>
      <vt:lpstr>How firms issue securities</vt:lpstr>
      <vt:lpstr>Main Steps of an IPO</vt:lpstr>
      <vt:lpstr>Prospectus</vt:lpstr>
      <vt:lpstr>Pricing of an IPO</vt:lpstr>
      <vt:lpstr>Cost of IPO</vt:lpstr>
      <vt:lpstr>Facebook IPO</vt:lpstr>
      <vt:lpstr>Facebook IPO</vt:lpstr>
      <vt:lpstr>Twitter IPO</vt:lpstr>
      <vt:lpstr>Twitter Price</vt:lpstr>
      <vt:lpstr>Functions of Financial Markets</vt:lpstr>
      <vt:lpstr>Types of Markets</vt:lpstr>
      <vt:lpstr>Bid and Asked Prices</vt:lpstr>
      <vt:lpstr>Types of Orders</vt:lpstr>
      <vt:lpstr>Types of Orders Continued</vt:lpstr>
      <vt:lpstr> </vt:lpstr>
      <vt:lpstr>U.S. Markets</vt:lpstr>
      <vt:lpstr>U.S. Markets</vt:lpstr>
      <vt:lpstr>New Trading Strategies</vt:lpstr>
      <vt:lpstr>Characteristics of good market</vt:lpstr>
      <vt:lpstr>The Long &amp; Short of “Round Trips”</vt:lpstr>
      <vt:lpstr>Buying on Margin</vt:lpstr>
      <vt:lpstr>Margin Trading</vt:lpstr>
      <vt:lpstr>Margin Trading</vt:lpstr>
      <vt:lpstr>Margin Trading</vt:lpstr>
      <vt:lpstr>Margin Trading</vt:lpstr>
      <vt:lpstr>Short Sales</vt:lpstr>
      <vt:lpstr>Short Sales</vt:lpstr>
      <vt:lpstr>Short Sales</vt:lpstr>
      <vt:lpstr>Short Sale: Initial Conditions</vt:lpstr>
      <vt:lpstr>Short Sale: Dot Bomb falls to $70</vt:lpstr>
      <vt:lpstr>Short Sale: Margin Call</vt:lpstr>
      <vt:lpstr>Short Sales</vt:lpstr>
      <vt:lpstr>Short Sales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Financial Markets and Securities   Securities Market   </dc:title>
  <dc:creator>Czipó György</dc:creator>
  <cp:lastModifiedBy>Czipó György</cp:lastModifiedBy>
  <cp:revision>6</cp:revision>
  <dcterms:created xsi:type="dcterms:W3CDTF">2021-01-27T11:55:24Z</dcterms:created>
  <dcterms:modified xsi:type="dcterms:W3CDTF">2021-02-25T12:27:41Z</dcterms:modified>
</cp:coreProperties>
</file>