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6" r:id="rId1"/>
  </p:sldMasterIdLst>
  <p:notesMasterIdLst>
    <p:notesMasterId r:id="rId12"/>
  </p:notesMasterIdLst>
  <p:handoutMasterIdLst>
    <p:handoutMasterId r:id="rId13"/>
  </p:handoutMasterIdLst>
  <p:sldIdLst>
    <p:sldId id="308" r:id="rId2"/>
    <p:sldId id="362" r:id="rId3"/>
    <p:sldId id="361" r:id="rId4"/>
    <p:sldId id="402" r:id="rId5"/>
    <p:sldId id="363" r:id="rId6"/>
    <p:sldId id="364" r:id="rId7"/>
    <p:sldId id="366" r:id="rId8"/>
    <p:sldId id="367" r:id="rId9"/>
    <p:sldId id="377" r:id="rId10"/>
    <p:sldId id="370" r:id="rId11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zipó György" initials="CG" lastIdx="1" clrIdx="0">
    <p:extLst>
      <p:ext uri="{19B8F6BF-5375-455C-9EA6-DF929625EA0E}">
        <p15:presenceInfo xmlns:p15="http://schemas.microsoft.com/office/powerpoint/2012/main" userId="S::czipo.gyorgy@grid.co.hu::e4f4017f-9c15-46a8-8e13-92fcf12609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476"/>
    <a:srgbClr val="0082FF"/>
    <a:srgbClr val="5EB1D8"/>
    <a:srgbClr val="0932D9"/>
    <a:srgbClr val="E6E6E6"/>
    <a:srgbClr val="B80000"/>
    <a:srgbClr val="F5DC7A"/>
    <a:srgbClr val="001E7C"/>
    <a:srgbClr val="1717E3"/>
    <a:srgbClr val="003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0" autoAdjust="0"/>
    <p:restoredTop sz="90986" autoAdjust="0"/>
  </p:normalViewPr>
  <p:slideViewPr>
    <p:cSldViewPr>
      <p:cViewPr varScale="1">
        <p:scale>
          <a:sx n="107" d="100"/>
          <a:sy n="107" d="100"/>
        </p:scale>
        <p:origin x="10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197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01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50888"/>
            <a:ext cx="4943475" cy="370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2230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927100" y="750888"/>
            <a:ext cx="4943475" cy="37084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r>
              <a:rPr lang="hu-H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51148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101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000" dirty="0"/>
          </a:p>
        </p:txBody>
      </p:sp>
    </p:spTree>
    <p:extLst>
      <p:ext uri="{BB962C8B-B14F-4D97-AF65-F5344CB8AC3E}">
        <p14:creationId xmlns:p14="http://schemas.microsoft.com/office/powerpoint/2010/main" val="27830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000" dirty="0"/>
          </a:p>
        </p:txBody>
      </p:sp>
    </p:spTree>
    <p:extLst>
      <p:ext uri="{BB962C8B-B14F-4D97-AF65-F5344CB8AC3E}">
        <p14:creationId xmlns:p14="http://schemas.microsoft.com/office/powerpoint/2010/main" val="99003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B978-4999-4A33-BAB1-25C84A3D8E02}" type="datetime1">
              <a:rPr lang="hu-HU" smtClean="0"/>
              <a:t>2022. 09. 25.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Financial Markets and Securities 2021 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825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74D9-449E-4A6B-A1C9-C727C66C682D}" type="datetime1">
              <a:rPr lang="hu-HU" smtClean="0"/>
              <a:t>2022. 09. 25.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Financial Markets and Securities 2021 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08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4130-C463-44A5-B5F1-3075983DA61E}" type="datetime1">
              <a:rPr lang="hu-HU" smtClean="0"/>
              <a:t>2022. 09. 25.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Financial Markets and Securities 2021 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88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6C8F3-0A8F-49BD-BE18-D2446D79D30F}" type="datetime1">
              <a:rPr lang="hu-HU" altLang="en-US" smtClean="0"/>
              <a:t>2022. 09. 25.</a:t>
            </a:fld>
            <a:endParaRPr lang="hu-H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Financial Markets and Securities 2021 </a:t>
            </a:r>
            <a:endParaRPr lang="hu-H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2C121-4FF7-4F08-8E46-61E97381B76B}" type="slidenum">
              <a:rPr lang="hu-HU" altLang="en-US"/>
              <a:pPr/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416065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hu-HU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3967C-774C-447D-B37F-98EBD872DE1A}" type="datetime1">
              <a:rPr lang="hu-HU" altLang="en-US" smtClean="0"/>
              <a:t>2022. 09. 25.</a:t>
            </a:fld>
            <a:endParaRPr lang="hu-H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Financial Markets and Securities 2021 </a:t>
            </a:r>
            <a:endParaRPr lang="hu-H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E311C5-A292-4052-A341-3B6B9606F9E5}" type="slidenum">
              <a:rPr lang="hu-HU" altLang="en-US"/>
              <a:pPr/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111609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3D8F-6D8B-4260-8C61-B2E437783D38}" type="datetime1">
              <a:rPr lang="hu-HU" smtClean="0"/>
              <a:t>2022. 09. 25.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Financial Markets and Securities 2021 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helye 1"/>
          <p:cNvSpPr>
            <a:spLocks noGrp="1"/>
          </p:cNvSpPr>
          <p:nvPr>
            <p:ph type="title"/>
          </p:nvPr>
        </p:nvSpPr>
        <p:spPr>
          <a:xfrm>
            <a:off x="152400" y="61912"/>
            <a:ext cx="6172200" cy="62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8" name="Szöveg helye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165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07303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414A-CD17-4E02-9A0F-1C518EE89B23}" type="datetime1">
              <a:rPr lang="hu-HU" smtClean="0"/>
              <a:t>2022. 09. 25.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Financial Markets and Securities 2021 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086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BAFA-885F-4C4C-AE12-9BD2983AD4AA}" type="datetime1">
              <a:rPr lang="hu-HU" smtClean="0"/>
              <a:t>2022. 09. 25.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Financial Markets and Securities 2021 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19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E33C-11C0-4BB5-BEC3-6613B518DC96}" type="datetime1">
              <a:rPr lang="hu-HU" smtClean="0"/>
              <a:t>2022. 09. 25.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Financial Markets and Securities 2021 </a:t>
            </a:r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Cím helye 1"/>
          <p:cNvSpPr>
            <a:spLocks noGrp="1"/>
          </p:cNvSpPr>
          <p:nvPr>
            <p:ph type="title"/>
          </p:nvPr>
        </p:nvSpPr>
        <p:spPr>
          <a:xfrm>
            <a:off x="152400" y="61912"/>
            <a:ext cx="6172200" cy="62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9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96A8-A578-4146-A56B-4D0203F1B0E5}" type="datetime1">
              <a:rPr lang="hu-HU" smtClean="0"/>
              <a:t>2022. 09. 25.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Financial Markets and Securities 2021 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1816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77965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480A-EB5D-4600-ADA0-3E7E1197526C}" type="datetime1">
              <a:rPr lang="hu-HU" smtClean="0"/>
              <a:t>2022. 09. 25.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Financial Markets and Securities 2021 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53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9D4-05BF-492E-89EE-680D47499251}" type="datetime1">
              <a:rPr lang="hu-HU" smtClean="0"/>
              <a:t>2022. 09. 25.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Financial Markets and Securities 2021 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231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866E-2A12-4FF4-94C8-CA643A38BD50}" type="datetime1">
              <a:rPr lang="hu-HU" smtClean="0"/>
              <a:t>2022. 09. 25.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Financial Markets and Securities 2021 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68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52400" y="60325"/>
            <a:ext cx="6172200" cy="62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400" y="977900"/>
            <a:ext cx="8839200" cy="517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524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67B97-70FA-4565-8509-B554AAB4B743}" type="datetime1">
              <a:rPr lang="hu-HU" smtClean="0"/>
              <a:t>2022. 09. 25.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Financial Markets and Securities 2021 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9342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12" y="160338"/>
            <a:ext cx="2676718" cy="423862"/>
          </a:xfrm>
          <a:prstGeom prst="rect">
            <a:avLst/>
          </a:prstGeom>
        </p:spPr>
      </p:pic>
      <p:cxnSp>
        <p:nvCxnSpPr>
          <p:cNvPr id="9" name="Egyenes összekötő 8"/>
          <p:cNvCxnSpPr/>
          <p:nvPr userDrawn="1"/>
        </p:nvCxnSpPr>
        <p:spPr>
          <a:xfrm>
            <a:off x="0" y="800100"/>
            <a:ext cx="9144000" cy="0"/>
          </a:xfrm>
          <a:prstGeom prst="line">
            <a:avLst/>
          </a:prstGeom>
          <a:ln w="57150">
            <a:solidFill>
              <a:srgbClr val="024476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 userDrawn="1"/>
        </p:nvCxnSpPr>
        <p:spPr>
          <a:xfrm>
            <a:off x="0" y="889000"/>
            <a:ext cx="9144000" cy="0"/>
          </a:xfrm>
          <a:prstGeom prst="line">
            <a:avLst/>
          </a:prstGeom>
          <a:ln w="38100">
            <a:solidFill>
              <a:srgbClr val="024476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 userDrawn="1"/>
        </p:nvCxnSpPr>
        <p:spPr>
          <a:xfrm>
            <a:off x="-18000" y="6273800"/>
            <a:ext cx="9180000" cy="0"/>
          </a:xfrm>
          <a:prstGeom prst="line">
            <a:avLst/>
          </a:prstGeom>
          <a:ln w="19050">
            <a:solidFill>
              <a:srgbClr val="024476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9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0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gyczipo@ibs-b.hu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933AB7-B9DC-4982-ABF7-015A736EF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EC2E9E7-1AE3-4A2E-BB79-3803F4FEF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27657" y="-1141858"/>
            <a:ext cx="5486400" cy="91417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97280" y="914399"/>
            <a:ext cx="7818120" cy="5133976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hu-HU" sz="4400" b="1" dirty="0"/>
            </a:br>
            <a:r>
              <a:rPr lang="hu-HU" sz="4400" b="1" dirty="0"/>
              <a:t>Financial </a:t>
            </a:r>
            <a:r>
              <a:rPr lang="hu-HU" sz="4400" b="1" dirty="0" err="1"/>
              <a:t>Markets</a:t>
            </a:r>
            <a:r>
              <a:rPr lang="hu-HU" sz="4400" b="1" dirty="0"/>
              <a:t> and </a:t>
            </a:r>
            <a:r>
              <a:rPr lang="hu-HU" sz="4400" b="1" dirty="0" err="1"/>
              <a:t>Securities</a:t>
            </a:r>
            <a:br>
              <a:rPr lang="hu-HU" sz="4400" b="1" dirty="0"/>
            </a:br>
            <a:br>
              <a:rPr lang="hu-HU" sz="4400" b="1" dirty="0"/>
            </a:br>
            <a:br>
              <a:rPr lang="hu-HU" sz="4400" b="1" dirty="0"/>
            </a:br>
            <a:r>
              <a:rPr lang="en-US" sz="4400" b="1" dirty="0"/>
              <a:t>Introduction and module information</a:t>
            </a:r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type="subTitle" idx="1"/>
          </p:nvPr>
        </p:nvSpPr>
        <p:spPr>
          <a:xfrm>
            <a:off x="4993480" y="914399"/>
            <a:ext cx="3809326" cy="5133975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endParaRPr lang="hu-HU" b="1">
              <a:latin typeface="Book Antiqua" panose="02040602050305030304" pitchFamily="18" charset="0"/>
            </a:endParaRPr>
          </a:p>
          <a:p>
            <a:pPr marL="0" indent="0" algn="l">
              <a:buNone/>
            </a:pPr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9B404-9B5A-45AF-9DCA-410DAF007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823" y="2679192"/>
            <a:ext cx="89154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A51CD7-AFDD-48E6-996D-41F15D934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4846" y="6172201"/>
            <a:ext cx="89154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172200" cy="623888"/>
          </a:xfrm>
        </p:spPr>
        <p:txBody>
          <a:bodyPr>
            <a:noAutofit/>
          </a:bodyPr>
          <a:lstStyle/>
          <a:p>
            <a:r>
              <a:rPr lang="hu-HU" sz="3600" b="1" dirty="0" err="1"/>
              <a:t>Intro</a:t>
            </a:r>
            <a:r>
              <a:rPr lang="hu-HU" sz="3600" b="1" dirty="0"/>
              <a:t> -  </a:t>
            </a:r>
            <a:r>
              <a:rPr lang="en-GB" sz="3600" b="1" dirty="0"/>
              <a:t>Key </a:t>
            </a:r>
            <a:r>
              <a:rPr lang="hu-HU" sz="3600" b="1" dirty="0"/>
              <a:t>S</a:t>
            </a:r>
            <a:r>
              <a:rPr lang="en-GB" sz="3600" b="1" dirty="0" err="1"/>
              <a:t>tories</a:t>
            </a:r>
            <a:r>
              <a:rPr lang="en-GB" sz="3600" b="1" dirty="0"/>
              <a:t> of 2022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2400" y="977900"/>
            <a:ext cx="8839200" cy="5270500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Macro/ Market:</a:t>
            </a:r>
          </a:p>
          <a:p>
            <a:pPr lvl="1"/>
            <a:r>
              <a:rPr lang="en-GB" dirty="0"/>
              <a:t>War in Ukraine</a:t>
            </a:r>
          </a:p>
          <a:p>
            <a:pPr lvl="1"/>
            <a:r>
              <a:rPr lang="en-GB" dirty="0"/>
              <a:t>Inflation and recession fears</a:t>
            </a:r>
          </a:p>
          <a:p>
            <a:pPr lvl="1"/>
            <a:r>
              <a:rPr lang="en-GB" dirty="0"/>
              <a:t>Energy prices </a:t>
            </a:r>
          </a:p>
          <a:p>
            <a:pPr lvl="1"/>
            <a:r>
              <a:rPr lang="en-GB" dirty="0"/>
              <a:t>Coronavirus and its possible economic effects</a:t>
            </a:r>
          </a:p>
          <a:p>
            <a:pPr lvl="1"/>
            <a:r>
              <a:rPr lang="en-GB" dirty="0"/>
              <a:t>US vs. China trade war and tariffs</a:t>
            </a:r>
          </a:p>
          <a:p>
            <a:pPr lvl="1"/>
            <a:r>
              <a:rPr lang="en-GB" dirty="0"/>
              <a:t>Global negative interest rate environment</a:t>
            </a:r>
          </a:p>
          <a:p>
            <a:pPr lvl="1"/>
            <a:r>
              <a:rPr lang="en-GB" dirty="0"/>
              <a:t>Bitcoin </a:t>
            </a:r>
          </a:p>
          <a:p>
            <a:pPr lvl="1"/>
            <a:r>
              <a:rPr lang="en-GB" dirty="0"/>
              <a:t>How household investments and online trading platforms will form Wall </a:t>
            </a:r>
            <a:r>
              <a:rPr lang="en-GB" dirty="0" err="1"/>
              <a:t>Steet</a:t>
            </a:r>
            <a:r>
              <a:rPr lang="en-GB" dirty="0"/>
              <a:t> - Robinhood investors and </a:t>
            </a:r>
            <a:r>
              <a:rPr lang="en-GB" dirty="0" err="1"/>
              <a:t>Redit</a:t>
            </a:r>
            <a:r>
              <a:rPr lang="en-GB" dirty="0"/>
              <a:t> rebellions</a:t>
            </a:r>
          </a:p>
          <a:p>
            <a:pPr lvl="1"/>
            <a:endParaRPr lang="en-GB" dirty="0"/>
          </a:p>
          <a:p>
            <a:r>
              <a:rPr lang="en-GB" b="1" dirty="0"/>
              <a:t>Corporate</a:t>
            </a:r>
          </a:p>
          <a:p>
            <a:pPr lvl="1"/>
            <a:r>
              <a:rPr lang="en-GB" dirty="0"/>
              <a:t>Tesla vs. Traditional auto makers (Ford, BMW and Mercedes)</a:t>
            </a:r>
          </a:p>
          <a:p>
            <a:pPr lvl="1"/>
            <a:r>
              <a:rPr lang="en-GB" dirty="0"/>
              <a:t>Apple’s iPhone </a:t>
            </a:r>
            <a:r>
              <a:rPr lang="en-GB"/>
              <a:t>sales </a:t>
            </a:r>
          </a:p>
          <a:p>
            <a:pPr lvl="1"/>
            <a:r>
              <a:rPr lang="en-GB"/>
              <a:t>Slice </a:t>
            </a:r>
            <a:r>
              <a:rPr lang="en-GB" dirty="0"/>
              <a:t>up Facebook and Google?</a:t>
            </a:r>
          </a:p>
          <a:p>
            <a:pPr lvl="1"/>
            <a:r>
              <a:rPr lang="en-GB" dirty="0"/>
              <a:t>Netflix vs. Traditional filmmakers</a:t>
            </a:r>
          </a:p>
          <a:p>
            <a:pPr lvl="1"/>
            <a:r>
              <a:rPr lang="en-GB" dirty="0"/>
              <a:t>Fintech companies vs. Banking (</a:t>
            </a:r>
            <a:r>
              <a:rPr lang="en-GB" dirty="0" err="1"/>
              <a:t>Revolut</a:t>
            </a:r>
            <a:r>
              <a:rPr lang="en-GB" dirty="0"/>
              <a:t> vs. Traditional commercial banks, Robinhood/Interactive Broker vs. </a:t>
            </a:r>
            <a:r>
              <a:rPr lang="en-GB" dirty="0" err="1"/>
              <a:t>Treditional</a:t>
            </a:r>
            <a:r>
              <a:rPr lang="en-GB" dirty="0"/>
              <a:t> broker houses) </a:t>
            </a:r>
          </a:p>
          <a:p>
            <a:pPr lvl="1"/>
            <a:endParaRPr lang="hu-HU" dirty="0"/>
          </a:p>
          <a:p>
            <a:pPr lvl="1"/>
            <a:endParaRPr lang="en-GB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D77CC8-5487-4282-B9FB-38B2A506FE68}" type="datetime1">
              <a:rPr lang="hu-HU" altLang="en-US" smtClean="0"/>
              <a:t>2022. 09. 25.</a:t>
            </a:fld>
            <a:endParaRPr lang="hu-HU" alt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Financial Markets and Securities 2021 </a:t>
            </a:r>
            <a:endParaRPr lang="hu-HU" alt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C121-4FF7-4F08-8E46-61E97381B76B}" type="slidenum">
              <a:rPr lang="hu-HU" altLang="en-US" smtClean="0"/>
              <a:pPr/>
              <a:t>10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257367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hu-HU" b="1">
                <a:solidFill>
                  <a:schemeClr val="accent1"/>
                </a:solidFill>
              </a:rPr>
              <a:t>Agenda</a:t>
            </a:r>
            <a:endParaRPr lang="en-GB" b="1">
              <a:solidFill>
                <a:schemeClr val="accent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eaLnBrk="1" hangingPunct="1"/>
            <a:endParaRPr lang="hu-HU" sz="2100" dirty="0"/>
          </a:p>
          <a:p>
            <a:pPr eaLnBrk="1" hangingPunct="1"/>
            <a:endParaRPr lang="hu-HU" sz="2100" b="1" dirty="0"/>
          </a:p>
          <a:p>
            <a:pPr eaLnBrk="1" hangingPunct="1"/>
            <a:r>
              <a:rPr lang="hu-HU" sz="2100" b="1" dirty="0" err="1"/>
              <a:t>Itroduction</a:t>
            </a:r>
            <a:endParaRPr lang="hu-HU" sz="2100" b="1" dirty="0"/>
          </a:p>
          <a:p>
            <a:pPr eaLnBrk="1" hangingPunct="1"/>
            <a:r>
              <a:rPr lang="hu-HU" sz="2100" b="1" dirty="0" err="1"/>
              <a:t>Module</a:t>
            </a:r>
            <a:r>
              <a:rPr lang="hu-HU" sz="2100" b="1" dirty="0"/>
              <a:t> </a:t>
            </a:r>
            <a:r>
              <a:rPr lang="hu-HU" sz="2100" b="1" dirty="0" err="1"/>
              <a:t>information</a:t>
            </a:r>
            <a:endParaRPr lang="hu-HU" sz="2100" b="1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7DB422C1-6A5A-6142-90AB-FAAE2EE9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33479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03D2AC42-A903-496C-BF13-04D6D230DB1F}" type="datetime1">
              <a:rPr lang="hu-HU" altLang="en-US" sz="900" smtClean="0">
                <a:solidFill>
                  <a:schemeClr val="tx1">
                    <a:alpha val="80000"/>
                  </a:schemeClr>
                </a:solidFill>
              </a:rPr>
              <a:t>2022. 09. 25.</a:t>
            </a:fld>
            <a:endParaRPr lang="hu-HU" altLang="en-US" sz="9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7B2CF9E-459D-014A-ABF2-FC258209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2023" y="6033479"/>
            <a:ext cx="394498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altLang="en-US" sz="900">
                <a:solidFill>
                  <a:schemeClr val="tx1">
                    <a:alpha val="80000"/>
                  </a:schemeClr>
                </a:solidFill>
              </a:rPr>
              <a:t>Financial Markets and Securities 2021 </a:t>
            </a:r>
            <a:endParaRPr lang="hu-HU" altLang="en-US" sz="9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68C3802-B559-6C4C-8985-3E900BC4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C2C121-4FF7-4F08-8E46-61E97381B76B}" type="slidenum">
              <a:rPr lang="hu-HU" altLang="en-US" sz="9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hu-HU" alt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0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924800" cy="5257800"/>
          </a:xfrm>
          <a:noFill/>
        </p:spPr>
        <p:txBody>
          <a:bodyPr lIns="90488" tIns="44450" rIns="90488" bIns="44450"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u-HU" sz="5800" b="1" dirty="0"/>
              <a:t>Financial </a:t>
            </a:r>
            <a:r>
              <a:rPr lang="hu-HU" sz="5800" b="1" dirty="0" err="1"/>
              <a:t>Markets</a:t>
            </a:r>
            <a:r>
              <a:rPr lang="hu-HU" sz="5800" b="1" dirty="0"/>
              <a:t> and </a:t>
            </a:r>
            <a:r>
              <a:rPr lang="hu-HU" sz="5800" b="1" dirty="0" err="1"/>
              <a:t>Securities</a:t>
            </a:r>
            <a:endParaRPr lang="hu-HU" sz="20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u-HU" dirty="0"/>
              <a:t>IBS, 2022 </a:t>
            </a:r>
            <a:r>
              <a:rPr lang="hu-HU" dirty="0" err="1"/>
              <a:t>Fall</a:t>
            </a:r>
            <a:r>
              <a:rPr lang="hu-HU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hu-HU" sz="2000" b="1" dirty="0"/>
          </a:p>
          <a:p>
            <a:pPr>
              <a:buNone/>
            </a:pPr>
            <a:r>
              <a:rPr lang="hu-HU" b="1" dirty="0" err="1"/>
              <a:t>Module</a:t>
            </a:r>
            <a:r>
              <a:rPr lang="hu-HU" b="1" dirty="0"/>
              <a:t> and </a:t>
            </a:r>
          </a:p>
          <a:p>
            <a:pPr>
              <a:buNone/>
            </a:pPr>
            <a:r>
              <a:rPr lang="hu-HU" b="1" dirty="0" err="1"/>
              <a:t>Seminar</a:t>
            </a:r>
            <a:r>
              <a:rPr lang="hu-HU" b="1" dirty="0"/>
              <a:t> </a:t>
            </a:r>
            <a:r>
              <a:rPr lang="hu-HU" b="1" dirty="0" err="1"/>
              <a:t>Leader</a:t>
            </a:r>
            <a:r>
              <a:rPr lang="hu-HU" b="1" dirty="0"/>
              <a:t>: 	</a:t>
            </a:r>
            <a:r>
              <a:rPr lang="hu-HU" dirty="0"/>
              <a:t>György Czipó</a:t>
            </a:r>
          </a:p>
          <a:p>
            <a:pPr>
              <a:buNone/>
            </a:pPr>
            <a:r>
              <a:rPr lang="hu-HU" dirty="0"/>
              <a:t>				 	</a:t>
            </a:r>
            <a:endParaRPr lang="hu-HU" sz="2200" dirty="0"/>
          </a:p>
          <a:p>
            <a:pPr>
              <a:buNone/>
            </a:pPr>
            <a:r>
              <a:rPr lang="hu-HU" sz="2200" dirty="0" err="1"/>
              <a:t>Contact</a:t>
            </a:r>
            <a:r>
              <a:rPr lang="hu-HU" sz="2200" dirty="0"/>
              <a:t>: </a:t>
            </a:r>
            <a:r>
              <a:rPr lang="hu-HU" sz="2200" dirty="0" err="1">
                <a:hlinkClick r:id="rId2"/>
              </a:rPr>
              <a:t>gyczipo</a:t>
            </a:r>
            <a:r>
              <a:rPr lang="en-US" sz="2200" dirty="0">
                <a:hlinkClick r:id="rId2"/>
              </a:rPr>
              <a:t>@ibs-b.hu</a:t>
            </a:r>
            <a:r>
              <a:rPr lang="hu-HU" sz="2200" dirty="0"/>
              <a:t> </a:t>
            </a:r>
          </a:p>
          <a:p>
            <a:pPr>
              <a:lnSpc>
                <a:spcPct val="100000"/>
              </a:lnSpc>
              <a:buNone/>
            </a:pPr>
            <a:r>
              <a:rPr lang="hu-HU" sz="2200" dirty="0"/>
              <a:t>			   </a:t>
            </a:r>
            <a:r>
              <a:rPr lang="en-US" sz="2200" dirty="0"/>
              <a:t>		</a:t>
            </a:r>
            <a:endParaRPr lang="hu-HU" sz="2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C06734-3BDA-4A31-8BE4-3308015D2218}" type="datetime1">
              <a:rPr lang="hu-HU" altLang="en-US" smtClean="0"/>
              <a:t>2022. 09. 25.</a:t>
            </a:fld>
            <a:endParaRPr lang="hu-HU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Financial Markets and Securities 2021 </a:t>
            </a:r>
            <a:endParaRPr lang="hu-H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C121-4FF7-4F08-8E46-61E97381B76B}" type="slidenum">
              <a:rPr lang="hu-HU" altLang="en-US" smtClean="0"/>
              <a:pPr/>
              <a:t>3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819867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61912"/>
            <a:ext cx="6705600" cy="623888"/>
          </a:xfrm>
        </p:spPr>
        <p:txBody>
          <a:bodyPr>
            <a:normAutofit fontScale="90000"/>
          </a:bodyPr>
          <a:lstStyle/>
          <a:p>
            <a:r>
              <a:rPr lang="hu-HU" b="1" dirty="0" err="1"/>
              <a:t>Gyorgy</a:t>
            </a:r>
            <a:r>
              <a:rPr lang="hu-HU" b="1" dirty="0"/>
              <a:t> </a:t>
            </a:r>
            <a:r>
              <a:rPr lang="hu-HU" b="1" dirty="0" err="1"/>
              <a:t>Czipo’s</a:t>
            </a:r>
            <a:r>
              <a:rPr lang="hu-HU" b="1" dirty="0"/>
              <a:t> </a:t>
            </a:r>
            <a:r>
              <a:rPr lang="hu-HU" b="1" dirty="0" err="1"/>
              <a:t>background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86400"/>
          </a:xfrm>
        </p:spPr>
        <p:txBody>
          <a:bodyPr>
            <a:normAutofit/>
          </a:bodyPr>
          <a:lstStyle/>
          <a:p>
            <a:r>
              <a:rPr lang="en-US" dirty="0"/>
              <a:t>IBS years ( worked to finance the education)</a:t>
            </a:r>
          </a:p>
          <a:p>
            <a:r>
              <a:rPr lang="en-US" dirty="0" err="1"/>
              <a:t>Dunaholding</a:t>
            </a:r>
            <a:r>
              <a:rPr lang="en-US" dirty="0"/>
              <a:t> István Tamás owned brokerage</a:t>
            </a:r>
          </a:p>
          <a:p>
            <a:r>
              <a:rPr lang="en-US" dirty="0"/>
              <a:t>Trainee than trader and licensed trader</a:t>
            </a:r>
          </a:p>
          <a:p>
            <a:r>
              <a:rPr lang="en-US" dirty="0"/>
              <a:t>Traded on the trading floor on open outcry than from the office in remote trading</a:t>
            </a:r>
          </a:p>
          <a:p>
            <a:r>
              <a:rPr lang="en-US" dirty="0" err="1"/>
              <a:t>Xetra</a:t>
            </a:r>
            <a:r>
              <a:rPr lang="en-US" dirty="0"/>
              <a:t> license, BUX Index committee member on BSE</a:t>
            </a:r>
          </a:p>
          <a:p>
            <a:r>
              <a:rPr lang="en-US" dirty="0"/>
              <a:t>Good connection with fund managers, professional investors, b</a:t>
            </a:r>
            <a:r>
              <a:rPr lang="hu-HU" dirty="0"/>
              <a:t>r</a:t>
            </a:r>
            <a:r>
              <a:rPr lang="en-US" dirty="0" err="1"/>
              <a:t>okers</a:t>
            </a:r>
            <a:r>
              <a:rPr lang="en-US" dirty="0"/>
              <a:t>, book runners and analysts</a:t>
            </a:r>
          </a:p>
          <a:p>
            <a:r>
              <a:rPr lang="en-US" dirty="0"/>
              <a:t>ING years – regular London visit and substitution</a:t>
            </a:r>
          </a:p>
          <a:p>
            <a:r>
              <a:rPr lang="en-US" dirty="0"/>
              <a:t>MBA on CEU</a:t>
            </a:r>
          </a:p>
          <a:p>
            <a:r>
              <a:rPr lang="en-US" dirty="0"/>
              <a:t>GRID – energy industry, Corvinus energy economist</a:t>
            </a:r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1495-89B9-4B7F-BB64-FBC59D61F348}" type="datetime1">
              <a:rPr lang="hu-HU" smtClean="0"/>
              <a:t>2022. 09. 25.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4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5E86DC7-C3AC-524D-BCF2-B155ECCD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Financial Markets and Securities 2021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648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hu-HU" b="1" err="1"/>
              <a:t>Module</a:t>
            </a:r>
            <a:r>
              <a:rPr lang="hu-HU" b="1"/>
              <a:t> </a:t>
            </a:r>
            <a:r>
              <a:rPr lang="hu-HU" b="1" err="1"/>
              <a:t>information</a:t>
            </a:r>
            <a:endParaRPr lang="en-GB" b="1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4949614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GB" b="1" dirty="0"/>
              <a:t>Goal of the module:  </a:t>
            </a:r>
            <a:r>
              <a:rPr lang="en-US" sz="2400" dirty="0"/>
              <a:t>The module's goal is to provide a clear and structured view on how the contemporary financial markets work and how the</a:t>
            </a:r>
            <a:r>
              <a:rPr lang="hu-HU" sz="2400" dirty="0"/>
              <a:t> </a:t>
            </a:r>
            <a:r>
              <a:rPr lang="en-US" sz="2400" dirty="0"/>
              <a:t>different securities differ from each other, with the long-term aim of preparing students to be successful as business analysts</a:t>
            </a:r>
            <a:r>
              <a:rPr lang="hu-HU" sz="2400" dirty="0"/>
              <a:t> </a:t>
            </a:r>
            <a:r>
              <a:rPr lang="en-US" sz="2400" dirty="0"/>
              <a:t>or junior developers in a fintech type of environment.</a:t>
            </a:r>
            <a:endParaRPr lang="hu-HU" sz="2400" dirty="0"/>
          </a:p>
          <a:p>
            <a:pPr algn="just" eaLnBrk="1" hangingPunct="1"/>
            <a:r>
              <a:rPr lang="en-GB" sz="2400" dirty="0"/>
              <a:t>Probably one of the most difficult modules!!!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b="1" dirty="0"/>
              <a:t>Textbook: </a:t>
            </a:r>
            <a:r>
              <a:rPr lang="en-GB" sz="2400" dirty="0"/>
              <a:t>Bodie Kane Marcus: Essentials of Investments, </a:t>
            </a:r>
            <a:r>
              <a:rPr lang="hu-HU" sz="2400" dirty="0"/>
              <a:t>11th+ </a:t>
            </a:r>
            <a:r>
              <a:rPr lang="en-GB" sz="2400" dirty="0"/>
              <a:t>edition</a:t>
            </a:r>
          </a:p>
          <a:p>
            <a:pPr eaLnBrk="1" hangingPunct="1"/>
            <a:endParaRPr lang="en-GB" sz="600" dirty="0"/>
          </a:p>
          <a:p>
            <a:pPr marL="0" indent="0" algn="ctr" eaLnBrk="1" hangingPunct="1">
              <a:buNone/>
            </a:pPr>
            <a:r>
              <a:rPr lang="en-GB" sz="3200" b="1" dirty="0"/>
              <a:t>This is not a theoretical module! </a:t>
            </a:r>
          </a:p>
          <a:p>
            <a:pPr marL="0" indent="0" algn="ctr" eaLnBrk="1" hangingPunct="1">
              <a:buNone/>
            </a:pPr>
            <a:endParaRPr lang="en-GB" sz="600" b="1" dirty="0"/>
          </a:p>
          <a:p>
            <a:pPr eaLnBrk="1" hangingPunct="1"/>
            <a:r>
              <a:rPr lang="en-GB" sz="2400" dirty="0"/>
              <a:t>You can convert this knowledge to real investment/money related decision making</a:t>
            </a:r>
            <a:r>
              <a:rPr lang="hu-HU" sz="2400" dirty="0"/>
              <a:t> </a:t>
            </a:r>
            <a:r>
              <a:rPr lang="hu-HU" sz="2400" dirty="0" err="1"/>
              <a:t>both</a:t>
            </a:r>
            <a:r>
              <a:rPr lang="hu-HU" sz="2400" dirty="0"/>
              <a:t> in </a:t>
            </a:r>
            <a:r>
              <a:rPr lang="hu-HU" sz="2400" dirty="0" err="1"/>
              <a:t>professional</a:t>
            </a:r>
            <a:r>
              <a:rPr lang="hu-HU" sz="2400" dirty="0"/>
              <a:t> and </a:t>
            </a:r>
            <a:r>
              <a:rPr lang="hu-HU" sz="2400" dirty="0" err="1"/>
              <a:t>private</a:t>
            </a:r>
            <a:r>
              <a:rPr lang="hu-HU" sz="2400" dirty="0"/>
              <a:t> life.</a:t>
            </a:r>
            <a:r>
              <a:rPr lang="en-GB" sz="240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7AE4B1-D420-4ACD-B0AF-D7B6CB555EA9}" type="datetime1">
              <a:rPr lang="hu-HU" altLang="en-US" smtClean="0"/>
              <a:t>2022. 09. 25.</a:t>
            </a:fld>
            <a:endParaRPr lang="hu-H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Financial Markets and Securities 2021 </a:t>
            </a:r>
            <a:endParaRPr lang="hu-H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C121-4FF7-4F08-8E46-61E97381B76B}" type="slidenum">
              <a:rPr lang="hu-HU" altLang="en-US" smtClean="0"/>
              <a:pPr/>
              <a:t>5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364040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543800" cy="731838"/>
          </a:xfrm>
        </p:spPr>
        <p:txBody>
          <a:bodyPr>
            <a:normAutofit/>
          </a:bodyPr>
          <a:lstStyle/>
          <a:p>
            <a:pPr eaLnBrk="1" hangingPunct="1"/>
            <a:r>
              <a:rPr lang="hu-HU" sz="3600" b="1" err="1"/>
              <a:t>Module</a:t>
            </a:r>
            <a:r>
              <a:rPr lang="hu-HU" sz="3600" b="1"/>
              <a:t> Schedule</a:t>
            </a:r>
            <a:endParaRPr lang="en-GB" sz="3600" b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2581DD-E3BE-4CFC-BF53-8F87090F9EF8}" type="datetime1">
              <a:rPr lang="hu-HU" altLang="en-US" smtClean="0"/>
              <a:t>2022. 09. 25.</a:t>
            </a:fld>
            <a:endParaRPr lang="hu-H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Financial Markets and Securities 2021 </a:t>
            </a:r>
            <a:endParaRPr lang="hu-H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11C5-A292-4052-A341-3B6B9606F9E5}" type="slidenum">
              <a:rPr lang="hu-HU" altLang="en-US" smtClean="0"/>
              <a:pPr/>
              <a:t>6</a:t>
            </a:fld>
            <a:endParaRPr lang="hu-HU" altLang="en-US"/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45806"/>
              </p:ext>
            </p:extLst>
          </p:nvPr>
        </p:nvGraphicFramePr>
        <p:xfrm>
          <a:off x="900912" y="909276"/>
          <a:ext cx="7342175" cy="5269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noProof="0">
                          <a:effectLst/>
                        </a:rPr>
                        <a:t>Session</a:t>
                      </a:r>
                      <a:endParaRPr lang="en-US" sz="1500" b="1" i="0" u="none" strike="noStrike" noProof="0">
                        <a:solidFill>
                          <a:srgbClr val="FFFFFF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noProof="0">
                          <a:effectLst/>
                        </a:rPr>
                        <a:t> </a:t>
                      </a:r>
                      <a:endParaRPr lang="en-US" sz="1500" b="1" i="0" u="none" strike="noStrike" noProof="0">
                        <a:solidFill>
                          <a:srgbClr val="FFFFFF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noProof="0">
                          <a:effectLst/>
                        </a:rPr>
                        <a:t>Topic</a:t>
                      </a:r>
                      <a:endParaRPr lang="en-US" sz="1500" b="1" i="0" u="none" strike="noStrike" noProof="0">
                        <a:solidFill>
                          <a:srgbClr val="FFFFFF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hu-HU" sz="1500" b="1" i="0" u="none" strike="noStrike">
                        <a:solidFill>
                          <a:srgbClr val="FFFFFF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>
                          <a:effectLst/>
                        </a:rPr>
                        <a:t>Week 1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noProof="0">
                          <a:effectLst/>
                        </a:rPr>
                        <a:t> 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>
                          <a:effectLst/>
                        </a:rPr>
                        <a:t>Introduction, Financial Intsruments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500" u="none" strike="noStrike">
                          <a:effectLst/>
                        </a:rPr>
                        <a:t> 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>
                          <a:effectLst/>
                        </a:rPr>
                        <a:t>Week 2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noProof="0">
                          <a:effectLst/>
                        </a:rPr>
                        <a:t> 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>
                          <a:effectLst/>
                        </a:rPr>
                        <a:t>How securities are issued and traded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500" u="none" strike="noStrike">
                          <a:effectLst/>
                        </a:rPr>
                        <a:t> 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>
                          <a:effectLst/>
                        </a:rPr>
                        <a:t>Week 3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noProof="0">
                          <a:effectLst/>
                        </a:rPr>
                        <a:t> 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>
                          <a:effectLst/>
                        </a:rPr>
                        <a:t>Modern Financial market: Investment Companies, </a:t>
                      </a:r>
                    </a:p>
                    <a:p>
                      <a:pPr algn="l" fontAlgn="ctr"/>
                      <a:r>
                        <a:rPr lang="en-US" sz="1500" u="none" strike="noStrike" noProof="0">
                          <a:effectLst/>
                        </a:rPr>
                        <a:t>Investors and investment process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500" u="none" strike="noStrike">
                          <a:effectLst/>
                        </a:rPr>
                        <a:t> 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>
                          <a:effectLst/>
                        </a:rPr>
                        <a:t>Week 4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noProof="0">
                          <a:effectLst/>
                        </a:rPr>
                        <a:t> 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>
                          <a:effectLst/>
                        </a:rPr>
                        <a:t>Introduction to Risk and Return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500" u="none" strike="noStrike">
                          <a:effectLst/>
                        </a:rPr>
                        <a:t> 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>
                          <a:effectLst/>
                        </a:rPr>
                        <a:t>Week 5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noProof="0">
                          <a:effectLst/>
                        </a:rPr>
                        <a:t> 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>
                          <a:effectLst/>
                        </a:rPr>
                        <a:t>Fixed Income Market and pricing 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500" u="none" strike="noStrike">
                          <a:effectLst/>
                        </a:rPr>
                        <a:t> 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>
                          <a:effectLst/>
                        </a:rPr>
                        <a:t>Week 6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noProof="0">
                          <a:effectLst/>
                        </a:rPr>
                        <a:t> 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>
                          <a:effectLst/>
                        </a:rPr>
                        <a:t>Equity Market and pricing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500" u="none" strike="noStrike">
                          <a:effectLst/>
                        </a:rPr>
                        <a:t> 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>
                          <a:effectLst/>
                        </a:rPr>
                        <a:t>Week 7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noProof="0">
                          <a:effectLst/>
                        </a:rPr>
                        <a:t> 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>
                          <a:effectLst/>
                        </a:rPr>
                        <a:t>How to Analyse Financial Statements 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500" u="none" strike="noStrike">
                          <a:effectLst/>
                        </a:rPr>
                        <a:t> 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719">
                <a:tc>
                  <a:txBody>
                    <a:bodyPr/>
                    <a:lstStyle/>
                    <a:p>
                      <a:pPr algn="l" fontAlgn="ctr"/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noProof="0">
                          <a:effectLst/>
                        </a:rPr>
                        <a:t> 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Midterm Week</a:t>
                      </a: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500" u="none" strike="noStrike">
                          <a:effectLst/>
                        </a:rPr>
                        <a:t> 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10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noProof="0">
                          <a:effectLst/>
                        </a:rPr>
                        <a:t> Week 8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noProof="0">
                          <a:effectLst/>
                        </a:rPr>
                        <a:t> </a:t>
                      </a:r>
                      <a:endParaRPr lang="en-US" sz="15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 dirty="0">
                          <a:effectLst/>
                        </a:rPr>
                        <a:t>Market Efficiency and </a:t>
                      </a:r>
                      <a:r>
                        <a:rPr lang="en-US" sz="1500" u="none" strike="noStrike" noProof="0" dirty="0" err="1">
                          <a:effectLst/>
                        </a:rPr>
                        <a:t>Behaviour</a:t>
                      </a:r>
                      <a:r>
                        <a:rPr lang="en-US" sz="1500" u="none" strike="noStrike" noProof="0" dirty="0">
                          <a:effectLst/>
                        </a:rPr>
                        <a:t> finance, Charts</a:t>
                      </a:r>
                      <a:endParaRPr lang="en-US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500" u="none" strike="noStrike" dirty="0">
                          <a:effectLst/>
                        </a:rPr>
                        <a:t> 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8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>
                          <a:effectLst/>
                        </a:rPr>
                        <a:t>Week 9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noProof="0">
                          <a:effectLst/>
                        </a:rPr>
                        <a:t> 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 dirty="0">
                          <a:effectLst/>
                        </a:rPr>
                        <a:t>Portfolio Theory </a:t>
                      </a:r>
                      <a:endParaRPr lang="en-US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500" u="none" strike="noStrike" dirty="0">
                          <a:effectLst/>
                        </a:rPr>
                        <a:t> 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>
                          <a:effectLst/>
                        </a:rPr>
                        <a:t>Week 10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noProof="0">
                          <a:effectLst/>
                        </a:rPr>
                        <a:t> 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 dirty="0">
                          <a:effectLst/>
                        </a:rPr>
                        <a:t>Introduction to derivatives: Options market</a:t>
                      </a:r>
                      <a:endParaRPr lang="en-US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500" u="none" strike="noStrike" dirty="0">
                          <a:effectLst/>
                        </a:rPr>
                        <a:t> 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>
                          <a:effectLst/>
                        </a:rPr>
                        <a:t>Week 11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noProof="0">
                          <a:effectLst/>
                        </a:rPr>
                        <a:t> 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 dirty="0">
                          <a:effectLst/>
                        </a:rPr>
                        <a:t>Introduction to derivatives: Futures market, Risk Management</a:t>
                      </a:r>
                      <a:endParaRPr lang="en-US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500" u="none" strike="noStrike">
                          <a:effectLst/>
                        </a:rPr>
                        <a:t> 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noProof="0">
                          <a:effectLst/>
                        </a:rPr>
                        <a:t>Week 12</a:t>
                      </a:r>
                      <a:endParaRPr lang="en-US" sz="15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noProof="0">
                          <a:effectLst/>
                        </a:rPr>
                        <a:t> </a:t>
                      </a:r>
                      <a:endParaRPr lang="en-US" sz="15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noProof="0" dirty="0">
                          <a:effectLst/>
                        </a:rPr>
                        <a:t>Overview</a:t>
                      </a:r>
                      <a:endParaRPr lang="en-US" sz="15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500" u="none" strike="noStrike" dirty="0">
                          <a:effectLst/>
                        </a:rPr>
                        <a:t> 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3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hu-HU" altLang="hu-HU" sz="3200" b="1" dirty="0" err="1">
                <a:solidFill>
                  <a:schemeClr val="accent1"/>
                </a:solidFill>
              </a:rPr>
              <a:t>Assessment</a:t>
            </a:r>
            <a:endParaRPr lang="hu-HU" altLang="hu-HU" sz="3400" b="1" dirty="0">
              <a:solidFill>
                <a:schemeClr val="accent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eaLnBrk="1" hangingPunct="1"/>
            <a:endParaRPr lang="hu-HU" altLang="hu-HU" sz="2100" dirty="0"/>
          </a:p>
          <a:p>
            <a:pPr marL="457200" lvl="1" indent="0">
              <a:lnSpc>
                <a:spcPct val="100000"/>
              </a:lnSpc>
              <a:buNone/>
            </a:pPr>
            <a:endParaRPr lang="hu-HU" altLang="hu-HU" dirty="0"/>
          </a:p>
          <a:p>
            <a:pPr marL="457200" lvl="1" indent="0">
              <a:lnSpc>
                <a:spcPct val="100000"/>
              </a:lnSpc>
              <a:buNone/>
            </a:pPr>
            <a:endParaRPr lang="hu-HU" altLang="hu-HU" dirty="0"/>
          </a:p>
          <a:p>
            <a:r>
              <a:rPr lang="hu-HU" altLang="hu-HU" sz="2400" b="1" dirty="0"/>
              <a:t>50%: </a:t>
            </a:r>
            <a:r>
              <a:rPr lang="hu-HU" altLang="hu-HU" sz="2400" b="1" dirty="0" err="1"/>
              <a:t>Midterm</a:t>
            </a:r>
            <a:r>
              <a:rPr lang="hu-HU" altLang="hu-HU" sz="2400" b="1" dirty="0"/>
              <a:t> test (online)</a:t>
            </a:r>
          </a:p>
          <a:p>
            <a:pPr lvl="1" eaLnBrk="1" hangingPunct="1"/>
            <a:r>
              <a:rPr lang="hu-HU" altLang="hu-HU" dirty="0"/>
              <a:t>90 </a:t>
            </a:r>
            <a:r>
              <a:rPr lang="hu-HU" altLang="hu-HU" dirty="0" err="1"/>
              <a:t>minutes</a:t>
            </a:r>
            <a:endParaRPr lang="hu-HU" altLang="hu-HU" dirty="0"/>
          </a:p>
          <a:p>
            <a:pPr lvl="1" eaLnBrk="1" hangingPunct="1"/>
            <a:r>
              <a:rPr lang="hu-HU" altLang="hu-HU" dirty="0" err="1"/>
              <a:t>Theory</a:t>
            </a:r>
            <a:r>
              <a:rPr lang="hu-HU" altLang="hu-HU" dirty="0"/>
              <a:t> and </a:t>
            </a:r>
            <a:r>
              <a:rPr lang="hu-HU" altLang="hu-HU" dirty="0" err="1"/>
              <a:t>calculation</a:t>
            </a:r>
            <a:endParaRPr lang="hu-HU" altLang="hu-HU" dirty="0"/>
          </a:p>
          <a:p>
            <a:pPr lvl="1" eaLnBrk="1" hangingPunct="1"/>
            <a:endParaRPr lang="hu-HU" altLang="hu-HU" dirty="0"/>
          </a:p>
          <a:p>
            <a:pPr lvl="1" eaLnBrk="1" hangingPunct="1"/>
            <a:endParaRPr lang="hu-HU" altLang="hu-HU" dirty="0"/>
          </a:p>
          <a:p>
            <a:pPr eaLnBrk="1" hangingPunct="1"/>
            <a:r>
              <a:rPr lang="hu-HU" altLang="hu-HU" sz="2400" b="1" dirty="0"/>
              <a:t>50%: </a:t>
            </a:r>
            <a:r>
              <a:rPr lang="hu-HU" altLang="hu-HU" sz="2400" b="1" dirty="0" err="1"/>
              <a:t>Final</a:t>
            </a:r>
            <a:r>
              <a:rPr lang="hu-HU" altLang="hu-HU" sz="2400" b="1" dirty="0"/>
              <a:t> </a:t>
            </a:r>
            <a:r>
              <a:rPr lang="hu-HU" altLang="hu-HU" sz="2400" b="1" dirty="0" err="1"/>
              <a:t>Exam</a:t>
            </a:r>
            <a:r>
              <a:rPr lang="hu-HU" altLang="hu-HU" sz="2400" b="1" dirty="0"/>
              <a:t> (online)</a:t>
            </a:r>
          </a:p>
          <a:p>
            <a:pPr lvl="1"/>
            <a:r>
              <a:rPr lang="hu-HU" altLang="hu-HU" dirty="0"/>
              <a:t>120 </a:t>
            </a:r>
            <a:r>
              <a:rPr lang="hu-HU" altLang="hu-HU" dirty="0" err="1"/>
              <a:t>minutes</a:t>
            </a:r>
            <a:endParaRPr lang="hu-HU" altLang="hu-HU" dirty="0"/>
          </a:p>
          <a:p>
            <a:pPr lvl="1"/>
            <a:r>
              <a:rPr lang="hu-HU" altLang="hu-HU" dirty="0" err="1"/>
              <a:t>Theory</a:t>
            </a:r>
            <a:r>
              <a:rPr lang="hu-HU" altLang="hu-HU" dirty="0"/>
              <a:t> and </a:t>
            </a:r>
            <a:r>
              <a:rPr lang="hu-HU" altLang="hu-HU" dirty="0" err="1"/>
              <a:t>calculation</a:t>
            </a:r>
            <a:endParaRPr lang="hu-HU" altLang="hu-HU" dirty="0"/>
          </a:p>
          <a:p>
            <a:pPr lvl="1"/>
            <a:endParaRPr lang="hu-HU" altLang="hu-HU" sz="2100" dirty="0"/>
          </a:p>
          <a:p>
            <a:pPr marL="457200" lvl="1" indent="0">
              <a:buNone/>
            </a:pPr>
            <a:endParaRPr lang="hu-HU" altLang="hu-HU" sz="2100" dirty="0"/>
          </a:p>
          <a:p>
            <a:pPr lvl="1" eaLnBrk="1" hangingPunct="1"/>
            <a:endParaRPr lang="hu-HU" altLang="hu-HU" sz="21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033479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BC3513FB-C916-4A61-98B1-A420939C0C71}" type="datetime1">
              <a:rPr lang="hu-HU" altLang="en-US" sz="900" smtClean="0">
                <a:solidFill>
                  <a:schemeClr val="tx1">
                    <a:alpha val="80000"/>
                  </a:schemeClr>
                </a:solidFill>
              </a:rPr>
              <a:t>2022. 09. 25.</a:t>
            </a:fld>
            <a:endParaRPr lang="hu-HU" altLang="en-US" sz="9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32023" y="6033479"/>
            <a:ext cx="394498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altLang="en-US" sz="900">
                <a:solidFill>
                  <a:schemeClr val="tx1">
                    <a:alpha val="80000"/>
                  </a:schemeClr>
                </a:solidFill>
              </a:rPr>
              <a:t>Financial Markets and Securities 2021 </a:t>
            </a:r>
            <a:endParaRPr lang="hu-HU" altLang="en-US" sz="9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C2C121-4FF7-4F08-8E46-61E97381B76B}" type="slidenum">
              <a:rPr lang="hu-HU" altLang="en-US" sz="9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hu-HU" alt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500" b="1" dirty="0" err="1"/>
              <a:t>Practical</a:t>
            </a:r>
            <a:r>
              <a:rPr lang="hu-HU" sz="3500" b="1" dirty="0"/>
              <a:t> </a:t>
            </a:r>
            <a:r>
              <a:rPr lang="hu-HU" sz="3500" b="1" dirty="0" err="1"/>
              <a:t>info</a:t>
            </a:r>
            <a:r>
              <a:rPr lang="hu-HU" sz="3500" b="1" dirty="0"/>
              <a:t>…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830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Lecture slides (narrated) and seminar exercises uploaded to Moodle before the class </a:t>
            </a:r>
          </a:p>
          <a:p>
            <a:r>
              <a:rPr lang="en-US" dirty="0"/>
              <a:t>Regular communication via Moodle Forum about out of class learning (flipped class</a:t>
            </a:r>
            <a:r>
              <a:rPr lang="hu-HU" dirty="0" err="1"/>
              <a:t>room</a:t>
            </a:r>
            <a:r>
              <a:rPr lang="en-US" dirty="0"/>
              <a:t> concept) and CICA tasks </a:t>
            </a:r>
          </a:p>
          <a:p>
            <a:r>
              <a:rPr lang="en-US" dirty="0"/>
              <a:t>Recommended to note on slides  than copy during the class</a:t>
            </a:r>
          </a:p>
          <a:p>
            <a:r>
              <a:rPr lang="en-US" dirty="0"/>
              <a:t>Analysis of actual case studies, examples, market actions</a:t>
            </a:r>
          </a:p>
          <a:p>
            <a:r>
              <a:rPr lang="en-US" dirty="0"/>
              <a:t>Pre mid-term and final exam practice session will be held</a:t>
            </a:r>
          </a:p>
          <a:p>
            <a:r>
              <a:rPr lang="en-US" dirty="0"/>
              <a:t>Others: Professionalism, late appearance/delay, questions, </a:t>
            </a:r>
          </a:p>
          <a:p>
            <a:r>
              <a:rPr lang="en-US" dirty="0"/>
              <a:t>Any professional question,  possible debate is  welcome </a:t>
            </a:r>
          </a:p>
          <a:p>
            <a:r>
              <a:rPr lang="en-US" dirty="0"/>
              <a:t>In case of any question or problem please contact us</a:t>
            </a:r>
          </a:p>
          <a:p>
            <a:r>
              <a:rPr lang="en-US" dirty="0"/>
              <a:t>Moodle page</a:t>
            </a:r>
          </a:p>
          <a:p>
            <a:r>
              <a:rPr lang="en-US" dirty="0"/>
              <a:t>Class hours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38D7A2-EE5A-4925-8F89-C480F307774E}" type="datetime1">
              <a:rPr lang="hu-HU" altLang="en-US" smtClean="0"/>
              <a:t>2022. 09. 25.</a:t>
            </a:fld>
            <a:endParaRPr lang="hu-HU" alt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Financial Markets and Securities 2021 </a:t>
            </a:r>
            <a:endParaRPr lang="hu-HU" alt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C121-4FF7-4F08-8E46-61E97381B76B}" type="slidenum">
              <a:rPr lang="hu-HU" altLang="en-US" smtClean="0"/>
              <a:pPr/>
              <a:t>8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121115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500" b="1" dirty="0" err="1"/>
              <a:t>Takeaway</a:t>
            </a:r>
            <a:endParaRPr lang="hu-HU" sz="35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830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dirty="0"/>
          </a:p>
          <a:p>
            <a:pPr marL="0" indent="0" algn="ctr">
              <a:buNone/>
            </a:pPr>
            <a:r>
              <a:rPr lang="en-US" dirty="0"/>
              <a:t>Valuable and practical knowledge both for your professional career and your private financial decisions !!!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Highly recommended to follow the material and be proactive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748CFB-FEE1-4C54-B220-FD1AF7A15690}" type="datetime1">
              <a:rPr lang="hu-HU" altLang="en-US" smtClean="0"/>
              <a:t>2022. 09. 25.</a:t>
            </a:fld>
            <a:endParaRPr lang="hu-HU" alt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Financial Markets and Securities 2021 </a:t>
            </a:r>
            <a:endParaRPr lang="hu-HU" alt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C121-4FF7-4F08-8E46-61E97381B76B}" type="slidenum">
              <a:rPr lang="hu-HU" altLang="en-US" smtClean="0"/>
              <a:pPr/>
              <a:t>9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2897404099"/>
      </p:ext>
    </p:extLst>
  </p:cSld>
  <p:clrMapOvr>
    <a:masterClrMapping/>
  </p:clrMapOvr>
</p:sld>
</file>

<file path=ppt/theme/theme1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688</Words>
  <Application>Microsoft Macintosh PowerPoint</Application>
  <PresentationFormat>Diavetítés a képernyőre (4:3 oldalarány)</PresentationFormat>
  <Paragraphs>163</Paragraphs>
  <Slides>10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7" baseType="lpstr">
      <vt:lpstr>Arial</vt:lpstr>
      <vt:lpstr>Book Antiqua</vt:lpstr>
      <vt:lpstr>Calibri</vt:lpstr>
      <vt:lpstr>Cambria</vt:lpstr>
      <vt:lpstr>Times New Roman</vt:lpstr>
      <vt:lpstr>Wingdings</vt:lpstr>
      <vt:lpstr>Egyéni tervezés</vt:lpstr>
      <vt:lpstr> Financial Markets and Securities   Introduction and module information   </vt:lpstr>
      <vt:lpstr>Agenda</vt:lpstr>
      <vt:lpstr>PowerPoint-bemutató</vt:lpstr>
      <vt:lpstr>Gyorgy Czipo’s background</vt:lpstr>
      <vt:lpstr>Module information</vt:lpstr>
      <vt:lpstr>Module Schedule</vt:lpstr>
      <vt:lpstr>Assessment</vt:lpstr>
      <vt:lpstr>Practical info…</vt:lpstr>
      <vt:lpstr>Takeaway</vt:lpstr>
      <vt:lpstr>Intro -  Key Stories of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Investments   Background and Issues</dc:title>
  <dc:creator>Czipó György</dc:creator>
  <cp:lastModifiedBy>Czipó György</cp:lastModifiedBy>
  <cp:revision>16</cp:revision>
  <dcterms:created xsi:type="dcterms:W3CDTF">2020-02-08T18:58:45Z</dcterms:created>
  <dcterms:modified xsi:type="dcterms:W3CDTF">2022-09-25T11:53:28Z</dcterms:modified>
</cp:coreProperties>
</file>