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76" r:id="rId1"/>
  </p:sldMasterIdLst>
  <p:notesMasterIdLst>
    <p:notesMasterId r:id="rId42"/>
  </p:notesMasterIdLst>
  <p:handoutMasterIdLst>
    <p:handoutMasterId r:id="rId43"/>
  </p:handoutMasterIdLst>
  <p:sldIdLst>
    <p:sldId id="464" r:id="rId2"/>
    <p:sldId id="344" r:id="rId3"/>
    <p:sldId id="293" r:id="rId4"/>
    <p:sldId id="294" r:id="rId5"/>
    <p:sldId id="365" r:id="rId6"/>
    <p:sldId id="366" r:id="rId7"/>
    <p:sldId id="329" r:id="rId8"/>
    <p:sldId id="383" r:id="rId9"/>
    <p:sldId id="384" r:id="rId10"/>
    <p:sldId id="367" r:id="rId11"/>
    <p:sldId id="369" r:id="rId12"/>
    <p:sldId id="338" r:id="rId13"/>
    <p:sldId id="301" r:id="rId14"/>
    <p:sldId id="371" r:id="rId15"/>
    <p:sldId id="372" r:id="rId16"/>
    <p:sldId id="302" r:id="rId17"/>
    <p:sldId id="378" r:id="rId18"/>
    <p:sldId id="260" r:id="rId19"/>
    <p:sldId id="379" r:id="rId20"/>
    <p:sldId id="380" r:id="rId21"/>
    <p:sldId id="339" r:id="rId22"/>
    <p:sldId id="263" r:id="rId23"/>
    <p:sldId id="265" r:id="rId24"/>
    <p:sldId id="399" r:id="rId25"/>
    <p:sldId id="385" r:id="rId26"/>
    <p:sldId id="386" r:id="rId27"/>
    <p:sldId id="266" r:id="rId28"/>
    <p:sldId id="387" r:id="rId29"/>
    <p:sldId id="388" r:id="rId30"/>
    <p:sldId id="389" r:id="rId31"/>
    <p:sldId id="390" r:id="rId32"/>
    <p:sldId id="327" r:id="rId33"/>
    <p:sldId id="400" r:id="rId34"/>
    <p:sldId id="393" r:id="rId35"/>
    <p:sldId id="395" r:id="rId36"/>
    <p:sldId id="394" r:id="rId37"/>
    <p:sldId id="396" r:id="rId38"/>
    <p:sldId id="303" r:id="rId39"/>
    <p:sldId id="398" r:id="rId40"/>
    <p:sldId id="313" r:id="rId41"/>
  </p:sldIdLst>
  <p:sldSz cx="9144000" cy="6858000" type="screen4x3"/>
  <p:notesSz cx="6797675" cy="9926638"/>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4476"/>
    <a:srgbClr val="0082FF"/>
    <a:srgbClr val="5EB1D8"/>
    <a:srgbClr val="0932D9"/>
    <a:srgbClr val="E6E6E6"/>
    <a:srgbClr val="B80000"/>
    <a:srgbClr val="F5DC7A"/>
    <a:srgbClr val="001E7C"/>
    <a:srgbClr val="1717E3"/>
    <a:srgbClr val="0032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878" autoAdjust="0"/>
    <p:restoredTop sz="95170" autoAdjust="0"/>
  </p:normalViewPr>
  <p:slideViewPr>
    <p:cSldViewPr>
      <p:cViewPr varScale="1">
        <p:scale>
          <a:sx n="102" d="100"/>
          <a:sy n="102" d="100"/>
        </p:scale>
        <p:origin x="68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7" d="100"/>
          <a:sy n="87" d="100"/>
        </p:scale>
        <p:origin x="1974"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6001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927100" y="750888"/>
            <a:ext cx="4943475" cy="3708400"/>
          </a:xfrm>
          <a:prstGeom prst="rect">
            <a:avLst/>
          </a:prstGeom>
          <a:noFill/>
          <a:ln w="12700">
            <a:solidFill>
              <a:schemeClr val="tx1"/>
            </a:solidFill>
            <a:miter lim="800000"/>
            <a:headEnd/>
            <a:tailEnd/>
          </a:ln>
          <a:effectLst/>
        </p:spPr>
      </p:sp>
      <p:sp>
        <p:nvSpPr>
          <p:cNvPr id="2051" name="Rectangle 3"/>
          <p:cNvSpPr>
            <a:spLocks noGrp="1" noChangeArrowheads="1"/>
          </p:cNvSpPr>
          <p:nvPr>
            <p:ph type="body" sz="quarter" idx="3"/>
          </p:nvPr>
        </p:nvSpPr>
        <p:spPr bwMode="auto">
          <a:xfrm>
            <a:off x="906357" y="4715153"/>
            <a:ext cx="4984962" cy="4466987"/>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422301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Tree>
    <p:extLst>
      <p:ext uri="{BB962C8B-B14F-4D97-AF65-F5344CB8AC3E}">
        <p14:creationId xmlns:p14="http://schemas.microsoft.com/office/powerpoint/2010/main" val="34524022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ltLang="hu-HU"/>
          </a:p>
        </p:txBody>
      </p:sp>
      <p:sp>
        <p:nvSpPr>
          <p:cNvPr id="86020" name="Slide Number Placeholder 3"/>
          <p:cNvSpPr>
            <a:spLocks noGrp="1"/>
          </p:cNvSpPr>
          <p:nvPr>
            <p:ph type="sldNum" sz="quarter" idx="5"/>
          </p:nvPr>
        </p:nvSpPr>
        <p:spPr>
          <a:xfrm>
            <a:off x="3850245" y="9482101"/>
            <a:ext cx="2945955" cy="498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charset="0"/>
              </a:defRPr>
            </a:lvl1pPr>
            <a:lvl2pPr marL="742950" indent="-285750" defTabSz="966788">
              <a:defRPr sz="2400" b="1">
                <a:solidFill>
                  <a:schemeClr val="tx1"/>
                </a:solidFill>
                <a:latin typeface="Arial" charset="0"/>
              </a:defRPr>
            </a:lvl2pPr>
            <a:lvl3pPr marL="1143000" indent="-228600" defTabSz="966788">
              <a:defRPr sz="2400" b="1">
                <a:solidFill>
                  <a:schemeClr val="tx1"/>
                </a:solidFill>
                <a:latin typeface="Arial" charset="0"/>
              </a:defRPr>
            </a:lvl3pPr>
            <a:lvl4pPr marL="1600200" indent="-228600" defTabSz="966788">
              <a:defRPr sz="2400" b="1">
                <a:solidFill>
                  <a:schemeClr val="tx1"/>
                </a:solidFill>
                <a:latin typeface="Arial" charset="0"/>
              </a:defRPr>
            </a:lvl4pPr>
            <a:lvl5pPr marL="2057400" indent="-228600" defTabSz="966788">
              <a:defRPr sz="2400" b="1">
                <a:solidFill>
                  <a:schemeClr val="tx1"/>
                </a:solidFill>
                <a:latin typeface="Arial" charset="0"/>
              </a:defRPr>
            </a:lvl5pPr>
            <a:lvl6pPr marL="2514600" indent="-228600" defTabSz="966788" eaLnBrk="0" fontAlgn="base" hangingPunct="0">
              <a:spcBef>
                <a:spcPct val="20000"/>
              </a:spcBef>
              <a:spcAft>
                <a:spcPct val="0"/>
              </a:spcAft>
              <a:defRPr sz="2400" b="1">
                <a:solidFill>
                  <a:schemeClr val="tx1"/>
                </a:solidFill>
                <a:latin typeface="Arial" charset="0"/>
              </a:defRPr>
            </a:lvl6pPr>
            <a:lvl7pPr marL="2971800" indent="-228600" defTabSz="966788" eaLnBrk="0" fontAlgn="base" hangingPunct="0">
              <a:spcBef>
                <a:spcPct val="20000"/>
              </a:spcBef>
              <a:spcAft>
                <a:spcPct val="0"/>
              </a:spcAft>
              <a:defRPr sz="2400" b="1">
                <a:solidFill>
                  <a:schemeClr val="tx1"/>
                </a:solidFill>
                <a:latin typeface="Arial" charset="0"/>
              </a:defRPr>
            </a:lvl7pPr>
            <a:lvl8pPr marL="3429000" indent="-228600" defTabSz="966788" eaLnBrk="0" fontAlgn="base" hangingPunct="0">
              <a:spcBef>
                <a:spcPct val="20000"/>
              </a:spcBef>
              <a:spcAft>
                <a:spcPct val="0"/>
              </a:spcAft>
              <a:defRPr sz="2400" b="1">
                <a:solidFill>
                  <a:schemeClr val="tx1"/>
                </a:solidFill>
                <a:latin typeface="Arial" charset="0"/>
              </a:defRPr>
            </a:lvl8pPr>
            <a:lvl9pPr marL="3886200" indent="-228600" defTabSz="966788" eaLnBrk="0" fontAlgn="base" hangingPunct="0">
              <a:spcBef>
                <a:spcPct val="20000"/>
              </a:spcBef>
              <a:spcAft>
                <a:spcPct val="0"/>
              </a:spcAft>
              <a:defRPr sz="2400" b="1">
                <a:solidFill>
                  <a:schemeClr val="tx1"/>
                </a:solidFill>
                <a:latin typeface="Arial" charset="0"/>
              </a:defRPr>
            </a:lvl9pPr>
          </a:lstStyle>
          <a:p>
            <a:fld id="{8D04DE7B-C233-4B97-8F49-C213D48F9EF9}" type="slidenum">
              <a:rPr lang="en-US" altLang="hu-HU" sz="1300" b="0" smtClean="0">
                <a:latin typeface="Times New Roman" pitchFamily="18" charset="0"/>
              </a:rPr>
              <a:pPr/>
              <a:t>17</a:t>
            </a:fld>
            <a:endParaRPr lang="en-US" altLang="hu-HU" sz="1300" b="0">
              <a:latin typeface="Times New Roman" pitchFamily="18" charset="0"/>
            </a:endParaRPr>
          </a:p>
        </p:txBody>
      </p:sp>
    </p:spTree>
    <p:extLst>
      <p:ext uri="{BB962C8B-B14F-4D97-AF65-F5344CB8AC3E}">
        <p14:creationId xmlns:p14="http://schemas.microsoft.com/office/powerpoint/2010/main" val="38245934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marL="171450" indent="-171450" fontAlgn="auto">
              <a:spcBef>
                <a:spcPts val="0"/>
              </a:spcBef>
              <a:spcAft>
                <a:spcPts val="0"/>
              </a:spcAft>
              <a:buFont typeface="Arial" pitchFamily="34" charset="0"/>
              <a:buChar char="•"/>
              <a:defRPr/>
            </a:pPr>
            <a:r>
              <a:rPr lang="en-US" dirty="0"/>
              <a:t>When the interest rate </a:t>
            </a:r>
            <a:r>
              <a:rPr lang="en-US" b="1" dirty="0"/>
              <a:t>rises</a:t>
            </a:r>
            <a:r>
              <a:rPr lang="en-US" dirty="0"/>
              <a:t>, the present value of the payments to be received by the bondholder </a:t>
            </a:r>
            <a:r>
              <a:rPr lang="en-US" b="1" dirty="0"/>
              <a:t>falls</a:t>
            </a:r>
            <a:r>
              <a:rPr lang="en-US" dirty="0"/>
              <a:t> and bond prices </a:t>
            </a:r>
            <a:r>
              <a:rPr lang="en-US" b="1" dirty="0"/>
              <a:t>fall</a:t>
            </a:r>
            <a:r>
              <a:rPr lang="en-US" dirty="0"/>
              <a:t>.</a:t>
            </a:r>
          </a:p>
          <a:p>
            <a:pPr marL="171450" indent="-171450" fontAlgn="auto">
              <a:spcBef>
                <a:spcPts val="0"/>
              </a:spcBef>
              <a:spcAft>
                <a:spcPts val="0"/>
              </a:spcAft>
              <a:buFont typeface="Arial" pitchFamily="34" charset="0"/>
              <a:buChar char="•"/>
              <a:defRPr/>
            </a:pPr>
            <a:r>
              <a:rPr lang="en-US" dirty="0"/>
              <a:t>When the interest rate </a:t>
            </a:r>
            <a:r>
              <a:rPr lang="en-US" b="1" dirty="0"/>
              <a:t>decreases</a:t>
            </a:r>
            <a:r>
              <a:rPr lang="en-US" dirty="0"/>
              <a:t>, the present value of the payments to be received by the bondholder </a:t>
            </a:r>
            <a:r>
              <a:rPr lang="en-US" b="1" dirty="0"/>
              <a:t>increases</a:t>
            </a:r>
            <a:r>
              <a:rPr lang="en-US" dirty="0"/>
              <a:t> and bond prices </a:t>
            </a:r>
            <a:r>
              <a:rPr lang="en-US" b="1" dirty="0"/>
              <a:t>rise</a:t>
            </a:r>
            <a:r>
              <a:rPr lang="en-US" dirty="0"/>
              <a:t>. </a:t>
            </a:r>
          </a:p>
          <a:p>
            <a:pPr fontAlgn="auto">
              <a:spcBef>
                <a:spcPts val="0"/>
              </a:spcBef>
              <a:spcAft>
                <a:spcPts val="0"/>
              </a:spcAft>
              <a:buFont typeface="Arial" pitchFamily="34" charset="0"/>
              <a:buNone/>
              <a:defRPr/>
            </a:pPr>
            <a:endParaRPr lang="en-US" dirty="0"/>
          </a:p>
          <a:p>
            <a:pPr marL="171450" indent="-171450" fontAlgn="auto">
              <a:spcBef>
                <a:spcPts val="0"/>
              </a:spcBef>
              <a:spcAft>
                <a:spcPts val="0"/>
              </a:spcAft>
              <a:buFont typeface="Arial" pitchFamily="34" charset="0"/>
              <a:buChar char="•"/>
              <a:defRPr/>
            </a:pPr>
            <a:r>
              <a:rPr lang="en-US" b="1" u="sng" dirty="0"/>
              <a:t>Interest rate risk</a:t>
            </a:r>
            <a:r>
              <a:rPr lang="en-US" dirty="0"/>
              <a:t> – The risk in bond prices due to fluctuations in interest rates.</a:t>
            </a:r>
            <a:endParaRPr lang="en-US" b="1" u="sng" dirty="0"/>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eorgia" pitchFamily="18" charset="0"/>
              </a:defRPr>
            </a:lvl1pPr>
            <a:lvl2pPr marL="742950" indent="-285750">
              <a:defRPr>
                <a:solidFill>
                  <a:schemeClr val="tx1"/>
                </a:solidFill>
                <a:latin typeface="Georgia" pitchFamily="18" charset="0"/>
              </a:defRPr>
            </a:lvl2pPr>
            <a:lvl3pPr marL="1143000" indent="-228600">
              <a:defRPr>
                <a:solidFill>
                  <a:schemeClr val="tx1"/>
                </a:solidFill>
                <a:latin typeface="Georgia" pitchFamily="18" charset="0"/>
              </a:defRPr>
            </a:lvl3pPr>
            <a:lvl4pPr marL="1600200" indent="-228600">
              <a:defRPr>
                <a:solidFill>
                  <a:schemeClr val="tx1"/>
                </a:solidFill>
                <a:latin typeface="Georgia" pitchFamily="18" charset="0"/>
              </a:defRPr>
            </a:lvl4pPr>
            <a:lvl5pPr marL="2057400" indent="-228600">
              <a:defRPr>
                <a:solidFill>
                  <a:schemeClr val="tx1"/>
                </a:solidFill>
                <a:latin typeface="Georgia" pitchFamily="18" charset="0"/>
              </a:defRPr>
            </a:lvl5pPr>
            <a:lvl6pPr marL="2514600" indent="-228600" fontAlgn="base">
              <a:spcBef>
                <a:spcPct val="0"/>
              </a:spcBef>
              <a:spcAft>
                <a:spcPct val="0"/>
              </a:spcAft>
              <a:defRPr>
                <a:solidFill>
                  <a:schemeClr val="tx1"/>
                </a:solidFill>
                <a:latin typeface="Georgia" pitchFamily="18" charset="0"/>
              </a:defRPr>
            </a:lvl6pPr>
            <a:lvl7pPr marL="2971800" indent="-228600" fontAlgn="base">
              <a:spcBef>
                <a:spcPct val="0"/>
              </a:spcBef>
              <a:spcAft>
                <a:spcPct val="0"/>
              </a:spcAft>
              <a:defRPr>
                <a:solidFill>
                  <a:schemeClr val="tx1"/>
                </a:solidFill>
                <a:latin typeface="Georgia" pitchFamily="18" charset="0"/>
              </a:defRPr>
            </a:lvl7pPr>
            <a:lvl8pPr marL="3429000" indent="-228600" fontAlgn="base">
              <a:spcBef>
                <a:spcPct val="0"/>
              </a:spcBef>
              <a:spcAft>
                <a:spcPct val="0"/>
              </a:spcAft>
              <a:defRPr>
                <a:solidFill>
                  <a:schemeClr val="tx1"/>
                </a:solidFill>
                <a:latin typeface="Georgia" pitchFamily="18" charset="0"/>
              </a:defRPr>
            </a:lvl8pPr>
            <a:lvl9pPr marL="3886200" indent="-228600" fontAlgn="base">
              <a:spcBef>
                <a:spcPct val="0"/>
              </a:spcBef>
              <a:spcAft>
                <a:spcPct val="0"/>
              </a:spcAft>
              <a:defRPr>
                <a:solidFill>
                  <a:schemeClr val="tx1"/>
                </a:solidFill>
                <a:latin typeface="Georgia" pitchFamily="18" charset="0"/>
              </a:defRPr>
            </a:lvl9pPr>
          </a:lstStyle>
          <a:p>
            <a:pPr fontAlgn="base">
              <a:spcBef>
                <a:spcPct val="0"/>
              </a:spcBef>
              <a:spcAft>
                <a:spcPct val="0"/>
              </a:spcAft>
            </a:pPr>
            <a:fld id="{C2F429E9-07E4-44B8-B44C-1EE3E37456F5}" type="slidenum">
              <a:rPr lang="en-US" altLang="hu-HU">
                <a:latin typeface="Calibri" pitchFamily="34" charset="0"/>
              </a:rPr>
              <a:pPr fontAlgn="base">
                <a:spcBef>
                  <a:spcPct val="0"/>
                </a:spcBef>
                <a:spcAft>
                  <a:spcPct val="0"/>
                </a:spcAft>
              </a:pPr>
              <a:t>18</a:t>
            </a:fld>
            <a:endParaRPr lang="en-US" altLang="hu-HU">
              <a:latin typeface="Calibri" pitchFamily="34" charset="0"/>
            </a:endParaRPr>
          </a:p>
        </p:txBody>
      </p:sp>
    </p:spTree>
    <p:extLst>
      <p:ext uri="{BB962C8B-B14F-4D97-AF65-F5344CB8AC3E}">
        <p14:creationId xmlns:p14="http://schemas.microsoft.com/office/powerpoint/2010/main" val="19754286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hu-HU"/>
              <a:t>A premium bond is priced above par because the coupon rate is too high relative to what the bond is supposed to be yielding.  The only way to get the expected yield down to the ytm is to have the bond priced above par.  In this case, the current yield on the bond will be above the promised yield.  Hence there must be a capital loss on the premium bond over the year to get the overall yield down to the promised ytm.</a:t>
            </a:r>
          </a:p>
        </p:txBody>
      </p:sp>
      <p:sp>
        <p:nvSpPr>
          <p:cNvPr id="87044" name="Slide Number Placeholder 3"/>
          <p:cNvSpPr>
            <a:spLocks noGrp="1"/>
          </p:cNvSpPr>
          <p:nvPr>
            <p:ph type="sldNum" sz="quarter" idx="5"/>
          </p:nvPr>
        </p:nvSpPr>
        <p:spPr>
          <a:xfrm>
            <a:off x="3850245" y="9482101"/>
            <a:ext cx="2945955" cy="498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charset="0"/>
              </a:defRPr>
            </a:lvl1pPr>
            <a:lvl2pPr marL="742950" indent="-285750" defTabSz="966788">
              <a:defRPr sz="2400" b="1">
                <a:solidFill>
                  <a:schemeClr val="tx1"/>
                </a:solidFill>
                <a:latin typeface="Arial" charset="0"/>
              </a:defRPr>
            </a:lvl2pPr>
            <a:lvl3pPr marL="1143000" indent="-228600" defTabSz="966788">
              <a:defRPr sz="2400" b="1">
                <a:solidFill>
                  <a:schemeClr val="tx1"/>
                </a:solidFill>
                <a:latin typeface="Arial" charset="0"/>
              </a:defRPr>
            </a:lvl3pPr>
            <a:lvl4pPr marL="1600200" indent="-228600" defTabSz="966788">
              <a:defRPr sz="2400" b="1">
                <a:solidFill>
                  <a:schemeClr val="tx1"/>
                </a:solidFill>
                <a:latin typeface="Arial" charset="0"/>
              </a:defRPr>
            </a:lvl4pPr>
            <a:lvl5pPr marL="2057400" indent="-228600" defTabSz="966788">
              <a:defRPr sz="2400" b="1">
                <a:solidFill>
                  <a:schemeClr val="tx1"/>
                </a:solidFill>
                <a:latin typeface="Arial" charset="0"/>
              </a:defRPr>
            </a:lvl5pPr>
            <a:lvl6pPr marL="2514600" indent="-228600" defTabSz="966788" eaLnBrk="0" fontAlgn="base" hangingPunct="0">
              <a:spcBef>
                <a:spcPct val="20000"/>
              </a:spcBef>
              <a:spcAft>
                <a:spcPct val="0"/>
              </a:spcAft>
              <a:defRPr sz="2400" b="1">
                <a:solidFill>
                  <a:schemeClr val="tx1"/>
                </a:solidFill>
                <a:latin typeface="Arial" charset="0"/>
              </a:defRPr>
            </a:lvl6pPr>
            <a:lvl7pPr marL="2971800" indent="-228600" defTabSz="966788" eaLnBrk="0" fontAlgn="base" hangingPunct="0">
              <a:spcBef>
                <a:spcPct val="20000"/>
              </a:spcBef>
              <a:spcAft>
                <a:spcPct val="0"/>
              </a:spcAft>
              <a:defRPr sz="2400" b="1">
                <a:solidFill>
                  <a:schemeClr val="tx1"/>
                </a:solidFill>
                <a:latin typeface="Arial" charset="0"/>
              </a:defRPr>
            </a:lvl7pPr>
            <a:lvl8pPr marL="3429000" indent="-228600" defTabSz="966788" eaLnBrk="0" fontAlgn="base" hangingPunct="0">
              <a:spcBef>
                <a:spcPct val="20000"/>
              </a:spcBef>
              <a:spcAft>
                <a:spcPct val="0"/>
              </a:spcAft>
              <a:defRPr sz="2400" b="1">
                <a:solidFill>
                  <a:schemeClr val="tx1"/>
                </a:solidFill>
                <a:latin typeface="Arial" charset="0"/>
              </a:defRPr>
            </a:lvl8pPr>
            <a:lvl9pPr marL="3886200" indent="-228600" defTabSz="966788" eaLnBrk="0" fontAlgn="base" hangingPunct="0">
              <a:spcBef>
                <a:spcPct val="20000"/>
              </a:spcBef>
              <a:spcAft>
                <a:spcPct val="0"/>
              </a:spcAft>
              <a:defRPr sz="2400" b="1">
                <a:solidFill>
                  <a:schemeClr val="tx1"/>
                </a:solidFill>
                <a:latin typeface="Arial" charset="0"/>
              </a:defRPr>
            </a:lvl9pPr>
          </a:lstStyle>
          <a:p>
            <a:fld id="{74B721EF-D7A9-4F9A-9FAC-CD86D749ABC8}" type="slidenum">
              <a:rPr lang="en-US" altLang="hu-HU" sz="1300" b="0" smtClean="0">
                <a:latin typeface="Times New Roman" pitchFamily="18" charset="0"/>
              </a:rPr>
              <a:pPr/>
              <a:t>19</a:t>
            </a:fld>
            <a:endParaRPr lang="en-US" altLang="hu-HU" sz="1300" b="0">
              <a:latin typeface="Times New Roman" pitchFamily="18" charset="0"/>
            </a:endParaRPr>
          </a:p>
        </p:txBody>
      </p:sp>
    </p:spTree>
    <p:extLst>
      <p:ext uri="{BB962C8B-B14F-4D97-AF65-F5344CB8AC3E}">
        <p14:creationId xmlns:p14="http://schemas.microsoft.com/office/powerpoint/2010/main" val="40420828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hu-HU"/>
              <a:t>This illustrates the “Pull to Par” discussed on the prior slide.</a:t>
            </a:r>
          </a:p>
        </p:txBody>
      </p:sp>
      <p:sp>
        <p:nvSpPr>
          <p:cNvPr id="88068" name="Slide Number Placeholder 3"/>
          <p:cNvSpPr>
            <a:spLocks noGrp="1"/>
          </p:cNvSpPr>
          <p:nvPr>
            <p:ph type="sldNum" sz="quarter" idx="5"/>
          </p:nvPr>
        </p:nvSpPr>
        <p:spPr>
          <a:xfrm>
            <a:off x="3850245" y="9482101"/>
            <a:ext cx="2945955" cy="498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charset="0"/>
              </a:defRPr>
            </a:lvl1pPr>
            <a:lvl2pPr marL="742950" indent="-285750" defTabSz="966788">
              <a:defRPr sz="2400" b="1">
                <a:solidFill>
                  <a:schemeClr val="tx1"/>
                </a:solidFill>
                <a:latin typeface="Arial" charset="0"/>
              </a:defRPr>
            </a:lvl2pPr>
            <a:lvl3pPr marL="1143000" indent="-228600" defTabSz="966788">
              <a:defRPr sz="2400" b="1">
                <a:solidFill>
                  <a:schemeClr val="tx1"/>
                </a:solidFill>
                <a:latin typeface="Arial" charset="0"/>
              </a:defRPr>
            </a:lvl3pPr>
            <a:lvl4pPr marL="1600200" indent="-228600" defTabSz="966788">
              <a:defRPr sz="2400" b="1">
                <a:solidFill>
                  <a:schemeClr val="tx1"/>
                </a:solidFill>
                <a:latin typeface="Arial" charset="0"/>
              </a:defRPr>
            </a:lvl4pPr>
            <a:lvl5pPr marL="2057400" indent="-228600" defTabSz="966788">
              <a:defRPr sz="2400" b="1">
                <a:solidFill>
                  <a:schemeClr val="tx1"/>
                </a:solidFill>
                <a:latin typeface="Arial" charset="0"/>
              </a:defRPr>
            </a:lvl5pPr>
            <a:lvl6pPr marL="2514600" indent="-228600" defTabSz="966788" eaLnBrk="0" fontAlgn="base" hangingPunct="0">
              <a:spcBef>
                <a:spcPct val="20000"/>
              </a:spcBef>
              <a:spcAft>
                <a:spcPct val="0"/>
              </a:spcAft>
              <a:defRPr sz="2400" b="1">
                <a:solidFill>
                  <a:schemeClr val="tx1"/>
                </a:solidFill>
                <a:latin typeface="Arial" charset="0"/>
              </a:defRPr>
            </a:lvl6pPr>
            <a:lvl7pPr marL="2971800" indent="-228600" defTabSz="966788" eaLnBrk="0" fontAlgn="base" hangingPunct="0">
              <a:spcBef>
                <a:spcPct val="20000"/>
              </a:spcBef>
              <a:spcAft>
                <a:spcPct val="0"/>
              </a:spcAft>
              <a:defRPr sz="2400" b="1">
                <a:solidFill>
                  <a:schemeClr val="tx1"/>
                </a:solidFill>
                <a:latin typeface="Arial" charset="0"/>
              </a:defRPr>
            </a:lvl7pPr>
            <a:lvl8pPr marL="3429000" indent="-228600" defTabSz="966788" eaLnBrk="0" fontAlgn="base" hangingPunct="0">
              <a:spcBef>
                <a:spcPct val="20000"/>
              </a:spcBef>
              <a:spcAft>
                <a:spcPct val="0"/>
              </a:spcAft>
              <a:defRPr sz="2400" b="1">
                <a:solidFill>
                  <a:schemeClr val="tx1"/>
                </a:solidFill>
                <a:latin typeface="Arial" charset="0"/>
              </a:defRPr>
            </a:lvl8pPr>
            <a:lvl9pPr marL="3886200" indent="-228600" defTabSz="966788" eaLnBrk="0" fontAlgn="base" hangingPunct="0">
              <a:spcBef>
                <a:spcPct val="20000"/>
              </a:spcBef>
              <a:spcAft>
                <a:spcPct val="0"/>
              </a:spcAft>
              <a:defRPr sz="2400" b="1">
                <a:solidFill>
                  <a:schemeClr val="tx1"/>
                </a:solidFill>
                <a:latin typeface="Arial" charset="0"/>
              </a:defRPr>
            </a:lvl9pPr>
          </a:lstStyle>
          <a:p>
            <a:fld id="{386A20F9-3179-436D-B0AA-64E90C416447}" type="slidenum">
              <a:rPr lang="en-US" altLang="hu-HU" sz="1300" b="0" smtClean="0">
                <a:latin typeface="Times New Roman" pitchFamily="18" charset="0"/>
              </a:rPr>
              <a:pPr/>
              <a:t>20</a:t>
            </a:fld>
            <a:endParaRPr lang="en-US" altLang="hu-HU" sz="1300" b="0">
              <a:latin typeface="Times New Roman" pitchFamily="18" charset="0"/>
            </a:endParaRPr>
          </a:p>
        </p:txBody>
      </p:sp>
    </p:spTree>
    <p:extLst>
      <p:ext uri="{BB962C8B-B14F-4D97-AF65-F5344CB8AC3E}">
        <p14:creationId xmlns:p14="http://schemas.microsoft.com/office/powerpoint/2010/main" val="31531881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marL="171450" indent="-171450" fontAlgn="auto">
              <a:spcBef>
                <a:spcPts val="0"/>
              </a:spcBef>
              <a:spcAft>
                <a:spcPts val="0"/>
              </a:spcAft>
              <a:buFont typeface="Arial" pitchFamily="34" charset="0"/>
              <a:buChar char="•"/>
              <a:defRPr/>
            </a:pPr>
            <a:r>
              <a:rPr lang="en-US" b="1" u="sng" dirty="0"/>
              <a:t>Current Yield</a:t>
            </a:r>
            <a:r>
              <a:rPr lang="en-US" dirty="0"/>
              <a:t> – Annual coupon payments divided by bond price.</a:t>
            </a:r>
          </a:p>
          <a:p>
            <a:pPr fontAlgn="auto">
              <a:spcBef>
                <a:spcPts val="0"/>
              </a:spcBef>
              <a:spcAft>
                <a:spcPts val="0"/>
              </a:spcAft>
              <a:defRPr/>
            </a:pPr>
            <a:endParaRPr lang="en-US" dirty="0"/>
          </a:p>
        </p:txBody>
      </p:sp>
      <p:sp>
        <p:nvSpPr>
          <p:cNvPr id="542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eorgia" pitchFamily="18" charset="0"/>
              </a:defRPr>
            </a:lvl1pPr>
            <a:lvl2pPr marL="742950" indent="-285750">
              <a:defRPr>
                <a:solidFill>
                  <a:schemeClr val="tx1"/>
                </a:solidFill>
                <a:latin typeface="Georgia" pitchFamily="18" charset="0"/>
              </a:defRPr>
            </a:lvl2pPr>
            <a:lvl3pPr marL="1143000" indent="-228600">
              <a:defRPr>
                <a:solidFill>
                  <a:schemeClr val="tx1"/>
                </a:solidFill>
                <a:latin typeface="Georgia" pitchFamily="18" charset="0"/>
              </a:defRPr>
            </a:lvl3pPr>
            <a:lvl4pPr marL="1600200" indent="-228600">
              <a:defRPr>
                <a:solidFill>
                  <a:schemeClr val="tx1"/>
                </a:solidFill>
                <a:latin typeface="Georgia" pitchFamily="18" charset="0"/>
              </a:defRPr>
            </a:lvl4pPr>
            <a:lvl5pPr marL="2057400" indent="-228600">
              <a:defRPr>
                <a:solidFill>
                  <a:schemeClr val="tx1"/>
                </a:solidFill>
                <a:latin typeface="Georgia" pitchFamily="18" charset="0"/>
              </a:defRPr>
            </a:lvl5pPr>
            <a:lvl6pPr marL="2514600" indent="-228600" fontAlgn="base">
              <a:spcBef>
                <a:spcPct val="0"/>
              </a:spcBef>
              <a:spcAft>
                <a:spcPct val="0"/>
              </a:spcAft>
              <a:defRPr>
                <a:solidFill>
                  <a:schemeClr val="tx1"/>
                </a:solidFill>
                <a:latin typeface="Georgia" pitchFamily="18" charset="0"/>
              </a:defRPr>
            </a:lvl6pPr>
            <a:lvl7pPr marL="2971800" indent="-228600" fontAlgn="base">
              <a:spcBef>
                <a:spcPct val="0"/>
              </a:spcBef>
              <a:spcAft>
                <a:spcPct val="0"/>
              </a:spcAft>
              <a:defRPr>
                <a:solidFill>
                  <a:schemeClr val="tx1"/>
                </a:solidFill>
                <a:latin typeface="Georgia" pitchFamily="18" charset="0"/>
              </a:defRPr>
            </a:lvl7pPr>
            <a:lvl8pPr marL="3429000" indent="-228600" fontAlgn="base">
              <a:spcBef>
                <a:spcPct val="0"/>
              </a:spcBef>
              <a:spcAft>
                <a:spcPct val="0"/>
              </a:spcAft>
              <a:defRPr>
                <a:solidFill>
                  <a:schemeClr val="tx1"/>
                </a:solidFill>
                <a:latin typeface="Georgia" pitchFamily="18" charset="0"/>
              </a:defRPr>
            </a:lvl8pPr>
            <a:lvl9pPr marL="3886200" indent="-228600" fontAlgn="base">
              <a:spcBef>
                <a:spcPct val="0"/>
              </a:spcBef>
              <a:spcAft>
                <a:spcPct val="0"/>
              </a:spcAft>
              <a:defRPr>
                <a:solidFill>
                  <a:schemeClr val="tx1"/>
                </a:solidFill>
                <a:latin typeface="Georgia" pitchFamily="18" charset="0"/>
              </a:defRPr>
            </a:lvl9pPr>
          </a:lstStyle>
          <a:p>
            <a:pPr fontAlgn="base">
              <a:spcBef>
                <a:spcPct val="0"/>
              </a:spcBef>
              <a:spcAft>
                <a:spcPct val="0"/>
              </a:spcAft>
            </a:pPr>
            <a:fld id="{99F78FEF-F876-46C2-9356-8BC5388C58F5}" type="slidenum">
              <a:rPr lang="en-US" altLang="hu-HU">
                <a:latin typeface="Calibri" pitchFamily="34" charset="0"/>
              </a:rPr>
              <a:pPr fontAlgn="base">
                <a:spcBef>
                  <a:spcPct val="0"/>
                </a:spcBef>
                <a:spcAft>
                  <a:spcPct val="0"/>
                </a:spcAft>
              </a:pPr>
              <a:t>22</a:t>
            </a:fld>
            <a:endParaRPr lang="en-US" altLang="hu-HU">
              <a:latin typeface="Calibri" pitchFamily="34" charset="0"/>
            </a:endParaRPr>
          </a:p>
        </p:txBody>
      </p:sp>
    </p:spTree>
    <p:extLst>
      <p:ext uri="{BB962C8B-B14F-4D97-AF65-F5344CB8AC3E}">
        <p14:creationId xmlns:p14="http://schemas.microsoft.com/office/powerpoint/2010/main" val="30079532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hu-HU" dirty="0"/>
              <a:t>Note: Solve yield to maturity using a spreadsheet or a financial calculator.  </a:t>
            </a:r>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eorgia" pitchFamily="18" charset="0"/>
              </a:defRPr>
            </a:lvl1pPr>
            <a:lvl2pPr marL="742950" indent="-285750">
              <a:defRPr>
                <a:solidFill>
                  <a:schemeClr val="tx1"/>
                </a:solidFill>
                <a:latin typeface="Georgia" pitchFamily="18" charset="0"/>
              </a:defRPr>
            </a:lvl2pPr>
            <a:lvl3pPr marL="1143000" indent="-228600">
              <a:defRPr>
                <a:solidFill>
                  <a:schemeClr val="tx1"/>
                </a:solidFill>
                <a:latin typeface="Georgia" pitchFamily="18" charset="0"/>
              </a:defRPr>
            </a:lvl3pPr>
            <a:lvl4pPr marL="1600200" indent="-228600">
              <a:defRPr>
                <a:solidFill>
                  <a:schemeClr val="tx1"/>
                </a:solidFill>
                <a:latin typeface="Georgia" pitchFamily="18" charset="0"/>
              </a:defRPr>
            </a:lvl4pPr>
            <a:lvl5pPr marL="2057400" indent="-228600">
              <a:defRPr>
                <a:solidFill>
                  <a:schemeClr val="tx1"/>
                </a:solidFill>
                <a:latin typeface="Georgia" pitchFamily="18" charset="0"/>
              </a:defRPr>
            </a:lvl5pPr>
            <a:lvl6pPr marL="2514600" indent="-228600" fontAlgn="base">
              <a:spcBef>
                <a:spcPct val="0"/>
              </a:spcBef>
              <a:spcAft>
                <a:spcPct val="0"/>
              </a:spcAft>
              <a:defRPr>
                <a:solidFill>
                  <a:schemeClr val="tx1"/>
                </a:solidFill>
                <a:latin typeface="Georgia" pitchFamily="18" charset="0"/>
              </a:defRPr>
            </a:lvl6pPr>
            <a:lvl7pPr marL="2971800" indent="-228600" fontAlgn="base">
              <a:spcBef>
                <a:spcPct val="0"/>
              </a:spcBef>
              <a:spcAft>
                <a:spcPct val="0"/>
              </a:spcAft>
              <a:defRPr>
                <a:solidFill>
                  <a:schemeClr val="tx1"/>
                </a:solidFill>
                <a:latin typeface="Georgia" pitchFamily="18" charset="0"/>
              </a:defRPr>
            </a:lvl7pPr>
            <a:lvl8pPr marL="3429000" indent="-228600" fontAlgn="base">
              <a:spcBef>
                <a:spcPct val="0"/>
              </a:spcBef>
              <a:spcAft>
                <a:spcPct val="0"/>
              </a:spcAft>
              <a:defRPr>
                <a:solidFill>
                  <a:schemeClr val="tx1"/>
                </a:solidFill>
                <a:latin typeface="Georgia" pitchFamily="18" charset="0"/>
              </a:defRPr>
            </a:lvl8pPr>
            <a:lvl9pPr marL="3886200" indent="-228600" fontAlgn="base">
              <a:spcBef>
                <a:spcPct val="0"/>
              </a:spcBef>
              <a:spcAft>
                <a:spcPct val="0"/>
              </a:spcAft>
              <a:defRPr>
                <a:solidFill>
                  <a:schemeClr val="tx1"/>
                </a:solidFill>
                <a:latin typeface="Georgia" pitchFamily="18" charset="0"/>
              </a:defRPr>
            </a:lvl9pPr>
          </a:lstStyle>
          <a:p>
            <a:pPr fontAlgn="base">
              <a:spcBef>
                <a:spcPct val="0"/>
              </a:spcBef>
              <a:spcAft>
                <a:spcPct val="0"/>
              </a:spcAft>
            </a:pPr>
            <a:fld id="{51BB0A41-4560-491A-ADF5-2CD8F023FEA5}" type="slidenum">
              <a:rPr lang="en-US" altLang="hu-HU">
                <a:latin typeface="Calibri" pitchFamily="34" charset="0"/>
              </a:rPr>
              <a:pPr fontAlgn="base">
                <a:spcBef>
                  <a:spcPct val="0"/>
                </a:spcBef>
                <a:spcAft>
                  <a:spcPct val="0"/>
                </a:spcAft>
              </a:pPr>
              <a:t>23</a:t>
            </a:fld>
            <a:endParaRPr lang="en-US" altLang="hu-HU">
              <a:latin typeface="Calibri" pitchFamily="34" charset="0"/>
            </a:endParaRPr>
          </a:p>
        </p:txBody>
      </p:sp>
    </p:spTree>
    <p:extLst>
      <p:ext uri="{BB962C8B-B14F-4D97-AF65-F5344CB8AC3E}">
        <p14:creationId xmlns:p14="http://schemas.microsoft.com/office/powerpoint/2010/main" val="30234095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ltLang="hu-HU"/>
          </a:p>
        </p:txBody>
      </p:sp>
      <p:sp>
        <p:nvSpPr>
          <p:cNvPr id="103428" name="Slide Number Placeholder 3"/>
          <p:cNvSpPr>
            <a:spLocks noGrp="1"/>
          </p:cNvSpPr>
          <p:nvPr>
            <p:ph type="sldNum" sz="quarter" idx="5"/>
          </p:nvPr>
        </p:nvSpPr>
        <p:spPr>
          <a:xfrm>
            <a:off x="3850245" y="9482101"/>
            <a:ext cx="2945955" cy="498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charset="0"/>
              </a:defRPr>
            </a:lvl1pPr>
            <a:lvl2pPr marL="742950" indent="-285750" defTabSz="966788">
              <a:defRPr sz="2400" b="1">
                <a:solidFill>
                  <a:schemeClr val="tx1"/>
                </a:solidFill>
                <a:latin typeface="Arial" charset="0"/>
              </a:defRPr>
            </a:lvl2pPr>
            <a:lvl3pPr marL="1143000" indent="-228600" defTabSz="966788">
              <a:defRPr sz="2400" b="1">
                <a:solidFill>
                  <a:schemeClr val="tx1"/>
                </a:solidFill>
                <a:latin typeface="Arial" charset="0"/>
              </a:defRPr>
            </a:lvl3pPr>
            <a:lvl4pPr marL="1600200" indent="-228600" defTabSz="966788">
              <a:defRPr sz="2400" b="1">
                <a:solidFill>
                  <a:schemeClr val="tx1"/>
                </a:solidFill>
                <a:latin typeface="Arial" charset="0"/>
              </a:defRPr>
            </a:lvl4pPr>
            <a:lvl5pPr marL="2057400" indent="-228600" defTabSz="966788">
              <a:defRPr sz="2400" b="1">
                <a:solidFill>
                  <a:schemeClr val="tx1"/>
                </a:solidFill>
                <a:latin typeface="Arial" charset="0"/>
              </a:defRPr>
            </a:lvl5pPr>
            <a:lvl6pPr marL="2514600" indent="-228600" defTabSz="966788" eaLnBrk="0" fontAlgn="base" hangingPunct="0">
              <a:spcBef>
                <a:spcPct val="20000"/>
              </a:spcBef>
              <a:spcAft>
                <a:spcPct val="0"/>
              </a:spcAft>
              <a:defRPr sz="2400" b="1">
                <a:solidFill>
                  <a:schemeClr val="tx1"/>
                </a:solidFill>
                <a:latin typeface="Arial" charset="0"/>
              </a:defRPr>
            </a:lvl6pPr>
            <a:lvl7pPr marL="2971800" indent="-228600" defTabSz="966788" eaLnBrk="0" fontAlgn="base" hangingPunct="0">
              <a:spcBef>
                <a:spcPct val="20000"/>
              </a:spcBef>
              <a:spcAft>
                <a:spcPct val="0"/>
              </a:spcAft>
              <a:defRPr sz="2400" b="1">
                <a:solidFill>
                  <a:schemeClr val="tx1"/>
                </a:solidFill>
                <a:latin typeface="Arial" charset="0"/>
              </a:defRPr>
            </a:lvl7pPr>
            <a:lvl8pPr marL="3429000" indent="-228600" defTabSz="966788" eaLnBrk="0" fontAlgn="base" hangingPunct="0">
              <a:spcBef>
                <a:spcPct val="20000"/>
              </a:spcBef>
              <a:spcAft>
                <a:spcPct val="0"/>
              </a:spcAft>
              <a:defRPr sz="2400" b="1">
                <a:solidFill>
                  <a:schemeClr val="tx1"/>
                </a:solidFill>
                <a:latin typeface="Arial" charset="0"/>
              </a:defRPr>
            </a:lvl8pPr>
            <a:lvl9pPr marL="3886200" indent="-228600" defTabSz="966788" eaLnBrk="0" fontAlgn="base" hangingPunct="0">
              <a:spcBef>
                <a:spcPct val="20000"/>
              </a:spcBef>
              <a:spcAft>
                <a:spcPct val="0"/>
              </a:spcAft>
              <a:defRPr sz="2400" b="1">
                <a:solidFill>
                  <a:schemeClr val="tx1"/>
                </a:solidFill>
                <a:latin typeface="Arial" charset="0"/>
              </a:defRPr>
            </a:lvl9pPr>
          </a:lstStyle>
          <a:p>
            <a:fld id="{6DAD61A2-FFDA-4135-85C1-5DD6D011AFE3}" type="slidenum">
              <a:rPr lang="en-US" altLang="hu-HU" sz="1300" b="0" smtClean="0">
                <a:latin typeface="Times New Roman" pitchFamily="18" charset="0"/>
              </a:rPr>
              <a:pPr/>
              <a:t>25</a:t>
            </a:fld>
            <a:endParaRPr lang="en-US" altLang="hu-HU" sz="1300" b="0">
              <a:latin typeface="Times New Roman" pitchFamily="18" charset="0"/>
            </a:endParaRPr>
          </a:p>
        </p:txBody>
      </p:sp>
    </p:spTree>
    <p:extLst>
      <p:ext uri="{BB962C8B-B14F-4D97-AF65-F5344CB8AC3E}">
        <p14:creationId xmlns:p14="http://schemas.microsoft.com/office/powerpoint/2010/main" val="8027106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ltLang="hu-HU"/>
          </a:p>
        </p:txBody>
      </p:sp>
      <p:sp>
        <p:nvSpPr>
          <p:cNvPr id="104452" name="Slide Number Placeholder 3"/>
          <p:cNvSpPr>
            <a:spLocks noGrp="1"/>
          </p:cNvSpPr>
          <p:nvPr>
            <p:ph type="sldNum" sz="quarter" idx="5"/>
          </p:nvPr>
        </p:nvSpPr>
        <p:spPr>
          <a:xfrm>
            <a:off x="3850245" y="9482101"/>
            <a:ext cx="2945955" cy="498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charset="0"/>
              </a:defRPr>
            </a:lvl1pPr>
            <a:lvl2pPr marL="742950" indent="-285750" defTabSz="966788">
              <a:defRPr sz="2400" b="1">
                <a:solidFill>
                  <a:schemeClr val="tx1"/>
                </a:solidFill>
                <a:latin typeface="Arial" charset="0"/>
              </a:defRPr>
            </a:lvl2pPr>
            <a:lvl3pPr marL="1143000" indent="-228600" defTabSz="966788">
              <a:defRPr sz="2400" b="1">
                <a:solidFill>
                  <a:schemeClr val="tx1"/>
                </a:solidFill>
                <a:latin typeface="Arial" charset="0"/>
              </a:defRPr>
            </a:lvl3pPr>
            <a:lvl4pPr marL="1600200" indent="-228600" defTabSz="966788">
              <a:defRPr sz="2400" b="1">
                <a:solidFill>
                  <a:schemeClr val="tx1"/>
                </a:solidFill>
                <a:latin typeface="Arial" charset="0"/>
              </a:defRPr>
            </a:lvl4pPr>
            <a:lvl5pPr marL="2057400" indent="-228600" defTabSz="966788">
              <a:defRPr sz="2400" b="1">
                <a:solidFill>
                  <a:schemeClr val="tx1"/>
                </a:solidFill>
                <a:latin typeface="Arial" charset="0"/>
              </a:defRPr>
            </a:lvl5pPr>
            <a:lvl6pPr marL="2514600" indent="-228600" defTabSz="966788" eaLnBrk="0" fontAlgn="base" hangingPunct="0">
              <a:spcBef>
                <a:spcPct val="20000"/>
              </a:spcBef>
              <a:spcAft>
                <a:spcPct val="0"/>
              </a:spcAft>
              <a:defRPr sz="2400" b="1">
                <a:solidFill>
                  <a:schemeClr val="tx1"/>
                </a:solidFill>
                <a:latin typeface="Arial" charset="0"/>
              </a:defRPr>
            </a:lvl6pPr>
            <a:lvl7pPr marL="2971800" indent="-228600" defTabSz="966788" eaLnBrk="0" fontAlgn="base" hangingPunct="0">
              <a:spcBef>
                <a:spcPct val="20000"/>
              </a:spcBef>
              <a:spcAft>
                <a:spcPct val="0"/>
              </a:spcAft>
              <a:defRPr sz="2400" b="1">
                <a:solidFill>
                  <a:schemeClr val="tx1"/>
                </a:solidFill>
                <a:latin typeface="Arial" charset="0"/>
              </a:defRPr>
            </a:lvl7pPr>
            <a:lvl8pPr marL="3429000" indent="-228600" defTabSz="966788" eaLnBrk="0" fontAlgn="base" hangingPunct="0">
              <a:spcBef>
                <a:spcPct val="20000"/>
              </a:spcBef>
              <a:spcAft>
                <a:spcPct val="0"/>
              </a:spcAft>
              <a:defRPr sz="2400" b="1">
                <a:solidFill>
                  <a:schemeClr val="tx1"/>
                </a:solidFill>
                <a:latin typeface="Arial" charset="0"/>
              </a:defRPr>
            </a:lvl8pPr>
            <a:lvl9pPr marL="3886200" indent="-228600" defTabSz="966788" eaLnBrk="0" fontAlgn="base" hangingPunct="0">
              <a:spcBef>
                <a:spcPct val="20000"/>
              </a:spcBef>
              <a:spcAft>
                <a:spcPct val="0"/>
              </a:spcAft>
              <a:defRPr sz="2400" b="1">
                <a:solidFill>
                  <a:schemeClr val="tx1"/>
                </a:solidFill>
                <a:latin typeface="Arial" charset="0"/>
              </a:defRPr>
            </a:lvl9pPr>
          </a:lstStyle>
          <a:p>
            <a:fld id="{B228FB8E-E2AD-4695-98A7-9C1BDE7FBF57}" type="slidenum">
              <a:rPr lang="en-US" altLang="hu-HU" sz="1300" b="0" smtClean="0">
                <a:latin typeface="Times New Roman" pitchFamily="18" charset="0"/>
              </a:rPr>
              <a:pPr/>
              <a:t>26</a:t>
            </a:fld>
            <a:endParaRPr lang="en-US" altLang="hu-HU" sz="1300" b="0">
              <a:latin typeface="Times New Roman" pitchFamily="18" charset="0"/>
            </a:endParaRPr>
          </a:p>
        </p:txBody>
      </p:sp>
    </p:spTree>
    <p:extLst>
      <p:ext uri="{BB962C8B-B14F-4D97-AF65-F5344CB8AC3E}">
        <p14:creationId xmlns:p14="http://schemas.microsoft.com/office/powerpoint/2010/main" val="24237791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5650" name="Notes Placeholder 2"/>
          <p:cNvSpPr>
            <a:spLocks noGrp="1"/>
          </p:cNvSpPr>
          <p:nvPr>
            <p:ph type="body" idx="1"/>
          </p:nvPr>
        </p:nvSpPr>
        <p:spPr>
          <a:ln/>
        </p:spPr>
        <p:txBody>
          <a:bodyPr/>
          <a:lstStyle/>
          <a:p>
            <a:pPr marL="171450" indent="-171450" fontAlgn="auto">
              <a:spcBef>
                <a:spcPts val="0"/>
              </a:spcBef>
              <a:spcAft>
                <a:spcPts val="0"/>
              </a:spcAft>
              <a:buFontTx/>
              <a:buChar char="•"/>
              <a:defRPr/>
            </a:pPr>
            <a:r>
              <a:rPr lang="en-US" b="1" u="sng" dirty="0"/>
              <a:t>Yield Curve</a:t>
            </a:r>
            <a:r>
              <a:rPr lang="en-US" dirty="0"/>
              <a:t> – Plot of the relationship between bond yields to maturity and time to maturity.</a:t>
            </a:r>
          </a:p>
          <a:p>
            <a:pPr marL="628650" lvl="1" indent="-171450" fontAlgn="auto">
              <a:spcBef>
                <a:spcPts val="0"/>
              </a:spcBef>
              <a:spcAft>
                <a:spcPts val="0"/>
              </a:spcAft>
              <a:buFontTx/>
              <a:buChar char="•"/>
              <a:defRPr/>
            </a:pPr>
            <a:r>
              <a:rPr lang="en-US" dirty="0"/>
              <a:t>The yield curve usually slopes </a:t>
            </a:r>
            <a:r>
              <a:rPr lang="en-US" b="1" dirty="0"/>
              <a:t>upwards</a:t>
            </a:r>
            <a:r>
              <a:rPr lang="en-US" dirty="0"/>
              <a:t>, implying that long term bonds generally earn higher yields than short-term bonds.</a:t>
            </a:r>
          </a:p>
          <a:p>
            <a:pPr marL="628650" lvl="1" indent="-171450" fontAlgn="auto">
              <a:spcBef>
                <a:spcPts val="0"/>
              </a:spcBef>
              <a:spcAft>
                <a:spcPts val="0"/>
              </a:spcAft>
              <a:buFontTx/>
              <a:buChar char="•"/>
              <a:defRPr/>
            </a:pPr>
            <a:r>
              <a:rPr lang="en-US" dirty="0"/>
              <a:t>When interest rates are expected to </a:t>
            </a:r>
            <a:r>
              <a:rPr lang="en-US" b="1" dirty="0"/>
              <a:t>rise</a:t>
            </a:r>
            <a:r>
              <a:rPr lang="en-US" dirty="0"/>
              <a:t>, the yield curve is often </a:t>
            </a:r>
            <a:r>
              <a:rPr lang="en-US" b="1" dirty="0"/>
              <a:t>upward</a:t>
            </a:r>
            <a:r>
              <a:rPr lang="en-US" dirty="0"/>
              <a:t> sloping.</a:t>
            </a:r>
            <a:endParaRPr lang="hu-HU" b="1" u="sng" dirty="0"/>
          </a:p>
          <a:p>
            <a:pPr>
              <a:spcBef>
                <a:spcPts val="0"/>
              </a:spcBef>
              <a:spcAft>
                <a:spcPts val="0"/>
              </a:spcAft>
              <a:defRPr/>
            </a:pPr>
            <a:endParaRPr lang="hu-HU" dirty="0"/>
          </a:p>
          <a:p>
            <a:pPr>
              <a:spcBef>
                <a:spcPts val="0"/>
              </a:spcBef>
              <a:spcAft>
                <a:spcPts val="0"/>
              </a:spcAft>
              <a:defRPr/>
            </a:pPr>
            <a:r>
              <a:rPr lang="en-US" dirty="0"/>
              <a:t>A flat yield curve indicates that investors are not being compensated for the additional risk of longer maturity bonds. This is a warning sign that an economy is under duress; investors expect slow growth, and economic indicators are sending mixed signals. As investors buy and sell bonds to flatten the yield curve, they are demonstrating through their behavior that they are worried about the outlook of the economy. As a result, they prefer to have their money tied up longer in safe investments, and demand less of a return for doing so.</a:t>
            </a:r>
          </a:p>
          <a:p>
            <a:pPr>
              <a:spcBef>
                <a:spcPts val="0"/>
              </a:spcBef>
              <a:spcAft>
                <a:spcPts val="0"/>
              </a:spcAft>
              <a:defRPr/>
            </a:pPr>
            <a:r>
              <a:rPr lang="en-US" dirty="0"/>
              <a:t>A flat yield curve can develop into the dreaded “inverted” yield curve when the economic outlook is very bleak. When the yield curve inverts, it indicates tough economic times ahead. The logic goes like this: If I’m worried the economy is going to crash, I want to look for safe ways of preserving my capital. If I suspect falling equity prices, and falling interest rates, I’m going to try to lock my capital away in longer-term bonds as a way to ride out the storm. As more and more investors do this, it drives longer maturity bond prices up, and the yields down. These same investors will shy away from short-term bonds, which may have to be reinvested during the downturn. This lack of demand drives short-term treasury prices down and the yields up.</a:t>
            </a:r>
          </a:p>
          <a:p>
            <a:pPr marL="628650" lvl="1" indent="-171450" fontAlgn="auto">
              <a:spcBef>
                <a:spcPts val="0"/>
              </a:spcBef>
              <a:spcAft>
                <a:spcPts val="0"/>
              </a:spcAft>
              <a:defRPr/>
            </a:pPr>
            <a:endParaRPr lang="hu-HU" dirty="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eorgia" pitchFamily="18" charset="0"/>
              </a:defRPr>
            </a:lvl1pPr>
            <a:lvl2pPr marL="742950" indent="-285750">
              <a:defRPr>
                <a:solidFill>
                  <a:schemeClr val="tx1"/>
                </a:solidFill>
                <a:latin typeface="Georgia" pitchFamily="18" charset="0"/>
              </a:defRPr>
            </a:lvl2pPr>
            <a:lvl3pPr marL="1143000" indent="-228600">
              <a:defRPr>
                <a:solidFill>
                  <a:schemeClr val="tx1"/>
                </a:solidFill>
                <a:latin typeface="Georgia" pitchFamily="18" charset="0"/>
              </a:defRPr>
            </a:lvl3pPr>
            <a:lvl4pPr marL="1600200" indent="-228600">
              <a:defRPr>
                <a:solidFill>
                  <a:schemeClr val="tx1"/>
                </a:solidFill>
                <a:latin typeface="Georgia" pitchFamily="18" charset="0"/>
              </a:defRPr>
            </a:lvl4pPr>
            <a:lvl5pPr marL="2057400" indent="-228600">
              <a:defRPr>
                <a:solidFill>
                  <a:schemeClr val="tx1"/>
                </a:solidFill>
                <a:latin typeface="Georgia" pitchFamily="18" charset="0"/>
              </a:defRPr>
            </a:lvl5pPr>
            <a:lvl6pPr marL="2514600" indent="-228600" fontAlgn="base">
              <a:spcBef>
                <a:spcPct val="0"/>
              </a:spcBef>
              <a:spcAft>
                <a:spcPct val="0"/>
              </a:spcAft>
              <a:defRPr>
                <a:solidFill>
                  <a:schemeClr val="tx1"/>
                </a:solidFill>
                <a:latin typeface="Georgia" pitchFamily="18" charset="0"/>
              </a:defRPr>
            </a:lvl6pPr>
            <a:lvl7pPr marL="2971800" indent="-228600" fontAlgn="base">
              <a:spcBef>
                <a:spcPct val="0"/>
              </a:spcBef>
              <a:spcAft>
                <a:spcPct val="0"/>
              </a:spcAft>
              <a:defRPr>
                <a:solidFill>
                  <a:schemeClr val="tx1"/>
                </a:solidFill>
                <a:latin typeface="Georgia" pitchFamily="18" charset="0"/>
              </a:defRPr>
            </a:lvl7pPr>
            <a:lvl8pPr marL="3429000" indent="-228600" fontAlgn="base">
              <a:spcBef>
                <a:spcPct val="0"/>
              </a:spcBef>
              <a:spcAft>
                <a:spcPct val="0"/>
              </a:spcAft>
              <a:defRPr>
                <a:solidFill>
                  <a:schemeClr val="tx1"/>
                </a:solidFill>
                <a:latin typeface="Georgia" pitchFamily="18" charset="0"/>
              </a:defRPr>
            </a:lvl8pPr>
            <a:lvl9pPr marL="3886200" indent="-228600" fontAlgn="base">
              <a:spcBef>
                <a:spcPct val="0"/>
              </a:spcBef>
              <a:spcAft>
                <a:spcPct val="0"/>
              </a:spcAft>
              <a:defRPr>
                <a:solidFill>
                  <a:schemeClr val="tx1"/>
                </a:solidFill>
                <a:latin typeface="Georgia" pitchFamily="18" charset="0"/>
              </a:defRPr>
            </a:lvl9pPr>
          </a:lstStyle>
          <a:p>
            <a:pPr fontAlgn="base">
              <a:spcBef>
                <a:spcPct val="0"/>
              </a:spcBef>
              <a:spcAft>
                <a:spcPct val="0"/>
              </a:spcAft>
            </a:pPr>
            <a:fld id="{F662A35F-1A07-4C9C-B59C-4B4357563986}" type="slidenum">
              <a:rPr lang="en-US" altLang="hu-HU">
                <a:latin typeface="Calibri" pitchFamily="34" charset="0"/>
              </a:rPr>
              <a:pPr fontAlgn="base">
                <a:spcBef>
                  <a:spcPct val="0"/>
                </a:spcBef>
                <a:spcAft>
                  <a:spcPct val="0"/>
                </a:spcAft>
              </a:pPr>
              <a:t>27</a:t>
            </a:fld>
            <a:endParaRPr lang="en-US" altLang="hu-HU">
              <a:latin typeface="Calibri" pitchFamily="34" charset="0"/>
            </a:endParaRPr>
          </a:p>
        </p:txBody>
      </p:sp>
    </p:spTree>
    <p:extLst>
      <p:ext uri="{BB962C8B-B14F-4D97-AF65-F5344CB8AC3E}">
        <p14:creationId xmlns:p14="http://schemas.microsoft.com/office/powerpoint/2010/main" val="42295452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ltLang="hu-HU"/>
          </a:p>
        </p:txBody>
      </p:sp>
      <p:sp>
        <p:nvSpPr>
          <p:cNvPr id="106500" name="Slide Number Placeholder 3"/>
          <p:cNvSpPr>
            <a:spLocks noGrp="1"/>
          </p:cNvSpPr>
          <p:nvPr>
            <p:ph type="sldNum" sz="quarter" idx="5"/>
          </p:nvPr>
        </p:nvSpPr>
        <p:spPr>
          <a:xfrm>
            <a:off x="3850245" y="9482101"/>
            <a:ext cx="2945955" cy="498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charset="0"/>
              </a:defRPr>
            </a:lvl1pPr>
            <a:lvl2pPr marL="742950" indent="-285750" defTabSz="966788">
              <a:defRPr sz="2400" b="1">
                <a:solidFill>
                  <a:schemeClr val="tx1"/>
                </a:solidFill>
                <a:latin typeface="Arial" charset="0"/>
              </a:defRPr>
            </a:lvl2pPr>
            <a:lvl3pPr marL="1143000" indent="-228600" defTabSz="966788">
              <a:defRPr sz="2400" b="1">
                <a:solidFill>
                  <a:schemeClr val="tx1"/>
                </a:solidFill>
                <a:latin typeface="Arial" charset="0"/>
              </a:defRPr>
            </a:lvl3pPr>
            <a:lvl4pPr marL="1600200" indent="-228600" defTabSz="966788">
              <a:defRPr sz="2400" b="1">
                <a:solidFill>
                  <a:schemeClr val="tx1"/>
                </a:solidFill>
                <a:latin typeface="Arial" charset="0"/>
              </a:defRPr>
            </a:lvl4pPr>
            <a:lvl5pPr marL="2057400" indent="-228600" defTabSz="966788">
              <a:defRPr sz="2400" b="1">
                <a:solidFill>
                  <a:schemeClr val="tx1"/>
                </a:solidFill>
                <a:latin typeface="Arial" charset="0"/>
              </a:defRPr>
            </a:lvl5pPr>
            <a:lvl6pPr marL="2514600" indent="-228600" defTabSz="966788" eaLnBrk="0" fontAlgn="base" hangingPunct="0">
              <a:spcBef>
                <a:spcPct val="20000"/>
              </a:spcBef>
              <a:spcAft>
                <a:spcPct val="0"/>
              </a:spcAft>
              <a:defRPr sz="2400" b="1">
                <a:solidFill>
                  <a:schemeClr val="tx1"/>
                </a:solidFill>
                <a:latin typeface="Arial" charset="0"/>
              </a:defRPr>
            </a:lvl6pPr>
            <a:lvl7pPr marL="2971800" indent="-228600" defTabSz="966788" eaLnBrk="0" fontAlgn="base" hangingPunct="0">
              <a:spcBef>
                <a:spcPct val="20000"/>
              </a:spcBef>
              <a:spcAft>
                <a:spcPct val="0"/>
              </a:spcAft>
              <a:defRPr sz="2400" b="1">
                <a:solidFill>
                  <a:schemeClr val="tx1"/>
                </a:solidFill>
                <a:latin typeface="Arial" charset="0"/>
              </a:defRPr>
            </a:lvl7pPr>
            <a:lvl8pPr marL="3429000" indent="-228600" defTabSz="966788" eaLnBrk="0" fontAlgn="base" hangingPunct="0">
              <a:spcBef>
                <a:spcPct val="20000"/>
              </a:spcBef>
              <a:spcAft>
                <a:spcPct val="0"/>
              </a:spcAft>
              <a:defRPr sz="2400" b="1">
                <a:solidFill>
                  <a:schemeClr val="tx1"/>
                </a:solidFill>
                <a:latin typeface="Arial" charset="0"/>
              </a:defRPr>
            </a:lvl8pPr>
            <a:lvl9pPr marL="3886200" indent="-228600" defTabSz="966788" eaLnBrk="0" fontAlgn="base" hangingPunct="0">
              <a:spcBef>
                <a:spcPct val="20000"/>
              </a:spcBef>
              <a:spcAft>
                <a:spcPct val="0"/>
              </a:spcAft>
              <a:defRPr sz="2400" b="1">
                <a:solidFill>
                  <a:schemeClr val="tx1"/>
                </a:solidFill>
                <a:latin typeface="Arial" charset="0"/>
              </a:defRPr>
            </a:lvl9pPr>
          </a:lstStyle>
          <a:p>
            <a:fld id="{B1997029-DBFF-4C44-A38A-A596301B65D8}" type="slidenum">
              <a:rPr lang="en-US" altLang="hu-HU" sz="1300" b="0" smtClean="0">
                <a:latin typeface="Times New Roman" pitchFamily="18" charset="0"/>
              </a:rPr>
              <a:pPr/>
              <a:t>28</a:t>
            </a:fld>
            <a:endParaRPr lang="en-US" altLang="hu-HU" sz="1300" b="0">
              <a:latin typeface="Times New Roman" pitchFamily="18" charset="0"/>
            </a:endParaRPr>
          </a:p>
        </p:txBody>
      </p:sp>
    </p:spTree>
    <p:extLst>
      <p:ext uri="{BB962C8B-B14F-4D97-AF65-F5344CB8AC3E}">
        <p14:creationId xmlns:p14="http://schemas.microsoft.com/office/powerpoint/2010/main" val="1349106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panose="020B0604020202020204" pitchFamily="34" charset="0"/>
              <a:buChar char="•"/>
            </a:pPr>
            <a:r>
              <a:rPr lang="hu-HU" altLang="hu-HU" dirty="0" err="1"/>
              <a:t>Percentage</a:t>
            </a:r>
            <a:r>
              <a:rPr lang="hu-HU" altLang="hu-HU" dirty="0"/>
              <a:t> of </a:t>
            </a:r>
            <a:r>
              <a:rPr lang="hu-HU" altLang="hu-HU" dirty="0" err="1"/>
              <a:t>the</a:t>
            </a:r>
            <a:r>
              <a:rPr lang="hu-HU" altLang="hu-HU" dirty="0"/>
              <a:t> </a:t>
            </a:r>
            <a:r>
              <a:rPr lang="hu-HU" altLang="hu-HU" dirty="0" err="1"/>
              <a:t>parű</a:t>
            </a:r>
            <a:endParaRPr lang="hu-HU" altLang="hu-HU" dirty="0"/>
          </a:p>
          <a:p>
            <a:pPr marL="171450" indent="-171450">
              <a:buFont typeface="Arial" panose="020B0604020202020204" pitchFamily="34" charset="0"/>
              <a:buChar char="•"/>
            </a:pPr>
            <a:r>
              <a:rPr lang="hu-HU" altLang="hu-HU" dirty="0" err="1"/>
              <a:t>Bid</a:t>
            </a:r>
            <a:r>
              <a:rPr lang="hu-HU" altLang="hu-HU" dirty="0"/>
              <a:t> and </a:t>
            </a:r>
            <a:r>
              <a:rPr lang="hu-HU" altLang="hu-HU" dirty="0" err="1"/>
              <a:t>ask</a:t>
            </a:r>
            <a:r>
              <a:rPr lang="hu-HU" altLang="hu-HU" dirty="0"/>
              <a:t> </a:t>
            </a:r>
            <a:r>
              <a:rPr lang="hu-HU" altLang="hu-HU" dirty="0" err="1"/>
              <a:t>side</a:t>
            </a:r>
            <a:endParaRPr lang="hu-HU" altLang="hu-HU" dirty="0"/>
          </a:p>
          <a:p>
            <a:pPr marL="171450" indent="-171450">
              <a:buFont typeface="Arial" panose="020B0604020202020204" pitchFamily="34" charset="0"/>
              <a:buChar char="•"/>
            </a:pPr>
            <a:endParaRPr lang="hu-HU" altLang="hu-HU" dirty="0"/>
          </a:p>
        </p:txBody>
      </p:sp>
      <p:sp>
        <p:nvSpPr>
          <p:cNvPr id="64516" name="Slide Number Placeholder 3"/>
          <p:cNvSpPr>
            <a:spLocks noGrp="1"/>
          </p:cNvSpPr>
          <p:nvPr>
            <p:ph type="sldNum" sz="quarter" idx="5"/>
          </p:nvPr>
        </p:nvSpPr>
        <p:spPr>
          <a:xfrm>
            <a:off x="3850245" y="9482101"/>
            <a:ext cx="2945955" cy="498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charset="0"/>
              </a:defRPr>
            </a:lvl1pPr>
            <a:lvl2pPr marL="742950" indent="-285750" defTabSz="966788">
              <a:defRPr sz="2400" b="1">
                <a:solidFill>
                  <a:schemeClr val="tx1"/>
                </a:solidFill>
                <a:latin typeface="Arial" charset="0"/>
              </a:defRPr>
            </a:lvl2pPr>
            <a:lvl3pPr marL="1143000" indent="-228600" defTabSz="966788">
              <a:defRPr sz="2400" b="1">
                <a:solidFill>
                  <a:schemeClr val="tx1"/>
                </a:solidFill>
                <a:latin typeface="Arial" charset="0"/>
              </a:defRPr>
            </a:lvl3pPr>
            <a:lvl4pPr marL="1600200" indent="-228600" defTabSz="966788">
              <a:defRPr sz="2400" b="1">
                <a:solidFill>
                  <a:schemeClr val="tx1"/>
                </a:solidFill>
                <a:latin typeface="Arial" charset="0"/>
              </a:defRPr>
            </a:lvl4pPr>
            <a:lvl5pPr marL="2057400" indent="-228600" defTabSz="966788">
              <a:defRPr sz="2400" b="1">
                <a:solidFill>
                  <a:schemeClr val="tx1"/>
                </a:solidFill>
                <a:latin typeface="Arial" charset="0"/>
              </a:defRPr>
            </a:lvl5pPr>
            <a:lvl6pPr marL="2514600" indent="-228600" defTabSz="966788" eaLnBrk="0" fontAlgn="base" hangingPunct="0">
              <a:spcBef>
                <a:spcPct val="20000"/>
              </a:spcBef>
              <a:spcAft>
                <a:spcPct val="0"/>
              </a:spcAft>
              <a:defRPr sz="2400" b="1">
                <a:solidFill>
                  <a:schemeClr val="tx1"/>
                </a:solidFill>
                <a:latin typeface="Arial" charset="0"/>
              </a:defRPr>
            </a:lvl6pPr>
            <a:lvl7pPr marL="2971800" indent="-228600" defTabSz="966788" eaLnBrk="0" fontAlgn="base" hangingPunct="0">
              <a:spcBef>
                <a:spcPct val="20000"/>
              </a:spcBef>
              <a:spcAft>
                <a:spcPct val="0"/>
              </a:spcAft>
              <a:defRPr sz="2400" b="1">
                <a:solidFill>
                  <a:schemeClr val="tx1"/>
                </a:solidFill>
                <a:latin typeface="Arial" charset="0"/>
              </a:defRPr>
            </a:lvl7pPr>
            <a:lvl8pPr marL="3429000" indent="-228600" defTabSz="966788" eaLnBrk="0" fontAlgn="base" hangingPunct="0">
              <a:spcBef>
                <a:spcPct val="20000"/>
              </a:spcBef>
              <a:spcAft>
                <a:spcPct val="0"/>
              </a:spcAft>
              <a:defRPr sz="2400" b="1">
                <a:solidFill>
                  <a:schemeClr val="tx1"/>
                </a:solidFill>
                <a:latin typeface="Arial" charset="0"/>
              </a:defRPr>
            </a:lvl8pPr>
            <a:lvl9pPr marL="3886200" indent="-228600" defTabSz="966788" eaLnBrk="0" fontAlgn="base" hangingPunct="0">
              <a:spcBef>
                <a:spcPct val="20000"/>
              </a:spcBef>
              <a:spcAft>
                <a:spcPct val="0"/>
              </a:spcAft>
              <a:defRPr sz="2400" b="1">
                <a:solidFill>
                  <a:schemeClr val="tx1"/>
                </a:solidFill>
                <a:latin typeface="Arial" charset="0"/>
              </a:defRPr>
            </a:lvl9pPr>
          </a:lstStyle>
          <a:p>
            <a:fld id="{BE57F482-B3E3-48E0-8AB6-89EE73DD8CF1}" type="slidenum">
              <a:rPr lang="en-US" altLang="hu-HU" sz="1300" b="0" smtClean="0">
                <a:latin typeface="Times New Roman" pitchFamily="18" charset="0"/>
              </a:rPr>
              <a:pPr/>
              <a:t>5</a:t>
            </a:fld>
            <a:endParaRPr lang="en-US" altLang="hu-HU" sz="1300" b="0">
              <a:latin typeface="Times New Roman" pitchFamily="18" charset="0"/>
            </a:endParaRPr>
          </a:p>
        </p:txBody>
      </p:sp>
    </p:spTree>
    <p:extLst>
      <p:ext uri="{BB962C8B-B14F-4D97-AF65-F5344CB8AC3E}">
        <p14:creationId xmlns:p14="http://schemas.microsoft.com/office/powerpoint/2010/main" val="35299475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ltLang="hu-HU" dirty="0"/>
          </a:p>
        </p:txBody>
      </p:sp>
      <p:sp>
        <p:nvSpPr>
          <p:cNvPr id="107524" name="Slide Number Placeholder 3"/>
          <p:cNvSpPr>
            <a:spLocks noGrp="1"/>
          </p:cNvSpPr>
          <p:nvPr>
            <p:ph type="sldNum" sz="quarter" idx="5"/>
          </p:nvPr>
        </p:nvSpPr>
        <p:spPr>
          <a:xfrm>
            <a:off x="3850245" y="9482101"/>
            <a:ext cx="2945955" cy="498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charset="0"/>
              </a:defRPr>
            </a:lvl1pPr>
            <a:lvl2pPr marL="742950" indent="-285750" defTabSz="966788">
              <a:defRPr sz="2400" b="1">
                <a:solidFill>
                  <a:schemeClr val="tx1"/>
                </a:solidFill>
                <a:latin typeface="Arial" charset="0"/>
              </a:defRPr>
            </a:lvl2pPr>
            <a:lvl3pPr marL="1143000" indent="-228600" defTabSz="966788">
              <a:defRPr sz="2400" b="1">
                <a:solidFill>
                  <a:schemeClr val="tx1"/>
                </a:solidFill>
                <a:latin typeface="Arial" charset="0"/>
              </a:defRPr>
            </a:lvl3pPr>
            <a:lvl4pPr marL="1600200" indent="-228600" defTabSz="966788">
              <a:defRPr sz="2400" b="1">
                <a:solidFill>
                  <a:schemeClr val="tx1"/>
                </a:solidFill>
                <a:latin typeface="Arial" charset="0"/>
              </a:defRPr>
            </a:lvl4pPr>
            <a:lvl5pPr marL="2057400" indent="-228600" defTabSz="966788">
              <a:defRPr sz="2400" b="1">
                <a:solidFill>
                  <a:schemeClr val="tx1"/>
                </a:solidFill>
                <a:latin typeface="Arial" charset="0"/>
              </a:defRPr>
            </a:lvl5pPr>
            <a:lvl6pPr marL="2514600" indent="-228600" defTabSz="966788" eaLnBrk="0" fontAlgn="base" hangingPunct="0">
              <a:spcBef>
                <a:spcPct val="20000"/>
              </a:spcBef>
              <a:spcAft>
                <a:spcPct val="0"/>
              </a:spcAft>
              <a:defRPr sz="2400" b="1">
                <a:solidFill>
                  <a:schemeClr val="tx1"/>
                </a:solidFill>
                <a:latin typeface="Arial" charset="0"/>
              </a:defRPr>
            </a:lvl6pPr>
            <a:lvl7pPr marL="2971800" indent="-228600" defTabSz="966788" eaLnBrk="0" fontAlgn="base" hangingPunct="0">
              <a:spcBef>
                <a:spcPct val="20000"/>
              </a:spcBef>
              <a:spcAft>
                <a:spcPct val="0"/>
              </a:spcAft>
              <a:defRPr sz="2400" b="1">
                <a:solidFill>
                  <a:schemeClr val="tx1"/>
                </a:solidFill>
                <a:latin typeface="Arial" charset="0"/>
              </a:defRPr>
            </a:lvl7pPr>
            <a:lvl8pPr marL="3429000" indent="-228600" defTabSz="966788" eaLnBrk="0" fontAlgn="base" hangingPunct="0">
              <a:spcBef>
                <a:spcPct val="20000"/>
              </a:spcBef>
              <a:spcAft>
                <a:spcPct val="0"/>
              </a:spcAft>
              <a:defRPr sz="2400" b="1">
                <a:solidFill>
                  <a:schemeClr val="tx1"/>
                </a:solidFill>
                <a:latin typeface="Arial" charset="0"/>
              </a:defRPr>
            </a:lvl8pPr>
            <a:lvl9pPr marL="3886200" indent="-228600" defTabSz="966788" eaLnBrk="0" fontAlgn="base" hangingPunct="0">
              <a:spcBef>
                <a:spcPct val="20000"/>
              </a:spcBef>
              <a:spcAft>
                <a:spcPct val="0"/>
              </a:spcAft>
              <a:defRPr sz="2400" b="1">
                <a:solidFill>
                  <a:schemeClr val="tx1"/>
                </a:solidFill>
                <a:latin typeface="Arial" charset="0"/>
              </a:defRPr>
            </a:lvl9pPr>
          </a:lstStyle>
          <a:p>
            <a:fld id="{CF0C16F7-3207-4B21-B998-27B40852D6BB}" type="slidenum">
              <a:rPr lang="en-US" altLang="hu-HU" sz="1300" b="0" smtClean="0">
                <a:latin typeface="Times New Roman" pitchFamily="18" charset="0"/>
              </a:rPr>
              <a:pPr/>
              <a:t>29</a:t>
            </a:fld>
            <a:endParaRPr lang="en-US" altLang="hu-HU" sz="1300" b="0">
              <a:latin typeface="Times New Roman" pitchFamily="18" charset="0"/>
            </a:endParaRPr>
          </a:p>
        </p:txBody>
      </p:sp>
    </p:spTree>
    <p:extLst>
      <p:ext uri="{BB962C8B-B14F-4D97-AF65-F5344CB8AC3E}">
        <p14:creationId xmlns:p14="http://schemas.microsoft.com/office/powerpoint/2010/main" val="29685199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txBox="1">
            <a:spLocks noGrp="1" noChangeArrowheads="1"/>
          </p:cNvSpPr>
          <p:nvPr/>
        </p:nvSpPr>
        <p:spPr bwMode="auto">
          <a:xfrm>
            <a:off x="3851722" y="9483751"/>
            <a:ext cx="2945954" cy="4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20000"/>
              </a:spcBef>
              <a:spcAft>
                <a:spcPct val="0"/>
              </a:spcAft>
              <a:defRPr sz="2400" b="1">
                <a:solidFill>
                  <a:schemeClr val="tx1"/>
                </a:solidFill>
                <a:latin typeface="Arial" charset="0"/>
              </a:defRPr>
            </a:lvl6pPr>
            <a:lvl7pPr marL="2971800" indent="-228600" eaLnBrk="0" fontAlgn="base" hangingPunct="0">
              <a:spcBef>
                <a:spcPct val="20000"/>
              </a:spcBef>
              <a:spcAft>
                <a:spcPct val="0"/>
              </a:spcAft>
              <a:defRPr sz="2400" b="1">
                <a:solidFill>
                  <a:schemeClr val="tx1"/>
                </a:solidFill>
                <a:latin typeface="Arial" charset="0"/>
              </a:defRPr>
            </a:lvl7pPr>
            <a:lvl8pPr marL="3429000" indent="-228600" eaLnBrk="0" fontAlgn="base" hangingPunct="0">
              <a:spcBef>
                <a:spcPct val="20000"/>
              </a:spcBef>
              <a:spcAft>
                <a:spcPct val="0"/>
              </a:spcAft>
              <a:defRPr sz="2400" b="1">
                <a:solidFill>
                  <a:schemeClr val="tx1"/>
                </a:solidFill>
                <a:latin typeface="Arial" charset="0"/>
              </a:defRPr>
            </a:lvl8pPr>
            <a:lvl9pPr marL="3886200" indent="-228600" eaLnBrk="0" fontAlgn="base" hangingPunct="0">
              <a:spcBef>
                <a:spcPct val="20000"/>
              </a:spcBef>
              <a:spcAft>
                <a:spcPct val="0"/>
              </a:spcAft>
              <a:defRPr sz="2400" b="1">
                <a:solidFill>
                  <a:schemeClr val="tx1"/>
                </a:solidFill>
                <a:latin typeface="Arial" charset="0"/>
              </a:defRPr>
            </a:lvl9pPr>
          </a:lstStyle>
          <a:p>
            <a:pPr algn="r">
              <a:spcBef>
                <a:spcPct val="0"/>
              </a:spcBef>
            </a:pPr>
            <a:fld id="{681AEFD0-6F1A-4B69-B338-0713E1212D25}" type="slidenum">
              <a:rPr lang="en-US" altLang="hu-HU" sz="1300" b="0">
                <a:latin typeface="Times New Roman" pitchFamily="18" charset="0"/>
              </a:rPr>
              <a:pPr algn="r">
                <a:spcBef>
                  <a:spcPct val="0"/>
                </a:spcBef>
              </a:pPr>
              <a:t>30</a:t>
            </a:fld>
            <a:endParaRPr lang="en-US" altLang="hu-HU" sz="1300" b="0">
              <a:latin typeface="Times New Roman" pitchFamily="18"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hu-HU"/>
              <a:t>Describes the financial instruments traded in primary and secondary markets.</a:t>
            </a:r>
          </a:p>
          <a:p>
            <a:r>
              <a:rPr lang="en-US" altLang="hu-HU"/>
              <a:t>Discusses Market indexes. Discusses options and futures.</a:t>
            </a:r>
          </a:p>
        </p:txBody>
      </p:sp>
    </p:spTree>
    <p:extLst>
      <p:ext uri="{BB962C8B-B14F-4D97-AF65-F5344CB8AC3E}">
        <p14:creationId xmlns:p14="http://schemas.microsoft.com/office/powerpoint/2010/main" val="11511062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ltLang="hu-HU"/>
          </a:p>
        </p:txBody>
      </p:sp>
      <p:sp>
        <p:nvSpPr>
          <p:cNvPr id="40964" name="Slide Number Placeholder 3"/>
          <p:cNvSpPr>
            <a:spLocks noGrp="1"/>
          </p:cNvSpPr>
          <p:nvPr>
            <p:ph type="sldNum" sz="quarter" idx="5"/>
          </p:nvPr>
        </p:nvSpPr>
        <p:spPr>
          <a:xfrm>
            <a:off x="3850245" y="9482101"/>
            <a:ext cx="2945955" cy="498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charset="0"/>
              </a:defRPr>
            </a:lvl1pPr>
            <a:lvl2pPr marL="742950" indent="-285750" defTabSz="966788">
              <a:defRPr sz="2400" b="1">
                <a:solidFill>
                  <a:schemeClr val="tx1"/>
                </a:solidFill>
                <a:latin typeface="Arial" charset="0"/>
              </a:defRPr>
            </a:lvl2pPr>
            <a:lvl3pPr marL="1143000" indent="-228600" defTabSz="966788">
              <a:defRPr sz="2400" b="1">
                <a:solidFill>
                  <a:schemeClr val="tx1"/>
                </a:solidFill>
                <a:latin typeface="Arial" charset="0"/>
              </a:defRPr>
            </a:lvl3pPr>
            <a:lvl4pPr marL="1600200" indent="-228600" defTabSz="966788">
              <a:defRPr sz="2400" b="1">
                <a:solidFill>
                  <a:schemeClr val="tx1"/>
                </a:solidFill>
                <a:latin typeface="Arial" charset="0"/>
              </a:defRPr>
            </a:lvl4pPr>
            <a:lvl5pPr marL="2057400" indent="-228600" defTabSz="966788">
              <a:defRPr sz="2400" b="1">
                <a:solidFill>
                  <a:schemeClr val="tx1"/>
                </a:solidFill>
                <a:latin typeface="Arial" charset="0"/>
              </a:defRPr>
            </a:lvl5pPr>
            <a:lvl6pPr marL="2514600" indent="-228600" defTabSz="966788" eaLnBrk="0" fontAlgn="base" hangingPunct="0">
              <a:spcBef>
                <a:spcPct val="20000"/>
              </a:spcBef>
              <a:spcAft>
                <a:spcPct val="0"/>
              </a:spcAft>
              <a:defRPr sz="2400" b="1">
                <a:solidFill>
                  <a:schemeClr val="tx1"/>
                </a:solidFill>
                <a:latin typeface="Arial" charset="0"/>
              </a:defRPr>
            </a:lvl6pPr>
            <a:lvl7pPr marL="2971800" indent="-228600" defTabSz="966788" eaLnBrk="0" fontAlgn="base" hangingPunct="0">
              <a:spcBef>
                <a:spcPct val="20000"/>
              </a:spcBef>
              <a:spcAft>
                <a:spcPct val="0"/>
              </a:spcAft>
              <a:defRPr sz="2400" b="1">
                <a:solidFill>
                  <a:schemeClr val="tx1"/>
                </a:solidFill>
                <a:latin typeface="Arial" charset="0"/>
              </a:defRPr>
            </a:lvl7pPr>
            <a:lvl8pPr marL="3429000" indent="-228600" defTabSz="966788" eaLnBrk="0" fontAlgn="base" hangingPunct="0">
              <a:spcBef>
                <a:spcPct val="20000"/>
              </a:spcBef>
              <a:spcAft>
                <a:spcPct val="0"/>
              </a:spcAft>
              <a:defRPr sz="2400" b="1">
                <a:solidFill>
                  <a:schemeClr val="tx1"/>
                </a:solidFill>
                <a:latin typeface="Arial" charset="0"/>
              </a:defRPr>
            </a:lvl8pPr>
            <a:lvl9pPr marL="3886200" indent="-228600" defTabSz="966788" eaLnBrk="0" fontAlgn="base" hangingPunct="0">
              <a:spcBef>
                <a:spcPct val="20000"/>
              </a:spcBef>
              <a:spcAft>
                <a:spcPct val="0"/>
              </a:spcAft>
              <a:defRPr sz="2400" b="1">
                <a:solidFill>
                  <a:schemeClr val="tx1"/>
                </a:solidFill>
                <a:latin typeface="Arial" charset="0"/>
              </a:defRPr>
            </a:lvl9pPr>
          </a:lstStyle>
          <a:p>
            <a:fld id="{B1BF8F48-9805-4C70-9853-0B8C1DDCF17F}" type="slidenum">
              <a:rPr lang="en-US" altLang="hu-HU" sz="1300" b="0" smtClean="0">
                <a:latin typeface="Times New Roman" pitchFamily="18" charset="0"/>
              </a:rPr>
              <a:pPr/>
              <a:t>31</a:t>
            </a:fld>
            <a:endParaRPr lang="en-US" altLang="hu-HU" sz="1300" b="0">
              <a:latin typeface="Times New Roman" pitchFamily="18" charset="0"/>
            </a:endParaRPr>
          </a:p>
        </p:txBody>
      </p:sp>
    </p:spTree>
    <p:extLst>
      <p:ext uri="{BB962C8B-B14F-4D97-AF65-F5344CB8AC3E}">
        <p14:creationId xmlns:p14="http://schemas.microsoft.com/office/powerpoint/2010/main" val="25454462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ltLang="hu-HU"/>
          </a:p>
        </p:txBody>
      </p:sp>
      <p:sp>
        <p:nvSpPr>
          <p:cNvPr id="47108" name="Slide Number Placeholder 3"/>
          <p:cNvSpPr>
            <a:spLocks noGrp="1"/>
          </p:cNvSpPr>
          <p:nvPr>
            <p:ph type="sldNum" sz="quarter" idx="5"/>
          </p:nvPr>
        </p:nvSpPr>
        <p:spPr>
          <a:xfrm>
            <a:off x="3850245" y="9482101"/>
            <a:ext cx="2945955" cy="498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charset="0"/>
              </a:defRPr>
            </a:lvl1pPr>
            <a:lvl2pPr marL="742950" indent="-285750" defTabSz="966788">
              <a:defRPr sz="2400" b="1">
                <a:solidFill>
                  <a:schemeClr val="tx1"/>
                </a:solidFill>
                <a:latin typeface="Arial" charset="0"/>
              </a:defRPr>
            </a:lvl2pPr>
            <a:lvl3pPr marL="1143000" indent="-228600" defTabSz="966788">
              <a:defRPr sz="2400" b="1">
                <a:solidFill>
                  <a:schemeClr val="tx1"/>
                </a:solidFill>
                <a:latin typeface="Arial" charset="0"/>
              </a:defRPr>
            </a:lvl3pPr>
            <a:lvl4pPr marL="1600200" indent="-228600" defTabSz="966788">
              <a:defRPr sz="2400" b="1">
                <a:solidFill>
                  <a:schemeClr val="tx1"/>
                </a:solidFill>
                <a:latin typeface="Arial" charset="0"/>
              </a:defRPr>
            </a:lvl4pPr>
            <a:lvl5pPr marL="2057400" indent="-228600" defTabSz="966788">
              <a:defRPr sz="2400" b="1">
                <a:solidFill>
                  <a:schemeClr val="tx1"/>
                </a:solidFill>
                <a:latin typeface="Arial" charset="0"/>
              </a:defRPr>
            </a:lvl5pPr>
            <a:lvl6pPr marL="2514600" indent="-228600" defTabSz="966788" eaLnBrk="0" fontAlgn="base" hangingPunct="0">
              <a:spcBef>
                <a:spcPct val="20000"/>
              </a:spcBef>
              <a:spcAft>
                <a:spcPct val="0"/>
              </a:spcAft>
              <a:defRPr sz="2400" b="1">
                <a:solidFill>
                  <a:schemeClr val="tx1"/>
                </a:solidFill>
                <a:latin typeface="Arial" charset="0"/>
              </a:defRPr>
            </a:lvl6pPr>
            <a:lvl7pPr marL="2971800" indent="-228600" defTabSz="966788" eaLnBrk="0" fontAlgn="base" hangingPunct="0">
              <a:spcBef>
                <a:spcPct val="20000"/>
              </a:spcBef>
              <a:spcAft>
                <a:spcPct val="0"/>
              </a:spcAft>
              <a:defRPr sz="2400" b="1">
                <a:solidFill>
                  <a:schemeClr val="tx1"/>
                </a:solidFill>
                <a:latin typeface="Arial" charset="0"/>
              </a:defRPr>
            </a:lvl7pPr>
            <a:lvl8pPr marL="3429000" indent="-228600" defTabSz="966788" eaLnBrk="0" fontAlgn="base" hangingPunct="0">
              <a:spcBef>
                <a:spcPct val="20000"/>
              </a:spcBef>
              <a:spcAft>
                <a:spcPct val="0"/>
              </a:spcAft>
              <a:defRPr sz="2400" b="1">
                <a:solidFill>
                  <a:schemeClr val="tx1"/>
                </a:solidFill>
                <a:latin typeface="Arial" charset="0"/>
              </a:defRPr>
            </a:lvl8pPr>
            <a:lvl9pPr marL="3886200" indent="-228600" defTabSz="966788" eaLnBrk="0" fontAlgn="base" hangingPunct="0">
              <a:spcBef>
                <a:spcPct val="20000"/>
              </a:spcBef>
              <a:spcAft>
                <a:spcPct val="0"/>
              </a:spcAft>
              <a:defRPr sz="2400" b="1">
                <a:solidFill>
                  <a:schemeClr val="tx1"/>
                </a:solidFill>
                <a:latin typeface="Arial" charset="0"/>
              </a:defRPr>
            </a:lvl9pPr>
          </a:lstStyle>
          <a:p>
            <a:fld id="{552E1643-4B45-41AE-BC71-5AA6304FA157}" type="slidenum">
              <a:rPr lang="en-US" altLang="hu-HU" sz="1300" b="0" smtClean="0">
                <a:latin typeface="Times New Roman" pitchFamily="18" charset="0"/>
              </a:rPr>
              <a:pPr/>
              <a:t>34</a:t>
            </a:fld>
            <a:endParaRPr lang="en-US" altLang="hu-HU" sz="1300" b="0">
              <a:latin typeface="Times New Roman" pitchFamily="18" charset="0"/>
            </a:endParaRPr>
          </a:p>
        </p:txBody>
      </p:sp>
    </p:spTree>
    <p:extLst>
      <p:ext uri="{BB962C8B-B14F-4D97-AF65-F5344CB8AC3E}">
        <p14:creationId xmlns:p14="http://schemas.microsoft.com/office/powerpoint/2010/main" val="20401088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xfrm>
            <a:off x="3850245" y="9482101"/>
            <a:ext cx="2945955" cy="498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charset="0"/>
              </a:defRPr>
            </a:lvl1pPr>
            <a:lvl2pPr marL="742950" indent="-285750" defTabSz="966788">
              <a:defRPr sz="2400" b="1">
                <a:solidFill>
                  <a:schemeClr val="tx1"/>
                </a:solidFill>
                <a:latin typeface="Arial" charset="0"/>
              </a:defRPr>
            </a:lvl2pPr>
            <a:lvl3pPr marL="1143000" indent="-228600" defTabSz="966788">
              <a:defRPr sz="2400" b="1">
                <a:solidFill>
                  <a:schemeClr val="tx1"/>
                </a:solidFill>
                <a:latin typeface="Arial" charset="0"/>
              </a:defRPr>
            </a:lvl3pPr>
            <a:lvl4pPr marL="1600200" indent="-228600" defTabSz="966788">
              <a:defRPr sz="2400" b="1">
                <a:solidFill>
                  <a:schemeClr val="tx1"/>
                </a:solidFill>
                <a:latin typeface="Arial" charset="0"/>
              </a:defRPr>
            </a:lvl4pPr>
            <a:lvl5pPr marL="2057400" indent="-228600" defTabSz="966788">
              <a:defRPr sz="2400" b="1">
                <a:solidFill>
                  <a:schemeClr val="tx1"/>
                </a:solidFill>
                <a:latin typeface="Arial" charset="0"/>
              </a:defRPr>
            </a:lvl5pPr>
            <a:lvl6pPr marL="2514600" indent="-228600" defTabSz="966788" eaLnBrk="0" fontAlgn="base" hangingPunct="0">
              <a:spcBef>
                <a:spcPct val="20000"/>
              </a:spcBef>
              <a:spcAft>
                <a:spcPct val="0"/>
              </a:spcAft>
              <a:defRPr sz="2400" b="1">
                <a:solidFill>
                  <a:schemeClr val="tx1"/>
                </a:solidFill>
                <a:latin typeface="Arial" charset="0"/>
              </a:defRPr>
            </a:lvl6pPr>
            <a:lvl7pPr marL="2971800" indent="-228600" defTabSz="966788" eaLnBrk="0" fontAlgn="base" hangingPunct="0">
              <a:spcBef>
                <a:spcPct val="20000"/>
              </a:spcBef>
              <a:spcAft>
                <a:spcPct val="0"/>
              </a:spcAft>
              <a:defRPr sz="2400" b="1">
                <a:solidFill>
                  <a:schemeClr val="tx1"/>
                </a:solidFill>
                <a:latin typeface="Arial" charset="0"/>
              </a:defRPr>
            </a:lvl7pPr>
            <a:lvl8pPr marL="3429000" indent="-228600" defTabSz="966788" eaLnBrk="0" fontAlgn="base" hangingPunct="0">
              <a:spcBef>
                <a:spcPct val="20000"/>
              </a:spcBef>
              <a:spcAft>
                <a:spcPct val="0"/>
              </a:spcAft>
              <a:defRPr sz="2400" b="1">
                <a:solidFill>
                  <a:schemeClr val="tx1"/>
                </a:solidFill>
                <a:latin typeface="Arial" charset="0"/>
              </a:defRPr>
            </a:lvl8pPr>
            <a:lvl9pPr marL="3886200" indent="-228600" defTabSz="966788" eaLnBrk="0" fontAlgn="base" hangingPunct="0">
              <a:spcBef>
                <a:spcPct val="20000"/>
              </a:spcBef>
              <a:spcAft>
                <a:spcPct val="0"/>
              </a:spcAft>
              <a:defRPr sz="2400" b="1">
                <a:solidFill>
                  <a:schemeClr val="tx1"/>
                </a:solidFill>
                <a:latin typeface="Arial" charset="0"/>
              </a:defRPr>
            </a:lvl9pPr>
          </a:lstStyle>
          <a:p>
            <a:fld id="{17880EB2-63DF-4CCB-A15D-E6573D13AE96}" type="slidenum">
              <a:rPr lang="en-US" altLang="hu-HU" sz="1300" b="0" smtClean="0">
                <a:latin typeface="Times New Roman" pitchFamily="18" charset="0"/>
              </a:rPr>
              <a:pPr/>
              <a:t>35</a:t>
            </a:fld>
            <a:endParaRPr lang="en-US" altLang="hu-HU" sz="1300" b="0">
              <a:latin typeface="Times New Roman" pitchFamily="18"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ltLang="hu-HU" dirty="0"/>
          </a:p>
        </p:txBody>
      </p:sp>
    </p:spTree>
    <p:extLst>
      <p:ext uri="{BB962C8B-B14F-4D97-AF65-F5344CB8AC3E}">
        <p14:creationId xmlns:p14="http://schemas.microsoft.com/office/powerpoint/2010/main" val="27616659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hu-HU"/>
              <a:t>The amount invested is the price</a:t>
            </a:r>
          </a:p>
        </p:txBody>
      </p:sp>
      <p:sp>
        <p:nvSpPr>
          <p:cNvPr id="48132" name="Slide Number Placeholder 3"/>
          <p:cNvSpPr>
            <a:spLocks noGrp="1"/>
          </p:cNvSpPr>
          <p:nvPr>
            <p:ph type="sldNum" sz="quarter" idx="5"/>
          </p:nvPr>
        </p:nvSpPr>
        <p:spPr>
          <a:xfrm>
            <a:off x="3850245" y="9482101"/>
            <a:ext cx="2945955" cy="498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charset="0"/>
              </a:defRPr>
            </a:lvl1pPr>
            <a:lvl2pPr marL="742950" indent="-285750" defTabSz="966788">
              <a:defRPr sz="2400" b="1">
                <a:solidFill>
                  <a:schemeClr val="tx1"/>
                </a:solidFill>
                <a:latin typeface="Arial" charset="0"/>
              </a:defRPr>
            </a:lvl2pPr>
            <a:lvl3pPr marL="1143000" indent="-228600" defTabSz="966788">
              <a:defRPr sz="2400" b="1">
                <a:solidFill>
                  <a:schemeClr val="tx1"/>
                </a:solidFill>
                <a:latin typeface="Arial" charset="0"/>
              </a:defRPr>
            </a:lvl3pPr>
            <a:lvl4pPr marL="1600200" indent="-228600" defTabSz="966788">
              <a:defRPr sz="2400" b="1">
                <a:solidFill>
                  <a:schemeClr val="tx1"/>
                </a:solidFill>
                <a:latin typeface="Arial" charset="0"/>
              </a:defRPr>
            </a:lvl4pPr>
            <a:lvl5pPr marL="2057400" indent="-228600" defTabSz="966788">
              <a:defRPr sz="2400" b="1">
                <a:solidFill>
                  <a:schemeClr val="tx1"/>
                </a:solidFill>
                <a:latin typeface="Arial" charset="0"/>
              </a:defRPr>
            </a:lvl5pPr>
            <a:lvl6pPr marL="2514600" indent="-228600" defTabSz="966788" eaLnBrk="0" fontAlgn="base" hangingPunct="0">
              <a:spcBef>
                <a:spcPct val="20000"/>
              </a:spcBef>
              <a:spcAft>
                <a:spcPct val="0"/>
              </a:spcAft>
              <a:defRPr sz="2400" b="1">
                <a:solidFill>
                  <a:schemeClr val="tx1"/>
                </a:solidFill>
                <a:latin typeface="Arial" charset="0"/>
              </a:defRPr>
            </a:lvl6pPr>
            <a:lvl7pPr marL="2971800" indent="-228600" defTabSz="966788" eaLnBrk="0" fontAlgn="base" hangingPunct="0">
              <a:spcBef>
                <a:spcPct val="20000"/>
              </a:spcBef>
              <a:spcAft>
                <a:spcPct val="0"/>
              </a:spcAft>
              <a:defRPr sz="2400" b="1">
                <a:solidFill>
                  <a:schemeClr val="tx1"/>
                </a:solidFill>
                <a:latin typeface="Arial" charset="0"/>
              </a:defRPr>
            </a:lvl7pPr>
            <a:lvl8pPr marL="3429000" indent="-228600" defTabSz="966788" eaLnBrk="0" fontAlgn="base" hangingPunct="0">
              <a:spcBef>
                <a:spcPct val="20000"/>
              </a:spcBef>
              <a:spcAft>
                <a:spcPct val="0"/>
              </a:spcAft>
              <a:defRPr sz="2400" b="1">
                <a:solidFill>
                  <a:schemeClr val="tx1"/>
                </a:solidFill>
                <a:latin typeface="Arial" charset="0"/>
              </a:defRPr>
            </a:lvl8pPr>
            <a:lvl9pPr marL="3886200" indent="-228600" defTabSz="966788" eaLnBrk="0" fontAlgn="base" hangingPunct="0">
              <a:spcBef>
                <a:spcPct val="20000"/>
              </a:spcBef>
              <a:spcAft>
                <a:spcPct val="0"/>
              </a:spcAft>
              <a:defRPr sz="2400" b="1">
                <a:solidFill>
                  <a:schemeClr val="tx1"/>
                </a:solidFill>
                <a:latin typeface="Arial" charset="0"/>
              </a:defRPr>
            </a:lvl9pPr>
          </a:lstStyle>
          <a:p>
            <a:fld id="{1486BB9C-3D15-4869-8E8F-929286BD377A}" type="slidenum">
              <a:rPr lang="en-US" altLang="hu-HU" sz="1300" b="0" smtClean="0">
                <a:latin typeface="Times New Roman" pitchFamily="18" charset="0"/>
              </a:rPr>
              <a:pPr/>
              <a:t>36</a:t>
            </a:fld>
            <a:endParaRPr lang="en-US" altLang="hu-HU" sz="1300" b="0">
              <a:latin typeface="Times New Roman" pitchFamily="18" charset="0"/>
            </a:endParaRPr>
          </a:p>
        </p:txBody>
      </p:sp>
    </p:spTree>
    <p:extLst>
      <p:ext uri="{BB962C8B-B14F-4D97-AF65-F5344CB8AC3E}">
        <p14:creationId xmlns:p14="http://schemas.microsoft.com/office/powerpoint/2010/main" val="22394215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ltLang="hu-HU"/>
          </a:p>
        </p:txBody>
      </p:sp>
      <p:sp>
        <p:nvSpPr>
          <p:cNvPr id="51204" name="Slide Number Placeholder 3"/>
          <p:cNvSpPr>
            <a:spLocks noGrp="1"/>
          </p:cNvSpPr>
          <p:nvPr>
            <p:ph type="sldNum" sz="quarter" idx="5"/>
          </p:nvPr>
        </p:nvSpPr>
        <p:spPr>
          <a:xfrm>
            <a:off x="3850245" y="9482101"/>
            <a:ext cx="2945955" cy="498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charset="0"/>
              </a:defRPr>
            </a:lvl1pPr>
            <a:lvl2pPr marL="742950" indent="-285750" defTabSz="966788">
              <a:defRPr sz="2400" b="1">
                <a:solidFill>
                  <a:schemeClr val="tx1"/>
                </a:solidFill>
                <a:latin typeface="Arial" charset="0"/>
              </a:defRPr>
            </a:lvl2pPr>
            <a:lvl3pPr marL="1143000" indent="-228600" defTabSz="966788">
              <a:defRPr sz="2400" b="1">
                <a:solidFill>
                  <a:schemeClr val="tx1"/>
                </a:solidFill>
                <a:latin typeface="Arial" charset="0"/>
              </a:defRPr>
            </a:lvl3pPr>
            <a:lvl4pPr marL="1600200" indent="-228600" defTabSz="966788">
              <a:defRPr sz="2400" b="1">
                <a:solidFill>
                  <a:schemeClr val="tx1"/>
                </a:solidFill>
                <a:latin typeface="Arial" charset="0"/>
              </a:defRPr>
            </a:lvl4pPr>
            <a:lvl5pPr marL="2057400" indent="-228600" defTabSz="966788">
              <a:defRPr sz="2400" b="1">
                <a:solidFill>
                  <a:schemeClr val="tx1"/>
                </a:solidFill>
                <a:latin typeface="Arial" charset="0"/>
              </a:defRPr>
            </a:lvl5pPr>
            <a:lvl6pPr marL="2514600" indent="-228600" defTabSz="966788" eaLnBrk="0" fontAlgn="base" hangingPunct="0">
              <a:spcBef>
                <a:spcPct val="20000"/>
              </a:spcBef>
              <a:spcAft>
                <a:spcPct val="0"/>
              </a:spcAft>
              <a:defRPr sz="2400" b="1">
                <a:solidFill>
                  <a:schemeClr val="tx1"/>
                </a:solidFill>
                <a:latin typeface="Arial" charset="0"/>
              </a:defRPr>
            </a:lvl6pPr>
            <a:lvl7pPr marL="2971800" indent="-228600" defTabSz="966788" eaLnBrk="0" fontAlgn="base" hangingPunct="0">
              <a:spcBef>
                <a:spcPct val="20000"/>
              </a:spcBef>
              <a:spcAft>
                <a:spcPct val="0"/>
              </a:spcAft>
              <a:defRPr sz="2400" b="1">
                <a:solidFill>
                  <a:schemeClr val="tx1"/>
                </a:solidFill>
                <a:latin typeface="Arial" charset="0"/>
              </a:defRPr>
            </a:lvl7pPr>
            <a:lvl8pPr marL="3429000" indent="-228600" defTabSz="966788" eaLnBrk="0" fontAlgn="base" hangingPunct="0">
              <a:spcBef>
                <a:spcPct val="20000"/>
              </a:spcBef>
              <a:spcAft>
                <a:spcPct val="0"/>
              </a:spcAft>
              <a:defRPr sz="2400" b="1">
                <a:solidFill>
                  <a:schemeClr val="tx1"/>
                </a:solidFill>
                <a:latin typeface="Arial" charset="0"/>
              </a:defRPr>
            </a:lvl8pPr>
            <a:lvl9pPr marL="3886200" indent="-228600" defTabSz="966788" eaLnBrk="0" fontAlgn="base" hangingPunct="0">
              <a:spcBef>
                <a:spcPct val="20000"/>
              </a:spcBef>
              <a:spcAft>
                <a:spcPct val="0"/>
              </a:spcAft>
              <a:defRPr sz="2400" b="1">
                <a:solidFill>
                  <a:schemeClr val="tx1"/>
                </a:solidFill>
                <a:latin typeface="Arial" charset="0"/>
              </a:defRPr>
            </a:lvl9pPr>
          </a:lstStyle>
          <a:p>
            <a:fld id="{1A37224A-6BAB-4929-A9DF-02E0B70C27DC}" type="slidenum">
              <a:rPr lang="en-US" altLang="hu-HU" sz="1300" b="0" smtClean="0">
                <a:latin typeface="Times New Roman" pitchFamily="18" charset="0"/>
              </a:rPr>
              <a:pPr/>
              <a:t>37</a:t>
            </a:fld>
            <a:endParaRPr lang="en-US" altLang="hu-HU" sz="1300" b="0">
              <a:latin typeface="Times New Roman" pitchFamily="18" charset="0"/>
            </a:endParaRPr>
          </a:p>
        </p:txBody>
      </p:sp>
    </p:spTree>
    <p:extLst>
      <p:ext uri="{BB962C8B-B14F-4D97-AF65-F5344CB8AC3E}">
        <p14:creationId xmlns:p14="http://schemas.microsoft.com/office/powerpoint/2010/main" val="34716193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hu-HU"/>
              <a:t>The minus sign in this equation reminds us that if interest rates go up, prices go down and vice versa.</a:t>
            </a:r>
          </a:p>
          <a:p>
            <a:r>
              <a:rPr lang="en-US" altLang="hu-HU"/>
              <a:t>Although the text simplifies this you have to be careful using modified duration.  It is used for instruments that have non-annual cash flows as follows:</a:t>
            </a:r>
            <a:br>
              <a:rPr lang="en-US" altLang="hu-HU"/>
            </a:br>
            <a:r>
              <a:rPr lang="en-US" altLang="hu-HU">
                <a:latin typeface="Arial" charset="0"/>
              </a:rPr>
              <a:t> “Modified duration” = Duration</a:t>
            </a:r>
            <a:r>
              <a:rPr lang="en-US" altLang="hu-HU" baseline="-25000">
                <a:latin typeface="Arial" charset="0"/>
              </a:rPr>
              <a:t>Mod</a:t>
            </a:r>
            <a:endParaRPr lang="en-US" altLang="hu-HU">
              <a:latin typeface="Arial" charset="0"/>
            </a:endParaRPr>
          </a:p>
          <a:p>
            <a:pPr>
              <a:lnSpc>
                <a:spcPct val="40000"/>
              </a:lnSpc>
            </a:pPr>
            <a:endParaRPr lang="en-US" altLang="hu-HU">
              <a:latin typeface="Arial" charset="0"/>
            </a:endParaRPr>
          </a:p>
          <a:p>
            <a:r>
              <a:rPr lang="en-US" altLang="hu-HU">
                <a:latin typeface="Arial" charset="0"/>
              </a:rPr>
              <a:t>Purpose:  For bonds &amp; loans with non-annual payments</a:t>
            </a:r>
          </a:p>
          <a:p>
            <a:endParaRPr lang="en-US" altLang="hu-HU">
              <a:latin typeface="Arial" charset="0"/>
            </a:endParaRPr>
          </a:p>
          <a:p>
            <a:r>
              <a:rPr lang="en-US" altLang="hu-HU">
                <a:latin typeface="Arial" charset="0"/>
              </a:rPr>
              <a:t>Duration</a:t>
            </a:r>
            <a:r>
              <a:rPr lang="en-US" altLang="hu-HU" baseline="-25000">
                <a:latin typeface="Arial" charset="0"/>
              </a:rPr>
              <a:t>Mod</a:t>
            </a:r>
            <a:r>
              <a:rPr lang="en-US" altLang="hu-HU">
                <a:latin typeface="Arial" charset="0"/>
              </a:rPr>
              <a:t> = Duration</a:t>
            </a:r>
            <a:r>
              <a:rPr lang="en-US" altLang="hu-HU" baseline="-25000">
                <a:latin typeface="Arial" charset="0"/>
              </a:rPr>
              <a:t>Annual</a:t>
            </a:r>
            <a:r>
              <a:rPr lang="en-US" altLang="hu-HU">
                <a:latin typeface="Arial" charset="0"/>
              </a:rPr>
              <a:t> / (1 + r</a:t>
            </a:r>
            <a:r>
              <a:rPr lang="en-US" altLang="hu-HU" baseline="-25000">
                <a:latin typeface="Arial" charset="0"/>
              </a:rPr>
              <a:t>period</a:t>
            </a:r>
            <a:r>
              <a:rPr lang="en-US" altLang="hu-HU">
                <a:latin typeface="Arial" charset="0"/>
              </a:rPr>
              <a:t>); where r</a:t>
            </a:r>
            <a:r>
              <a:rPr lang="en-US" altLang="hu-HU" baseline="-25000">
                <a:latin typeface="Arial" charset="0"/>
              </a:rPr>
              <a:t>period</a:t>
            </a:r>
            <a:r>
              <a:rPr lang="en-US" altLang="hu-HU">
                <a:latin typeface="Arial" charset="0"/>
              </a:rPr>
              <a:t> = periodic interest rate, typically semiannual for a bond</a:t>
            </a:r>
          </a:p>
          <a:p>
            <a:endParaRPr lang="en-US" altLang="hu-HU">
              <a:latin typeface="Arial" charset="0"/>
            </a:endParaRPr>
          </a:p>
          <a:p>
            <a:r>
              <a:rPr lang="en-US" altLang="hu-HU">
                <a:latin typeface="Arial" charset="0"/>
              </a:rPr>
              <a:t>The predicted price change using modified duration is</a:t>
            </a:r>
          </a:p>
          <a:p>
            <a:r>
              <a:rPr lang="en-US" altLang="hu-HU">
                <a:latin typeface="Arial" charset="0"/>
              </a:rPr>
              <a:t>%</a:t>
            </a:r>
            <a:r>
              <a:rPr lang="el-GR" altLang="hu-HU">
                <a:latin typeface="Arial" charset="0"/>
                <a:cs typeface="Arial" charset="0"/>
              </a:rPr>
              <a:t>Δ</a:t>
            </a:r>
            <a:r>
              <a:rPr lang="en-US" altLang="hu-HU">
                <a:latin typeface="Arial" charset="0"/>
                <a:cs typeface="Arial" charset="0"/>
              </a:rPr>
              <a:t>P</a:t>
            </a:r>
            <a:r>
              <a:rPr lang="en-US" altLang="hu-HU" baseline="-25000">
                <a:latin typeface="Arial" charset="0"/>
                <a:cs typeface="Arial" charset="0"/>
              </a:rPr>
              <a:t>Pr</a:t>
            </a:r>
            <a:r>
              <a:rPr lang="en-US" altLang="hu-HU">
                <a:latin typeface="Arial" charset="0"/>
                <a:cs typeface="Arial" charset="0"/>
              </a:rPr>
              <a:t>= -Duration</a:t>
            </a:r>
            <a:r>
              <a:rPr lang="en-US" altLang="hu-HU" baseline="-25000">
                <a:latin typeface="Arial" charset="0"/>
                <a:cs typeface="Arial" charset="0"/>
              </a:rPr>
              <a:t>Mod</a:t>
            </a:r>
            <a:r>
              <a:rPr lang="en-US" altLang="hu-HU">
                <a:latin typeface="Arial" charset="0"/>
                <a:cs typeface="Arial" charset="0"/>
              </a:rPr>
              <a:t> * </a:t>
            </a:r>
            <a:r>
              <a:rPr lang="el-GR" altLang="hu-HU">
                <a:latin typeface="Arial" charset="0"/>
                <a:cs typeface="Arial" charset="0"/>
              </a:rPr>
              <a:t>Δ</a:t>
            </a:r>
            <a:r>
              <a:rPr lang="en-US" altLang="hu-HU">
                <a:latin typeface="Arial" charset="0"/>
                <a:cs typeface="Arial" charset="0"/>
              </a:rPr>
              <a:t>r</a:t>
            </a:r>
            <a:r>
              <a:rPr lang="en-US" altLang="hu-HU" baseline="-25000">
                <a:latin typeface="Arial" charset="0"/>
                <a:cs typeface="Arial" charset="0"/>
              </a:rPr>
              <a:t>Annual</a:t>
            </a:r>
            <a:r>
              <a:rPr lang="en-US" altLang="hu-HU">
                <a:latin typeface="Arial" charset="0"/>
                <a:cs typeface="Arial" charset="0"/>
              </a:rPr>
              <a:t> ; Notice using modified duration allows one to plug in the annual rate change rather than the change in semi-annual rates.</a:t>
            </a:r>
            <a:endParaRPr lang="el-GR" altLang="hu-HU" baseline="-25000">
              <a:latin typeface="Arial" charset="0"/>
              <a:cs typeface="Arial" charset="0"/>
            </a:endParaRPr>
          </a:p>
          <a:p>
            <a:endParaRPr lang="en-US" altLang="hu-HU"/>
          </a:p>
        </p:txBody>
      </p:sp>
      <p:sp>
        <p:nvSpPr>
          <p:cNvPr id="54276" name="Slide Number Placeholder 3"/>
          <p:cNvSpPr>
            <a:spLocks noGrp="1"/>
          </p:cNvSpPr>
          <p:nvPr>
            <p:ph type="sldNum" sz="quarter" idx="5"/>
          </p:nvPr>
        </p:nvSpPr>
        <p:spPr>
          <a:xfrm>
            <a:off x="3850245" y="9482101"/>
            <a:ext cx="2945955" cy="498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charset="0"/>
              </a:defRPr>
            </a:lvl1pPr>
            <a:lvl2pPr marL="742950" indent="-285750" defTabSz="966788">
              <a:defRPr sz="2400" b="1">
                <a:solidFill>
                  <a:schemeClr val="tx1"/>
                </a:solidFill>
                <a:latin typeface="Arial" charset="0"/>
              </a:defRPr>
            </a:lvl2pPr>
            <a:lvl3pPr marL="1143000" indent="-228600" defTabSz="966788">
              <a:defRPr sz="2400" b="1">
                <a:solidFill>
                  <a:schemeClr val="tx1"/>
                </a:solidFill>
                <a:latin typeface="Arial" charset="0"/>
              </a:defRPr>
            </a:lvl3pPr>
            <a:lvl4pPr marL="1600200" indent="-228600" defTabSz="966788">
              <a:defRPr sz="2400" b="1">
                <a:solidFill>
                  <a:schemeClr val="tx1"/>
                </a:solidFill>
                <a:latin typeface="Arial" charset="0"/>
              </a:defRPr>
            </a:lvl4pPr>
            <a:lvl5pPr marL="2057400" indent="-228600" defTabSz="966788">
              <a:defRPr sz="2400" b="1">
                <a:solidFill>
                  <a:schemeClr val="tx1"/>
                </a:solidFill>
                <a:latin typeface="Arial" charset="0"/>
              </a:defRPr>
            </a:lvl5pPr>
            <a:lvl6pPr marL="2514600" indent="-228600" defTabSz="966788" eaLnBrk="0" fontAlgn="base" hangingPunct="0">
              <a:spcBef>
                <a:spcPct val="20000"/>
              </a:spcBef>
              <a:spcAft>
                <a:spcPct val="0"/>
              </a:spcAft>
              <a:defRPr sz="2400" b="1">
                <a:solidFill>
                  <a:schemeClr val="tx1"/>
                </a:solidFill>
                <a:latin typeface="Arial" charset="0"/>
              </a:defRPr>
            </a:lvl6pPr>
            <a:lvl7pPr marL="2971800" indent="-228600" defTabSz="966788" eaLnBrk="0" fontAlgn="base" hangingPunct="0">
              <a:spcBef>
                <a:spcPct val="20000"/>
              </a:spcBef>
              <a:spcAft>
                <a:spcPct val="0"/>
              </a:spcAft>
              <a:defRPr sz="2400" b="1">
                <a:solidFill>
                  <a:schemeClr val="tx1"/>
                </a:solidFill>
                <a:latin typeface="Arial" charset="0"/>
              </a:defRPr>
            </a:lvl7pPr>
            <a:lvl8pPr marL="3429000" indent="-228600" defTabSz="966788" eaLnBrk="0" fontAlgn="base" hangingPunct="0">
              <a:spcBef>
                <a:spcPct val="20000"/>
              </a:spcBef>
              <a:spcAft>
                <a:spcPct val="0"/>
              </a:spcAft>
              <a:defRPr sz="2400" b="1">
                <a:solidFill>
                  <a:schemeClr val="tx1"/>
                </a:solidFill>
                <a:latin typeface="Arial" charset="0"/>
              </a:defRPr>
            </a:lvl8pPr>
            <a:lvl9pPr marL="3886200" indent="-228600" defTabSz="966788" eaLnBrk="0" fontAlgn="base" hangingPunct="0">
              <a:spcBef>
                <a:spcPct val="20000"/>
              </a:spcBef>
              <a:spcAft>
                <a:spcPct val="0"/>
              </a:spcAft>
              <a:defRPr sz="2400" b="1">
                <a:solidFill>
                  <a:schemeClr val="tx1"/>
                </a:solidFill>
                <a:latin typeface="Arial" charset="0"/>
              </a:defRPr>
            </a:lvl9pPr>
          </a:lstStyle>
          <a:p>
            <a:fld id="{2F5DECF6-42FD-457C-BADE-75C258FBB7E7}" type="slidenum">
              <a:rPr lang="en-US" altLang="hu-HU" sz="1300" b="0" smtClean="0">
                <a:latin typeface="Times New Roman" pitchFamily="18" charset="0"/>
              </a:rPr>
              <a:pPr/>
              <a:t>39</a:t>
            </a:fld>
            <a:endParaRPr lang="en-US" altLang="hu-HU" sz="1300" b="0">
              <a:latin typeface="Times New Roman" pitchFamily="18" charset="0"/>
            </a:endParaRPr>
          </a:p>
        </p:txBody>
      </p:sp>
    </p:spTree>
    <p:extLst>
      <p:ext uri="{BB962C8B-B14F-4D97-AF65-F5344CB8AC3E}">
        <p14:creationId xmlns:p14="http://schemas.microsoft.com/office/powerpoint/2010/main" val="2432194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hu-HU" dirty="0"/>
              <a:t>U.S. bonds are registered, most bonds in the rest of the world are bearer bonds.  With bearer bonds you must clip off the coupon and mail it in to get your interest as you are not a registered owner, although a broker can do this for you.  With registered bonds the issuer and the issuer’s trustee knows you are the owner and you will receive your interest and principal payments automatically.  Registration helps the IRS ensure that interest income is declared.  </a:t>
            </a:r>
          </a:p>
          <a:p>
            <a:endParaRPr lang="en-US" altLang="hu-HU" dirty="0"/>
          </a:p>
          <a:p>
            <a:r>
              <a:rPr lang="en-US" altLang="hu-HU" b="1" dirty="0"/>
              <a:t>The call provision is in the favor of the bond issuer, the issuer is likely to call in the bond when interest rates have fallen.  The bond will be redeemed at a price over par, but the investor will be left with reinvesting in a lower interest rate environment.</a:t>
            </a:r>
            <a:r>
              <a:rPr lang="en-US" altLang="hu-HU" dirty="0"/>
              <a:t>  The firm is not going to call the bond unless its market value would have been above the call price.  Most bonds are callable after an initial call protection period of 3 to 5 years.  The quid pro quo is that bond issuers will have to pay a slightly higher yield rate if the bond is callable.  </a:t>
            </a:r>
          </a:p>
          <a:p>
            <a:endParaRPr lang="en-US" altLang="hu-HU" dirty="0"/>
          </a:p>
          <a:p>
            <a:r>
              <a:rPr lang="en-US" altLang="hu-HU" dirty="0"/>
              <a:t>Convertible bonds may be converted to common stock at the option of the bondholder.  This one is in the favor of the bondholder and the conversion ‘sweetener’ may reduce the required return.  </a:t>
            </a:r>
          </a:p>
          <a:p>
            <a:endParaRPr lang="en-US" altLang="hu-HU" dirty="0"/>
          </a:p>
          <a:p>
            <a:r>
              <a:rPr lang="en-US" altLang="hu-HU" dirty="0"/>
              <a:t>In a </a:t>
            </a:r>
            <a:r>
              <a:rPr lang="en-US" altLang="hu-HU" dirty="0" err="1"/>
              <a:t>putable</a:t>
            </a:r>
            <a:r>
              <a:rPr lang="en-US" altLang="hu-HU" dirty="0"/>
              <a:t> bond the bondholder has the right to put the bond back, sell it back, to the bond issuer, usually on a coupon payment date.</a:t>
            </a:r>
          </a:p>
        </p:txBody>
      </p:sp>
      <p:sp>
        <p:nvSpPr>
          <p:cNvPr id="65540" name="Slide Number Placeholder 3"/>
          <p:cNvSpPr>
            <a:spLocks noGrp="1"/>
          </p:cNvSpPr>
          <p:nvPr>
            <p:ph type="sldNum" sz="quarter" idx="5"/>
          </p:nvPr>
        </p:nvSpPr>
        <p:spPr>
          <a:xfrm>
            <a:off x="3850245" y="9482101"/>
            <a:ext cx="2945955" cy="498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charset="0"/>
              </a:defRPr>
            </a:lvl1pPr>
            <a:lvl2pPr marL="742950" indent="-285750" defTabSz="966788">
              <a:defRPr sz="2400" b="1">
                <a:solidFill>
                  <a:schemeClr val="tx1"/>
                </a:solidFill>
                <a:latin typeface="Arial" charset="0"/>
              </a:defRPr>
            </a:lvl2pPr>
            <a:lvl3pPr marL="1143000" indent="-228600" defTabSz="966788">
              <a:defRPr sz="2400" b="1">
                <a:solidFill>
                  <a:schemeClr val="tx1"/>
                </a:solidFill>
                <a:latin typeface="Arial" charset="0"/>
              </a:defRPr>
            </a:lvl3pPr>
            <a:lvl4pPr marL="1600200" indent="-228600" defTabSz="966788">
              <a:defRPr sz="2400" b="1">
                <a:solidFill>
                  <a:schemeClr val="tx1"/>
                </a:solidFill>
                <a:latin typeface="Arial" charset="0"/>
              </a:defRPr>
            </a:lvl4pPr>
            <a:lvl5pPr marL="2057400" indent="-228600" defTabSz="966788">
              <a:defRPr sz="2400" b="1">
                <a:solidFill>
                  <a:schemeClr val="tx1"/>
                </a:solidFill>
                <a:latin typeface="Arial" charset="0"/>
              </a:defRPr>
            </a:lvl5pPr>
            <a:lvl6pPr marL="2514600" indent="-228600" defTabSz="966788" eaLnBrk="0" fontAlgn="base" hangingPunct="0">
              <a:spcBef>
                <a:spcPct val="20000"/>
              </a:spcBef>
              <a:spcAft>
                <a:spcPct val="0"/>
              </a:spcAft>
              <a:defRPr sz="2400" b="1">
                <a:solidFill>
                  <a:schemeClr val="tx1"/>
                </a:solidFill>
                <a:latin typeface="Arial" charset="0"/>
              </a:defRPr>
            </a:lvl6pPr>
            <a:lvl7pPr marL="2971800" indent="-228600" defTabSz="966788" eaLnBrk="0" fontAlgn="base" hangingPunct="0">
              <a:spcBef>
                <a:spcPct val="20000"/>
              </a:spcBef>
              <a:spcAft>
                <a:spcPct val="0"/>
              </a:spcAft>
              <a:defRPr sz="2400" b="1">
                <a:solidFill>
                  <a:schemeClr val="tx1"/>
                </a:solidFill>
                <a:latin typeface="Arial" charset="0"/>
              </a:defRPr>
            </a:lvl7pPr>
            <a:lvl8pPr marL="3429000" indent="-228600" defTabSz="966788" eaLnBrk="0" fontAlgn="base" hangingPunct="0">
              <a:spcBef>
                <a:spcPct val="20000"/>
              </a:spcBef>
              <a:spcAft>
                <a:spcPct val="0"/>
              </a:spcAft>
              <a:defRPr sz="2400" b="1">
                <a:solidFill>
                  <a:schemeClr val="tx1"/>
                </a:solidFill>
                <a:latin typeface="Arial" charset="0"/>
              </a:defRPr>
            </a:lvl8pPr>
            <a:lvl9pPr marL="3886200" indent="-228600" defTabSz="966788" eaLnBrk="0" fontAlgn="base" hangingPunct="0">
              <a:spcBef>
                <a:spcPct val="20000"/>
              </a:spcBef>
              <a:spcAft>
                <a:spcPct val="0"/>
              </a:spcAft>
              <a:defRPr sz="2400" b="1">
                <a:solidFill>
                  <a:schemeClr val="tx1"/>
                </a:solidFill>
                <a:latin typeface="Arial" charset="0"/>
              </a:defRPr>
            </a:lvl9pPr>
          </a:lstStyle>
          <a:p>
            <a:fld id="{1F446026-3C5A-46A0-8CA4-FDFAC10FD75A}" type="slidenum">
              <a:rPr lang="en-US" altLang="hu-HU" sz="1300" b="0" smtClean="0">
                <a:latin typeface="Times New Roman" pitchFamily="18" charset="0"/>
              </a:rPr>
              <a:pPr/>
              <a:t>6</a:t>
            </a:fld>
            <a:endParaRPr lang="en-US" altLang="hu-HU" sz="1300" b="0">
              <a:latin typeface="Times New Roman" pitchFamily="18" charset="0"/>
            </a:endParaRPr>
          </a:p>
        </p:txBody>
      </p:sp>
    </p:spTree>
    <p:extLst>
      <p:ext uri="{BB962C8B-B14F-4D97-AF65-F5344CB8AC3E}">
        <p14:creationId xmlns:p14="http://schemas.microsoft.com/office/powerpoint/2010/main" val="1194055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hu-HU"/>
              <a:t>During the credit crisis of 2008 the spread between Treasury bonds and junk bond yields widened from 3% in 2007 to 15% at the start of 2009!</a:t>
            </a:r>
          </a:p>
        </p:txBody>
      </p:sp>
      <p:sp>
        <p:nvSpPr>
          <p:cNvPr id="91140" name="Slide Number Placeholder 3"/>
          <p:cNvSpPr>
            <a:spLocks noGrp="1"/>
          </p:cNvSpPr>
          <p:nvPr>
            <p:ph type="sldNum" sz="quarter" idx="5"/>
          </p:nvPr>
        </p:nvSpPr>
        <p:spPr>
          <a:xfrm>
            <a:off x="3850245" y="9482101"/>
            <a:ext cx="2945955" cy="498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charset="0"/>
              </a:defRPr>
            </a:lvl1pPr>
            <a:lvl2pPr marL="742950" indent="-285750" defTabSz="966788">
              <a:defRPr sz="2400" b="1">
                <a:solidFill>
                  <a:schemeClr val="tx1"/>
                </a:solidFill>
                <a:latin typeface="Arial" charset="0"/>
              </a:defRPr>
            </a:lvl2pPr>
            <a:lvl3pPr marL="1143000" indent="-228600" defTabSz="966788">
              <a:defRPr sz="2400" b="1">
                <a:solidFill>
                  <a:schemeClr val="tx1"/>
                </a:solidFill>
                <a:latin typeface="Arial" charset="0"/>
              </a:defRPr>
            </a:lvl3pPr>
            <a:lvl4pPr marL="1600200" indent="-228600" defTabSz="966788">
              <a:defRPr sz="2400" b="1">
                <a:solidFill>
                  <a:schemeClr val="tx1"/>
                </a:solidFill>
                <a:latin typeface="Arial" charset="0"/>
              </a:defRPr>
            </a:lvl4pPr>
            <a:lvl5pPr marL="2057400" indent="-228600" defTabSz="966788">
              <a:defRPr sz="2400" b="1">
                <a:solidFill>
                  <a:schemeClr val="tx1"/>
                </a:solidFill>
                <a:latin typeface="Arial" charset="0"/>
              </a:defRPr>
            </a:lvl5pPr>
            <a:lvl6pPr marL="2514600" indent="-228600" defTabSz="966788" eaLnBrk="0" fontAlgn="base" hangingPunct="0">
              <a:spcBef>
                <a:spcPct val="20000"/>
              </a:spcBef>
              <a:spcAft>
                <a:spcPct val="0"/>
              </a:spcAft>
              <a:defRPr sz="2400" b="1">
                <a:solidFill>
                  <a:schemeClr val="tx1"/>
                </a:solidFill>
                <a:latin typeface="Arial" charset="0"/>
              </a:defRPr>
            </a:lvl6pPr>
            <a:lvl7pPr marL="2971800" indent="-228600" defTabSz="966788" eaLnBrk="0" fontAlgn="base" hangingPunct="0">
              <a:spcBef>
                <a:spcPct val="20000"/>
              </a:spcBef>
              <a:spcAft>
                <a:spcPct val="0"/>
              </a:spcAft>
              <a:defRPr sz="2400" b="1">
                <a:solidFill>
                  <a:schemeClr val="tx1"/>
                </a:solidFill>
                <a:latin typeface="Arial" charset="0"/>
              </a:defRPr>
            </a:lvl7pPr>
            <a:lvl8pPr marL="3429000" indent="-228600" defTabSz="966788" eaLnBrk="0" fontAlgn="base" hangingPunct="0">
              <a:spcBef>
                <a:spcPct val="20000"/>
              </a:spcBef>
              <a:spcAft>
                <a:spcPct val="0"/>
              </a:spcAft>
              <a:defRPr sz="2400" b="1">
                <a:solidFill>
                  <a:schemeClr val="tx1"/>
                </a:solidFill>
                <a:latin typeface="Arial" charset="0"/>
              </a:defRPr>
            </a:lvl8pPr>
            <a:lvl9pPr marL="3886200" indent="-228600" defTabSz="966788" eaLnBrk="0" fontAlgn="base" hangingPunct="0">
              <a:spcBef>
                <a:spcPct val="20000"/>
              </a:spcBef>
              <a:spcAft>
                <a:spcPct val="0"/>
              </a:spcAft>
              <a:defRPr sz="2400" b="1">
                <a:solidFill>
                  <a:schemeClr val="tx1"/>
                </a:solidFill>
                <a:latin typeface="Arial" charset="0"/>
              </a:defRPr>
            </a:lvl9pPr>
          </a:lstStyle>
          <a:p>
            <a:fld id="{6F54DF64-A22D-4ECA-9D4C-3E45094A5920}" type="slidenum">
              <a:rPr lang="en-US" altLang="hu-HU" sz="1300" b="0" smtClean="0">
                <a:latin typeface="Times New Roman" pitchFamily="18" charset="0"/>
              </a:rPr>
              <a:pPr/>
              <a:t>8</a:t>
            </a:fld>
            <a:endParaRPr lang="en-US" altLang="hu-HU" sz="1300" b="0">
              <a:latin typeface="Times New Roman" pitchFamily="18" charset="0"/>
            </a:endParaRPr>
          </a:p>
        </p:txBody>
      </p:sp>
    </p:spTree>
    <p:extLst>
      <p:ext uri="{BB962C8B-B14F-4D97-AF65-F5344CB8AC3E}">
        <p14:creationId xmlns:p14="http://schemas.microsoft.com/office/powerpoint/2010/main" val="36529294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ltLang="hu-HU" dirty="0"/>
          </a:p>
        </p:txBody>
      </p:sp>
      <p:sp>
        <p:nvSpPr>
          <p:cNvPr id="92164" name="Slide Number Placeholder 3"/>
          <p:cNvSpPr>
            <a:spLocks noGrp="1"/>
          </p:cNvSpPr>
          <p:nvPr>
            <p:ph type="sldNum" sz="quarter" idx="5"/>
          </p:nvPr>
        </p:nvSpPr>
        <p:spPr>
          <a:xfrm>
            <a:off x="3850245" y="9482101"/>
            <a:ext cx="2945955" cy="498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charset="0"/>
              </a:defRPr>
            </a:lvl1pPr>
            <a:lvl2pPr marL="742950" indent="-285750" defTabSz="966788">
              <a:defRPr sz="2400" b="1">
                <a:solidFill>
                  <a:schemeClr val="tx1"/>
                </a:solidFill>
                <a:latin typeface="Arial" charset="0"/>
              </a:defRPr>
            </a:lvl2pPr>
            <a:lvl3pPr marL="1143000" indent="-228600" defTabSz="966788">
              <a:defRPr sz="2400" b="1">
                <a:solidFill>
                  <a:schemeClr val="tx1"/>
                </a:solidFill>
                <a:latin typeface="Arial" charset="0"/>
              </a:defRPr>
            </a:lvl3pPr>
            <a:lvl4pPr marL="1600200" indent="-228600" defTabSz="966788">
              <a:defRPr sz="2400" b="1">
                <a:solidFill>
                  <a:schemeClr val="tx1"/>
                </a:solidFill>
                <a:latin typeface="Arial" charset="0"/>
              </a:defRPr>
            </a:lvl4pPr>
            <a:lvl5pPr marL="2057400" indent="-228600" defTabSz="966788">
              <a:defRPr sz="2400" b="1">
                <a:solidFill>
                  <a:schemeClr val="tx1"/>
                </a:solidFill>
                <a:latin typeface="Arial" charset="0"/>
              </a:defRPr>
            </a:lvl5pPr>
            <a:lvl6pPr marL="2514600" indent="-228600" defTabSz="966788" eaLnBrk="0" fontAlgn="base" hangingPunct="0">
              <a:spcBef>
                <a:spcPct val="20000"/>
              </a:spcBef>
              <a:spcAft>
                <a:spcPct val="0"/>
              </a:spcAft>
              <a:defRPr sz="2400" b="1">
                <a:solidFill>
                  <a:schemeClr val="tx1"/>
                </a:solidFill>
                <a:latin typeface="Arial" charset="0"/>
              </a:defRPr>
            </a:lvl6pPr>
            <a:lvl7pPr marL="2971800" indent="-228600" defTabSz="966788" eaLnBrk="0" fontAlgn="base" hangingPunct="0">
              <a:spcBef>
                <a:spcPct val="20000"/>
              </a:spcBef>
              <a:spcAft>
                <a:spcPct val="0"/>
              </a:spcAft>
              <a:defRPr sz="2400" b="1">
                <a:solidFill>
                  <a:schemeClr val="tx1"/>
                </a:solidFill>
                <a:latin typeface="Arial" charset="0"/>
              </a:defRPr>
            </a:lvl7pPr>
            <a:lvl8pPr marL="3429000" indent="-228600" defTabSz="966788" eaLnBrk="0" fontAlgn="base" hangingPunct="0">
              <a:spcBef>
                <a:spcPct val="20000"/>
              </a:spcBef>
              <a:spcAft>
                <a:spcPct val="0"/>
              </a:spcAft>
              <a:defRPr sz="2400" b="1">
                <a:solidFill>
                  <a:schemeClr val="tx1"/>
                </a:solidFill>
                <a:latin typeface="Arial" charset="0"/>
              </a:defRPr>
            </a:lvl8pPr>
            <a:lvl9pPr marL="3886200" indent="-228600" defTabSz="966788" eaLnBrk="0" fontAlgn="base" hangingPunct="0">
              <a:spcBef>
                <a:spcPct val="20000"/>
              </a:spcBef>
              <a:spcAft>
                <a:spcPct val="0"/>
              </a:spcAft>
              <a:defRPr sz="2400" b="1">
                <a:solidFill>
                  <a:schemeClr val="tx1"/>
                </a:solidFill>
                <a:latin typeface="Arial" charset="0"/>
              </a:defRPr>
            </a:lvl9pPr>
          </a:lstStyle>
          <a:p>
            <a:fld id="{5FA05136-C95B-4DB9-B3A2-3C3E3573EBBE}" type="slidenum">
              <a:rPr lang="en-US" altLang="hu-HU" sz="1300" b="0" smtClean="0">
                <a:latin typeface="Times New Roman" pitchFamily="18" charset="0"/>
              </a:rPr>
              <a:pPr/>
              <a:t>9</a:t>
            </a:fld>
            <a:endParaRPr lang="en-US" altLang="hu-HU" sz="1300" b="0">
              <a:latin typeface="Times New Roman" pitchFamily="18" charset="0"/>
            </a:endParaRPr>
          </a:p>
        </p:txBody>
      </p:sp>
    </p:spTree>
    <p:extLst>
      <p:ext uri="{BB962C8B-B14F-4D97-AF65-F5344CB8AC3E}">
        <p14:creationId xmlns:p14="http://schemas.microsoft.com/office/powerpoint/2010/main" val="27436320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ltLang="hu-HU"/>
          </a:p>
        </p:txBody>
      </p:sp>
      <p:sp>
        <p:nvSpPr>
          <p:cNvPr id="66564" name="Slide Number Placeholder 3"/>
          <p:cNvSpPr>
            <a:spLocks noGrp="1"/>
          </p:cNvSpPr>
          <p:nvPr>
            <p:ph type="sldNum" sz="quarter" idx="5"/>
          </p:nvPr>
        </p:nvSpPr>
        <p:spPr>
          <a:xfrm>
            <a:off x="3850245" y="9482101"/>
            <a:ext cx="2945955" cy="498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charset="0"/>
              </a:defRPr>
            </a:lvl1pPr>
            <a:lvl2pPr marL="742950" indent="-285750" defTabSz="966788">
              <a:defRPr sz="2400" b="1">
                <a:solidFill>
                  <a:schemeClr val="tx1"/>
                </a:solidFill>
                <a:latin typeface="Arial" charset="0"/>
              </a:defRPr>
            </a:lvl2pPr>
            <a:lvl3pPr marL="1143000" indent="-228600" defTabSz="966788">
              <a:defRPr sz="2400" b="1">
                <a:solidFill>
                  <a:schemeClr val="tx1"/>
                </a:solidFill>
                <a:latin typeface="Arial" charset="0"/>
              </a:defRPr>
            </a:lvl3pPr>
            <a:lvl4pPr marL="1600200" indent="-228600" defTabSz="966788">
              <a:defRPr sz="2400" b="1">
                <a:solidFill>
                  <a:schemeClr val="tx1"/>
                </a:solidFill>
                <a:latin typeface="Arial" charset="0"/>
              </a:defRPr>
            </a:lvl4pPr>
            <a:lvl5pPr marL="2057400" indent="-228600" defTabSz="966788">
              <a:defRPr sz="2400" b="1">
                <a:solidFill>
                  <a:schemeClr val="tx1"/>
                </a:solidFill>
                <a:latin typeface="Arial" charset="0"/>
              </a:defRPr>
            </a:lvl5pPr>
            <a:lvl6pPr marL="2514600" indent="-228600" defTabSz="966788" eaLnBrk="0" fontAlgn="base" hangingPunct="0">
              <a:spcBef>
                <a:spcPct val="20000"/>
              </a:spcBef>
              <a:spcAft>
                <a:spcPct val="0"/>
              </a:spcAft>
              <a:defRPr sz="2400" b="1">
                <a:solidFill>
                  <a:schemeClr val="tx1"/>
                </a:solidFill>
                <a:latin typeface="Arial" charset="0"/>
              </a:defRPr>
            </a:lvl6pPr>
            <a:lvl7pPr marL="2971800" indent="-228600" defTabSz="966788" eaLnBrk="0" fontAlgn="base" hangingPunct="0">
              <a:spcBef>
                <a:spcPct val="20000"/>
              </a:spcBef>
              <a:spcAft>
                <a:spcPct val="0"/>
              </a:spcAft>
              <a:defRPr sz="2400" b="1">
                <a:solidFill>
                  <a:schemeClr val="tx1"/>
                </a:solidFill>
                <a:latin typeface="Arial" charset="0"/>
              </a:defRPr>
            </a:lvl7pPr>
            <a:lvl8pPr marL="3429000" indent="-228600" defTabSz="966788" eaLnBrk="0" fontAlgn="base" hangingPunct="0">
              <a:spcBef>
                <a:spcPct val="20000"/>
              </a:spcBef>
              <a:spcAft>
                <a:spcPct val="0"/>
              </a:spcAft>
              <a:defRPr sz="2400" b="1">
                <a:solidFill>
                  <a:schemeClr val="tx1"/>
                </a:solidFill>
                <a:latin typeface="Arial" charset="0"/>
              </a:defRPr>
            </a:lvl8pPr>
            <a:lvl9pPr marL="3886200" indent="-228600" defTabSz="966788" eaLnBrk="0" fontAlgn="base" hangingPunct="0">
              <a:spcBef>
                <a:spcPct val="20000"/>
              </a:spcBef>
              <a:spcAft>
                <a:spcPct val="0"/>
              </a:spcAft>
              <a:defRPr sz="2400" b="1">
                <a:solidFill>
                  <a:schemeClr val="tx1"/>
                </a:solidFill>
                <a:latin typeface="Arial" charset="0"/>
              </a:defRPr>
            </a:lvl9pPr>
          </a:lstStyle>
          <a:p>
            <a:fld id="{5632FBC3-8DD5-41F1-B953-22E161F60880}" type="slidenum">
              <a:rPr lang="en-US" altLang="hu-HU" sz="1300" b="0" smtClean="0">
                <a:latin typeface="Times New Roman" pitchFamily="18" charset="0"/>
              </a:rPr>
              <a:pPr/>
              <a:t>10</a:t>
            </a:fld>
            <a:endParaRPr lang="en-US" altLang="hu-HU" sz="1300" b="0">
              <a:latin typeface="Times New Roman" pitchFamily="18" charset="0"/>
            </a:endParaRPr>
          </a:p>
        </p:txBody>
      </p:sp>
    </p:spTree>
    <p:extLst>
      <p:ext uri="{BB962C8B-B14F-4D97-AF65-F5344CB8AC3E}">
        <p14:creationId xmlns:p14="http://schemas.microsoft.com/office/powerpoint/2010/main" val="10349502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ltLang="hu-HU"/>
          </a:p>
        </p:txBody>
      </p:sp>
      <p:sp>
        <p:nvSpPr>
          <p:cNvPr id="72708" name="Slide Number Placeholder 3"/>
          <p:cNvSpPr>
            <a:spLocks noGrp="1"/>
          </p:cNvSpPr>
          <p:nvPr>
            <p:ph type="sldNum" sz="quarter" idx="5"/>
          </p:nvPr>
        </p:nvSpPr>
        <p:spPr>
          <a:xfrm>
            <a:off x="3850245" y="9482101"/>
            <a:ext cx="2945955" cy="498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charset="0"/>
              </a:defRPr>
            </a:lvl1pPr>
            <a:lvl2pPr marL="742950" indent="-285750" defTabSz="966788">
              <a:defRPr sz="2400" b="1">
                <a:solidFill>
                  <a:schemeClr val="tx1"/>
                </a:solidFill>
                <a:latin typeface="Arial" charset="0"/>
              </a:defRPr>
            </a:lvl2pPr>
            <a:lvl3pPr marL="1143000" indent="-228600" defTabSz="966788">
              <a:defRPr sz="2400" b="1">
                <a:solidFill>
                  <a:schemeClr val="tx1"/>
                </a:solidFill>
                <a:latin typeface="Arial" charset="0"/>
              </a:defRPr>
            </a:lvl3pPr>
            <a:lvl4pPr marL="1600200" indent="-228600" defTabSz="966788">
              <a:defRPr sz="2400" b="1">
                <a:solidFill>
                  <a:schemeClr val="tx1"/>
                </a:solidFill>
                <a:latin typeface="Arial" charset="0"/>
              </a:defRPr>
            </a:lvl4pPr>
            <a:lvl5pPr marL="2057400" indent="-228600" defTabSz="966788">
              <a:defRPr sz="2400" b="1">
                <a:solidFill>
                  <a:schemeClr val="tx1"/>
                </a:solidFill>
                <a:latin typeface="Arial" charset="0"/>
              </a:defRPr>
            </a:lvl5pPr>
            <a:lvl6pPr marL="2514600" indent="-228600" defTabSz="966788" eaLnBrk="0" fontAlgn="base" hangingPunct="0">
              <a:spcBef>
                <a:spcPct val="20000"/>
              </a:spcBef>
              <a:spcAft>
                <a:spcPct val="0"/>
              </a:spcAft>
              <a:defRPr sz="2400" b="1">
                <a:solidFill>
                  <a:schemeClr val="tx1"/>
                </a:solidFill>
                <a:latin typeface="Arial" charset="0"/>
              </a:defRPr>
            </a:lvl6pPr>
            <a:lvl7pPr marL="2971800" indent="-228600" defTabSz="966788" eaLnBrk="0" fontAlgn="base" hangingPunct="0">
              <a:spcBef>
                <a:spcPct val="20000"/>
              </a:spcBef>
              <a:spcAft>
                <a:spcPct val="0"/>
              </a:spcAft>
              <a:defRPr sz="2400" b="1">
                <a:solidFill>
                  <a:schemeClr val="tx1"/>
                </a:solidFill>
                <a:latin typeface="Arial" charset="0"/>
              </a:defRPr>
            </a:lvl7pPr>
            <a:lvl8pPr marL="3429000" indent="-228600" defTabSz="966788" eaLnBrk="0" fontAlgn="base" hangingPunct="0">
              <a:spcBef>
                <a:spcPct val="20000"/>
              </a:spcBef>
              <a:spcAft>
                <a:spcPct val="0"/>
              </a:spcAft>
              <a:defRPr sz="2400" b="1">
                <a:solidFill>
                  <a:schemeClr val="tx1"/>
                </a:solidFill>
                <a:latin typeface="Arial" charset="0"/>
              </a:defRPr>
            </a:lvl8pPr>
            <a:lvl9pPr marL="3886200" indent="-228600" defTabSz="966788" eaLnBrk="0" fontAlgn="base" hangingPunct="0">
              <a:spcBef>
                <a:spcPct val="20000"/>
              </a:spcBef>
              <a:spcAft>
                <a:spcPct val="0"/>
              </a:spcAft>
              <a:defRPr sz="2400" b="1">
                <a:solidFill>
                  <a:schemeClr val="tx1"/>
                </a:solidFill>
                <a:latin typeface="Arial" charset="0"/>
              </a:defRPr>
            </a:lvl9pPr>
          </a:lstStyle>
          <a:p>
            <a:fld id="{E6A43A09-9769-463E-B913-AF7E3068BCD3}" type="slidenum">
              <a:rPr lang="en-US" altLang="hu-HU" sz="1300" b="0" smtClean="0">
                <a:latin typeface="Times New Roman" pitchFamily="18" charset="0"/>
              </a:rPr>
              <a:pPr/>
              <a:t>11</a:t>
            </a:fld>
            <a:endParaRPr lang="en-US" altLang="hu-HU" sz="1300" b="0">
              <a:latin typeface="Times New Roman" pitchFamily="18" charset="0"/>
            </a:endParaRPr>
          </a:p>
        </p:txBody>
      </p:sp>
    </p:spTree>
    <p:extLst>
      <p:ext uri="{BB962C8B-B14F-4D97-AF65-F5344CB8AC3E}">
        <p14:creationId xmlns:p14="http://schemas.microsoft.com/office/powerpoint/2010/main" val="598581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ltLang="hu-HU"/>
          </a:p>
        </p:txBody>
      </p:sp>
      <p:sp>
        <p:nvSpPr>
          <p:cNvPr id="74756" name="Slide Number Placeholder 3"/>
          <p:cNvSpPr>
            <a:spLocks noGrp="1"/>
          </p:cNvSpPr>
          <p:nvPr>
            <p:ph type="sldNum" sz="quarter" idx="5"/>
          </p:nvPr>
        </p:nvSpPr>
        <p:spPr>
          <a:xfrm>
            <a:off x="3850245" y="9482101"/>
            <a:ext cx="2945955" cy="498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charset="0"/>
              </a:defRPr>
            </a:lvl1pPr>
            <a:lvl2pPr marL="742950" indent="-285750" defTabSz="966788">
              <a:defRPr sz="2400" b="1">
                <a:solidFill>
                  <a:schemeClr val="tx1"/>
                </a:solidFill>
                <a:latin typeface="Arial" charset="0"/>
              </a:defRPr>
            </a:lvl2pPr>
            <a:lvl3pPr marL="1143000" indent="-228600" defTabSz="966788">
              <a:defRPr sz="2400" b="1">
                <a:solidFill>
                  <a:schemeClr val="tx1"/>
                </a:solidFill>
                <a:latin typeface="Arial" charset="0"/>
              </a:defRPr>
            </a:lvl3pPr>
            <a:lvl4pPr marL="1600200" indent="-228600" defTabSz="966788">
              <a:defRPr sz="2400" b="1">
                <a:solidFill>
                  <a:schemeClr val="tx1"/>
                </a:solidFill>
                <a:latin typeface="Arial" charset="0"/>
              </a:defRPr>
            </a:lvl4pPr>
            <a:lvl5pPr marL="2057400" indent="-228600" defTabSz="966788">
              <a:defRPr sz="2400" b="1">
                <a:solidFill>
                  <a:schemeClr val="tx1"/>
                </a:solidFill>
                <a:latin typeface="Arial" charset="0"/>
              </a:defRPr>
            </a:lvl5pPr>
            <a:lvl6pPr marL="2514600" indent="-228600" defTabSz="966788" eaLnBrk="0" fontAlgn="base" hangingPunct="0">
              <a:spcBef>
                <a:spcPct val="20000"/>
              </a:spcBef>
              <a:spcAft>
                <a:spcPct val="0"/>
              </a:spcAft>
              <a:defRPr sz="2400" b="1">
                <a:solidFill>
                  <a:schemeClr val="tx1"/>
                </a:solidFill>
                <a:latin typeface="Arial" charset="0"/>
              </a:defRPr>
            </a:lvl6pPr>
            <a:lvl7pPr marL="2971800" indent="-228600" defTabSz="966788" eaLnBrk="0" fontAlgn="base" hangingPunct="0">
              <a:spcBef>
                <a:spcPct val="20000"/>
              </a:spcBef>
              <a:spcAft>
                <a:spcPct val="0"/>
              </a:spcAft>
              <a:defRPr sz="2400" b="1">
                <a:solidFill>
                  <a:schemeClr val="tx1"/>
                </a:solidFill>
                <a:latin typeface="Arial" charset="0"/>
              </a:defRPr>
            </a:lvl7pPr>
            <a:lvl8pPr marL="3429000" indent="-228600" defTabSz="966788" eaLnBrk="0" fontAlgn="base" hangingPunct="0">
              <a:spcBef>
                <a:spcPct val="20000"/>
              </a:spcBef>
              <a:spcAft>
                <a:spcPct val="0"/>
              </a:spcAft>
              <a:defRPr sz="2400" b="1">
                <a:solidFill>
                  <a:schemeClr val="tx1"/>
                </a:solidFill>
                <a:latin typeface="Arial" charset="0"/>
              </a:defRPr>
            </a:lvl8pPr>
            <a:lvl9pPr marL="3886200" indent="-228600" defTabSz="966788" eaLnBrk="0" fontAlgn="base" hangingPunct="0">
              <a:spcBef>
                <a:spcPct val="20000"/>
              </a:spcBef>
              <a:spcAft>
                <a:spcPct val="0"/>
              </a:spcAft>
              <a:defRPr sz="2400" b="1">
                <a:solidFill>
                  <a:schemeClr val="tx1"/>
                </a:solidFill>
                <a:latin typeface="Arial" charset="0"/>
              </a:defRPr>
            </a:lvl9pPr>
          </a:lstStyle>
          <a:p>
            <a:fld id="{2E1E1BD5-1ADB-4772-A69F-5160A7784B23}" type="slidenum">
              <a:rPr lang="en-US" altLang="hu-HU" sz="1300" b="0" smtClean="0">
                <a:latin typeface="Times New Roman" pitchFamily="18" charset="0"/>
              </a:rPr>
              <a:pPr/>
              <a:t>14</a:t>
            </a:fld>
            <a:endParaRPr lang="en-US" altLang="hu-HU" sz="1300" b="0">
              <a:latin typeface="Times New Roman" pitchFamily="18" charset="0"/>
            </a:endParaRPr>
          </a:p>
        </p:txBody>
      </p:sp>
    </p:spTree>
    <p:extLst>
      <p:ext uri="{BB962C8B-B14F-4D97-AF65-F5344CB8AC3E}">
        <p14:creationId xmlns:p14="http://schemas.microsoft.com/office/powerpoint/2010/main" val="30228123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ltLang="hu-HU"/>
          </a:p>
        </p:txBody>
      </p:sp>
      <p:sp>
        <p:nvSpPr>
          <p:cNvPr id="75780" name="Slide Number Placeholder 3"/>
          <p:cNvSpPr>
            <a:spLocks noGrp="1"/>
          </p:cNvSpPr>
          <p:nvPr>
            <p:ph type="sldNum" sz="quarter" idx="5"/>
          </p:nvPr>
        </p:nvSpPr>
        <p:spPr>
          <a:xfrm>
            <a:off x="3850245" y="9482101"/>
            <a:ext cx="2945955" cy="498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charset="0"/>
              </a:defRPr>
            </a:lvl1pPr>
            <a:lvl2pPr marL="742950" indent="-285750" defTabSz="966788">
              <a:defRPr sz="2400" b="1">
                <a:solidFill>
                  <a:schemeClr val="tx1"/>
                </a:solidFill>
                <a:latin typeface="Arial" charset="0"/>
              </a:defRPr>
            </a:lvl2pPr>
            <a:lvl3pPr marL="1143000" indent="-228600" defTabSz="966788">
              <a:defRPr sz="2400" b="1">
                <a:solidFill>
                  <a:schemeClr val="tx1"/>
                </a:solidFill>
                <a:latin typeface="Arial" charset="0"/>
              </a:defRPr>
            </a:lvl3pPr>
            <a:lvl4pPr marL="1600200" indent="-228600" defTabSz="966788">
              <a:defRPr sz="2400" b="1">
                <a:solidFill>
                  <a:schemeClr val="tx1"/>
                </a:solidFill>
                <a:latin typeface="Arial" charset="0"/>
              </a:defRPr>
            </a:lvl4pPr>
            <a:lvl5pPr marL="2057400" indent="-228600" defTabSz="966788">
              <a:defRPr sz="2400" b="1">
                <a:solidFill>
                  <a:schemeClr val="tx1"/>
                </a:solidFill>
                <a:latin typeface="Arial" charset="0"/>
              </a:defRPr>
            </a:lvl5pPr>
            <a:lvl6pPr marL="2514600" indent="-228600" defTabSz="966788" eaLnBrk="0" fontAlgn="base" hangingPunct="0">
              <a:spcBef>
                <a:spcPct val="20000"/>
              </a:spcBef>
              <a:spcAft>
                <a:spcPct val="0"/>
              </a:spcAft>
              <a:defRPr sz="2400" b="1">
                <a:solidFill>
                  <a:schemeClr val="tx1"/>
                </a:solidFill>
                <a:latin typeface="Arial" charset="0"/>
              </a:defRPr>
            </a:lvl6pPr>
            <a:lvl7pPr marL="2971800" indent="-228600" defTabSz="966788" eaLnBrk="0" fontAlgn="base" hangingPunct="0">
              <a:spcBef>
                <a:spcPct val="20000"/>
              </a:spcBef>
              <a:spcAft>
                <a:spcPct val="0"/>
              </a:spcAft>
              <a:defRPr sz="2400" b="1">
                <a:solidFill>
                  <a:schemeClr val="tx1"/>
                </a:solidFill>
                <a:latin typeface="Arial" charset="0"/>
              </a:defRPr>
            </a:lvl7pPr>
            <a:lvl8pPr marL="3429000" indent="-228600" defTabSz="966788" eaLnBrk="0" fontAlgn="base" hangingPunct="0">
              <a:spcBef>
                <a:spcPct val="20000"/>
              </a:spcBef>
              <a:spcAft>
                <a:spcPct val="0"/>
              </a:spcAft>
              <a:defRPr sz="2400" b="1">
                <a:solidFill>
                  <a:schemeClr val="tx1"/>
                </a:solidFill>
                <a:latin typeface="Arial" charset="0"/>
              </a:defRPr>
            </a:lvl8pPr>
            <a:lvl9pPr marL="3886200" indent="-228600" defTabSz="966788" eaLnBrk="0" fontAlgn="base" hangingPunct="0">
              <a:spcBef>
                <a:spcPct val="20000"/>
              </a:spcBef>
              <a:spcAft>
                <a:spcPct val="0"/>
              </a:spcAft>
              <a:defRPr sz="2400" b="1">
                <a:solidFill>
                  <a:schemeClr val="tx1"/>
                </a:solidFill>
                <a:latin typeface="Arial" charset="0"/>
              </a:defRPr>
            </a:lvl9pPr>
          </a:lstStyle>
          <a:p>
            <a:fld id="{CE2A3545-9F83-470D-BD7E-A2959345A339}" type="slidenum">
              <a:rPr lang="en-US" altLang="hu-HU" sz="1300" b="0" smtClean="0">
                <a:latin typeface="Times New Roman" pitchFamily="18" charset="0"/>
              </a:rPr>
              <a:pPr/>
              <a:t>15</a:t>
            </a:fld>
            <a:endParaRPr lang="en-US" altLang="hu-HU" sz="1300" b="0">
              <a:latin typeface="Times New Roman" pitchFamily="18" charset="0"/>
            </a:endParaRPr>
          </a:p>
        </p:txBody>
      </p:sp>
    </p:spTree>
    <p:extLst>
      <p:ext uri="{BB962C8B-B14F-4D97-AF65-F5344CB8AC3E}">
        <p14:creationId xmlns:p14="http://schemas.microsoft.com/office/powerpoint/2010/main" val="2589376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p:cNvSpPr>
            <a:spLocks noGrp="1"/>
          </p:cNvSpPr>
          <p:nvPr>
            <p:ph type="ctrTitle"/>
          </p:nvPr>
        </p:nvSpPr>
        <p:spPr>
          <a:xfrm>
            <a:off x="1143000" y="1122363"/>
            <a:ext cx="6858000" cy="2387600"/>
          </a:xfrm>
        </p:spPr>
        <p:txBody>
          <a:bodyPr anchor="b"/>
          <a:lstStyle>
            <a:lvl1pPr algn="ctr">
              <a:defRPr sz="6000"/>
            </a:lvl1pPr>
          </a:lstStyle>
          <a:p>
            <a:r>
              <a:rPr lang="hu-HU"/>
              <a:t>Mintacím szerkesztése</a:t>
            </a:r>
          </a:p>
        </p:txBody>
      </p:sp>
      <p:sp>
        <p:nvSpPr>
          <p:cNvPr id="3" name="Alcím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Alcím mintájának szerkesztése</a:t>
            </a:r>
          </a:p>
        </p:txBody>
      </p:sp>
      <p:sp>
        <p:nvSpPr>
          <p:cNvPr id="4" name="Dátum helye 3"/>
          <p:cNvSpPr>
            <a:spLocks noGrp="1"/>
          </p:cNvSpPr>
          <p:nvPr>
            <p:ph type="dt" sz="half" idx="10"/>
          </p:nvPr>
        </p:nvSpPr>
        <p:spPr/>
        <p:txBody>
          <a:bodyPr/>
          <a:lstStyle/>
          <a:p>
            <a:fld id="{6348D21C-16F4-4DD0-B84E-A37F33C22672}" type="datetime1">
              <a:rPr lang="hu-HU" smtClean="0"/>
              <a:t>2021. 03. 10.</a:t>
            </a:fld>
            <a:endParaRPr lang="hu-HU"/>
          </a:p>
        </p:txBody>
      </p:sp>
      <p:sp>
        <p:nvSpPr>
          <p:cNvPr id="5" name="Élőláb helye 4"/>
          <p:cNvSpPr>
            <a:spLocks noGrp="1"/>
          </p:cNvSpPr>
          <p:nvPr>
            <p:ph type="ftr" sz="quarter" idx="11"/>
          </p:nvPr>
        </p:nvSpPr>
        <p:spPr/>
        <p:txBody>
          <a:bodyPr/>
          <a:lstStyle/>
          <a:p>
            <a:r>
              <a:rPr lang="hu-HU"/>
              <a:t>Fundamentals of Corporate Finance </a:t>
            </a:r>
          </a:p>
        </p:txBody>
      </p:sp>
      <p:sp>
        <p:nvSpPr>
          <p:cNvPr id="6" name="Dia számának helye 5"/>
          <p:cNvSpPr>
            <a:spLocks noGrp="1"/>
          </p:cNvSpPr>
          <p:nvPr>
            <p:ph type="sldNum" sz="quarter" idx="12"/>
          </p:nvPr>
        </p:nvSpPr>
        <p:spPr/>
        <p:txBody>
          <a:bodyPr/>
          <a:lstStyle/>
          <a:p>
            <a:fld id="{23654C4D-52C9-4F95-A82D-DDDD7576AF2B}" type="slidenum">
              <a:rPr lang="hu-HU" smtClean="0"/>
              <a:t>‹#›</a:t>
            </a:fld>
            <a:endParaRPr lang="hu-HU"/>
          </a:p>
        </p:txBody>
      </p:sp>
    </p:spTree>
    <p:extLst>
      <p:ext uri="{BB962C8B-B14F-4D97-AF65-F5344CB8AC3E}">
        <p14:creationId xmlns:p14="http://schemas.microsoft.com/office/powerpoint/2010/main" val="3948256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Függőleges szöveg helye 2"/>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p:cNvSpPr>
            <a:spLocks noGrp="1"/>
          </p:cNvSpPr>
          <p:nvPr>
            <p:ph type="dt" sz="half" idx="10"/>
          </p:nvPr>
        </p:nvSpPr>
        <p:spPr/>
        <p:txBody>
          <a:bodyPr/>
          <a:lstStyle/>
          <a:p>
            <a:fld id="{0B4078A2-DD6F-4D2D-9E1A-8D3002F4D1D4}" type="datetime1">
              <a:rPr lang="hu-HU" smtClean="0"/>
              <a:t>2021. 03. 10.</a:t>
            </a:fld>
            <a:endParaRPr lang="hu-HU"/>
          </a:p>
        </p:txBody>
      </p:sp>
      <p:sp>
        <p:nvSpPr>
          <p:cNvPr id="5" name="Élőláb helye 4"/>
          <p:cNvSpPr>
            <a:spLocks noGrp="1"/>
          </p:cNvSpPr>
          <p:nvPr>
            <p:ph type="ftr" sz="quarter" idx="11"/>
          </p:nvPr>
        </p:nvSpPr>
        <p:spPr/>
        <p:txBody>
          <a:bodyPr/>
          <a:lstStyle/>
          <a:p>
            <a:r>
              <a:rPr lang="hu-HU"/>
              <a:t>Fundamentals of Corporate Finance </a:t>
            </a:r>
          </a:p>
        </p:txBody>
      </p:sp>
      <p:sp>
        <p:nvSpPr>
          <p:cNvPr id="6" name="Dia számának helye 5"/>
          <p:cNvSpPr>
            <a:spLocks noGrp="1"/>
          </p:cNvSpPr>
          <p:nvPr>
            <p:ph type="sldNum" sz="quarter" idx="12"/>
          </p:nvPr>
        </p:nvSpPr>
        <p:spPr/>
        <p:txBody>
          <a:bodyPr/>
          <a:lstStyle/>
          <a:p>
            <a:fld id="{23654C4D-52C9-4F95-A82D-DDDD7576AF2B}" type="slidenum">
              <a:rPr lang="hu-HU" smtClean="0"/>
              <a:t>‹#›</a:t>
            </a:fld>
            <a:endParaRPr lang="hu-HU"/>
          </a:p>
        </p:txBody>
      </p:sp>
    </p:spTree>
    <p:extLst>
      <p:ext uri="{BB962C8B-B14F-4D97-AF65-F5344CB8AC3E}">
        <p14:creationId xmlns:p14="http://schemas.microsoft.com/office/powerpoint/2010/main" val="378084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6543675" y="365125"/>
            <a:ext cx="1971675" cy="5811838"/>
          </a:xfrm>
        </p:spPr>
        <p:txBody>
          <a:bodyPr vert="eaVert"/>
          <a:lstStyle/>
          <a:p>
            <a:r>
              <a:rPr lang="hu-HU"/>
              <a:t>Mintacím szerkesztése</a:t>
            </a:r>
          </a:p>
        </p:txBody>
      </p:sp>
      <p:sp>
        <p:nvSpPr>
          <p:cNvPr id="3" name="Függőleges szöveg helye 2"/>
          <p:cNvSpPr>
            <a:spLocks noGrp="1"/>
          </p:cNvSpPr>
          <p:nvPr>
            <p:ph type="body" orient="vert" idx="1"/>
          </p:nvPr>
        </p:nvSpPr>
        <p:spPr>
          <a:xfrm>
            <a:off x="628650" y="365125"/>
            <a:ext cx="5762625" cy="5811838"/>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p:cNvSpPr>
            <a:spLocks noGrp="1"/>
          </p:cNvSpPr>
          <p:nvPr>
            <p:ph type="dt" sz="half" idx="10"/>
          </p:nvPr>
        </p:nvSpPr>
        <p:spPr/>
        <p:txBody>
          <a:bodyPr/>
          <a:lstStyle/>
          <a:p>
            <a:fld id="{80E10DAB-0CB8-4FF5-8163-FE7459FB8FF9}" type="datetime1">
              <a:rPr lang="hu-HU" smtClean="0"/>
              <a:t>2021. 03. 10.</a:t>
            </a:fld>
            <a:endParaRPr lang="hu-HU"/>
          </a:p>
        </p:txBody>
      </p:sp>
      <p:sp>
        <p:nvSpPr>
          <p:cNvPr id="5" name="Élőláb helye 4"/>
          <p:cNvSpPr>
            <a:spLocks noGrp="1"/>
          </p:cNvSpPr>
          <p:nvPr>
            <p:ph type="ftr" sz="quarter" idx="11"/>
          </p:nvPr>
        </p:nvSpPr>
        <p:spPr/>
        <p:txBody>
          <a:bodyPr/>
          <a:lstStyle/>
          <a:p>
            <a:r>
              <a:rPr lang="hu-HU"/>
              <a:t>Fundamentals of Corporate Finance </a:t>
            </a:r>
          </a:p>
        </p:txBody>
      </p:sp>
      <p:sp>
        <p:nvSpPr>
          <p:cNvPr id="6" name="Dia számának helye 5"/>
          <p:cNvSpPr>
            <a:spLocks noGrp="1"/>
          </p:cNvSpPr>
          <p:nvPr>
            <p:ph type="sldNum" sz="quarter" idx="12"/>
          </p:nvPr>
        </p:nvSpPr>
        <p:spPr/>
        <p:txBody>
          <a:bodyPr/>
          <a:lstStyle/>
          <a:p>
            <a:fld id="{23654C4D-52C9-4F95-A82D-DDDD7576AF2B}" type="slidenum">
              <a:rPr lang="hu-HU" smtClean="0"/>
              <a:t>‹#›</a:t>
            </a:fld>
            <a:endParaRPr lang="hu-HU"/>
          </a:p>
        </p:txBody>
      </p:sp>
    </p:spTree>
    <p:extLst>
      <p:ext uri="{BB962C8B-B14F-4D97-AF65-F5344CB8AC3E}">
        <p14:creationId xmlns:p14="http://schemas.microsoft.com/office/powerpoint/2010/main" val="1468875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u-H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Rectangle 5"/>
          <p:cNvSpPr>
            <a:spLocks noGrp="1" noChangeArrowheads="1"/>
          </p:cNvSpPr>
          <p:nvPr>
            <p:ph type="dt" sz="half" idx="10"/>
          </p:nvPr>
        </p:nvSpPr>
        <p:spPr>
          <a:ln/>
        </p:spPr>
        <p:txBody>
          <a:bodyPr/>
          <a:lstStyle>
            <a:lvl1pPr>
              <a:defRPr/>
            </a:lvl1pPr>
          </a:lstStyle>
          <a:p>
            <a:pPr>
              <a:defRPr/>
            </a:pPr>
            <a:endParaRPr lang="hu-HU"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hu-HU" altLang="en-US"/>
          </a:p>
        </p:txBody>
      </p:sp>
      <p:sp>
        <p:nvSpPr>
          <p:cNvPr id="6" name="Rectangle 7"/>
          <p:cNvSpPr>
            <a:spLocks noGrp="1" noChangeArrowheads="1"/>
          </p:cNvSpPr>
          <p:nvPr>
            <p:ph type="sldNum" sz="quarter" idx="12"/>
          </p:nvPr>
        </p:nvSpPr>
        <p:spPr>
          <a:ln/>
        </p:spPr>
        <p:txBody>
          <a:bodyPr/>
          <a:lstStyle>
            <a:lvl1pPr>
              <a:defRPr/>
            </a:lvl1pPr>
          </a:lstStyle>
          <a:p>
            <a:fld id="{6FC2C121-4FF7-4F08-8E46-61E97381B76B}" type="slidenum">
              <a:rPr lang="hu-HU" altLang="en-US"/>
              <a:pPr/>
              <a:t>‹#›</a:t>
            </a:fld>
            <a:endParaRPr lang="hu-HU" altLang="en-US"/>
          </a:p>
        </p:txBody>
      </p:sp>
    </p:spTree>
    <p:extLst>
      <p:ext uri="{BB962C8B-B14F-4D97-AF65-F5344CB8AC3E}">
        <p14:creationId xmlns:p14="http://schemas.microsoft.com/office/powerpoint/2010/main" val="416065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ím és tartalom">
    <p:spTree>
      <p:nvGrpSpPr>
        <p:cNvPr id="1" name=""/>
        <p:cNvGrpSpPr/>
        <p:nvPr/>
      </p:nvGrpSpPr>
      <p:grpSpPr>
        <a:xfrm>
          <a:off x="0" y="0"/>
          <a:ext cx="0" cy="0"/>
          <a:chOff x="0" y="0"/>
          <a:chExt cx="0" cy="0"/>
        </a:xfrm>
      </p:grpSpPr>
      <p:sp>
        <p:nvSpPr>
          <p:cNvPr id="4" name="Dátum helye 3"/>
          <p:cNvSpPr>
            <a:spLocks noGrp="1"/>
          </p:cNvSpPr>
          <p:nvPr>
            <p:ph type="dt" sz="half" idx="10"/>
          </p:nvPr>
        </p:nvSpPr>
        <p:spPr/>
        <p:txBody>
          <a:bodyPr/>
          <a:lstStyle/>
          <a:p>
            <a:fld id="{36814D96-3EA6-4F6D-849C-17BAB412FD72}" type="datetime1">
              <a:rPr lang="hu-HU" smtClean="0"/>
              <a:t>2021. 03. 10.</a:t>
            </a:fld>
            <a:endParaRPr lang="hu-HU"/>
          </a:p>
        </p:txBody>
      </p:sp>
      <p:sp>
        <p:nvSpPr>
          <p:cNvPr id="5" name="Élőláb helye 4"/>
          <p:cNvSpPr>
            <a:spLocks noGrp="1"/>
          </p:cNvSpPr>
          <p:nvPr>
            <p:ph type="ftr" sz="quarter" idx="11"/>
          </p:nvPr>
        </p:nvSpPr>
        <p:spPr/>
        <p:txBody>
          <a:bodyPr/>
          <a:lstStyle/>
          <a:p>
            <a:r>
              <a:rPr lang="hu-HU"/>
              <a:t>Fundamentals of Corporate Finance </a:t>
            </a:r>
            <a:endParaRPr lang="hu-HU" dirty="0"/>
          </a:p>
        </p:txBody>
      </p:sp>
      <p:sp>
        <p:nvSpPr>
          <p:cNvPr id="6" name="Dia számának helye 5"/>
          <p:cNvSpPr>
            <a:spLocks noGrp="1"/>
          </p:cNvSpPr>
          <p:nvPr>
            <p:ph type="sldNum" sz="quarter" idx="12"/>
          </p:nvPr>
        </p:nvSpPr>
        <p:spPr/>
        <p:txBody>
          <a:bodyPr/>
          <a:lstStyle/>
          <a:p>
            <a:fld id="{23654C4D-52C9-4F95-A82D-DDDD7576AF2B}" type="slidenum">
              <a:rPr lang="hu-HU" smtClean="0"/>
              <a:t>‹#›</a:t>
            </a:fld>
            <a:endParaRPr lang="hu-HU"/>
          </a:p>
        </p:txBody>
      </p:sp>
      <p:sp>
        <p:nvSpPr>
          <p:cNvPr id="7" name="Cím helye 1"/>
          <p:cNvSpPr>
            <a:spLocks noGrp="1"/>
          </p:cNvSpPr>
          <p:nvPr>
            <p:ph type="title"/>
          </p:nvPr>
        </p:nvSpPr>
        <p:spPr>
          <a:xfrm>
            <a:off x="152400" y="61912"/>
            <a:ext cx="6172200" cy="623888"/>
          </a:xfrm>
          <a:prstGeom prst="rect">
            <a:avLst/>
          </a:prstGeom>
        </p:spPr>
        <p:txBody>
          <a:bodyPr vert="horz" lIns="91440" tIns="45720" rIns="91440" bIns="45720" rtlCol="0" anchor="ctr">
            <a:normAutofit/>
          </a:bodyPr>
          <a:lstStyle/>
          <a:p>
            <a:r>
              <a:rPr lang="hu-HU" dirty="0"/>
              <a:t>Mintacím szerkesztése</a:t>
            </a:r>
          </a:p>
        </p:txBody>
      </p:sp>
      <p:sp>
        <p:nvSpPr>
          <p:cNvPr id="8" name="Szöveg helye 2"/>
          <p:cNvSpPr>
            <a:spLocks noGrp="1"/>
          </p:cNvSpPr>
          <p:nvPr>
            <p:ph idx="1"/>
          </p:nvPr>
        </p:nvSpPr>
        <p:spPr>
          <a:xfrm>
            <a:off x="152400" y="990600"/>
            <a:ext cx="8839200" cy="5165514"/>
          </a:xfrm>
          <a:prstGeom prst="rect">
            <a:avLst/>
          </a:prstGeom>
        </p:spPr>
        <p:txBody>
          <a:bodyPr vert="horz" lIns="91440" tIns="45720" rIns="91440" bIns="45720" rtlCol="0">
            <a:normAutofit/>
          </a:body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p>
        </p:txBody>
      </p:sp>
    </p:spTree>
    <p:extLst>
      <p:ext uri="{BB962C8B-B14F-4D97-AF65-F5344CB8AC3E}">
        <p14:creationId xmlns:p14="http://schemas.microsoft.com/office/powerpoint/2010/main" val="1073039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p:cNvSpPr>
            <a:spLocks noGrp="1"/>
          </p:cNvSpPr>
          <p:nvPr>
            <p:ph type="title"/>
          </p:nvPr>
        </p:nvSpPr>
        <p:spPr>
          <a:xfrm>
            <a:off x="623888" y="1709738"/>
            <a:ext cx="7886700" cy="2852737"/>
          </a:xfrm>
        </p:spPr>
        <p:txBody>
          <a:bodyPr anchor="b"/>
          <a:lstStyle>
            <a:lvl1pPr>
              <a:defRPr sz="6000"/>
            </a:lvl1pPr>
          </a:lstStyle>
          <a:p>
            <a:r>
              <a:rPr lang="hu-HU"/>
              <a:t>Mintacím szerkesztése</a:t>
            </a:r>
          </a:p>
        </p:txBody>
      </p:sp>
      <p:sp>
        <p:nvSpPr>
          <p:cNvPr id="3" name="Szöveg helye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a:t>Mintaszöveg szerkesztése</a:t>
            </a:r>
          </a:p>
        </p:txBody>
      </p:sp>
      <p:sp>
        <p:nvSpPr>
          <p:cNvPr id="4" name="Dátum helye 3"/>
          <p:cNvSpPr>
            <a:spLocks noGrp="1"/>
          </p:cNvSpPr>
          <p:nvPr>
            <p:ph type="dt" sz="half" idx="10"/>
          </p:nvPr>
        </p:nvSpPr>
        <p:spPr/>
        <p:txBody>
          <a:bodyPr/>
          <a:lstStyle/>
          <a:p>
            <a:fld id="{4118DFC7-3FA7-49C1-9B40-B51AA430C8AE}" type="datetime1">
              <a:rPr lang="hu-HU" smtClean="0"/>
              <a:t>2021. 03. 10.</a:t>
            </a:fld>
            <a:endParaRPr lang="hu-HU"/>
          </a:p>
        </p:txBody>
      </p:sp>
      <p:sp>
        <p:nvSpPr>
          <p:cNvPr id="5" name="Élőláb helye 4"/>
          <p:cNvSpPr>
            <a:spLocks noGrp="1"/>
          </p:cNvSpPr>
          <p:nvPr>
            <p:ph type="ftr" sz="quarter" idx="11"/>
          </p:nvPr>
        </p:nvSpPr>
        <p:spPr/>
        <p:txBody>
          <a:bodyPr/>
          <a:lstStyle/>
          <a:p>
            <a:r>
              <a:rPr lang="hu-HU"/>
              <a:t>Fundamentals of Corporate Finance </a:t>
            </a:r>
          </a:p>
        </p:txBody>
      </p:sp>
      <p:sp>
        <p:nvSpPr>
          <p:cNvPr id="6" name="Dia számának helye 5"/>
          <p:cNvSpPr>
            <a:spLocks noGrp="1"/>
          </p:cNvSpPr>
          <p:nvPr>
            <p:ph type="sldNum" sz="quarter" idx="12"/>
          </p:nvPr>
        </p:nvSpPr>
        <p:spPr/>
        <p:txBody>
          <a:bodyPr/>
          <a:lstStyle/>
          <a:p>
            <a:fld id="{23654C4D-52C9-4F95-A82D-DDDD7576AF2B}" type="slidenum">
              <a:rPr lang="hu-HU" smtClean="0"/>
              <a:t>‹#›</a:t>
            </a:fld>
            <a:endParaRPr lang="hu-HU"/>
          </a:p>
        </p:txBody>
      </p:sp>
    </p:spTree>
    <p:extLst>
      <p:ext uri="{BB962C8B-B14F-4D97-AF65-F5344CB8AC3E}">
        <p14:creationId xmlns:p14="http://schemas.microsoft.com/office/powerpoint/2010/main" val="840860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Tartalom helye 2"/>
          <p:cNvSpPr>
            <a:spLocks noGrp="1"/>
          </p:cNvSpPr>
          <p:nvPr>
            <p:ph sz="half" idx="1"/>
          </p:nvPr>
        </p:nvSpPr>
        <p:spPr>
          <a:xfrm>
            <a:off x="628650" y="1825625"/>
            <a:ext cx="386715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Tartalom helye 3"/>
          <p:cNvSpPr>
            <a:spLocks noGrp="1"/>
          </p:cNvSpPr>
          <p:nvPr>
            <p:ph sz="half" idx="2"/>
          </p:nvPr>
        </p:nvSpPr>
        <p:spPr>
          <a:xfrm>
            <a:off x="4648200" y="1825625"/>
            <a:ext cx="386715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Dátum helye 4"/>
          <p:cNvSpPr>
            <a:spLocks noGrp="1"/>
          </p:cNvSpPr>
          <p:nvPr>
            <p:ph type="dt" sz="half" idx="10"/>
          </p:nvPr>
        </p:nvSpPr>
        <p:spPr/>
        <p:txBody>
          <a:bodyPr/>
          <a:lstStyle/>
          <a:p>
            <a:fld id="{07A6612B-64B8-4F3B-92E1-2A598D1A2BC3}" type="datetime1">
              <a:rPr lang="hu-HU" smtClean="0"/>
              <a:t>2021. 03. 10.</a:t>
            </a:fld>
            <a:endParaRPr lang="hu-HU"/>
          </a:p>
        </p:txBody>
      </p:sp>
      <p:sp>
        <p:nvSpPr>
          <p:cNvPr id="6" name="Élőláb helye 5"/>
          <p:cNvSpPr>
            <a:spLocks noGrp="1"/>
          </p:cNvSpPr>
          <p:nvPr>
            <p:ph type="ftr" sz="quarter" idx="11"/>
          </p:nvPr>
        </p:nvSpPr>
        <p:spPr/>
        <p:txBody>
          <a:bodyPr/>
          <a:lstStyle/>
          <a:p>
            <a:r>
              <a:rPr lang="hu-HU"/>
              <a:t>Fundamentals of Corporate Finance </a:t>
            </a:r>
          </a:p>
        </p:txBody>
      </p:sp>
      <p:sp>
        <p:nvSpPr>
          <p:cNvPr id="7" name="Dia számának helye 6"/>
          <p:cNvSpPr>
            <a:spLocks noGrp="1"/>
          </p:cNvSpPr>
          <p:nvPr>
            <p:ph type="sldNum" sz="quarter" idx="12"/>
          </p:nvPr>
        </p:nvSpPr>
        <p:spPr/>
        <p:txBody>
          <a:bodyPr/>
          <a:lstStyle/>
          <a:p>
            <a:fld id="{23654C4D-52C9-4F95-A82D-DDDD7576AF2B}" type="slidenum">
              <a:rPr lang="hu-HU" smtClean="0"/>
              <a:t>‹#›</a:t>
            </a:fld>
            <a:endParaRPr lang="hu-HU"/>
          </a:p>
        </p:txBody>
      </p:sp>
    </p:spTree>
    <p:extLst>
      <p:ext uri="{BB962C8B-B14F-4D97-AF65-F5344CB8AC3E}">
        <p14:creationId xmlns:p14="http://schemas.microsoft.com/office/powerpoint/2010/main" val="956191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Összehasonlítás">
    <p:spTree>
      <p:nvGrpSpPr>
        <p:cNvPr id="1" name=""/>
        <p:cNvGrpSpPr/>
        <p:nvPr/>
      </p:nvGrpSpPr>
      <p:grpSpPr>
        <a:xfrm>
          <a:off x="0" y="0"/>
          <a:ext cx="0" cy="0"/>
          <a:chOff x="0" y="0"/>
          <a:chExt cx="0" cy="0"/>
        </a:xfrm>
      </p:grpSpPr>
      <p:sp>
        <p:nvSpPr>
          <p:cNvPr id="3" name="Szöveg helye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Tartalom helye 3"/>
          <p:cNvSpPr>
            <a:spLocks noGrp="1"/>
          </p:cNvSpPr>
          <p:nvPr>
            <p:ph sz="half" idx="2"/>
          </p:nvPr>
        </p:nvSpPr>
        <p:spPr>
          <a:xfrm>
            <a:off x="630238" y="2505075"/>
            <a:ext cx="3868737"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Szöveg helye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Tartalom helye 5"/>
          <p:cNvSpPr>
            <a:spLocks noGrp="1"/>
          </p:cNvSpPr>
          <p:nvPr>
            <p:ph sz="quarter" idx="4"/>
          </p:nvPr>
        </p:nvSpPr>
        <p:spPr>
          <a:xfrm>
            <a:off x="4629150" y="2505075"/>
            <a:ext cx="3887788"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7" name="Dátum helye 6"/>
          <p:cNvSpPr>
            <a:spLocks noGrp="1"/>
          </p:cNvSpPr>
          <p:nvPr>
            <p:ph type="dt" sz="half" idx="10"/>
          </p:nvPr>
        </p:nvSpPr>
        <p:spPr/>
        <p:txBody>
          <a:bodyPr/>
          <a:lstStyle/>
          <a:p>
            <a:fld id="{D772983E-8F0D-4C24-901A-5C653A6ABBB7}" type="datetime1">
              <a:rPr lang="hu-HU" smtClean="0"/>
              <a:t>2021. 03. 10.</a:t>
            </a:fld>
            <a:endParaRPr lang="hu-HU"/>
          </a:p>
        </p:txBody>
      </p:sp>
      <p:sp>
        <p:nvSpPr>
          <p:cNvPr id="8" name="Élőláb helye 7"/>
          <p:cNvSpPr>
            <a:spLocks noGrp="1"/>
          </p:cNvSpPr>
          <p:nvPr>
            <p:ph type="ftr" sz="quarter" idx="11"/>
          </p:nvPr>
        </p:nvSpPr>
        <p:spPr/>
        <p:txBody>
          <a:bodyPr/>
          <a:lstStyle/>
          <a:p>
            <a:r>
              <a:rPr lang="hu-HU"/>
              <a:t>Fundamentals of Corporate Finance </a:t>
            </a:r>
          </a:p>
        </p:txBody>
      </p:sp>
      <p:sp>
        <p:nvSpPr>
          <p:cNvPr id="9" name="Dia számának helye 8"/>
          <p:cNvSpPr>
            <a:spLocks noGrp="1"/>
          </p:cNvSpPr>
          <p:nvPr>
            <p:ph type="sldNum" sz="quarter" idx="12"/>
          </p:nvPr>
        </p:nvSpPr>
        <p:spPr/>
        <p:txBody>
          <a:bodyPr/>
          <a:lstStyle/>
          <a:p>
            <a:fld id="{23654C4D-52C9-4F95-A82D-DDDD7576AF2B}" type="slidenum">
              <a:rPr lang="hu-HU" smtClean="0"/>
              <a:t>‹#›</a:t>
            </a:fld>
            <a:endParaRPr lang="hu-HU"/>
          </a:p>
        </p:txBody>
      </p:sp>
      <p:sp>
        <p:nvSpPr>
          <p:cNvPr id="10" name="Cím helye 1"/>
          <p:cNvSpPr>
            <a:spLocks noGrp="1"/>
          </p:cNvSpPr>
          <p:nvPr>
            <p:ph type="title"/>
          </p:nvPr>
        </p:nvSpPr>
        <p:spPr>
          <a:xfrm>
            <a:off x="152400" y="61912"/>
            <a:ext cx="6172200" cy="623888"/>
          </a:xfrm>
          <a:prstGeom prst="rect">
            <a:avLst/>
          </a:prstGeom>
        </p:spPr>
        <p:txBody>
          <a:bodyPr vert="horz" lIns="91440" tIns="45720" rIns="91440" bIns="45720" rtlCol="0" anchor="ctr">
            <a:normAutofit/>
          </a:bodyPr>
          <a:lstStyle/>
          <a:p>
            <a:r>
              <a:rPr lang="hu-HU" dirty="0"/>
              <a:t>Mintacím szerkesztése</a:t>
            </a:r>
          </a:p>
        </p:txBody>
      </p:sp>
    </p:spTree>
    <p:extLst>
      <p:ext uri="{BB962C8B-B14F-4D97-AF65-F5344CB8AC3E}">
        <p14:creationId xmlns:p14="http://schemas.microsoft.com/office/powerpoint/2010/main" val="170977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Dátum helye 2"/>
          <p:cNvSpPr>
            <a:spLocks noGrp="1"/>
          </p:cNvSpPr>
          <p:nvPr>
            <p:ph type="dt" sz="half" idx="10"/>
          </p:nvPr>
        </p:nvSpPr>
        <p:spPr/>
        <p:txBody>
          <a:bodyPr/>
          <a:lstStyle/>
          <a:p>
            <a:fld id="{E4C583DA-7C8C-4A40-B388-45EE18EA7521}" type="datetime1">
              <a:rPr lang="hu-HU" smtClean="0"/>
              <a:t>2021. 03. 10.</a:t>
            </a:fld>
            <a:endParaRPr lang="hu-HU"/>
          </a:p>
        </p:txBody>
      </p:sp>
      <p:sp>
        <p:nvSpPr>
          <p:cNvPr id="4" name="Élőláb helye 3"/>
          <p:cNvSpPr>
            <a:spLocks noGrp="1"/>
          </p:cNvSpPr>
          <p:nvPr>
            <p:ph type="ftr" sz="quarter" idx="11"/>
          </p:nvPr>
        </p:nvSpPr>
        <p:spPr/>
        <p:txBody>
          <a:bodyPr/>
          <a:lstStyle/>
          <a:p>
            <a:r>
              <a:rPr lang="hu-HU"/>
              <a:t>Fundamentals of Corporate Finance </a:t>
            </a:r>
          </a:p>
        </p:txBody>
      </p:sp>
      <p:sp>
        <p:nvSpPr>
          <p:cNvPr id="5" name="Dia számának helye 4"/>
          <p:cNvSpPr>
            <a:spLocks noGrp="1"/>
          </p:cNvSpPr>
          <p:nvPr>
            <p:ph type="sldNum" sz="quarter" idx="12"/>
          </p:nvPr>
        </p:nvSpPr>
        <p:spPr/>
        <p:txBody>
          <a:bodyPr/>
          <a:lstStyle/>
          <a:p>
            <a:fld id="{23654C4D-52C9-4F95-A82D-DDDD7576AF2B}" type="slidenum">
              <a:rPr lang="hu-HU" smtClean="0"/>
              <a:t>‹#›</a:t>
            </a:fld>
            <a:endParaRPr lang="hu-HU"/>
          </a:p>
        </p:txBody>
      </p:sp>
      <p:sp>
        <p:nvSpPr>
          <p:cNvPr id="8" name="Szöveg helye 7"/>
          <p:cNvSpPr>
            <a:spLocks noGrp="1"/>
          </p:cNvSpPr>
          <p:nvPr>
            <p:ph type="body" sz="quarter" idx="13"/>
          </p:nvPr>
        </p:nvSpPr>
        <p:spPr>
          <a:xfrm>
            <a:off x="152400" y="990600"/>
            <a:ext cx="8839200" cy="5181600"/>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Tree>
    <p:extLst>
      <p:ext uri="{BB962C8B-B14F-4D97-AF65-F5344CB8AC3E}">
        <p14:creationId xmlns:p14="http://schemas.microsoft.com/office/powerpoint/2010/main" val="1779657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p:cNvSpPr>
            <a:spLocks noGrp="1"/>
          </p:cNvSpPr>
          <p:nvPr>
            <p:ph type="dt" sz="half" idx="10"/>
          </p:nvPr>
        </p:nvSpPr>
        <p:spPr/>
        <p:txBody>
          <a:bodyPr/>
          <a:lstStyle/>
          <a:p>
            <a:fld id="{EE8C12F0-2981-4882-BC89-F367F5AA048D}" type="datetime1">
              <a:rPr lang="hu-HU" smtClean="0"/>
              <a:t>2021. 03. 10.</a:t>
            </a:fld>
            <a:endParaRPr lang="hu-HU"/>
          </a:p>
        </p:txBody>
      </p:sp>
      <p:sp>
        <p:nvSpPr>
          <p:cNvPr id="3" name="Élőláb helye 2"/>
          <p:cNvSpPr>
            <a:spLocks noGrp="1"/>
          </p:cNvSpPr>
          <p:nvPr>
            <p:ph type="ftr" sz="quarter" idx="11"/>
          </p:nvPr>
        </p:nvSpPr>
        <p:spPr/>
        <p:txBody>
          <a:bodyPr/>
          <a:lstStyle/>
          <a:p>
            <a:r>
              <a:rPr lang="hu-HU"/>
              <a:t>Fundamentals of Corporate Finance </a:t>
            </a:r>
          </a:p>
        </p:txBody>
      </p:sp>
      <p:sp>
        <p:nvSpPr>
          <p:cNvPr id="4" name="Dia számának helye 3"/>
          <p:cNvSpPr>
            <a:spLocks noGrp="1"/>
          </p:cNvSpPr>
          <p:nvPr>
            <p:ph type="sldNum" sz="quarter" idx="12"/>
          </p:nvPr>
        </p:nvSpPr>
        <p:spPr/>
        <p:txBody>
          <a:bodyPr/>
          <a:lstStyle/>
          <a:p>
            <a:fld id="{23654C4D-52C9-4F95-A82D-DDDD7576AF2B}" type="slidenum">
              <a:rPr lang="hu-HU" smtClean="0"/>
              <a:t>‹#›</a:t>
            </a:fld>
            <a:endParaRPr lang="hu-HU"/>
          </a:p>
        </p:txBody>
      </p:sp>
    </p:spTree>
    <p:extLst>
      <p:ext uri="{BB962C8B-B14F-4D97-AF65-F5344CB8AC3E}">
        <p14:creationId xmlns:p14="http://schemas.microsoft.com/office/powerpoint/2010/main" val="2371536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630238" y="457200"/>
            <a:ext cx="2949575" cy="1600200"/>
          </a:xfrm>
        </p:spPr>
        <p:txBody>
          <a:bodyPr anchor="b"/>
          <a:lstStyle>
            <a:lvl1pPr>
              <a:defRPr sz="3200"/>
            </a:lvl1pPr>
          </a:lstStyle>
          <a:p>
            <a:r>
              <a:rPr lang="hu-HU"/>
              <a:t>Mintacím szerkesztése</a:t>
            </a:r>
          </a:p>
        </p:txBody>
      </p:sp>
      <p:sp>
        <p:nvSpPr>
          <p:cNvPr id="3" name="Tartalom helye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Szöveg helye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p:cNvSpPr>
            <a:spLocks noGrp="1"/>
          </p:cNvSpPr>
          <p:nvPr>
            <p:ph type="dt" sz="half" idx="10"/>
          </p:nvPr>
        </p:nvSpPr>
        <p:spPr/>
        <p:txBody>
          <a:bodyPr/>
          <a:lstStyle/>
          <a:p>
            <a:fld id="{9D01F3C4-A79C-4126-9541-32B47F0F787F}" type="datetime1">
              <a:rPr lang="hu-HU" smtClean="0"/>
              <a:t>2021. 03. 10.</a:t>
            </a:fld>
            <a:endParaRPr lang="hu-HU"/>
          </a:p>
        </p:txBody>
      </p:sp>
      <p:sp>
        <p:nvSpPr>
          <p:cNvPr id="6" name="Élőláb helye 5"/>
          <p:cNvSpPr>
            <a:spLocks noGrp="1"/>
          </p:cNvSpPr>
          <p:nvPr>
            <p:ph type="ftr" sz="quarter" idx="11"/>
          </p:nvPr>
        </p:nvSpPr>
        <p:spPr/>
        <p:txBody>
          <a:bodyPr/>
          <a:lstStyle/>
          <a:p>
            <a:r>
              <a:rPr lang="hu-HU"/>
              <a:t>Fundamentals of Corporate Finance </a:t>
            </a:r>
          </a:p>
        </p:txBody>
      </p:sp>
      <p:sp>
        <p:nvSpPr>
          <p:cNvPr id="7" name="Dia számának helye 6"/>
          <p:cNvSpPr>
            <a:spLocks noGrp="1"/>
          </p:cNvSpPr>
          <p:nvPr>
            <p:ph type="sldNum" sz="quarter" idx="12"/>
          </p:nvPr>
        </p:nvSpPr>
        <p:spPr/>
        <p:txBody>
          <a:bodyPr/>
          <a:lstStyle/>
          <a:p>
            <a:fld id="{23654C4D-52C9-4F95-A82D-DDDD7576AF2B}" type="slidenum">
              <a:rPr lang="hu-HU" smtClean="0"/>
              <a:t>‹#›</a:t>
            </a:fld>
            <a:endParaRPr lang="hu-HU"/>
          </a:p>
        </p:txBody>
      </p:sp>
    </p:spTree>
    <p:extLst>
      <p:ext uri="{BB962C8B-B14F-4D97-AF65-F5344CB8AC3E}">
        <p14:creationId xmlns:p14="http://schemas.microsoft.com/office/powerpoint/2010/main" val="1282318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630238" y="457200"/>
            <a:ext cx="2949575" cy="1600200"/>
          </a:xfrm>
        </p:spPr>
        <p:txBody>
          <a:bodyPr anchor="b"/>
          <a:lstStyle>
            <a:lvl1pPr>
              <a:defRPr sz="3200"/>
            </a:lvl1pPr>
          </a:lstStyle>
          <a:p>
            <a:r>
              <a:rPr lang="hu-HU"/>
              <a:t>Mintacím szerkesztése</a:t>
            </a:r>
          </a:p>
        </p:txBody>
      </p:sp>
      <p:sp>
        <p:nvSpPr>
          <p:cNvPr id="3" name="Kép helye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Szöveg helye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p:cNvSpPr>
            <a:spLocks noGrp="1"/>
          </p:cNvSpPr>
          <p:nvPr>
            <p:ph type="dt" sz="half" idx="10"/>
          </p:nvPr>
        </p:nvSpPr>
        <p:spPr/>
        <p:txBody>
          <a:bodyPr/>
          <a:lstStyle/>
          <a:p>
            <a:fld id="{31262A14-5DD9-483B-BD54-C5A85BFFE69E}" type="datetime1">
              <a:rPr lang="hu-HU" smtClean="0"/>
              <a:t>2021. 03. 10.</a:t>
            </a:fld>
            <a:endParaRPr lang="hu-HU"/>
          </a:p>
        </p:txBody>
      </p:sp>
      <p:sp>
        <p:nvSpPr>
          <p:cNvPr id="6" name="Élőláb helye 5"/>
          <p:cNvSpPr>
            <a:spLocks noGrp="1"/>
          </p:cNvSpPr>
          <p:nvPr>
            <p:ph type="ftr" sz="quarter" idx="11"/>
          </p:nvPr>
        </p:nvSpPr>
        <p:spPr/>
        <p:txBody>
          <a:bodyPr/>
          <a:lstStyle/>
          <a:p>
            <a:r>
              <a:rPr lang="hu-HU"/>
              <a:t>Fundamentals of Corporate Finance </a:t>
            </a:r>
          </a:p>
        </p:txBody>
      </p:sp>
      <p:sp>
        <p:nvSpPr>
          <p:cNvPr id="7" name="Dia számának helye 6"/>
          <p:cNvSpPr>
            <a:spLocks noGrp="1"/>
          </p:cNvSpPr>
          <p:nvPr>
            <p:ph type="sldNum" sz="quarter" idx="12"/>
          </p:nvPr>
        </p:nvSpPr>
        <p:spPr/>
        <p:txBody>
          <a:bodyPr/>
          <a:lstStyle/>
          <a:p>
            <a:fld id="{23654C4D-52C9-4F95-A82D-DDDD7576AF2B}" type="slidenum">
              <a:rPr lang="hu-HU" smtClean="0"/>
              <a:t>‹#›</a:t>
            </a:fld>
            <a:endParaRPr lang="hu-HU"/>
          </a:p>
        </p:txBody>
      </p:sp>
    </p:spTree>
    <p:extLst>
      <p:ext uri="{BB962C8B-B14F-4D97-AF65-F5344CB8AC3E}">
        <p14:creationId xmlns:p14="http://schemas.microsoft.com/office/powerpoint/2010/main" val="4069686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p:cNvSpPr>
            <a:spLocks noGrp="1"/>
          </p:cNvSpPr>
          <p:nvPr>
            <p:ph type="title"/>
          </p:nvPr>
        </p:nvSpPr>
        <p:spPr>
          <a:xfrm>
            <a:off x="152400" y="60325"/>
            <a:ext cx="6172200" cy="623888"/>
          </a:xfrm>
          <a:prstGeom prst="rect">
            <a:avLst/>
          </a:prstGeom>
        </p:spPr>
        <p:txBody>
          <a:bodyPr vert="horz" lIns="91440" tIns="45720" rIns="91440" bIns="45720" rtlCol="0" anchor="ctr">
            <a:normAutofit/>
          </a:bodyPr>
          <a:lstStyle/>
          <a:p>
            <a:r>
              <a:rPr lang="hu-HU" dirty="0"/>
              <a:t>Mintacím szerkesztése</a:t>
            </a:r>
          </a:p>
        </p:txBody>
      </p:sp>
      <p:sp>
        <p:nvSpPr>
          <p:cNvPr id="3" name="Szöveg helye 2"/>
          <p:cNvSpPr>
            <a:spLocks noGrp="1"/>
          </p:cNvSpPr>
          <p:nvPr>
            <p:ph type="body" idx="1"/>
          </p:nvPr>
        </p:nvSpPr>
        <p:spPr>
          <a:xfrm>
            <a:off x="152400" y="977900"/>
            <a:ext cx="8839200" cy="5178214"/>
          </a:xfrm>
          <a:prstGeom prst="rect">
            <a:avLst/>
          </a:prstGeom>
        </p:spPr>
        <p:txBody>
          <a:bodyPr vert="horz" lIns="91440" tIns="45720" rIns="91440" bIns="45720" rtlCol="0">
            <a:normAutofit/>
          </a:body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p>
        </p:txBody>
      </p:sp>
      <p:sp>
        <p:nvSpPr>
          <p:cNvPr id="4" name="Dátum helye 3"/>
          <p:cNvSpPr>
            <a:spLocks noGrp="1"/>
          </p:cNvSpPr>
          <p:nvPr>
            <p:ph type="dt" sz="half" idx="2"/>
          </p:nvPr>
        </p:nvSpPr>
        <p:spPr>
          <a:xfrm>
            <a:off x="15240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DC282F-3877-4B6C-BC56-0A884D8E82DC}" type="datetime1">
              <a:rPr lang="hu-HU" smtClean="0"/>
              <a:t>2021. 03. 10.</a:t>
            </a:fld>
            <a:endParaRPr lang="hu-HU"/>
          </a:p>
        </p:txBody>
      </p:sp>
      <p:sp>
        <p:nvSpPr>
          <p:cNvPr id="5" name="Élőláb helye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hu-HU"/>
              <a:t>Fundamentals of Corporate Finance </a:t>
            </a:r>
            <a:endParaRPr lang="hu-HU" dirty="0"/>
          </a:p>
        </p:txBody>
      </p:sp>
      <p:sp>
        <p:nvSpPr>
          <p:cNvPr id="6" name="Dia számának helye 5"/>
          <p:cNvSpPr>
            <a:spLocks noGrp="1"/>
          </p:cNvSpPr>
          <p:nvPr>
            <p:ph type="sldNum" sz="quarter" idx="4"/>
          </p:nvPr>
        </p:nvSpPr>
        <p:spPr>
          <a:xfrm>
            <a:off x="693420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654C4D-52C9-4F95-A82D-DDDD7576AF2B}" type="slidenum">
              <a:rPr lang="hu-HU" smtClean="0"/>
              <a:t>‹#›</a:t>
            </a:fld>
            <a:endParaRPr lang="hu-HU"/>
          </a:p>
        </p:txBody>
      </p:sp>
      <p:pic>
        <p:nvPicPr>
          <p:cNvPr id="7" name="Kép 6"/>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6433012" y="160338"/>
            <a:ext cx="2676718" cy="423862"/>
          </a:xfrm>
          <a:prstGeom prst="rect">
            <a:avLst/>
          </a:prstGeom>
        </p:spPr>
      </p:pic>
      <p:cxnSp>
        <p:nvCxnSpPr>
          <p:cNvPr id="9" name="Egyenes összekötő 8"/>
          <p:cNvCxnSpPr/>
          <p:nvPr userDrawn="1"/>
        </p:nvCxnSpPr>
        <p:spPr>
          <a:xfrm>
            <a:off x="0" y="800100"/>
            <a:ext cx="9144000" cy="0"/>
          </a:xfrm>
          <a:prstGeom prst="line">
            <a:avLst/>
          </a:prstGeom>
          <a:ln w="57150">
            <a:solidFill>
              <a:srgbClr val="024476"/>
            </a:solidFill>
          </a:ln>
          <a:effectLst>
            <a:innerShdw blurRad="114300">
              <a:prstClr val="black"/>
            </a:innerShdw>
          </a:effectLst>
        </p:spPr>
        <p:style>
          <a:lnRef idx="2">
            <a:schemeClr val="accent1"/>
          </a:lnRef>
          <a:fillRef idx="0">
            <a:schemeClr val="accent1"/>
          </a:fillRef>
          <a:effectRef idx="1">
            <a:schemeClr val="accent1"/>
          </a:effectRef>
          <a:fontRef idx="minor">
            <a:schemeClr val="tx1"/>
          </a:fontRef>
        </p:style>
      </p:cxnSp>
      <p:cxnSp>
        <p:nvCxnSpPr>
          <p:cNvPr id="12" name="Egyenes összekötő 11"/>
          <p:cNvCxnSpPr/>
          <p:nvPr userDrawn="1"/>
        </p:nvCxnSpPr>
        <p:spPr>
          <a:xfrm>
            <a:off x="0" y="889000"/>
            <a:ext cx="9144000" cy="0"/>
          </a:xfrm>
          <a:prstGeom prst="line">
            <a:avLst/>
          </a:prstGeom>
          <a:ln w="38100">
            <a:solidFill>
              <a:srgbClr val="024476"/>
            </a:solidFill>
          </a:ln>
          <a:effectLst>
            <a:innerShdw blurRad="114300">
              <a:prstClr val="black"/>
            </a:innerShdw>
          </a:effectLst>
        </p:spPr>
        <p:style>
          <a:lnRef idx="2">
            <a:schemeClr val="accent1"/>
          </a:lnRef>
          <a:fillRef idx="0">
            <a:schemeClr val="accent1"/>
          </a:fillRef>
          <a:effectRef idx="1">
            <a:schemeClr val="accent1"/>
          </a:effectRef>
          <a:fontRef idx="minor">
            <a:schemeClr val="tx1"/>
          </a:fontRef>
        </p:style>
      </p:cxnSp>
      <p:cxnSp>
        <p:nvCxnSpPr>
          <p:cNvPr id="13" name="Egyenes összekötő 12"/>
          <p:cNvCxnSpPr/>
          <p:nvPr userDrawn="1"/>
        </p:nvCxnSpPr>
        <p:spPr>
          <a:xfrm>
            <a:off x="-18000" y="6273800"/>
            <a:ext cx="9180000" cy="0"/>
          </a:xfrm>
          <a:prstGeom prst="line">
            <a:avLst/>
          </a:prstGeom>
          <a:ln w="19050">
            <a:solidFill>
              <a:srgbClr val="024476"/>
            </a:solidFill>
          </a:ln>
          <a:effectLst>
            <a:innerShdw blurRad="114300">
              <a:prstClr val="black"/>
            </a:inn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5293260"/>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hf hdr="0"/>
  <p:txStyles>
    <p:titleStyle>
      <a:lvl1pPr algn="l" defTabSz="914400" rtl="0" eaLnBrk="1" latinLnBrk="0" hangingPunct="1">
        <a:lnSpc>
          <a:spcPct val="90000"/>
        </a:lnSpc>
        <a:spcBef>
          <a:spcPct val="0"/>
        </a:spcBef>
        <a:buNone/>
        <a:defRPr sz="4000" kern="1200">
          <a:solidFill>
            <a:schemeClr val="tx1"/>
          </a:solidFill>
          <a:latin typeface="Book Antiqua" panose="02040602050305030304"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Book Antiqua" panose="0204060205030503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Book Antiqua" panose="0204060205030503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Book Antiqua" panose="0204060205030503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ook Antiqua" panose="0204060205030503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ook Antiqua" panose="020406020503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2.bin"/><Relationship Id="rId1" Type="http://schemas.openxmlformats.org/officeDocument/2006/relationships/slideLayout" Target="../slideLayouts/slideLayout12.xml"/><Relationship Id="rId5" Type="http://schemas.openxmlformats.org/officeDocument/2006/relationships/image" Target="../media/image7.wmf"/><Relationship Id="rId4" Type="http://schemas.openxmlformats.org/officeDocument/2006/relationships/oleObject" Target="../embeddings/oleObject3.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9.wmf"/><Relationship Id="rId5" Type="http://schemas.openxmlformats.org/officeDocument/2006/relationships/oleObject" Target="../embeddings/oleObject5.bin"/><Relationship Id="rId10" Type="http://schemas.openxmlformats.org/officeDocument/2006/relationships/image" Target="../media/image11.wmf"/><Relationship Id="rId4" Type="http://schemas.openxmlformats.org/officeDocument/2006/relationships/image" Target="../media/image8.wmf"/><Relationship Id="rId9" Type="http://schemas.openxmlformats.org/officeDocument/2006/relationships/oleObject" Target="../embeddings/oleObject7.bin"/></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2.emf"/><Relationship Id="rId7" Type="http://schemas.openxmlformats.org/officeDocument/2006/relationships/image" Target="../media/image24.wmf"/><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oleObject" Target="../embeddings/oleObject10.bin"/><Relationship Id="rId5" Type="http://schemas.openxmlformats.org/officeDocument/2006/relationships/image" Target="../media/image23.wmf"/><Relationship Id="rId4" Type="http://schemas.openxmlformats.org/officeDocument/2006/relationships/oleObject" Target="../embeddings/oleObject9.bin"/></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24.wmf"/><Relationship Id="rId5" Type="http://schemas.openxmlformats.org/officeDocument/2006/relationships/oleObject" Target="../embeddings/oleObject12.bin"/><Relationship Id="rId4" Type="http://schemas.openxmlformats.org/officeDocument/2006/relationships/image" Target="../media/image26.w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en.wikipedia.org/wiki/Bond_credit_rating"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hyperlink" Target="http://www.tradingeconomics.com/hungary/rating" TargetMode="Externa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a:xfrm>
            <a:off x="1143000" y="2133600"/>
            <a:ext cx="6858000" cy="2387600"/>
          </a:xfrm>
        </p:spPr>
        <p:txBody>
          <a:bodyPr>
            <a:normAutofit fontScale="90000"/>
          </a:bodyPr>
          <a:lstStyle/>
          <a:p>
            <a:pPr algn="ctr"/>
            <a:r>
              <a:rPr lang="hu-HU" sz="4800" b="1" dirty="0"/>
              <a:t>Financial </a:t>
            </a:r>
            <a:r>
              <a:rPr lang="hu-HU" sz="4800" b="1" dirty="0" err="1"/>
              <a:t>Markets</a:t>
            </a:r>
            <a:r>
              <a:rPr lang="hu-HU" sz="4800" b="1" dirty="0"/>
              <a:t> and </a:t>
            </a:r>
            <a:r>
              <a:rPr lang="hu-HU" sz="4800" b="1" dirty="0" err="1"/>
              <a:t>Securities</a:t>
            </a:r>
            <a:br>
              <a:rPr lang="hu-HU" sz="3200" dirty="0"/>
            </a:br>
            <a:br>
              <a:rPr lang="hu-HU" sz="3200" dirty="0"/>
            </a:br>
            <a:r>
              <a:rPr lang="hu-HU" sz="3200" dirty="0"/>
              <a:t>Session 4</a:t>
            </a:r>
            <a:br>
              <a:rPr lang="hu-HU" sz="3200" dirty="0"/>
            </a:br>
            <a:br>
              <a:rPr lang="hu-HU" sz="3200" dirty="0"/>
            </a:br>
            <a:r>
              <a:rPr lang="hu-HU" sz="3200" b="1" dirty="0"/>
              <a:t>Fixed </a:t>
            </a:r>
            <a:r>
              <a:rPr lang="hu-HU" sz="3200" b="1" dirty="0" err="1"/>
              <a:t>Income</a:t>
            </a:r>
            <a:r>
              <a:rPr lang="hu-HU" sz="3200" b="1" dirty="0"/>
              <a:t> market</a:t>
            </a:r>
            <a:endParaRPr lang="en-US" sz="3200" b="1" dirty="0"/>
          </a:p>
        </p:txBody>
      </p:sp>
    </p:spTree>
    <p:extLst>
      <p:ext uri="{BB962C8B-B14F-4D97-AF65-F5344CB8AC3E}">
        <p14:creationId xmlns:p14="http://schemas.microsoft.com/office/powerpoint/2010/main" val="3313604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noFill/>
        </p:spPr>
        <p:txBody>
          <a:bodyPr>
            <a:normAutofit fontScale="90000"/>
          </a:bodyPr>
          <a:lstStyle/>
          <a:p>
            <a:r>
              <a:rPr lang="en-US" altLang="hu-HU" b="1" dirty="0"/>
              <a:t>Listing of Corporate Bonds</a:t>
            </a:r>
          </a:p>
        </p:txBody>
      </p:sp>
      <p:pic>
        <p:nvPicPr>
          <p:cNvPr id="15369" name="Picture 9" descr="bod8240x_1002 cop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05013"/>
            <a:ext cx="8878887" cy="2505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3040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Content Placeholder 3"/>
          <p:cNvSpPr>
            <a:spLocks noGrp="1"/>
          </p:cNvSpPr>
          <p:nvPr>
            <p:ph idx="4294967295"/>
          </p:nvPr>
        </p:nvSpPr>
        <p:spPr/>
        <p:txBody>
          <a:bodyPr/>
          <a:lstStyle/>
          <a:p>
            <a:pPr algn="ctr">
              <a:buFontTx/>
              <a:buNone/>
            </a:pPr>
            <a:endParaRPr lang="hu-HU" altLang="hu-HU" sz="4800" b="1" dirty="0"/>
          </a:p>
          <a:p>
            <a:pPr algn="ctr">
              <a:buFontTx/>
              <a:buNone/>
            </a:pPr>
            <a:endParaRPr lang="hu-HU" altLang="hu-HU" sz="4800" b="1" dirty="0"/>
          </a:p>
          <a:p>
            <a:pPr algn="ctr">
              <a:buFontTx/>
              <a:buNone/>
            </a:pPr>
            <a:endParaRPr lang="hu-HU" altLang="hu-HU" sz="4800" b="1" dirty="0"/>
          </a:p>
          <a:p>
            <a:pPr algn="ctr">
              <a:buFontTx/>
              <a:buNone/>
            </a:pPr>
            <a:r>
              <a:rPr lang="en-US" altLang="hu-HU" sz="4800" b="1" dirty="0"/>
              <a:t>B</a:t>
            </a:r>
            <a:r>
              <a:rPr lang="hu-HU" altLang="hu-HU" sz="4800" b="1" dirty="0" err="1"/>
              <a:t>ond</a:t>
            </a:r>
            <a:r>
              <a:rPr lang="hu-HU" altLang="hu-HU" sz="4800" b="1" dirty="0"/>
              <a:t> </a:t>
            </a:r>
            <a:r>
              <a:rPr lang="hu-HU" altLang="hu-HU" sz="4800" b="1" dirty="0" err="1"/>
              <a:t>pricing</a:t>
            </a:r>
            <a:endParaRPr lang="en-US" altLang="hu-HU" sz="4800" b="1" dirty="0"/>
          </a:p>
        </p:txBody>
      </p:sp>
    </p:spTree>
    <p:extLst>
      <p:ext uri="{BB962C8B-B14F-4D97-AF65-F5344CB8AC3E}">
        <p14:creationId xmlns:p14="http://schemas.microsoft.com/office/powerpoint/2010/main" val="2099710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idx="1"/>
          </p:nvPr>
        </p:nvSpPr>
        <p:spPr/>
        <p:txBody>
          <a:bodyPr lIns="90488" tIns="44450" rIns="90488" bIns="44450">
            <a:normAutofit/>
          </a:bodyPr>
          <a:lstStyle/>
          <a:p>
            <a:endParaRPr lang="en-US" sz="2800" dirty="0"/>
          </a:p>
          <a:p>
            <a:endParaRPr lang="en-US" sz="2800" dirty="0"/>
          </a:p>
          <a:p>
            <a:endParaRPr lang="en-US" sz="2800" dirty="0"/>
          </a:p>
          <a:p>
            <a:endParaRPr lang="en-US" sz="2800" dirty="0"/>
          </a:p>
          <a:p>
            <a:r>
              <a:rPr lang="en-US" sz="2800" i="1" dirty="0"/>
              <a:t>P</a:t>
            </a:r>
            <a:r>
              <a:rPr lang="en-US" sz="2800" i="1" baseline="-25000" dirty="0"/>
              <a:t>B</a:t>
            </a:r>
            <a:r>
              <a:rPr lang="en-US" sz="2800" dirty="0"/>
              <a:t> = Price of the bond</a:t>
            </a:r>
          </a:p>
          <a:p>
            <a:r>
              <a:rPr lang="en-US" sz="2800" i="1" dirty="0"/>
              <a:t>C</a:t>
            </a:r>
            <a:r>
              <a:rPr lang="en-US" sz="2800" i="1" baseline="-25000" dirty="0"/>
              <a:t>t</a:t>
            </a:r>
            <a:r>
              <a:rPr lang="en-US" sz="2800" dirty="0"/>
              <a:t> = Interest or coupon payments</a:t>
            </a:r>
          </a:p>
          <a:p>
            <a:r>
              <a:rPr lang="en-US" sz="2800" i="1" dirty="0"/>
              <a:t>T</a:t>
            </a:r>
            <a:r>
              <a:rPr lang="en-US" sz="2800" dirty="0"/>
              <a:t> = 	Number of periods to maturity</a:t>
            </a:r>
          </a:p>
          <a:p>
            <a:r>
              <a:rPr lang="en-US" sz="2800" i="1" dirty="0"/>
              <a:t>r</a:t>
            </a:r>
            <a:r>
              <a:rPr lang="en-US" sz="2800" dirty="0"/>
              <a:t> = 	Semi-annual discount rate or the semi-annual yield to maturity</a:t>
            </a:r>
          </a:p>
          <a:p>
            <a:endParaRPr lang="en-US" sz="3200" dirty="0"/>
          </a:p>
        </p:txBody>
      </p:sp>
      <p:sp>
        <p:nvSpPr>
          <p:cNvPr id="12290" name="Title 1"/>
          <p:cNvSpPr>
            <a:spLocks noGrp="1"/>
          </p:cNvSpPr>
          <p:nvPr>
            <p:ph type="title"/>
          </p:nvPr>
        </p:nvSpPr>
        <p:spPr>
          <a:xfrm>
            <a:off x="152400" y="60325"/>
            <a:ext cx="3352800" cy="623888"/>
          </a:xfrm>
        </p:spPr>
        <p:txBody>
          <a:bodyPr lIns="90488" tIns="44450" rIns="90488" bIns="44450" anchorCtr="1">
            <a:normAutofit/>
          </a:bodyPr>
          <a:lstStyle/>
          <a:p>
            <a:r>
              <a:rPr lang="en-US" sz="3800" b="1" dirty="0"/>
              <a:t>Bond Pricing</a:t>
            </a:r>
          </a:p>
        </p:txBody>
      </p:sp>
      <p:graphicFrame>
        <p:nvGraphicFramePr>
          <p:cNvPr id="2" name="Object 1">
            <a:hlinkClick r:id="" action="ppaction://ole?verb=0"/>
          </p:cNvPr>
          <p:cNvGraphicFramePr>
            <a:graphicFrameLocks noGrp="1"/>
          </p:cNvGraphicFramePr>
          <p:nvPr/>
        </p:nvGraphicFramePr>
        <p:xfrm>
          <a:off x="1524000" y="1752600"/>
          <a:ext cx="5586412" cy="1371600"/>
        </p:xfrm>
        <a:graphic>
          <a:graphicData uri="http://schemas.openxmlformats.org/presentationml/2006/ole">
            <mc:AlternateContent xmlns:mc="http://schemas.openxmlformats.org/markup-compatibility/2006">
              <mc:Choice xmlns:v="urn:schemas-microsoft-com:vml" Requires="v">
                <p:oleObj name="Equation" r:id="rId2" imgW="1612800" imgH="419040" progId="Equation.DSMT4">
                  <p:embed/>
                </p:oleObj>
              </mc:Choice>
              <mc:Fallback>
                <p:oleObj name="Equation" r:id="rId2" imgW="1612800" imgH="419040" progId="Equation.DSMT4">
                  <p:embed/>
                  <p:pic>
                    <p:nvPicPr>
                      <p:cNvPr id="2" name="Object 1">
                        <a:hlinkClick r:id="" action="ppaction://ole?verb=0"/>
                      </p:cNvPr>
                      <p:cNvPicPr>
                        <a:picLocks noGrp="1" noChangeArrowheads="1"/>
                      </p:cNvPicPr>
                      <p:nvPr/>
                    </p:nvPicPr>
                    <p:blipFill>
                      <a:blip r:embed="rId3"/>
                      <a:srcRect/>
                      <a:stretch>
                        <a:fillRect/>
                      </a:stretch>
                    </p:blipFill>
                    <p:spPr bwMode="auto">
                      <a:xfrm>
                        <a:off x="1524000" y="1752600"/>
                        <a:ext cx="5586412" cy="13716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59185037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tabLst>
                <a:tab pos="677863" algn="l"/>
              </a:tabLst>
            </a:pPr>
            <a:r>
              <a:rPr lang="en-US" dirty="0">
                <a:latin typeface="Times New Roman" charset="0"/>
              </a:rPr>
              <a:t>Price of a 30 year, 8% coupon bond. Market rate of interest is 10%.</a:t>
            </a:r>
          </a:p>
          <a:p>
            <a:endParaRPr lang="en-US" dirty="0"/>
          </a:p>
        </p:txBody>
      </p:sp>
      <p:sp>
        <p:nvSpPr>
          <p:cNvPr id="2057" name="Rectangle 7"/>
          <p:cNvSpPr>
            <a:spLocks noGrp="1" noChangeArrowheads="1"/>
          </p:cNvSpPr>
          <p:nvPr>
            <p:ph type="title"/>
          </p:nvPr>
        </p:nvSpPr>
        <p:spPr>
          <a:xfrm>
            <a:off x="152400" y="60325"/>
            <a:ext cx="3886200" cy="623888"/>
          </a:xfrm>
        </p:spPr>
        <p:txBody>
          <a:bodyPr lIns="90488" tIns="44450" rIns="90488" bIns="44450" anchorCtr="1">
            <a:normAutofit fontScale="90000"/>
          </a:bodyPr>
          <a:lstStyle/>
          <a:p>
            <a:r>
              <a:rPr lang="en-US" sz="4000" b="1" dirty="0"/>
              <a:t>Bond Pricing</a:t>
            </a:r>
          </a:p>
        </p:txBody>
      </p:sp>
      <p:sp>
        <p:nvSpPr>
          <p:cNvPr id="2053" name="Rectangle 3"/>
          <p:cNvSpPr>
            <a:spLocks noChangeArrowheads="1"/>
          </p:cNvSpPr>
          <p:nvPr/>
        </p:nvSpPr>
        <p:spPr bwMode="auto">
          <a:xfrm>
            <a:off x="1446213" y="1524000"/>
            <a:ext cx="3079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p>
            <a:pPr eaLnBrk="0" hangingPunct="0"/>
            <a:r>
              <a:rPr lang="en-US" sz="3600" b="1"/>
              <a:t> </a:t>
            </a:r>
          </a:p>
        </p:txBody>
      </p:sp>
      <p:sp>
        <p:nvSpPr>
          <p:cNvPr id="2054" name="Rectangle 4"/>
          <p:cNvSpPr>
            <a:spLocks noChangeArrowheads="1"/>
          </p:cNvSpPr>
          <p:nvPr/>
        </p:nvSpPr>
        <p:spPr bwMode="auto">
          <a:xfrm>
            <a:off x="4710113" y="1524000"/>
            <a:ext cx="3079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p>
            <a:pPr eaLnBrk="0" hangingPunct="0"/>
            <a:r>
              <a:rPr lang="en-US" sz="3600" b="1"/>
              <a:t> </a:t>
            </a:r>
          </a:p>
        </p:txBody>
      </p:sp>
      <p:sp>
        <p:nvSpPr>
          <p:cNvPr id="2055" name="Rectangle 5"/>
          <p:cNvSpPr>
            <a:spLocks noChangeArrowheads="1"/>
          </p:cNvSpPr>
          <p:nvPr/>
        </p:nvSpPr>
        <p:spPr bwMode="auto">
          <a:xfrm>
            <a:off x="5103813" y="1524000"/>
            <a:ext cx="3079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p>
            <a:pPr eaLnBrk="0" hangingPunct="0"/>
            <a:r>
              <a:rPr lang="en-US" sz="3600" b="1"/>
              <a:t> </a:t>
            </a:r>
          </a:p>
        </p:txBody>
      </p:sp>
      <p:sp>
        <p:nvSpPr>
          <p:cNvPr id="2056" name="Rectangle 6"/>
          <p:cNvSpPr>
            <a:spLocks noChangeArrowheads="1"/>
          </p:cNvSpPr>
          <p:nvPr/>
        </p:nvSpPr>
        <p:spPr bwMode="auto">
          <a:xfrm>
            <a:off x="8088313" y="1524000"/>
            <a:ext cx="4349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p>
            <a:pPr eaLnBrk="0" hangingPunct="0"/>
            <a:r>
              <a:rPr lang="en-US" sz="3600" b="1"/>
              <a:t>  </a:t>
            </a:r>
          </a:p>
        </p:txBody>
      </p:sp>
      <p:graphicFrame>
        <p:nvGraphicFramePr>
          <p:cNvPr id="2050" name="Object 9"/>
          <p:cNvGraphicFramePr>
            <a:graphicFrameLocks noChangeAspect="1"/>
          </p:cNvGraphicFramePr>
          <p:nvPr/>
        </p:nvGraphicFramePr>
        <p:xfrm>
          <a:off x="1600200" y="2971800"/>
          <a:ext cx="4676775" cy="1212850"/>
        </p:xfrm>
        <a:graphic>
          <a:graphicData uri="http://schemas.openxmlformats.org/presentationml/2006/ole">
            <mc:AlternateContent xmlns:mc="http://schemas.openxmlformats.org/markup-compatibility/2006">
              <mc:Choice xmlns:v="urn:schemas-microsoft-com:vml" Requires="v">
                <p:oleObj name="Equation" r:id="rId2" imgW="1714320" imgH="444240" progId="Equation.3">
                  <p:embed/>
                </p:oleObj>
              </mc:Choice>
              <mc:Fallback>
                <p:oleObj name="Equation" r:id="rId2" imgW="1714320" imgH="444240" progId="Equation.3">
                  <p:embed/>
                  <p:pic>
                    <p:nvPicPr>
                      <p:cNvPr id="2050" name="Object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971800"/>
                        <a:ext cx="4676775" cy="1212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051" name="Object 10"/>
          <p:cNvGraphicFramePr>
            <a:graphicFrameLocks noChangeAspect="1"/>
          </p:cNvGraphicFramePr>
          <p:nvPr/>
        </p:nvGraphicFramePr>
        <p:xfrm>
          <a:off x="1600200" y="4419600"/>
          <a:ext cx="2897187" cy="457200"/>
        </p:xfrm>
        <a:graphic>
          <a:graphicData uri="http://schemas.openxmlformats.org/presentationml/2006/ole">
            <mc:AlternateContent xmlns:mc="http://schemas.openxmlformats.org/markup-compatibility/2006">
              <mc:Choice xmlns:v="urn:schemas-microsoft-com:vml" Requires="v">
                <p:oleObj name="Equation" r:id="rId4" imgW="990360" imgH="177480" progId="Equation.3">
                  <p:embed/>
                </p:oleObj>
              </mc:Choice>
              <mc:Fallback>
                <p:oleObj name="Equation" r:id="rId4" imgW="990360" imgH="177480" progId="Equation.3">
                  <p:embed/>
                  <p:pic>
                    <p:nvPicPr>
                      <p:cNvPr id="2051"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4419600"/>
                        <a:ext cx="2897187" cy="4572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8159702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idx="4294967295"/>
          </p:nvPr>
        </p:nvSpPr>
        <p:spPr>
          <a:xfrm>
            <a:off x="0" y="0"/>
            <a:ext cx="8153400" cy="623888"/>
          </a:xfrm>
        </p:spPr>
        <p:txBody>
          <a:bodyPr>
            <a:normAutofit/>
          </a:bodyPr>
          <a:lstStyle/>
          <a:p>
            <a:r>
              <a:rPr lang="en-US" altLang="hu-HU" sz="3000" b="1" dirty="0"/>
              <a:t>Bond Pricing Between Coupon Dates</a:t>
            </a:r>
          </a:p>
        </p:txBody>
      </p:sp>
      <p:sp>
        <p:nvSpPr>
          <p:cNvPr id="3" name="Content Placeholder 2"/>
          <p:cNvSpPr>
            <a:spLocks noGrp="1"/>
          </p:cNvSpPr>
          <p:nvPr>
            <p:ph idx="4294967295"/>
          </p:nvPr>
        </p:nvSpPr>
        <p:spPr/>
        <p:txBody>
          <a:bodyPr/>
          <a:lstStyle/>
          <a:p>
            <a:r>
              <a:rPr lang="en-US" altLang="hu-HU" dirty="0"/>
              <a:t>The flat price or quoted price assumes the bond is purchased on a coupon payment date.</a:t>
            </a:r>
          </a:p>
          <a:p>
            <a:endParaRPr lang="en-US" altLang="hu-HU" dirty="0"/>
          </a:p>
          <a:p>
            <a:r>
              <a:rPr lang="en-US" altLang="hu-HU" dirty="0"/>
              <a:t>If the bond buyer purchases a bond between payment dates the buyer’s invoice price = flat price + accrued interest.</a:t>
            </a:r>
          </a:p>
          <a:p>
            <a:endParaRPr lang="en-US" altLang="hu-HU" dirty="0"/>
          </a:p>
          <a:p>
            <a:endParaRPr lang="en-US" altLang="hu-HU" dirty="0"/>
          </a:p>
        </p:txBody>
      </p:sp>
    </p:spTree>
    <p:extLst>
      <p:ext uri="{BB962C8B-B14F-4D97-AF65-F5344CB8AC3E}">
        <p14:creationId xmlns:p14="http://schemas.microsoft.com/office/powerpoint/2010/main" val="267378712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Title 1"/>
          <p:cNvSpPr>
            <a:spLocks noGrp="1"/>
          </p:cNvSpPr>
          <p:nvPr>
            <p:ph type="title" idx="4294967295"/>
          </p:nvPr>
        </p:nvSpPr>
        <p:spPr>
          <a:xfrm>
            <a:off x="152400" y="152400"/>
            <a:ext cx="8229600" cy="677862"/>
          </a:xfrm>
        </p:spPr>
        <p:txBody>
          <a:bodyPr>
            <a:normAutofit/>
          </a:bodyPr>
          <a:lstStyle/>
          <a:p>
            <a:r>
              <a:rPr lang="en-US" altLang="hu-HU" sz="3000" b="1" dirty="0"/>
              <a:t>Bond Pricing Between Coupon Dates</a:t>
            </a:r>
          </a:p>
        </p:txBody>
      </p:sp>
      <p:sp>
        <p:nvSpPr>
          <p:cNvPr id="3" name="Content Placeholder 2"/>
          <p:cNvSpPr>
            <a:spLocks noGrp="1"/>
          </p:cNvSpPr>
          <p:nvPr>
            <p:ph idx="4294967295"/>
          </p:nvPr>
        </p:nvSpPr>
        <p:spPr/>
        <p:txBody>
          <a:bodyPr/>
          <a:lstStyle/>
          <a:p>
            <a:endParaRPr lang="en-US" altLang="hu-HU" dirty="0"/>
          </a:p>
          <a:p>
            <a:endParaRPr lang="en-US" altLang="hu-HU" dirty="0"/>
          </a:p>
          <a:p>
            <a:r>
              <a:rPr lang="en-US" altLang="hu-HU" sz="2400" dirty="0"/>
              <a:t>A bond has a flat price of $925.30 and an annual coupon of $42.50 paid twice a year.  160 days have passed since the last coupon payment and there are 182 days separating the coupon payments.  What is the bond’s invoice price?</a:t>
            </a:r>
          </a:p>
        </p:txBody>
      </p:sp>
      <p:graphicFrame>
        <p:nvGraphicFramePr>
          <p:cNvPr id="2050" name="Object 2"/>
          <p:cNvGraphicFramePr>
            <a:graphicFrameLocks noChangeAspect="1"/>
          </p:cNvGraphicFramePr>
          <p:nvPr/>
        </p:nvGraphicFramePr>
        <p:xfrm>
          <a:off x="914400" y="1219200"/>
          <a:ext cx="7480300" cy="666750"/>
        </p:xfrm>
        <a:graphic>
          <a:graphicData uri="http://schemas.openxmlformats.org/presentationml/2006/ole">
            <mc:AlternateContent xmlns:mc="http://schemas.openxmlformats.org/markup-compatibility/2006">
              <mc:Choice xmlns:v="urn:schemas-microsoft-com:vml" Requires="v">
                <p:oleObj name="Egyenlet" r:id="rId3" imgW="4343400" imgH="419040" progId="Equation.3">
                  <p:embed/>
                </p:oleObj>
              </mc:Choice>
              <mc:Fallback>
                <p:oleObj name="Egyenlet" r:id="rId3" imgW="4343400" imgH="419040" progId="Equation.3">
                  <p:embed/>
                  <p:pic>
                    <p:nvPicPr>
                      <p:cNvPr id="205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219200"/>
                        <a:ext cx="7480300" cy="666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211" name="Object 3"/>
          <p:cNvGraphicFramePr>
            <a:graphicFrameLocks noChangeAspect="1"/>
          </p:cNvGraphicFramePr>
          <p:nvPr/>
        </p:nvGraphicFramePr>
        <p:xfrm>
          <a:off x="1219200" y="3810000"/>
          <a:ext cx="4633913" cy="627063"/>
        </p:xfrm>
        <a:graphic>
          <a:graphicData uri="http://schemas.openxmlformats.org/presentationml/2006/ole">
            <mc:AlternateContent xmlns:mc="http://schemas.openxmlformats.org/markup-compatibility/2006">
              <mc:Choice xmlns:v="urn:schemas-microsoft-com:vml" Requires="v">
                <p:oleObj name="Egyenlet" r:id="rId5" imgW="2565360" imgH="393480" progId="Equation.3">
                  <p:embed/>
                </p:oleObj>
              </mc:Choice>
              <mc:Fallback>
                <p:oleObj name="Egyenlet" r:id="rId5" imgW="2565360" imgH="393480" progId="Equation.3">
                  <p:embed/>
                  <p:pic>
                    <p:nvPicPr>
                      <p:cNvPr id="94211"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3810000"/>
                        <a:ext cx="4633913" cy="627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212" name="Object 4"/>
          <p:cNvGraphicFramePr>
            <a:graphicFrameLocks noChangeAspect="1"/>
          </p:cNvGraphicFramePr>
          <p:nvPr/>
        </p:nvGraphicFramePr>
        <p:xfrm>
          <a:off x="990600" y="5029200"/>
          <a:ext cx="4627563" cy="323850"/>
        </p:xfrm>
        <a:graphic>
          <a:graphicData uri="http://schemas.openxmlformats.org/presentationml/2006/ole">
            <mc:AlternateContent xmlns:mc="http://schemas.openxmlformats.org/markup-compatibility/2006">
              <mc:Choice xmlns:v="urn:schemas-microsoft-com:vml" Requires="v">
                <p:oleObj name="Equation" r:id="rId7" imgW="2908080" imgH="203040" progId="Equation.3">
                  <p:embed/>
                </p:oleObj>
              </mc:Choice>
              <mc:Fallback>
                <p:oleObj name="Equation" r:id="rId7" imgW="2908080" imgH="203040" progId="Equation.3">
                  <p:embed/>
                  <p:pic>
                    <p:nvPicPr>
                      <p:cNvPr id="94212"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0600" y="5029200"/>
                        <a:ext cx="4627563"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213" name="Object 5"/>
          <p:cNvGraphicFramePr>
            <a:graphicFrameLocks noChangeAspect="1"/>
          </p:cNvGraphicFramePr>
          <p:nvPr/>
        </p:nvGraphicFramePr>
        <p:xfrm>
          <a:off x="962025" y="5543550"/>
          <a:ext cx="4646613" cy="323850"/>
        </p:xfrm>
        <a:graphic>
          <a:graphicData uri="http://schemas.openxmlformats.org/presentationml/2006/ole">
            <mc:AlternateContent xmlns:mc="http://schemas.openxmlformats.org/markup-compatibility/2006">
              <mc:Choice xmlns:v="urn:schemas-microsoft-com:vml" Requires="v">
                <p:oleObj name="Equation" r:id="rId9" imgW="2920680" imgH="203040" progId="Equation.3">
                  <p:embed/>
                </p:oleObj>
              </mc:Choice>
              <mc:Fallback>
                <p:oleObj name="Equation" r:id="rId9" imgW="2920680" imgH="203040" progId="Equation.3">
                  <p:embed/>
                  <p:pic>
                    <p:nvPicPr>
                      <p:cNvPr id="94213"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62025" y="5543550"/>
                        <a:ext cx="4646613"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91687761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E758F180-7913-475B-8596-9FFFC41665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DDD926EC-6F88-4D89-9AED-1C4C1AC00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343" y="2"/>
            <a:ext cx="3516474" cy="6857998"/>
          </a:xfrm>
          <a:prstGeom prst="rect">
            <a:avLst/>
          </a:prstGeom>
          <a:solidFill>
            <a:schemeClr val="bg1">
              <a:lumMod val="8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39" name="Rectangle 3"/>
          <p:cNvSpPr>
            <a:spLocks noGrp="1" noChangeArrowheads="1"/>
          </p:cNvSpPr>
          <p:nvPr>
            <p:ph type="title"/>
          </p:nvPr>
        </p:nvSpPr>
        <p:spPr>
          <a:xfrm>
            <a:off x="381000" y="329046"/>
            <a:ext cx="3311468" cy="1441566"/>
          </a:xfrm>
        </p:spPr>
        <p:txBody>
          <a:bodyPr lIns="90488" tIns="44450" rIns="90488" bIns="44450" anchor="b" anchorCtr="1">
            <a:normAutofit/>
          </a:bodyPr>
          <a:lstStyle/>
          <a:p>
            <a:r>
              <a:rPr lang="en-US" sz="3600" b="1" dirty="0"/>
              <a:t>Bond Prices and Yields</a:t>
            </a:r>
          </a:p>
        </p:txBody>
      </p:sp>
      <p:grpSp>
        <p:nvGrpSpPr>
          <p:cNvPr id="139" name="Group 138">
            <a:extLst>
              <a:ext uri="{FF2B5EF4-FFF2-40B4-BE49-F238E27FC236}">
                <a16:creationId xmlns:a16="http://schemas.microsoft.com/office/drawing/2014/main" id="{F77F7C30-1427-4185-AC4C-1A8D834DFF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01633" y="44817"/>
            <a:ext cx="174976" cy="772404"/>
            <a:chOff x="11868912" y="44817"/>
            <a:chExt cx="233303" cy="772404"/>
          </a:xfrm>
        </p:grpSpPr>
        <p:sp>
          <p:nvSpPr>
            <p:cNvPr id="140" name="Rectangle 64">
              <a:extLst>
                <a:ext uri="{FF2B5EF4-FFF2-40B4-BE49-F238E27FC236}">
                  <a16:creationId xmlns:a16="http://schemas.microsoft.com/office/drawing/2014/main" id="{AE2299FF-0C9E-485B-98D4-DDA2A75AF8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39099" y="461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66">
              <a:extLst>
                <a:ext uri="{FF2B5EF4-FFF2-40B4-BE49-F238E27FC236}">
                  <a16:creationId xmlns:a16="http://schemas.microsoft.com/office/drawing/2014/main" id="{3E702656-9A2B-4743-8699-1A903B5E6A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67609" y="4612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64">
              <a:extLst>
                <a:ext uri="{FF2B5EF4-FFF2-40B4-BE49-F238E27FC236}">
                  <a16:creationId xmlns:a16="http://schemas.microsoft.com/office/drawing/2014/main" id="{9DA2678B-7FDC-4364-A703-C6613BAC93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1685" y="75669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66">
              <a:extLst>
                <a:ext uri="{FF2B5EF4-FFF2-40B4-BE49-F238E27FC236}">
                  <a16:creationId xmlns:a16="http://schemas.microsoft.com/office/drawing/2014/main" id="{0B2BF4AC-CABC-4E46-8017-8B16347029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67949" y="75669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64">
              <a:extLst>
                <a:ext uri="{FF2B5EF4-FFF2-40B4-BE49-F238E27FC236}">
                  <a16:creationId xmlns:a16="http://schemas.microsoft.com/office/drawing/2014/main" id="{127DAFEC-C94B-4976-87A8-AFAED9447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1685" y="61457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66">
              <a:extLst>
                <a:ext uri="{FF2B5EF4-FFF2-40B4-BE49-F238E27FC236}">
                  <a16:creationId xmlns:a16="http://schemas.microsoft.com/office/drawing/2014/main" id="{20C36FC5-AED4-4B14-9680-6C06F6393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67949" y="61457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64">
              <a:extLst>
                <a:ext uri="{FF2B5EF4-FFF2-40B4-BE49-F238E27FC236}">
                  <a16:creationId xmlns:a16="http://schemas.microsoft.com/office/drawing/2014/main" id="{D1D87332-5346-48C4-ACAF-51ABECFCE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1685" y="4724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66">
              <a:extLst>
                <a:ext uri="{FF2B5EF4-FFF2-40B4-BE49-F238E27FC236}">
                  <a16:creationId xmlns:a16="http://schemas.microsoft.com/office/drawing/2014/main" id="{BDD8842F-CA61-4895-8676-3C8E7A805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67949" y="4724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64">
              <a:extLst>
                <a:ext uri="{FF2B5EF4-FFF2-40B4-BE49-F238E27FC236}">
                  <a16:creationId xmlns:a16="http://schemas.microsoft.com/office/drawing/2014/main" id="{BBB3533A-7C57-4DB8-A65D-84A313E76F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1685" y="3303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66">
              <a:extLst>
                <a:ext uri="{FF2B5EF4-FFF2-40B4-BE49-F238E27FC236}">
                  <a16:creationId xmlns:a16="http://schemas.microsoft.com/office/drawing/2014/main" id="{E85CADF6-7466-489F-9D52-F23BD855A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67949" y="3303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64">
              <a:extLst>
                <a:ext uri="{FF2B5EF4-FFF2-40B4-BE49-F238E27FC236}">
                  <a16:creationId xmlns:a16="http://schemas.microsoft.com/office/drawing/2014/main" id="{A764B8D2-E173-4E63-B0E0-DABC3E7A31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1685" y="18823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66">
              <a:extLst>
                <a:ext uri="{FF2B5EF4-FFF2-40B4-BE49-F238E27FC236}">
                  <a16:creationId xmlns:a16="http://schemas.microsoft.com/office/drawing/2014/main" id="{0A3470D7-4078-4C84-AFE6-B9C8791687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67949" y="18823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3" name="Rectangle 152">
            <a:extLst>
              <a:ext uri="{FF2B5EF4-FFF2-40B4-BE49-F238E27FC236}">
                <a16:creationId xmlns:a16="http://schemas.microsoft.com/office/drawing/2014/main" id="{A210685A-6235-45A7-850D-A6F555466E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669" y="2092990"/>
            <a:ext cx="3311468" cy="40660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5" name="Group 154">
            <a:extLst>
              <a:ext uri="{FF2B5EF4-FFF2-40B4-BE49-F238E27FC236}">
                <a16:creationId xmlns:a16="http://schemas.microsoft.com/office/drawing/2014/main" id="{19B6DD0D-F921-434B-9DD0-1C20C533F2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756" y="3922776"/>
            <a:ext cx="1604383" cy="2373963"/>
            <a:chOff x="723679" y="3922776"/>
            <a:chExt cx="2139190" cy="2373963"/>
          </a:xfrm>
        </p:grpSpPr>
        <p:sp>
          <p:nvSpPr>
            <p:cNvPr id="156" name="Rectangle 66">
              <a:extLst>
                <a:ext uri="{FF2B5EF4-FFF2-40B4-BE49-F238E27FC236}">
                  <a16:creationId xmlns:a16="http://schemas.microsoft.com/office/drawing/2014/main" id="{FA29490F-6F44-42E2-89E0-1E1D000FB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476976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66">
              <a:extLst>
                <a:ext uri="{FF2B5EF4-FFF2-40B4-BE49-F238E27FC236}">
                  <a16:creationId xmlns:a16="http://schemas.microsoft.com/office/drawing/2014/main" id="{A40A622A-C6AF-4D8C-840C-16FD03A104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462765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66">
              <a:extLst>
                <a:ext uri="{FF2B5EF4-FFF2-40B4-BE49-F238E27FC236}">
                  <a16:creationId xmlns:a16="http://schemas.microsoft.com/office/drawing/2014/main" id="{0331FB89-242B-4091-B7FE-18FD3D48C8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448554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66">
              <a:extLst>
                <a:ext uri="{FF2B5EF4-FFF2-40B4-BE49-F238E27FC236}">
                  <a16:creationId xmlns:a16="http://schemas.microsoft.com/office/drawing/2014/main" id="{499E99CE-6506-4C5D-A941-AE96E4E134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505399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66">
              <a:extLst>
                <a:ext uri="{FF2B5EF4-FFF2-40B4-BE49-F238E27FC236}">
                  <a16:creationId xmlns:a16="http://schemas.microsoft.com/office/drawing/2014/main" id="{74AEBECE-4507-4DAB-A2C1-074F2A273E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491188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66">
              <a:extLst>
                <a:ext uri="{FF2B5EF4-FFF2-40B4-BE49-F238E27FC236}">
                  <a16:creationId xmlns:a16="http://schemas.microsoft.com/office/drawing/2014/main" id="{76E54B68-D9DA-4080-B963-52C7448F1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43357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ectangle 62">
              <a:extLst>
                <a:ext uri="{FF2B5EF4-FFF2-40B4-BE49-F238E27FC236}">
                  <a16:creationId xmlns:a16="http://schemas.microsoft.com/office/drawing/2014/main" id="{95087BDC-E4C4-42E0-9AB8-B82437F80A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53395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59">
              <a:extLst>
                <a:ext uri="{FF2B5EF4-FFF2-40B4-BE49-F238E27FC236}">
                  <a16:creationId xmlns:a16="http://schemas.microsoft.com/office/drawing/2014/main" id="{F116413C-CA40-4815-B48C-9680DB0A7C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519300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64">
              <a:extLst>
                <a:ext uri="{FF2B5EF4-FFF2-40B4-BE49-F238E27FC236}">
                  <a16:creationId xmlns:a16="http://schemas.microsoft.com/office/drawing/2014/main" id="{03A3D7CB-83FB-47C0-91EF-DD715E38DE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392407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ectangle 62">
              <a:extLst>
                <a:ext uri="{FF2B5EF4-FFF2-40B4-BE49-F238E27FC236}">
                  <a16:creationId xmlns:a16="http://schemas.microsoft.com/office/drawing/2014/main" id="{4568B35C-3977-4FD9-99FC-9F665DF3B4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406086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59">
              <a:extLst>
                <a:ext uri="{FF2B5EF4-FFF2-40B4-BE49-F238E27FC236}">
                  <a16:creationId xmlns:a16="http://schemas.microsoft.com/office/drawing/2014/main" id="{87A82873-8863-4A9C-8058-3B361E1B9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420792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62">
              <a:extLst>
                <a:ext uri="{FF2B5EF4-FFF2-40B4-BE49-F238E27FC236}">
                  <a16:creationId xmlns:a16="http://schemas.microsoft.com/office/drawing/2014/main" id="{5D91E932-5B90-4787-87FA-FF59C04E85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549150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62">
              <a:extLst>
                <a:ext uri="{FF2B5EF4-FFF2-40B4-BE49-F238E27FC236}">
                  <a16:creationId xmlns:a16="http://schemas.microsoft.com/office/drawing/2014/main" id="{2E454F65-9ED1-4B60-811E-06A3286443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563891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62">
              <a:extLst>
                <a:ext uri="{FF2B5EF4-FFF2-40B4-BE49-F238E27FC236}">
                  <a16:creationId xmlns:a16="http://schemas.microsoft.com/office/drawing/2014/main" id="{5FF0DD57-C579-4ECF-A9F2-F69EDE593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592998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ectangle 59">
              <a:extLst>
                <a:ext uri="{FF2B5EF4-FFF2-40B4-BE49-F238E27FC236}">
                  <a16:creationId xmlns:a16="http://schemas.microsoft.com/office/drawing/2014/main" id="{C6A397E4-9589-4A1A-9612-B688EB733A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578344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2">
              <a:extLst>
                <a:ext uri="{FF2B5EF4-FFF2-40B4-BE49-F238E27FC236}">
                  <a16:creationId xmlns:a16="http://schemas.microsoft.com/office/drawing/2014/main" id="{6B7DF412-3D47-4687-B708-6FAD92E3F4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791041" y="623620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59">
              <a:extLst>
                <a:ext uri="{FF2B5EF4-FFF2-40B4-BE49-F238E27FC236}">
                  <a16:creationId xmlns:a16="http://schemas.microsoft.com/office/drawing/2014/main" id="{2A7207E6-9594-40FA-AAB2-637D2A8BF3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614536" y="623620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62">
              <a:extLst>
                <a:ext uri="{FF2B5EF4-FFF2-40B4-BE49-F238E27FC236}">
                  <a16:creationId xmlns:a16="http://schemas.microsoft.com/office/drawing/2014/main" id="{7D5A3864-868E-4860-9867-F2B2EA6C4C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438030" y="623620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64">
              <a:extLst>
                <a:ext uri="{FF2B5EF4-FFF2-40B4-BE49-F238E27FC236}">
                  <a16:creationId xmlns:a16="http://schemas.microsoft.com/office/drawing/2014/main" id="{FFD8C2F0-2C2C-4DF5-9379-CEF3E724C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61525" y="623620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66">
              <a:extLst>
                <a:ext uri="{FF2B5EF4-FFF2-40B4-BE49-F238E27FC236}">
                  <a16:creationId xmlns:a16="http://schemas.microsoft.com/office/drawing/2014/main" id="{EA77EE53-B34A-4D15-AC90-F4EA91B05A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85019" y="623620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64">
              <a:extLst>
                <a:ext uri="{FF2B5EF4-FFF2-40B4-BE49-F238E27FC236}">
                  <a16:creationId xmlns:a16="http://schemas.microsoft.com/office/drawing/2014/main" id="{9F07D486-FC83-41BE-AAE6-2E88740F2F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129443" y="623620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66">
              <a:extLst>
                <a:ext uri="{FF2B5EF4-FFF2-40B4-BE49-F238E27FC236}">
                  <a16:creationId xmlns:a16="http://schemas.microsoft.com/office/drawing/2014/main" id="{7F198329-7353-4F2D-9F60-DC9D736B0E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952937" y="623620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59">
              <a:extLst>
                <a:ext uri="{FF2B5EF4-FFF2-40B4-BE49-F238E27FC236}">
                  <a16:creationId xmlns:a16="http://schemas.microsoft.com/office/drawing/2014/main" id="{0B450963-C4CC-4E90-B75E-8EA3585F65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904256" y="623620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62">
              <a:extLst>
                <a:ext uri="{FF2B5EF4-FFF2-40B4-BE49-F238E27FC236}">
                  <a16:creationId xmlns:a16="http://schemas.microsoft.com/office/drawing/2014/main" id="{43ED5BFA-2501-45FE-B1BD-C8437D2CA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608194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2">
              <a:extLst>
                <a:ext uri="{FF2B5EF4-FFF2-40B4-BE49-F238E27FC236}">
                  <a16:creationId xmlns:a16="http://schemas.microsoft.com/office/drawing/2014/main" id="{0DF3FB1D-DD9C-4ACC-ADAA-F357248737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463937" y="623620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59">
              <a:extLst>
                <a:ext uri="{FF2B5EF4-FFF2-40B4-BE49-F238E27FC236}">
                  <a16:creationId xmlns:a16="http://schemas.microsoft.com/office/drawing/2014/main" id="{C1DC49C9-870B-407D-B015-64D79E6BD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7432" y="623620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64">
              <a:extLst>
                <a:ext uri="{FF2B5EF4-FFF2-40B4-BE49-F238E27FC236}">
                  <a16:creationId xmlns:a16="http://schemas.microsoft.com/office/drawing/2014/main" id="{E17E31A8-AA1E-4DA2-B7F7-852819E91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802339" y="623620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66">
              <a:extLst>
                <a:ext uri="{FF2B5EF4-FFF2-40B4-BE49-F238E27FC236}">
                  <a16:creationId xmlns:a16="http://schemas.microsoft.com/office/drawing/2014/main" id="{26F4D7E7-7117-4769-8EF9-AFA1C5EF7C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625833" y="623620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2">
              <a:extLst>
                <a:ext uri="{FF2B5EF4-FFF2-40B4-BE49-F238E27FC236}">
                  <a16:creationId xmlns:a16="http://schemas.microsoft.com/office/drawing/2014/main" id="{BE1DE17C-AE71-4B7E-BC31-CAE2C3956A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787456" y="623620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59">
              <a:extLst>
                <a:ext uri="{FF2B5EF4-FFF2-40B4-BE49-F238E27FC236}">
                  <a16:creationId xmlns:a16="http://schemas.microsoft.com/office/drawing/2014/main" id="{B7B226BF-ED4B-47C0-86F4-E2ED88FCBD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610951" y="623620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62">
              <a:extLst>
                <a:ext uri="{FF2B5EF4-FFF2-40B4-BE49-F238E27FC236}">
                  <a16:creationId xmlns:a16="http://schemas.microsoft.com/office/drawing/2014/main" id="{11E7105E-DBA2-4EAE-96DB-8C5D9D2819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434445" y="623620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64">
              <a:extLst>
                <a:ext uri="{FF2B5EF4-FFF2-40B4-BE49-F238E27FC236}">
                  <a16:creationId xmlns:a16="http://schemas.microsoft.com/office/drawing/2014/main" id="{8AAFBFFE-E9ED-4602-AA78-5A29338ED6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57940" y="623620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66">
              <a:extLst>
                <a:ext uri="{FF2B5EF4-FFF2-40B4-BE49-F238E27FC236}">
                  <a16:creationId xmlns:a16="http://schemas.microsoft.com/office/drawing/2014/main" id="{FB459300-B2E8-4E3F-BD60-914577360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81434" y="623620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9" name="Rectangle 64">
              <a:extLst>
                <a:ext uri="{FF2B5EF4-FFF2-40B4-BE49-F238E27FC236}">
                  <a16:creationId xmlns:a16="http://schemas.microsoft.com/office/drawing/2014/main" id="{F855D59D-2BCC-4A40-BE81-68E45932E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125858" y="623620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66">
              <a:extLst>
                <a:ext uri="{FF2B5EF4-FFF2-40B4-BE49-F238E27FC236}">
                  <a16:creationId xmlns:a16="http://schemas.microsoft.com/office/drawing/2014/main" id="{C6EB8EDB-3264-44C7-8CED-A57A4A8BE0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949352" y="623620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ectangle 59">
              <a:extLst>
                <a:ext uri="{FF2B5EF4-FFF2-40B4-BE49-F238E27FC236}">
                  <a16:creationId xmlns:a16="http://schemas.microsoft.com/office/drawing/2014/main" id="{470C06A6-1D16-41DD-8E56-6644EC097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900671" y="623620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62">
              <a:extLst>
                <a:ext uri="{FF2B5EF4-FFF2-40B4-BE49-F238E27FC236}">
                  <a16:creationId xmlns:a16="http://schemas.microsoft.com/office/drawing/2014/main" id="{48C0C6C8-599E-475F-82E9-F38278D9A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623620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2">
              <a:extLst>
                <a:ext uri="{FF2B5EF4-FFF2-40B4-BE49-F238E27FC236}">
                  <a16:creationId xmlns:a16="http://schemas.microsoft.com/office/drawing/2014/main" id="{7F9473DD-AE3C-4278-B8E7-DDB8CB013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460352" y="623620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59">
              <a:extLst>
                <a:ext uri="{FF2B5EF4-FFF2-40B4-BE49-F238E27FC236}">
                  <a16:creationId xmlns:a16="http://schemas.microsoft.com/office/drawing/2014/main" id="{C9E21FE0-BD25-4394-92F7-AF5E0320C3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3847" y="623620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64">
              <a:extLst>
                <a:ext uri="{FF2B5EF4-FFF2-40B4-BE49-F238E27FC236}">
                  <a16:creationId xmlns:a16="http://schemas.microsoft.com/office/drawing/2014/main" id="{2C64B326-87C8-4669-AF92-6077B5139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798754" y="623620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66">
              <a:extLst>
                <a:ext uri="{FF2B5EF4-FFF2-40B4-BE49-F238E27FC236}">
                  <a16:creationId xmlns:a16="http://schemas.microsoft.com/office/drawing/2014/main" id="{C0D19978-6D76-49AB-AB8E-1727B7DA9B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622248" y="623620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058" name="Rectangle 2"/>
          <p:cNvSpPr>
            <a:spLocks noGrp="1" noChangeArrowheads="1"/>
          </p:cNvSpPr>
          <p:nvPr>
            <p:ph idx="1"/>
          </p:nvPr>
        </p:nvSpPr>
        <p:spPr>
          <a:xfrm>
            <a:off x="720897" y="2151042"/>
            <a:ext cx="3127920" cy="3929598"/>
          </a:xfrm>
        </p:spPr>
        <p:txBody>
          <a:bodyPr lIns="90488" tIns="44450" rIns="90488" bIns="44450" anchor="ctr">
            <a:normAutofit/>
          </a:bodyPr>
          <a:lstStyle/>
          <a:p>
            <a:r>
              <a:rPr lang="en-US" sz="2000" dirty="0">
                <a:solidFill>
                  <a:srgbClr val="FFFFFF"/>
                </a:solidFill>
              </a:rPr>
              <a:t>Prices and yields (required rates of return) have an inverse relationship</a:t>
            </a:r>
          </a:p>
          <a:p>
            <a:r>
              <a:rPr lang="en-US" sz="2000" dirty="0">
                <a:solidFill>
                  <a:srgbClr val="FFFFFF"/>
                </a:solidFill>
              </a:rPr>
              <a:t>The bond price curve is convex</a:t>
            </a:r>
          </a:p>
          <a:p>
            <a:r>
              <a:rPr lang="en-US" sz="2000" dirty="0">
                <a:solidFill>
                  <a:srgbClr val="FFFFFF"/>
                </a:solidFill>
              </a:rPr>
              <a:t>The longer the maturity, the more sensitive the bond</a:t>
            </a:r>
            <a:r>
              <a:rPr lang="en-US" altLang="ja-JP" sz="2000" dirty="0">
                <a:solidFill>
                  <a:srgbClr val="FFFFFF"/>
                </a:solidFill>
                <a:latin typeface="Arial"/>
              </a:rPr>
              <a:t>’</a:t>
            </a:r>
            <a:r>
              <a:rPr lang="en-US" sz="2000" dirty="0">
                <a:solidFill>
                  <a:srgbClr val="FFFFFF"/>
                </a:solidFill>
              </a:rPr>
              <a:t>s price to changes in market interest rates</a:t>
            </a:r>
          </a:p>
        </p:txBody>
      </p:sp>
      <p:pic>
        <p:nvPicPr>
          <p:cNvPr id="4" name="Picture 2">
            <a:extLst>
              <a:ext uri="{FF2B5EF4-FFF2-40B4-BE49-F238E27FC236}">
                <a16:creationId xmlns:a16="http://schemas.microsoft.com/office/drawing/2014/main" id="{541E5BE0-7B9C-7144-8915-B80930D1D53D}"/>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tretch>
            <a:fillRect/>
          </a:stretch>
        </p:blipFill>
        <p:spPr bwMode="auto">
          <a:xfrm>
            <a:off x="3768034" y="44817"/>
            <a:ext cx="5375966" cy="338418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5" name="Picture 2">
            <a:extLst>
              <a:ext uri="{FF2B5EF4-FFF2-40B4-BE49-F238E27FC236}">
                <a16:creationId xmlns:a16="http://schemas.microsoft.com/office/drawing/2014/main" id="{2DDB6C29-B3AA-F144-B73E-98E92BECEA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4717" y="4626351"/>
            <a:ext cx="5212303" cy="20447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8004938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5058">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505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Content Placeholder 3"/>
          <p:cNvSpPr>
            <a:spLocks noGrp="1"/>
          </p:cNvSpPr>
          <p:nvPr>
            <p:ph idx="4294967295"/>
          </p:nvPr>
        </p:nvSpPr>
        <p:spPr/>
        <p:txBody>
          <a:bodyPr/>
          <a:lstStyle/>
          <a:p>
            <a:pPr algn="ctr">
              <a:buFontTx/>
              <a:buNone/>
            </a:pPr>
            <a:endParaRPr lang="hu-HU" altLang="hu-HU" sz="4800" b="1" dirty="0"/>
          </a:p>
          <a:p>
            <a:pPr algn="ctr">
              <a:buFontTx/>
              <a:buNone/>
            </a:pPr>
            <a:endParaRPr lang="hu-HU" altLang="hu-HU" sz="4800" b="1" dirty="0"/>
          </a:p>
          <a:p>
            <a:pPr algn="ctr">
              <a:buFontTx/>
              <a:buNone/>
            </a:pPr>
            <a:r>
              <a:rPr lang="en-US" altLang="hu-HU" sz="4800" b="1" dirty="0"/>
              <a:t>B</a:t>
            </a:r>
            <a:r>
              <a:rPr lang="hu-HU" altLang="hu-HU" sz="4800" b="1" dirty="0" err="1"/>
              <a:t>ond</a:t>
            </a:r>
            <a:r>
              <a:rPr lang="hu-HU" altLang="hu-HU" sz="4800" b="1" dirty="0"/>
              <a:t> </a:t>
            </a:r>
            <a:r>
              <a:rPr lang="hu-HU" altLang="hu-HU" sz="4800" b="1" dirty="0" err="1"/>
              <a:t>price</a:t>
            </a:r>
            <a:r>
              <a:rPr lang="hu-HU" altLang="hu-HU" sz="4800" b="1" dirty="0"/>
              <a:t> over </a:t>
            </a:r>
            <a:r>
              <a:rPr lang="hu-HU" altLang="hu-HU" sz="4800" b="1" dirty="0" err="1"/>
              <a:t>time</a:t>
            </a:r>
            <a:endParaRPr lang="en-US" altLang="hu-HU" sz="4800" dirty="0"/>
          </a:p>
        </p:txBody>
      </p:sp>
    </p:spTree>
    <p:extLst>
      <p:ext uri="{BB962C8B-B14F-4D97-AF65-F5344CB8AC3E}">
        <p14:creationId xmlns:p14="http://schemas.microsoft.com/office/powerpoint/2010/main" val="1915939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a:xfrm>
            <a:off x="8388" y="76200"/>
            <a:ext cx="8153400" cy="685800"/>
          </a:xfrm>
        </p:spPr>
        <p:txBody>
          <a:bodyPr>
            <a:normAutofit/>
          </a:bodyPr>
          <a:lstStyle/>
          <a:p>
            <a:pPr fontAlgn="auto">
              <a:spcAft>
                <a:spcPts val="0"/>
              </a:spcAft>
              <a:defRPr/>
            </a:pPr>
            <a:r>
              <a:rPr lang="en-US" b="1" dirty="0"/>
              <a:t>Bond Prices &amp; Interest Rates</a:t>
            </a:r>
          </a:p>
        </p:txBody>
      </p:sp>
      <p:sp>
        <p:nvSpPr>
          <p:cNvPr id="18435" name="Content Placeholder 2"/>
          <p:cNvSpPr>
            <a:spLocks noGrp="1"/>
          </p:cNvSpPr>
          <p:nvPr>
            <p:ph idx="1"/>
          </p:nvPr>
        </p:nvSpPr>
        <p:spPr>
          <a:xfrm>
            <a:off x="533399" y="1600200"/>
            <a:ext cx="8153399" cy="3962400"/>
          </a:xfrm>
        </p:spPr>
        <p:txBody>
          <a:bodyPr/>
          <a:lstStyle/>
          <a:p>
            <a:pPr marL="0" indent="0" algn="ctr">
              <a:buFont typeface="Wingdings" pitchFamily="2" charset="2"/>
              <a:buNone/>
            </a:pPr>
            <a:r>
              <a:rPr lang="en-US" altLang="hu-HU" sz="3200" b="1" i="1" dirty="0"/>
              <a:t>As interest rates change, so do bond prices.</a:t>
            </a:r>
          </a:p>
          <a:p>
            <a:pPr marL="0" indent="0">
              <a:buFont typeface="Wingdings" pitchFamily="2" charset="2"/>
              <a:buNone/>
            </a:pPr>
            <a:endParaRPr lang="en-US" altLang="hu-HU" i="1" dirty="0"/>
          </a:p>
          <a:p>
            <a:pPr marL="0" indent="0">
              <a:buFont typeface="Wingdings" pitchFamily="2" charset="2"/>
              <a:buNone/>
            </a:pPr>
            <a:endParaRPr lang="en-US" altLang="hu-HU" dirty="0"/>
          </a:p>
        </p:txBody>
      </p:sp>
      <p:sp>
        <p:nvSpPr>
          <p:cNvPr id="4" name="TextBox 3"/>
          <p:cNvSpPr txBox="1">
            <a:spLocks noChangeArrowheads="1"/>
          </p:cNvSpPr>
          <p:nvPr/>
        </p:nvSpPr>
        <p:spPr bwMode="auto">
          <a:xfrm>
            <a:off x="171450" y="2514600"/>
            <a:ext cx="86868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eorgia" pitchFamily="18" charset="0"/>
              </a:defRPr>
            </a:lvl1pPr>
            <a:lvl2pPr marL="742950" indent="-285750">
              <a:defRPr>
                <a:solidFill>
                  <a:schemeClr val="tx1"/>
                </a:solidFill>
                <a:latin typeface="Georgia" pitchFamily="18" charset="0"/>
              </a:defRPr>
            </a:lvl2pPr>
            <a:lvl3pPr marL="1143000" indent="-228600">
              <a:defRPr>
                <a:solidFill>
                  <a:schemeClr val="tx1"/>
                </a:solidFill>
                <a:latin typeface="Georgia" pitchFamily="18" charset="0"/>
              </a:defRPr>
            </a:lvl3pPr>
            <a:lvl4pPr marL="1600200" indent="-228600">
              <a:defRPr>
                <a:solidFill>
                  <a:schemeClr val="tx1"/>
                </a:solidFill>
                <a:latin typeface="Georgia" pitchFamily="18" charset="0"/>
              </a:defRPr>
            </a:lvl4pPr>
            <a:lvl5pPr marL="2057400" indent="-228600">
              <a:defRPr>
                <a:solidFill>
                  <a:schemeClr val="tx1"/>
                </a:solidFill>
                <a:latin typeface="Georgia" pitchFamily="18" charset="0"/>
              </a:defRPr>
            </a:lvl5pPr>
            <a:lvl6pPr marL="2514600" indent="-228600" fontAlgn="base">
              <a:spcBef>
                <a:spcPct val="0"/>
              </a:spcBef>
              <a:spcAft>
                <a:spcPct val="0"/>
              </a:spcAft>
              <a:defRPr>
                <a:solidFill>
                  <a:schemeClr val="tx1"/>
                </a:solidFill>
                <a:latin typeface="Georgia" pitchFamily="18" charset="0"/>
              </a:defRPr>
            </a:lvl6pPr>
            <a:lvl7pPr marL="2971800" indent="-228600" fontAlgn="base">
              <a:spcBef>
                <a:spcPct val="0"/>
              </a:spcBef>
              <a:spcAft>
                <a:spcPct val="0"/>
              </a:spcAft>
              <a:defRPr>
                <a:solidFill>
                  <a:schemeClr val="tx1"/>
                </a:solidFill>
                <a:latin typeface="Georgia" pitchFamily="18" charset="0"/>
              </a:defRPr>
            </a:lvl7pPr>
            <a:lvl8pPr marL="3429000" indent="-228600" fontAlgn="base">
              <a:spcBef>
                <a:spcPct val="0"/>
              </a:spcBef>
              <a:spcAft>
                <a:spcPct val="0"/>
              </a:spcAft>
              <a:defRPr>
                <a:solidFill>
                  <a:schemeClr val="tx1"/>
                </a:solidFill>
                <a:latin typeface="Georgia" pitchFamily="18" charset="0"/>
              </a:defRPr>
            </a:lvl8pPr>
            <a:lvl9pPr marL="3886200" indent="-228600" fontAlgn="base">
              <a:spcBef>
                <a:spcPct val="0"/>
              </a:spcBef>
              <a:spcAft>
                <a:spcPct val="0"/>
              </a:spcAft>
              <a:defRPr>
                <a:solidFill>
                  <a:schemeClr val="tx1"/>
                </a:solidFill>
                <a:latin typeface="Georgia" pitchFamily="18" charset="0"/>
              </a:defRPr>
            </a:lvl9pPr>
          </a:lstStyle>
          <a:p>
            <a:pPr eaLnBrk="0" hangingPunct="0"/>
            <a:r>
              <a:rPr lang="en-US" altLang="hu-HU"/>
              <a:t>What is the present value of a 4% coupon bond with face value $1,000 that matures in 3 years?  Assume a discount rate of 5%.</a:t>
            </a:r>
          </a:p>
          <a:p>
            <a:pPr eaLnBrk="0" hangingPunct="0"/>
            <a:endParaRPr lang="en-US" altLang="hu-HU"/>
          </a:p>
        </p:txBody>
      </p:sp>
      <p:sp>
        <p:nvSpPr>
          <p:cNvPr id="5" name="TextBox 4"/>
          <p:cNvSpPr txBox="1">
            <a:spLocks noRot="1" noChangeAspect="1" noMove="1" noResize="1" noEditPoints="1" noAdjustHandles="1" noChangeArrowheads="1" noChangeShapeType="1" noTextEdit="1"/>
          </p:cNvSpPr>
          <p:nvPr/>
        </p:nvSpPr>
        <p:spPr>
          <a:xfrm>
            <a:off x="1174127" y="3392735"/>
            <a:ext cx="6995377" cy="873957"/>
          </a:xfrm>
          <a:prstGeom prst="rect">
            <a:avLst/>
          </a:prstGeom>
          <a:blipFill rotWithShape="1">
            <a:blip r:embed="rId3" cstate="print"/>
            <a:stretch>
              <a:fillRect/>
            </a:stretch>
          </a:blipFill>
          <a:ln>
            <a:solidFill>
              <a:schemeClr val="tx1"/>
            </a:solidFill>
          </a:ln>
        </p:spPr>
        <p:txBody>
          <a:bodyPr/>
          <a:lstStyle/>
          <a:p>
            <a:pPr eaLnBrk="0" fontAlgn="auto" hangingPunct="0">
              <a:spcBef>
                <a:spcPts val="0"/>
              </a:spcBef>
              <a:spcAft>
                <a:spcPts val="0"/>
              </a:spcAft>
              <a:defRPr/>
            </a:pPr>
            <a:r>
              <a:rPr lang="en-US">
                <a:noFill/>
                <a:latin typeface="+mn-lt"/>
                <a:cs typeface="+mn-cs"/>
              </a:rPr>
              <a:t> </a:t>
            </a:r>
          </a:p>
        </p:txBody>
      </p:sp>
      <p:sp>
        <p:nvSpPr>
          <p:cNvPr id="6" name="TextBox 5"/>
          <p:cNvSpPr txBox="1">
            <a:spLocks noChangeArrowheads="1"/>
          </p:cNvSpPr>
          <p:nvPr/>
        </p:nvSpPr>
        <p:spPr bwMode="auto">
          <a:xfrm>
            <a:off x="76200" y="4395788"/>
            <a:ext cx="8588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Georgia" pitchFamily="18" charset="0"/>
              </a:defRPr>
            </a:lvl1pPr>
            <a:lvl2pPr marL="742950" indent="-285750">
              <a:defRPr>
                <a:solidFill>
                  <a:schemeClr val="tx1"/>
                </a:solidFill>
                <a:latin typeface="Georgia" pitchFamily="18" charset="0"/>
              </a:defRPr>
            </a:lvl2pPr>
            <a:lvl3pPr marL="1143000" indent="-228600">
              <a:defRPr>
                <a:solidFill>
                  <a:schemeClr val="tx1"/>
                </a:solidFill>
                <a:latin typeface="Georgia" pitchFamily="18" charset="0"/>
              </a:defRPr>
            </a:lvl3pPr>
            <a:lvl4pPr marL="1600200" indent="-228600">
              <a:defRPr>
                <a:solidFill>
                  <a:schemeClr val="tx1"/>
                </a:solidFill>
                <a:latin typeface="Georgia" pitchFamily="18" charset="0"/>
              </a:defRPr>
            </a:lvl4pPr>
            <a:lvl5pPr marL="2057400" indent="-228600">
              <a:defRPr>
                <a:solidFill>
                  <a:schemeClr val="tx1"/>
                </a:solidFill>
                <a:latin typeface="Georgia" pitchFamily="18" charset="0"/>
              </a:defRPr>
            </a:lvl5pPr>
            <a:lvl6pPr marL="2514600" indent="-228600" fontAlgn="base">
              <a:spcBef>
                <a:spcPct val="0"/>
              </a:spcBef>
              <a:spcAft>
                <a:spcPct val="0"/>
              </a:spcAft>
              <a:defRPr>
                <a:solidFill>
                  <a:schemeClr val="tx1"/>
                </a:solidFill>
                <a:latin typeface="Georgia" pitchFamily="18" charset="0"/>
              </a:defRPr>
            </a:lvl6pPr>
            <a:lvl7pPr marL="2971800" indent="-228600" fontAlgn="base">
              <a:spcBef>
                <a:spcPct val="0"/>
              </a:spcBef>
              <a:spcAft>
                <a:spcPct val="0"/>
              </a:spcAft>
              <a:defRPr>
                <a:solidFill>
                  <a:schemeClr val="tx1"/>
                </a:solidFill>
                <a:latin typeface="Georgia" pitchFamily="18" charset="0"/>
              </a:defRPr>
            </a:lvl7pPr>
            <a:lvl8pPr marL="3429000" indent="-228600" fontAlgn="base">
              <a:spcBef>
                <a:spcPct val="0"/>
              </a:spcBef>
              <a:spcAft>
                <a:spcPct val="0"/>
              </a:spcAft>
              <a:defRPr>
                <a:solidFill>
                  <a:schemeClr val="tx1"/>
                </a:solidFill>
                <a:latin typeface="Georgia" pitchFamily="18" charset="0"/>
              </a:defRPr>
            </a:lvl8pPr>
            <a:lvl9pPr marL="3886200" indent="-228600" fontAlgn="base">
              <a:spcBef>
                <a:spcPct val="0"/>
              </a:spcBef>
              <a:spcAft>
                <a:spcPct val="0"/>
              </a:spcAft>
              <a:defRPr>
                <a:solidFill>
                  <a:schemeClr val="tx1"/>
                </a:solidFill>
                <a:latin typeface="Georgia" pitchFamily="18" charset="0"/>
              </a:defRPr>
            </a:lvl9pPr>
          </a:lstStyle>
          <a:p>
            <a:pPr eaLnBrk="0" hangingPunct="0"/>
            <a:r>
              <a:rPr lang="en-US" altLang="hu-HU"/>
              <a:t>What is the present value of this same bond at a discount rate of 2%?</a:t>
            </a:r>
          </a:p>
        </p:txBody>
      </p:sp>
      <p:sp>
        <p:nvSpPr>
          <p:cNvPr id="7" name="TextBox 6"/>
          <p:cNvSpPr txBox="1">
            <a:spLocks noRot="1" noChangeAspect="1" noMove="1" noResize="1" noEditPoints="1" noAdjustHandles="1" noChangeArrowheads="1" noChangeShapeType="1" noTextEdit="1"/>
          </p:cNvSpPr>
          <p:nvPr/>
        </p:nvSpPr>
        <p:spPr>
          <a:xfrm>
            <a:off x="1116450" y="4924997"/>
            <a:ext cx="7110729" cy="873957"/>
          </a:xfrm>
          <a:prstGeom prst="rect">
            <a:avLst/>
          </a:prstGeom>
          <a:blipFill rotWithShape="1">
            <a:blip r:embed="rId4" cstate="print"/>
            <a:stretch>
              <a:fillRect/>
            </a:stretch>
          </a:blipFill>
          <a:ln>
            <a:solidFill>
              <a:schemeClr val="tx1"/>
            </a:solidFill>
          </a:ln>
        </p:spPr>
        <p:txBody>
          <a:bodyPr/>
          <a:lstStyle/>
          <a:p>
            <a:pPr eaLnBrk="0" fontAlgn="auto" hangingPunct="0">
              <a:spcBef>
                <a:spcPts val="0"/>
              </a:spcBef>
              <a:spcAft>
                <a:spcPts val="0"/>
              </a:spcAft>
              <a:defRPr/>
            </a:pPr>
            <a:r>
              <a:rPr lang="en-US">
                <a:noFill/>
                <a:latin typeface="+mn-lt"/>
                <a:cs typeface="+mn-cs"/>
              </a:rPr>
              <a:t> </a:t>
            </a:r>
          </a:p>
        </p:txBody>
      </p:sp>
    </p:spTree>
    <p:extLst>
      <p:ext uri="{BB962C8B-B14F-4D97-AF65-F5344CB8AC3E}">
        <p14:creationId xmlns:p14="http://schemas.microsoft.com/office/powerpoint/2010/main" val="371341195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15240" y="30480"/>
            <a:ext cx="6705600" cy="623888"/>
          </a:xfrm>
          <a:noFill/>
        </p:spPr>
        <p:txBody>
          <a:bodyPr>
            <a:normAutofit fontScale="90000"/>
          </a:bodyPr>
          <a:lstStyle/>
          <a:p>
            <a:r>
              <a:rPr lang="en-US" altLang="hu-HU" b="1" dirty="0"/>
              <a:t>Premium and Discount Bonds</a:t>
            </a:r>
          </a:p>
        </p:txBody>
      </p:sp>
      <p:sp>
        <p:nvSpPr>
          <p:cNvPr id="32771" name="Rectangle 3"/>
          <p:cNvSpPr>
            <a:spLocks noGrp="1" noChangeArrowheads="1"/>
          </p:cNvSpPr>
          <p:nvPr>
            <p:ph idx="4294967295"/>
          </p:nvPr>
        </p:nvSpPr>
        <p:spPr/>
        <p:txBody>
          <a:bodyPr/>
          <a:lstStyle/>
          <a:p>
            <a:r>
              <a:rPr lang="en-US" altLang="hu-HU" sz="2400" b="1" dirty="0"/>
              <a:t>Premium Bond</a:t>
            </a:r>
          </a:p>
          <a:p>
            <a:pPr lvl="1"/>
            <a:r>
              <a:rPr lang="en-US" altLang="hu-HU" sz="2400" dirty="0"/>
              <a:t>Coupon rate exceeds yield to maturity</a:t>
            </a:r>
          </a:p>
          <a:p>
            <a:pPr lvl="1"/>
            <a:r>
              <a:rPr lang="en-US" altLang="hu-HU" sz="2400" dirty="0"/>
              <a:t>Bond price will decline to par over its maturity</a:t>
            </a:r>
          </a:p>
          <a:p>
            <a:pPr lvl="1"/>
            <a:endParaRPr lang="en-US" altLang="hu-HU" sz="2400" dirty="0"/>
          </a:p>
          <a:p>
            <a:r>
              <a:rPr lang="en-US" altLang="hu-HU" sz="2400" b="1" dirty="0"/>
              <a:t>Discount Bond</a:t>
            </a:r>
          </a:p>
          <a:p>
            <a:pPr lvl="1"/>
            <a:r>
              <a:rPr lang="en-US" altLang="hu-HU" sz="2400" dirty="0"/>
              <a:t>Yield to maturity exceeds coupon rate</a:t>
            </a:r>
          </a:p>
          <a:p>
            <a:pPr lvl="1"/>
            <a:r>
              <a:rPr lang="en-US" altLang="hu-HU" sz="2400" dirty="0"/>
              <a:t>Bond price will increase to par over its maturity</a:t>
            </a:r>
          </a:p>
          <a:p>
            <a:pPr lvl="1"/>
            <a:endParaRPr lang="en-US" altLang="hu-HU" sz="2400" dirty="0"/>
          </a:p>
          <a:p>
            <a:r>
              <a:rPr lang="en-US" altLang="hu-HU" sz="2400" dirty="0"/>
              <a:t>Can you explain why these price change will occur?</a:t>
            </a:r>
          </a:p>
        </p:txBody>
      </p:sp>
    </p:spTree>
    <p:extLst>
      <p:ext uri="{BB962C8B-B14F-4D97-AF65-F5344CB8AC3E}">
        <p14:creationId xmlns:p14="http://schemas.microsoft.com/office/powerpoint/2010/main" val="241341556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06" name="Rectangle 2"/>
          <p:cNvSpPr>
            <a:spLocks noGrp="1" noChangeArrowheads="1"/>
          </p:cNvSpPr>
          <p:nvPr>
            <p:ph type="title"/>
          </p:nvPr>
        </p:nvSpPr>
        <p:spPr>
          <a:xfrm>
            <a:off x="628650" y="963877"/>
            <a:ext cx="2620771" cy="4930246"/>
          </a:xfrm>
        </p:spPr>
        <p:txBody>
          <a:bodyPr lIns="90488" tIns="44450" rIns="90488" bIns="44450">
            <a:normAutofit/>
          </a:bodyPr>
          <a:lstStyle/>
          <a:p>
            <a:pPr algn="r" eaLnBrk="1" hangingPunct="1"/>
            <a:r>
              <a:rPr lang="en-US" b="1">
                <a:solidFill>
                  <a:schemeClr val="accent1"/>
                </a:solidFill>
              </a:rPr>
              <a:t>Classes of</a:t>
            </a:r>
            <a:r>
              <a:rPr lang="hu-HU" b="1">
                <a:solidFill>
                  <a:schemeClr val="accent1"/>
                </a:solidFill>
              </a:rPr>
              <a:t> </a:t>
            </a:r>
            <a:r>
              <a:rPr lang="en-US" b="1">
                <a:solidFill>
                  <a:schemeClr val="accent1"/>
                </a:solidFill>
              </a:rPr>
              <a:t>Financial Assets </a:t>
            </a:r>
          </a:p>
        </p:txBody>
      </p:sp>
      <p:cxnSp>
        <p:nvCxnSpPr>
          <p:cNvPr id="74" name="Straight Connector 73">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1507" name="Rectangle 3"/>
          <p:cNvSpPr>
            <a:spLocks noGrp="1" noChangeArrowheads="1"/>
          </p:cNvSpPr>
          <p:nvPr>
            <p:ph type="body" idx="1"/>
          </p:nvPr>
        </p:nvSpPr>
        <p:spPr>
          <a:xfrm>
            <a:off x="3732023" y="963877"/>
            <a:ext cx="4783327" cy="4930246"/>
          </a:xfrm>
        </p:spPr>
        <p:txBody>
          <a:bodyPr lIns="90488" tIns="44450" rIns="90488" bIns="44450" anchor="ctr">
            <a:normAutofit/>
          </a:bodyPr>
          <a:lstStyle/>
          <a:p>
            <a:pPr marL="571500" indent="-571500" eaLnBrk="1" hangingPunct="1">
              <a:buFont typeface="Wingdings" panose="05000000000000000000" pitchFamily="2" charset="2"/>
              <a:buAutoNum type="arabicPeriod"/>
            </a:pPr>
            <a:r>
              <a:rPr lang="en-US" sz="2100" b="1"/>
              <a:t>Money market</a:t>
            </a:r>
          </a:p>
          <a:p>
            <a:pPr marL="571500" indent="-571500" eaLnBrk="1" hangingPunct="1">
              <a:buFont typeface="Wingdings" panose="05000000000000000000" pitchFamily="2" charset="2"/>
              <a:buAutoNum type="arabicPeriod"/>
            </a:pPr>
            <a:r>
              <a:rPr lang="en-US" sz="2100" b="1"/>
              <a:t>Bond market</a:t>
            </a:r>
          </a:p>
          <a:p>
            <a:pPr marL="571500" indent="-571500" eaLnBrk="1" hangingPunct="1">
              <a:buFont typeface="Wingdings" panose="05000000000000000000" pitchFamily="2" charset="2"/>
              <a:buAutoNum type="arabicPeriod"/>
            </a:pPr>
            <a:r>
              <a:rPr lang="en-US" sz="2100"/>
              <a:t>Equity markets</a:t>
            </a:r>
          </a:p>
          <a:p>
            <a:pPr marL="571500" indent="-571500" eaLnBrk="1" hangingPunct="1">
              <a:buFont typeface="Wingdings" panose="05000000000000000000" pitchFamily="2" charset="2"/>
              <a:buAutoNum type="arabicPeriod"/>
            </a:pPr>
            <a:r>
              <a:rPr lang="en-US" sz="2100"/>
              <a:t>Indexes</a:t>
            </a:r>
          </a:p>
          <a:p>
            <a:pPr marL="571500" indent="-571500" eaLnBrk="1" hangingPunct="1">
              <a:buFont typeface="Wingdings" panose="05000000000000000000" pitchFamily="2" charset="2"/>
              <a:buAutoNum type="arabicPeriod"/>
            </a:pPr>
            <a:r>
              <a:rPr lang="en-US" sz="2100"/>
              <a:t>Derivative markets</a:t>
            </a:r>
          </a:p>
        </p:txBody>
      </p:sp>
    </p:spTree>
    <p:extLst>
      <p:ext uri="{BB962C8B-B14F-4D97-AF65-F5344CB8AC3E}">
        <p14:creationId xmlns:p14="http://schemas.microsoft.com/office/powerpoint/2010/main" val="1248676429"/>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title" idx="4294967295"/>
          </p:nvPr>
        </p:nvSpPr>
        <p:spPr>
          <a:xfrm>
            <a:off x="0" y="0"/>
            <a:ext cx="6705600" cy="776288"/>
          </a:xfrm>
          <a:noFill/>
        </p:spPr>
        <p:txBody>
          <a:bodyPr>
            <a:noAutofit/>
          </a:bodyPr>
          <a:lstStyle/>
          <a:p>
            <a:r>
              <a:rPr lang="en-US" altLang="hu-HU" sz="3000" b="1" dirty="0"/>
              <a:t>Premium</a:t>
            </a:r>
            <a:r>
              <a:rPr lang="hu-HU" altLang="hu-HU" sz="3000" b="1" dirty="0"/>
              <a:t>/D</a:t>
            </a:r>
            <a:r>
              <a:rPr lang="en-US" altLang="hu-HU" sz="3000" b="1" dirty="0" err="1"/>
              <a:t>iscount</a:t>
            </a:r>
            <a:r>
              <a:rPr lang="en-US" altLang="hu-HU" sz="3000" b="1" dirty="0"/>
              <a:t> Bonds over Time</a:t>
            </a:r>
          </a:p>
        </p:txBody>
      </p:sp>
      <p:pic>
        <p:nvPicPr>
          <p:cNvPr id="33796" name="Picture 17" descr="bod4153X_09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1150" y="1579563"/>
            <a:ext cx="6496050" cy="469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027590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3"/>
          <p:cNvSpPr>
            <a:spLocks noGrp="1" noChangeArrowheads="1"/>
          </p:cNvSpPr>
          <p:nvPr>
            <p:ph idx="1"/>
          </p:nvPr>
        </p:nvSpPr>
        <p:spPr/>
        <p:txBody>
          <a:bodyPr lIns="90488" tIns="44450" rIns="90488" bIns="44450">
            <a:normAutofit/>
          </a:bodyPr>
          <a:lstStyle/>
          <a:p>
            <a:r>
              <a:rPr lang="en-US" sz="3000" dirty="0"/>
              <a:t>Yield to Maturity</a:t>
            </a:r>
          </a:p>
          <a:p>
            <a:pPr lvl="1"/>
            <a:r>
              <a:rPr lang="en-US" dirty="0"/>
              <a:t>Bond</a:t>
            </a:r>
            <a:r>
              <a:rPr lang="en-US" altLang="ja-JP" dirty="0"/>
              <a:t>’</a:t>
            </a:r>
            <a:r>
              <a:rPr lang="en-US" dirty="0"/>
              <a:t>s internal rate of return</a:t>
            </a:r>
          </a:p>
          <a:p>
            <a:pPr lvl="1"/>
            <a:r>
              <a:rPr lang="en-US" dirty="0"/>
              <a:t>The interest rate that makes the PV of a bond</a:t>
            </a:r>
            <a:r>
              <a:rPr lang="en-US" altLang="ja-JP" dirty="0"/>
              <a:t>’</a:t>
            </a:r>
            <a:r>
              <a:rPr lang="en-US" dirty="0"/>
              <a:t>s payments equal to its price; assumes that all bond coupons can be reinvested at the YTM</a:t>
            </a:r>
          </a:p>
          <a:p>
            <a:r>
              <a:rPr lang="en-US" sz="3000" dirty="0"/>
              <a:t>Current Yield</a:t>
            </a:r>
          </a:p>
          <a:p>
            <a:pPr lvl="1"/>
            <a:r>
              <a:rPr lang="en-US" dirty="0"/>
              <a:t>Bond</a:t>
            </a:r>
            <a:r>
              <a:rPr lang="en-US" altLang="ja-JP" dirty="0"/>
              <a:t>’</a:t>
            </a:r>
            <a:r>
              <a:rPr lang="en-US" dirty="0"/>
              <a:t>s annual coupon payment divided by the bond price</a:t>
            </a:r>
          </a:p>
          <a:p>
            <a:r>
              <a:rPr lang="en-US" sz="3000" dirty="0"/>
              <a:t>For premium bonds</a:t>
            </a:r>
          </a:p>
          <a:p>
            <a:pPr marL="0" indent="0" algn="ctr">
              <a:buNone/>
            </a:pPr>
            <a:r>
              <a:rPr lang="en-US" sz="2800" i="1" dirty="0"/>
              <a:t>Coupon rate &gt;  Current yield &gt; YTM</a:t>
            </a:r>
          </a:p>
          <a:p>
            <a:r>
              <a:rPr lang="en-US" sz="3000" dirty="0"/>
              <a:t>For discount bonds, relationships are reversed</a:t>
            </a:r>
          </a:p>
          <a:p>
            <a:pPr>
              <a:buFontTx/>
              <a:buNone/>
            </a:pPr>
            <a:endParaRPr lang="en-US" dirty="0"/>
          </a:p>
        </p:txBody>
      </p:sp>
      <p:sp>
        <p:nvSpPr>
          <p:cNvPr id="3075" name="Rectangle 2"/>
          <p:cNvSpPr>
            <a:spLocks noGrp="1" noChangeArrowheads="1"/>
          </p:cNvSpPr>
          <p:nvPr>
            <p:ph type="title"/>
          </p:nvPr>
        </p:nvSpPr>
        <p:spPr>
          <a:xfrm>
            <a:off x="0" y="78784"/>
            <a:ext cx="5562600" cy="623888"/>
          </a:xfrm>
        </p:spPr>
        <p:txBody>
          <a:bodyPr lIns="90488" tIns="44450" rIns="90488" bIns="44450" anchorCtr="1">
            <a:noAutofit/>
          </a:bodyPr>
          <a:lstStyle/>
          <a:p>
            <a:r>
              <a:rPr lang="en-US" sz="3600" b="1" dirty="0"/>
              <a:t> YTM vs. Current Yield</a:t>
            </a:r>
          </a:p>
        </p:txBody>
      </p:sp>
    </p:spTree>
    <p:extLst>
      <p:ext uri="{BB962C8B-B14F-4D97-AF65-F5344CB8AC3E}">
        <p14:creationId xmlns:p14="http://schemas.microsoft.com/office/powerpoint/2010/main" val="3368311340"/>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Title 1"/>
          <p:cNvSpPr>
            <a:spLocks noGrp="1"/>
          </p:cNvSpPr>
          <p:nvPr>
            <p:ph type="title"/>
          </p:nvPr>
        </p:nvSpPr>
        <p:spPr>
          <a:xfrm>
            <a:off x="152400" y="0"/>
            <a:ext cx="8153400" cy="685800"/>
          </a:xfrm>
        </p:spPr>
        <p:txBody>
          <a:bodyPr>
            <a:normAutofit/>
          </a:bodyPr>
          <a:lstStyle/>
          <a:p>
            <a:pPr fontAlgn="auto">
              <a:spcAft>
                <a:spcPts val="0"/>
              </a:spcAft>
              <a:defRPr/>
            </a:pPr>
            <a:r>
              <a:rPr lang="en-US" b="1" dirty="0"/>
              <a:t>Current Yield: Example</a:t>
            </a:r>
          </a:p>
        </p:txBody>
      </p:sp>
      <p:sp>
        <p:nvSpPr>
          <p:cNvPr id="21507" name="Content Placeholder 2"/>
          <p:cNvSpPr>
            <a:spLocks noGrp="1"/>
          </p:cNvSpPr>
          <p:nvPr>
            <p:ph idx="1"/>
          </p:nvPr>
        </p:nvSpPr>
        <p:spPr>
          <a:xfrm>
            <a:off x="533400" y="2057400"/>
            <a:ext cx="8077200" cy="3810000"/>
          </a:xfrm>
        </p:spPr>
        <p:txBody>
          <a:bodyPr>
            <a:normAutofit/>
          </a:bodyPr>
          <a:lstStyle/>
          <a:p>
            <a:pPr marL="0" indent="0" algn="ctr">
              <a:buFont typeface="Wingdings" pitchFamily="2" charset="2"/>
              <a:buNone/>
            </a:pPr>
            <a:r>
              <a:rPr lang="en-US" altLang="hu-HU" dirty="0"/>
              <a:t>Suppose you spend $1,150 for a $1,000 face value bond that pays a $60 annual coupon payment for 3 years.  </a:t>
            </a:r>
          </a:p>
          <a:p>
            <a:pPr marL="0" indent="0">
              <a:buFont typeface="Wingdings" pitchFamily="2" charset="2"/>
              <a:buNone/>
            </a:pPr>
            <a:endParaRPr lang="en-US" altLang="hu-HU" i="1" dirty="0"/>
          </a:p>
          <a:p>
            <a:pPr marL="0" indent="0" algn="ctr">
              <a:buFont typeface="Wingdings" pitchFamily="2" charset="2"/>
              <a:buNone/>
            </a:pPr>
            <a:r>
              <a:rPr lang="en-US" altLang="hu-HU" i="1" dirty="0"/>
              <a:t>What is the bond’s current yield?</a:t>
            </a:r>
            <a:endParaRPr lang="en-US" altLang="hu-HU" sz="3200" i="1" dirty="0"/>
          </a:p>
        </p:txBody>
      </p:sp>
      <p:sp>
        <p:nvSpPr>
          <p:cNvPr id="4" name="TextBox 3"/>
          <p:cNvSpPr txBox="1">
            <a:spLocks noRot="1" noChangeAspect="1" noMove="1" noResize="1" noEditPoints="1" noAdjustHandles="1" noChangeArrowheads="1" noChangeShapeType="1" noTextEdit="1"/>
          </p:cNvSpPr>
          <p:nvPr/>
        </p:nvSpPr>
        <p:spPr>
          <a:xfrm>
            <a:off x="2667000" y="4343400"/>
            <a:ext cx="3733800" cy="973343"/>
          </a:xfrm>
          <a:prstGeom prst="rect">
            <a:avLst/>
          </a:prstGeom>
          <a:blipFill rotWithShape="1">
            <a:blip r:embed="rId3" cstate="print"/>
            <a:stretch>
              <a:fillRect/>
            </a:stretch>
          </a:blipFill>
        </p:spPr>
        <p:txBody>
          <a:bodyPr/>
          <a:lstStyle/>
          <a:p>
            <a:pPr eaLnBrk="0" fontAlgn="auto" hangingPunct="0">
              <a:spcBef>
                <a:spcPts val="0"/>
              </a:spcBef>
              <a:spcAft>
                <a:spcPts val="0"/>
              </a:spcAft>
              <a:defRPr/>
            </a:pPr>
            <a:r>
              <a:rPr lang="en-US">
                <a:noFill/>
                <a:latin typeface="+mn-lt"/>
                <a:cs typeface="+mn-cs"/>
              </a:rPr>
              <a:t> </a:t>
            </a:r>
          </a:p>
        </p:txBody>
      </p:sp>
    </p:spTree>
    <p:extLst>
      <p:ext uri="{BB962C8B-B14F-4D97-AF65-F5344CB8AC3E}">
        <p14:creationId xmlns:p14="http://schemas.microsoft.com/office/powerpoint/2010/main" val="394041549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76" name="Title 1"/>
          <p:cNvSpPr>
            <a:spLocks noGrp="1"/>
          </p:cNvSpPr>
          <p:nvPr>
            <p:ph type="title"/>
          </p:nvPr>
        </p:nvSpPr>
        <p:spPr>
          <a:xfrm>
            <a:off x="123411" y="164753"/>
            <a:ext cx="8153400" cy="685800"/>
          </a:xfrm>
        </p:spPr>
        <p:txBody>
          <a:bodyPr>
            <a:normAutofit/>
          </a:bodyPr>
          <a:lstStyle/>
          <a:p>
            <a:pPr fontAlgn="auto">
              <a:spcAft>
                <a:spcPts val="0"/>
              </a:spcAft>
              <a:defRPr/>
            </a:pPr>
            <a:r>
              <a:rPr lang="en-US" sz="3600" b="1" dirty="0"/>
              <a:t>Yield to Maturity: Example</a:t>
            </a:r>
          </a:p>
        </p:txBody>
      </p:sp>
      <p:sp>
        <p:nvSpPr>
          <p:cNvPr id="5124" name="Content Placeholder 2"/>
          <p:cNvSpPr>
            <a:spLocks noGrp="1"/>
          </p:cNvSpPr>
          <p:nvPr>
            <p:ph idx="1"/>
          </p:nvPr>
        </p:nvSpPr>
        <p:spPr>
          <a:xfrm>
            <a:off x="381000" y="1676400"/>
            <a:ext cx="8458200" cy="3810000"/>
          </a:xfrm>
        </p:spPr>
        <p:txBody>
          <a:bodyPr/>
          <a:lstStyle/>
          <a:p>
            <a:pPr marL="0" indent="0" algn="ctr">
              <a:buFont typeface="Wingdings" pitchFamily="2" charset="2"/>
              <a:buNone/>
            </a:pPr>
            <a:r>
              <a:rPr lang="en-US" altLang="hu-HU"/>
              <a:t>Suppose you spend $1,150 for a $1,000 face value bond that pays a $60 annual coupon payment for 3 years.</a:t>
            </a:r>
          </a:p>
          <a:p>
            <a:pPr marL="0" indent="0" algn="ctr">
              <a:buFont typeface="Wingdings" pitchFamily="2" charset="2"/>
              <a:buNone/>
            </a:pPr>
            <a:r>
              <a:rPr lang="en-US" altLang="hu-HU"/>
              <a:t>  </a:t>
            </a:r>
          </a:p>
          <a:p>
            <a:pPr marL="0" indent="0" algn="ctr">
              <a:buFont typeface="Wingdings" pitchFamily="2" charset="2"/>
              <a:buNone/>
            </a:pPr>
            <a:r>
              <a:rPr lang="en-US" altLang="hu-HU" i="1"/>
              <a:t>What is the bond’s yield to maturity?</a:t>
            </a:r>
          </a:p>
          <a:p>
            <a:pPr marL="0" indent="0">
              <a:buFont typeface="Wingdings" pitchFamily="2" charset="2"/>
              <a:buNone/>
            </a:pPr>
            <a:endParaRPr lang="en-US" altLang="hu-HU"/>
          </a:p>
        </p:txBody>
      </p:sp>
      <p:grpSp>
        <p:nvGrpSpPr>
          <p:cNvPr id="2" name="Group 6"/>
          <p:cNvGrpSpPr>
            <a:grpSpLocks/>
          </p:cNvGrpSpPr>
          <p:nvPr/>
        </p:nvGrpSpPr>
        <p:grpSpPr bwMode="auto">
          <a:xfrm>
            <a:off x="762000" y="3962400"/>
            <a:ext cx="7524750" cy="1257300"/>
            <a:chOff x="360" y="2520"/>
            <a:chExt cx="4992" cy="1008"/>
          </a:xfrm>
        </p:grpSpPr>
        <p:graphicFrame>
          <p:nvGraphicFramePr>
            <p:cNvPr id="5122" name="Object 2"/>
            <p:cNvGraphicFramePr>
              <a:graphicFrameLocks/>
            </p:cNvGraphicFramePr>
            <p:nvPr/>
          </p:nvGraphicFramePr>
          <p:xfrm>
            <a:off x="559" y="2685"/>
            <a:ext cx="4593" cy="677"/>
          </p:xfrm>
          <a:graphic>
            <a:graphicData uri="http://schemas.openxmlformats.org/presentationml/2006/ole">
              <mc:AlternateContent xmlns:mc="http://schemas.openxmlformats.org/markup-compatibility/2006">
                <mc:Choice xmlns:v="urn:schemas-microsoft-com:vml" Requires="v">
                  <p:oleObj name="Equation" r:id="rId3" imgW="2628900" imgH="419100" progId="Equation.3">
                    <p:embed/>
                  </p:oleObj>
                </mc:Choice>
                <mc:Fallback>
                  <p:oleObj name="Equation" r:id="rId3" imgW="2628900" imgH="419100" progId="Equation.3">
                    <p:embed/>
                    <p:pic>
                      <p:nvPicPr>
                        <p:cNvPr id="5122"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 y="2685"/>
                          <a:ext cx="4593" cy="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7" name="Rectangle 8"/>
            <p:cNvSpPr>
              <a:spLocks noChangeArrowheads="1"/>
            </p:cNvSpPr>
            <p:nvPr/>
          </p:nvSpPr>
          <p:spPr bwMode="auto">
            <a:xfrm>
              <a:off x="360" y="2520"/>
              <a:ext cx="4992" cy="1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cmpd="tri">
                  <a:solidFill>
                    <a:srgbClr val="000000"/>
                  </a:solidFill>
                  <a:miter lim="800000"/>
                  <a:headEnd/>
                  <a:tailEnd/>
                </a14:hiddenLine>
              </a:ext>
            </a:extLst>
          </p:spPr>
          <p:txBody>
            <a:bodyPr wrap="none" anchor="ctr"/>
            <a:lstStyle>
              <a:lvl1pPr>
                <a:defRPr>
                  <a:solidFill>
                    <a:schemeClr val="tx1"/>
                  </a:solidFill>
                  <a:latin typeface="Georgia" pitchFamily="18" charset="0"/>
                </a:defRPr>
              </a:lvl1pPr>
              <a:lvl2pPr marL="742950" indent="-285750">
                <a:defRPr>
                  <a:solidFill>
                    <a:schemeClr val="tx1"/>
                  </a:solidFill>
                  <a:latin typeface="Georgia" pitchFamily="18" charset="0"/>
                </a:defRPr>
              </a:lvl2pPr>
              <a:lvl3pPr marL="1143000" indent="-228600">
                <a:defRPr>
                  <a:solidFill>
                    <a:schemeClr val="tx1"/>
                  </a:solidFill>
                  <a:latin typeface="Georgia" pitchFamily="18" charset="0"/>
                </a:defRPr>
              </a:lvl3pPr>
              <a:lvl4pPr marL="1600200" indent="-228600">
                <a:defRPr>
                  <a:solidFill>
                    <a:schemeClr val="tx1"/>
                  </a:solidFill>
                  <a:latin typeface="Georgia" pitchFamily="18" charset="0"/>
                </a:defRPr>
              </a:lvl4pPr>
              <a:lvl5pPr marL="2057400" indent="-228600">
                <a:defRPr>
                  <a:solidFill>
                    <a:schemeClr val="tx1"/>
                  </a:solidFill>
                  <a:latin typeface="Georgia" pitchFamily="18" charset="0"/>
                </a:defRPr>
              </a:lvl5pPr>
              <a:lvl6pPr marL="2514600" indent="-228600" fontAlgn="base">
                <a:spcBef>
                  <a:spcPct val="0"/>
                </a:spcBef>
                <a:spcAft>
                  <a:spcPct val="0"/>
                </a:spcAft>
                <a:defRPr>
                  <a:solidFill>
                    <a:schemeClr val="tx1"/>
                  </a:solidFill>
                  <a:latin typeface="Georgia" pitchFamily="18" charset="0"/>
                </a:defRPr>
              </a:lvl6pPr>
              <a:lvl7pPr marL="2971800" indent="-228600" fontAlgn="base">
                <a:spcBef>
                  <a:spcPct val="0"/>
                </a:spcBef>
                <a:spcAft>
                  <a:spcPct val="0"/>
                </a:spcAft>
                <a:defRPr>
                  <a:solidFill>
                    <a:schemeClr val="tx1"/>
                  </a:solidFill>
                  <a:latin typeface="Georgia" pitchFamily="18" charset="0"/>
                </a:defRPr>
              </a:lvl7pPr>
              <a:lvl8pPr marL="3429000" indent="-228600" fontAlgn="base">
                <a:spcBef>
                  <a:spcPct val="0"/>
                </a:spcBef>
                <a:spcAft>
                  <a:spcPct val="0"/>
                </a:spcAft>
                <a:defRPr>
                  <a:solidFill>
                    <a:schemeClr val="tx1"/>
                  </a:solidFill>
                  <a:latin typeface="Georgia" pitchFamily="18" charset="0"/>
                </a:defRPr>
              </a:lvl8pPr>
              <a:lvl9pPr marL="3886200" indent="-228600" fontAlgn="base">
                <a:spcBef>
                  <a:spcPct val="0"/>
                </a:spcBef>
                <a:spcAft>
                  <a:spcPct val="0"/>
                </a:spcAft>
                <a:defRPr>
                  <a:solidFill>
                    <a:schemeClr val="tx1"/>
                  </a:solidFill>
                  <a:latin typeface="Georgia" pitchFamily="18" charset="0"/>
                </a:defRPr>
              </a:lvl9pPr>
            </a:lstStyle>
            <a:p>
              <a:pPr eaLnBrk="0" hangingPunct="0"/>
              <a:endParaRPr lang="hu-HU" altLang="hu-HU"/>
            </a:p>
          </p:txBody>
        </p:sp>
      </p:grpSp>
      <p:sp>
        <p:nvSpPr>
          <p:cNvPr id="13" name="TextBox 12"/>
          <p:cNvSpPr txBox="1">
            <a:spLocks noRot="1" noChangeAspect="1" noMove="1" noResize="1" noEditPoints="1" noAdjustHandles="1" noChangeArrowheads="1" noChangeShapeType="1" noTextEdit="1"/>
          </p:cNvSpPr>
          <p:nvPr/>
        </p:nvSpPr>
        <p:spPr>
          <a:xfrm>
            <a:off x="3449414" y="5888682"/>
            <a:ext cx="1767856" cy="461665"/>
          </a:xfrm>
          <a:prstGeom prst="rect">
            <a:avLst/>
          </a:prstGeom>
          <a:blipFill rotWithShape="1">
            <a:blip r:embed="rId5" cstate="print"/>
            <a:stretch>
              <a:fillRect/>
            </a:stretch>
          </a:blipFill>
        </p:spPr>
        <p:txBody>
          <a:bodyPr/>
          <a:lstStyle/>
          <a:p>
            <a:pPr eaLnBrk="0" fontAlgn="auto" hangingPunct="0">
              <a:spcBef>
                <a:spcPts val="0"/>
              </a:spcBef>
              <a:spcAft>
                <a:spcPts val="0"/>
              </a:spcAft>
              <a:defRPr/>
            </a:pPr>
            <a:r>
              <a:rPr lang="en-US">
                <a:noFill/>
                <a:latin typeface="+mn-lt"/>
                <a:cs typeface="+mn-cs"/>
              </a:rPr>
              <a:t> </a:t>
            </a:r>
          </a:p>
        </p:txBody>
      </p:sp>
    </p:spTree>
    <p:extLst>
      <p:ext uri="{BB962C8B-B14F-4D97-AF65-F5344CB8AC3E}">
        <p14:creationId xmlns:p14="http://schemas.microsoft.com/office/powerpoint/2010/main" val="2093174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24BA247F-9C61-334A-A720-FABDE0E48C97}"/>
              </a:ext>
            </a:extLst>
          </p:cNvPr>
          <p:cNvSpPr>
            <a:spLocks noGrp="1"/>
          </p:cNvSpPr>
          <p:nvPr>
            <p:ph type="title"/>
          </p:nvPr>
        </p:nvSpPr>
        <p:spPr/>
        <p:txBody>
          <a:bodyPr>
            <a:normAutofit fontScale="90000"/>
          </a:bodyPr>
          <a:lstStyle/>
          <a:p>
            <a:r>
              <a:rPr lang="hu-HU" b="1" dirty="0"/>
              <a:t>YTM vs. HPR</a:t>
            </a:r>
          </a:p>
        </p:txBody>
      </p:sp>
      <p:sp>
        <p:nvSpPr>
          <p:cNvPr id="4" name="Dátum helye 3">
            <a:extLst>
              <a:ext uri="{FF2B5EF4-FFF2-40B4-BE49-F238E27FC236}">
                <a16:creationId xmlns:a16="http://schemas.microsoft.com/office/drawing/2014/main" id="{21B77A6E-3B31-AF42-B327-F50EB44D4DD2}"/>
              </a:ext>
            </a:extLst>
          </p:cNvPr>
          <p:cNvSpPr>
            <a:spLocks noGrp="1"/>
          </p:cNvSpPr>
          <p:nvPr>
            <p:ph type="dt" sz="half" idx="10"/>
          </p:nvPr>
        </p:nvSpPr>
        <p:spPr/>
        <p:txBody>
          <a:bodyPr/>
          <a:lstStyle/>
          <a:p>
            <a:pPr>
              <a:defRPr/>
            </a:pPr>
            <a:endParaRPr lang="hu-HU" altLang="en-US"/>
          </a:p>
        </p:txBody>
      </p:sp>
      <p:sp>
        <p:nvSpPr>
          <p:cNvPr id="5" name="Élőláb helye 4">
            <a:extLst>
              <a:ext uri="{FF2B5EF4-FFF2-40B4-BE49-F238E27FC236}">
                <a16:creationId xmlns:a16="http://schemas.microsoft.com/office/drawing/2014/main" id="{71E6FBC1-5BB7-AE47-98CB-846208266A5B}"/>
              </a:ext>
            </a:extLst>
          </p:cNvPr>
          <p:cNvSpPr>
            <a:spLocks noGrp="1"/>
          </p:cNvSpPr>
          <p:nvPr>
            <p:ph type="ftr" sz="quarter" idx="11"/>
          </p:nvPr>
        </p:nvSpPr>
        <p:spPr/>
        <p:txBody>
          <a:bodyPr/>
          <a:lstStyle/>
          <a:p>
            <a:pPr>
              <a:defRPr/>
            </a:pPr>
            <a:endParaRPr lang="hu-HU" altLang="en-US"/>
          </a:p>
        </p:txBody>
      </p:sp>
      <p:sp>
        <p:nvSpPr>
          <p:cNvPr id="6" name="Dia számának helye 5">
            <a:extLst>
              <a:ext uri="{FF2B5EF4-FFF2-40B4-BE49-F238E27FC236}">
                <a16:creationId xmlns:a16="http://schemas.microsoft.com/office/drawing/2014/main" id="{501380E7-6453-6F46-903B-69FD4CB813EF}"/>
              </a:ext>
            </a:extLst>
          </p:cNvPr>
          <p:cNvSpPr>
            <a:spLocks noGrp="1"/>
          </p:cNvSpPr>
          <p:nvPr>
            <p:ph type="sldNum" sz="quarter" idx="12"/>
          </p:nvPr>
        </p:nvSpPr>
        <p:spPr/>
        <p:txBody>
          <a:bodyPr/>
          <a:lstStyle/>
          <a:p>
            <a:fld id="{6FC2C121-4FF7-4F08-8E46-61E97381B76B}" type="slidenum">
              <a:rPr lang="hu-HU" altLang="en-US" smtClean="0"/>
              <a:pPr/>
              <a:t>24</a:t>
            </a:fld>
            <a:endParaRPr lang="hu-HU" altLang="en-US"/>
          </a:p>
        </p:txBody>
      </p:sp>
      <p:sp>
        <p:nvSpPr>
          <p:cNvPr id="8" name="Text Placeholder 3">
            <a:extLst>
              <a:ext uri="{FF2B5EF4-FFF2-40B4-BE49-F238E27FC236}">
                <a16:creationId xmlns:a16="http://schemas.microsoft.com/office/drawing/2014/main" id="{2A80CCED-9A7B-BC40-AA7F-445BC8FBCB1B}"/>
              </a:ext>
            </a:extLst>
          </p:cNvPr>
          <p:cNvSpPr txBox="1">
            <a:spLocks/>
          </p:cNvSpPr>
          <p:nvPr/>
        </p:nvSpPr>
        <p:spPr>
          <a:xfrm>
            <a:off x="457200" y="1224756"/>
            <a:ext cx="4040188" cy="639762"/>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Book Antiqua" panose="0204060205030503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Book Antiqua" panose="0204060205030503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Book Antiqua" panose="0204060205030503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ook Antiqua" panose="0204060205030503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ook Antiqua" panose="020406020503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FontTx/>
              <a:buNone/>
            </a:pPr>
            <a:r>
              <a:rPr lang="en-US" sz="3200" b="1"/>
              <a:t>YTM</a:t>
            </a:r>
            <a:endParaRPr lang="en-US" sz="3200" b="1" dirty="0"/>
          </a:p>
        </p:txBody>
      </p:sp>
      <p:sp>
        <p:nvSpPr>
          <p:cNvPr id="9" name="Content Placeholder 4">
            <a:extLst>
              <a:ext uri="{FF2B5EF4-FFF2-40B4-BE49-F238E27FC236}">
                <a16:creationId xmlns:a16="http://schemas.microsoft.com/office/drawing/2014/main" id="{0FFB7628-42A8-964E-9DEC-ACF14DFDEBC9}"/>
              </a:ext>
            </a:extLst>
          </p:cNvPr>
          <p:cNvSpPr txBox="1">
            <a:spLocks/>
          </p:cNvSpPr>
          <p:nvPr/>
        </p:nvSpPr>
        <p:spPr>
          <a:xfrm>
            <a:off x="457200" y="1864518"/>
            <a:ext cx="4040188" cy="395128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Book Antiqua" panose="0204060205030503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Book Antiqua" panose="0204060205030503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Book Antiqua" panose="0204060205030503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ook Antiqua" panose="0204060205030503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ook Antiqua" panose="020406020503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a:t>It is the average return if the bond is held to maturity</a:t>
            </a:r>
          </a:p>
          <a:p>
            <a:pPr fontAlgn="auto">
              <a:spcAft>
                <a:spcPts val="0"/>
              </a:spcAft>
            </a:pPr>
            <a:r>
              <a:rPr lang="en-US"/>
              <a:t>Depends on coupon rate, maturity, and par value</a:t>
            </a:r>
          </a:p>
          <a:p>
            <a:pPr fontAlgn="auto">
              <a:spcAft>
                <a:spcPts val="0"/>
              </a:spcAft>
            </a:pPr>
            <a:r>
              <a:rPr lang="en-US"/>
              <a:t>All of these are readily observable</a:t>
            </a:r>
          </a:p>
          <a:p>
            <a:pPr fontAlgn="auto">
              <a:spcAft>
                <a:spcPts val="0"/>
              </a:spcAft>
            </a:pPr>
            <a:endParaRPr lang="en-US"/>
          </a:p>
          <a:p>
            <a:pPr fontAlgn="auto">
              <a:spcAft>
                <a:spcPts val="0"/>
              </a:spcAft>
            </a:pPr>
            <a:endParaRPr lang="en-US" dirty="0"/>
          </a:p>
        </p:txBody>
      </p:sp>
      <p:sp>
        <p:nvSpPr>
          <p:cNvPr id="10" name="Text Placeholder 5">
            <a:extLst>
              <a:ext uri="{FF2B5EF4-FFF2-40B4-BE49-F238E27FC236}">
                <a16:creationId xmlns:a16="http://schemas.microsoft.com/office/drawing/2014/main" id="{F8794686-64EE-8B40-87A3-8AE155E5F6B8}"/>
              </a:ext>
            </a:extLst>
          </p:cNvPr>
          <p:cNvSpPr txBox="1">
            <a:spLocks/>
          </p:cNvSpPr>
          <p:nvPr/>
        </p:nvSpPr>
        <p:spPr>
          <a:xfrm>
            <a:off x="4645025" y="1224756"/>
            <a:ext cx="4041775" cy="639762"/>
          </a:xfrm>
          <a:prstGeom prst="rect">
            <a:avLst/>
          </a:prstGeom>
        </p:spPr>
        <p:txBody>
          <a:bodyPr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Book Antiqua" panose="0204060205030503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Book Antiqua" panose="0204060205030503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Book Antiqua" panose="0204060205030503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ook Antiqua" panose="0204060205030503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ook Antiqua" panose="020406020503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FontTx/>
              <a:buNone/>
            </a:pPr>
            <a:r>
              <a:rPr lang="en-US" sz="3200" b="1"/>
              <a:t>HPR</a:t>
            </a:r>
            <a:endParaRPr lang="en-US" sz="3200" b="1" dirty="0"/>
          </a:p>
        </p:txBody>
      </p:sp>
      <p:sp>
        <p:nvSpPr>
          <p:cNvPr id="11" name="Content Placeholder 6">
            <a:extLst>
              <a:ext uri="{FF2B5EF4-FFF2-40B4-BE49-F238E27FC236}">
                <a16:creationId xmlns:a16="http://schemas.microsoft.com/office/drawing/2014/main" id="{108053EE-C2FD-1146-8A86-731BD460A8A5}"/>
              </a:ext>
            </a:extLst>
          </p:cNvPr>
          <p:cNvSpPr txBox="1">
            <a:spLocks/>
          </p:cNvSpPr>
          <p:nvPr/>
        </p:nvSpPr>
        <p:spPr>
          <a:xfrm>
            <a:off x="4645025" y="1864518"/>
            <a:ext cx="4041775" cy="395128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Book Antiqua" panose="0204060205030503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Book Antiqua" panose="0204060205030503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Book Antiqua" panose="0204060205030503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ook Antiqua" panose="0204060205030503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ook Antiqua" panose="020406020503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a:t>It is the rate of return over a particular investment period</a:t>
            </a:r>
          </a:p>
          <a:p>
            <a:pPr fontAlgn="auto">
              <a:spcAft>
                <a:spcPts val="0"/>
              </a:spcAft>
            </a:pPr>
            <a:r>
              <a:rPr lang="en-US"/>
              <a:t>Depends on the bond</a:t>
            </a:r>
            <a:r>
              <a:rPr lang="en-US" altLang="ja-JP">
                <a:latin typeface="Arial"/>
              </a:rPr>
              <a:t>’</a:t>
            </a:r>
            <a:r>
              <a:rPr lang="en-US"/>
              <a:t>s price at the end of the holding period, an unknown future value</a:t>
            </a:r>
          </a:p>
          <a:p>
            <a:pPr fontAlgn="auto">
              <a:spcAft>
                <a:spcPts val="0"/>
              </a:spcAft>
            </a:pPr>
            <a:r>
              <a:rPr lang="en-US"/>
              <a:t>Can only be forecasted</a:t>
            </a:r>
          </a:p>
          <a:p>
            <a:pPr fontAlgn="auto">
              <a:spcAft>
                <a:spcPts val="0"/>
              </a:spcAft>
            </a:pPr>
            <a:endParaRPr lang="en-US" dirty="0"/>
          </a:p>
        </p:txBody>
      </p:sp>
    </p:spTree>
    <p:extLst>
      <p:ext uri="{BB962C8B-B14F-4D97-AF65-F5344CB8AC3E}">
        <p14:creationId xmlns:p14="http://schemas.microsoft.com/office/powerpoint/2010/main" val="3612683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Content Placeholder 3"/>
          <p:cNvSpPr>
            <a:spLocks noGrp="1"/>
          </p:cNvSpPr>
          <p:nvPr>
            <p:ph idx="4294967295"/>
          </p:nvPr>
        </p:nvSpPr>
        <p:spPr/>
        <p:txBody>
          <a:bodyPr/>
          <a:lstStyle/>
          <a:p>
            <a:pPr algn="ctr">
              <a:buFontTx/>
              <a:buNone/>
            </a:pPr>
            <a:endParaRPr lang="hu-HU" altLang="hu-HU" sz="4800" b="1" dirty="0"/>
          </a:p>
          <a:p>
            <a:pPr algn="ctr">
              <a:buFontTx/>
              <a:buNone/>
            </a:pPr>
            <a:endParaRPr lang="hu-HU" altLang="hu-HU" sz="4800" b="1" dirty="0"/>
          </a:p>
          <a:p>
            <a:pPr algn="ctr">
              <a:buFontTx/>
              <a:buNone/>
            </a:pPr>
            <a:r>
              <a:rPr lang="en-US" altLang="hu-HU" sz="4800" b="1" dirty="0"/>
              <a:t>T</a:t>
            </a:r>
            <a:r>
              <a:rPr lang="hu-HU" altLang="hu-HU" sz="4800" b="1" dirty="0"/>
              <a:t>he </a:t>
            </a:r>
            <a:r>
              <a:rPr lang="hu-HU" altLang="hu-HU" sz="4800" b="1" dirty="0" err="1"/>
              <a:t>yield</a:t>
            </a:r>
            <a:r>
              <a:rPr lang="hu-HU" altLang="hu-HU" sz="4800" b="1" dirty="0"/>
              <a:t> </a:t>
            </a:r>
            <a:r>
              <a:rPr lang="hu-HU" altLang="hu-HU" sz="4800" b="1" dirty="0" err="1"/>
              <a:t>curve</a:t>
            </a:r>
            <a:r>
              <a:rPr lang="en-US" altLang="hu-HU" sz="3600" b="1" dirty="0"/>
              <a:t>	</a:t>
            </a:r>
            <a:endParaRPr lang="en-US" altLang="hu-HU" sz="3600" dirty="0"/>
          </a:p>
        </p:txBody>
      </p:sp>
    </p:spTree>
    <p:extLst>
      <p:ext uri="{BB962C8B-B14F-4D97-AF65-F5344CB8AC3E}">
        <p14:creationId xmlns:p14="http://schemas.microsoft.com/office/powerpoint/2010/main" val="30313667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1026"/>
          <p:cNvSpPr>
            <a:spLocks noGrp="1" noChangeArrowheads="1"/>
          </p:cNvSpPr>
          <p:nvPr>
            <p:ph type="title" idx="4294967295"/>
          </p:nvPr>
        </p:nvSpPr>
        <p:spPr>
          <a:xfrm>
            <a:off x="0" y="77998"/>
            <a:ext cx="6477000" cy="623888"/>
          </a:xfrm>
          <a:noFill/>
        </p:spPr>
        <p:txBody>
          <a:bodyPr lIns="90488" tIns="44450" rIns="90488" bIns="44450" anchor="b">
            <a:normAutofit/>
          </a:bodyPr>
          <a:lstStyle/>
          <a:p>
            <a:r>
              <a:rPr lang="en-US" altLang="hu-HU" sz="3200" b="1" dirty="0"/>
              <a:t>Term Structure of Interest Rates</a:t>
            </a:r>
          </a:p>
        </p:txBody>
      </p:sp>
      <p:sp>
        <p:nvSpPr>
          <p:cNvPr id="23555" name="Rectangle 1027"/>
          <p:cNvSpPr>
            <a:spLocks noGrp="1" noChangeArrowheads="1"/>
          </p:cNvSpPr>
          <p:nvPr>
            <p:ph idx="4294967295"/>
          </p:nvPr>
        </p:nvSpPr>
        <p:spPr/>
        <p:txBody>
          <a:bodyPr lIns="90488" tIns="44450" rIns="90488" bIns="44450"/>
          <a:lstStyle/>
          <a:p>
            <a:r>
              <a:rPr lang="en-US" altLang="hu-HU" dirty="0"/>
              <a:t>Relationship between yields to maturity and maturity</a:t>
            </a:r>
          </a:p>
          <a:p>
            <a:endParaRPr lang="en-US" altLang="hu-HU" dirty="0"/>
          </a:p>
          <a:p>
            <a:r>
              <a:rPr lang="en-US" altLang="hu-HU" dirty="0"/>
              <a:t>Yield curve:  a graph of the yields on bonds relative to the number of years to maturity</a:t>
            </a:r>
          </a:p>
          <a:p>
            <a:pPr lvl="1"/>
            <a:r>
              <a:rPr lang="en-US" altLang="hu-HU" dirty="0"/>
              <a:t>Have to be similar risk or other factors would be influencing yields</a:t>
            </a:r>
          </a:p>
          <a:p>
            <a:r>
              <a:rPr lang="en-US" dirty="0"/>
              <a:t>Information on expected future short-term rates can be implied from the yield curve</a:t>
            </a:r>
          </a:p>
          <a:p>
            <a:endParaRPr lang="en-US" altLang="hu-HU" dirty="0"/>
          </a:p>
        </p:txBody>
      </p:sp>
    </p:spTree>
    <p:extLst>
      <p:ext uri="{BB962C8B-B14F-4D97-AF65-F5344CB8AC3E}">
        <p14:creationId xmlns:p14="http://schemas.microsoft.com/office/powerpoint/2010/main" val="3768046698"/>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16565" y="28871"/>
            <a:ext cx="6553200" cy="863038"/>
          </a:xfrm>
        </p:spPr>
        <p:txBody>
          <a:bodyPr>
            <a:normAutofit/>
          </a:bodyPr>
          <a:lstStyle/>
          <a:p>
            <a:r>
              <a:rPr lang="en-US" altLang="hu-HU" sz="3600" b="1" dirty="0"/>
              <a:t>The („Normal”) Yield Curve</a:t>
            </a:r>
          </a:p>
        </p:txBody>
      </p:sp>
      <p:pic>
        <p:nvPicPr>
          <p:cNvPr id="2253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985394"/>
            <a:ext cx="6697662" cy="337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2" name="Szövegdoboz 4"/>
          <p:cNvSpPr txBox="1">
            <a:spLocks noChangeArrowheads="1"/>
          </p:cNvSpPr>
          <p:nvPr/>
        </p:nvSpPr>
        <p:spPr bwMode="auto">
          <a:xfrm>
            <a:off x="0" y="4508500"/>
            <a:ext cx="889248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Georgia" pitchFamily="18" charset="0"/>
              </a:defRPr>
            </a:lvl1pPr>
            <a:lvl2pPr marL="742950" indent="-285750">
              <a:defRPr>
                <a:solidFill>
                  <a:schemeClr val="tx1"/>
                </a:solidFill>
                <a:latin typeface="Georgia" pitchFamily="18" charset="0"/>
              </a:defRPr>
            </a:lvl2pPr>
            <a:lvl3pPr marL="1143000" indent="-228600">
              <a:defRPr>
                <a:solidFill>
                  <a:schemeClr val="tx1"/>
                </a:solidFill>
                <a:latin typeface="Georgia" pitchFamily="18" charset="0"/>
              </a:defRPr>
            </a:lvl3pPr>
            <a:lvl4pPr marL="1600200" indent="-228600">
              <a:defRPr>
                <a:solidFill>
                  <a:schemeClr val="tx1"/>
                </a:solidFill>
                <a:latin typeface="Georgia" pitchFamily="18" charset="0"/>
              </a:defRPr>
            </a:lvl4pPr>
            <a:lvl5pPr marL="2057400" indent="-228600">
              <a:defRPr>
                <a:solidFill>
                  <a:schemeClr val="tx1"/>
                </a:solidFill>
                <a:latin typeface="Georgia" pitchFamily="18" charset="0"/>
              </a:defRPr>
            </a:lvl5pPr>
            <a:lvl6pPr marL="2514600" indent="-228600" fontAlgn="base">
              <a:spcBef>
                <a:spcPct val="0"/>
              </a:spcBef>
              <a:spcAft>
                <a:spcPct val="0"/>
              </a:spcAft>
              <a:defRPr>
                <a:solidFill>
                  <a:schemeClr val="tx1"/>
                </a:solidFill>
                <a:latin typeface="Georgia" pitchFamily="18" charset="0"/>
              </a:defRPr>
            </a:lvl6pPr>
            <a:lvl7pPr marL="2971800" indent="-228600" fontAlgn="base">
              <a:spcBef>
                <a:spcPct val="0"/>
              </a:spcBef>
              <a:spcAft>
                <a:spcPct val="0"/>
              </a:spcAft>
              <a:defRPr>
                <a:solidFill>
                  <a:schemeClr val="tx1"/>
                </a:solidFill>
                <a:latin typeface="Georgia" pitchFamily="18" charset="0"/>
              </a:defRPr>
            </a:lvl7pPr>
            <a:lvl8pPr marL="3429000" indent="-228600" fontAlgn="base">
              <a:spcBef>
                <a:spcPct val="0"/>
              </a:spcBef>
              <a:spcAft>
                <a:spcPct val="0"/>
              </a:spcAft>
              <a:defRPr>
                <a:solidFill>
                  <a:schemeClr val="tx1"/>
                </a:solidFill>
                <a:latin typeface="Georgia" pitchFamily="18" charset="0"/>
              </a:defRPr>
            </a:lvl8pPr>
            <a:lvl9pPr marL="3886200" indent="-228600" fontAlgn="base">
              <a:spcBef>
                <a:spcPct val="0"/>
              </a:spcBef>
              <a:spcAft>
                <a:spcPct val="0"/>
              </a:spcAft>
              <a:defRPr>
                <a:solidFill>
                  <a:schemeClr val="tx1"/>
                </a:solidFill>
                <a:latin typeface="Georgia" pitchFamily="18" charset="0"/>
              </a:defRPr>
            </a:lvl9pPr>
          </a:lstStyle>
          <a:p>
            <a:pPr algn="just"/>
            <a:r>
              <a:rPr lang="en-US" altLang="hu-HU" sz="2000" dirty="0"/>
              <a:t>The yield curve represents the relationship between interest rates on bonds of different maturities, </a:t>
            </a:r>
            <a:r>
              <a:rPr lang="en-US" altLang="hu-HU" sz="2000" i="1" dirty="0"/>
              <a:t>but equal credit quality</a:t>
            </a:r>
            <a:r>
              <a:rPr lang="en-US" altLang="hu-HU" sz="2000" dirty="0"/>
              <a:t>. </a:t>
            </a:r>
            <a:endParaRPr lang="hu-HU" altLang="hu-HU" sz="2000" dirty="0"/>
          </a:p>
          <a:p>
            <a:pPr algn="just"/>
            <a:r>
              <a:rPr lang="en-US" altLang="hu-HU" sz="2000" dirty="0"/>
              <a:t>The yield curve refers to the difference between short-term and long-term interest rates. Normally, of course, shorter-term rates are lower than the longer-term ones </a:t>
            </a:r>
            <a:r>
              <a:rPr lang="hu-HU" altLang="hu-HU" sz="2000" dirty="0"/>
              <a:t>(</a:t>
            </a:r>
            <a:r>
              <a:rPr lang="en-US" altLang="hu-HU" sz="2000" dirty="0"/>
              <a:t>investors require a premium to tie up their money for a longer period (a term premium)</a:t>
            </a:r>
            <a:r>
              <a:rPr lang="hu-HU" altLang="hu-HU" sz="2000" dirty="0"/>
              <a:t>)</a:t>
            </a:r>
            <a:r>
              <a:rPr lang="en-US" altLang="hu-HU" sz="2000" dirty="0"/>
              <a:t>— such that a graph plotting interest rates as a function of maturity distinctly rises as maturity lengthens.</a:t>
            </a:r>
            <a:endParaRPr lang="hu-HU" altLang="hu-HU" sz="2000" dirty="0"/>
          </a:p>
        </p:txBody>
      </p:sp>
    </p:spTree>
    <p:extLst>
      <p:ext uri="{BB962C8B-B14F-4D97-AF65-F5344CB8AC3E}">
        <p14:creationId xmlns:p14="http://schemas.microsoft.com/office/powerpoint/2010/main" val="167369269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a:noFill/>
        </p:spPr>
        <p:txBody>
          <a:bodyPr lIns="90488" tIns="44450" rIns="90488" bIns="44450" anchor="b">
            <a:normAutofit fontScale="90000"/>
          </a:bodyPr>
          <a:lstStyle/>
          <a:p>
            <a:r>
              <a:rPr lang="en-US" altLang="hu-HU" b="1" dirty="0"/>
              <a:t>Treasury Yield Curves</a:t>
            </a:r>
          </a:p>
        </p:txBody>
      </p:sp>
      <p:pic>
        <p:nvPicPr>
          <p:cNvPr id="5121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463" y="1581150"/>
            <a:ext cx="7953375" cy="3795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6204416"/>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a:xfrm>
            <a:off x="152400" y="60325"/>
            <a:ext cx="6781800" cy="623888"/>
          </a:xfrm>
          <a:noFill/>
        </p:spPr>
        <p:txBody>
          <a:bodyPr lIns="90488" tIns="44450" rIns="90488" bIns="44450" anchor="b">
            <a:normAutofit/>
          </a:bodyPr>
          <a:lstStyle/>
          <a:p>
            <a:r>
              <a:rPr lang="en-US" altLang="hu-HU" sz="3000" b="1" dirty="0"/>
              <a:t>Theories of the Term Structure</a:t>
            </a:r>
          </a:p>
        </p:txBody>
      </p:sp>
      <p:sp>
        <p:nvSpPr>
          <p:cNvPr id="25603" name="Rectangle 3"/>
          <p:cNvSpPr>
            <a:spLocks noGrp="1" noChangeArrowheads="1"/>
          </p:cNvSpPr>
          <p:nvPr>
            <p:ph idx="4294967295"/>
          </p:nvPr>
        </p:nvSpPr>
        <p:spPr/>
        <p:txBody>
          <a:bodyPr lIns="90488" tIns="44450" rIns="90488" bIns="44450"/>
          <a:lstStyle/>
          <a:p>
            <a:pPr>
              <a:lnSpc>
                <a:spcPct val="90000"/>
              </a:lnSpc>
            </a:pPr>
            <a:r>
              <a:rPr lang="en-US" altLang="hu-HU" sz="2800" b="1" dirty="0"/>
              <a:t>Expectations </a:t>
            </a:r>
          </a:p>
          <a:p>
            <a:pPr lvl="1">
              <a:lnSpc>
                <a:spcPct val="90000"/>
              </a:lnSpc>
            </a:pPr>
            <a:r>
              <a:rPr lang="en-US" altLang="hu-HU" sz="2400" dirty="0"/>
              <a:t>Long term rates are a function of expected future short term rates</a:t>
            </a:r>
          </a:p>
          <a:p>
            <a:pPr lvl="1">
              <a:lnSpc>
                <a:spcPct val="90000"/>
              </a:lnSpc>
            </a:pPr>
            <a:r>
              <a:rPr lang="en-US" altLang="hu-HU" sz="2400" dirty="0"/>
              <a:t>Upward slope means that the market is expecting higher future short term rates</a:t>
            </a:r>
          </a:p>
          <a:p>
            <a:pPr lvl="1">
              <a:lnSpc>
                <a:spcPct val="90000"/>
              </a:lnSpc>
            </a:pPr>
            <a:r>
              <a:rPr lang="en-US" altLang="hu-HU" sz="2400" dirty="0"/>
              <a:t>Downward slope means that the market is expecting lower future short term rates</a:t>
            </a:r>
          </a:p>
          <a:p>
            <a:pPr lvl="1">
              <a:lnSpc>
                <a:spcPct val="90000"/>
              </a:lnSpc>
            </a:pPr>
            <a:endParaRPr lang="en-US" altLang="hu-HU" sz="2400" dirty="0"/>
          </a:p>
          <a:p>
            <a:pPr>
              <a:lnSpc>
                <a:spcPct val="90000"/>
              </a:lnSpc>
            </a:pPr>
            <a:r>
              <a:rPr lang="en-US" altLang="hu-HU" sz="2800" b="1" dirty="0"/>
              <a:t>Liquidity Preference</a:t>
            </a:r>
          </a:p>
          <a:p>
            <a:pPr lvl="1">
              <a:lnSpc>
                <a:spcPct val="90000"/>
              </a:lnSpc>
            </a:pPr>
            <a:r>
              <a:rPr lang="en-US" altLang="hu-HU" sz="2400" dirty="0"/>
              <a:t>Upward bias over expectations</a:t>
            </a:r>
          </a:p>
          <a:p>
            <a:pPr lvl="1">
              <a:lnSpc>
                <a:spcPct val="90000"/>
              </a:lnSpc>
            </a:pPr>
            <a:r>
              <a:rPr lang="en-US" altLang="hu-HU" sz="2400" dirty="0"/>
              <a:t>The observed long-term rate includes a risk premium</a:t>
            </a:r>
          </a:p>
          <a:p>
            <a:pPr>
              <a:lnSpc>
                <a:spcPct val="90000"/>
              </a:lnSpc>
              <a:buFont typeface="Wingdings" pitchFamily="2" charset="2"/>
              <a:buNone/>
            </a:pPr>
            <a:endParaRPr lang="en-US" altLang="hu-HU" sz="2400" dirty="0"/>
          </a:p>
        </p:txBody>
      </p:sp>
    </p:spTree>
    <p:extLst>
      <p:ext uri="{BB962C8B-B14F-4D97-AF65-F5344CB8AC3E}">
        <p14:creationId xmlns:p14="http://schemas.microsoft.com/office/powerpoint/2010/main" val="42225888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idx="1"/>
          </p:nvPr>
        </p:nvSpPr>
        <p:spPr>
          <a:noFill/>
        </p:spPr>
        <p:txBody>
          <a:bodyPr lIns="90488" tIns="44450" rIns="90488" bIns="44450">
            <a:normAutofit lnSpcReduction="10000"/>
          </a:bodyPr>
          <a:lstStyle/>
          <a:p>
            <a:r>
              <a:rPr lang="en-US" dirty="0"/>
              <a:t>Bonds are debt obligations of issuers (borrowers) to bondholders (creditors)</a:t>
            </a:r>
          </a:p>
          <a:p>
            <a:endParaRPr lang="en-US" dirty="0"/>
          </a:p>
          <a:p>
            <a:pPr lvl="1"/>
            <a:r>
              <a:rPr lang="en-US" i="1" dirty="0"/>
              <a:t>Face </a:t>
            </a:r>
            <a:r>
              <a:rPr lang="en-US" dirty="0"/>
              <a:t>or</a:t>
            </a:r>
            <a:r>
              <a:rPr lang="en-US" i="1" dirty="0"/>
              <a:t> par value </a:t>
            </a:r>
            <a:r>
              <a:rPr lang="en-US" dirty="0"/>
              <a:t>is the principal repaid at maturity, typically $1000</a:t>
            </a:r>
          </a:p>
          <a:p>
            <a:pPr lvl="1"/>
            <a:r>
              <a:rPr lang="en-US" dirty="0"/>
              <a:t>The </a:t>
            </a:r>
            <a:r>
              <a:rPr lang="en-US" i="1" dirty="0"/>
              <a:t>coupon</a:t>
            </a:r>
            <a:r>
              <a:rPr lang="en-US" dirty="0"/>
              <a:t> rate determines the interest payment (</a:t>
            </a:r>
            <a:r>
              <a:rPr lang="en-US" altLang="ja-JP" dirty="0">
                <a:latin typeface="Arial"/>
              </a:rPr>
              <a:t>“</a:t>
            </a:r>
            <a:r>
              <a:rPr lang="en-US" dirty="0"/>
              <a:t>coupon payments</a:t>
            </a:r>
            <a:r>
              <a:rPr lang="en-US" altLang="ja-JP" dirty="0">
                <a:latin typeface="Arial"/>
              </a:rPr>
              <a:t>”</a:t>
            </a:r>
            <a:r>
              <a:rPr lang="en-US" altLang="ja-JP" dirty="0"/>
              <a:t>) </a:t>
            </a:r>
            <a:r>
              <a:rPr lang="en-US" dirty="0"/>
              <a:t>paid semiannually</a:t>
            </a:r>
          </a:p>
          <a:p>
            <a:pPr lvl="1"/>
            <a:r>
              <a:rPr lang="en-US" dirty="0"/>
              <a:t>The </a:t>
            </a:r>
            <a:r>
              <a:rPr lang="en-US" i="1" dirty="0"/>
              <a:t>indenture</a:t>
            </a:r>
            <a:r>
              <a:rPr lang="en-US" dirty="0"/>
              <a:t> is the contract between the issuer and the bondholder that specifies the coupon rate, maturity date, and par value</a:t>
            </a:r>
          </a:p>
          <a:p>
            <a:r>
              <a:rPr lang="en-US" altLang="hu-HU" sz="2600" dirty="0"/>
              <a:t>Compounding and payments</a:t>
            </a:r>
          </a:p>
          <a:p>
            <a:pPr lvl="1"/>
            <a:r>
              <a:rPr lang="en-US" altLang="hu-HU" sz="2600" dirty="0"/>
              <a:t>Net and Gross Price</a:t>
            </a:r>
          </a:p>
          <a:p>
            <a:pPr lvl="1"/>
            <a:r>
              <a:rPr lang="en-US" altLang="hu-HU" sz="2600" dirty="0"/>
              <a:t>Accrued Interest</a:t>
            </a:r>
          </a:p>
          <a:p>
            <a:pPr marL="457200" lvl="1" indent="0">
              <a:buNone/>
            </a:pPr>
            <a:endParaRPr lang="en-US" dirty="0"/>
          </a:p>
          <a:p>
            <a:endParaRPr lang="en-US" sz="2800" dirty="0"/>
          </a:p>
        </p:txBody>
      </p:sp>
      <p:sp>
        <p:nvSpPr>
          <p:cNvPr id="7171" name="Rectangle 3"/>
          <p:cNvSpPr>
            <a:spLocks noGrp="1" noChangeArrowheads="1"/>
          </p:cNvSpPr>
          <p:nvPr>
            <p:ph type="title"/>
          </p:nvPr>
        </p:nvSpPr>
        <p:spPr>
          <a:xfrm>
            <a:off x="304800" y="77998"/>
            <a:ext cx="5562600" cy="623888"/>
          </a:xfrm>
        </p:spPr>
        <p:txBody>
          <a:bodyPr lIns="90488" tIns="44450" rIns="90488" bIns="44450" anchorCtr="1">
            <a:normAutofit fontScale="90000"/>
          </a:bodyPr>
          <a:lstStyle/>
          <a:p>
            <a:r>
              <a:rPr lang="en-US" b="1" dirty="0"/>
              <a:t>Bond Characteristics</a:t>
            </a:r>
          </a:p>
        </p:txBody>
      </p:sp>
    </p:spTree>
    <p:extLst>
      <p:ext uri="{BB962C8B-B14F-4D97-AF65-F5344CB8AC3E}">
        <p14:creationId xmlns:p14="http://schemas.microsoft.com/office/powerpoint/2010/main" val="117723258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842">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4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842">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84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3"/>
          <p:cNvSpPr>
            <a:spLocks noGrp="1" noChangeArrowheads="1"/>
          </p:cNvSpPr>
          <p:nvPr>
            <p:ph type="subTitle" idx="1"/>
          </p:nvPr>
        </p:nvSpPr>
        <p:spPr>
          <a:xfrm>
            <a:off x="582612" y="2209800"/>
            <a:ext cx="7494587" cy="1828800"/>
          </a:xfrm>
          <a:ln/>
        </p:spPr>
        <p:txBody>
          <a:bodyPr/>
          <a:lstStyle/>
          <a:p>
            <a:pPr eaLnBrk="0" hangingPunct="0"/>
            <a:r>
              <a:rPr lang="en-US" altLang="hu-HU" sz="4700" b="1" dirty="0">
                <a:cs typeface="Arial" charset="0"/>
              </a:rPr>
              <a:t>Managing Bond Portfolios </a:t>
            </a:r>
          </a:p>
          <a:p>
            <a:pPr eaLnBrk="0" hangingPunct="0"/>
            <a:endParaRPr lang="en-US" altLang="hu-HU" sz="4700" b="1" dirty="0">
              <a:solidFill>
                <a:srgbClr val="000099"/>
              </a:solidFill>
              <a:cs typeface="Arial" charset="0"/>
            </a:endParaRPr>
          </a:p>
        </p:txBody>
      </p:sp>
      <p:sp>
        <p:nvSpPr>
          <p:cNvPr id="5" name="Slide Number Placeholder 4"/>
          <p:cNvSpPr txBox="1">
            <a:spLocks noGrp="1"/>
          </p:cNvSpPr>
          <p:nvPr/>
        </p:nvSpPr>
        <p:spPr>
          <a:xfrm>
            <a:off x="6553200" y="6356350"/>
            <a:ext cx="2133600" cy="365125"/>
          </a:xfrm>
          <a:prstGeom prst="rect">
            <a:avLst/>
          </a:prstGeom>
          <a:noFill/>
        </p:spPr>
        <p:txBody>
          <a:bodyPr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20000"/>
              </a:spcBef>
              <a:spcAft>
                <a:spcPct val="0"/>
              </a:spcAft>
              <a:defRPr sz="2400" b="1">
                <a:solidFill>
                  <a:schemeClr val="tx1"/>
                </a:solidFill>
                <a:latin typeface="Arial" charset="0"/>
              </a:defRPr>
            </a:lvl6pPr>
            <a:lvl7pPr marL="2971800" indent="-228600" eaLnBrk="0" fontAlgn="base" hangingPunct="0">
              <a:spcBef>
                <a:spcPct val="20000"/>
              </a:spcBef>
              <a:spcAft>
                <a:spcPct val="0"/>
              </a:spcAft>
              <a:defRPr sz="2400" b="1">
                <a:solidFill>
                  <a:schemeClr val="tx1"/>
                </a:solidFill>
                <a:latin typeface="Arial" charset="0"/>
              </a:defRPr>
            </a:lvl7pPr>
            <a:lvl8pPr marL="3429000" indent="-228600" eaLnBrk="0" fontAlgn="base" hangingPunct="0">
              <a:spcBef>
                <a:spcPct val="20000"/>
              </a:spcBef>
              <a:spcAft>
                <a:spcPct val="0"/>
              </a:spcAft>
              <a:defRPr sz="2400" b="1">
                <a:solidFill>
                  <a:schemeClr val="tx1"/>
                </a:solidFill>
                <a:latin typeface="Arial" charset="0"/>
              </a:defRPr>
            </a:lvl8pPr>
            <a:lvl9pPr marL="3886200" indent="-228600" eaLnBrk="0" fontAlgn="base" hangingPunct="0">
              <a:spcBef>
                <a:spcPct val="20000"/>
              </a:spcBef>
              <a:spcAft>
                <a:spcPct val="0"/>
              </a:spcAft>
              <a:defRPr sz="2400" b="1">
                <a:solidFill>
                  <a:schemeClr val="tx1"/>
                </a:solidFill>
                <a:latin typeface="Arial" charset="0"/>
              </a:defRPr>
            </a:lvl9pPr>
          </a:lstStyle>
          <a:p>
            <a:pPr algn="r"/>
            <a:endParaRPr lang="hu-HU" altLang="hu-HU" sz="1000" b="0">
              <a:solidFill>
                <a:srgbClr val="898989"/>
              </a:solidFill>
              <a:latin typeface="Times New Roman" pitchFamily="18" charset="0"/>
            </a:endParaRPr>
          </a:p>
        </p:txBody>
      </p:sp>
      <p:sp>
        <p:nvSpPr>
          <p:cNvPr id="95238" name="Rectangle 11"/>
          <p:cNvSpPr>
            <a:spLocks noChangeArrowheads="1"/>
          </p:cNvSpPr>
          <p:nvPr/>
        </p:nvSpPr>
        <p:spPr bwMode="auto">
          <a:xfrm>
            <a:off x="3859213" y="6561138"/>
            <a:ext cx="53340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20000"/>
              </a:spcBef>
              <a:spcAft>
                <a:spcPct val="0"/>
              </a:spcAft>
              <a:defRPr sz="2400" b="1">
                <a:solidFill>
                  <a:schemeClr val="tx1"/>
                </a:solidFill>
                <a:latin typeface="Arial" charset="0"/>
              </a:defRPr>
            </a:lvl6pPr>
            <a:lvl7pPr marL="2971800" indent="-228600" eaLnBrk="0" fontAlgn="base" hangingPunct="0">
              <a:spcBef>
                <a:spcPct val="20000"/>
              </a:spcBef>
              <a:spcAft>
                <a:spcPct val="0"/>
              </a:spcAft>
              <a:defRPr sz="2400" b="1">
                <a:solidFill>
                  <a:schemeClr val="tx1"/>
                </a:solidFill>
                <a:latin typeface="Arial" charset="0"/>
              </a:defRPr>
            </a:lvl7pPr>
            <a:lvl8pPr marL="3429000" indent="-228600" eaLnBrk="0" fontAlgn="base" hangingPunct="0">
              <a:spcBef>
                <a:spcPct val="20000"/>
              </a:spcBef>
              <a:spcAft>
                <a:spcPct val="0"/>
              </a:spcAft>
              <a:defRPr sz="2400" b="1">
                <a:solidFill>
                  <a:schemeClr val="tx1"/>
                </a:solidFill>
                <a:latin typeface="Arial" charset="0"/>
              </a:defRPr>
            </a:lvl8pPr>
            <a:lvl9pPr marL="3886200" indent="-228600" eaLnBrk="0" fontAlgn="base" hangingPunct="0">
              <a:spcBef>
                <a:spcPct val="20000"/>
              </a:spcBef>
              <a:spcAft>
                <a:spcPct val="0"/>
              </a:spcAft>
              <a:defRPr sz="2400" b="1">
                <a:solidFill>
                  <a:schemeClr val="tx1"/>
                </a:solidFill>
                <a:latin typeface="Arial" charset="0"/>
              </a:defRPr>
            </a:lvl9pPr>
          </a:lstStyle>
          <a:p>
            <a:pPr algn="r">
              <a:spcBef>
                <a:spcPct val="50000"/>
              </a:spcBef>
            </a:pPr>
            <a:r>
              <a:rPr lang="en-US" altLang="hu-HU" sz="1000" i="1">
                <a:solidFill>
                  <a:schemeClr val="bg2"/>
                </a:solidFill>
                <a:latin typeface="Times New Roman" pitchFamily="18" charset="0"/>
                <a:ea typeface="MS PGothic" pitchFamily="34" charset="-128"/>
                <a:cs typeface="Arial" charset="0"/>
              </a:rPr>
              <a:t>Copyright</a:t>
            </a:r>
            <a:r>
              <a:rPr lang="en-US" altLang="hu-HU" sz="1000" b="0">
                <a:solidFill>
                  <a:schemeClr val="bg2"/>
                </a:solidFill>
                <a:latin typeface="Times New Roman" pitchFamily="18" charset="0"/>
                <a:ea typeface="MS PGothic" pitchFamily="34" charset="-128"/>
                <a:cs typeface="Arial" charset="0"/>
              </a:rPr>
              <a:t> </a:t>
            </a:r>
            <a:r>
              <a:rPr lang="en-US" altLang="hu-HU" sz="1000" i="1">
                <a:solidFill>
                  <a:schemeClr val="bg2"/>
                </a:solidFill>
                <a:latin typeface="Times New Roman" pitchFamily="18" charset="0"/>
                <a:ea typeface="MS PGothic" pitchFamily="34" charset="-128"/>
                <a:cs typeface="Arial" charset="0"/>
              </a:rPr>
              <a:t>© 2010  by The McGraw-Hill Companies, Inc. All rights reserved.</a:t>
            </a:r>
          </a:p>
        </p:txBody>
      </p:sp>
      <p:sp>
        <p:nvSpPr>
          <p:cNvPr id="95239" name="Rectangle 10"/>
          <p:cNvSpPr>
            <a:spLocks noChangeArrowheads="1"/>
          </p:cNvSpPr>
          <p:nvPr/>
        </p:nvSpPr>
        <p:spPr bwMode="auto">
          <a:xfrm>
            <a:off x="19050" y="6561138"/>
            <a:ext cx="266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20000"/>
              </a:spcBef>
              <a:spcAft>
                <a:spcPct val="0"/>
              </a:spcAft>
              <a:defRPr sz="2400" b="1">
                <a:solidFill>
                  <a:schemeClr val="tx1"/>
                </a:solidFill>
                <a:latin typeface="Arial" charset="0"/>
              </a:defRPr>
            </a:lvl6pPr>
            <a:lvl7pPr marL="2971800" indent="-228600" eaLnBrk="0" fontAlgn="base" hangingPunct="0">
              <a:spcBef>
                <a:spcPct val="20000"/>
              </a:spcBef>
              <a:spcAft>
                <a:spcPct val="0"/>
              </a:spcAft>
              <a:defRPr sz="2400" b="1">
                <a:solidFill>
                  <a:schemeClr val="tx1"/>
                </a:solidFill>
                <a:latin typeface="Arial" charset="0"/>
              </a:defRPr>
            </a:lvl7pPr>
            <a:lvl8pPr marL="3429000" indent="-228600" eaLnBrk="0" fontAlgn="base" hangingPunct="0">
              <a:spcBef>
                <a:spcPct val="20000"/>
              </a:spcBef>
              <a:spcAft>
                <a:spcPct val="0"/>
              </a:spcAft>
              <a:defRPr sz="2400" b="1">
                <a:solidFill>
                  <a:schemeClr val="tx1"/>
                </a:solidFill>
                <a:latin typeface="Arial" charset="0"/>
              </a:defRPr>
            </a:lvl8pPr>
            <a:lvl9pPr marL="3886200" indent="-228600" eaLnBrk="0" fontAlgn="base" hangingPunct="0">
              <a:spcBef>
                <a:spcPct val="20000"/>
              </a:spcBef>
              <a:spcAft>
                <a:spcPct val="0"/>
              </a:spcAft>
              <a:defRPr sz="2400" b="1">
                <a:solidFill>
                  <a:schemeClr val="tx1"/>
                </a:solidFill>
                <a:latin typeface="Arial" charset="0"/>
              </a:defRPr>
            </a:lvl9pPr>
          </a:lstStyle>
          <a:p>
            <a:pPr>
              <a:spcBef>
                <a:spcPct val="50000"/>
              </a:spcBef>
            </a:pPr>
            <a:r>
              <a:rPr lang="en-US" altLang="hu-HU" sz="1000" i="1">
                <a:solidFill>
                  <a:schemeClr val="bg2"/>
                </a:solidFill>
                <a:latin typeface="Times New Roman" pitchFamily="18" charset="0"/>
                <a:ea typeface="MS PGothic" pitchFamily="34" charset="-128"/>
                <a:cs typeface="Arial" charset="0"/>
              </a:rPr>
              <a:t>McGraw-Hill/Irwin</a:t>
            </a:r>
          </a:p>
        </p:txBody>
      </p:sp>
    </p:spTree>
    <p:extLst>
      <p:ext uri="{BB962C8B-B14F-4D97-AF65-F5344CB8AC3E}">
        <p14:creationId xmlns:p14="http://schemas.microsoft.com/office/powerpoint/2010/main" val="1389848906"/>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idx="4294967295"/>
          </p:nvPr>
        </p:nvSpPr>
        <p:spPr/>
        <p:txBody>
          <a:bodyPr/>
          <a:lstStyle/>
          <a:p>
            <a:pPr algn="ctr">
              <a:buFontTx/>
              <a:buNone/>
            </a:pPr>
            <a:endParaRPr lang="hu-HU" altLang="hu-HU" sz="4800" b="1" dirty="0"/>
          </a:p>
          <a:p>
            <a:pPr algn="ctr">
              <a:buFontTx/>
              <a:buNone/>
            </a:pPr>
            <a:endParaRPr lang="hu-HU" altLang="hu-HU" sz="4800" b="1" dirty="0"/>
          </a:p>
          <a:p>
            <a:pPr algn="ctr">
              <a:buFontTx/>
              <a:buNone/>
            </a:pPr>
            <a:r>
              <a:rPr lang="en-US" altLang="hu-HU" sz="4800" b="1" dirty="0"/>
              <a:t>Interest Rate Risk</a:t>
            </a:r>
          </a:p>
        </p:txBody>
      </p:sp>
    </p:spTree>
    <p:extLst>
      <p:ext uri="{BB962C8B-B14F-4D97-AF65-F5344CB8AC3E}">
        <p14:creationId xmlns:p14="http://schemas.microsoft.com/office/powerpoint/2010/main" val="653372922"/>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0" y="11575"/>
            <a:ext cx="5791200" cy="903630"/>
          </a:xfrm>
        </p:spPr>
        <p:txBody>
          <a:bodyPr/>
          <a:lstStyle/>
          <a:p>
            <a:r>
              <a:rPr lang="en-US" b="1" dirty="0"/>
              <a:t>Risks of Bonds</a:t>
            </a:r>
          </a:p>
        </p:txBody>
      </p:sp>
      <p:sp>
        <p:nvSpPr>
          <p:cNvPr id="95235" name="Rectangle 3"/>
          <p:cNvSpPr>
            <a:spLocks noGrp="1" noChangeArrowheads="1"/>
          </p:cNvSpPr>
          <p:nvPr>
            <p:ph type="body" idx="1"/>
          </p:nvPr>
        </p:nvSpPr>
        <p:spPr>
          <a:xfrm>
            <a:off x="152400" y="923886"/>
            <a:ext cx="8839200" cy="5400600"/>
          </a:xfrm>
        </p:spPr>
        <p:txBody>
          <a:bodyPr>
            <a:normAutofit lnSpcReduction="10000"/>
          </a:bodyPr>
          <a:lstStyle/>
          <a:p>
            <a:pPr algn="just">
              <a:lnSpc>
                <a:spcPct val="90000"/>
              </a:lnSpc>
            </a:pPr>
            <a:r>
              <a:rPr lang="en-US" sz="3000" dirty="0"/>
              <a:t>Bonds are generally less risky than stocks, but they do suffer from several types of risk:</a:t>
            </a:r>
          </a:p>
          <a:p>
            <a:pPr lvl="1" algn="just">
              <a:lnSpc>
                <a:spcPct val="90000"/>
              </a:lnSpc>
            </a:pPr>
            <a:r>
              <a:rPr lang="en-US" sz="2600" b="1" dirty="0"/>
              <a:t>Credit risk</a:t>
            </a:r>
            <a:r>
              <a:rPr lang="en-US" sz="2600" dirty="0"/>
              <a:t> – Risk of default. (See ratings on next slide)</a:t>
            </a:r>
          </a:p>
          <a:p>
            <a:pPr lvl="1" algn="just">
              <a:lnSpc>
                <a:spcPct val="90000"/>
              </a:lnSpc>
            </a:pPr>
            <a:r>
              <a:rPr lang="en-US" sz="2600" b="1" dirty="0">
                <a:highlight>
                  <a:srgbClr val="FFFF00"/>
                </a:highlight>
              </a:rPr>
              <a:t>Price risk</a:t>
            </a:r>
            <a:r>
              <a:rPr lang="en-US" sz="2600" dirty="0">
                <a:highlight>
                  <a:srgbClr val="FFFF00"/>
                </a:highlight>
              </a:rPr>
              <a:t> – Risk of unexpected changes in rates, causing a capital loss.</a:t>
            </a:r>
          </a:p>
          <a:p>
            <a:pPr lvl="1" algn="just">
              <a:lnSpc>
                <a:spcPct val="90000"/>
              </a:lnSpc>
            </a:pPr>
            <a:r>
              <a:rPr lang="en-US" sz="2600" b="1" dirty="0">
                <a:highlight>
                  <a:srgbClr val="FFFF00"/>
                </a:highlight>
              </a:rPr>
              <a:t>Reinvestment risk</a:t>
            </a:r>
            <a:r>
              <a:rPr lang="en-US" sz="2600" dirty="0">
                <a:highlight>
                  <a:srgbClr val="FFFF00"/>
                </a:highlight>
              </a:rPr>
              <a:t> – Risk that rates will fall and you will reinvest at a lower rate.</a:t>
            </a:r>
          </a:p>
          <a:p>
            <a:pPr lvl="1" algn="just">
              <a:lnSpc>
                <a:spcPct val="90000"/>
              </a:lnSpc>
            </a:pPr>
            <a:r>
              <a:rPr lang="en-US" sz="2600" b="1" dirty="0"/>
              <a:t>Purchasing power risk</a:t>
            </a:r>
            <a:r>
              <a:rPr lang="en-US" sz="2600" dirty="0"/>
              <a:t> – Risk that inflation will be higher than expected.</a:t>
            </a:r>
          </a:p>
          <a:p>
            <a:pPr lvl="1" algn="just">
              <a:lnSpc>
                <a:spcPct val="90000"/>
              </a:lnSpc>
            </a:pPr>
            <a:r>
              <a:rPr lang="en-US" sz="2600" b="1" dirty="0"/>
              <a:t>Liquidity risk</a:t>
            </a:r>
            <a:r>
              <a:rPr lang="en-US" sz="2600" dirty="0"/>
              <a:t> – The risk that you will not be able to sell the bond at a price near its full value.</a:t>
            </a:r>
          </a:p>
          <a:p>
            <a:pPr lvl="1" algn="just">
              <a:lnSpc>
                <a:spcPct val="90000"/>
              </a:lnSpc>
            </a:pPr>
            <a:r>
              <a:rPr lang="en-US" sz="2600" b="1" dirty="0"/>
              <a:t>Foreign exchange risk</a:t>
            </a:r>
            <a:r>
              <a:rPr lang="en-US" sz="2600" dirty="0"/>
              <a:t> – Risk that a foreign currency will decline in value, causing a decline in the value of your interest payments and principal.</a:t>
            </a:r>
          </a:p>
          <a:p>
            <a:pPr lvl="1">
              <a:lnSpc>
                <a:spcPct val="90000"/>
              </a:lnSpc>
            </a:pPr>
            <a:endParaRPr lang="en-US" sz="1800" dirty="0"/>
          </a:p>
        </p:txBody>
      </p:sp>
    </p:spTree>
    <p:extLst>
      <p:ext uri="{BB962C8B-B14F-4D97-AF65-F5344CB8AC3E}">
        <p14:creationId xmlns:p14="http://schemas.microsoft.com/office/powerpoint/2010/main" val="42278951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idx="1"/>
          </p:nvPr>
        </p:nvSpPr>
        <p:spPr>
          <a:xfrm>
            <a:off x="152400" y="838200"/>
            <a:ext cx="8839200" cy="5575300"/>
          </a:xfrm>
          <a:noFill/>
        </p:spPr>
        <p:txBody>
          <a:bodyPr lIns="90488" tIns="44450" rIns="90488" bIns="44450">
            <a:normAutofit/>
          </a:bodyPr>
          <a:lstStyle/>
          <a:p>
            <a:pPr marL="0" indent="0">
              <a:buNone/>
            </a:pPr>
            <a:r>
              <a:rPr lang="en-US" sz="3200" b="1" dirty="0"/>
              <a:t>Interest Rate Sensitivity</a:t>
            </a:r>
            <a:endParaRPr lang="hu-HU" sz="3200" b="1" dirty="0"/>
          </a:p>
          <a:p>
            <a:pPr marL="0" indent="0">
              <a:buNone/>
            </a:pPr>
            <a:endParaRPr lang="en-US" sz="1600" b="1" dirty="0"/>
          </a:p>
          <a:p>
            <a:pPr marL="914400" lvl="1" indent="-514350">
              <a:buFont typeface="Calibri" charset="0"/>
              <a:buAutoNum type="arabicPeriod"/>
            </a:pPr>
            <a:r>
              <a:rPr lang="en-US" dirty="0"/>
              <a:t>Bond prices and yields are inversely related</a:t>
            </a:r>
          </a:p>
          <a:p>
            <a:pPr marL="914400" lvl="1" indent="-514350">
              <a:buFont typeface="Calibri" charset="0"/>
              <a:buAutoNum type="arabicPeriod"/>
            </a:pPr>
            <a:r>
              <a:rPr lang="en-US" dirty="0"/>
              <a:t>An increase in a bond</a:t>
            </a:r>
            <a:r>
              <a:rPr lang="en-US" altLang="ja-JP" dirty="0">
                <a:latin typeface="Arial"/>
              </a:rPr>
              <a:t>’</a:t>
            </a:r>
            <a:r>
              <a:rPr lang="en-US" dirty="0"/>
              <a:t>s yield to maturity results in a smaller price change than a decrease of equal magnitude</a:t>
            </a:r>
          </a:p>
          <a:p>
            <a:pPr marL="914400" lvl="1" indent="-514350">
              <a:buFont typeface="Calibri" charset="0"/>
              <a:buAutoNum type="arabicPeriod"/>
            </a:pPr>
            <a:r>
              <a:rPr lang="en-US" dirty="0"/>
              <a:t>Long-term bonds tend to be more price sensitive than short-term bonds</a:t>
            </a:r>
          </a:p>
          <a:p>
            <a:pPr marL="914400" lvl="1" indent="-514350">
              <a:buFont typeface="Calibri" charset="0"/>
              <a:buAutoNum type="arabicPeriod" startAt="4"/>
            </a:pPr>
            <a:r>
              <a:rPr lang="hu-HU" dirty="0" err="1"/>
              <a:t>Sensitivity</a:t>
            </a:r>
            <a:r>
              <a:rPr lang="hu-HU" dirty="0"/>
              <a:t> </a:t>
            </a:r>
            <a:r>
              <a:rPr lang="hu-HU" dirty="0" err="1"/>
              <a:t>will</a:t>
            </a:r>
            <a:r>
              <a:rPr lang="hu-HU" dirty="0"/>
              <a:t> </a:t>
            </a:r>
            <a:r>
              <a:rPr lang="hu-HU" dirty="0" err="1"/>
              <a:t>decrease</a:t>
            </a:r>
            <a:r>
              <a:rPr lang="hu-HU" dirty="0"/>
              <a:t> over </a:t>
            </a:r>
            <a:r>
              <a:rPr lang="hu-HU" dirty="0" err="1"/>
              <a:t>the</a:t>
            </a:r>
            <a:r>
              <a:rPr lang="hu-HU" dirty="0"/>
              <a:t> </a:t>
            </a:r>
            <a:r>
              <a:rPr lang="hu-HU" dirty="0" err="1"/>
              <a:t>time</a:t>
            </a:r>
            <a:r>
              <a:rPr lang="hu-HU" dirty="0"/>
              <a:t>. </a:t>
            </a:r>
            <a:r>
              <a:rPr lang="en-US" dirty="0"/>
              <a:t>As maturity increases, price sensitivity </a:t>
            </a:r>
            <a:r>
              <a:rPr lang="hu-HU" dirty="0" err="1"/>
              <a:t>will</a:t>
            </a:r>
            <a:r>
              <a:rPr lang="hu-HU" dirty="0"/>
              <a:t> be </a:t>
            </a:r>
            <a:r>
              <a:rPr lang="hu-HU" dirty="0" err="1"/>
              <a:t>higher</a:t>
            </a:r>
            <a:r>
              <a:rPr lang="en-US" dirty="0"/>
              <a:t> at a decreasing rate</a:t>
            </a:r>
          </a:p>
          <a:p>
            <a:pPr marL="914400" lvl="1" indent="-514350">
              <a:buFont typeface="Calibri" charset="0"/>
              <a:buAutoNum type="arabicPeriod" startAt="4"/>
            </a:pPr>
            <a:r>
              <a:rPr lang="en-US" dirty="0"/>
              <a:t>Interest rate risk is inversely related to the bond</a:t>
            </a:r>
            <a:r>
              <a:rPr lang="ja-JP" altLang="en-US" dirty="0">
                <a:latin typeface="Arial"/>
              </a:rPr>
              <a:t>’</a:t>
            </a:r>
            <a:r>
              <a:rPr lang="en-US" dirty="0"/>
              <a:t>s coupon rate</a:t>
            </a:r>
          </a:p>
          <a:p>
            <a:pPr marL="914400" lvl="1" indent="-514350">
              <a:buFont typeface="Calibri" charset="0"/>
              <a:buAutoNum type="arabicPeriod" startAt="4"/>
            </a:pPr>
            <a:r>
              <a:rPr lang="en-US" dirty="0"/>
              <a:t>Price sensitivity is inversely related to the yield to maturity at which the bond is selling</a:t>
            </a:r>
          </a:p>
        </p:txBody>
      </p:sp>
      <p:sp>
        <p:nvSpPr>
          <p:cNvPr id="8195" name="Rectangle 3"/>
          <p:cNvSpPr>
            <a:spLocks noGrp="1" noChangeArrowheads="1"/>
          </p:cNvSpPr>
          <p:nvPr>
            <p:ph type="title"/>
          </p:nvPr>
        </p:nvSpPr>
        <p:spPr>
          <a:xfrm>
            <a:off x="152400" y="60325"/>
            <a:ext cx="4419600" cy="623888"/>
          </a:xfrm>
        </p:spPr>
        <p:txBody>
          <a:bodyPr lIns="90488" tIns="44450" rIns="90488" bIns="44450" anchorCtr="1"/>
          <a:lstStyle/>
          <a:p>
            <a:r>
              <a:rPr lang="en-US" sz="3800" b="1" dirty="0"/>
              <a:t>Interest Rate Risk</a:t>
            </a:r>
          </a:p>
        </p:txBody>
      </p:sp>
    </p:spTree>
    <p:extLst>
      <p:ext uri="{BB962C8B-B14F-4D97-AF65-F5344CB8AC3E}">
        <p14:creationId xmlns:p14="http://schemas.microsoft.com/office/powerpoint/2010/main" val="231881385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842">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584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84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84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84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noFill/>
        </p:spPr>
        <p:txBody>
          <a:bodyPr lIns="90488" tIns="44450" rIns="90488" bIns="44450" anchor="b">
            <a:normAutofit fontScale="90000"/>
          </a:bodyPr>
          <a:lstStyle/>
          <a:p>
            <a:r>
              <a:rPr lang="en-US" altLang="hu-HU" b="1" dirty="0"/>
              <a:t>Duration</a:t>
            </a:r>
          </a:p>
        </p:txBody>
      </p:sp>
      <p:sp>
        <p:nvSpPr>
          <p:cNvPr id="16387" name="Rectangle 3"/>
          <p:cNvSpPr>
            <a:spLocks noGrp="1" noChangeArrowheads="1"/>
          </p:cNvSpPr>
          <p:nvPr>
            <p:ph idx="4294967295"/>
          </p:nvPr>
        </p:nvSpPr>
        <p:spPr/>
        <p:txBody>
          <a:bodyPr lIns="90488" tIns="44450" rIns="90488" bIns="44450">
            <a:normAutofit/>
          </a:bodyPr>
          <a:lstStyle/>
          <a:p>
            <a:pPr>
              <a:lnSpc>
                <a:spcPct val="90000"/>
              </a:lnSpc>
              <a:buClr>
                <a:schemeClr val="tx1"/>
              </a:buClr>
            </a:pPr>
            <a:r>
              <a:rPr lang="en-US" altLang="hu-HU" sz="2400" dirty="0"/>
              <a:t>Duration is the term for the effective maturity of a bond</a:t>
            </a:r>
          </a:p>
          <a:p>
            <a:pPr>
              <a:buClr>
                <a:schemeClr val="tx1"/>
              </a:buClr>
            </a:pPr>
            <a:r>
              <a:rPr lang="en-US" sz="2400" dirty="0"/>
              <a:t>The weighted average of the times until each payment is received, with the weights proportional to the present value of the payment</a:t>
            </a:r>
            <a:endParaRPr lang="en-US" altLang="hu-HU" sz="2400" dirty="0"/>
          </a:p>
          <a:p>
            <a:pPr>
              <a:lnSpc>
                <a:spcPct val="90000"/>
              </a:lnSpc>
              <a:buClr>
                <a:schemeClr val="tx1"/>
              </a:buClr>
            </a:pPr>
            <a:r>
              <a:rPr lang="en-US" altLang="hu-HU" sz="2400" dirty="0"/>
              <a:t>Time value of money tells us we must calculate the present value of each of the five zero coupon bonds to construct an average.</a:t>
            </a:r>
          </a:p>
          <a:p>
            <a:pPr>
              <a:lnSpc>
                <a:spcPct val="90000"/>
              </a:lnSpc>
              <a:buClr>
                <a:schemeClr val="tx1"/>
              </a:buClr>
            </a:pPr>
            <a:r>
              <a:rPr lang="en-US" altLang="hu-HU" sz="2400" dirty="0"/>
              <a:t>We then need to take the present value of each zero and divide it by the price of the coupon bond.  This tells us what percentage of our money we get back each year.</a:t>
            </a:r>
          </a:p>
          <a:p>
            <a:pPr>
              <a:lnSpc>
                <a:spcPct val="90000"/>
              </a:lnSpc>
              <a:buClr>
                <a:schemeClr val="tx1"/>
              </a:buClr>
            </a:pPr>
            <a:endParaRPr lang="en-US" altLang="hu-HU" sz="2400" dirty="0"/>
          </a:p>
          <a:p>
            <a:pPr>
              <a:lnSpc>
                <a:spcPct val="90000"/>
              </a:lnSpc>
              <a:buClr>
                <a:schemeClr val="tx1"/>
              </a:buClr>
            </a:pPr>
            <a:r>
              <a:rPr lang="en-US" altLang="hu-HU" sz="2400" dirty="0"/>
              <a:t>We can now construct the weighted average of the times until each payment is received.</a:t>
            </a:r>
          </a:p>
        </p:txBody>
      </p:sp>
    </p:spTree>
    <p:extLst>
      <p:ext uri="{BB962C8B-B14F-4D97-AF65-F5344CB8AC3E}">
        <p14:creationId xmlns:p14="http://schemas.microsoft.com/office/powerpoint/2010/main" val="1145951633"/>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052" name="Picture 11"/>
          <p:cNvPicPr>
            <a:picLocks noChangeAspect="1" noChangeArrowheads="1"/>
          </p:cNvPicPr>
          <p:nvPr/>
        </p:nvPicPr>
        <p:blipFill>
          <a:blip r:embed="rId3">
            <a:extLst>
              <a:ext uri="{28A0092B-C50C-407E-A947-70E740481C1C}">
                <a14:useLocalDpi xmlns:a14="http://schemas.microsoft.com/office/drawing/2010/main" val="0"/>
              </a:ext>
            </a:extLst>
          </a:blip>
          <a:srcRect r="25165" b="12675"/>
          <a:stretch>
            <a:fillRect/>
          </a:stretch>
        </p:blipFill>
        <p:spPr bwMode="auto">
          <a:xfrm>
            <a:off x="144463" y="3309864"/>
            <a:ext cx="8616950" cy="2028825"/>
          </a:xfrm>
          <a:prstGeom prst="rect">
            <a:avLst/>
          </a:prstGeom>
          <a:solidFill>
            <a:schemeClr val="bg1"/>
          </a:solidFill>
          <a:ln>
            <a:noFill/>
          </a:ln>
        </p:spPr>
      </p:pic>
      <p:sp>
        <p:nvSpPr>
          <p:cNvPr id="2053" name="Rectangle 4"/>
          <p:cNvSpPr>
            <a:spLocks noGrp="1" noChangeArrowheads="1"/>
          </p:cNvSpPr>
          <p:nvPr>
            <p:ph type="body" idx="4294967295"/>
          </p:nvPr>
        </p:nvSpPr>
        <p:spPr>
          <a:xfrm>
            <a:off x="19942" y="909638"/>
            <a:ext cx="8610600" cy="5791200"/>
          </a:xfrm>
        </p:spPr>
        <p:txBody>
          <a:bodyPr/>
          <a:lstStyle/>
          <a:p>
            <a:pPr marL="0" indent="0">
              <a:buFontTx/>
              <a:buNone/>
              <a:tabLst>
                <a:tab pos="461963" algn="l"/>
                <a:tab pos="635000" algn="l"/>
              </a:tabLst>
            </a:pPr>
            <a:r>
              <a:rPr lang="en-US" altLang="hu-HU" sz="2400" dirty="0"/>
              <a:t>Calculating the duration of a 9% coupon, 8% </a:t>
            </a:r>
            <a:r>
              <a:rPr lang="en-US" altLang="hu-HU" sz="2400" dirty="0" err="1"/>
              <a:t>ytm</a:t>
            </a:r>
            <a:r>
              <a:rPr lang="en-US" altLang="hu-HU" sz="2400" dirty="0"/>
              <a:t>, 4 year annual payment bond priced at </a:t>
            </a:r>
            <a:r>
              <a:rPr lang="en-US" altLang="hu-HU" sz="2400" dirty="0">
                <a:solidFill>
                  <a:schemeClr val="tx2"/>
                </a:solidFill>
              </a:rPr>
              <a:t>$1033.12</a:t>
            </a:r>
            <a:r>
              <a:rPr lang="en-US" altLang="hu-HU" sz="2400" dirty="0"/>
              <a:t>, </a:t>
            </a:r>
          </a:p>
          <a:p>
            <a:pPr marL="0" indent="0">
              <a:lnSpc>
                <a:spcPct val="80000"/>
              </a:lnSpc>
              <a:buFontTx/>
              <a:buNone/>
              <a:tabLst>
                <a:tab pos="461963" algn="l"/>
                <a:tab pos="635000" algn="l"/>
              </a:tabLst>
            </a:pPr>
            <a:r>
              <a:rPr lang="en-US" altLang="hu-HU" sz="2800" dirty="0"/>
              <a:t>		    							                 </a:t>
            </a:r>
            <a:br>
              <a:rPr lang="en-US" altLang="hu-HU" sz="2800" dirty="0"/>
            </a:br>
            <a:br>
              <a:rPr lang="en-US" altLang="hu-HU" sz="2800" dirty="0"/>
            </a:br>
            <a:endParaRPr lang="en-US" altLang="hu-HU" sz="2800" dirty="0"/>
          </a:p>
        </p:txBody>
      </p:sp>
      <p:sp>
        <p:nvSpPr>
          <p:cNvPr id="749575" name="Rectangle 7"/>
          <p:cNvSpPr>
            <a:spLocks noChangeArrowheads="1"/>
          </p:cNvSpPr>
          <p:nvPr/>
        </p:nvSpPr>
        <p:spPr bwMode="auto">
          <a:xfrm>
            <a:off x="3260725" y="5645150"/>
            <a:ext cx="1312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20000"/>
              </a:spcBef>
              <a:spcAft>
                <a:spcPct val="0"/>
              </a:spcAft>
              <a:defRPr sz="2400" b="1">
                <a:solidFill>
                  <a:schemeClr val="tx1"/>
                </a:solidFill>
                <a:latin typeface="Arial" charset="0"/>
              </a:defRPr>
            </a:lvl6pPr>
            <a:lvl7pPr marL="2971800" indent="-228600" eaLnBrk="0" fontAlgn="base" hangingPunct="0">
              <a:spcBef>
                <a:spcPct val="20000"/>
              </a:spcBef>
              <a:spcAft>
                <a:spcPct val="0"/>
              </a:spcAft>
              <a:defRPr sz="2400" b="1">
                <a:solidFill>
                  <a:schemeClr val="tx1"/>
                </a:solidFill>
                <a:latin typeface="Arial" charset="0"/>
              </a:defRPr>
            </a:lvl7pPr>
            <a:lvl8pPr marL="3429000" indent="-228600" eaLnBrk="0" fontAlgn="base" hangingPunct="0">
              <a:spcBef>
                <a:spcPct val="20000"/>
              </a:spcBef>
              <a:spcAft>
                <a:spcPct val="0"/>
              </a:spcAft>
              <a:defRPr sz="2400" b="1">
                <a:solidFill>
                  <a:schemeClr val="tx1"/>
                </a:solidFill>
                <a:latin typeface="Arial" charset="0"/>
              </a:defRPr>
            </a:lvl8pPr>
            <a:lvl9pPr marL="3886200" indent="-228600" eaLnBrk="0" fontAlgn="base" hangingPunct="0">
              <a:spcBef>
                <a:spcPct val="20000"/>
              </a:spcBef>
              <a:spcAft>
                <a:spcPct val="0"/>
              </a:spcAft>
              <a:defRPr sz="2400" b="1">
                <a:solidFill>
                  <a:schemeClr val="tx1"/>
                </a:solidFill>
                <a:latin typeface="Arial" charset="0"/>
              </a:defRPr>
            </a:lvl9pPr>
          </a:lstStyle>
          <a:p>
            <a:r>
              <a:rPr lang="en-US" altLang="hu-HU" sz="2000">
                <a:solidFill>
                  <a:srgbClr val="663300"/>
                </a:solidFill>
              </a:rPr>
              <a:t>$1,033.12</a:t>
            </a:r>
          </a:p>
        </p:txBody>
      </p:sp>
      <p:sp>
        <p:nvSpPr>
          <p:cNvPr id="749576" name="Rectangle 8"/>
          <p:cNvSpPr>
            <a:spLocks noChangeArrowheads="1"/>
          </p:cNvSpPr>
          <p:nvPr/>
        </p:nvSpPr>
        <p:spPr bwMode="auto">
          <a:xfrm>
            <a:off x="5099050" y="5657850"/>
            <a:ext cx="1185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20000"/>
              </a:spcBef>
              <a:spcAft>
                <a:spcPct val="0"/>
              </a:spcAft>
              <a:defRPr sz="2400" b="1">
                <a:solidFill>
                  <a:schemeClr val="tx1"/>
                </a:solidFill>
                <a:latin typeface="Arial" charset="0"/>
              </a:defRPr>
            </a:lvl6pPr>
            <a:lvl7pPr marL="2971800" indent="-228600" eaLnBrk="0" fontAlgn="base" hangingPunct="0">
              <a:spcBef>
                <a:spcPct val="20000"/>
              </a:spcBef>
              <a:spcAft>
                <a:spcPct val="0"/>
              </a:spcAft>
              <a:defRPr sz="2400" b="1">
                <a:solidFill>
                  <a:schemeClr val="tx1"/>
                </a:solidFill>
                <a:latin typeface="Arial" charset="0"/>
              </a:defRPr>
            </a:lvl7pPr>
            <a:lvl8pPr marL="3429000" indent="-228600" eaLnBrk="0" fontAlgn="base" hangingPunct="0">
              <a:spcBef>
                <a:spcPct val="20000"/>
              </a:spcBef>
              <a:spcAft>
                <a:spcPct val="0"/>
              </a:spcAft>
              <a:defRPr sz="2400" b="1">
                <a:solidFill>
                  <a:schemeClr val="tx1"/>
                </a:solidFill>
                <a:latin typeface="Arial" charset="0"/>
              </a:defRPr>
            </a:lvl8pPr>
            <a:lvl9pPr marL="3886200" indent="-228600" eaLnBrk="0" fontAlgn="base" hangingPunct="0">
              <a:spcBef>
                <a:spcPct val="20000"/>
              </a:spcBef>
              <a:spcAft>
                <a:spcPct val="0"/>
              </a:spcAft>
              <a:defRPr sz="2400" b="1">
                <a:solidFill>
                  <a:schemeClr val="tx1"/>
                </a:solidFill>
                <a:latin typeface="Arial" charset="0"/>
              </a:defRPr>
            </a:lvl9pPr>
          </a:lstStyle>
          <a:p>
            <a:r>
              <a:rPr lang="en-US" altLang="hu-HU" sz="2000">
                <a:solidFill>
                  <a:srgbClr val="663300"/>
                </a:solidFill>
              </a:rPr>
              <a:t>100.00%</a:t>
            </a:r>
          </a:p>
        </p:txBody>
      </p:sp>
      <p:sp>
        <p:nvSpPr>
          <p:cNvPr id="749577" name="Rectangle 9"/>
          <p:cNvSpPr>
            <a:spLocks noChangeArrowheads="1"/>
          </p:cNvSpPr>
          <p:nvPr/>
        </p:nvSpPr>
        <p:spPr bwMode="auto">
          <a:xfrm>
            <a:off x="7350125" y="5653088"/>
            <a:ext cx="1411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20000"/>
              </a:spcBef>
              <a:spcAft>
                <a:spcPct val="0"/>
              </a:spcAft>
              <a:defRPr sz="2400" b="1">
                <a:solidFill>
                  <a:schemeClr val="tx1"/>
                </a:solidFill>
                <a:latin typeface="Arial" charset="0"/>
              </a:defRPr>
            </a:lvl6pPr>
            <a:lvl7pPr marL="2971800" indent="-228600" eaLnBrk="0" fontAlgn="base" hangingPunct="0">
              <a:spcBef>
                <a:spcPct val="20000"/>
              </a:spcBef>
              <a:spcAft>
                <a:spcPct val="0"/>
              </a:spcAft>
              <a:defRPr sz="2400" b="1">
                <a:solidFill>
                  <a:schemeClr val="tx1"/>
                </a:solidFill>
                <a:latin typeface="Arial" charset="0"/>
              </a:defRPr>
            </a:lvl7pPr>
            <a:lvl8pPr marL="3429000" indent="-228600" eaLnBrk="0" fontAlgn="base" hangingPunct="0">
              <a:spcBef>
                <a:spcPct val="20000"/>
              </a:spcBef>
              <a:spcAft>
                <a:spcPct val="0"/>
              </a:spcAft>
              <a:defRPr sz="2400" b="1">
                <a:solidFill>
                  <a:schemeClr val="tx1"/>
                </a:solidFill>
                <a:latin typeface="Arial" charset="0"/>
              </a:defRPr>
            </a:lvl8pPr>
            <a:lvl9pPr marL="3886200" indent="-228600" eaLnBrk="0" fontAlgn="base" hangingPunct="0">
              <a:spcBef>
                <a:spcPct val="20000"/>
              </a:spcBef>
              <a:spcAft>
                <a:spcPct val="0"/>
              </a:spcAft>
              <a:defRPr sz="2400" b="1">
                <a:solidFill>
                  <a:schemeClr val="tx1"/>
                </a:solidFill>
                <a:latin typeface="Arial" charset="0"/>
              </a:defRPr>
            </a:lvl9pPr>
          </a:lstStyle>
          <a:p>
            <a:r>
              <a:rPr lang="en-US" altLang="hu-HU" sz="2000">
                <a:solidFill>
                  <a:srgbClr val="663300"/>
                </a:solidFill>
              </a:rPr>
              <a:t>3.5396 yrs</a:t>
            </a:r>
          </a:p>
        </p:txBody>
      </p:sp>
      <p:graphicFrame>
        <p:nvGraphicFramePr>
          <p:cNvPr id="2095" name="Group 47"/>
          <p:cNvGraphicFramePr>
            <a:graphicFrameLocks noGrp="1"/>
          </p:cNvGraphicFramePr>
          <p:nvPr>
            <p:extLst>
              <p:ext uri="{D42A27DB-BD31-4B8C-83A1-F6EECF244321}">
                <p14:modId xmlns:p14="http://schemas.microsoft.com/office/powerpoint/2010/main" val="2077386316"/>
              </p:ext>
            </p:extLst>
          </p:nvPr>
        </p:nvGraphicFramePr>
        <p:xfrm>
          <a:off x="2623711" y="3795713"/>
          <a:ext cx="1884789" cy="1463040"/>
        </p:xfrm>
        <a:graphic>
          <a:graphicData uri="http://schemas.openxmlformats.org/drawingml/2006/table">
            <a:tbl>
              <a:tblPr/>
              <a:tblGrid>
                <a:gridCol w="1884789">
                  <a:extLst>
                    <a:ext uri="{9D8B030D-6E8A-4147-A177-3AD203B41FA5}">
                      <a16:colId xmlns:a16="http://schemas.microsoft.com/office/drawing/2014/main" val="20000"/>
                    </a:ext>
                  </a:extLst>
                </a:gridCol>
              </a:tblGrid>
              <a:tr h="195263">
                <a:tc>
                  <a:txBody>
                    <a:bodyPr/>
                    <a:lstStyle>
                      <a:lvl1pPr>
                        <a:defRPr sz="2800">
                          <a:solidFill>
                            <a:schemeClr val="tx1"/>
                          </a:solidFill>
                          <a:latin typeface="Arial" charset="0"/>
                        </a:defRPr>
                      </a:lvl1pPr>
                      <a:lvl2pPr marL="742950" indent="-285750">
                        <a:defRPr sz="2400">
                          <a:solidFill>
                            <a:schemeClr val="tx1"/>
                          </a:solidFill>
                          <a:latin typeface="Arial" charset="0"/>
                        </a:defRPr>
                      </a:lvl2pPr>
                      <a:lvl3pPr marL="1143000" indent="-228600">
                        <a:defRPr sz="2000">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hu-HU" sz="1800" b="0" i="0" u="none" strike="noStrike" cap="none" normalizeH="0" baseline="0" dirty="0">
                          <a:ln>
                            <a:noFill/>
                          </a:ln>
                          <a:solidFill>
                            <a:srgbClr val="000000"/>
                          </a:solidFill>
                          <a:effectLst/>
                          <a:latin typeface="Arial" charset="0"/>
                          <a:cs typeface="Times New Roman" pitchFamily="18" charset="0"/>
                        </a:rPr>
                        <a:t>83.33</a:t>
                      </a:r>
                      <a:endParaRPr kumimoji="0" lang="en-US" altLang="hu-HU" sz="1800" b="0" i="0" u="none" strike="noStrike" cap="none" normalizeH="0" baseline="0" dirty="0">
                        <a:ln>
                          <a:noFill/>
                        </a:ln>
                        <a:solidFill>
                          <a:srgbClr val="000000"/>
                        </a:solidFill>
                        <a:effectLst/>
                        <a:latin typeface="Arial" charset="0"/>
                      </a:endParaRPr>
                    </a:p>
                  </a:txBody>
                  <a:tcPr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165100">
                <a:tc>
                  <a:txBody>
                    <a:bodyPr/>
                    <a:lstStyle>
                      <a:lvl1pPr>
                        <a:defRPr sz="2800">
                          <a:solidFill>
                            <a:schemeClr val="tx1"/>
                          </a:solidFill>
                          <a:latin typeface="Arial" charset="0"/>
                        </a:defRPr>
                      </a:lvl1pPr>
                      <a:lvl2pPr marL="742950" indent="-285750">
                        <a:defRPr sz="2400">
                          <a:solidFill>
                            <a:schemeClr val="tx1"/>
                          </a:solidFill>
                          <a:latin typeface="Arial" charset="0"/>
                        </a:defRPr>
                      </a:lvl2pPr>
                      <a:lvl3pPr marL="1143000" indent="-228600">
                        <a:defRPr sz="2000">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hu-HU" sz="1800" b="0" i="0" u="none" strike="noStrike" cap="none" normalizeH="0" baseline="0" dirty="0">
                          <a:ln>
                            <a:noFill/>
                          </a:ln>
                          <a:solidFill>
                            <a:srgbClr val="000000"/>
                          </a:solidFill>
                          <a:effectLst/>
                          <a:latin typeface="Arial" charset="0"/>
                          <a:cs typeface="Times New Roman" pitchFamily="18" charset="0"/>
                        </a:rPr>
                        <a:t>77.16</a:t>
                      </a:r>
                      <a:endParaRPr kumimoji="0" lang="en-US" altLang="hu-HU" sz="1800" b="0" i="0" u="none" strike="noStrike" cap="none" normalizeH="0" baseline="0" dirty="0">
                        <a:ln>
                          <a:noFill/>
                        </a:ln>
                        <a:solidFill>
                          <a:srgbClr val="000000"/>
                        </a:solidFill>
                        <a:effectLst/>
                        <a:latin typeface="Arial" charset="0"/>
                      </a:endParaRPr>
                    </a:p>
                  </a:txBody>
                  <a:tcPr anchor="b" horzOverflow="overflow">
                    <a:lnL>
                      <a:noFill/>
                    </a:lnL>
                    <a:lnR>
                      <a:noFill/>
                    </a:lnR>
                    <a:lnT>
                      <a:noFill/>
                    </a:lnT>
                    <a:lnB>
                      <a:noFill/>
                    </a:lnB>
                    <a:lnTlToBr>
                      <a:noFill/>
                    </a:lnTlToBr>
                    <a:lnBlToTr>
                      <a:noFill/>
                    </a:lnBlToTr>
                    <a:solidFill>
                      <a:schemeClr val="bg1">
                        <a:lumMod val="75000"/>
                      </a:schemeClr>
                    </a:solidFill>
                  </a:tcPr>
                </a:tc>
                <a:extLst>
                  <a:ext uri="{0D108BD9-81ED-4DB2-BD59-A6C34878D82A}">
                    <a16:rowId xmlns:a16="http://schemas.microsoft.com/office/drawing/2014/main" val="10001"/>
                  </a:ext>
                </a:extLst>
              </a:tr>
              <a:tr h="163513">
                <a:tc>
                  <a:txBody>
                    <a:bodyPr/>
                    <a:lstStyle>
                      <a:lvl1pPr>
                        <a:defRPr sz="2800">
                          <a:solidFill>
                            <a:schemeClr val="tx1"/>
                          </a:solidFill>
                          <a:latin typeface="Arial" charset="0"/>
                        </a:defRPr>
                      </a:lvl1pPr>
                      <a:lvl2pPr marL="742950" indent="-285750">
                        <a:defRPr sz="2400">
                          <a:solidFill>
                            <a:schemeClr val="tx1"/>
                          </a:solidFill>
                          <a:latin typeface="Arial" charset="0"/>
                        </a:defRPr>
                      </a:lvl2pPr>
                      <a:lvl3pPr marL="1143000" indent="-228600">
                        <a:defRPr sz="2000">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hu-HU" sz="1800" b="0" i="0" u="none" strike="noStrike" cap="none" normalizeH="0" baseline="0" dirty="0">
                          <a:ln>
                            <a:noFill/>
                          </a:ln>
                          <a:solidFill>
                            <a:srgbClr val="000000"/>
                          </a:solidFill>
                          <a:effectLst/>
                          <a:latin typeface="Arial" charset="0"/>
                          <a:cs typeface="Times New Roman" pitchFamily="18" charset="0"/>
                        </a:rPr>
                        <a:t>71.45</a:t>
                      </a:r>
                      <a:endParaRPr kumimoji="0" lang="en-US" altLang="hu-HU" sz="1800" b="0" i="0" u="none" strike="noStrike" cap="none" normalizeH="0" baseline="0" dirty="0">
                        <a:ln>
                          <a:noFill/>
                        </a:ln>
                        <a:solidFill>
                          <a:srgbClr val="000000"/>
                        </a:solidFill>
                        <a:effectLst/>
                        <a:latin typeface="Arial" charset="0"/>
                      </a:endParaRPr>
                    </a:p>
                  </a:txBody>
                  <a:tcPr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165100">
                <a:tc>
                  <a:txBody>
                    <a:bodyPr/>
                    <a:lstStyle>
                      <a:lvl1pPr>
                        <a:defRPr sz="2800">
                          <a:solidFill>
                            <a:schemeClr val="tx1"/>
                          </a:solidFill>
                          <a:latin typeface="Arial" charset="0"/>
                        </a:defRPr>
                      </a:lvl1pPr>
                      <a:lvl2pPr marL="742950" indent="-285750">
                        <a:defRPr sz="2400">
                          <a:solidFill>
                            <a:schemeClr val="tx1"/>
                          </a:solidFill>
                          <a:latin typeface="Arial" charset="0"/>
                        </a:defRPr>
                      </a:lvl2pPr>
                      <a:lvl3pPr marL="1143000" indent="-228600">
                        <a:defRPr sz="2000">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hu-HU" sz="1800" b="0" i="0" u="none" strike="noStrike" cap="none" normalizeH="0" baseline="0" dirty="0">
                          <a:ln>
                            <a:noFill/>
                          </a:ln>
                          <a:solidFill>
                            <a:srgbClr val="000000"/>
                          </a:solidFill>
                          <a:effectLst/>
                          <a:latin typeface="Arial" charset="0"/>
                          <a:cs typeface="Times New Roman" pitchFamily="18" charset="0"/>
                        </a:rPr>
                        <a:t>$801.18</a:t>
                      </a:r>
                      <a:endParaRPr kumimoji="0" lang="en-US" altLang="hu-HU" sz="1800" b="0" i="0" u="none" strike="noStrike" cap="none" normalizeH="0" baseline="0" dirty="0">
                        <a:ln>
                          <a:noFill/>
                        </a:ln>
                        <a:solidFill>
                          <a:srgbClr val="000000"/>
                        </a:solidFill>
                        <a:effectLst/>
                        <a:latin typeface="Arial" charset="0"/>
                      </a:endParaRPr>
                    </a:p>
                  </a:txBody>
                  <a:tcPr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2093" name="Group 45"/>
          <p:cNvGraphicFramePr>
            <a:graphicFrameLocks noGrp="1"/>
          </p:cNvGraphicFramePr>
          <p:nvPr/>
        </p:nvGraphicFramePr>
        <p:xfrm>
          <a:off x="5094288" y="3805238"/>
          <a:ext cx="1133475" cy="1463040"/>
        </p:xfrm>
        <a:graphic>
          <a:graphicData uri="http://schemas.openxmlformats.org/drawingml/2006/table">
            <a:tbl>
              <a:tblPr/>
              <a:tblGrid>
                <a:gridCol w="1133475">
                  <a:extLst>
                    <a:ext uri="{9D8B030D-6E8A-4147-A177-3AD203B41FA5}">
                      <a16:colId xmlns:a16="http://schemas.microsoft.com/office/drawing/2014/main" val="20000"/>
                    </a:ext>
                  </a:extLst>
                </a:gridCol>
              </a:tblGrid>
              <a:tr h="309563">
                <a:tc>
                  <a:txBody>
                    <a:bodyPr/>
                    <a:lstStyle>
                      <a:lvl1pPr>
                        <a:defRPr sz="2800">
                          <a:solidFill>
                            <a:schemeClr val="tx1"/>
                          </a:solidFill>
                          <a:latin typeface="Arial" charset="0"/>
                        </a:defRPr>
                      </a:lvl1pPr>
                      <a:lvl2pPr marL="742950" indent="-285750">
                        <a:defRPr sz="2400">
                          <a:solidFill>
                            <a:schemeClr val="tx1"/>
                          </a:solidFill>
                          <a:latin typeface="Arial" charset="0"/>
                        </a:defRPr>
                      </a:lvl2pPr>
                      <a:lvl3pPr marL="1143000" indent="-228600">
                        <a:defRPr sz="2000">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hu-HU" sz="1800" b="0" i="0" u="none" strike="noStrike" cap="none" normalizeH="0" baseline="0" dirty="0">
                          <a:ln>
                            <a:noFill/>
                          </a:ln>
                          <a:solidFill>
                            <a:srgbClr val="000000"/>
                          </a:solidFill>
                          <a:effectLst/>
                          <a:latin typeface="Arial" charset="0"/>
                          <a:cs typeface="Times New Roman" pitchFamily="18" charset="0"/>
                        </a:rPr>
                        <a:t>8.06%</a:t>
                      </a:r>
                      <a:endParaRPr kumimoji="0" lang="en-US" altLang="hu-HU" sz="1800" b="0" i="0" u="none" strike="noStrike" cap="none" normalizeH="0" baseline="0" dirty="0">
                        <a:ln>
                          <a:noFill/>
                        </a:ln>
                        <a:solidFill>
                          <a:srgbClr val="000000"/>
                        </a:solidFill>
                        <a:effectLst/>
                        <a:latin typeface="Arial" charset="0"/>
                      </a:endParaRPr>
                    </a:p>
                  </a:txBody>
                  <a:tcPr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244475">
                <a:tc>
                  <a:txBody>
                    <a:bodyPr/>
                    <a:lstStyle>
                      <a:lvl1pPr>
                        <a:defRPr sz="2800">
                          <a:solidFill>
                            <a:schemeClr val="tx1"/>
                          </a:solidFill>
                          <a:latin typeface="Arial" charset="0"/>
                        </a:defRPr>
                      </a:lvl1pPr>
                      <a:lvl2pPr marL="742950" indent="-285750">
                        <a:defRPr sz="2400">
                          <a:solidFill>
                            <a:schemeClr val="tx1"/>
                          </a:solidFill>
                          <a:latin typeface="Arial" charset="0"/>
                        </a:defRPr>
                      </a:lvl2pPr>
                      <a:lvl3pPr marL="1143000" indent="-228600">
                        <a:defRPr sz="2000">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hu-HU" sz="1800" b="0" i="0" u="none" strike="noStrike" cap="none" normalizeH="0" baseline="0" dirty="0">
                          <a:ln>
                            <a:noFill/>
                          </a:ln>
                          <a:solidFill>
                            <a:srgbClr val="000000"/>
                          </a:solidFill>
                          <a:effectLst/>
                          <a:latin typeface="Arial" charset="0"/>
                          <a:cs typeface="Times New Roman" pitchFamily="18" charset="0"/>
                        </a:rPr>
                        <a:t>7.47% </a:t>
                      </a:r>
                      <a:endParaRPr kumimoji="0" lang="en-US" altLang="hu-HU" sz="1800" b="0" i="0" u="none" strike="noStrike" cap="none" normalizeH="0" baseline="0" dirty="0">
                        <a:ln>
                          <a:noFill/>
                        </a:ln>
                        <a:solidFill>
                          <a:srgbClr val="000000"/>
                        </a:solidFill>
                        <a:effectLst/>
                        <a:latin typeface="Arial" charset="0"/>
                      </a:endParaRPr>
                    </a:p>
                  </a:txBody>
                  <a:tcPr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244475">
                <a:tc>
                  <a:txBody>
                    <a:bodyPr/>
                    <a:lstStyle>
                      <a:lvl1pPr>
                        <a:defRPr sz="2800">
                          <a:solidFill>
                            <a:schemeClr val="tx1"/>
                          </a:solidFill>
                          <a:latin typeface="Arial" charset="0"/>
                        </a:defRPr>
                      </a:lvl1pPr>
                      <a:lvl2pPr marL="742950" indent="-285750">
                        <a:defRPr sz="2400">
                          <a:solidFill>
                            <a:schemeClr val="tx1"/>
                          </a:solidFill>
                          <a:latin typeface="Arial" charset="0"/>
                        </a:defRPr>
                      </a:lvl2pPr>
                      <a:lvl3pPr marL="1143000" indent="-228600">
                        <a:defRPr sz="2000">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hu-HU" sz="1800" b="0" i="0" u="none" strike="noStrike" cap="none" normalizeH="0" baseline="0" dirty="0">
                          <a:ln>
                            <a:noFill/>
                          </a:ln>
                          <a:solidFill>
                            <a:srgbClr val="000000"/>
                          </a:solidFill>
                          <a:effectLst/>
                          <a:latin typeface="Arial" charset="0"/>
                          <a:cs typeface="Times New Roman" pitchFamily="18" charset="0"/>
                        </a:rPr>
                        <a:t>6.92% </a:t>
                      </a:r>
                      <a:endParaRPr kumimoji="0" lang="en-US" altLang="hu-HU" sz="1800" b="0" i="0" u="none" strike="noStrike" cap="none" normalizeH="0" baseline="0" dirty="0">
                        <a:ln>
                          <a:noFill/>
                        </a:ln>
                        <a:solidFill>
                          <a:srgbClr val="000000"/>
                        </a:solidFill>
                        <a:effectLst/>
                        <a:latin typeface="Arial" charset="0"/>
                      </a:endParaRPr>
                    </a:p>
                  </a:txBody>
                  <a:tcPr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244475">
                <a:tc>
                  <a:txBody>
                    <a:bodyPr/>
                    <a:lstStyle>
                      <a:lvl1pPr>
                        <a:defRPr sz="2800">
                          <a:solidFill>
                            <a:schemeClr val="tx1"/>
                          </a:solidFill>
                          <a:latin typeface="Arial" charset="0"/>
                        </a:defRPr>
                      </a:lvl1pPr>
                      <a:lvl2pPr marL="742950" indent="-285750">
                        <a:defRPr sz="2400">
                          <a:solidFill>
                            <a:schemeClr val="tx1"/>
                          </a:solidFill>
                          <a:latin typeface="Arial" charset="0"/>
                        </a:defRPr>
                      </a:lvl2pPr>
                      <a:lvl3pPr marL="1143000" indent="-228600">
                        <a:defRPr sz="2000">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hu-HU" sz="1800" b="0" i="0" u="none" strike="noStrike" cap="none" normalizeH="0" baseline="0" dirty="0">
                          <a:ln>
                            <a:noFill/>
                          </a:ln>
                          <a:solidFill>
                            <a:srgbClr val="000000"/>
                          </a:solidFill>
                          <a:effectLst/>
                          <a:latin typeface="Arial" charset="0"/>
                          <a:cs typeface="Times New Roman" pitchFamily="18" charset="0"/>
                        </a:rPr>
                        <a:t>77.55%</a:t>
                      </a:r>
                      <a:endParaRPr kumimoji="0" lang="en-US" altLang="hu-HU" sz="1800" b="0" i="0" u="none" strike="noStrike" cap="none" normalizeH="0" baseline="0" dirty="0">
                        <a:ln>
                          <a:noFill/>
                        </a:ln>
                        <a:solidFill>
                          <a:srgbClr val="000000"/>
                        </a:solidFill>
                        <a:effectLst/>
                        <a:latin typeface="Arial" charset="0"/>
                      </a:endParaRPr>
                    </a:p>
                  </a:txBody>
                  <a:tcPr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2094" name="Group 46"/>
          <p:cNvGraphicFramePr>
            <a:graphicFrameLocks noGrp="1"/>
          </p:cNvGraphicFramePr>
          <p:nvPr/>
        </p:nvGraphicFramePr>
        <p:xfrm>
          <a:off x="6835775" y="3784600"/>
          <a:ext cx="1420813" cy="1475105"/>
        </p:xfrm>
        <a:graphic>
          <a:graphicData uri="http://schemas.openxmlformats.org/drawingml/2006/table">
            <a:tbl>
              <a:tblPr/>
              <a:tblGrid>
                <a:gridCol w="1420813">
                  <a:extLst>
                    <a:ext uri="{9D8B030D-6E8A-4147-A177-3AD203B41FA5}">
                      <a16:colId xmlns:a16="http://schemas.microsoft.com/office/drawing/2014/main" val="20000"/>
                    </a:ext>
                  </a:extLst>
                </a:gridCol>
              </a:tblGrid>
              <a:tr h="292100">
                <a:tc>
                  <a:txBody>
                    <a:bodyPr/>
                    <a:lstStyle>
                      <a:lvl1pPr>
                        <a:defRPr sz="2800">
                          <a:solidFill>
                            <a:schemeClr val="tx1"/>
                          </a:solidFill>
                          <a:latin typeface="Arial" charset="0"/>
                        </a:defRPr>
                      </a:lvl1pPr>
                      <a:lvl2pPr marL="742950" indent="-285750">
                        <a:defRPr sz="2400">
                          <a:solidFill>
                            <a:schemeClr val="tx1"/>
                          </a:solidFill>
                          <a:latin typeface="Arial" charset="0"/>
                        </a:defRPr>
                      </a:lvl2pPr>
                      <a:lvl3pPr marL="1143000" indent="-228600">
                        <a:defRPr sz="2000">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hu-HU" sz="1800" b="0" i="0" u="none" strike="noStrike" cap="none" normalizeH="0" baseline="0">
                          <a:ln>
                            <a:noFill/>
                          </a:ln>
                          <a:solidFill>
                            <a:srgbClr val="000000"/>
                          </a:solidFill>
                          <a:effectLst/>
                          <a:latin typeface="Arial" charset="0"/>
                          <a:cs typeface="Times New Roman" pitchFamily="18" charset="0"/>
                        </a:rPr>
                        <a:t>0.0806</a:t>
                      </a:r>
                      <a:endParaRPr kumimoji="0" lang="en-US" altLang="hu-HU" sz="1800" b="0" i="0" u="none" strike="noStrike" cap="none" normalizeH="0" baseline="0">
                        <a:ln>
                          <a:noFill/>
                        </a:ln>
                        <a:solidFill>
                          <a:srgbClr val="000000"/>
                        </a:solidFill>
                        <a:effectLst/>
                        <a:latin typeface="Arial" charset="0"/>
                      </a:endParaRPr>
                    </a:p>
                  </a:txBody>
                  <a:tcPr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327025">
                <a:tc>
                  <a:txBody>
                    <a:bodyPr/>
                    <a:lstStyle>
                      <a:lvl1pPr>
                        <a:defRPr sz="2800">
                          <a:solidFill>
                            <a:schemeClr val="tx1"/>
                          </a:solidFill>
                          <a:latin typeface="Arial" charset="0"/>
                        </a:defRPr>
                      </a:lvl1pPr>
                      <a:lvl2pPr marL="742950" indent="-285750">
                        <a:defRPr sz="2400">
                          <a:solidFill>
                            <a:schemeClr val="tx1"/>
                          </a:solidFill>
                          <a:latin typeface="Arial" charset="0"/>
                        </a:defRPr>
                      </a:lvl2pPr>
                      <a:lvl3pPr marL="1143000" indent="-228600">
                        <a:defRPr sz="2000">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hu-HU" sz="1800" b="0" i="0" u="none" strike="noStrike" cap="none" normalizeH="0" baseline="0">
                          <a:ln>
                            <a:noFill/>
                          </a:ln>
                          <a:solidFill>
                            <a:srgbClr val="000000"/>
                          </a:solidFill>
                          <a:effectLst/>
                          <a:latin typeface="Arial" charset="0"/>
                          <a:cs typeface="Times New Roman" pitchFamily="18" charset="0"/>
                        </a:rPr>
                        <a:t>0.1494</a:t>
                      </a:r>
                      <a:endParaRPr kumimoji="0" lang="en-US" altLang="hu-HU" sz="1800" b="0" i="0" u="none" strike="noStrike" cap="none" normalizeH="0" baseline="0">
                        <a:ln>
                          <a:noFill/>
                        </a:ln>
                        <a:solidFill>
                          <a:srgbClr val="000000"/>
                        </a:solidFill>
                        <a:effectLst/>
                        <a:latin typeface="Arial" charset="0"/>
                      </a:endParaRPr>
                    </a:p>
                  </a:txBody>
                  <a:tcPr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244475">
                <a:tc>
                  <a:txBody>
                    <a:bodyPr/>
                    <a:lstStyle>
                      <a:lvl1pPr>
                        <a:defRPr sz="2800">
                          <a:solidFill>
                            <a:schemeClr val="tx1"/>
                          </a:solidFill>
                          <a:latin typeface="Arial" charset="0"/>
                        </a:defRPr>
                      </a:lvl1pPr>
                      <a:lvl2pPr marL="742950" indent="-285750">
                        <a:defRPr sz="2400">
                          <a:solidFill>
                            <a:schemeClr val="tx1"/>
                          </a:solidFill>
                          <a:latin typeface="Arial" charset="0"/>
                        </a:defRPr>
                      </a:lvl2pPr>
                      <a:lvl3pPr marL="1143000" indent="-228600">
                        <a:defRPr sz="2000">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hu-HU" sz="1800" b="0" i="0" u="none" strike="noStrike" cap="none" normalizeH="0" baseline="0" dirty="0">
                          <a:ln>
                            <a:noFill/>
                          </a:ln>
                          <a:solidFill>
                            <a:srgbClr val="000000"/>
                          </a:solidFill>
                          <a:effectLst/>
                          <a:latin typeface="Arial" charset="0"/>
                          <a:cs typeface="Times New Roman" pitchFamily="18" charset="0"/>
                        </a:rPr>
                        <a:t>0.2076</a:t>
                      </a:r>
                      <a:endParaRPr kumimoji="0" lang="en-US" altLang="hu-HU" sz="1800" b="0" i="0" u="none" strike="noStrike" cap="none" normalizeH="0" baseline="0" dirty="0">
                        <a:ln>
                          <a:noFill/>
                        </a:ln>
                        <a:solidFill>
                          <a:srgbClr val="000000"/>
                        </a:solidFill>
                        <a:effectLst/>
                        <a:latin typeface="Arial" charset="0"/>
                      </a:endParaRPr>
                    </a:p>
                  </a:txBody>
                  <a:tcPr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377825">
                <a:tc>
                  <a:txBody>
                    <a:bodyPr/>
                    <a:lstStyle>
                      <a:lvl1pPr>
                        <a:defRPr sz="2800">
                          <a:solidFill>
                            <a:schemeClr val="tx1"/>
                          </a:solidFill>
                          <a:latin typeface="Arial" charset="0"/>
                        </a:defRPr>
                      </a:lvl1pPr>
                      <a:lvl2pPr marL="742950" indent="-285750">
                        <a:defRPr sz="2400">
                          <a:solidFill>
                            <a:schemeClr val="tx1"/>
                          </a:solidFill>
                          <a:latin typeface="Arial" charset="0"/>
                        </a:defRPr>
                      </a:lvl2pPr>
                      <a:lvl3pPr marL="1143000" indent="-228600">
                        <a:defRPr sz="2000">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hu-HU" sz="1800" b="0" i="0" u="none" strike="noStrike" cap="none" normalizeH="0" baseline="0" dirty="0">
                          <a:ln>
                            <a:noFill/>
                          </a:ln>
                          <a:solidFill>
                            <a:srgbClr val="000000"/>
                          </a:solidFill>
                          <a:effectLst/>
                          <a:latin typeface="Arial" charset="0"/>
                          <a:cs typeface="Times New Roman" pitchFamily="18" charset="0"/>
                        </a:rPr>
                        <a:t>3.1020</a:t>
                      </a:r>
                      <a:endParaRPr kumimoji="0" lang="en-US" altLang="hu-HU" sz="1800" b="0" i="0" u="none" strike="noStrike" cap="none" normalizeH="0" baseline="0" dirty="0">
                        <a:ln>
                          <a:noFill/>
                        </a:ln>
                        <a:solidFill>
                          <a:srgbClr val="000000"/>
                        </a:solidFill>
                        <a:effectLst/>
                        <a:latin typeface="Arial" charset="0"/>
                      </a:endParaRPr>
                    </a:p>
                  </a:txBody>
                  <a:tcPr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bl>
          </a:graphicData>
        </a:graphic>
      </p:graphicFrame>
      <p:sp>
        <p:nvSpPr>
          <p:cNvPr id="749668" name="Rectangle 100"/>
          <p:cNvSpPr>
            <a:spLocks noChangeArrowheads="1"/>
          </p:cNvSpPr>
          <p:nvPr/>
        </p:nvSpPr>
        <p:spPr bwMode="auto">
          <a:xfrm>
            <a:off x="4564063" y="6330950"/>
            <a:ext cx="3611562" cy="469900"/>
          </a:xfrm>
          <a:prstGeom prst="rect">
            <a:avLst/>
          </a:prstGeom>
          <a:noFill/>
          <a:ln w="12700"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20000"/>
              </a:spcBef>
              <a:spcAft>
                <a:spcPct val="0"/>
              </a:spcAft>
              <a:defRPr sz="2400" b="1">
                <a:solidFill>
                  <a:schemeClr val="tx1"/>
                </a:solidFill>
                <a:latin typeface="Arial" charset="0"/>
              </a:defRPr>
            </a:lvl6pPr>
            <a:lvl7pPr marL="2971800" indent="-228600" eaLnBrk="0" fontAlgn="base" hangingPunct="0">
              <a:spcBef>
                <a:spcPct val="20000"/>
              </a:spcBef>
              <a:spcAft>
                <a:spcPct val="0"/>
              </a:spcAft>
              <a:defRPr sz="2400" b="1">
                <a:solidFill>
                  <a:schemeClr val="tx1"/>
                </a:solidFill>
                <a:latin typeface="Arial" charset="0"/>
              </a:defRPr>
            </a:lvl7pPr>
            <a:lvl8pPr marL="3429000" indent="-228600" eaLnBrk="0" fontAlgn="base" hangingPunct="0">
              <a:spcBef>
                <a:spcPct val="20000"/>
              </a:spcBef>
              <a:spcAft>
                <a:spcPct val="0"/>
              </a:spcAft>
              <a:defRPr sz="2400" b="1">
                <a:solidFill>
                  <a:schemeClr val="tx1"/>
                </a:solidFill>
                <a:latin typeface="Arial" charset="0"/>
              </a:defRPr>
            </a:lvl8pPr>
            <a:lvl9pPr marL="3886200" indent="-228600" eaLnBrk="0" fontAlgn="base" hangingPunct="0">
              <a:spcBef>
                <a:spcPct val="20000"/>
              </a:spcBef>
              <a:spcAft>
                <a:spcPct val="0"/>
              </a:spcAft>
              <a:defRPr sz="2400" b="1">
                <a:solidFill>
                  <a:schemeClr val="tx1"/>
                </a:solidFill>
                <a:latin typeface="Arial" charset="0"/>
              </a:defRPr>
            </a:lvl9pPr>
          </a:lstStyle>
          <a:p>
            <a:pPr algn="ctr"/>
            <a:r>
              <a:rPr lang="en-US" altLang="hu-HU"/>
              <a:t>Duration = 3.5396 years</a:t>
            </a:r>
          </a:p>
        </p:txBody>
      </p:sp>
      <p:graphicFrame>
        <p:nvGraphicFramePr>
          <p:cNvPr id="2050" name="Content Placeholder 3"/>
          <p:cNvGraphicFramePr>
            <a:graphicFrameLocks noChangeAspect="1"/>
          </p:cNvGraphicFramePr>
          <p:nvPr>
            <p:extLst>
              <p:ext uri="{D42A27DB-BD31-4B8C-83A1-F6EECF244321}">
                <p14:modId xmlns:p14="http://schemas.microsoft.com/office/powerpoint/2010/main" val="3007953459"/>
              </p:ext>
            </p:extLst>
          </p:nvPr>
        </p:nvGraphicFramePr>
        <p:xfrm>
          <a:off x="304800" y="1828800"/>
          <a:ext cx="1877236" cy="1102686"/>
        </p:xfrm>
        <a:graphic>
          <a:graphicData uri="http://schemas.openxmlformats.org/presentationml/2006/ole">
            <mc:AlternateContent xmlns:mc="http://schemas.openxmlformats.org/markup-compatibility/2006">
              <mc:Choice xmlns:v="urn:schemas-microsoft-com:vml" Requires="v">
                <p:oleObj name="Egyenlet" r:id="rId4" imgW="1015920" imgH="596880" progId="Equation.3">
                  <p:embed/>
                </p:oleObj>
              </mc:Choice>
              <mc:Fallback>
                <p:oleObj name="Egyenlet" r:id="rId4" imgW="1015920" imgH="5968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1828800"/>
                        <a:ext cx="1877236" cy="1102686"/>
                      </a:xfrm>
                      <a:prstGeom prst="rect">
                        <a:avLst/>
                      </a:prstGeom>
                      <a:noFill/>
                      <a:ln>
                        <a:noFill/>
                      </a:ln>
                      <a:effectLst/>
                    </p:spPr>
                  </p:pic>
                </p:oleObj>
              </mc:Fallback>
            </mc:AlternateContent>
          </a:graphicData>
        </a:graphic>
      </p:graphicFrame>
      <p:graphicFrame>
        <p:nvGraphicFramePr>
          <p:cNvPr id="2051" name="Object 5"/>
          <p:cNvGraphicFramePr>
            <a:graphicFrameLocks noChangeAspect="1"/>
          </p:cNvGraphicFramePr>
          <p:nvPr>
            <p:extLst>
              <p:ext uri="{D42A27DB-BD31-4B8C-83A1-F6EECF244321}">
                <p14:modId xmlns:p14="http://schemas.microsoft.com/office/powerpoint/2010/main" val="3437547660"/>
              </p:ext>
            </p:extLst>
          </p:nvPr>
        </p:nvGraphicFramePr>
        <p:xfrm>
          <a:off x="2623711" y="2006472"/>
          <a:ext cx="2104457" cy="905612"/>
        </p:xfrm>
        <a:graphic>
          <a:graphicData uri="http://schemas.openxmlformats.org/presentationml/2006/ole">
            <mc:AlternateContent xmlns:mc="http://schemas.openxmlformats.org/markup-compatibility/2006">
              <mc:Choice xmlns:v="urn:schemas-microsoft-com:vml" Requires="v">
                <p:oleObj name="Equation" r:id="rId6" imgW="1002960" imgH="431640" progId="Equation.3">
                  <p:embed/>
                </p:oleObj>
              </mc:Choice>
              <mc:Fallback>
                <p:oleObj name="Equation" r:id="rId6" imgW="1002960" imgH="4316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23711" y="2006472"/>
                        <a:ext cx="2104457" cy="905612"/>
                      </a:xfrm>
                      <a:prstGeom prst="rect">
                        <a:avLst/>
                      </a:prstGeom>
                      <a:noFill/>
                      <a:ln>
                        <a:noFill/>
                      </a:ln>
                      <a:effectLst/>
                    </p:spPr>
                  </p:pic>
                </p:oleObj>
              </mc:Fallback>
            </mc:AlternateContent>
          </a:graphicData>
        </a:graphic>
      </p:graphicFrame>
      <p:graphicFrame>
        <p:nvGraphicFramePr>
          <p:cNvPr id="13" name="Group 46">
            <a:extLst>
              <a:ext uri="{FF2B5EF4-FFF2-40B4-BE49-F238E27FC236}">
                <a16:creationId xmlns:a16="http://schemas.microsoft.com/office/drawing/2014/main" id="{475D7B69-B31E-6E46-A07E-534860FF7B6E}"/>
              </a:ext>
            </a:extLst>
          </p:cNvPr>
          <p:cNvGraphicFramePr>
            <a:graphicFrameLocks noGrp="1"/>
          </p:cNvGraphicFramePr>
          <p:nvPr>
            <p:extLst>
              <p:ext uri="{D42A27DB-BD31-4B8C-83A1-F6EECF244321}">
                <p14:modId xmlns:p14="http://schemas.microsoft.com/office/powerpoint/2010/main" val="3341350569"/>
              </p:ext>
            </p:extLst>
          </p:nvPr>
        </p:nvGraphicFramePr>
        <p:xfrm>
          <a:off x="1066800" y="3861020"/>
          <a:ext cx="1556911" cy="1475105"/>
        </p:xfrm>
        <a:graphic>
          <a:graphicData uri="http://schemas.openxmlformats.org/drawingml/2006/table">
            <a:tbl>
              <a:tblPr/>
              <a:tblGrid>
                <a:gridCol w="1556911">
                  <a:extLst>
                    <a:ext uri="{9D8B030D-6E8A-4147-A177-3AD203B41FA5}">
                      <a16:colId xmlns:a16="http://schemas.microsoft.com/office/drawing/2014/main" val="20000"/>
                    </a:ext>
                  </a:extLst>
                </a:gridCol>
              </a:tblGrid>
              <a:tr h="292100">
                <a:tc>
                  <a:txBody>
                    <a:bodyPr/>
                    <a:lstStyle>
                      <a:lvl1pPr>
                        <a:defRPr sz="2800">
                          <a:solidFill>
                            <a:schemeClr val="tx1"/>
                          </a:solidFill>
                          <a:latin typeface="Arial" charset="0"/>
                        </a:defRPr>
                      </a:lvl1pPr>
                      <a:lvl2pPr marL="742950" indent="-285750">
                        <a:defRPr sz="2400">
                          <a:solidFill>
                            <a:schemeClr val="tx1"/>
                          </a:solidFill>
                          <a:latin typeface="Arial" charset="0"/>
                        </a:defRPr>
                      </a:lvl2pPr>
                      <a:lvl3pPr marL="1143000" indent="-228600">
                        <a:defRPr sz="2000">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hu-HU" sz="1800" b="0" i="0" u="none" strike="noStrike" cap="none" normalizeH="0" baseline="0" dirty="0">
                          <a:ln>
                            <a:noFill/>
                          </a:ln>
                          <a:solidFill>
                            <a:srgbClr val="000000"/>
                          </a:solidFill>
                          <a:effectLst/>
                          <a:latin typeface="Arial" charset="0"/>
                          <a:cs typeface="Times New Roman" pitchFamily="18" charset="0"/>
                        </a:rPr>
                        <a:t>90</a:t>
                      </a:r>
                      <a:endParaRPr kumimoji="0" lang="en-US" altLang="hu-HU" sz="1800" b="0" i="0" u="none" strike="noStrike" cap="none" normalizeH="0" baseline="0" dirty="0">
                        <a:ln>
                          <a:noFill/>
                        </a:ln>
                        <a:solidFill>
                          <a:srgbClr val="000000"/>
                        </a:solidFill>
                        <a:effectLst/>
                        <a:latin typeface="Arial" charset="0"/>
                      </a:endParaRPr>
                    </a:p>
                  </a:txBody>
                  <a:tcPr anchor="b" horzOverflow="overflow">
                    <a:lnL>
                      <a:noFill/>
                    </a:lnL>
                    <a:lnR>
                      <a:noFill/>
                    </a:lnR>
                    <a:lnT>
                      <a:noFill/>
                    </a:lnT>
                    <a:lnB>
                      <a:noFill/>
                    </a:lnB>
                    <a:lnTlToBr>
                      <a:noFill/>
                    </a:lnTlToBr>
                    <a:lnBlToTr>
                      <a:noFill/>
                    </a:lnBlToTr>
                    <a:solidFill>
                      <a:schemeClr val="bg1">
                        <a:lumMod val="75000"/>
                      </a:schemeClr>
                    </a:solidFill>
                  </a:tcPr>
                </a:tc>
                <a:extLst>
                  <a:ext uri="{0D108BD9-81ED-4DB2-BD59-A6C34878D82A}">
                    <a16:rowId xmlns:a16="http://schemas.microsoft.com/office/drawing/2014/main" val="10000"/>
                  </a:ext>
                </a:extLst>
              </a:tr>
              <a:tr h="327025">
                <a:tc>
                  <a:txBody>
                    <a:bodyPr/>
                    <a:lstStyle>
                      <a:lvl1pPr>
                        <a:defRPr sz="2800">
                          <a:solidFill>
                            <a:schemeClr val="tx1"/>
                          </a:solidFill>
                          <a:latin typeface="Arial" charset="0"/>
                        </a:defRPr>
                      </a:lvl1pPr>
                      <a:lvl2pPr marL="742950" indent="-285750">
                        <a:defRPr sz="2400">
                          <a:solidFill>
                            <a:schemeClr val="tx1"/>
                          </a:solidFill>
                          <a:latin typeface="Arial" charset="0"/>
                        </a:defRPr>
                      </a:lvl2pPr>
                      <a:lvl3pPr marL="1143000" indent="-228600">
                        <a:defRPr sz="2000">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hu-HU" sz="1800" b="0" i="0" u="none" strike="noStrike" cap="none" normalizeH="0" baseline="0" dirty="0">
                          <a:ln>
                            <a:noFill/>
                          </a:ln>
                          <a:solidFill>
                            <a:srgbClr val="000000"/>
                          </a:solidFill>
                          <a:effectLst/>
                          <a:latin typeface="Arial" charset="0"/>
                          <a:cs typeface="Times New Roman" pitchFamily="18" charset="0"/>
                        </a:rPr>
                        <a:t>90</a:t>
                      </a:r>
                      <a:endParaRPr kumimoji="0" lang="en-US" altLang="hu-HU" sz="1800" b="0" i="0" u="none" strike="noStrike" cap="none" normalizeH="0" baseline="0" dirty="0">
                        <a:ln>
                          <a:noFill/>
                        </a:ln>
                        <a:solidFill>
                          <a:srgbClr val="000000"/>
                        </a:solidFill>
                        <a:effectLst/>
                        <a:latin typeface="Arial" charset="0"/>
                      </a:endParaRPr>
                    </a:p>
                  </a:txBody>
                  <a:tcPr anchor="b" horzOverflow="overflow">
                    <a:lnL>
                      <a:noFill/>
                    </a:lnL>
                    <a:lnR>
                      <a:noFill/>
                    </a:lnR>
                    <a:lnT>
                      <a:noFill/>
                    </a:lnT>
                    <a:lnB>
                      <a:noFill/>
                    </a:lnB>
                    <a:lnTlToBr>
                      <a:noFill/>
                    </a:lnTlToBr>
                    <a:lnBlToTr>
                      <a:noFill/>
                    </a:lnBlToTr>
                    <a:solidFill>
                      <a:schemeClr val="bg1">
                        <a:lumMod val="75000"/>
                      </a:schemeClr>
                    </a:solidFill>
                  </a:tcPr>
                </a:tc>
                <a:extLst>
                  <a:ext uri="{0D108BD9-81ED-4DB2-BD59-A6C34878D82A}">
                    <a16:rowId xmlns:a16="http://schemas.microsoft.com/office/drawing/2014/main" val="10001"/>
                  </a:ext>
                </a:extLst>
              </a:tr>
              <a:tr h="244475">
                <a:tc>
                  <a:txBody>
                    <a:bodyPr/>
                    <a:lstStyle>
                      <a:lvl1pPr>
                        <a:defRPr sz="2800">
                          <a:solidFill>
                            <a:schemeClr val="tx1"/>
                          </a:solidFill>
                          <a:latin typeface="Arial" charset="0"/>
                        </a:defRPr>
                      </a:lvl1pPr>
                      <a:lvl2pPr marL="742950" indent="-285750">
                        <a:defRPr sz="2400">
                          <a:solidFill>
                            <a:schemeClr val="tx1"/>
                          </a:solidFill>
                          <a:latin typeface="Arial" charset="0"/>
                        </a:defRPr>
                      </a:lvl2pPr>
                      <a:lvl3pPr marL="1143000" indent="-228600">
                        <a:defRPr sz="2000">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hu-HU" sz="1800" b="0" i="0" u="none" strike="noStrike" cap="none" normalizeH="0" baseline="0" dirty="0">
                          <a:ln>
                            <a:noFill/>
                          </a:ln>
                          <a:solidFill>
                            <a:srgbClr val="000000"/>
                          </a:solidFill>
                          <a:effectLst/>
                          <a:latin typeface="Arial" charset="0"/>
                          <a:cs typeface="Times New Roman" pitchFamily="18" charset="0"/>
                        </a:rPr>
                        <a:t>90</a:t>
                      </a:r>
                      <a:endParaRPr kumimoji="0" lang="en-US" altLang="hu-HU" sz="1800" b="0" i="0" u="none" strike="noStrike" cap="none" normalizeH="0" baseline="0" dirty="0">
                        <a:ln>
                          <a:noFill/>
                        </a:ln>
                        <a:solidFill>
                          <a:srgbClr val="000000"/>
                        </a:solidFill>
                        <a:effectLst/>
                        <a:latin typeface="Arial" charset="0"/>
                      </a:endParaRPr>
                    </a:p>
                  </a:txBody>
                  <a:tcPr anchor="b" horzOverflow="overflow">
                    <a:lnL>
                      <a:noFill/>
                    </a:lnL>
                    <a:lnR>
                      <a:noFill/>
                    </a:lnR>
                    <a:lnT>
                      <a:noFill/>
                    </a:lnT>
                    <a:lnB>
                      <a:noFill/>
                    </a:lnB>
                    <a:lnTlToBr>
                      <a:noFill/>
                    </a:lnTlToBr>
                    <a:lnBlToTr>
                      <a:noFill/>
                    </a:lnBlToTr>
                    <a:solidFill>
                      <a:schemeClr val="bg1">
                        <a:lumMod val="75000"/>
                      </a:schemeClr>
                    </a:solidFill>
                  </a:tcPr>
                </a:tc>
                <a:extLst>
                  <a:ext uri="{0D108BD9-81ED-4DB2-BD59-A6C34878D82A}">
                    <a16:rowId xmlns:a16="http://schemas.microsoft.com/office/drawing/2014/main" val="10002"/>
                  </a:ext>
                </a:extLst>
              </a:tr>
              <a:tr h="377825">
                <a:tc>
                  <a:txBody>
                    <a:bodyPr/>
                    <a:lstStyle>
                      <a:lvl1pPr>
                        <a:defRPr sz="2800">
                          <a:solidFill>
                            <a:schemeClr val="tx1"/>
                          </a:solidFill>
                          <a:latin typeface="Arial" charset="0"/>
                        </a:defRPr>
                      </a:lvl1pPr>
                      <a:lvl2pPr marL="742950" indent="-285750">
                        <a:defRPr sz="2400">
                          <a:solidFill>
                            <a:schemeClr val="tx1"/>
                          </a:solidFill>
                          <a:latin typeface="Arial" charset="0"/>
                        </a:defRPr>
                      </a:lvl2pPr>
                      <a:lvl3pPr marL="1143000" indent="-228600">
                        <a:defRPr sz="2000">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hu-HU" sz="1800" b="0" i="0" u="none" strike="noStrike" cap="none" normalizeH="0" baseline="0" dirty="0">
                          <a:ln>
                            <a:noFill/>
                          </a:ln>
                          <a:solidFill>
                            <a:srgbClr val="000000"/>
                          </a:solidFill>
                          <a:effectLst/>
                          <a:latin typeface="Arial" charset="0"/>
                          <a:cs typeface="Times New Roman" pitchFamily="18" charset="0"/>
                        </a:rPr>
                        <a:t>1090</a:t>
                      </a:r>
                      <a:endParaRPr kumimoji="0" lang="en-US" altLang="hu-HU" sz="1800" b="0" i="0" u="none" strike="noStrike" cap="none" normalizeH="0" baseline="0" dirty="0">
                        <a:ln>
                          <a:noFill/>
                        </a:ln>
                        <a:solidFill>
                          <a:srgbClr val="000000"/>
                        </a:solidFill>
                        <a:effectLst/>
                        <a:latin typeface="Arial" charset="0"/>
                      </a:endParaRPr>
                    </a:p>
                  </a:txBody>
                  <a:tcPr anchor="b" horzOverflow="overflow">
                    <a:lnL>
                      <a:noFill/>
                    </a:lnL>
                    <a:lnR>
                      <a:noFill/>
                    </a:lnR>
                    <a:lnT>
                      <a:noFill/>
                    </a:lnT>
                    <a:lnB>
                      <a:noFill/>
                    </a:lnB>
                    <a:lnTlToBr>
                      <a:noFill/>
                    </a:lnTlToBr>
                    <a:lnBlToTr>
                      <a:noFill/>
                    </a:lnBlToTr>
                    <a:solidFill>
                      <a:schemeClr val="bg1">
                        <a:lumMod val="75000"/>
                      </a:schemeClr>
                    </a:solidFill>
                  </a:tcPr>
                </a:tc>
                <a:extLst>
                  <a:ext uri="{0D108BD9-81ED-4DB2-BD59-A6C34878D82A}">
                    <a16:rowId xmlns:a16="http://schemas.microsoft.com/office/drawing/2014/main" val="10003"/>
                  </a:ext>
                </a:extLst>
              </a:tr>
            </a:tbl>
          </a:graphicData>
        </a:graphic>
      </p:graphicFrame>
      <p:pic>
        <p:nvPicPr>
          <p:cNvPr id="14" name="Picture 82">
            <a:extLst>
              <a:ext uri="{FF2B5EF4-FFF2-40B4-BE49-F238E27FC236}">
                <a16:creationId xmlns:a16="http://schemas.microsoft.com/office/drawing/2014/main" id="{CA1467D6-69B1-431F-8954-CB9494785D6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95202" y="1275594"/>
            <a:ext cx="3043998" cy="18457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654099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Title 1"/>
          <p:cNvSpPr>
            <a:spLocks noGrp="1"/>
          </p:cNvSpPr>
          <p:nvPr>
            <p:ph type="title" idx="4294967295"/>
          </p:nvPr>
        </p:nvSpPr>
        <p:spPr/>
        <p:txBody>
          <a:bodyPr>
            <a:normAutofit fontScale="90000"/>
          </a:bodyPr>
          <a:lstStyle/>
          <a:p>
            <a:r>
              <a:rPr lang="en-US" altLang="hu-HU" b="1"/>
              <a:t>Duration Formula</a:t>
            </a:r>
          </a:p>
        </p:txBody>
      </p:sp>
      <p:graphicFrame>
        <p:nvGraphicFramePr>
          <p:cNvPr id="1026" name="Content Placeholder 3"/>
          <p:cNvGraphicFramePr>
            <a:graphicFrameLocks noGrp="1" noChangeAspect="1"/>
          </p:cNvGraphicFramePr>
          <p:nvPr>
            <p:ph idx="4294967295"/>
            <p:extLst>
              <p:ext uri="{D42A27DB-BD31-4B8C-83A1-F6EECF244321}">
                <p14:modId xmlns:p14="http://schemas.microsoft.com/office/powerpoint/2010/main" val="1945631350"/>
              </p:ext>
            </p:extLst>
          </p:nvPr>
        </p:nvGraphicFramePr>
        <p:xfrm>
          <a:off x="914400" y="976313"/>
          <a:ext cx="3832225" cy="1595437"/>
        </p:xfrm>
        <a:graphic>
          <a:graphicData uri="http://schemas.openxmlformats.org/presentationml/2006/ole">
            <mc:AlternateContent xmlns:mc="http://schemas.openxmlformats.org/markup-compatibility/2006">
              <mc:Choice xmlns:v="urn:schemas-microsoft-com:vml" Requires="v">
                <p:oleObj name="Egyenlet" r:id="rId3" imgW="1981080" imgH="825480" progId="Equation.3">
                  <p:embed/>
                </p:oleObj>
              </mc:Choice>
              <mc:Fallback>
                <p:oleObj name="Egyenlet" r:id="rId3" imgW="1981080" imgH="825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976313"/>
                        <a:ext cx="3832225" cy="159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7" name="Object 3"/>
          <p:cNvGraphicFramePr>
            <a:graphicFrameLocks noChangeAspect="1"/>
          </p:cNvGraphicFramePr>
          <p:nvPr>
            <p:extLst>
              <p:ext uri="{D42A27DB-BD31-4B8C-83A1-F6EECF244321}">
                <p14:modId xmlns:p14="http://schemas.microsoft.com/office/powerpoint/2010/main" val="503336095"/>
              </p:ext>
            </p:extLst>
          </p:nvPr>
        </p:nvGraphicFramePr>
        <p:xfrm>
          <a:off x="5562600" y="1257581"/>
          <a:ext cx="2449513" cy="1054100"/>
        </p:xfrm>
        <a:graphic>
          <a:graphicData uri="http://schemas.openxmlformats.org/presentationml/2006/ole">
            <mc:AlternateContent xmlns:mc="http://schemas.openxmlformats.org/markup-compatibility/2006">
              <mc:Choice xmlns:v="urn:schemas-microsoft-com:vml" Requires="v">
                <p:oleObj name="Equation" r:id="rId5" imgW="1002960" imgH="431640" progId="Equation.3">
                  <p:embed/>
                </p:oleObj>
              </mc:Choice>
              <mc:Fallback>
                <p:oleObj name="Equation" r:id="rId5" imgW="1002960" imgH="431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2600" y="1257581"/>
                        <a:ext cx="2449513" cy="1054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9" name="TextBox 5"/>
          <p:cNvSpPr txBox="1">
            <a:spLocks noChangeArrowheads="1"/>
          </p:cNvSpPr>
          <p:nvPr/>
        </p:nvSpPr>
        <p:spPr bwMode="auto">
          <a:xfrm>
            <a:off x="1028700" y="2819400"/>
            <a:ext cx="76581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857250" indent="-857250">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20000"/>
              </a:spcBef>
              <a:spcAft>
                <a:spcPct val="0"/>
              </a:spcAft>
              <a:defRPr sz="2400" b="1">
                <a:solidFill>
                  <a:schemeClr val="tx1"/>
                </a:solidFill>
                <a:latin typeface="Arial" charset="0"/>
              </a:defRPr>
            </a:lvl6pPr>
            <a:lvl7pPr marL="2971800" indent="-228600" eaLnBrk="0" fontAlgn="base" hangingPunct="0">
              <a:spcBef>
                <a:spcPct val="20000"/>
              </a:spcBef>
              <a:spcAft>
                <a:spcPct val="0"/>
              </a:spcAft>
              <a:defRPr sz="2400" b="1">
                <a:solidFill>
                  <a:schemeClr val="tx1"/>
                </a:solidFill>
                <a:latin typeface="Arial" charset="0"/>
              </a:defRPr>
            </a:lvl7pPr>
            <a:lvl8pPr marL="3429000" indent="-228600" eaLnBrk="0" fontAlgn="base" hangingPunct="0">
              <a:spcBef>
                <a:spcPct val="20000"/>
              </a:spcBef>
              <a:spcAft>
                <a:spcPct val="0"/>
              </a:spcAft>
              <a:defRPr sz="2400" b="1">
                <a:solidFill>
                  <a:schemeClr val="tx1"/>
                </a:solidFill>
                <a:latin typeface="Arial" charset="0"/>
              </a:defRPr>
            </a:lvl8pPr>
            <a:lvl9pPr marL="3886200" indent="-228600" eaLnBrk="0" fontAlgn="base" hangingPunct="0">
              <a:spcBef>
                <a:spcPct val="20000"/>
              </a:spcBef>
              <a:spcAft>
                <a:spcPct val="0"/>
              </a:spcAft>
              <a:defRPr sz="2400" b="1">
                <a:solidFill>
                  <a:schemeClr val="tx1"/>
                </a:solidFill>
                <a:latin typeface="Arial" charset="0"/>
              </a:defRPr>
            </a:lvl9pPr>
          </a:lstStyle>
          <a:p>
            <a:r>
              <a:rPr lang="en-US" altLang="hu-HU" dirty="0" err="1">
                <a:latin typeface="Book Antiqua" panose="02040602050305030304" pitchFamily="18" charset="0"/>
              </a:rPr>
              <a:t>W</a:t>
            </a:r>
            <a:r>
              <a:rPr lang="en-US" altLang="hu-HU" baseline="-25000" dirty="0" err="1">
                <a:latin typeface="Book Antiqua" panose="02040602050305030304" pitchFamily="18" charset="0"/>
              </a:rPr>
              <a:t>t</a:t>
            </a:r>
            <a:r>
              <a:rPr lang="en-US" altLang="hu-HU" baseline="-25000" dirty="0">
                <a:latin typeface="Book Antiqua" panose="02040602050305030304" pitchFamily="18" charset="0"/>
              </a:rPr>
              <a:t>   </a:t>
            </a:r>
            <a:r>
              <a:rPr lang="en-US" altLang="hu-HU" dirty="0">
                <a:latin typeface="Book Antiqua" panose="02040602050305030304" pitchFamily="18" charset="0"/>
              </a:rPr>
              <a:t>= 	Weight of time t, present value of the cash flow earned in time t as a percent of the amount invested</a:t>
            </a:r>
          </a:p>
          <a:p>
            <a:r>
              <a:rPr lang="en-US" altLang="hu-HU" dirty="0" err="1">
                <a:latin typeface="Book Antiqua" panose="02040602050305030304" pitchFamily="18" charset="0"/>
              </a:rPr>
              <a:t>CF</a:t>
            </a:r>
            <a:r>
              <a:rPr lang="en-US" altLang="hu-HU" baseline="-25000" dirty="0" err="1">
                <a:latin typeface="Book Antiqua" panose="02040602050305030304" pitchFamily="18" charset="0"/>
              </a:rPr>
              <a:t>t</a:t>
            </a:r>
            <a:r>
              <a:rPr lang="en-US" altLang="hu-HU" dirty="0">
                <a:latin typeface="Book Antiqua" panose="02040602050305030304" pitchFamily="18" charset="0"/>
              </a:rPr>
              <a:t> = 	Cash Flow in Time t, coupon in all periods except terminal period when it is the sum of the coupon and the principal</a:t>
            </a:r>
          </a:p>
          <a:p>
            <a:r>
              <a:rPr lang="en-US" altLang="hu-HU" dirty="0" err="1">
                <a:latin typeface="Book Antiqua" panose="02040602050305030304" pitchFamily="18" charset="0"/>
              </a:rPr>
              <a:t>ytm</a:t>
            </a:r>
            <a:r>
              <a:rPr lang="en-US" altLang="hu-HU" dirty="0">
                <a:latin typeface="Book Antiqua" panose="02040602050305030304" pitchFamily="18" charset="0"/>
              </a:rPr>
              <a:t> = yield to maturity; Price = bond’s price</a:t>
            </a:r>
          </a:p>
          <a:p>
            <a:r>
              <a:rPr lang="en-US" altLang="hu-HU" dirty="0">
                <a:latin typeface="Book Antiqua" panose="02040602050305030304" pitchFamily="18" charset="0"/>
              </a:rPr>
              <a:t>Dur = Duration</a:t>
            </a:r>
          </a:p>
        </p:txBody>
      </p:sp>
    </p:spTree>
    <p:extLst>
      <p:ext uri="{BB962C8B-B14F-4D97-AF65-F5344CB8AC3E}">
        <p14:creationId xmlns:p14="http://schemas.microsoft.com/office/powerpoint/2010/main" val="2389989965"/>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noFill/>
        </p:spPr>
        <p:txBody>
          <a:bodyPr lIns="90488" tIns="44450" rIns="90488" bIns="44450" anchor="b">
            <a:normAutofit fontScale="90000"/>
          </a:bodyPr>
          <a:lstStyle/>
          <a:p>
            <a:r>
              <a:rPr lang="en-US" altLang="hu-HU" b="1"/>
              <a:t>More on Duration</a:t>
            </a:r>
          </a:p>
        </p:txBody>
      </p:sp>
      <p:sp>
        <p:nvSpPr>
          <p:cNvPr id="16387" name="Rectangle 3"/>
          <p:cNvSpPr>
            <a:spLocks noGrp="1" noChangeArrowheads="1"/>
          </p:cNvSpPr>
          <p:nvPr>
            <p:ph idx="4294967295"/>
          </p:nvPr>
        </p:nvSpPr>
        <p:spPr/>
        <p:txBody>
          <a:bodyPr lIns="90488" tIns="44450" rIns="90488" bIns="44450"/>
          <a:lstStyle/>
          <a:p>
            <a:pPr marL="457200" indent="-457200">
              <a:lnSpc>
                <a:spcPct val="90000"/>
              </a:lnSpc>
              <a:buClr>
                <a:schemeClr val="tx1"/>
              </a:buClr>
              <a:buFontTx/>
              <a:buAutoNum type="arabicPeriod"/>
            </a:pPr>
            <a:r>
              <a:rPr lang="en-US" altLang="hu-HU" sz="2400"/>
              <a:t>Duration increases with maturity</a:t>
            </a:r>
          </a:p>
          <a:p>
            <a:pPr marL="457200" indent="-457200">
              <a:lnSpc>
                <a:spcPct val="90000"/>
              </a:lnSpc>
              <a:buClr>
                <a:schemeClr val="tx1"/>
              </a:buClr>
              <a:buFontTx/>
              <a:buAutoNum type="arabicPeriod"/>
            </a:pPr>
            <a:endParaRPr lang="en-US" altLang="hu-HU" sz="2400"/>
          </a:p>
          <a:p>
            <a:pPr marL="457200" indent="-457200">
              <a:lnSpc>
                <a:spcPct val="90000"/>
              </a:lnSpc>
              <a:buClr>
                <a:schemeClr val="tx1"/>
              </a:buClr>
              <a:buFontTx/>
              <a:buAutoNum type="arabicPeriod"/>
            </a:pPr>
            <a:r>
              <a:rPr lang="en-US" altLang="hu-HU" sz="2400"/>
              <a:t>A higher coupon results in a lower duration</a:t>
            </a:r>
          </a:p>
          <a:p>
            <a:pPr marL="457200" indent="-457200">
              <a:lnSpc>
                <a:spcPct val="90000"/>
              </a:lnSpc>
              <a:buClr>
                <a:schemeClr val="tx1"/>
              </a:buClr>
              <a:buFontTx/>
              <a:buAutoNum type="arabicPeriod"/>
            </a:pPr>
            <a:endParaRPr lang="en-US" altLang="hu-HU" sz="2400"/>
          </a:p>
          <a:p>
            <a:pPr marL="457200" indent="-457200">
              <a:lnSpc>
                <a:spcPct val="90000"/>
              </a:lnSpc>
              <a:buClr>
                <a:schemeClr val="tx1"/>
              </a:buClr>
              <a:buFontTx/>
              <a:buAutoNum type="arabicPeriod"/>
            </a:pPr>
            <a:r>
              <a:rPr lang="en-US" altLang="hu-HU" sz="2400"/>
              <a:t>Duration is shorter than maturity for all bonds except zero coupon bonds</a:t>
            </a:r>
          </a:p>
          <a:p>
            <a:pPr marL="457200" indent="-457200">
              <a:lnSpc>
                <a:spcPct val="90000"/>
              </a:lnSpc>
              <a:buClr>
                <a:schemeClr val="tx1"/>
              </a:buClr>
              <a:buFontTx/>
              <a:buAutoNum type="arabicPeriod"/>
            </a:pPr>
            <a:endParaRPr lang="en-US" altLang="hu-HU" sz="2400"/>
          </a:p>
          <a:p>
            <a:pPr marL="457200" indent="-457200">
              <a:lnSpc>
                <a:spcPct val="90000"/>
              </a:lnSpc>
              <a:buClr>
                <a:schemeClr val="tx1"/>
              </a:buClr>
              <a:buFontTx/>
              <a:buAutoNum type="arabicPeriod"/>
            </a:pPr>
            <a:r>
              <a:rPr lang="en-US" altLang="hu-HU" sz="2400"/>
              <a:t>Duration is equal to maturity for zero coupon bonds</a:t>
            </a:r>
          </a:p>
          <a:p>
            <a:pPr marL="457200" indent="-457200">
              <a:lnSpc>
                <a:spcPct val="90000"/>
              </a:lnSpc>
              <a:buClr>
                <a:schemeClr val="tx1"/>
              </a:buClr>
              <a:buFontTx/>
              <a:buAutoNum type="arabicPeriod"/>
            </a:pPr>
            <a:endParaRPr lang="en-US" altLang="hu-HU" sz="2400"/>
          </a:p>
          <a:p>
            <a:pPr marL="457200" indent="-457200">
              <a:lnSpc>
                <a:spcPct val="90000"/>
              </a:lnSpc>
              <a:buClr>
                <a:schemeClr val="tx1"/>
              </a:buClr>
              <a:buFontTx/>
              <a:buAutoNum type="arabicPeriod"/>
            </a:pPr>
            <a:r>
              <a:rPr lang="en-US" altLang="hu-HU" sz="2400"/>
              <a:t>All else equal, duration is shorter at higher interest rates</a:t>
            </a:r>
          </a:p>
        </p:txBody>
      </p:sp>
    </p:spTree>
    <p:extLst>
      <p:ext uri="{BB962C8B-B14F-4D97-AF65-F5344CB8AC3E}">
        <p14:creationId xmlns:p14="http://schemas.microsoft.com/office/powerpoint/2010/main" val="201551449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4"/>
          <p:cNvSpPr>
            <a:spLocks noGrp="1" noChangeArrowheads="1"/>
          </p:cNvSpPr>
          <p:nvPr>
            <p:ph type="title"/>
          </p:nvPr>
        </p:nvSpPr>
        <p:spPr>
          <a:xfrm>
            <a:off x="27971" y="11575"/>
            <a:ext cx="5991829" cy="623888"/>
          </a:xfrm>
        </p:spPr>
        <p:txBody>
          <a:bodyPr lIns="90488" tIns="44450" rIns="90488" bIns="44450" anchorCtr="1">
            <a:normAutofit/>
          </a:bodyPr>
          <a:lstStyle/>
          <a:p>
            <a:r>
              <a:rPr lang="en-US" sz="3600" b="1" dirty="0"/>
              <a:t>Bond Duration </a:t>
            </a:r>
            <a:r>
              <a:rPr lang="en-US" sz="3400" b="1" dirty="0"/>
              <a:t>vs</a:t>
            </a:r>
            <a:r>
              <a:rPr lang="en-US" sz="3600" b="1" dirty="0"/>
              <a:t> Maturity</a:t>
            </a: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9663" y="1533525"/>
            <a:ext cx="6924675" cy="425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34844067"/>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noFill/>
        </p:spPr>
        <p:txBody>
          <a:bodyPr lIns="90488" tIns="44450" rIns="90488" bIns="44450" anchor="b">
            <a:normAutofit fontScale="90000"/>
          </a:bodyPr>
          <a:lstStyle/>
          <a:p>
            <a:r>
              <a:rPr lang="en-US" altLang="hu-HU" b="1"/>
              <a:t>Duration/Price Relationship</a:t>
            </a:r>
          </a:p>
        </p:txBody>
      </p:sp>
      <p:sp>
        <p:nvSpPr>
          <p:cNvPr id="19459" name="Rectangle 3"/>
          <p:cNvSpPr>
            <a:spLocks noGrp="1" noChangeArrowheads="1"/>
          </p:cNvSpPr>
          <p:nvPr>
            <p:ph idx="4294967295"/>
          </p:nvPr>
        </p:nvSpPr>
        <p:spPr>
          <a:xfrm>
            <a:off x="457200" y="1524000"/>
            <a:ext cx="8229600" cy="4525963"/>
          </a:xfrm>
        </p:spPr>
        <p:txBody>
          <a:bodyPr lIns="90488" tIns="44450" rIns="90488" bIns="44450"/>
          <a:lstStyle/>
          <a:p>
            <a:r>
              <a:rPr lang="en-US" altLang="hu-HU" dirty="0"/>
              <a:t>Price change is proportional to duration and not to maturity</a:t>
            </a:r>
          </a:p>
          <a:p>
            <a:pPr>
              <a:buFont typeface="Wingdings" pitchFamily="2" charset="2"/>
              <a:buNone/>
            </a:pPr>
            <a:r>
              <a:rPr lang="en-US" altLang="hu-HU" b="1" dirty="0">
                <a:solidFill>
                  <a:schemeClr val="tx2"/>
                </a:solidFill>
                <a:latin typeface="Symbol" pitchFamily="18" charset="2"/>
              </a:rPr>
              <a:t>D</a:t>
            </a:r>
            <a:r>
              <a:rPr lang="en-US" altLang="hu-HU" b="1" dirty="0">
                <a:solidFill>
                  <a:schemeClr val="tx2"/>
                </a:solidFill>
              </a:rPr>
              <a:t>P/P = -D x [</a:t>
            </a:r>
            <a:r>
              <a:rPr lang="en-US" altLang="hu-HU" b="1" dirty="0" err="1">
                <a:solidFill>
                  <a:schemeClr val="tx2"/>
                </a:solidFill>
                <a:latin typeface="Symbol" pitchFamily="18" charset="2"/>
              </a:rPr>
              <a:t>D</a:t>
            </a:r>
            <a:r>
              <a:rPr lang="en-US" altLang="hu-HU" b="1" dirty="0" err="1">
                <a:solidFill>
                  <a:schemeClr val="tx2"/>
                </a:solidFill>
              </a:rPr>
              <a:t>y</a:t>
            </a:r>
            <a:r>
              <a:rPr lang="en-US" altLang="hu-HU" b="1" dirty="0">
                <a:solidFill>
                  <a:schemeClr val="tx2"/>
                </a:solidFill>
              </a:rPr>
              <a:t> / (1+y)]</a:t>
            </a:r>
          </a:p>
          <a:p>
            <a:pPr>
              <a:buFont typeface="Wingdings" pitchFamily="2" charset="2"/>
              <a:buNone/>
            </a:pPr>
            <a:endParaRPr lang="en-US" altLang="hu-HU" dirty="0">
              <a:solidFill>
                <a:schemeClr val="tx2"/>
              </a:solidFill>
            </a:endParaRPr>
          </a:p>
          <a:p>
            <a:pPr>
              <a:buFont typeface="Wingdings" pitchFamily="2" charset="2"/>
              <a:buNone/>
            </a:pPr>
            <a:r>
              <a:rPr lang="en-US" altLang="hu-HU" dirty="0">
                <a:solidFill>
                  <a:schemeClr val="tx2"/>
                </a:solidFill>
              </a:rPr>
              <a:t>D</a:t>
            </a:r>
            <a:r>
              <a:rPr lang="en-US" altLang="hu-HU" baseline="30000" dirty="0">
                <a:solidFill>
                  <a:schemeClr val="tx2"/>
                </a:solidFill>
              </a:rPr>
              <a:t>* </a:t>
            </a:r>
            <a:r>
              <a:rPr lang="en-US" altLang="hu-HU" dirty="0">
                <a:solidFill>
                  <a:schemeClr val="tx2"/>
                </a:solidFill>
              </a:rPr>
              <a:t>= </a:t>
            </a:r>
            <a:r>
              <a:rPr lang="en-US" altLang="hu-HU" i="1" dirty="0">
                <a:solidFill>
                  <a:schemeClr val="tx2"/>
                </a:solidFill>
              </a:rPr>
              <a:t>modified duration</a:t>
            </a:r>
            <a:endParaRPr lang="en-US" altLang="hu-HU" dirty="0">
              <a:solidFill>
                <a:schemeClr val="tx2"/>
              </a:solidFill>
            </a:endParaRPr>
          </a:p>
          <a:p>
            <a:pPr>
              <a:buFont typeface="Wingdings" pitchFamily="2" charset="2"/>
              <a:buNone/>
            </a:pPr>
            <a:endParaRPr lang="en-US" altLang="hu-HU" dirty="0">
              <a:solidFill>
                <a:schemeClr val="tx2"/>
              </a:solidFill>
            </a:endParaRPr>
          </a:p>
          <a:p>
            <a:pPr>
              <a:buFont typeface="Wingdings" pitchFamily="2" charset="2"/>
              <a:buNone/>
            </a:pPr>
            <a:r>
              <a:rPr lang="en-US" altLang="hu-HU" b="1" dirty="0">
                <a:solidFill>
                  <a:schemeClr val="tx2"/>
                </a:solidFill>
              </a:rPr>
              <a:t>D*</a:t>
            </a:r>
            <a:r>
              <a:rPr lang="en-US" altLang="hu-HU" b="1" baseline="30000" dirty="0">
                <a:solidFill>
                  <a:schemeClr val="tx2"/>
                </a:solidFill>
              </a:rPr>
              <a:t> </a:t>
            </a:r>
            <a:r>
              <a:rPr lang="en-US" altLang="hu-HU" b="1" dirty="0">
                <a:solidFill>
                  <a:schemeClr val="tx2"/>
                </a:solidFill>
              </a:rPr>
              <a:t>= D / (1+y)</a:t>
            </a:r>
          </a:p>
          <a:p>
            <a:pPr>
              <a:buFont typeface="Wingdings" pitchFamily="2" charset="2"/>
              <a:buNone/>
            </a:pPr>
            <a:r>
              <a:rPr lang="en-US" altLang="hu-HU" b="1" dirty="0">
                <a:solidFill>
                  <a:schemeClr val="tx2"/>
                </a:solidFill>
                <a:latin typeface="Symbol" pitchFamily="18" charset="2"/>
              </a:rPr>
              <a:t>D</a:t>
            </a:r>
            <a:r>
              <a:rPr lang="en-US" altLang="hu-HU" b="1" dirty="0">
                <a:solidFill>
                  <a:schemeClr val="tx2"/>
                </a:solidFill>
              </a:rPr>
              <a:t>P/P = - D</a:t>
            </a:r>
            <a:r>
              <a:rPr lang="en-US" altLang="hu-HU" b="1" baseline="30000" dirty="0">
                <a:solidFill>
                  <a:schemeClr val="tx2"/>
                </a:solidFill>
              </a:rPr>
              <a:t>* </a:t>
            </a:r>
            <a:r>
              <a:rPr lang="en-US" altLang="hu-HU" b="1" dirty="0">
                <a:solidFill>
                  <a:schemeClr val="tx2"/>
                </a:solidFill>
              </a:rPr>
              <a:t>x </a:t>
            </a:r>
            <a:r>
              <a:rPr lang="en-US" altLang="hu-HU" b="1" dirty="0" err="1">
                <a:solidFill>
                  <a:schemeClr val="tx2"/>
                </a:solidFill>
                <a:latin typeface="Symbol" pitchFamily="18" charset="2"/>
              </a:rPr>
              <a:t>D</a:t>
            </a:r>
            <a:r>
              <a:rPr lang="en-US" altLang="hu-HU" b="1" dirty="0" err="1">
                <a:solidFill>
                  <a:schemeClr val="tx2"/>
                </a:solidFill>
              </a:rPr>
              <a:t>y</a:t>
            </a:r>
            <a:endParaRPr lang="en-US" altLang="hu-HU" b="1" dirty="0">
              <a:solidFill>
                <a:schemeClr val="tx2"/>
              </a:solidFill>
            </a:endParaRPr>
          </a:p>
        </p:txBody>
      </p:sp>
      <p:sp>
        <p:nvSpPr>
          <p:cNvPr id="18436" name="TextBox 3"/>
          <p:cNvSpPr txBox="1">
            <a:spLocks noChangeArrowheads="1"/>
          </p:cNvSpPr>
          <p:nvPr/>
        </p:nvSpPr>
        <p:spPr bwMode="auto">
          <a:xfrm>
            <a:off x="5276850" y="2247900"/>
            <a:ext cx="2724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20000"/>
              </a:spcBef>
              <a:spcAft>
                <a:spcPct val="0"/>
              </a:spcAft>
              <a:defRPr sz="2400" b="1">
                <a:solidFill>
                  <a:schemeClr val="tx1"/>
                </a:solidFill>
                <a:latin typeface="Arial" charset="0"/>
              </a:defRPr>
            </a:lvl6pPr>
            <a:lvl7pPr marL="2971800" indent="-228600" eaLnBrk="0" fontAlgn="base" hangingPunct="0">
              <a:spcBef>
                <a:spcPct val="20000"/>
              </a:spcBef>
              <a:spcAft>
                <a:spcPct val="0"/>
              </a:spcAft>
              <a:defRPr sz="2400" b="1">
                <a:solidFill>
                  <a:schemeClr val="tx1"/>
                </a:solidFill>
                <a:latin typeface="Arial" charset="0"/>
              </a:defRPr>
            </a:lvl7pPr>
            <a:lvl8pPr marL="3429000" indent="-228600" eaLnBrk="0" fontAlgn="base" hangingPunct="0">
              <a:spcBef>
                <a:spcPct val="20000"/>
              </a:spcBef>
              <a:spcAft>
                <a:spcPct val="0"/>
              </a:spcAft>
              <a:defRPr sz="2400" b="1">
                <a:solidFill>
                  <a:schemeClr val="tx1"/>
                </a:solidFill>
                <a:latin typeface="Arial" charset="0"/>
              </a:defRPr>
            </a:lvl8pPr>
            <a:lvl9pPr marL="3886200" indent="-228600" eaLnBrk="0" fontAlgn="base" hangingPunct="0">
              <a:spcBef>
                <a:spcPct val="20000"/>
              </a:spcBef>
              <a:spcAft>
                <a:spcPct val="0"/>
              </a:spcAft>
              <a:defRPr sz="2400" b="1">
                <a:solidFill>
                  <a:schemeClr val="tx1"/>
                </a:solidFill>
                <a:latin typeface="Arial" charset="0"/>
              </a:defRPr>
            </a:lvl9pPr>
          </a:lstStyle>
          <a:p>
            <a:r>
              <a:rPr lang="en-US" altLang="hu-HU" b="0" dirty="0">
                <a:latin typeface="Book Antiqua" panose="02040602050305030304" pitchFamily="18" charset="0"/>
              </a:rPr>
              <a:t>D = Duration</a:t>
            </a:r>
          </a:p>
        </p:txBody>
      </p:sp>
    </p:spTree>
    <p:extLst>
      <p:ext uri="{BB962C8B-B14F-4D97-AF65-F5344CB8AC3E}">
        <p14:creationId xmlns:p14="http://schemas.microsoft.com/office/powerpoint/2010/main" val="3497363754"/>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r>
              <a:rPr lang="en-US" dirty="0"/>
              <a:t>Bonds and notes may be purchased directly from the Treasury</a:t>
            </a:r>
          </a:p>
          <a:p>
            <a:pPr lvl="1"/>
            <a:r>
              <a:rPr lang="en-US" dirty="0"/>
              <a:t>Note maturity is 1-10 years; Bond maturity is 10-30 years</a:t>
            </a:r>
          </a:p>
          <a:p>
            <a:r>
              <a:rPr lang="en-US" dirty="0"/>
              <a:t>Denomination can be as small as $100, but $1,000 is more common</a:t>
            </a:r>
          </a:p>
          <a:p>
            <a:r>
              <a:rPr lang="en-US" dirty="0"/>
              <a:t>Bid price of 100:08 means 100 8/32 or $1002.50</a:t>
            </a:r>
          </a:p>
          <a:p>
            <a:pPr>
              <a:buFontTx/>
              <a:buNone/>
            </a:pPr>
            <a:endParaRPr lang="en-US" dirty="0"/>
          </a:p>
        </p:txBody>
      </p:sp>
      <p:sp>
        <p:nvSpPr>
          <p:cNvPr id="73730" name="Rectangle 2"/>
          <p:cNvSpPr>
            <a:spLocks noGrp="1" noChangeArrowheads="1"/>
          </p:cNvSpPr>
          <p:nvPr>
            <p:ph type="title"/>
          </p:nvPr>
        </p:nvSpPr>
        <p:spPr/>
        <p:txBody>
          <a:bodyPr vert="horz" lIns="90488" tIns="44450" rIns="90488" bIns="44450" rtlCol="0" anchor="ctr" anchorCtr="1">
            <a:normAutofit/>
          </a:bodyPr>
          <a:lstStyle/>
          <a:p>
            <a:r>
              <a:rPr lang="en-US" sz="3800" dirty="0"/>
              <a:t>U.S. Treasury Bonds</a:t>
            </a:r>
          </a:p>
        </p:txBody>
      </p:sp>
    </p:spTree>
    <p:extLst>
      <p:ext uri="{BB962C8B-B14F-4D97-AF65-F5344CB8AC3E}">
        <p14:creationId xmlns:p14="http://schemas.microsoft.com/office/powerpoint/2010/main" val="8764630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átum helye 2"/>
          <p:cNvSpPr>
            <a:spLocks noGrp="1"/>
          </p:cNvSpPr>
          <p:nvPr>
            <p:ph type="dt" sz="half" idx="10"/>
          </p:nvPr>
        </p:nvSpPr>
        <p:spPr/>
        <p:txBody>
          <a:bodyPr/>
          <a:lstStyle/>
          <a:p>
            <a:fld id="{411BCB58-298A-466F-B7F4-DA915DB27E5F}" type="datetime1">
              <a:rPr lang="hu-HU" smtClean="0"/>
              <a:t>2021. 03. 10.</a:t>
            </a:fld>
            <a:endParaRPr lang="hu-HU"/>
          </a:p>
        </p:txBody>
      </p:sp>
      <p:sp>
        <p:nvSpPr>
          <p:cNvPr id="4" name="Élőláb helye 3"/>
          <p:cNvSpPr>
            <a:spLocks noGrp="1"/>
          </p:cNvSpPr>
          <p:nvPr>
            <p:ph type="ftr" sz="quarter" idx="11"/>
          </p:nvPr>
        </p:nvSpPr>
        <p:spPr/>
        <p:txBody>
          <a:bodyPr/>
          <a:lstStyle/>
          <a:p>
            <a:r>
              <a:rPr lang="hu-HU"/>
              <a:t>Fundamentals of Corporate Finance </a:t>
            </a:r>
          </a:p>
        </p:txBody>
      </p:sp>
      <p:sp>
        <p:nvSpPr>
          <p:cNvPr id="5" name="Dia számának helye 4"/>
          <p:cNvSpPr>
            <a:spLocks noGrp="1"/>
          </p:cNvSpPr>
          <p:nvPr>
            <p:ph type="sldNum" sz="quarter" idx="12"/>
          </p:nvPr>
        </p:nvSpPr>
        <p:spPr/>
        <p:txBody>
          <a:bodyPr/>
          <a:lstStyle/>
          <a:p>
            <a:fld id="{23654C4D-52C9-4F95-A82D-DDDD7576AF2B}" type="slidenum">
              <a:rPr lang="hu-HU" smtClean="0"/>
              <a:t>40</a:t>
            </a:fld>
            <a:endParaRPr lang="hu-HU"/>
          </a:p>
        </p:txBody>
      </p:sp>
      <p:sp>
        <p:nvSpPr>
          <p:cNvPr id="6" name="Szöveg helye 5"/>
          <p:cNvSpPr>
            <a:spLocks noGrp="1"/>
          </p:cNvSpPr>
          <p:nvPr>
            <p:ph type="body" sz="quarter" idx="13"/>
          </p:nvPr>
        </p:nvSpPr>
        <p:spPr/>
        <p:txBody>
          <a:bodyPr>
            <a:normAutofit/>
          </a:bodyPr>
          <a:lstStyle/>
          <a:p>
            <a:pPr marL="0" indent="0" algn="ctr">
              <a:buNone/>
            </a:pPr>
            <a:endParaRPr lang="hu-HU" sz="2000" dirty="0"/>
          </a:p>
          <a:p>
            <a:pPr marL="0" indent="0" algn="ctr">
              <a:buNone/>
            </a:pPr>
            <a:endParaRPr lang="hu-HU" sz="3200" dirty="0"/>
          </a:p>
          <a:p>
            <a:pPr marL="0" indent="0" algn="ctr">
              <a:buNone/>
            </a:pPr>
            <a:r>
              <a:rPr lang="hu-HU" sz="3200" dirty="0" err="1"/>
              <a:t>Thank</a:t>
            </a:r>
            <a:r>
              <a:rPr lang="hu-HU" sz="3200" dirty="0"/>
              <a:t> </a:t>
            </a:r>
            <a:r>
              <a:rPr lang="hu-HU" sz="3200" dirty="0" err="1"/>
              <a:t>you</a:t>
            </a:r>
            <a:r>
              <a:rPr lang="hu-HU" sz="3200" dirty="0"/>
              <a:t> </a:t>
            </a:r>
            <a:r>
              <a:rPr lang="hu-HU" sz="3200" dirty="0" err="1"/>
              <a:t>for</a:t>
            </a:r>
            <a:r>
              <a:rPr lang="hu-HU" sz="3200" dirty="0"/>
              <a:t> </a:t>
            </a:r>
            <a:r>
              <a:rPr lang="hu-HU" sz="3200" dirty="0" err="1"/>
              <a:t>the</a:t>
            </a:r>
            <a:r>
              <a:rPr lang="hu-HU" sz="3200" dirty="0"/>
              <a:t> </a:t>
            </a:r>
            <a:r>
              <a:rPr lang="hu-HU" sz="3200" dirty="0" err="1"/>
              <a:t>attention</a:t>
            </a:r>
            <a:r>
              <a:rPr lang="hu-HU" sz="3200" dirty="0"/>
              <a:t>!</a:t>
            </a:r>
          </a:p>
          <a:p>
            <a:pPr marL="0" indent="0" algn="ctr">
              <a:buNone/>
            </a:pPr>
            <a:endParaRPr lang="hu-HU" sz="3200" dirty="0"/>
          </a:p>
          <a:p>
            <a:pPr marL="0" indent="0" algn="ctr">
              <a:buNone/>
            </a:pPr>
            <a:endParaRPr lang="hu-HU" sz="3200" dirty="0"/>
          </a:p>
          <a:p>
            <a:pPr marL="0" indent="0" algn="ctr">
              <a:buNone/>
            </a:pPr>
            <a:r>
              <a:rPr lang="hu-HU" sz="3200" dirty="0" err="1"/>
              <a:t>Any</a:t>
            </a:r>
            <a:r>
              <a:rPr lang="hu-HU" sz="3200" dirty="0"/>
              <a:t> </a:t>
            </a:r>
            <a:r>
              <a:rPr lang="hu-HU" sz="3200" dirty="0" err="1"/>
              <a:t>Questions</a:t>
            </a:r>
            <a:r>
              <a:rPr lang="hu-HU" sz="3200" dirty="0"/>
              <a:t>?</a:t>
            </a:r>
          </a:p>
        </p:txBody>
      </p:sp>
    </p:spTree>
    <p:extLst>
      <p:ext uri="{BB962C8B-B14F-4D97-AF65-F5344CB8AC3E}">
        <p14:creationId xmlns:p14="http://schemas.microsoft.com/office/powerpoint/2010/main" val="4188586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152400" y="60325"/>
            <a:ext cx="7696200" cy="623888"/>
          </a:xfrm>
          <a:noFill/>
        </p:spPr>
        <p:txBody>
          <a:bodyPr>
            <a:normAutofit fontScale="90000"/>
          </a:bodyPr>
          <a:lstStyle/>
          <a:p>
            <a:r>
              <a:rPr lang="en-US" altLang="hu-HU" b="1" dirty="0"/>
              <a:t>U.S. </a:t>
            </a:r>
            <a:r>
              <a:rPr lang="en-GB" altLang="hu-HU" b="1" dirty="0"/>
              <a:t>Treasuries (example)</a:t>
            </a:r>
          </a:p>
        </p:txBody>
      </p:sp>
      <p:pic>
        <p:nvPicPr>
          <p:cNvPr id="13321" name="Picture 9" descr="bod8240x_1001 cop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066799"/>
            <a:ext cx="6686550" cy="5110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9589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628650" y="624568"/>
            <a:ext cx="2824842" cy="5412920"/>
          </a:xfrm>
        </p:spPr>
        <p:txBody>
          <a:bodyPr vert="horz" lIns="91440" tIns="45720" rIns="91440" bIns="45720" rtlCol="0" anchor="ctr">
            <a:normAutofit/>
          </a:bodyPr>
          <a:lstStyle/>
          <a:p>
            <a:r>
              <a:rPr lang="en-US" altLang="hu-HU" sz="4400" b="1" kern="1200" dirty="0">
                <a:solidFill>
                  <a:schemeClr val="tx1"/>
                </a:solidFill>
                <a:latin typeface="+mj-lt"/>
                <a:ea typeface="+mj-ea"/>
                <a:cs typeface="+mj-cs"/>
              </a:rPr>
              <a:t>Corporate Bonds &amp; Debt</a:t>
            </a:r>
          </a:p>
        </p:txBody>
      </p:sp>
      <p:sp>
        <p:nvSpPr>
          <p:cNvPr id="92163" name="Rectangle 3"/>
          <p:cNvSpPr>
            <a:spLocks noGrp="1" noChangeArrowheads="1"/>
          </p:cNvSpPr>
          <p:nvPr>
            <p:ph idx="4294967295"/>
          </p:nvPr>
        </p:nvSpPr>
        <p:spPr>
          <a:xfrm>
            <a:off x="3352800" y="914400"/>
            <a:ext cx="5638800" cy="5412920"/>
          </a:xfrm>
        </p:spPr>
        <p:txBody>
          <a:bodyPr vert="horz" lIns="91440" tIns="45720" rIns="91440" bIns="45720" rtlCol="0" anchor="ctr">
            <a:normAutofit fontScale="85000" lnSpcReduction="20000"/>
          </a:bodyPr>
          <a:lstStyle/>
          <a:p>
            <a:r>
              <a:rPr lang="en-US" altLang="hu-HU" dirty="0">
                <a:latin typeface="+mn-lt"/>
              </a:rPr>
              <a:t>Most bonds are traded over the counter (OTC)</a:t>
            </a:r>
          </a:p>
          <a:p>
            <a:r>
              <a:rPr lang="en-US" altLang="hu-HU" dirty="0">
                <a:latin typeface="+mn-lt"/>
              </a:rPr>
              <a:t>Par = $1,000</a:t>
            </a:r>
          </a:p>
          <a:p>
            <a:r>
              <a:rPr lang="en-US" altLang="hu-HU" dirty="0">
                <a:latin typeface="+mn-lt"/>
              </a:rPr>
              <a:t>Registered versus Bearer bonds</a:t>
            </a:r>
          </a:p>
          <a:p>
            <a:endParaRPr lang="en-US" altLang="hu-HU" sz="1400" dirty="0">
              <a:latin typeface="+mn-lt"/>
            </a:endParaRPr>
          </a:p>
          <a:p>
            <a:pPr marL="0" indent="0">
              <a:buNone/>
            </a:pPr>
            <a:r>
              <a:rPr lang="en-US" sz="3000" b="1" dirty="0"/>
              <a:t>Callable bonds</a:t>
            </a:r>
          </a:p>
          <a:p>
            <a:pPr lvl="1"/>
            <a:r>
              <a:rPr lang="en-US" dirty="0"/>
              <a:t>Can be repurchased before the maturity date</a:t>
            </a:r>
          </a:p>
          <a:p>
            <a:pPr marL="0" indent="0">
              <a:buNone/>
            </a:pPr>
            <a:r>
              <a:rPr lang="en-US" sz="3000" b="1" dirty="0"/>
              <a:t>Convertible bonds</a:t>
            </a:r>
          </a:p>
          <a:p>
            <a:pPr lvl="1"/>
            <a:r>
              <a:rPr lang="en-US" dirty="0"/>
              <a:t>Can be exchanged for shares of the firm’s common stock</a:t>
            </a:r>
          </a:p>
          <a:p>
            <a:pPr marL="0" indent="0">
              <a:buNone/>
            </a:pPr>
            <a:r>
              <a:rPr lang="en-US" sz="3000" b="1" dirty="0"/>
              <a:t>Puttable Bonds</a:t>
            </a:r>
          </a:p>
          <a:p>
            <a:pPr lvl="1"/>
            <a:r>
              <a:rPr lang="en-US" dirty="0"/>
              <a:t>Give the holder an option to retire or extend the bond</a:t>
            </a:r>
          </a:p>
          <a:p>
            <a:pPr marL="0" indent="0">
              <a:buNone/>
            </a:pPr>
            <a:r>
              <a:rPr lang="en-US" sz="3000" b="1" dirty="0"/>
              <a:t>Floating-rate bonds</a:t>
            </a:r>
          </a:p>
          <a:p>
            <a:pPr lvl="1"/>
            <a:r>
              <a:rPr lang="en-US" dirty="0"/>
              <a:t>Have adjustable coupon rate</a:t>
            </a:r>
          </a:p>
        </p:txBody>
      </p:sp>
    </p:spTree>
    <p:extLst>
      <p:ext uri="{BB962C8B-B14F-4D97-AF65-F5344CB8AC3E}">
        <p14:creationId xmlns:p14="http://schemas.microsoft.com/office/powerpoint/2010/main" val="2503462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Shares characteristics of equity &amp; fixed income</a:t>
            </a:r>
          </a:p>
          <a:p>
            <a:pPr lvl="1"/>
            <a:r>
              <a:rPr lang="en-US" dirty="0"/>
              <a:t>Dividends are paid in perpetuity</a:t>
            </a:r>
          </a:p>
          <a:p>
            <a:pPr lvl="1"/>
            <a:r>
              <a:rPr lang="en-US" dirty="0"/>
              <a:t>Nonpayment of dividends does not mean bankruptcy</a:t>
            </a:r>
          </a:p>
          <a:p>
            <a:pPr lvl="1"/>
            <a:r>
              <a:rPr lang="en-US" dirty="0"/>
              <a:t>Preferred dividends are paid before common</a:t>
            </a:r>
          </a:p>
          <a:p>
            <a:pPr lvl="1"/>
            <a:r>
              <a:rPr lang="en-US" dirty="0"/>
              <a:t>No tax break</a:t>
            </a:r>
          </a:p>
          <a:p>
            <a:pPr>
              <a:buFontTx/>
              <a:buNone/>
            </a:pPr>
            <a:endParaRPr lang="en-US" dirty="0"/>
          </a:p>
        </p:txBody>
      </p:sp>
      <p:sp>
        <p:nvSpPr>
          <p:cNvPr id="73730" name="Rectangle 2"/>
          <p:cNvSpPr>
            <a:spLocks noGrp="1" noChangeArrowheads="1"/>
          </p:cNvSpPr>
          <p:nvPr>
            <p:ph type="title"/>
          </p:nvPr>
        </p:nvSpPr>
        <p:spPr>
          <a:xfrm>
            <a:off x="152400" y="60325"/>
            <a:ext cx="4267200" cy="623888"/>
          </a:xfrm>
        </p:spPr>
        <p:txBody>
          <a:bodyPr vert="horz" lIns="90488" tIns="44450" rIns="90488" bIns="44450" rtlCol="0" anchor="ctr" anchorCtr="1">
            <a:normAutofit/>
          </a:bodyPr>
          <a:lstStyle/>
          <a:p>
            <a:r>
              <a:rPr lang="en-US" sz="3800" b="1" dirty="0"/>
              <a:t>Preferred Stock</a:t>
            </a:r>
          </a:p>
        </p:txBody>
      </p:sp>
    </p:spTree>
    <p:extLst>
      <p:ext uri="{BB962C8B-B14F-4D97-AF65-F5344CB8AC3E}">
        <p14:creationId xmlns:p14="http://schemas.microsoft.com/office/powerpoint/2010/main" val="10046354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noFill/>
        </p:spPr>
        <p:txBody>
          <a:bodyPr lIns="90488" tIns="44450" rIns="90488" bIns="44450" anchor="b">
            <a:normAutofit fontScale="90000"/>
          </a:bodyPr>
          <a:lstStyle/>
          <a:p>
            <a:r>
              <a:rPr lang="en-US" altLang="hu-HU" b="1"/>
              <a:t>Default Risk and Ratings</a:t>
            </a:r>
          </a:p>
        </p:txBody>
      </p:sp>
      <p:sp>
        <p:nvSpPr>
          <p:cNvPr id="15363" name="Rectangle 3"/>
          <p:cNvSpPr>
            <a:spLocks noGrp="1" noChangeArrowheads="1"/>
          </p:cNvSpPr>
          <p:nvPr>
            <p:ph idx="4294967295"/>
          </p:nvPr>
        </p:nvSpPr>
        <p:spPr/>
        <p:txBody>
          <a:bodyPr lIns="90488" tIns="44450" rIns="90488" bIns="44450">
            <a:normAutofit/>
          </a:bodyPr>
          <a:lstStyle/>
          <a:p>
            <a:r>
              <a:rPr lang="hu-HU" altLang="hu-HU" b="1" dirty="0"/>
              <a:t>Financial </a:t>
            </a:r>
            <a:r>
              <a:rPr lang="hu-HU" altLang="hu-HU" b="1" dirty="0" err="1"/>
              <a:t>conditions</a:t>
            </a:r>
            <a:r>
              <a:rPr lang="hu-HU" altLang="hu-HU" b="1" dirty="0"/>
              <a:t> and </a:t>
            </a:r>
            <a:r>
              <a:rPr lang="hu-HU" altLang="hu-HU" b="1" dirty="0" err="1"/>
              <a:t>stability</a:t>
            </a:r>
            <a:r>
              <a:rPr lang="hu-HU" altLang="hu-HU" b="1" dirty="0"/>
              <a:t> is </a:t>
            </a:r>
            <a:r>
              <a:rPr lang="hu-HU" altLang="hu-HU" b="1" dirty="0" err="1"/>
              <a:t>analyzed</a:t>
            </a:r>
            <a:r>
              <a:rPr lang="hu-HU" altLang="hu-HU" b="1" dirty="0"/>
              <a:t> and </a:t>
            </a:r>
            <a:r>
              <a:rPr lang="hu-HU" altLang="hu-HU" b="1" dirty="0" err="1"/>
              <a:t>pulbished</a:t>
            </a:r>
            <a:r>
              <a:rPr lang="hu-HU" altLang="hu-HU" b="1" dirty="0"/>
              <a:t> </a:t>
            </a:r>
            <a:r>
              <a:rPr lang="hu-HU" altLang="hu-HU" b="1" dirty="0" err="1"/>
              <a:t>by</a:t>
            </a:r>
            <a:r>
              <a:rPr lang="hu-HU" altLang="hu-HU" b="1" dirty="0"/>
              <a:t> </a:t>
            </a:r>
            <a:r>
              <a:rPr lang="hu-HU" altLang="hu-HU" b="1" dirty="0" err="1"/>
              <a:t>the</a:t>
            </a:r>
            <a:r>
              <a:rPr lang="hu-HU" altLang="hu-HU" b="1" dirty="0"/>
              <a:t> </a:t>
            </a:r>
            <a:r>
              <a:rPr lang="hu-HU" altLang="hu-HU" b="1" dirty="0" err="1"/>
              <a:t>Rating</a:t>
            </a:r>
            <a:r>
              <a:rPr lang="hu-HU" altLang="hu-HU" b="1" dirty="0"/>
              <a:t> </a:t>
            </a:r>
            <a:r>
              <a:rPr lang="hu-HU" altLang="hu-HU" b="1" dirty="0" err="1"/>
              <a:t>Agencies</a:t>
            </a:r>
            <a:endParaRPr lang="hu-HU" altLang="hu-HU" b="1" dirty="0"/>
          </a:p>
          <a:p>
            <a:endParaRPr lang="hu-HU" altLang="hu-HU" sz="1050" b="1" dirty="0"/>
          </a:p>
          <a:p>
            <a:r>
              <a:rPr lang="en-US" altLang="hu-HU" b="1" dirty="0"/>
              <a:t>Main Ratings Companies</a:t>
            </a:r>
          </a:p>
          <a:p>
            <a:pPr lvl="1"/>
            <a:r>
              <a:rPr lang="en-US" altLang="hu-HU" dirty="0"/>
              <a:t>Moody’s Investor Service</a:t>
            </a:r>
          </a:p>
          <a:p>
            <a:pPr lvl="1"/>
            <a:r>
              <a:rPr lang="en-US" altLang="hu-HU" dirty="0"/>
              <a:t>Standard &amp; Poor’s</a:t>
            </a:r>
          </a:p>
          <a:p>
            <a:pPr lvl="1"/>
            <a:r>
              <a:rPr lang="en-US" altLang="hu-HU" dirty="0"/>
              <a:t>Fitch</a:t>
            </a:r>
          </a:p>
          <a:p>
            <a:pPr lvl="1"/>
            <a:endParaRPr lang="en-US" altLang="hu-HU" sz="1100" dirty="0"/>
          </a:p>
          <a:p>
            <a:r>
              <a:rPr lang="en-US" altLang="hu-HU" b="1" dirty="0"/>
              <a:t>Main Rating Categories</a:t>
            </a:r>
          </a:p>
          <a:p>
            <a:pPr lvl="1"/>
            <a:r>
              <a:rPr lang="en-US" dirty="0"/>
              <a:t>Highest rating is AAA or </a:t>
            </a:r>
            <a:r>
              <a:rPr lang="en-US" dirty="0" err="1"/>
              <a:t>Aaa</a:t>
            </a:r>
            <a:endParaRPr lang="en-US" dirty="0"/>
          </a:p>
          <a:p>
            <a:pPr lvl="1"/>
            <a:r>
              <a:rPr lang="en-US" dirty="0"/>
              <a:t>Investment grade bonds are rated BBB or Baa and above</a:t>
            </a:r>
          </a:p>
          <a:p>
            <a:pPr lvl="1"/>
            <a:r>
              <a:rPr lang="en-US" dirty="0"/>
              <a:t>Speculative grade/junk bonds have ratings below BBB or Baa</a:t>
            </a:r>
          </a:p>
        </p:txBody>
      </p:sp>
    </p:spTree>
    <p:extLst>
      <p:ext uri="{BB962C8B-B14F-4D97-AF65-F5344CB8AC3E}">
        <p14:creationId xmlns:p14="http://schemas.microsoft.com/office/powerpoint/2010/main" val="68545122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0" y="0"/>
            <a:ext cx="9144000" cy="952500"/>
          </a:xfrm>
          <a:noFill/>
        </p:spPr>
        <p:txBody>
          <a:bodyPr/>
          <a:lstStyle/>
          <a:p>
            <a:r>
              <a:rPr lang="en-US" altLang="hu-HU" sz="3000" b="1" dirty="0"/>
              <a:t>Definitions of Bond Rating Classes</a:t>
            </a:r>
          </a:p>
        </p:txBody>
      </p:sp>
      <p:pic>
        <p:nvPicPr>
          <p:cNvPr id="36867" name="Picture 4" descr="bod4153X_0908">
            <a:hlinkClick r:id="rId3"/>
          </p:cNvPr>
          <p:cNvPicPr>
            <a:picLocks noGrp="1" noChangeAspect="1" noChangeArrowheads="1"/>
          </p:cNvPicPr>
          <p:nvPr>
            <p:ph idx="4294967295"/>
          </p:nvPr>
        </p:nvPicPr>
        <p:blipFill>
          <a:blip r:embed="rId4">
            <a:extLst>
              <a:ext uri="{28A0092B-C50C-407E-A947-70E740481C1C}">
                <a14:useLocalDpi xmlns:a14="http://schemas.microsoft.com/office/drawing/2010/main" val="0"/>
              </a:ext>
            </a:extLst>
          </a:blip>
          <a:srcRect/>
          <a:stretch>
            <a:fillRect/>
          </a:stretch>
        </p:blipFill>
        <p:spPr>
          <a:xfrm>
            <a:off x="612446" y="952500"/>
            <a:ext cx="3959554" cy="5311775"/>
          </a:xfrm>
          <a:noFill/>
        </p:spPr>
      </p:pic>
      <p:sp>
        <p:nvSpPr>
          <p:cNvPr id="2" name="Szövegdoboz 1"/>
          <p:cNvSpPr txBox="1"/>
          <p:nvPr/>
        </p:nvSpPr>
        <p:spPr>
          <a:xfrm>
            <a:off x="5334000" y="1981200"/>
            <a:ext cx="3200400" cy="1569660"/>
          </a:xfrm>
          <a:prstGeom prst="rect">
            <a:avLst/>
          </a:prstGeom>
          <a:noFill/>
        </p:spPr>
        <p:txBody>
          <a:bodyPr wrap="square" rtlCol="0">
            <a:spAutoFit/>
          </a:bodyPr>
          <a:lstStyle/>
          <a:p>
            <a:r>
              <a:rPr lang="hu-HU" dirty="0">
                <a:hlinkClick r:id="rId3"/>
              </a:rPr>
              <a:t>Credit </a:t>
            </a:r>
            <a:r>
              <a:rPr lang="hu-HU" dirty="0" err="1">
                <a:hlinkClick r:id="rId3"/>
              </a:rPr>
              <a:t>rating</a:t>
            </a:r>
            <a:r>
              <a:rPr lang="hu-HU" dirty="0">
                <a:hlinkClick r:id="rId3"/>
              </a:rPr>
              <a:t> </a:t>
            </a:r>
            <a:r>
              <a:rPr lang="hu-HU" dirty="0" err="1">
                <a:hlinkClick r:id="rId3"/>
              </a:rPr>
              <a:t>categories</a:t>
            </a:r>
            <a:endParaRPr lang="hu-HU" dirty="0"/>
          </a:p>
          <a:p>
            <a:endParaRPr lang="hu-HU" dirty="0"/>
          </a:p>
          <a:p>
            <a:endParaRPr lang="hu-HU" dirty="0"/>
          </a:p>
          <a:p>
            <a:r>
              <a:rPr lang="hu-HU" dirty="0" err="1">
                <a:hlinkClick r:id="rId5"/>
              </a:rPr>
              <a:t>Hungary's</a:t>
            </a:r>
            <a:r>
              <a:rPr lang="hu-HU" dirty="0">
                <a:hlinkClick r:id="rId5"/>
              </a:rPr>
              <a:t> credit </a:t>
            </a:r>
            <a:r>
              <a:rPr lang="hu-HU" dirty="0" err="1">
                <a:hlinkClick r:id="rId5"/>
              </a:rPr>
              <a:t>rating</a:t>
            </a:r>
            <a:endParaRPr lang="hu-HU" dirty="0"/>
          </a:p>
        </p:txBody>
      </p:sp>
    </p:spTree>
    <p:extLst>
      <p:ext uri="{BB962C8B-B14F-4D97-AF65-F5344CB8AC3E}">
        <p14:creationId xmlns:p14="http://schemas.microsoft.com/office/powerpoint/2010/main" val="2413262867"/>
      </p:ext>
    </p:extLst>
  </p:cSld>
  <p:clrMapOvr>
    <a:masterClrMapping/>
  </p:clrMapOvr>
</p:sld>
</file>

<file path=ppt/theme/theme1.xml><?xml version="1.0" encoding="utf-8"?>
<a:theme xmlns:a="http://schemas.openxmlformats.org/drawingml/2006/main" name="Egyéni tervezé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1727</TotalTime>
  <Words>2662</Words>
  <Application>Microsoft Office PowerPoint</Application>
  <PresentationFormat>Diavetítés a képernyőre (4:3 oldalarány)</PresentationFormat>
  <Paragraphs>309</Paragraphs>
  <Slides>40</Slides>
  <Notes>27</Notes>
  <HiddenSlides>0</HiddenSlides>
  <MMClips>0</MMClips>
  <ScaleCrop>false</ScaleCrop>
  <HeadingPairs>
    <vt:vector size="8" baseType="variant">
      <vt:variant>
        <vt:lpstr>Használt betűtípusok</vt:lpstr>
      </vt:variant>
      <vt:variant>
        <vt:i4>8</vt:i4>
      </vt:variant>
      <vt:variant>
        <vt:lpstr>Téma</vt:lpstr>
      </vt:variant>
      <vt:variant>
        <vt:i4>1</vt:i4>
      </vt:variant>
      <vt:variant>
        <vt:lpstr>Beágyazott OLE kiszolgálók</vt:lpstr>
      </vt:variant>
      <vt:variant>
        <vt:i4>2</vt:i4>
      </vt:variant>
      <vt:variant>
        <vt:lpstr>Diacímek</vt:lpstr>
      </vt:variant>
      <vt:variant>
        <vt:i4>40</vt:i4>
      </vt:variant>
    </vt:vector>
  </HeadingPairs>
  <TitlesOfParts>
    <vt:vector size="51" baseType="lpstr">
      <vt:lpstr>Arial</vt:lpstr>
      <vt:lpstr>Book Antiqua</vt:lpstr>
      <vt:lpstr>Calibri</vt:lpstr>
      <vt:lpstr>Cambria</vt:lpstr>
      <vt:lpstr>Georgia</vt:lpstr>
      <vt:lpstr>Symbol</vt:lpstr>
      <vt:lpstr>Times New Roman</vt:lpstr>
      <vt:lpstr>Wingdings</vt:lpstr>
      <vt:lpstr>Egyéni tervezés</vt:lpstr>
      <vt:lpstr>Equation</vt:lpstr>
      <vt:lpstr>Egyenlet</vt:lpstr>
      <vt:lpstr>Financial Markets and Securities  Session 4  Fixed Income market</vt:lpstr>
      <vt:lpstr>Classes of Financial Assets </vt:lpstr>
      <vt:lpstr>Bond Characteristics</vt:lpstr>
      <vt:lpstr>U.S. Treasury Bonds</vt:lpstr>
      <vt:lpstr>U.S. Treasuries (example)</vt:lpstr>
      <vt:lpstr>Corporate Bonds &amp; Debt</vt:lpstr>
      <vt:lpstr>Preferred Stock</vt:lpstr>
      <vt:lpstr>Default Risk and Ratings</vt:lpstr>
      <vt:lpstr>Definitions of Bond Rating Classes</vt:lpstr>
      <vt:lpstr>Listing of Corporate Bonds</vt:lpstr>
      <vt:lpstr>PowerPoint-bemutató</vt:lpstr>
      <vt:lpstr>Bond Pricing</vt:lpstr>
      <vt:lpstr>Bond Pricing</vt:lpstr>
      <vt:lpstr>Bond Pricing Between Coupon Dates</vt:lpstr>
      <vt:lpstr>Bond Pricing Between Coupon Dates</vt:lpstr>
      <vt:lpstr>Bond Prices and Yields</vt:lpstr>
      <vt:lpstr>PowerPoint-bemutató</vt:lpstr>
      <vt:lpstr>Bond Prices &amp; Interest Rates</vt:lpstr>
      <vt:lpstr>Premium and Discount Bonds</vt:lpstr>
      <vt:lpstr>Premium/Discount Bonds over Time</vt:lpstr>
      <vt:lpstr> YTM vs. Current Yield</vt:lpstr>
      <vt:lpstr>Current Yield: Example</vt:lpstr>
      <vt:lpstr>Yield to Maturity: Example</vt:lpstr>
      <vt:lpstr>YTM vs. HPR</vt:lpstr>
      <vt:lpstr>PowerPoint-bemutató</vt:lpstr>
      <vt:lpstr>Term Structure of Interest Rates</vt:lpstr>
      <vt:lpstr>The („Normal”) Yield Curve</vt:lpstr>
      <vt:lpstr>Treasury Yield Curves</vt:lpstr>
      <vt:lpstr>Theories of the Term Structure</vt:lpstr>
      <vt:lpstr>PowerPoint-bemutató</vt:lpstr>
      <vt:lpstr>PowerPoint-bemutató</vt:lpstr>
      <vt:lpstr>Risks of Bonds</vt:lpstr>
      <vt:lpstr>Interest Rate Risk</vt:lpstr>
      <vt:lpstr>Duration</vt:lpstr>
      <vt:lpstr>PowerPoint-bemutató</vt:lpstr>
      <vt:lpstr>Duration Formula</vt:lpstr>
      <vt:lpstr>More on Duration</vt:lpstr>
      <vt:lpstr>Bond Duration vs Maturity</vt:lpstr>
      <vt:lpstr>Duration/Price Relationship</vt:lpstr>
      <vt:lpstr>PowerPoint-bemutató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Investments Bond Prices and Yields</dc:title>
  <dc:creator>Czipo Gyorgy</dc:creator>
  <cp:lastModifiedBy>Czipó György</cp:lastModifiedBy>
  <cp:revision>21</cp:revision>
  <dcterms:created xsi:type="dcterms:W3CDTF">2020-03-01T10:06:22Z</dcterms:created>
  <dcterms:modified xsi:type="dcterms:W3CDTF">2021-03-11T18:37:15Z</dcterms:modified>
</cp:coreProperties>
</file>