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31"/>
  </p:notesMasterIdLst>
  <p:handoutMasterIdLst>
    <p:handoutMasterId r:id="rId32"/>
  </p:handoutMasterIdLst>
  <p:sldIdLst>
    <p:sldId id="308" r:id="rId2"/>
    <p:sldId id="497" r:id="rId3"/>
    <p:sldId id="498" r:id="rId4"/>
    <p:sldId id="471" r:id="rId5"/>
    <p:sldId id="334" r:id="rId6"/>
    <p:sldId id="419" r:id="rId7"/>
    <p:sldId id="445" r:id="rId8"/>
    <p:sldId id="296" r:id="rId9"/>
    <p:sldId id="297" r:id="rId10"/>
    <p:sldId id="420" r:id="rId11"/>
    <p:sldId id="455" r:id="rId12"/>
    <p:sldId id="447" r:id="rId13"/>
    <p:sldId id="423" r:id="rId14"/>
    <p:sldId id="424" r:id="rId15"/>
    <p:sldId id="449" r:id="rId16"/>
    <p:sldId id="337" r:id="rId17"/>
    <p:sldId id="427" r:id="rId18"/>
    <p:sldId id="431" r:id="rId19"/>
    <p:sldId id="434" r:id="rId20"/>
    <p:sldId id="440" r:id="rId21"/>
    <p:sldId id="458" r:id="rId22"/>
    <p:sldId id="443" r:id="rId23"/>
    <p:sldId id="444" r:id="rId24"/>
    <p:sldId id="329" r:id="rId25"/>
    <p:sldId id="477" r:id="rId26"/>
    <p:sldId id="480" r:id="rId27"/>
    <p:sldId id="482" r:id="rId28"/>
    <p:sldId id="483" r:id="rId29"/>
    <p:sldId id="313" r:id="rId30"/>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6109" autoAdjust="0"/>
  </p:normalViewPr>
  <p:slideViewPr>
    <p:cSldViewPr>
      <p:cViewPr varScale="1">
        <p:scale>
          <a:sx n="75" d="100"/>
          <a:sy n="75" d="100"/>
        </p:scale>
        <p:origin x="156" y="5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2813" y="755650"/>
            <a:ext cx="4972050" cy="3729038"/>
          </a:xfrm>
        </p:spPr>
      </p:sp>
      <p:sp>
        <p:nvSpPr>
          <p:cNvPr id="3" name="Jegyzetek helye 2"/>
          <p:cNvSpPr>
            <a:spLocks noGrp="1"/>
          </p:cNvSpPr>
          <p:nvPr>
            <p:ph type="body" idx="1"/>
          </p:nvPr>
        </p:nvSpPr>
        <p:spPr/>
        <p:txBody>
          <a:bodyPr/>
          <a:lstStyle/>
          <a:p>
            <a:r>
              <a:rPr lang="hu-HU" dirty="0" err="1"/>
              <a:t>Introduction</a:t>
            </a:r>
            <a:r>
              <a:rPr lang="hu-HU" dirty="0"/>
              <a:t>:</a:t>
            </a:r>
          </a:p>
        </p:txBody>
      </p:sp>
    </p:spTree>
    <p:extLst>
      <p:ext uri="{BB962C8B-B14F-4D97-AF65-F5344CB8AC3E}">
        <p14:creationId xmlns:p14="http://schemas.microsoft.com/office/powerpoint/2010/main" val="155114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Forecasting</a:t>
            </a:r>
            <a:r>
              <a:rPr lang="hu-HU" baseline="0" dirty="0"/>
              <a:t> </a:t>
            </a:r>
            <a:r>
              <a:rPr lang="hu-HU" baseline="0" dirty="0" err="1"/>
              <a:t>earnings</a:t>
            </a:r>
            <a:r>
              <a:rPr lang="hu-HU" baseline="0" dirty="0"/>
              <a:t> is </a:t>
            </a:r>
            <a:r>
              <a:rPr lang="hu-HU" baseline="0" dirty="0" err="1"/>
              <a:t>challenging</a:t>
            </a:r>
            <a:r>
              <a:rPr lang="hu-HU" baseline="0" dirty="0"/>
              <a:t>, </a:t>
            </a:r>
            <a:r>
              <a:rPr lang="hu-HU" baseline="0" dirty="0" err="1"/>
              <a:t>somethimes</a:t>
            </a:r>
            <a:r>
              <a:rPr lang="hu-HU" baseline="0" dirty="0"/>
              <a:t> </a:t>
            </a:r>
            <a:r>
              <a:rPr lang="hu-HU" baseline="0" dirty="0" err="1"/>
              <a:t>unpredictable</a:t>
            </a:r>
            <a:r>
              <a:rPr lang="hu-HU" baseline="0" dirty="0"/>
              <a:t>.</a:t>
            </a:r>
          </a:p>
          <a:p>
            <a:r>
              <a:rPr lang="hu-HU" dirty="0"/>
              <a:t>P/E </a:t>
            </a:r>
            <a:r>
              <a:rPr lang="hu-HU" dirty="0" err="1"/>
              <a:t>varies</a:t>
            </a:r>
            <a:r>
              <a:rPr lang="hu-HU" dirty="0"/>
              <a:t> </a:t>
            </a:r>
            <a:r>
              <a:rPr lang="hu-HU" dirty="0" err="1"/>
              <a:t>in</a:t>
            </a:r>
            <a:r>
              <a:rPr lang="hu-HU" dirty="0"/>
              <a:t> </a:t>
            </a:r>
            <a:r>
              <a:rPr lang="hu-HU" dirty="0" err="1"/>
              <a:t>industries</a:t>
            </a:r>
            <a:r>
              <a:rPr lang="hu-HU" dirty="0"/>
              <a:t> and</a:t>
            </a:r>
            <a:r>
              <a:rPr lang="hu-HU" baseline="0" dirty="0"/>
              <a:t> over </a:t>
            </a:r>
            <a:r>
              <a:rPr lang="hu-HU" baseline="0" dirty="0" err="1"/>
              <a:t>time</a:t>
            </a:r>
            <a:r>
              <a:rPr lang="hu-HU" baseline="0" dirty="0"/>
              <a:t>. </a:t>
            </a:r>
          </a:p>
          <a:p>
            <a:endParaRPr lang="hu-HU" baseline="0" dirty="0"/>
          </a:p>
          <a:p>
            <a:r>
              <a:rPr lang="hu-HU" baseline="0" dirty="0" err="1"/>
              <a:t>High</a:t>
            </a:r>
            <a:r>
              <a:rPr lang="hu-HU" baseline="0" dirty="0"/>
              <a:t> </a:t>
            </a:r>
            <a:r>
              <a:rPr lang="hu-HU" baseline="0" dirty="0" err="1"/>
              <a:t>growth</a:t>
            </a:r>
            <a:r>
              <a:rPr lang="hu-HU" baseline="0" dirty="0"/>
              <a:t> </a:t>
            </a:r>
            <a:r>
              <a:rPr lang="hu-HU" baseline="0" dirty="0" err="1"/>
              <a:t>expectation</a:t>
            </a:r>
            <a:r>
              <a:rPr lang="hu-HU" baseline="0" dirty="0"/>
              <a:t> of </a:t>
            </a:r>
            <a:r>
              <a:rPr lang="hu-HU" baseline="0" dirty="0" err="1"/>
              <a:t>the</a:t>
            </a:r>
            <a:r>
              <a:rPr lang="hu-HU" baseline="0" dirty="0"/>
              <a:t> </a:t>
            </a:r>
            <a:r>
              <a:rPr lang="hu-HU" baseline="0" dirty="0" err="1"/>
              <a:t>tech</a:t>
            </a:r>
            <a:r>
              <a:rPr lang="hu-HU" baseline="0" dirty="0"/>
              <a:t> </a:t>
            </a:r>
            <a:r>
              <a:rPr lang="hu-HU" baseline="0" dirty="0" err="1"/>
              <a:t>stocks</a:t>
            </a:r>
            <a:r>
              <a:rPr lang="hu-HU" baseline="0" dirty="0"/>
              <a:t> </a:t>
            </a:r>
            <a:r>
              <a:rPr lang="hu-HU" baseline="0" dirty="0" err="1"/>
              <a:t>push</a:t>
            </a:r>
            <a:r>
              <a:rPr lang="hu-HU" baseline="0" dirty="0"/>
              <a:t> </a:t>
            </a:r>
            <a:r>
              <a:rPr lang="hu-HU" baseline="0" dirty="0" err="1"/>
              <a:t>up</a:t>
            </a:r>
            <a:r>
              <a:rPr lang="hu-HU" baseline="0" dirty="0"/>
              <a:t> </a:t>
            </a:r>
            <a:r>
              <a:rPr lang="hu-HU" baseline="0" dirty="0" err="1"/>
              <a:t>the</a:t>
            </a:r>
            <a:r>
              <a:rPr lang="hu-HU" baseline="0" dirty="0"/>
              <a:t> P/E </a:t>
            </a:r>
            <a:r>
              <a:rPr lang="hu-HU" baseline="0" dirty="0" err="1"/>
              <a:t>ratios</a:t>
            </a:r>
            <a:endParaRPr lang="hu-HU" baseline="0" dirty="0"/>
          </a:p>
          <a:p>
            <a:endParaRPr lang="hu-HU" baseline="0" dirty="0"/>
          </a:p>
          <a:p>
            <a:r>
              <a:rPr lang="hu-HU" baseline="0" dirty="0"/>
              <a:t>Good </a:t>
            </a:r>
            <a:r>
              <a:rPr lang="hu-HU" baseline="0" dirty="0" err="1"/>
              <a:t>impression</a:t>
            </a:r>
            <a:r>
              <a:rPr lang="hu-HU" baseline="0" dirty="0"/>
              <a:t>, </a:t>
            </a:r>
            <a:r>
              <a:rPr lang="hu-HU" baseline="0" dirty="0" err="1"/>
              <a:t>but</a:t>
            </a:r>
            <a:r>
              <a:rPr lang="hu-HU" baseline="0" dirty="0"/>
              <a:t> P/E is </a:t>
            </a:r>
            <a:r>
              <a:rPr lang="hu-HU" baseline="0" dirty="0" err="1"/>
              <a:t>not</a:t>
            </a:r>
            <a:r>
              <a:rPr lang="hu-HU" baseline="0" dirty="0"/>
              <a:t> </a:t>
            </a:r>
            <a:r>
              <a:rPr lang="hu-HU" baseline="0" dirty="0" err="1"/>
              <a:t>everything</a:t>
            </a:r>
            <a:r>
              <a:rPr lang="hu-HU" baseline="0" dirty="0"/>
              <a:t> – </a:t>
            </a:r>
            <a:r>
              <a:rPr lang="hu-HU" baseline="0" dirty="0" err="1"/>
              <a:t>you</a:t>
            </a:r>
            <a:r>
              <a:rPr lang="hu-HU" baseline="0" dirty="0"/>
              <a:t> </a:t>
            </a:r>
            <a:r>
              <a:rPr lang="hu-HU" baseline="0" dirty="0" err="1"/>
              <a:t>have</a:t>
            </a:r>
            <a:r>
              <a:rPr lang="hu-HU" baseline="0" dirty="0"/>
              <a:t> </a:t>
            </a:r>
            <a:r>
              <a:rPr lang="hu-HU" baseline="0" dirty="0" err="1"/>
              <a:t>to</a:t>
            </a:r>
            <a:r>
              <a:rPr lang="hu-HU" baseline="0" dirty="0"/>
              <a:t> </a:t>
            </a:r>
            <a:r>
              <a:rPr lang="hu-HU" baseline="0" dirty="0" err="1"/>
              <a:t>look</a:t>
            </a:r>
            <a:r>
              <a:rPr lang="hu-HU" baseline="0" dirty="0"/>
              <a:t> </a:t>
            </a:r>
            <a:r>
              <a:rPr lang="hu-HU" baseline="0" dirty="0" err="1"/>
              <a:t>into</a:t>
            </a:r>
            <a:r>
              <a:rPr lang="hu-HU" baseline="0" dirty="0"/>
              <a:t> </a:t>
            </a:r>
            <a:r>
              <a:rPr lang="hu-HU" baseline="0" dirty="0" err="1"/>
              <a:t>it</a:t>
            </a:r>
            <a:r>
              <a:rPr lang="hu-HU" baseline="0" dirty="0"/>
              <a:t> </a:t>
            </a:r>
            <a:r>
              <a:rPr lang="hu-HU" baseline="0" dirty="0" err="1"/>
              <a:t>what</a:t>
            </a:r>
            <a:r>
              <a:rPr lang="hu-HU" baseline="0" dirty="0"/>
              <a:t> </a:t>
            </a:r>
            <a:r>
              <a:rPr lang="hu-HU" baseline="0" dirty="0" err="1"/>
              <a:t>is</a:t>
            </a:r>
            <a:r>
              <a:rPr lang="hu-HU" baseline="0" dirty="0"/>
              <a:t> </a:t>
            </a:r>
            <a:r>
              <a:rPr lang="hu-HU" baseline="0" dirty="0" err="1"/>
              <a:t>the</a:t>
            </a:r>
            <a:r>
              <a:rPr lang="hu-HU" baseline="0" dirty="0"/>
              <a:t> </a:t>
            </a:r>
            <a:r>
              <a:rPr lang="hu-HU" baseline="0" dirty="0" err="1"/>
              <a:t>reason</a:t>
            </a:r>
            <a:r>
              <a:rPr lang="hu-HU" baseline="0" dirty="0"/>
              <a:t> </a:t>
            </a:r>
            <a:r>
              <a:rPr lang="hu-HU" baseline="0" dirty="0" err="1"/>
              <a:t>behind</a:t>
            </a:r>
            <a:r>
              <a:rPr lang="hu-HU" baseline="0" dirty="0"/>
              <a:t> </a:t>
            </a:r>
            <a:r>
              <a:rPr lang="hu-HU" baseline="0" dirty="0" err="1"/>
              <a:t>the</a:t>
            </a:r>
            <a:r>
              <a:rPr lang="hu-HU" baseline="0" dirty="0"/>
              <a:t> </a:t>
            </a:r>
            <a:r>
              <a:rPr lang="hu-HU" baseline="0" dirty="0" err="1"/>
              <a:t>high</a:t>
            </a:r>
            <a:r>
              <a:rPr lang="hu-HU" baseline="0" dirty="0"/>
              <a:t> </a:t>
            </a:r>
            <a:r>
              <a:rPr lang="hu-HU" baseline="0" dirty="0" err="1"/>
              <a:t>or</a:t>
            </a:r>
            <a:r>
              <a:rPr lang="hu-HU" baseline="0" dirty="0"/>
              <a:t> </a:t>
            </a:r>
            <a:r>
              <a:rPr lang="hu-HU" baseline="0" dirty="0" err="1"/>
              <a:t>low</a:t>
            </a:r>
            <a:r>
              <a:rPr lang="hu-HU" baseline="0" dirty="0"/>
              <a:t> P/E…. </a:t>
            </a:r>
            <a:r>
              <a:rPr lang="hu-HU" baseline="0" dirty="0" err="1"/>
              <a:t>Company</a:t>
            </a:r>
            <a:r>
              <a:rPr lang="hu-HU" baseline="0" dirty="0"/>
              <a:t> </a:t>
            </a:r>
            <a:r>
              <a:rPr lang="hu-HU" baseline="0" dirty="0" err="1"/>
              <a:t>or</a:t>
            </a:r>
            <a:r>
              <a:rPr lang="hu-HU" baseline="0" dirty="0"/>
              <a:t> </a:t>
            </a:r>
            <a:r>
              <a:rPr lang="hu-HU" baseline="0" dirty="0" err="1"/>
              <a:t>sector</a:t>
            </a:r>
            <a:r>
              <a:rPr lang="hu-HU" baseline="0" dirty="0"/>
              <a:t> </a:t>
            </a:r>
            <a:r>
              <a:rPr lang="hu-HU" baseline="0" dirty="0" err="1"/>
              <a:t>specific</a:t>
            </a:r>
            <a:r>
              <a:rPr lang="hu-HU" baseline="0" dirty="0"/>
              <a:t> </a:t>
            </a:r>
            <a:r>
              <a:rPr lang="hu-HU" baseline="0" dirty="0" err="1"/>
              <a:t>or</a:t>
            </a:r>
            <a:r>
              <a:rPr lang="hu-HU" baseline="0" dirty="0"/>
              <a:t> country </a:t>
            </a:r>
            <a:r>
              <a:rPr lang="hu-HU" baseline="0" dirty="0" err="1"/>
              <a:t>specific</a:t>
            </a:r>
            <a:endParaRPr lang="hu-HU" dirty="0"/>
          </a:p>
        </p:txBody>
      </p:sp>
    </p:spTree>
    <p:extLst>
      <p:ext uri="{BB962C8B-B14F-4D97-AF65-F5344CB8AC3E}">
        <p14:creationId xmlns:p14="http://schemas.microsoft.com/office/powerpoint/2010/main" val="381345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200121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1444"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1ED5629E-016F-427B-ACF7-C0DA224E65B2}" type="slidenum">
              <a:rPr lang="en-US" sz="1300" b="0">
                <a:latin typeface="Times New Roman" panose="02020603050405020304" pitchFamily="18" charset="0"/>
              </a:rPr>
              <a:pPr/>
              <a:t>25</a:t>
            </a:fld>
            <a:endParaRPr lang="en-US" sz="1300" b="0">
              <a:latin typeface="Times New Roman" panose="02020603050405020304" pitchFamily="18" charset="0"/>
            </a:endParaRPr>
          </a:p>
        </p:txBody>
      </p:sp>
    </p:spTree>
    <p:extLst>
      <p:ext uri="{BB962C8B-B14F-4D97-AF65-F5344CB8AC3E}">
        <p14:creationId xmlns:p14="http://schemas.microsoft.com/office/powerpoint/2010/main" val="399853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425327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96937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Book</a:t>
            </a:r>
            <a:r>
              <a:rPr lang="hu-HU" dirty="0"/>
              <a:t> </a:t>
            </a:r>
            <a:r>
              <a:rPr lang="hu-HU" dirty="0" err="1"/>
              <a:t>value</a:t>
            </a:r>
            <a:r>
              <a:rPr lang="hu-HU" dirty="0"/>
              <a:t>: </a:t>
            </a:r>
            <a:r>
              <a:rPr lang="hu-HU" baseline="0" dirty="0" err="1"/>
              <a:t>companies</a:t>
            </a:r>
            <a:r>
              <a:rPr lang="hu-HU" dirty="0"/>
              <a:t> </a:t>
            </a:r>
            <a:r>
              <a:rPr lang="hu-HU" dirty="0" err="1"/>
              <a:t>with</a:t>
            </a:r>
            <a:r>
              <a:rPr lang="hu-HU" baseline="0" dirty="0"/>
              <a:t> </a:t>
            </a:r>
            <a:r>
              <a:rPr lang="hu-HU" baseline="0" dirty="0" err="1"/>
              <a:t>asset</a:t>
            </a:r>
            <a:r>
              <a:rPr lang="hu-HU" baseline="0" dirty="0"/>
              <a:t> </a:t>
            </a:r>
            <a:r>
              <a:rPr lang="hu-HU" baseline="0" dirty="0" err="1"/>
              <a:t>value</a:t>
            </a:r>
            <a:r>
              <a:rPr lang="hu-HU" baseline="0" dirty="0"/>
              <a:t> (</a:t>
            </a:r>
            <a:r>
              <a:rPr lang="hu-HU" baseline="0" dirty="0" err="1"/>
              <a:t>utility</a:t>
            </a:r>
            <a:r>
              <a:rPr lang="hu-HU" baseline="0" dirty="0"/>
              <a:t>), </a:t>
            </a:r>
            <a:r>
              <a:rPr lang="hu-HU" baseline="0" dirty="0" err="1"/>
              <a:t>Liquidation</a:t>
            </a:r>
            <a:r>
              <a:rPr lang="hu-HU" baseline="0" dirty="0"/>
              <a:t> </a:t>
            </a:r>
            <a:r>
              <a:rPr lang="hu-HU" baseline="0" dirty="0" err="1"/>
              <a:t>value</a:t>
            </a:r>
            <a:r>
              <a:rPr lang="hu-HU" baseline="0" dirty="0"/>
              <a:t>: </a:t>
            </a:r>
            <a:r>
              <a:rPr lang="hu-HU" baseline="0" dirty="0" err="1"/>
              <a:t>risk</a:t>
            </a:r>
            <a:r>
              <a:rPr lang="hu-HU" baseline="0" dirty="0"/>
              <a:t> </a:t>
            </a:r>
            <a:r>
              <a:rPr lang="hu-HU" baseline="0" dirty="0" err="1"/>
              <a:t>based</a:t>
            </a:r>
            <a:r>
              <a:rPr lang="hu-HU" baseline="0" dirty="0"/>
              <a:t> </a:t>
            </a:r>
            <a:r>
              <a:rPr lang="hu-HU" baseline="0" dirty="0" err="1"/>
              <a:t>approach</a:t>
            </a:r>
            <a:r>
              <a:rPr lang="hu-HU" baseline="0" dirty="0"/>
              <a:t>, </a:t>
            </a:r>
            <a:r>
              <a:rPr lang="hu-HU" baseline="0" dirty="0" err="1"/>
              <a:t>Replaicement</a:t>
            </a:r>
            <a:r>
              <a:rPr lang="hu-HU" baseline="0" dirty="0"/>
              <a:t> cost: </a:t>
            </a:r>
            <a:r>
              <a:rPr lang="hu-HU" baseline="0" dirty="0" err="1"/>
              <a:t>like</a:t>
            </a:r>
            <a:r>
              <a:rPr lang="hu-HU" baseline="0" dirty="0"/>
              <a:t> </a:t>
            </a:r>
            <a:r>
              <a:rPr lang="hu-HU" baseline="0" dirty="0" err="1"/>
              <a:t>appartment</a:t>
            </a:r>
            <a:r>
              <a:rPr lang="hu-HU" baseline="0" dirty="0"/>
              <a:t> </a:t>
            </a:r>
            <a:r>
              <a:rPr lang="hu-HU" baseline="0" dirty="0" err="1"/>
              <a:t>renting</a:t>
            </a:r>
            <a:endParaRPr lang="hu-HU" dirty="0"/>
          </a:p>
          <a:p>
            <a:endParaRPr lang="hu-HU" dirty="0"/>
          </a:p>
          <a:p>
            <a:r>
              <a:rPr lang="hu-HU" dirty="0" err="1"/>
              <a:t>Book</a:t>
            </a:r>
            <a:r>
              <a:rPr lang="hu-HU" dirty="0"/>
              <a:t> </a:t>
            </a:r>
            <a:r>
              <a:rPr lang="hu-HU" dirty="0" err="1"/>
              <a:t>value</a:t>
            </a:r>
            <a:r>
              <a:rPr lang="hu-HU" dirty="0"/>
              <a:t> is </a:t>
            </a:r>
            <a:r>
              <a:rPr lang="hu-HU" dirty="0" err="1"/>
              <a:t>not</a:t>
            </a:r>
            <a:r>
              <a:rPr lang="hu-HU" dirty="0"/>
              <a:t> a </a:t>
            </a:r>
            <a:r>
              <a:rPr lang="hu-HU" dirty="0" err="1"/>
              <a:t>floor</a:t>
            </a:r>
            <a:r>
              <a:rPr lang="hu-HU" baseline="0" dirty="0"/>
              <a:t> </a:t>
            </a:r>
            <a:r>
              <a:rPr lang="hu-HU" baseline="0" dirty="0" err="1"/>
              <a:t>for</a:t>
            </a:r>
            <a:r>
              <a:rPr lang="hu-HU" baseline="0" dirty="0"/>
              <a:t> market </a:t>
            </a:r>
            <a:r>
              <a:rPr lang="hu-HU" baseline="0" dirty="0" err="1"/>
              <a:t>price</a:t>
            </a:r>
            <a:r>
              <a:rPr lang="hu-HU" baseline="0" dirty="0"/>
              <a:t>…</a:t>
            </a:r>
          </a:p>
          <a:p>
            <a:r>
              <a:rPr lang="hu-HU" baseline="0" dirty="0" err="1"/>
              <a:t>When</a:t>
            </a:r>
            <a:r>
              <a:rPr lang="hu-HU" baseline="0" dirty="0"/>
              <a:t> </a:t>
            </a:r>
            <a:r>
              <a:rPr lang="hu-HU" baseline="0" dirty="0" err="1"/>
              <a:t>the</a:t>
            </a:r>
            <a:r>
              <a:rPr lang="hu-HU" baseline="0" dirty="0"/>
              <a:t> </a:t>
            </a:r>
            <a:r>
              <a:rPr lang="hu-HU" baseline="0" dirty="0" err="1"/>
              <a:t>arey</a:t>
            </a:r>
            <a:r>
              <a:rPr lang="hu-HU" baseline="0" dirty="0"/>
              <a:t> </a:t>
            </a:r>
            <a:r>
              <a:rPr lang="hu-HU" baseline="0" dirty="0" err="1"/>
              <a:t>trading</a:t>
            </a:r>
            <a:r>
              <a:rPr lang="hu-HU" baseline="0" dirty="0"/>
              <a:t> </a:t>
            </a:r>
            <a:r>
              <a:rPr lang="hu-HU" baseline="0" dirty="0" err="1"/>
              <a:t>blow</a:t>
            </a:r>
            <a:r>
              <a:rPr lang="hu-HU" baseline="0" dirty="0"/>
              <a:t> </a:t>
            </a:r>
            <a:r>
              <a:rPr lang="hu-HU" baseline="0" dirty="0" err="1"/>
              <a:t>the</a:t>
            </a:r>
            <a:r>
              <a:rPr lang="hu-HU" baseline="0" dirty="0"/>
              <a:t> </a:t>
            </a:r>
            <a:r>
              <a:rPr lang="hu-HU" baseline="0" dirty="0" err="1"/>
              <a:t>book</a:t>
            </a:r>
            <a:r>
              <a:rPr lang="hu-HU" baseline="0" dirty="0"/>
              <a:t> </a:t>
            </a:r>
            <a:r>
              <a:rPr lang="hu-HU" baseline="0" dirty="0" err="1"/>
              <a:t>value</a:t>
            </a:r>
            <a:r>
              <a:rPr lang="hu-HU" baseline="0" dirty="0"/>
              <a:t>? Amikor rövid távon további kockázatra vagy esésre számítanak vagy a </a:t>
            </a:r>
            <a:r>
              <a:rPr lang="hu-HU" baseline="0" dirty="0" err="1"/>
              <a:t>book</a:t>
            </a:r>
            <a:r>
              <a:rPr lang="hu-HU" baseline="0" dirty="0"/>
              <a:t> </a:t>
            </a:r>
            <a:r>
              <a:rPr lang="hu-HU" baseline="0" dirty="0" err="1"/>
              <a:t>value</a:t>
            </a:r>
            <a:r>
              <a:rPr lang="hu-HU" baseline="0" dirty="0"/>
              <a:t> nem lett átértékelve… nagyon régi értékelést mutat</a:t>
            </a:r>
          </a:p>
          <a:p>
            <a:r>
              <a:rPr lang="hu-HU" sz="1200" b="0" i="0" u="none" strike="noStrike" kern="1200" baseline="0" dirty="0" err="1">
                <a:solidFill>
                  <a:schemeClr val="tx1"/>
                </a:solidFill>
                <a:latin typeface="Times New Roman" pitchFamily="18" charset="0"/>
                <a:ea typeface="+mn-ea"/>
                <a:cs typeface="+mn-cs"/>
              </a:rPr>
              <a:t>Liquidation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value</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A corporate trader would find it profitable</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to buy enough shares to gain control and then actually liquidate because the liquidation</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value exceeds the value of the business as a going concern.</a:t>
            </a:r>
            <a:r>
              <a:rPr lang="hu-HU" sz="1200" b="0" i="0" u="none" strike="noStrike" kern="1200" baseline="0" dirty="0">
                <a:solidFill>
                  <a:schemeClr val="tx1"/>
                </a:solidFill>
                <a:latin typeface="Times New Roman" pitchFamily="18" charset="0"/>
                <a:ea typeface="+mn-ea"/>
                <a:cs typeface="+mn-cs"/>
              </a:rPr>
              <a:t> Gordon </a:t>
            </a:r>
            <a:r>
              <a:rPr lang="hu-HU" sz="1200" b="0" i="0" u="none" strike="noStrike" kern="1200" baseline="0" dirty="0" err="1">
                <a:solidFill>
                  <a:schemeClr val="tx1"/>
                </a:solidFill>
                <a:latin typeface="Times New Roman" pitchFamily="18" charset="0"/>
                <a:ea typeface="+mn-ea"/>
                <a:cs typeface="+mn-cs"/>
              </a:rPr>
              <a:t>Geco</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from</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film</a:t>
            </a:r>
            <a:endParaRPr lang="hu-HU" dirty="0"/>
          </a:p>
        </p:txBody>
      </p:sp>
    </p:spTree>
    <p:extLst>
      <p:ext uri="{BB962C8B-B14F-4D97-AF65-F5344CB8AC3E}">
        <p14:creationId xmlns:p14="http://schemas.microsoft.com/office/powerpoint/2010/main" val="335124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u="none" strike="noStrike" kern="1200" baseline="0" dirty="0">
                <a:solidFill>
                  <a:schemeClr val="tx1"/>
                </a:solidFill>
                <a:latin typeface="Times New Roman" pitchFamily="18" charset="0"/>
                <a:ea typeface="+mn-ea"/>
                <a:cs typeface="+mn-cs"/>
              </a:rPr>
              <a:t>I</a:t>
            </a:r>
            <a:r>
              <a:rPr lang="en-US" sz="1200" b="0" i="0" u="none" strike="noStrike" kern="1200" baseline="0" dirty="0">
                <a:solidFill>
                  <a:schemeClr val="tx1"/>
                </a:solidFill>
                <a:latin typeface="Times New Roman" pitchFamily="18" charset="0"/>
                <a:ea typeface="+mn-ea"/>
                <a:cs typeface="+mn-cs"/>
              </a:rPr>
              <a:t>n market equilibrium, the current market price will reflect the intrinsic value estimates of</a:t>
            </a:r>
          </a:p>
          <a:p>
            <a:r>
              <a:rPr lang="hu-HU" sz="1200" b="0" i="0" u="none" strike="noStrike" kern="1200" baseline="0" dirty="0" err="1">
                <a:solidFill>
                  <a:schemeClr val="tx1"/>
                </a:solidFill>
                <a:latin typeface="Times New Roman" pitchFamily="18" charset="0"/>
                <a:ea typeface="+mn-ea"/>
                <a:cs typeface="+mn-cs"/>
              </a:rPr>
              <a:t>all</a:t>
            </a:r>
            <a:r>
              <a:rPr lang="hu-HU" sz="1200" b="0" i="0" u="none" strike="noStrike" kern="1200" baseline="0" dirty="0">
                <a:solidFill>
                  <a:schemeClr val="tx1"/>
                </a:solidFill>
                <a:latin typeface="Times New Roman" pitchFamily="18" charset="0"/>
                <a:ea typeface="+mn-ea"/>
                <a:cs typeface="+mn-cs"/>
              </a:rPr>
              <a:t> market </a:t>
            </a:r>
            <a:r>
              <a:rPr lang="hu-HU" sz="1200" b="0" i="0" u="none" strike="noStrike" kern="1200" baseline="0" dirty="0" err="1">
                <a:solidFill>
                  <a:schemeClr val="tx1"/>
                </a:solidFill>
                <a:latin typeface="Times New Roman" pitchFamily="18" charset="0"/>
                <a:ea typeface="+mn-ea"/>
                <a:cs typeface="+mn-cs"/>
              </a:rPr>
              <a:t>participants</a:t>
            </a:r>
            <a:r>
              <a:rPr lang="hu-HU" sz="1200" b="0" i="0" u="none" strike="noStrike" kern="1200" baseline="0" dirty="0">
                <a:solidFill>
                  <a:schemeClr val="tx1"/>
                </a:solidFill>
                <a:latin typeface="Times New Roman" pitchFamily="18" charset="0"/>
                <a:ea typeface="+mn-ea"/>
                <a:cs typeface="+mn-cs"/>
              </a:rPr>
              <a:t>.</a:t>
            </a:r>
          </a:p>
          <a:p>
            <a:endParaRPr lang="hu-HU" sz="1200" b="0" i="0" u="none" strike="noStrike" kern="1200" baseline="0" dirty="0">
              <a:solidFill>
                <a:schemeClr val="tx1"/>
              </a:solidFill>
              <a:latin typeface="Times New Roman" pitchFamily="18" charset="0"/>
              <a:ea typeface="+mn-ea"/>
              <a:cs typeface="+mn-cs"/>
            </a:endParaRPr>
          </a:p>
          <a:p>
            <a:r>
              <a:rPr lang="hu-HU" sz="1200" b="0" i="0" u="none" strike="noStrike" kern="1200" baseline="0" dirty="0" err="1">
                <a:solidFill>
                  <a:schemeClr val="tx1"/>
                </a:solidFill>
                <a:latin typeface="Times New Roman" pitchFamily="18" charset="0"/>
                <a:ea typeface="+mn-ea"/>
                <a:cs typeface="+mn-cs"/>
              </a:rPr>
              <a:t>How</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to</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predict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future</a:t>
            </a:r>
            <a:r>
              <a:rPr lang="hu-HU" sz="1200" b="0" i="0" u="none" strike="noStrike" kern="1200" baseline="0" dirty="0">
                <a:solidFill>
                  <a:schemeClr val="tx1"/>
                </a:solidFill>
                <a:latin typeface="Times New Roman" pitchFamily="18" charset="0"/>
                <a:ea typeface="+mn-ea"/>
                <a:cs typeface="+mn-cs"/>
              </a:rPr>
              <a:t> cashflow? (</a:t>
            </a:r>
            <a:r>
              <a:rPr lang="hu-HU" sz="1200" b="0" i="0" u="none" strike="noStrike" kern="1200" baseline="0" dirty="0" err="1">
                <a:solidFill>
                  <a:schemeClr val="tx1"/>
                </a:solidFill>
                <a:latin typeface="Times New Roman" pitchFamily="18" charset="0"/>
                <a:ea typeface="+mn-ea"/>
                <a:cs typeface="+mn-cs"/>
              </a:rPr>
              <a:t>build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up</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models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asking</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management, and </a:t>
            </a:r>
            <a:r>
              <a:rPr lang="hu-HU" sz="1200" b="0" i="0" u="none" strike="noStrike" kern="1200" baseline="0" dirty="0" err="1">
                <a:solidFill>
                  <a:schemeClr val="tx1"/>
                </a:solidFill>
                <a:latin typeface="Times New Roman" pitchFamily="18" charset="0"/>
                <a:ea typeface="+mn-ea"/>
                <a:cs typeface="+mn-cs"/>
              </a:rPr>
              <a:t>follow</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company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related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macro</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news</a:t>
            </a:r>
            <a:r>
              <a:rPr lang="hu-HU" sz="1200" b="0" i="0" u="none" strike="noStrike" kern="1200" baseline="0" dirty="0">
                <a:solidFill>
                  <a:schemeClr val="tx1"/>
                </a:solidFill>
                <a:latin typeface="Times New Roman" pitchFamily="18" charset="0"/>
                <a:ea typeface="+mn-ea"/>
                <a:cs typeface="+mn-cs"/>
              </a:rPr>
              <a:t>)</a:t>
            </a:r>
            <a:endParaRPr lang="hu-HU" dirty="0"/>
          </a:p>
        </p:txBody>
      </p:sp>
    </p:spTree>
    <p:extLst>
      <p:ext uri="{BB962C8B-B14F-4D97-AF65-F5344CB8AC3E}">
        <p14:creationId xmlns:p14="http://schemas.microsoft.com/office/powerpoint/2010/main" val="365640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Which</a:t>
            </a:r>
            <a:r>
              <a:rPr lang="hu-HU" baseline="0" dirty="0"/>
              <a:t> </a:t>
            </a:r>
            <a:r>
              <a:rPr lang="hu-HU" baseline="0" dirty="0" err="1"/>
              <a:t>years</a:t>
            </a:r>
            <a:r>
              <a:rPr lang="hu-HU" baseline="0" dirty="0"/>
              <a:t> </a:t>
            </a:r>
            <a:r>
              <a:rPr lang="hu-HU" baseline="0" dirty="0" err="1"/>
              <a:t>dividend</a:t>
            </a:r>
            <a:r>
              <a:rPr lang="hu-HU" baseline="0" dirty="0"/>
              <a:t>, k is </a:t>
            </a:r>
            <a:r>
              <a:rPr lang="hu-HU" baseline="0" dirty="0" err="1"/>
              <a:t>expected</a:t>
            </a:r>
            <a:r>
              <a:rPr lang="hu-HU" baseline="0" dirty="0"/>
              <a:t> </a:t>
            </a:r>
            <a:r>
              <a:rPr lang="hu-HU" baseline="0" dirty="0" err="1"/>
              <a:t>return</a:t>
            </a:r>
            <a:r>
              <a:rPr lang="hu-HU" baseline="0" dirty="0"/>
              <a:t> </a:t>
            </a:r>
            <a:r>
              <a:rPr lang="hu-HU" baseline="0" dirty="0" err="1"/>
              <a:t>or</a:t>
            </a:r>
            <a:r>
              <a:rPr lang="hu-HU" baseline="0" dirty="0"/>
              <a:t> </a:t>
            </a:r>
            <a:r>
              <a:rPr lang="hu-HU" baseline="0" dirty="0" err="1"/>
              <a:t>required</a:t>
            </a:r>
            <a:r>
              <a:rPr lang="hu-HU" baseline="0" dirty="0"/>
              <a:t> </a:t>
            </a:r>
            <a:r>
              <a:rPr lang="hu-HU" baseline="0" dirty="0" err="1"/>
              <a:t>return</a:t>
            </a:r>
            <a:r>
              <a:rPr lang="hu-HU" baseline="0" dirty="0"/>
              <a:t>!!! Market </a:t>
            </a:r>
            <a:r>
              <a:rPr lang="hu-HU" baseline="0" dirty="0" err="1"/>
              <a:t>return</a:t>
            </a:r>
            <a:endParaRPr lang="hu-HU" baseline="0" dirty="0"/>
          </a:p>
          <a:p>
            <a:endParaRPr lang="hu-HU" baseline="0" dirty="0"/>
          </a:p>
          <a:p>
            <a:r>
              <a:rPr lang="hu-HU" baseline="0" dirty="0" err="1"/>
              <a:t>Future</a:t>
            </a:r>
            <a:r>
              <a:rPr lang="hu-HU" baseline="0" dirty="0"/>
              <a:t> </a:t>
            </a:r>
            <a:r>
              <a:rPr lang="hu-HU" baseline="0" dirty="0" err="1"/>
              <a:t>dividend</a:t>
            </a:r>
            <a:r>
              <a:rPr lang="hu-HU" baseline="0" dirty="0"/>
              <a:t> </a:t>
            </a:r>
            <a:r>
              <a:rPr lang="hu-HU" baseline="0" dirty="0" err="1"/>
              <a:t>as</a:t>
            </a:r>
            <a:r>
              <a:rPr lang="hu-HU" baseline="0" dirty="0"/>
              <a:t> </a:t>
            </a:r>
            <a:r>
              <a:rPr lang="hu-HU" baseline="0" dirty="0" err="1"/>
              <a:t>future</a:t>
            </a:r>
            <a:r>
              <a:rPr lang="hu-HU" baseline="0" dirty="0"/>
              <a:t> cash flow is </a:t>
            </a:r>
            <a:r>
              <a:rPr lang="hu-HU" baseline="0" dirty="0" err="1"/>
              <a:t>disconted</a:t>
            </a:r>
            <a:endParaRPr lang="hu-HU" dirty="0"/>
          </a:p>
        </p:txBody>
      </p:sp>
    </p:spTree>
    <p:extLst>
      <p:ext uri="{BB962C8B-B14F-4D97-AF65-F5344CB8AC3E}">
        <p14:creationId xmlns:p14="http://schemas.microsoft.com/office/powerpoint/2010/main" val="211792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What happened to the expected sale price in this formula?</a:t>
            </a:r>
          </a:p>
          <a:p>
            <a:r>
              <a:rPr lang="en-US" dirty="0"/>
              <a:t>   The expected sale price is simply the present value at that point in time of all future dividends.</a:t>
            </a:r>
          </a:p>
          <a:p>
            <a:r>
              <a:rPr lang="en-US" dirty="0"/>
              <a:t>Why is this an infinite sum?</a:t>
            </a:r>
            <a:br>
              <a:rPr lang="en-US" dirty="0"/>
            </a:br>
            <a:r>
              <a:rPr lang="en-US" dirty="0"/>
              <a:t>   Because stocks are infinitely lived.</a:t>
            </a:r>
          </a:p>
          <a:p>
            <a:r>
              <a:rPr lang="en-US" dirty="0"/>
              <a:t>Is stock price independent of the investor’s holding period?</a:t>
            </a:r>
          </a:p>
          <a:p>
            <a:r>
              <a:rPr lang="en-US" dirty="0"/>
              <a:t>   Yes, and this is a crucial point.  Many uninitiated believe that because of the growth of day traders, and rapid stock trading that stock prices are determined based on short term prospects of the firm.  If this model is correct, then this conclusion is untrue.  We have had large scale failures in corporate governance and reward systems that promoted short term thinking by managers.  </a:t>
            </a:r>
          </a:p>
          <a:p>
            <a:endParaRPr lang="hu-HU" dirty="0"/>
          </a:p>
          <a:p>
            <a:r>
              <a:rPr lang="hu-HU" dirty="0" err="1"/>
              <a:t>Required</a:t>
            </a:r>
            <a:r>
              <a:rPr lang="hu-HU" dirty="0"/>
              <a:t> </a:t>
            </a:r>
            <a:r>
              <a:rPr lang="hu-HU" dirty="0" err="1"/>
              <a:t>return</a:t>
            </a:r>
            <a:r>
              <a:rPr lang="hu-HU" dirty="0"/>
              <a:t> is</a:t>
            </a:r>
            <a:r>
              <a:rPr lang="hu-HU" baseline="0" dirty="0"/>
              <a:t> </a:t>
            </a:r>
            <a:r>
              <a:rPr lang="hu-HU" baseline="0" dirty="0" err="1"/>
              <a:t>not</a:t>
            </a:r>
            <a:r>
              <a:rPr lang="hu-HU" baseline="0" dirty="0"/>
              <a:t> </a:t>
            </a:r>
            <a:r>
              <a:rPr lang="hu-HU" baseline="0" dirty="0" err="1"/>
              <a:t>risk</a:t>
            </a:r>
            <a:r>
              <a:rPr lang="hu-HU" baseline="0" dirty="0"/>
              <a:t> free </a:t>
            </a:r>
            <a:r>
              <a:rPr lang="hu-HU" baseline="0" dirty="0" err="1"/>
              <a:t>rate</a:t>
            </a:r>
            <a:r>
              <a:rPr lang="hu-HU" baseline="0" dirty="0"/>
              <a:t>, </a:t>
            </a:r>
            <a:r>
              <a:rPr lang="hu-HU" baseline="0" dirty="0" err="1"/>
              <a:t>bond</a:t>
            </a:r>
            <a:r>
              <a:rPr lang="hu-HU" baseline="0" dirty="0"/>
              <a:t> </a:t>
            </a:r>
            <a:r>
              <a:rPr lang="hu-HU" baseline="0" dirty="0" err="1"/>
              <a:t>rate</a:t>
            </a:r>
            <a:r>
              <a:rPr lang="hu-HU" baseline="0" dirty="0"/>
              <a:t>…</a:t>
            </a:r>
            <a:r>
              <a:rPr lang="hu-HU" baseline="0" dirty="0" err="1"/>
              <a:t>it</a:t>
            </a:r>
            <a:r>
              <a:rPr lang="hu-HU" baseline="0" dirty="0"/>
              <a:t> is </a:t>
            </a:r>
            <a:r>
              <a:rPr lang="hu-HU" baseline="0" dirty="0" err="1"/>
              <a:t>what</a:t>
            </a:r>
            <a:r>
              <a:rPr lang="hu-HU" baseline="0" dirty="0"/>
              <a:t> </a:t>
            </a:r>
            <a:r>
              <a:rPr lang="hu-HU" baseline="0" dirty="0" err="1"/>
              <a:t>we</a:t>
            </a:r>
            <a:r>
              <a:rPr lang="hu-HU" baseline="0" dirty="0"/>
              <a:t> </a:t>
            </a:r>
            <a:r>
              <a:rPr lang="hu-HU" baseline="0" dirty="0" err="1"/>
              <a:t>require</a:t>
            </a:r>
            <a:r>
              <a:rPr lang="hu-HU" baseline="0" dirty="0"/>
              <a:t> </a:t>
            </a:r>
            <a:r>
              <a:rPr lang="hu-HU" baseline="0" dirty="0" err="1"/>
              <a:t>from</a:t>
            </a:r>
            <a:r>
              <a:rPr lang="hu-HU" baseline="0" dirty="0"/>
              <a:t> </a:t>
            </a:r>
            <a:r>
              <a:rPr lang="hu-HU" baseline="0" dirty="0" err="1"/>
              <a:t>the</a:t>
            </a:r>
            <a:r>
              <a:rPr lang="hu-HU" baseline="0" dirty="0"/>
              <a:t> </a:t>
            </a:r>
            <a:r>
              <a:rPr lang="hu-HU" baseline="0" dirty="0" err="1"/>
              <a:t>investment</a:t>
            </a:r>
            <a:endParaRPr lang="en-US" dirty="0"/>
          </a:p>
        </p:txBody>
      </p:sp>
      <p:sp>
        <p:nvSpPr>
          <p:cNvPr id="7885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D6135781-D9AE-445C-B862-0212411ED0E9}" type="slidenum">
              <a:rPr lang="en-US" sz="1300" b="0">
                <a:latin typeface="Times New Roman" panose="02020603050405020304" pitchFamily="18" charset="0"/>
              </a:rPr>
              <a:pPr/>
              <a:t>12</a:t>
            </a:fld>
            <a:endParaRPr lang="en-US" sz="1300" b="0">
              <a:latin typeface="Times New Roman" panose="02020603050405020304" pitchFamily="18" charset="0"/>
            </a:endParaRPr>
          </a:p>
        </p:txBody>
      </p:sp>
    </p:spTree>
    <p:extLst>
      <p:ext uri="{BB962C8B-B14F-4D97-AF65-F5344CB8AC3E}">
        <p14:creationId xmlns:p14="http://schemas.microsoft.com/office/powerpoint/2010/main" val="78403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Times New Roman" pitchFamily="18" charset="0"/>
                <a:ea typeface="+mn-ea"/>
                <a:cs typeface="+mn-cs"/>
              </a:rPr>
              <a:t>Although dividends initially fall under the earnings reinvestment</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policy, subsequent growth in the assets of the firm because of reinvested profits will</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generate growth in future dividends, which will be reflected in today’s share price.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All</a:t>
            </a:r>
            <a:r>
              <a:rPr lang="hu-HU" sz="1200" b="0" i="0" u="none" strike="noStrike" kern="1200" baseline="0" dirty="0">
                <a:solidFill>
                  <a:schemeClr val="tx1"/>
                </a:solidFill>
                <a:latin typeface="Times New Roman" pitchFamily="18" charset="0"/>
                <a:ea typeface="+mn-ea"/>
                <a:cs typeface="+mn-cs"/>
              </a:rPr>
              <a:t> is </a:t>
            </a:r>
            <a:r>
              <a:rPr lang="hu-HU" sz="1200" b="0" i="0" u="none" strike="noStrike" kern="1200" baseline="0" dirty="0" err="1">
                <a:solidFill>
                  <a:schemeClr val="tx1"/>
                </a:solidFill>
                <a:latin typeface="Times New Roman" pitchFamily="18" charset="0"/>
                <a:ea typeface="+mn-ea"/>
                <a:cs typeface="+mn-cs"/>
              </a:rPr>
              <a:t>true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if</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company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clearly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communicate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high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reinvestment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reason</a:t>
            </a:r>
            <a:r>
              <a:rPr lang="hu-HU" sz="1200" b="0" i="0" u="none" strike="noStrike" kern="1200" baseline="0" dirty="0">
                <a:solidFill>
                  <a:schemeClr val="tx1"/>
                </a:solidFill>
                <a:latin typeface="Times New Roman" pitchFamily="18" charset="0"/>
                <a:ea typeface="+mn-ea"/>
                <a:cs typeface="+mn-cs"/>
              </a:rPr>
              <a:t> and </a:t>
            </a:r>
            <a:r>
              <a:rPr lang="hu-HU" sz="1200" b="0" i="0" u="none" strike="noStrike" kern="1200" baseline="0" dirty="0" err="1">
                <a:solidFill>
                  <a:schemeClr val="tx1"/>
                </a:solidFill>
                <a:latin typeface="Times New Roman" pitchFamily="18" charset="0"/>
                <a:ea typeface="+mn-ea"/>
                <a:cs typeface="+mn-cs"/>
              </a:rPr>
              <a:t>return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expectation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Important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to</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understand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that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investors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want</a:t>
            </a:r>
            <a:r>
              <a:rPr lang="hu-HU" sz="1200" b="0" i="0" u="none" strike="noStrike" kern="1200" baseline="0" dirty="0">
                <a:solidFill>
                  <a:schemeClr val="tx1"/>
                </a:solidFill>
                <a:latin typeface="Times New Roman" pitchFamily="18" charset="0"/>
                <a:ea typeface="+mn-ea"/>
                <a:cs typeface="+mn-cs"/>
              </a:rPr>
              <a:t> is </a:t>
            </a:r>
            <a:r>
              <a:rPr lang="hu-HU" sz="1200" b="0" i="0" u="none" strike="noStrike" kern="1200" baseline="0" dirty="0" err="1">
                <a:solidFill>
                  <a:schemeClr val="tx1"/>
                </a:solidFill>
                <a:latin typeface="Times New Roman" pitchFamily="18" charset="0"/>
                <a:ea typeface="+mn-ea"/>
                <a:cs typeface="+mn-cs"/>
              </a:rPr>
              <a:t>growth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Growth</a:t>
            </a:r>
            <a:r>
              <a:rPr lang="hu-HU" sz="1200" b="0" i="0" u="none" strike="noStrike" kern="1200" baseline="0" dirty="0">
                <a:solidFill>
                  <a:schemeClr val="tx1"/>
                </a:solidFill>
                <a:latin typeface="Times New Roman" pitchFamily="18" charset="0"/>
                <a:ea typeface="+mn-ea"/>
                <a:cs typeface="+mn-cs"/>
              </a:rPr>
              <a:t> is </a:t>
            </a:r>
            <a:r>
              <a:rPr lang="hu-HU" sz="1200" b="0" i="0" u="none" strike="noStrike" kern="1200" baseline="0" dirty="0" err="1">
                <a:solidFill>
                  <a:schemeClr val="tx1"/>
                </a:solidFill>
                <a:latin typeface="Times New Roman" pitchFamily="18" charset="0"/>
                <a:ea typeface="+mn-ea"/>
                <a:cs typeface="+mn-cs"/>
              </a:rPr>
              <a:t>not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same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as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growth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potential</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Reinvestment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only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increase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value</a:t>
            </a:r>
            <a:r>
              <a:rPr lang="hu-HU" sz="1200" b="0" i="0" u="none" strike="noStrike" kern="1200" baseline="0" dirty="0">
                <a:solidFill>
                  <a:schemeClr val="tx1"/>
                </a:solidFill>
                <a:latin typeface="Times New Roman" pitchFamily="18" charset="0"/>
                <a:ea typeface="+mn-ea"/>
                <a:cs typeface="+mn-cs"/>
              </a:rPr>
              <a:t> of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investment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if</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expected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return</a:t>
            </a:r>
            <a:r>
              <a:rPr lang="hu-HU" sz="1200" b="0" i="0" u="none" strike="noStrike" kern="1200" baseline="0" dirty="0">
                <a:solidFill>
                  <a:schemeClr val="tx1"/>
                </a:solidFill>
                <a:latin typeface="Times New Roman" pitchFamily="18" charset="0"/>
                <a:ea typeface="+mn-ea"/>
                <a:cs typeface="+mn-cs"/>
              </a:rPr>
              <a:t> is </a:t>
            </a:r>
            <a:r>
              <a:rPr lang="hu-HU" sz="1200" b="0" i="0" u="none" strike="noStrike" kern="1200" baseline="0" dirty="0" err="1">
                <a:solidFill>
                  <a:schemeClr val="tx1"/>
                </a:solidFill>
                <a:latin typeface="Times New Roman" pitchFamily="18" charset="0"/>
                <a:ea typeface="+mn-ea"/>
                <a:cs typeface="+mn-cs"/>
              </a:rPr>
              <a:t>higher</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than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average</a:t>
            </a:r>
            <a:r>
              <a:rPr lang="hu-HU" sz="1200" b="0" i="0" u="none" strike="noStrike" kern="1200" baseline="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hu-HU" sz="1200" b="0" i="0" u="none" strike="noStrike" kern="1200" baseline="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hu-HU" sz="1200" b="0" i="0" u="none" strike="noStrike" kern="1200" baseline="0" dirty="0" err="1">
                <a:solidFill>
                  <a:schemeClr val="tx1"/>
                </a:solidFill>
                <a:latin typeface="Times New Roman" pitchFamily="18" charset="0"/>
                <a:ea typeface="+mn-ea"/>
                <a:cs typeface="+mn-cs"/>
              </a:rPr>
              <a:t>Predictable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dividend</a:t>
            </a:r>
            <a:r>
              <a:rPr lang="hu-HU" sz="1200" b="0" i="0" u="none" strike="noStrike" kern="1200" baseline="0" dirty="0">
                <a:solidFill>
                  <a:schemeClr val="tx1"/>
                </a:solidFill>
                <a:latin typeface="Times New Roman" pitchFamily="18" charset="0"/>
                <a:ea typeface="+mn-ea"/>
                <a:cs typeface="+mn-cs"/>
              </a:rPr>
              <a:t> policy </a:t>
            </a:r>
            <a:r>
              <a:rPr lang="hu-HU" sz="1200" b="0" i="0" u="none" strike="noStrike" kern="1200" baseline="0" dirty="0" err="1">
                <a:solidFill>
                  <a:schemeClr val="tx1"/>
                </a:solidFill>
                <a:latin typeface="Times New Roman" pitchFamily="18" charset="0"/>
                <a:ea typeface="+mn-ea"/>
                <a:cs typeface="+mn-cs"/>
              </a:rPr>
              <a:t>by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predictable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eranings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utility</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sector</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high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dividend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lower</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growth</a:t>
            </a:r>
            <a:r>
              <a:rPr lang="hu-HU" sz="1200" b="0" i="0" u="none" strike="noStrike" kern="1200" baseline="0" dirty="0">
                <a:solidFill>
                  <a:schemeClr val="tx1"/>
                </a:solidFill>
                <a:latin typeface="Times New Roman" pitchFamily="18" charset="0"/>
                <a:ea typeface="+mn-ea"/>
                <a:cs typeface="+mn-cs"/>
              </a:rPr>
              <a:t>), non </a:t>
            </a:r>
            <a:r>
              <a:rPr lang="hu-HU" sz="1200" b="0" i="0" u="none" strike="noStrike" kern="1200" baseline="0" dirty="0" err="1">
                <a:solidFill>
                  <a:schemeClr val="tx1"/>
                </a:solidFill>
                <a:latin typeface="Times New Roman" pitchFamily="18" charset="0"/>
                <a:ea typeface="+mn-ea"/>
                <a:cs typeface="+mn-cs"/>
              </a:rPr>
              <a:t>predictable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dividend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growth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stocks</a:t>
            </a:r>
            <a:r>
              <a:rPr lang="hu-HU" sz="1200" b="0" i="0" u="none" strike="noStrike" kern="1200" baseline="0" dirty="0">
                <a:solidFill>
                  <a:schemeClr val="tx1"/>
                </a:solidFill>
                <a:latin typeface="Times New Roman" pitchFamily="18" charset="0"/>
                <a:ea typeface="+mn-ea"/>
                <a:cs typeface="+mn-cs"/>
              </a:rPr>
              <a:t>, less </a:t>
            </a:r>
            <a:r>
              <a:rPr lang="hu-HU" sz="1200" b="0" i="0" u="none" strike="noStrike" kern="1200" baseline="0" dirty="0" err="1">
                <a:solidFill>
                  <a:schemeClr val="tx1"/>
                </a:solidFill>
                <a:latin typeface="Times New Roman" pitchFamily="18" charset="0"/>
                <a:ea typeface="+mn-ea"/>
                <a:cs typeface="+mn-cs"/>
              </a:rPr>
              <a:t>dividend</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high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capital</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gain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when</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stockholders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take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the</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money</a:t>
            </a:r>
            <a:r>
              <a:rPr lang="hu-HU" sz="1200" b="0" i="0" u="none" strike="noStrike" kern="1200" baseline="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hu-HU" sz="1200" b="0" i="0" u="none" strike="noStrike" kern="1200" baseline="0" dirty="0" err="1">
                <a:solidFill>
                  <a:schemeClr val="tx1"/>
                </a:solidFill>
                <a:latin typeface="Times New Roman" pitchFamily="18" charset="0"/>
                <a:ea typeface="+mn-ea"/>
                <a:cs typeface="+mn-cs"/>
              </a:rPr>
              <a:t>Semi</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conductors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or</a:t>
            </a:r>
            <a:r>
              <a:rPr lang="hu-HU" sz="1200" b="0" i="0" u="none" strike="noStrike" kern="1200" baseline="0" dirty="0">
                <a:solidFill>
                  <a:schemeClr val="tx1"/>
                </a:solidFill>
                <a:latin typeface="Times New Roman" pitchFamily="18" charset="0"/>
                <a:ea typeface="+mn-ea"/>
                <a:cs typeface="+mn-cs"/>
              </a:rPr>
              <a:t> IT </a:t>
            </a:r>
            <a:r>
              <a:rPr lang="hu-HU" sz="1200" b="0" i="0" u="none" strike="noStrike" kern="1200" baseline="0" dirty="0" err="1">
                <a:solidFill>
                  <a:schemeClr val="tx1"/>
                </a:solidFill>
                <a:latin typeface="Times New Roman" pitchFamily="18" charset="0"/>
                <a:ea typeface="+mn-ea"/>
                <a:cs typeface="+mn-cs"/>
              </a:rPr>
              <a:t>development</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companies</a:t>
            </a:r>
            <a:r>
              <a:rPr lang="hu-HU" sz="1200" b="0" i="0" u="none" strike="noStrike" kern="1200" baseline="0" dirty="0">
                <a:solidFill>
                  <a:schemeClr val="tx1"/>
                </a:solidFill>
                <a:latin typeface="Times New Roman" pitchFamily="18" charset="0"/>
                <a:ea typeface="+mn-ea"/>
                <a:cs typeface="+mn-cs"/>
              </a:rPr>
              <a:t> has </a:t>
            </a:r>
            <a:r>
              <a:rPr lang="hu-HU" sz="1200" b="0" i="0" u="none" strike="noStrike" kern="1200" baseline="0" dirty="0" err="1">
                <a:solidFill>
                  <a:schemeClr val="tx1"/>
                </a:solidFill>
                <a:latin typeface="Times New Roman" pitchFamily="18" charset="0"/>
                <a:ea typeface="+mn-ea"/>
                <a:cs typeface="+mn-cs"/>
              </a:rPr>
              <a:t>high</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retaining</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earnings</a:t>
            </a:r>
            <a:r>
              <a:rPr lang="hu-HU" sz="1200" b="0" i="0" u="none" strike="noStrike" kern="1200" baseline="0" dirty="0">
                <a:solidFill>
                  <a:schemeClr val="tx1"/>
                </a:solidFill>
                <a:latin typeface="Times New Roman" pitchFamily="18" charset="0"/>
                <a:ea typeface="+mn-ea"/>
                <a:cs typeface="+mn-cs"/>
              </a:rPr>
              <a:t> (</a:t>
            </a:r>
            <a:r>
              <a:rPr lang="hu-HU" sz="1200" b="0" i="0" u="none" strike="noStrike" kern="1200" baseline="0" dirty="0" err="1">
                <a:solidFill>
                  <a:schemeClr val="tx1"/>
                </a:solidFill>
                <a:latin typeface="Times New Roman" pitchFamily="18" charset="0"/>
                <a:ea typeface="+mn-ea"/>
                <a:cs typeface="+mn-cs"/>
              </a:rPr>
              <a:t>plowback</a:t>
            </a:r>
            <a:r>
              <a:rPr lang="hu-HU" sz="1200" b="0" i="0" u="none" strike="noStrike" kern="1200" baseline="0" dirty="0">
                <a:solidFill>
                  <a:schemeClr val="tx1"/>
                </a:solidFill>
                <a:latin typeface="Times New Roman" pitchFamily="18" charset="0"/>
                <a:ea typeface="+mn-ea"/>
                <a:cs typeface="+mn-cs"/>
              </a:rPr>
              <a:t> ratio) </a:t>
            </a:r>
            <a:endParaRPr lang="hu-HU" dirty="0"/>
          </a:p>
        </p:txBody>
      </p:sp>
      <p:sp>
        <p:nvSpPr>
          <p:cNvPr id="8499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7AAA227C-0722-4A47-A7FC-F5E7F0A4DE5E}" type="slidenum">
              <a:rPr lang="en-US" sz="1300" b="0">
                <a:latin typeface="Times New Roman" panose="02020603050405020304" pitchFamily="18" charset="0"/>
              </a:rPr>
              <a:pPr/>
              <a:t>15</a:t>
            </a:fld>
            <a:endParaRPr lang="en-US" sz="1300" b="0">
              <a:latin typeface="Times New Roman" panose="02020603050405020304" pitchFamily="18" charset="0"/>
            </a:endParaRPr>
          </a:p>
        </p:txBody>
      </p:sp>
    </p:spTree>
    <p:extLst>
      <p:ext uri="{BB962C8B-B14F-4D97-AF65-F5344CB8AC3E}">
        <p14:creationId xmlns:p14="http://schemas.microsoft.com/office/powerpoint/2010/main" val="363664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54284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In</a:t>
            </a:r>
            <a:r>
              <a:rPr lang="hu-HU" dirty="0"/>
              <a:t> </a:t>
            </a:r>
            <a:r>
              <a:rPr lang="hu-HU" dirty="0" err="1"/>
              <a:t>real</a:t>
            </a:r>
            <a:r>
              <a:rPr lang="hu-HU" dirty="0"/>
              <a:t> life</a:t>
            </a:r>
            <a:r>
              <a:rPr lang="hu-HU" baseline="0" dirty="0"/>
              <a:t> </a:t>
            </a:r>
            <a:r>
              <a:rPr lang="hu-HU" baseline="0" dirty="0" err="1"/>
              <a:t>corps</a:t>
            </a:r>
            <a:r>
              <a:rPr lang="hu-HU" baseline="0" dirty="0"/>
              <a:t>. </a:t>
            </a:r>
            <a:r>
              <a:rPr lang="hu-HU" baseline="0" dirty="0" err="1"/>
              <a:t>are</a:t>
            </a:r>
            <a:r>
              <a:rPr lang="hu-HU" baseline="0" dirty="0"/>
              <a:t> </a:t>
            </a:r>
            <a:r>
              <a:rPr lang="hu-HU" baseline="0" dirty="0" err="1"/>
              <a:t>not</a:t>
            </a:r>
            <a:r>
              <a:rPr lang="hu-HU" baseline="0" dirty="0"/>
              <a:t> </a:t>
            </a:r>
            <a:r>
              <a:rPr lang="hu-HU" baseline="0" dirty="0" err="1"/>
              <a:t>growing</a:t>
            </a:r>
            <a:r>
              <a:rPr lang="hu-HU" baseline="0" dirty="0"/>
              <a:t> </a:t>
            </a:r>
            <a:r>
              <a:rPr lang="hu-HU" baseline="0" dirty="0" err="1"/>
              <a:t>constantly</a:t>
            </a:r>
            <a:r>
              <a:rPr lang="hu-HU" baseline="0" dirty="0"/>
              <a:t>, </a:t>
            </a:r>
            <a:r>
              <a:rPr lang="hu-HU" baseline="0" dirty="0" err="1"/>
              <a:t>rather</a:t>
            </a:r>
            <a:r>
              <a:rPr lang="hu-HU" baseline="0" dirty="0"/>
              <a:t> </a:t>
            </a:r>
            <a:r>
              <a:rPr lang="hu-HU" baseline="0" dirty="0" err="1"/>
              <a:t>they</a:t>
            </a:r>
            <a:r>
              <a:rPr lang="hu-HU" baseline="0" dirty="0"/>
              <a:t> </a:t>
            </a:r>
            <a:r>
              <a:rPr lang="hu-HU" baseline="0" dirty="0" err="1"/>
              <a:t>have</a:t>
            </a:r>
            <a:r>
              <a:rPr lang="hu-HU" baseline="0" dirty="0"/>
              <a:t> </a:t>
            </a:r>
            <a:r>
              <a:rPr lang="hu-HU" baseline="0" dirty="0" err="1"/>
              <a:t>different</a:t>
            </a:r>
            <a:r>
              <a:rPr lang="hu-HU" baseline="0" dirty="0"/>
              <a:t> </a:t>
            </a:r>
            <a:r>
              <a:rPr lang="hu-HU" baseline="0" dirty="0" err="1"/>
              <a:t>growth</a:t>
            </a:r>
            <a:r>
              <a:rPr lang="hu-HU" baseline="0" dirty="0"/>
              <a:t> </a:t>
            </a:r>
            <a:r>
              <a:rPr lang="hu-HU" baseline="0" dirty="0" err="1"/>
              <a:t>in</a:t>
            </a:r>
            <a:r>
              <a:rPr lang="hu-HU" baseline="0" dirty="0"/>
              <a:t> </a:t>
            </a:r>
            <a:r>
              <a:rPr lang="hu-HU" baseline="0" dirty="0" err="1"/>
              <a:t>different</a:t>
            </a:r>
            <a:r>
              <a:rPr lang="hu-HU" baseline="0" dirty="0"/>
              <a:t> life </a:t>
            </a:r>
            <a:r>
              <a:rPr lang="hu-HU" baseline="0" dirty="0" err="1"/>
              <a:t>cycle</a:t>
            </a:r>
            <a:r>
              <a:rPr lang="hu-HU" baseline="0" dirty="0"/>
              <a:t>. </a:t>
            </a:r>
            <a:r>
              <a:rPr lang="en-US" sz="1200" b="0" i="0" u="none" strike="noStrike" kern="1200" baseline="0" dirty="0">
                <a:solidFill>
                  <a:schemeClr val="tx1"/>
                </a:solidFill>
                <a:latin typeface="Times New Roman" pitchFamily="18" charset="0"/>
                <a:ea typeface="+mn-ea"/>
                <a:cs typeface="+mn-cs"/>
              </a:rPr>
              <a:t>To value companies with temporarily high growth, analysts use a multistage version of the</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dividend discount model. Dividends in the early high-growth period are forecast and their combined</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present value is calculated. Then, once the firm is projected to settle down to a steady</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growth phase, the constant growth DDM is applied to value the remaining stream of dividends</a:t>
            </a:r>
            <a:r>
              <a:rPr lang="hu-HU" sz="1200" b="0" i="0" u="none" strike="noStrike" kern="1200" baseline="0" dirty="0">
                <a:solidFill>
                  <a:schemeClr val="tx1"/>
                </a:solidFill>
                <a:latin typeface="Times New Roman" pitchFamily="18" charset="0"/>
                <a:ea typeface="+mn-ea"/>
                <a:cs typeface="+mn-cs"/>
              </a:rPr>
              <a:t>. </a:t>
            </a:r>
            <a:endParaRPr lang="hu-HU" dirty="0"/>
          </a:p>
        </p:txBody>
      </p:sp>
    </p:spTree>
    <p:extLst>
      <p:ext uri="{BB962C8B-B14F-4D97-AF65-F5344CB8AC3E}">
        <p14:creationId xmlns:p14="http://schemas.microsoft.com/office/powerpoint/2010/main" val="312087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2021. 03. 18.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2021. 03. 18.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2021. 03. 18.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Rectangle 5"/>
          <p:cNvSpPr>
            <a:spLocks noGrp="1" noChangeArrowheads="1"/>
          </p:cNvSpPr>
          <p:nvPr>
            <p:ph type="dt" sz="half" idx="10"/>
          </p:nvPr>
        </p:nvSpPr>
        <p:spPr>
          <a:ln/>
        </p:spPr>
        <p:txBody>
          <a:bodyPr/>
          <a:lstStyle>
            <a:lvl1pPr>
              <a:defRPr/>
            </a:lvl1pPr>
          </a:lstStyle>
          <a:p>
            <a:pPr>
              <a:defRPr/>
            </a:pPr>
            <a:endParaRPr lang="hu-HU"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hu-HU" altLang="en-US"/>
          </a:p>
        </p:txBody>
      </p:sp>
      <p:sp>
        <p:nvSpPr>
          <p:cNvPr id="6" name="Rectangle 7"/>
          <p:cNvSpPr>
            <a:spLocks noGrp="1" noChangeArrowheads="1"/>
          </p:cNvSpPr>
          <p:nvPr>
            <p:ph type="sldNum" sz="quarter" idx="12"/>
          </p:nvPr>
        </p:nvSpPr>
        <p:spPr>
          <a:ln/>
        </p:spPr>
        <p:txBody>
          <a:bodyPr/>
          <a:lstStyle>
            <a:lvl1pPr>
              <a:defRPr/>
            </a:lvl1pPr>
          </a:lstStyle>
          <a:p>
            <a:fld id="{1AFA9149-3563-49EA-A42E-30BBD198634C}" type="slidenum">
              <a:rPr lang="hu-HU" altLang="en-US"/>
              <a:pPr/>
              <a:t>‹#›</a:t>
            </a:fld>
            <a:endParaRPr lang="hu-HU" altLang="en-US"/>
          </a:p>
        </p:txBody>
      </p:sp>
    </p:spTree>
    <p:extLst>
      <p:ext uri="{BB962C8B-B14F-4D97-AF65-F5344CB8AC3E}">
        <p14:creationId xmlns:p14="http://schemas.microsoft.com/office/powerpoint/2010/main" val="97155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hu-HU"/>
          </a:p>
        </p:txBody>
      </p:sp>
      <p:sp>
        <p:nvSpPr>
          <p:cNvPr id="3" name="Content Placeholder 2"/>
          <p:cNvSpPr>
            <a:spLocks noGrp="1"/>
          </p:cNvSpPr>
          <p:nvPr>
            <p:ph sz="half" idx="1"/>
          </p:nvPr>
        </p:nvSpPr>
        <p:spPr>
          <a:xfrm>
            <a:off x="457200" y="1719263"/>
            <a:ext cx="8229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457200" y="4000500"/>
            <a:ext cx="8229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Rectangle 5"/>
          <p:cNvSpPr>
            <a:spLocks noGrp="1" noChangeArrowheads="1"/>
          </p:cNvSpPr>
          <p:nvPr>
            <p:ph type="dt" sz="half" idx="10"/>
          </p:nvPr>
        </p:nvSpPr>
        <p:spPr>
          <a:ln/>
        </p:spPr>
        <p:txBody>
          <a:bodyPr/>
          <a:lstStyle>
            <a:lvl1pPr>
              <a:defRPr/>
            </a:lvl1pPr>
          </a:lstStyle>
          <a:p>
            <a:pPr>
              <a:defRPr/>
            </a:pPr>
            <a:endParaRPr lang="hu-HU"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hu-HU" altLang="en-US"/>
          </a:p>
        </p:txBody>
      </p:sp>
      <p:sp>
        <p:nvSpPr>
          <p:cNvPr id="7" name="Rectangle 7"/>
          <p:cNvSpPr>
            <a:spLocks noGrp="1" noChangeArrowheads="1"/>
          </p:cNvSpPr>
          <p:nvPr>
            <p:ph type="sldNum" sz="quarter" idx="12"/>
          </p:nvPr>
        </p:nvSpPr>
        <p:spPr>
          <a:ln/>
        </p:spPr>
        <p:txBody>
          <a:bodyPr/>
          <a:lstStyle>
            <a:lvl1pPr>
              <a:defRPr/>
            </a:lvl1pPr>
          </a:lstStyle>
          <a:p>
            <a:fld id="{A9CEC189-0F36-4E0A-A4CF-18377C5E5913}" type="slidenum">
              <a:rPr lang="hu-HU" altLang="en-US"/>
              <a:pPr/>
              <a:t>‹#›</a:t>
            </a:fld>
            <a:endParaRPr lang="hu-HU" altLang="en-US"/>
          </a:p>
        </p:txBody>
      </p:sp>
    </p:spTree>
    <p:extLst>
      <p:ext uri="{BB962C8B-B14F-4D97-AF65-F5344CB8AC3E}">
        <p14:creationId xmlns:p14="http://schemas.microsoft.com/office/powerpoint/2010/main" val="276296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2021. 03. 18.</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2021. 03. 18.</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2021. 03. 18.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2021. 03. 18.</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2021. 03. 18.</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2021. 03. 18.</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2021. 03. 18.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2021. 03. 18.</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2021. 03. 18.</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biz.yahoo.com/p/sum_conameu.html" TargetMode="External"/><Relationship Id="rId2" Type="http://schemas.openxmlformats.org/officeDocument/2006/relationships/hyperlink" Target="http://www.nasdaq.com/symbol/aapl/pe-ratio" TargetMode="External"/><Relationship Id="rId1" Type="http://schemas.openxmlformats.org/officeDocument/2006/relationships/slideLayout" Target="../slideLayouts/slideLayout12.xml"/><Relationship Id="rId4" Type="http://schemas.openxmlformats.org/officeDocument/2006/relationships/hyperlink" Target="file:///C:\Users\czipo.gyorgy\Downloads\IBM011912DD_.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143000" y="2133600"/>
            <a:ext cx="6858000" cy="3195638"/>
          </a:xfrm>
        </p:spPr>
        <p:txBody>
          <a:bodyPr>
            <a:normAutofit fontScale="90000"/>
          </a:bodyPr>
          <a:lstStyle/>
          <a:p>
            <a:br>
              <a:rPr lang="hu-HU" sz="4000" b="1" dirty="0">
                <a:solidFill>
                  <a:srgbClr val="000099"/>
                </a:solidFill>
              </a:rPr>
            </a:br>
            <a:r>
              <a:rPr lang="hu-HU" sz="4400" b="1" dirty="0"/>
              <a:t>Financial </a:t>
            </a:r>
            <a:r>
              <a:rPr lang="hu-HU" sz="4400" b="1" dirty="0" err="1"/>
              <a:t>Markets</a:t>
            </a:r>
            <a:r>
              <a:rPr lang="hu-HU" sz="4400" b="1" dirty="0"/>
              <a:t> and </a:t>
            </a:r>
            <a:r>
              <a:rPr lang="hu-HU" sz="4400" b="1" dirty="0" err="1"/>
              <a:t>Securities</a:t>
            </a:r>
            <a:br>
              <a:rPr lang="hu-HU" sz="2800" dirty="0"/>
            </a:br>
            <a:br>
              <a:rPr lang="hu-HU" sz="2800" dirty="0"/>
            </a:br>
            <a:r>
              <a:rPr lang="hu-HU" sz="2800" dirty="0"/>
              <a:t>Session 5</a:t>
            </a:r>
            <a:br>
              <a:rPr lang="hu-HU" sz="2800" dirty="0"/>
            </a:br>
            <a:br>
              <a:rPr lang="hu-HU" sz="2800" dirty="0"/>
            </a:br>
            <a:r>
              <a:rPr lang="hu-HU" sz="2800" b="1" dirty="0"/>
              <a:t>Stock market</a:t>
            </a:r>
            <a:br>
              <a:rPr lang="en-US" sz="4000" b="1" dirty="0">
                <a:solidFill>
                  <a:srgbClr val="000099"/>
                </a:solidFill>
              </a:rPr>
            </a:br>
            <a:br>
              <a:rPr lang="en-US" sz="3600" b="1" dirty="0"/>
            </a:br>
            <a:br>
              <a:rPr lang="en-US" sz="3600" b="1" dirty="0"/>
            </a:br>
            <a:endParaRPr lang="hu-HU" sz="3600" dirty="0"/>
          </a:p>
        </p:txBody>
      </p:sp>
    </p:spTree>
    <p:extLst>
      <p:ext uri="{BB962C8B-B14F-4D97-AF65-F5344CB8AC3E}">
        <p14:creationId xmlns:p14="http://schemas.microsoft.com/office/powerpoint/2010/main" val="6566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542" y="0"/>
            <a:ext cx="8229600" cy="796925"/>
          </a:xfrm>
          <a:noFill/>
        </p:spPr>
        <p:txBody>
          <a:bodyPr lIns="90488" tIns="44450" rIns="90488" bIns="44450">
            <a:normAutofit/>
          </a:bodyPr>
          <a:lstStyle/>
          <a:p>
            <a:r>
              <a:rPr lang="en-US" sz="3600" b="1" dirty="0"/>
              <a:t>Intrinsic Value </a:t>
            </a:r>
            <a:r>
              <a:rPr lang="hu-HU" sz="3600" b="1" dirty="0"/>
              <a:t>vs.</a:t>
            </a:r>
            <a:r>
              <a:rPr lang="en-US" sz="3600" b="1" dirty="0"/>
              <a:t> Market Price</a:t>
            </a:r>
          </a:p>
        </p:txBody>
      </p:sp>
      <p:sp>
        <p:nvSpPr>
          <p:cNvPr id="33795" name="Rectangle 3"/>
          <p:cNvSpPr>
            <a:spLocks noGrp="1" noChangeArrowheads="1"/>
          </p:cNvSpPr>
          <p:nvPr>
            <p:ph type="body" idx="1"/>
          </p:nvPr>
        </p:nvSpPr>
        <p:spPr>
          <a:xfrm>
            <a:off x="438150" y="914400"/>
            <a:ext cx="8477250" cy="5410200"/>
          </a:xfrm>
          <a:noFill/>
        </p:spPr>
        <p:txBody>
          <a:bodyPr lIns="90488" tIns="44450" rIns="90488" bIns="44450">
            <a:normAutofit/>
          </a:bodyPr>
          <a:lstStyle/>
          <a:p>
            <a:r>
              <a:rPr lang="en-US" b="1" dirty="0"/>
              <a:t>Intrinsic Value</a:t>
            </a:r>
            <a:r>
              <a:rPr lang="hu-HU" b="1" dirty="0"/>
              <a:t>: </a:t>
            </a:r>
            <a:r>
              <a:rPr lang="en-US" sz="2400" dirty="0"/>
              <a:t>The present value of a</a:t>
            </a:r>
            <a:r>
              <a:rPr lang="hu-HU" sz="2400" dirty="0"/>
              <a:t> </a:t>
            </a:r>
            <a:r>
              <a:rPr lang="hu-HU" sz="2400" dirty="0" err="1"/>
              <a:t>firm’s</a:t>
            </a:r>
            <a:r>
              <a:rPr lang="hu-HU" sz="2400" dirty="0"/>
              <a:t> </a:t>
            </a:r>
            <a:r>
              <a:rPr lang="hu-HU" sz="2400" dirty="0" err="1"/>
              <a:t>expected</a:t>
            </a:r>
            <a:r>
              <a:rPr lang="hu-HU" sz="2400" dirty="0"/>
              <a:t> </a:t>
            </a:r>
            <a:r>
              <a:rPr lang="hu-HU" sz="2400" dirty="0" err="1"/>
              <a:t>future</a:t>
            </a:r>
            <a:r>
              <a:rPr lang="hu-HU" sz="2400" dirty="0"/>
              <a:t> net cash </a:t>
            </a:r>
            <a:r>
              <a:rPr lang="hu-HU" sz="2400" dirty="0" err="1"/>
              <a:t>flows</a:t>
            </a:r>
            <a:r>
              <a:rPr lang="hu-HU" sz="2400" dirty="0"/>
              <a:t> </a:t>
            </a:r>
            <a:r>
              <a:rPr lang="hu-HU" sz="2400" dirty="0" err="1"/>
              <a:t>discounted</a:t>
            </a:r>
            <a:r>
              <a:rPr lang="hu-HU" sz="2400" dirty="0"/>
              <a:t> </a:t>
            </a:r>
            <a:r>
              <a:rPr lang="hu-HU" sz="2400" dirty="0" err="1"/>
              <a:t>by</a:t>
            </a:r>
            <a:r>
              <a:rPr lang="hu-HU" sz="2400" dirty="0"/>
              <a:t> </a:t>
            </a:r>
            <a:r>
              <a:rPr lang="hu-HU" sz="2400" dirty="0" err="1"/>
              <a:t>the</a:t>
            </a:r>
            <a:r>
              <a:rPr lang="hu-HU" sz="2400" dirty="0"/>
              <a:t> </a:t>
            </a:r>
            <a:r>
              <a:rPr lang="hu-HU" sz="2400" dirty="0" err="1"/>
              <a:t>required</a:t>
            </a:r>
            <a:r>
              <a:rPr lang="hu-HU" sz="2400" dirty="0"/>
              <a:t> </a:t>
            </a:r>
            <a:r>
              <a:rPr lang="hu-HU" sz="2400" dirty="0" err="1"/>
              <a:t>rate</a:t>
            </a:r>
            <a:r>
              <a:rPr lang="hu-HU" sz="2400" dirty="0"/>
              <a:t> of </a:t>
            </a:r>
            <a:r>
              <a:rPr lang="hu-HU" sz="2400" dirty="0" err="1"/>
              <a:t>return</a:t>
            </a:r>
            <a:r>
              <a:rPr lang="hu-HU" sz="2400" dirty="0"/>
              <a:t>.</a:t>
            </a:r>
            <a:endParaRPr lang="en-US" sz="2400" b="1" dirty="0"/>
          </a:p>
          <a:p>
            <a:pPr marL="742950" lvl="1" indent="-285750"/>
            <a:r>
              <a:rPr lang="en-US" sz="2200" dirty="0"/>
              <a:t>Self assigned Value</a:t>
            </a:r>
          </a:p>
          <a:p>
            <a:pPr marL="742950" lvl="1" indent="-285750"/>
            <a:r>
              <a:rPr lang="en-US" sz="2200" dirty="0"/>
              <a:t>Variety of models are used for estimation</a:t>
            </a:r>
          </a:p>
          <a:p>
            <a:r>
              <a:rPr lang="en-US" b="1" dirty="0"/>
              <a:t>Market Price</a:t>
            </a:r>
          </a:p>
          <a:p>
            <a:pPr marL="742950" lvl="1" indent="-285750"/>
            <a:r>
              <a:rPr lang="en-US" sz="2200" dirty="0"/>
              <a:t>Consensus value of all potential traders</a:t>
            </a:r>
          </a:p>
          <a:p>
            <a:r>
              <a:rPr lang="en-US" b="1" dirty="0"/>
              <a:t>Trading Signal</a:t>
            </a:r>
          </a:p>
          <a:p>
            <a:pPr marL="742950" lvl="1" indent="-285750"/>
            <a:r>
              <a:rPr lang="en-US" sz="2200" dirty="0"/>
              <a:t>IV &gt; MP Buy</a:t>
            </a:r>
            <a:r>
              <a:rPr lang="hu-HU" sz="2200" dirty="0"/>
              <a:t> - </a:t>
            </a:r>
            <a:r>
              <a:rPr lang="hu-HU" sz="2200" dirty="0" err="1"/>
              <a:t>Undervalued</a:t>
            </a:r>
            <a:endParaRPr lang="en-US" sz="2200" dirty="0"/>
          </a:p>
          <a:p>
            <a:pPr marL="742950" lvl="1" indent="-285750"/>
            <a:r>
              <a:rPr lang="en-US" sz="2200" dirty="0"/>
              <a:t>IV &lt; MP Sell or Short Sell</a:t>
            </a:r>
            <a:r>
              <a:rPr lang="hu-HU" sz="2200" dirty="0"/>
              <a:t> - </a:t>
            </a:r>
            <a:r>
              <a:rPr lang="hu-HU" sz="2200" dirty="0" err="1"/>
              <a:t>Overvalued</a:t>
            </a:r>
            <a:endParaRPr lang="en-US" sz="2200" dirty="0"/>
          </a:p>
          <a:p>
            <a:pPr marL="742950" lvl="1" indent="-285750"/>
            <a:r>
              <a:rPr lang="en-US" sz="2200" dirty="0"/>
              <a:t>IV = MP Hold or Fairly Priced</a:t>
            </a:r>
            <a:r>
              <a:rPr lang="hu-HU" sz="2200" dirty="0"/>
              <a:t> – </a:t>
            </a:r>
            <a:r>
              <a:rPr lang="hu-HU" sz="2200" dirty="0" err="1"/>
              <a:t>Fairly</a:t>
            </a:r>
            <a:r>
              <a:rPr lang="hu-HU" sz="2200" dirty="0"/>
              <a:t> </a:t>
            </a:r>
            <a:r>
              <a:rPr lang="hu-HU" sz="2200" dirty="0" err="1"/>
              <a:t>valued</a:t>
            </a:r>
            <a:endParaRPr lang="hu-HU" sz="2200" dirty="0"/>
          </a:p>
          <a:p>
            <a:pPr marL="457200" lvl="1" indent="0">
              <a:buNone/>
            </a:pPr>
            <a:r>
              <a:rPr lang="hu-HU" sz="2200" dirty="0" err="1"/>
              <a:t>Usually</a:t>
            </a:r>
            <a:r>
              <a:rPr lang="hu-HU" sz="2200" dirty="0"/>
              <a:t> </a:t>
            </a:r>
            <a:r>
              <a:rPr lang="hu-HU" sz="2200" dirty="0" err="1"/>
              <a:t>the</a:t>
            </a:r>
            <a:r>
              <a:rPr lang="hu-HU" sz="2200" dirty="0"/>
              <a:t> market </a:t>
            </a:r>
            <a:r>
              <a:rPr lang="hu-HU" sz="2200" dirty="0" err="1"/>
              <a:t>price</a:t>
            </a:r>
            <a:r>
              <a:rPr lang="hu-HU" sz="2200" dirty="0"/>
              <a:t> of </a:t>
            </a:r>
            <a:r>
              <a:rPr lang="hu-HU" sz="2200" dirty="0" err="1"/>
              <a:t>the</a:t>
            </a:r>
            <a:r>
              <a:rPr lang="hu-HU" sz="2200" dirty="0"/>
              <a:t> </a:t>
            </a:r>
            <a:r>
              <a:rPr lang="hu-HU" sz="2200" dirty="0" err="1"/>
              <a:t>stock</a:t>
            </a:r>
            <a:r>
              <a:rPr lang="hu-HU" sz="2200" dirty="0"/>
              <a:t> </a:t>
            </a:r>
            <a:r>
              <a:rPr lang="hu-HU" sz="2200" dirty="0" err="1"/>
              <a:t>reflects</a:t>
            </a:r>
            <a:r>
              <a:rPr lang="hu-HU" sz="2200" dirty="0"/>
              <a:t> </a:t>
            </a:r>
            <a:r>
              <a:rPr lang="hu-HU" sz="2200" dirty="0" err="1"/>
              <a:t>other</a:t>
            </a:r>
            <a:r>
              <a:rPr lang="hu-HU" sz="2200" dirty="0"/>
              <a:t> </a:t>
            </a:r>
            <a:r>
              <a:rPr lang="hu-HU" sz="2200" dirty="0" err="1"/>
              <a:t>valuation</a:t>
            </a:r>
            <a:r>
              <a:rPr lang="hu-HU" sz="2200" dirty="0"/>
              <a:t> </a:t>
            </a:r>
            <a:r>
              <a:rPr lang="hu-HU" sz="2200" dirty="0" err="1"/>
              <a:t>elements</a:t>
            </a:r>
            <a:r>
              <a:rPr lang="hu-HU" sz="2200" dirty="0"/>
              <a:t> </a:t>
            </a:r>
            <a:r>
              <a:rPr lang="hu-HU" sz="2200" dirty="0" err="1"/>
              <a:t>like</a:t>
            </a:r>
            <a:r>
              <a:rPr lang="hu-HU" sz="2200" dirty="0"/>
              <a:t> </a:t>
            </a:r>
            <a:r>
              <a:rPr lang="hu-HU" sz="2200" dirty="0" err="1"/>
              <a:t>macro</a:t>
            </a:r>
            <a:r>
              <a:rPr lang="hu-HU" sz="2200" dirty="0"/>
              <a:t> </a:t>
            </a:r>
            <a:r>
              <a:rPr lang="hu-HU" sz="2200" dirty="0" err="1"/>
              <a:t>risk</a:t>
            </a:r>
            <a:r>
              <a:rPr lang="hu-HU" sz="2200" dirty="0"/>
              <a:t>, </a:t>
            </a:r>
            <a:r>
              <a:rPr lang="hu-HU" sz="2200" dirty="0" err="1"/>
              <a:t>sectorial</a:t>
            </a:r>
            <a:r>
              <a:rPr lang="hu-HU" sz="2200" dirty="0"/>
              <a:t> </a:t>
            </a:r>
            <a:r>
              <a:rPr lang="hu-HU" sz="2200" dirty="0" err="1"/>
              <a:t>issues</a:t>
            </a:r>
            <a:r>
              <a:rPr lang="hu-HU" sz="2200" dirty="0"/>
              <a:t> </a:t>
            </a:r>
            <a:endParaRPr lang="en-US" sz="2200" dirty="0"/>
          </a:p>
        </p:txBody>
      </p:sp>
    </p:spTree>
    <p:extLst>
      <p:ext uri="{BB962C8B-B14F-4D97-AF65-F5344CB8AC3E}">
        <p14:creationId xmlns:p14="http://schemas.microsoft.com/office/powerpoint/2010/main" val="2908122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52400" y="152400"/>
            <a:ext cx="45704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b="1" dirty="0">
                <a:solidFill>
                  <a:schemeClr val="tx1"/>
                </a:solidFill>
                <a:latin typeface="Book Antiqua" panose="02040602050305030304" pitchFamily="18" charset="0"/>
              </a:rPr>
              <a:t>Intrinsic Value</a:t>
            </a:r>
          </a:p>
        </p:txBody>
      </p:sp>
      <p:sp>
        <p:nvSpPr>
          <p:cNvPr id="5" name="Content Placeholder 2"/>
          <p:cNvSpPr>
            <a:spLocks noGrp="1"/>
          </p:cNvSpPr>
          <p:nvPr/>
        </p:nvSpPr>
        <p:spPr bwMode="auto">
          <a:xfrm>
            <a:off x="152400" y="1066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sz="2400" b="1" dirty="0">
                <a:latin typeface="Book Antiqua" panose="02040602050305030304" pitchFamily="18" charset="0"/>
              </a:rPr>
              <a:t>Intrinsic Value</a:t>
            </a:r>
            <a:endParaRPr lang="en-US" sz="2400" dirty="0">
              <a:latin typeface="Book Antiqua" panose="02040602050305030304" pitchFamily="18" charset="0"/>
            </a:endParaRPr>
          </a:p>
          <a:p>
            <a:pPr eaLnBrk="1" hangingPunct="1"/>
            <a:r>
              <a:rPr lang="en-US" sz="2400" dirty="0">
                <a:latin typeface="Book Antiqua" panose="02040602050305030304" pitchFamily="18" charset="0"/>
              </a:rPr>
              <a:t>The cash flows on a stock are?</a:t>
            </a:r>
          </a:p>
          <a:p>
            <a:pPr lvl="1" eaLnBrk="1" hangingPunct="1"/>
            <a:r>
              <a:rPr lang="en-US" sz="2400" dirty="0">
                <a:latin typeface="Book Antiqua" panose="02040602050305030304" pitchFamily="18" charset="0"/>
              </a:rPr>
              <a:t>Dividends (</a:t>
            </a:r>
            <a:r>
              <a:rPr lang="en-US" sz="2400" dirty="0" err="1">
                <a:latin typeface="Book Antiqua" panose="02040602050305030304" pitchFamily="18" charset="0"/>
              </a:rPr>
              <a:t>D</a:t>
            </a:r>
            <a:r>
              <a:rPr lang="en-US" sz="2400" baseline="-25000" dirty="0" err="1">
                <a:latin typeface="Book Antiqua" panose="02040602050305030304" pitchFamily="18" charset="0"/>
              </a:rPr>
              <a:t>t</a:t>
            </a:r>
            <a:r>
              <a:rPr lang="en-US" sz="2400" dirty="0">
                <a:latin typeface="Book Antiqua" panose="02040602050305030304" pitchFamily="18" charset="0"/>
              </a:rPr>
              <a:t>)</a:t>
            </a:r>
          </a:p>
          <a:p>
            <a:pPr lvl="1" eaLnBrk="1" hangingPunct="1"/>
            <a:r>
              <a:rPr lang="en-US" sz="2400" dirty="0">
                <a:latin typeface="Book Antiqua" panose="02040602050305030304" pitchFamily="18" charset="0"/>
              </a:rPr>
              <a:t>Sale price (</a:t>
            </a:r>
            <a:r>
              <a:rPr lang="en-US" sz="2400" dirty="0" err="1">
                <a:latin typeface="Book Antiqua" panose="02040602050305030304" pitchFamily="18" charset="0"/>
              </a:rPr>
              <a:t>P</a:t>
            </a:r>
            <a:r>
              <a:rPr lang="en-US" sz="2400" baseline="-25000" dirty="0" err="1">
                <a:latin typeface="Book Antiqua" panose="02040602050305030304" pitchFamily="18" charset="0"/>
              </a:rPr>
              <a:t>t</a:t>
            </a:r>
            <a:r>
              <a:rPr lang="en-US" sz="2400" dirty="0">
                <a:latin typeface="Book Antiqua" panose="02040602050305030304" pitchFamily="18" charset="0"/>
              </a:rPr>
              <a:t>)</a:t>
            </a:r>
          </a:p>
          <a:p>
            <a:pPr eaLnBrk="1" hangingPunct="1"/>
            <a:r>
              <a:rPr lang="en-US" sz="2400" dirty="0">
                <a:latin typeface="Book Antiqua" panose="02040602050305030304" pitchFamily="18" charset="0"/>
              </a:rPr>
              <a:t>Intrinsic Value today (time 0) is denoted V</a:t>
            </a:r>
            <a:r>
              <a:rPr lang="en-US" sz="2400" baseline="-25000" dirty="0">
                <a:latin typeface="Book Antiqua" panose="02040602050305030304" pitchFamily="18" charset="0"/>
              </a:rPr>
              <a:t>0</a:t>
            </a:r>
            <a:r>
              <a:rPr lang="en-US" sz="2400" dirty="0">
                <a:latin typeface="Book Antiqua" panose="02040602050305030304" pitchFamily="18" charset="0"/>
              </a:rPr>
              <a:t> and for a one year holding period may be found as:</a:t>
            </a:r>
          </a:p>
          <a:p>
            <a:pPr eaLnBrk="1" hangingPunct="1"/>
            <a:endParaRPr lang="en-US" sz="2400" baseline="-25000" dirty="0"/>
          </a:p>
        </p:txBody>
      </p:sp>
      <p:pic>
        <p:nvPicPr>
          <p:cNvPr id="6" name="Kép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121957"/>
            <a:ext cx="4533341"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7400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idx="4294967295"/>
          </p:nvPr>
        </p:nvSpPr>
        <p:spPr>
          <a:xfrm>
            <a:off x="-19396" y="0"/>
            <a:ext cx="7162800" cy="623888"/>
          </a:xfrm>
        </p:spPr>
        <p:txBody>
          <a:bodyPr>
            <a:normAutofit fontScale="90000"/>
          </a:bodyPr>
          <a:lstStyle/>
          <a:p>
            <a:r>
              <a:rPr lang="en-US" sz="4000" b="1" dirty="0"/>
              <a:t>Basic Dividend Discount Model</a:t>
            </a:r>
          </a:p>
        </p:txBody>
      </p:sp>
      <p:sp>
        <p:nvSpPr>
          <p:cNvPr id="4100" name="Content Placeholder 2"/>
          <p:cNvSpPr>
            <a:spLocks noGrp="1"/>
          </p:cNvSpPr>
          <p:nvPr>
            <p:ph idx="4294967295"/>
          </p:nvPr>
        </p:nvSpPr>
        <p:spPr>
          <a:xfrm>
            <a:off x="152400" y="977900"/>
            <a:ext cx="8839200" cy="5880100"/>
          </a:xfrm>
        </p:spPr>
        <p:txBody>
          <a:bodyPr>
            <a:normAutofit/>
          </a:bodyPr>
          <a:lstStyle/>
          <a:p>
            <a:pPr>
              <a:buFontTx/>
              <a:buNone/>
            </a:pPr>
            <a:r>
              <a:rPr lang="en-US" sz="2400" dirty="0"/>
              <a:t>Intrinsic value of a stock can be found from the following:</a:t>
            </a:r>
          </a:p>
          <a:p>
            <a:pPr>
              <a:buFontTx/>
              <a:buNone/>
            </a:pPr>
            <a:endParaRPr lang="en-US" sz="2400" dirty="0"/>
          </a:p>
          <a:p>
            <a:pPr>
              <a:buFontTx/>
              <a:buNone/>
            </a:pPr>
            <a:endParaRPr lang="en-US" sz="2400" dirty="0"/>
          </a:p>
          <a:p>
            <a:pPr>
              <a:buFontTx/>
              <a:buNone/>
            </a:pPr>
            <a:endParaRPr lang="hu-HU" sz="1600" dirty="0"/>
          </a:p>
          <a:p>
            <a:pPr>
              <a:buFontTx/>
              <a:buNone/>
            </a:pPr>
            <a:r>
              <a:rPr lang="en-US" sz="2200" dirty="0"/>
              <a:t>What happened to the expected sale price in this formula?</a:t>
            </a:r>
          </a:p>
          <a:p>
            <a:r>
              <a:rPr lang="en-US" sz="2200" dirty="0"/>
              <a:t>Why is this an infinite sum?</a:t>
            </a:r>
          </a:p>
          <a:p>
            <a:r>
              <a:rPr lang="en-US" sz="2200" dirty="0"/>
              <a:t>Is stock price independent of the investor’s holding period?</a:t>
            </a:r>
            <a:endParaRPr lang="hu-HU" sz="2200" dirty="0"/>
          </a:p>
          <a:p>
            <a:endParaRPr lang="en-US" sz="2800" dirty="0"/>
          </a:p>
          <a:p>
            <a:pPr>
              <a:buFontTx/>
              <a:buNone/>
            </a:pPr>
            <a:endParaRPr lang="en-US" dirty="0"/>
          </a:p>
          <a:p>
            <a:pPr>
              <a:buFontTx/>
              <a:buNone/>
            </a:pPr>
            <a:endParaRPr lang="en-US" dirty="0"/>
          </a:p>
          <a:p>
            <a:pPr>
              <a:buFontTx/>
              <a:buNone/>
            </a:pPr>
            <a:endParaRPr lang="en-US" dirty="0"/>
          </a:p>
          <a:p>
            <a:pPr>
              <a:buFontTx/>
              <a:buNone/>
            </a:pPr>
            <a:endParaRPr lang="en-US" dirty="0"/>
          </a:p>
        </p:txBody>
      </p:sp>
      <p:graphicFrame>
        <p:nvGraphicFramePr>
          <p:cNvPr id="4098" name="Object 2"/>
          <p:cNvGraphicFramePr>
            <a:graphicFrameLocks noChangeAspect="1"/>
          </p:cNvGraphicFramePr>
          <p:nvPr>
            <p:extLst>
              <p:ext uri="{D42A27DB-BD31-4B8C-83A1-F6EECF244321}">
                <p14:modId xmlns:p14="http://schemas.microsoft.com/office/powerpoint/2010/main" val="1182056309"/>
              </p:ext>
            </p:extLst>
          </p:nvPr>
        </p:nvGraphicFramePr>
        <p:xfrm>
          <a:off x="793868" y="1431635"/>
          <a:ext cx="2333625" cy="1004383"/>
        </p:xfrm>
        <a:graphic>
          <a:graphicData uri="http://schemas.openxmlformats.org/presentationml/2006/ole">
            <mc:AlternateContent xmlns:mc="http://schemas.openxmlformats.org/markup-compatibility/2006">
              <mc:Choice xmlns:v="urn:schemas-microsoft-com:vml" Requires="v">
                <p:oleObj name="Equation" r:id="rId3" imgW="1002960" imgH="431640" progId="Equation.3">
                  <p:embed/>
                </p:oleObj>
              </mc:Choice>
              <mc:Fallback>
                <p:oleObj name="Equation" r:id="rId3" imgW="10029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68" y="1431635"/>
                        <a:ext cx="2333625" cy="1004383"/>
                      </a:xfrm>
                      <a:prstGeom prst="rect">
                        <a:avLst/>
                      </a:prstGeom>
                      <a:solidFill>
                        <a:schemeClr val="bg1"/>
                      </a:solidFill>
                      <a:ln>
                        <a:solidFill>
                          <a:schemeClr val="tx1"/>
                        </a:solidFill>
                      </a:ln>
                      <a:effectLst/>
                    </p:spPr>
                  </p:pic>
                </p:oleObj>
              </mc:Fallback>
            </mc:AlternateContent>
          </a:graphicData>
        </a:graphic>
      </p:graphicFrame>
      <p:sp>
        <p:nvSpPr>
          <p:cNvPr id="4101" name="TextBox 4"/>
          <p:cNvSpPr txBox="1">
            <a:spLocks noChangeArrowheads="1"/>
          </p:cNvSpPr>
          <p:nvPr/>
        </p:nvSpPr>
        <p:spPr bwMode="auto">
          <a:xfrm>
            <a:off x="4572000" y="1458558"/>
            <a:ext cx="3667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000" dirty="0">
                <a:latin typeface="Book Antiqua" panose="02040602050305030304" pitchFamily="18" charset="0"/>
              </a:rPr>
              <a:t>V</a:t>
            </a:r>
            <a:r>
              <a:rPr lang="en-US" sz="2000" baseline="-25000" dirty="0">
                <a:latin typeface="Book Antiqua" panose="02040602050305030304" pitchFamily="18" charset="0"/>
              </a:rPr>
              <a:t>0</a:t>
            </a:r>
            <a:r>
              <a:rPr lang="en-US" sz="2000" dirty="0">
                <a:latin typeface="Book Antiqua" panose="02040602050305030304" pitchFamily="18" charset="0"/>
              </a:rPr>
              <a:t> = Intrinsic Value of Stock</a:t>
            </a:r>
          </a:p>
          <a:p>
            <a:r>
              <a:rPr lang="en-US" sz="2000" dirty="0" err="1">
                <a:latin typeface="Book Antiqua" panose="02040602050305030304" pitchFamily="18" charset="0"/>
              </a:rPr>
              <a:t>D</a:t>
            </a:r>
            <a:r>
              <a:rPr lang="en-US" sz="2000" baseline="-25000" dirty="0" err="1">
                <a:latin typeface="Book Antiqua" panose="02040602050305030304" pitchFamily="18" charset="0"/>
              </a:rPr>
              <a:t>t</a:t>
            </a:r>
            <a:r>
              <a:rPr lang="en-US" sz="2000" dirty="0">
                <a:latin typeface="Book Antiqua" panose="02040602050305030304" pitchFamily="18" charset="0"/>
              </a:rPr>
              <a:t> = Dividend in time t</a:t>
            </a:r>
          </a:p>
          <a:p>
            <a:r>
              <a:rPr lang="en-US" sz="2000" dirty="0">
                <a:latin typeface="Book Antiqua" panose="02040602050305030304" pitchFamily="18" charset="0"/>
              </a:rPr>
              <a:t>k = required return</a:t>
            </a:r>
            <a:endParaRPr lang="en-US" dirty="0">
              <a:latin typeface="Book Antiqua" panose="02040602050305030304" pitchFamily="18" charset="0"/>
            </a:endParaRPr>
          </a:p>
        </p:txBody>
      </p:sp>
      <p:sp>
        <p:nvSpPr>
          <p:cNvPr id="6" name="Line 3"/>
          <p:cNvSpPr>
            <a:spLocks noChangeShapeType="1"/>
          </p:cNvSpPr>
          <p:nvPr/>
        </p:nvSpPr>
        <p:spPr bwMode="auto">
          <a:xfrm>
            <a:off x="1806135" y="4627563"/>
            <a:ext cx="1575240" cy="821"/>
          </a:xfrm>
          <a:prstGeom prst="line">
            <a:avLst/>
          </a:prstGeom>
          <a:noFill/>
          <a:ln w="6350">
            <a:solidFill>
              <a:srgbClr val="C4CCEE"/>
            </a:solidFill>
            <a:round/>
            <a:headEnd/>
            <a:tailEnd/>
          </a:ln>
          <a:extLst>
            <a:ext uri="{909E8E84-426E-40DD-AFC4-6F175D3DCCD1}">
              <a14:hiddenFill xmlns:a14="http://schemas.microsoft.com/office/drawing/2010/main">
                <a:noFill/>
              </a14:hiddenFill>
            </a:ext>
          </a:extLst>
        </p:spPr>
        <p:txBody>
          <a:bodyPr/>
          <a:lstStyle/>
          <a:p>
            <a:endParaRPr lang="hu-HU" sz="1400"/>
          </a:p>
        </p:txBody>
      </p:sp>
      <p:sp>
        <p:nvSpPr>
          <p:cNvPr id="7" name="Line 4"/>
          <p:cNvSpPr>
            <a:spLocks noChangeShapeType="1"/>
          </p:cNvSpPr>
          <p:nvPr/>
        </p:nvSpPr>
        <p:spPr bwMode="auto">
          <a:xfrm>
            <a:off x="3891286" y="4627563"/>
            <a:ext cx="1615752" cy="821"/>
          </a:xfrm>
          <a:prstGeom prst="line">
            <a:avLst/>
          </a:prstGeom>
          <a:noFill/>
          <a:ln w="6350">
            <a:solidFill>
              <a:srgbClr val="C4CCEE"/>
            </a:solidFill>
            <a:round/>
            <a:headEnd/>
            <a:tailEnd/>
          </a:ln>
          <a:extLst>
            <a:ext uri="{909E8E84-426E-40DD-AFC4-6F175D3DCCD1}">
              <a14:hiddenFill xmlns:a14="http://schemas.microsoft.com/office/drawing/2010/main">
                <a:noFill/>
              </a14:hiddenFill>
            </a:ext>
          </a:extLst>
        </p:spPr>
        <p:txBody>
          <a:bodyPr/>
          <a:lstStyle/>
          <a:p>
            <a:endParaRPr lang="hu-HU" sz="1400"/>
          </a:p>
        </p:txBody>
      </p:sp>
      <p:sp>
        <p:nvSpPr>
          <p:cNvPr id="8" name="Line 5"/>
          <p:cNvSpPr>
            <a:spLocks noChangeShapeType="1"/>
          </p:cNvSpPr>
          <p:nvPr/>
        </p:nvSpPr>
        <p:spPr bwMode="auto">
          <a:xfrm>
            <a:off x="6306519" y="4627563"/>
            <a:ext cx="1902443" cy="821"/>
          </a:xfrm>
          <a:prstGeom prst="line">
            <a:avLst/>
          </a:prstGeom>
          <a:noFill/>
          <a:ln w="6350">
            <a:solidFill>
              <a:srgbClr val="C4CCEE"/>
            </a:solidFill>
            <a:round/>
            <a:headEnd/>
            <a:tailEnd/>
          </a:ln>
          <a:extLst>
            <a:ext uri="{909E8E84-426E-40DD-AFC4-6F175D3DCCD1}">
              <a14:hiddenFill xmlns:a14="http://schemas.microsoft.com/office/drawing/2010/main">
                <a:noFill/>
              </a14:hiddenFill>
            </a:ext>
          </a:extLst>
        </p:spPr>
        <p:txBody>
          <a:bodyPr/>
          <a:lstStyle/>
          <a:p>
            <a:endParaRPr lang="hu-HU" sz="1400"/>
          </a:p>
        </p:txBody>
      </p:sp>
      <p:sp>
        <p:nvSpPr>
          <p:cNvPr id="9" name="Rectangle 6"/>
          <p:cNvSpPr>
            <a:spLocks noChangeArrowheads="1"/>
          </p:cNvSpPr>
          <p:nvPr/>
        </p:nvSpPr>
        <p:spPr bwMode="auto">
          <a:xfrm>
            <a:off x="1124831" y="4672013"/>
            <a:ext cx="1308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a:latin typeface="Times New Roman" panose="02020603050405020304" pitchFamily="18" charset="0"/>
              </a:rPr>
              <a:t>0</a:t>
            </a:r>
          </a:p>
        </p:txBody>
      </p:sp>
      <p:sp>
        <p:nvSpPr>
          <p:cNvPr id="10" name="Rectangle 7"/>
          <p:cNvSpPr>
            <a:spLocks noChangeArrowheads="1"/>
          </p:cNvSpPr>
          <p:nvPr/>
        </p:nvSpPr>
        <p:spPr bwMode="auto">
          <a:xfrm>
            <a:off x="2779006" y="4313238"/>
            <a:ext cx="1308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a:latin typeface="Times New Roman" panose="02020603050405020304" pitchFamily="18" charset="0"/>
              </a:rPr>
              <a:t>1</a:t>
            </a:r>
          </a:p>
        </p:txBody>
      </p:sp>
      <p:sp>
        <p:nvSpPr>
          <p:cNvPr id="11" name="Rectangle 8"/>
          <p:cNvSpPr>
            <a:spLocks noChangeArrowheads="1"/>
          </p:cNvSpPr>
          <p:nvPr/>
        </p:nvSpPr>
        <p:spPr bwMode="auto">
          <a:xfrm>
            <a:off x="3271131" y="4665663"/>
            <a:ext cx="1308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a:latin typeface="Times New Roman" panose="02020603050405020304" pitchFamily="18" charset="0"/>
              </a:rPr>
              <a:t>1</a:t>
            </a:r>
          </a:p>
        </p:txBody>
      </p:sp>
      <p:sp>
        <p:nvSpPr>
          <p:cNvPr id="12" name="Rectangle 9"/>
          <p:cNvSpPr>
            <a:spLocks noChangeArrowheads="1"/>
          </p:cNvSpPr>
          <p:nvPr/>
        </p:nvSpPr>
        <p:spPr bwMode="auto">
          <a:xfrm>
            <a:off x="4880856" y="4313238"/>
            <a:ext cx="1308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a:latin typeface="Times New Roman" panose="02020603050405020304" pitchFamily="18" charset="0"/>
              </a:rPr>
              <a:t>2</a:t>
            </a:r>
          </a:p>
        </p:txBody>
      </p:sp>
      <p:sp>
        <p:nvSpPr>
          <p:cNvPr id="13" name="Rectangle 10"/>
          <p:cNvSpPr>
            <a:spLocks noChangeArrowheads="1"/>
          </p:cNvSpPr>
          <p:nvPr/>
        </p:nvSpPr>
        <p:spPr bwMode="auto">
          <a:xfrm>
            <a:off x="5371393" y="4665663"/>
            <a:ext cx="1308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a:latin typeface="Times New Roman" panose="02020603050405020304" pitchFamily="18" charset="0"/>
              </a:rPr>
              <a:t>2</a:t>
            </a:r>
          </a:p>
        </p:txBody>
      </p:sp>
      <p:sp>
        <p:nvSpPr>
          <p:cNvPr id="14" name="Rectangle 11"/>
          <p:cNvSpPr>
            <a:spLocks noChangeArrowheads="1"/>
          </p:cNvSpPr>
          <p:nvPr/>
        </p:nvSpPr>
        <p:spPr bwMode="auto">
          <a:xfrm>
            <a:off x="1960681" y="4692650"/>
            <a:ext cx="3427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1</a:t>
            </a:r>
            <a:endParaRPr lang="en-US" sz="1400">
              <a:latin typeface="Times New Roman" panose="02020603050405020304" pitchFamily="18" charset="0"/>
            </a:endParaRPr>
          </a:p>
        </p:txBody>
      </p:sp>
      <p:sp>
        <p:nvSpPr>
          <p:cNvPr id="15" name="Rectangle 12"/>
          <p:cNvSpPr>
            <a:spLocks noChangeArrowheads="1"/>
          </p:cNvSpPr>
          <p:nvPr/>
        </p:nvSpPr>
        <p:spPr bwMode="auto">
          <a:xfrm>
            <a:off x="4045068" y="4692650"/>
            <a:ext cx="3427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1</a:t>
            </a:r>
            <a:endParaRPr lang="en-US" sz="1400">
              <a:latin typeface="Times New Roman" panose="02020603050405020304" pitchFamily="18" charset="0"/>
            </a:endParaRPr>
          </a:p>
        </p:txBody>
      </p:sp>
      <p:sp>
        <p:nvSpPr>
          <p:cNvPr id="16" name="Rectangle 13"/>
          <p:cNvSpPr>
            <a:spLocks noChangeArrowheads="1"/>
          </p:cNvSpPr>
          <p:nvPr/>
        </p:nvSpPr>
        <p:spPr bwMode="auto">
          <a:xfrm>
            <a:off x="6551731" y="4692650"/>
            <a:ext cx="3427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1</a:t>
            </a:r>
            <a:endParaRPr lang="en-US" sz="1400">
              <a:latin typeface="Times New Roman" panose="02020603050405020304" pitchFamily="18" charset="0"/>
            </a:endParaRPr>
          </a:p>
        </p:txBody>
      </p:sp>
      <p:sp>
        <p:nvSpPr>
          <p:cNvPr id="17" name="Rectangle 14"/>
          <p:cNvSpPr>
            <a:spLocks noChangeArrowheads="1"/>
          </p:cNvSpPr>
          <p:nvPr/>
        </p:nvSpPr>
        <p:spPr bwMode="auto">
          <a:xfrm>
            <a:off x="654021" y="4270375"/>
            <a:ext cx="4191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V</a:t>
            </a:r>
            <a:endParaRPr lang="en-US" sz="1400">
              <a:latin typeface="Times New Roman" panose="02020603050405020304" pitchFamily="18" charset="0"/>
            </a:endParaRPr>
          </a:p>
        </p:txBody>
      </p:sp>
      <p:sp>
        <p:nvSpPr>
          <p:cNvPr id="18" name="Rectangle 15"/>
          <p:cNvSpPr>
            <a:spLocks noChangeArrowheads="1"/>
          </p:cNvSpPr>
          <p:nvPr/>
        </p:nvSpPr>
        <p:spPr bwMode="auto">
          <a:xfrm>
            <a:off x="2311224" y="3911600"/>
            <a:ext cx="4954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dirty="0">
                <a:latin typeface="Times New Roman" panose="02020603050405020304" pitchFamily="18" charset="0"/>
              </a:rPr>
              <a:t>D</a:t>
            </a:r>
            <a:endParaRPr lang="en-US" sz="1400" dirty="0">
              <a:latin typeface="Times New Roman" panose="02020603050405020304" pitchFamily="18" charset="0"/>
            </a:endParaRPr>
          </a:p>
        </p:txBody>
      </p:sp>
      <p:sp>
        <p:nvSpPr>
          <p:cNvPr id="19" name="Rectangle 16"/>
          <p:cNvSpPr>
            <a:spLocks noChangeArrowheads="1"/>
          </p:cNvSpPr>
          <p:nvPr/>
        </p:nvSpPr>
        <p:spPr bwMode="auto">
          <a:xfrm>
            <a:off x="2698133" y="4692650"/>
            <a:ext cx="30383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k</a:t>
            </a:r>
            <a:endParaRPr lang="en-US" sz="1400">
              <a:latin typeface="Times New Roman" panose="02020603050405020304" pitchFamily="18" charset="0"/>
            </a:endParaRPr>
          </a:p>
        </p:txBody>
      </p:sp>
      <p:sp>
        <p:nvSpPr>
          <p:cNvPr id="20" name="Rectangle 17"/>
          <p:cNvSpPr>
            <a:spLocks noChangeArrowheads="1"/>
          </p:cNvSpPr>
          <p:nvPr/>
        </p:nvSpPr>
        <p:spPr bwMode="auto">
          <a:xfrm>
            <a:off x="4395612" y="3911600"/>
            <a:ext cx="4954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D</a:t>
            </a:r>
            <a:endParaRPr lang="en-US" sz="1400">
              <a:latin typeface="Times New Roman" panose="02020603050405020304" pitchFamily="18" charset="0"/>
            </a:endParaRPr>
          </a:p>
        </p:txBody>
      </p:sp>
      <p:sp>
        <p:nvSpPr>
          <p:cNvPr id="21" name="Rectangle 18"/>
          <p:cNvSpPr>
            <a:spLocks noChangeArrowheads="1"/>
          </p:cNvSpPr>
          <p:nvPr/>
        </p:nvSpPr>
        <p:spPr bwMode="auto">
          <a:xfrm>
            <a:off x="4782520" y="4692650"/>
            <a:ext cx="3038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k</a:t>
            </a:r>
            <a:endParaRPr lang="en-US" sz="1400">
              <a:latin typeface="Times New Roman" panose="02020603050405020304" pitchFamily="18" charset="0"/>
            </a:endParaRPr>
          </a:p>
        </p:txBody>
      </p:sp>
      <p:sp>
        <p:nvSpPr>
          <p:cNvPr id="22" name="Rectangle 19"/>
          <p:cNvSpPr>
            <a:spLocks noChangeArrowheads="1"/>
          </p:cNvSpPr>
          <p:nvPr/>
        </p:nvSpPr>
        <p:spPr bwMode="auto">
          <a:xfrm>
            <a:off x="6314899" y="3911600"/>
            <a:ext cx="4954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D</a:t>
            </a:r>
            <a:endParaRPr lang="en-US" sz="1400">
              <a:latin typeface="Times New Roman" panose="02020603050405020304" pitchFamily="18" charset="0"/>
            </a:endParaRPr>
          </a:p>
        </p:txBody>
      </p:sp>
      <p:sp>
        <p:nvSpPr>
          <p:cNvPr id="23" name="Rectangle 20"/>
          <p:cNvSpPr>
            <a:spLocks noChangeArrowheads="1"/>
          </p:cNvSpPr>
          <p:nvPr/>
        </p:nvSpPr>
        <p:spPr bwMode="auto">
          <a:xfrm>
            <a:off x="7551708" y="3911600"/>
            <a:ext cx="41913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a:latin typeface="Times New Roman" panose="02020603050405020304" pitchFamily="18" charset="0"/>
              </a:rPr>
              <a:t>P</a:t>
            </a:r>
            <a:endParaRPr lang="en-US" sz="1400">
              <a:latin typeface="Times New Roman" panose="02020603050405020304" pitchFamily="18" charset="0"/>
            </a:endParaRPr>
          </a:p>
        </p:txBody>
      </p:sp>
      <p:sp>
        <p:nvSpPr>
          <p:cNvPr id="24" name="Rectangle 21"/>
          <p:cNvSpPr>
            <a:spLocks noChangeArrowheads="1"/>
          </p:cNvSpPr>
          <p:nvPr/>
        </p:nvSpPr>
        <p:spPr bwMode="auto">
          <a:xfrm>
            <a:off x="7289183" y="4692650"/>
            <a:ext cx="30383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i="1" dirty="0">
                <a:latin typeface="Times New Roman" panose="02020603050405020304" pitchFamily="18" charset="0"/>
              </a:rPr>
              <a:t>k</a:t>
            </a:r>
            <a:endParaRPr lang="en-US" sz="1400" dirty="0">
              <a:latin typeface="Times New Roman" panose="02020603050405020304" pitchFamily="18" charset="0"/>
            </a:endParaRPr>
          </a:p>
        </p:txBody>
      </p:sp>
      <p:sp>
        <p:nvSpPr>
          <p:cNvPr id="25" name="Rectangle 22"/>
          <p:cNvSpPr>
            <a:spLocks noChangeArrowheads="1"/>
          </p:cNvSpPr>
          <p:nvPr/>
        </p:nvSpPr>
        <p:spPr bwMode="auto">
          <a:xfrm>
            <a:off x="6826367" y="4313238"/>
            <a:ext cx="1745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i="1">
                <a:latin typeface="Times New Roman" panose="02020603050405020304" pitchFamily="18" charset="0"/>
              </a:rPr>
              <a:t>N</a:t>
            </a:r>
            <a:endParaRPr lang="en-US" sz="1400">
              <a:latin typeface="Times New Roman" panose="02020603050405020304" pitchFamily="18" charset="0"/>
            </a:endParaRPr>
          </a:p>
        </p:txBody>
      </p:sp>
      <p:sp>
        <p:nvSpPr>
          <p:cNvPr id="26" name="Rectangle 23"/>
          <p:cNvSpPr>
            <a:spLocks noChangeArrowheads="1"/>
          </p:cNvSpPr>
          <p:nvPr/>
        </p:nvSpPr>
        <p:spPr bwMode="auto">
          <a:xfrm>
            <a:off x="8001117" y="4313238"/>
            <a:ext cx="1745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i="1">
                <a:latin typeface="Times New Roman" panose="02020603050405020304" pitchFamily="18" charset="0"/>
              </a:rPr>
              <a:t>N</a:t>
            </a:r>
            <a:endParaRPr lang="en-US" sz="1400">
              <a:latin typeface="Times New Roman" panose="02020603050405020304" pitchFamily="18" charset="0"/>
            </a:endParaRPr>
          </a:p>
        </p:txBody>
      </p:sp>
      <p:sp>
        <p:nvSpPr>
          <p:cNvPr id="27" name="Rectangle 24"/>
          <p:cNvSpPr>
            <a:spLocks noChangeArrowheads="1"/>
          </p:cNvSpPr>
          <p:nvPr/>
        </p:nvSpPr>
        <p:spPr bwMode="auto">
          <a:xfrm>
            <a:off x="7904280" y="4665663"/>
            <a:ext cx="1745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i="1">
                <a:latin typeface="Times New Roman" panose="02020603050405020304" pitchFamily="18" charset="0"/>
              </a:rPr>
              <a:t>N</a:t>
            </a:r>
            <a:endParaRPr lang="en-US" sz="1400">
              <a:latin typeface="Times New Roman" panose="02020603050405020304" pitchFamily="18" charset="0"/>
            </a:endParaRPr>
          </a:p>
        </p:txBody>
      </p:sp>
      <p:sp>
        <p:nvSpPr>
          <p:cNvPr id="28" name="Rectangle 25"/>
          <p:cNvSpPr>
            <a:spLocks noChangeArrowheads="1"/>
          </p:cNvSpPr>
          <p:nvPr/>
        </p:nvSpPr>
        <p:spPr bwMode="auto">
          <a:xfrm>
            <a:off x="1387358" y="4283075"/>
            <a:ext cx="246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Symbol" panose="05050102010706020507" pitchFamily="18" charset="2"/>
              </a:rPr>
              <a:t>=</a:t>
            </a:r>
            <a:endParaRPr lang="en-US" sz="1400">
              <a:latin typeface="Times New Roman" panose="02020603050405020304" pitchFamily="18" charset="0"/>
            </a:endParaRPr>
          </a:p>
        </p:txBody>
      </p:sp>
      <p:sp>
        <p:nvSpPr>
          <p:cNvPr id="29" name="Rectangle 26"/>
          <p:cNvSpPr>
            <a:spLocks noChangeArrowheads="1"/>
          </p:cNvSpPr>
          <p:nvPr/>
        </p:nvSpPr>
        <p:spPr bwMode="auto">
          <a:xfrm>
            <a:off x="3500320" y="4283075"/>
            <a:ext cx="246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Symbol" panose="05050102010706020507" pitchFamily="18" charset="2"/>
              </a:rPr>
              <a:t>+</a:t>
            </a:r>
            <a:endParaRPr lang="en-US" sz="1400">
              <a:latin typeface="Times New Roman" panose="02020603050405020304" pitchFamily="18" charset="0"/>
            </a:endParaRPr>
          </a:p>
        </p:txBody>
      </p:sp>
      <p:sp>
        <p:nvSpPr>
          <p:cNvPr id="30" name="Rectangle 27"/>
          <p:cNvSpPr>
            <a:spLocks noChangeArrowheads="1"/>
          </p:cNvSpPr>
          <p:nvPr/>
        </p:nvSpPr>
        <p:spPr bwMode="auto">
          <a:xfrm>
            <a:off x="5940308" y="4283075"/>
            <a:ext cx="246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Symbol" panose="05050102010706020507" pitchFamily="18" charset="2"/>
              </a:rPr>
              <a:t>+</a:t>
            </a:r>
            <a:endParaRPr lang="en-US" sz="1400">
              <a:latin typeface="Times New Roman" panose="02020603050405020304" pitchFamily="18" charset="0"/>
            </a:endParaRPr>
          </a:p>
        </p:txBody>
      </p:sp>
      <p:sp>
        <p:nvSpPr>
          <p:cNvPr id="31" name="Rectangle 28"/>
          <p:cNvSpPr>
            <a:spLocks noChangeArrowheads="1"/>
          </p:cNvSpPr>
          <p:nvPr/>
        </p:nvSpPr>
        <p:spPr bwMode="auto">
          <a:xfrm>
            <a:off x="7142045" y="3922713"/>
            <a:ext cx="246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Symbol" panose="05050102010706020507" pitchFamily="18" charset="2"/>
              </a:rPr>
              <a:t>+</a:t>
            </a:r>
            <a:endParaRPr lang="en-US" sz="1400">
              <a:latin typeface="Times New Roman" panose="02020603050405020304" pitchFamily="18" charset="0"/>
            </a:endParaRPr>
          </a:p>
        </p:txBody>
      </p:sp>
      <p:sp>
        <p:nvSpPr>
          <p:cNvPr id="32" name="Rectangle 29"/>
          <p:cNvSpPr>
            <a:spLocks noChangeArrowheads="1"/>
          </p:cNvSpPr>
          <p:nvPr/>
        </p:nvSpPr>
        <p:spPr bwMode="auto">
          <a:xfrm>
            <a:off x="2270859" y="4613275"/>
            <a:ext cx="37550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Symbol" panose="05050102010706020507" pitchFamily="18" charset="2"/>
              </a:rPr>
              <a:t>+</a:t>
            </a:r>
            <a:endParaRPr lang="en-US" sz="1400">
              <a:latin typeface="Times New Roman" panose="02020603050405020304" pitchFamily="18" charset="0"/>
            </a:endParaRPr>
          </a:p>
        </p:txBody>
      </p:sp>
      <p:sp>
        <p:nvSpPr>
          <p:cNvPr id="33" name="Rectangle 30"/>
          <p:cNvSpPr>
            <a:spLocks noChangeArrowheads="1"/>
          </p:cNvSpPr>
          <p:nvPr/>
        </p:nvSpPr>
        <p:spPr bwMode="auto">
          <a:xfrm>
            <a:off x="4355248" y="4613275"/>
            <a:ext cx="37550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dirty="0">
                <a:latin typeface="Symbol" panose="05050102010706020507" pitchFamily="18" charset="2"/>
              </a:rPr>
              <a:t>+</a:t>
            </a:r>
            <a:endParaRPr lang="en-US" sz="1400" dirty="0">
              <a:latin typeface="Times New Roman" panose="02020603050405020304" pitchFamily="18" charset="0"/>
            </a:endParaRPr>
          </a:p>
        </p:txBody>
      </p:sp>
      <p:sp>
        <p:nvSpPr>
          <p:cNvPr id="34" name="Rectangle 31"/>
          <p:cNvSpPr>
            <a:spLocks noChangeArrowheads="1"/>
          </p:cNvSpPr>
          <p:nvPr/>
        </p:nvSpPr>
        <p:spPr bwMode="auto">
          <a:xfrm>
            <a:off x="6861909" y="4613275"/>
            <a:ext cx="37550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Symbol" panose="05050102010706020507" pitchFamily="18" charset="2"/>
              </a:rPr>
              <a:t>+</a:t>
            </a:r>
            <a:endParaRPr lang="en-US" sz="1400">
              <a:latin typeface="Times New Roman" panose="02020603050405020304" pitchFamily="18" charset="0"/>
            </a:endParaRPr>
          </a:p>
        </p:txBody>
      </p:sp>
      <p:sp>
        <p:nvSpPr>
          <p:cNvPr id="35" name="Rectangle 32"/>
          <p:cNvSpPr>
            <a:spLocks noChangeArrowheads="1"/>
          </p:cNvSpPr>
          <p:nvPr/>
        </p:nvSpPr>
        <p:spPr bwMode="auto">
          <a:xfrm>
            <a:off x="1771210" y="4692650"/>
            <a:ext cx="2290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dirty="0">
                <a:latin typeface="Times New Roman" panose="02020603050405020304" pitchFamily="18" charset="0"/>
              </a:rPr>
              <a:t>(</a:t>
            </a:r>
            <a:endParaRPr lang="en-US" sz="1400" dirty="0">
              <a:latin typeface="Times New Roman" panose="02020603050405020304" pitchFamily="18" charset="0"/>
            </a:endParaRPr>
          </a:p>
        </p:txBody>
      </p:sp>
      <p:sp>
        <p:nvSpPr>
          <p:cNvPr id="36" name="Rectangle 33"/>
          <p:cNvSpPr>
            <a:spLocks noChangeArrowheads="1"/>
          </p:cNvSpPr>
          <p:nvPr/>
        </p:nvSpPr>
        <p:spPr bwMode="auto">
          <a:xfrm>
            <a:off x="3053910" y="4692650"/>
            <a:ext cx="2290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a:t>
            </a:r>
            <a:endParaRPr lang="en-US" sz="1400">
              <a:latin typeface="Times New Roman" panose="02020603050405020304" pitchFamily="18" charset="0"/>
            </a:endParaRPr>
          </a:p>
        </p:txBody>
      </p:sp>
      <p:sp>
        <p:nvSpPr>
          <p:cNvPr id="37" name="Rectangle 34"/>
          <p:cNvSpPr>
            <a:spLocks noChangeArrowheads="1"/>
          </p:cNvSpPr>
          <p:nvPr/>
        </p:nvSpPr>
        <p:spPr bwMode="auto">
          <a:xfrm>
            <a:off x="3855597" y="4692650"/>
            <a:ext cx="2290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a:t>
            </a:r>
            <a:endParaRPr lang="en-US" sz="1400">
              <a:latin typeface="Times New Roman" panose="02020603050405020304" pitchFamily="18" charset="0"/>
            </a:endParaRPr>
          </a:p>
        </p:txBody>
      </p:sp>
      <p:sp>
        <p:nvSpPr>
          <p:cNvPr id="38" name="Rectangle 35"/>
          <p:cNvSpPr>
            <a:spLocks noChangeArrowheads="1"/>
          </p:cNvSpPr>
          <p:nvPr/>
        </p:nvSpPr>
        <p:spPr bwMode="auto">
          <a:xfrm>
            <a:off x="5138297" y="4692650"/>
            <a:ext cx="2290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a:t>
            </a:r>
            <a:endParaRPr lang="en-US" sz="1400">
              <a:latin typeface="Times New Roman" panose="02020603050405020304" pitchFamily="18" charset="0"/>
            </a:endParaRPr>
          </a:p>
        </p:txBody>
      </p:sp>
      <p:sp>
        <p:nvSpPr>
          <p:cNvPr id="39" name="Rectangle 36"/>
          <p:cNvSpPr>
            <a:spLocks noChangeArrowheads="1"/>
          </p:cNvSpPr>
          <p:nvPr/>
        </p:nvSpPr>
        <p:spPr bwMode="auto">
          <a:xfrm>
            <a:off x="6362260" y="4692650"/>
            <a:ext cx="2290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a:t>
            </a:r>
            <a:endParaRPr lang="en-US" sz="1400">
              <a:latin typeface="Times New Roman" panose="02020603050405020304" pitchFamily="18" charset="0"/>
            </a:endParaRPr>
          </a:p>
        </p:txBody>
      </p:sp>
      <p:sp>
        <p:nvSpPr>
          <p:cNvPr id="40" name="Rectangle 37"/>
          <p:cNvSpPr>
            <a:spLocks noChangeArrowheads="1"/>
          </p:cNvSpPr>
          <p:nvPr/>
        </p:nvSpPr>
        <p:spPr bwMode="auto">
          <a:xfrm>
            <a:off x="7644960" y="4692650"/>
            <a:ext cx="22904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latin typeface="Times New Roman" panose="02020603050405020304" pitchFamily="18" charset="0"/>
              </a:rPr>
              <a:t>)</a:t>
            </a:r>
            <a:endParaRPr lang="en-US" sz="1400">
              <a:latin typeface="Times New Roman" panose="02020603050405020304" pitchFamily="18" charset="0"/>
            </a:endParaRPr>
          </a:p>
        </p:txBody>
      </p:sp>
      <p:sp>
        <p:nvSpPr>
          <p:cNvPr id="41" name="Rectangle 38"/>
          <p:cNvSpPr>
            <a:spLocks noChangeArrowheads="1"/>
          </p:cNvSpPr>
          <p:nvPr/>
        </p:nvSpPr>
        <p:spPr bwMode="auto">
          <a:xfrm>
            <a:off x="5598054" y="4335463"/>
            <a:ext cx="112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Times New Roman" panose="02020603050405020304" pitchFamily="18" charset="0"/>
              </a:rPr>
              <a:t>.</a:t>
            </a:r>
            <a:endParaRPr lang="en-US" sz="1400">
              <a:latin typeface="Times New Roman" panose="02020603050405020304" pitchFamily="18" charset="0"/>
            </a:endParaRPr>
          </a:p>
        </p:txBody>
      </p:sp>
      <p:sp>
        <p:nvSpPr>
          <p:cNvPr id="42" name="Rectangle 39"/>
          <p:cNvSpPr>
            <a:spLocks noChangeArrowheads="1"/>
          </p:cNvSpPr>
          <p:nvPr/>
        </p:nvSpPr>
        <p:spPr bwMode="auto">
          <a:xfrm>
            <a:off x="5729816" y="4335463"/>
            <a:ext cx="112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Times New Roman" panose="02020603050405020304" pitchFamily="18" charset="0"/>
              </a:rPr>
              <a:t>.</a:t>
            </a:r>
            <a:endParaRPr lang="en-US" sz="1400">
              <a:latin typeface="Times New Roman" panose="02020603050405020304" pitchFamily="18" charset="0"/>
            </a:endParaRPr>
          </a:p>
        </p:txBody>
      </p:sp>
      <p:sp>
        <p:nvSpPr>
          <p:cNvPr id="43" name="Rectangle 40"/>
          <p:cNvSpPr>
            <a:spLocks noChangeArrowheads="1"/>
          </p:cNvSpPr>
          <p:nvPr/>
        </p:nvSpPr>
        <p:spPr bwMode="auto">
          <a:xfrm>
            <a:off x="5863166" y="4335463"/>
            <a:ext cx="112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latin typeface="Times New Roman" panose="02020603050405020304" pitchFamily="18" charset="0"/>
              </a:rPr>
              <a:t>.</a:t>
            </a:r>
            <a:endParaRPr lang="en-US" sz="1400">
              <a:latin typeface="Times New Roman" panose="02020603050405020304" pitchFamily="18" charset="0"/>
            </a:endParaRPr>
          </a:p>
        </p:txBody>
      </p:sp>
      <p:sp>
        <p:nvSpPr>
          <p:cNvPr id="44" name="Rectangle 41"/>
          <p:cNvSpPr txBox="1">
            <a:spLocks noChangeArrowheads="1"/>
          </p:cNvSpPr>
          <p:nvPr/>
        </p:nvSpPr>
        <p:spPr>
          <a:xfrm>
            <a:off x="692150" y="5551777"/>
            <a:ext cx="8077200" cy="847929"/>
          </a:xfrm>
          <a:prstGeom prst="rect">
            <a:avLst/>
          </a:prstGeom>
          <a:noFill/>
        </p:spPr>
        <p:txBody>
          <a:bodyPr lIns="90488" tIns="44450" rIns="90488" bIns="4445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1800" dirty="0"/>
              <a:t>P</a:t>
            </a:r>
            <a:r>
              <a:rPr lang="en-US" sz="1800" baseline="-25000" dirty="0"/>
              <a:t>N</a:t>
            </a:r>
            <a:r>
              <a:rPr lang="en-US" sz="1800" dirty="0"/>
              <a:t> = the expected sales price for the stock at time N</a:t>
            </a:r>
          </a:p>
          <a:p>
            <a:pPr fontAlgn="auto">
              <a:spcAft>
                <a:spcPts val="0"/>
              </a:spcAft>
            </a:pPr>
            <a:r>
              <a:rPr lang="en-US" sz="1800" dirty="0"/>
              <a:t>N = the specified number of years the stock is expected to be held</a:t>
            </a:r>
          </a:p>
        </p:txBody>
      </p:sp>
    </p:spTree>
    <p:extLst>
      <p:ext uri="{BB962C8B-B14F-4D97-AF65-F5344CB8AC3E}">
        <p14:creationId xmlns:p14="http://schemas.microsoft.com/office/powerpoint/2010/main" val="8051807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710" y="0"/>
            <a:ext cx="7543800" cy="841375"/>
          </a:xfrm>
          <a:noFill/>
        </p:spPr>
        <p:txBody>
          <a:bodyPr lIns="90488" tIns="44450" rIns="90488" bIns="44450">
            <a:normAutofit/>
          </a:bodyPr>
          <a:lstStyle/>
          <a:p>
            <a:r>
              <a:rPr lang="en-US" sz="3600" b="1" dirty="0"/>
              <a:t>No Growth Model: Example</a:t>
            </a:r>
          </a:p>
        </p:txBody>
      </p:sp>
      <p:sp>
        <p:nvSpPr>
          <p:cNvPr id="36868" name="Line 4"/>
          <p:cNvSpPr>
            <a:spLocks noChangeShapeType="1"/>
          </p:cNvSpPr>
          <p:nvPr/>
        </p:nvSpPr>
        <p:spPr bwMode="auto">
          <a:xfrm>
            <a:off x="7608888" y="3205162"/>
            <a:ext cx="544512" cy="1588"/>
          </a:xfrm>
          <a:prstGeom prst="line">
            <a:avLst/>
          </a:prstGeom>
          <a:noFill/>
          <a:ln w="25400">
            <a:solidFill>
              <a:srgbClr val="C4CCEE"/>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869" name="Rectangle 5"/>
          <p:cNvSpPr>
            <a:spLocks noChangeArrowheads="1"/>
          </p:cNvSpPr>
          <p:nvPr/>
        </p:nvSpPr>
        <p:spPr bwMode="auto">
          <a:xfrm>
            <a:off x="6326188" y="2813050"/>
            <a:ext cx="37941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900" i="1">
                <a:latin typeface="Times New Roman" panose="02020603050405020304" pitchFamily="18" charset="0"/>
              </a:rPr>
              <a:t>V</a:t>
            </a:r>
            <a:endParaRPr lang="en-US" sz="2400">
              <a:latin typeface="Times New Roman" panose="02020603050405020304" pitchFamily="18" charset="0"/>
            </a:endParaRPr>
          </a:p>
        </p:txBody>
      </p:sp>
      <p:sp>
        <p:nvSpPr>
          <p:cNvPr id="36870" name="Rectangle 6"/>
          <p:cNvSpPr>
            <a:spLocks noChangeArrowheads="1"/>
          </p:cNvSpPr>
          <p:nvPr/>
        </p:nvSpPr>
        <p:spPr bwMode="auto">
          <a:xfrm>
            <a:off x="7678738" y="2420937"/>
            <a:ext cx="4492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900" i="1" dirty="0">
                <a:latin typeface="Times New Roman" panose="02020603050405020304" pitchFamily="18" charset="0"/>
              </a:rPr>
              <a:t>D</a:t>
            </a:r>
            <a:endParaRPr lang="en-US" sz="2400" dirty="0">
              <a:latin typeface="Times New Roman" panose="02020603050405020304" pitchFamily="18" charset="0"/>
            </a:endParaRPr>
          </a:p>
        </p:txBody>
      </p:sp>
      <p:sp>
        <p:nvSpPr>
          <p:cNvPr id="36871" name="Rectangle 7"/>
          <p:cNvSpPr>
            <a:spLocks noChangeArrowheads="1"/>
          </p:cNvSpPr>
          <p:nvPr/>
        </p:nvSpPr>
        <p:spPr bwMode="auto">
          <a:xfrm>
            <a:off x="7726363" y="3292475"/>
            <a:ext cx="2762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900" i="1" dirty="0">
                <a:latin typeface="Times New Roman" panose="02020603050405020304" pitchFamily="18" charset="0"/>
              </a:rPr>
              <a:t>k</a:t>
            </a:r>
            <a:endParaRPr lang="en-US" sz="2400" dirty="0">
              <a:latin typeface="Times New Roman" panose="02020603050405020304" pitchFamily="18" charset="0"/>
            </a:endParaRPr>
          </a:p>
        </p:txBody>
      </p:sp>
      <p:sp>
        <p:nvSpPr>
          <p:cNvPr id="36872" name="Rectangle 8"/>
          <p:cNvSpPr>
            <a:spLocks noChangeArrowheads="1"/>
          </p:cNvSpPr>
          <p:nvPr/>
        </p:nvSpPr>
        <p:spPr bwMode="auto">
          <a:xfrm>
            <a:off x="6769100" y="3043237"/>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900" i="1">
                <a:latin typeface="Times New Roman" panose="02020603050405020304" pitchFamily="18" charset="0"/>
              </a:rPr>
              <a:t>o</a:t>
            </a:r>
            <a:endParaRPr lang="en-US" sz="2400">
              <a:latin typeface="Times New Roman" panose="02020603050405020304" pitchFamily="18" charset="0"/>
            </a:endParaRPr>
          </a:p>
        </p:txBody>
      </p:sp>
      <p:sp>
        <p:nvSpPr>
          <p:cNvPr id="36873" name="Rectangle 9"/>
          <p:cNvSpPr>
            <a:spLocks noChangeArrowheads="1"/>
          </p:cNvSpPr>
          <p:nvPr/>
        </p:nvSpPr>
        <p:spPr bwMode="auto">
          <a:xfrm>
            <a:off x="7104063" y="2741612"/>
            <a:ext cx="34131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900" dirty="0">
                <a:latin typeface="Symbol" panose="05050102010706020507" pitchFamily="18" charset="2"/>
              </a:rPr>
              <a:t>=</a:t>
            </a:r>
            <a:endParaRPr lang="en-US" sz="2400" dirty="0">
              <a:latin typeface="Times New Roman" panose="02020603050405020304" pitchFamily="18" charset="0"/>
            </a:endParaRPr>
          </a:p>
        </p:txBody>
      </p:sp>
      <p:sp>
        <p:nvSpPr>
          <p:cNvPr id="2" name="Szöveg helye 1"/>
          <p:cNvSpPr>
            <a:spLocks noGrp="1"/>
          </p:cNvSpPr>
          <p:nvPr>
            <p:ph type="body" sz="half" idx="2"/>
          </p:nvPr>
        </p:nvSpPr>
        <p:spPr>
          <a:xfrm>
            <a:off x="66675" y="1011238"/>
            <a:ext cx="5978525" cy="4779962"/>
          </a:xfrm>
        </p:spPr>
        <p:txBody>
          <a:bodyPr>
            <a:normAutofit/>
          </a:bodyPr>
          <a:lstStyle/>
          <a:p>
            <a:r>
              <a:rPr lang="en-US" sz="2400" dirty="0"/>
              <a:t>Stocks that have earnings and dividends that are expected to remain constant</a:t>
            </a:r>
            <a:endParaRPr lang="hu-HU" sz="2400" dirty="0"/>
          </a:p>
          <a:p>
            <a:r>
              <a:rPr lang="hu-HU" sz="2400" b="1" dirty="0" err="1"/>
              <a:t>Calculation</a:t>
            </a:r>
            <a:r>
              <a:rPr lang="hu-HU" sz="2400" b="1" dirty="0"/>
              <a:t>: </a:t>
            </a:r>
            <a:r>
              <a:rPr lang="hu-HU" sz="2400" dirty="0" err="1"/>
              <a:t>Perpetuity</a:t>
            </a:r>
            <a:r>
              <a:rPr lang="hu-HU" sz="2400" dirty="0"/>
              <a:t>, </a:t>
            </a:r>
            <a:r>
              <a:rPr lang="hu-HU" sz="2400" dirty="0" err="1"/>
              <a:t>with</a:t>
            </a:r>
            <a:r>
              <a:rPr lang="hu-HU" sz="2400" dirty="0"/>
              <a:t> Cash flow = D, and </a:t>
            </a:r>
            <a:r>
              <a:rPr lang="hu-HU" sz="2400" dirty="0" err="1"/>
              <a:t>discount</a:t>
            </a:r>
            <a:r>
              <a:rPr lang="hu-HU" sz="2400" dirty="0"/>
              <a:t> </a:t>
            </a:r>
            <a:r>
              <a:rPr lang="hu-HU" sz="2400" dirty="0" err="1"/>
              <a:t>rate</a:t>
            </a:r>
            <a:r>
              <a:rPr lang="hu-HU" sz="2400" dirty="0"/>
              <a:t> = k</a:t>
            </a:r>
            <a:endParaRPr lang="en-US" sz="2400" dirty="0"/>
          </a:p>
          <a:p>
            <a:pPr marL="449263" lvl="1" indent="-266700"/>
            <a:endParaRPr lang="hu-HU" dirty="0"/>
          </a:p>
          <a:p>
            <a:pPr marL="449263" lvl="1" indent="-266700"/>
            <a:r>
              <a:rPr lang="en-US" dirty="0"/>
              <a:t>Preferred Stock</a:t>
            </a:r>
            <a:endParaRPr lang="hu-HU" dirty="0"/>
          </a:p>
          <a:p>
            <a:pPr marL="182563" lvl="1" indent="0">
              <a:buNone/>
            </a:pPr>
            <a:endParaRPr lang="hu-HU" dirty="0"/>
          </a:p>
          <a:p>
            <a:pPr marL="182563" lvl="1" indent="0">
              <a:buNone/>
            </a:pPr>
            <a:r>
              <a:rPr lang="en-US" dirty="0"/>
              <a:t>A preferred stock pays a $2.00 per share dividend and the stock has a required return of 10%.  What is the most you should be willing to pay for the stock?</a:t>
            </a:r>
          </a:p>
          <a:p>
            <a:endParaRPr lang="hu-HU" dirty="0"/>
          </a:p>
        </p:txBody>
      </p:sp>
      <p:graphicFrame>
        <p:nvGraphicFramePr>
          <p:cNvPr id="11" name="Object 11"/>
          <p:cNvGraphicFramePr>
            <a:graphicFrameLocks noChangeAspect="1"/>
          </p:cNvGraphicFramePr>
          <p:nvPr>
            <p:extLst>
              <p:ext uri="{D42A27DB-BD31-4B8C-83A1-F6EECF244321}">
                <p14:modId xmlns:p14="http://schemas.microsoft.com/office/powerpoint/2010/main" val="1538848022"/>
              </p:ext>
            </p:extLst>
          </p:nvPr>
        </p:nvGraphicFramePr>
        <p:xfrm>
          <a:off x="5748337" y="4976259"/>
          <a:ext cx="3052763" cy="853041"/>
        </p:xfrm>
        <a:graphic>
          <a:graphicData uri="http://schemas.openxmlformats.org/presentationml/2006/ole">
            <mc:AlternateContent xmlns:mc="http://schemas.openxmlformats.org/markup-compatibility/2006">
              <mc:Choice xmlns:v="urn:schemas-microsoft-com:vml" Requires="v">
                <p:oleObj name="Equation" r:id="rId2" imgW="1409400" imgH="393480" progId="Equation.3">
                  <p:embed/>
                </p:oleObj>
              </mc:Choice>
              <mc:Fallback>
                <p:oleObj name="Equation" r:id="rId2" imgW="140940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337" y="4976259"/>
                        <a:ext cx="3052763" cy="85304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9140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8229600" cy="796925"/>
          </a:xfrm>
          <a:noFill/>
        </p:spPr>
        <p:txBody>
          <a:bodyPr lIns="90488" tIns="44450" rIns="90488" bIns="44450">
            <a:normAutofit/>
          </a:bodyPr>
          <a:lstStyle/>
          <a:p>
            <a:r>
              <a:rPr lang="en-US" sz="3600" b="1" dirty="0"/>
              <a:t>Constant Growth Model</a:t>
            </a:r>
          </a:p>
        </p:txBody>
      </p:sp>
      <p:sp>
        <p:nvSpPr>
          <p:cNvPr id="37904" name="Rectangle 16"/>
          <p:cNvSpPr>
            <a:spLocks noGrp="1" noChangeArrowheads="1"/>
          </p:cNvSpPr>
          <p:nvPr>
            <p:ph type="body" sz="half" idx="2"/>
          </p:nvPr>
        </p:nvSpPr>
        <p:spPr>
          <a:xfrm>
            <a:off x="228600" y="949324"/>
            <a:ext cx="8686800" cy="5527676"/>
          </a:xfrm>
          <a:noFill/>
        </p:spPr>
        <p:txBody>
          <a:bodyPr lIns="90488" tIns="44450" rIns="90488" bIns="44450">
            <a:normAutofit/>
          </a:bodyPr>
          <a:lstStyle/>
          <a:p>
            <a:pPr algn="just">
              <a:lnSpc>
                <a:spcPct val="80000"/>
              </a:lnSpc>
            </a:pPr>
            <a:r>
              <a:rPr lang="en-US" sz="2400" dirty="0"/>
              <a:t>Use: Stocks that have earnings and dividends that are expected to grow at a constant rate forever</a:t>
            </a:r>
          </a:p>
          <a:p>
            <a:pPr algn="just">
              <a:lnSpc>
                <a:spcPct val="80000"/>
              </a:lnSpc>
            </a:pPr>
            <a:endParaRPr lang="hu-HU" sz="800" dirty="0"/>
          </a:p>
          <a:p>
            <a:pPr algn="just">
              <a:lnSpc>
                <a:spcPct val="80000"/>
              </a:lnSpc>
            </a:pPr>
            <a:r>
              <a:rPr lang="en-US" sz="2200" dirty="0"/>
              <a:t>A common stock share just paid a $2.00 per share dividend and the stock has a required return of 10%.  Dividends are expected to grow at 6% per year forever. What is the most you should be willing to pay for the stock?</a:t>
            </a:r>
          </a:p>
          <a:p>
            <a:pPr>
              <a:lnSpc>
                <a:spcPct val="80000"/>
              </a:lnSpc>
            </a:pPr>
            <a:endParaRPr lang="hu-HU" sz="2600" dirty="0"/>
          </a:p>
          <a:p>
            <a:pPr>
              <a:lnSpc>
                <a:spcPct val="80000"/>
              </a:lnSpc>
            </a:pPr>
            <a:endParaRPr lang="hu-HU" sz="3100" dirty="0"/>
          </a:p>
          <a:p>
            <a:pPr>
              <a:lnSpc>
                <a:spcPct val="80000"/>
              </a:lnSpc>
            </a:pPr>
            <a:endParaRPr lang="hu-HU" sz="2000" dirty="0"/>
          </a:p>
          <a:p>
            <a:pPr>
              <a:lnSpc>
                <a:spcPct val="80000"/>
              </a:lnSpc>
            </a:pPr>
            <a:r>
              <a:rPr lang="en-US" sz="2000" dirty="0"/>
              <a:t>g = constant perpetual growth rate</a:t>
            </a:r>
            <a:endParaRPr lang="hu-HU" sz="2000" dirty="0"/>
          </a:p>
          <a:p>
            <a:pPr>
              <a:lnSpc>
                <a:spcPct val="80000"/>
              </a:lnSpc>
            </a:pPr>
            <a:r>
              <a:rPr lang="hu-HU" sz="2000" dirty="0" err="1"/>
              <a:t>Calculation</a:t>
            </a:r>
            <a:r>
              <a:rPr lang="hu-HU" sz="2000" dirty="0"/>
              <a:t>: </a:t>
            </a:r>
            <a:r>
              <a:rPr lang="hu-HU" sz="2000" dirty="0" err="1"/>
              <a:t>growing</a:t>
            </a:r>
            <a:r>
              <a:rPr lang="hu-HU" sz="2000" dirty="0"/>
              <a:t> </a:t>
            </a:r>
            <a:r>
              <a:rPr lang="hu-HU" sz="2000" dirty="0" err="1"/>
              <a:t>perpetuity</a:t>
            </a:r>
            <a:endParaRPr lang="hu-HU" sz="2000" dirty="0"/>
          </a:p>
          <a:p>
            <a:pPr>
              <a:lnSpc>
                <a:spcPct val="80000"/>
              </a:lnSpc>
            </a:pPr>
            <a:r>
              <a:rPr lang="hu-HU" sz="2000" dirty="0" err="1"/>
              <a:t>Dividend</a:t>
            </a:r>
            <a:r>
              <a:rPr lang="hu-HU" sz="2000" dirty="0"/>
              <a:t> = </a:t>
            </a:r>
            <a:r>
              <a:rPr lang="hu-HU" sz="2000" dirty="0" err="1"/>
              <a:t>Earnings</a:t>
            </a:r>
            <a:r>
              <a:rPr lang="hu-HU" sz="2000" dirty="0"/>
              <a:t> per </a:t>
            </a:r>
            <a:r>
              <a:rPr lang="hu-HU" sz="2000" dirty="0" err="1"/>
              <a:t>share</a:t>
            </a:r>
            <a:r>
              <a:rPr lang="hu-HU" sz="2000" dirty="0"/>
              <a:t> </a:t>
            </a:r>
            <a:r>
              <a:rPr lang="hu-HU" sz="2000" dirty="0" err="1"/>
              <a:t>multipled</a:t>
            </a:r>
            <a:r>
              <a:rPr lang="hu-HU" sz="2000" dirty="0"/>
              <a:t> </a:t>
            </a:r>
            <a:r>
              <a:rPr lang="hu-HU" sz="2000" dirty="0" err="1"/>
              <a:t>by</a:t>
            </a:r>
            <a:r>
              <a:rPr lang="hu-HU" sz="2000" dirty="0"/>
              <a:t> </a:t>
            </a:r>
            <a:r>
              <a:rPr lang="hu-HU" sz="2000" dirty="0" err="1"/>
              <a:t>dividend</a:t>
            </a:r>
            <a:r>
              <a:rPr lang="hu-HU" sz="2000" dirty="0"/>
              <a:t> </a:t>
            </a:r>
            <a:r>
              <a:rPr lang="hu-HU" sz="2000" dirty="0" err="1"/>
              <a:t>payout</a:t>
            </a:r>
            <a:r>
              <a:rPr lang="hu-HU" sz="2000" dirty="0"/>
              <a:t> ratio</a:t>
            </a:r>
          </a:p>
          <a:p>
            <a:pPr>
              <a:lnSpc>
                <a:spcPct val="80000"/>
              </a:lnSpc>
            </a:pPr>
            <a:r>
              <a:rPr lang="hu-HU" sz="2000" dirty="0" err="1"/>
              <a:t>Earnings</a:t>
            </a:r>
            <a:r>
              <a:rPr lang="hu-HU" sz="2000" dirty="0"/>
              <a:t> (100%) = </a:t>
            </a:r>
            <a:r>
              <a:rPr lang="hu-HU" sz="2000" dirty="0" err="1"/>
              <a:t>Dividend</a:t>
            </a:r>
            <a:r>
              <a:rPr lang="hu-HU" sz="2000" dirty="0"/>
              <a:t> </a:t>
            </a:r>
            <a:r>
              <a:rPr lang="hu-HU" sz="2000" dirty="0" err="1"/>
              <a:t>payout</a:t>
            </a:r>
            <a:r>
              <a:rPr lang="hu-HU" sz="2000" dirty="0"/>
              <a:t> ratio + </a:t>
            </a:r>
            <a:r>
              <a:rPr lang="hu-HU" sz="2000" dirty="0" err="1"/>
              <a:t>Reinvested</a:t>
            </a:r>
            <a:r>
              <a:rPr lang="hu-HU" sz="2000" dirty="0"/>
              <a:t> </a:t>
            </a:r>
            <a:r>
              <a:rPr lang="hu-HU" sz="2000" dirty="0" err="1"/>
              <a:t>ratio</a:t>
            </a:r>
            <a:r>
              <a:rPr lang="hu-HU" sz="2000" dirty="0"/>
              <a:t> </a:t>
            </a:r>
            <a:r>
              <a:rPr lang="hu-HU" sz="2000" i="1" dirty="0"/>
              <a:t>(‘b’, </a:t>
            </a:r>
            <a:r>
              <a:rPr lang="hu-HU" sz="2000" i="1" dirty="0" err="1"/>
              <a:t>also</a:t>
            </a:r>
            <a:r>
              <a:rPr lang="hu-HU" sz="2000" i="1" dirty="0"/>
              <a:t> </a:t>
            </a:r>
            <a:r>
              <a:rPr lang="hu-HU" sz="2000" i="1" dirty="0" err="1"/>
              <a:t>called</a:t>
            </a:r>
            <a:r>
              <a:rPr lang="hu-HU" sz="2000" i="1" dirty="0"/>
              <a:t> </a:t>
            </a:r>
            <a:r>
              <a:rPr lang="hu-HU" sz="2000" i="1" dirty="0" err="1"/>
              <a:t>plowback</a:t>
            </a:r>
            <a:r>
              <a:rPr lang="hu-HU" sz="2000" i="1" dirty="0"/>
              <a:t> ratio)</a:t>
            </a:r>
            <a:endParaRPr lang="en-US" sz="2000" i="1" dirty="0"/>
          </a:p>
        </p:txBody>
      </p:sp>
      <p:graphicFrame>
        <p:nvGraphicFramePr>
          <p:cNvPr id="17" name="Object 11"/>
          <p:cNvGraphicFramePr>
            <a:graphicFrameLocks noChangeAspect="1"/>
          </p:cNvGraphicFramePr>
          <p:nvPr>
            <p:extLst>
              <p:ext uri="{D42A27DB-BD31-4B8C-83A1-F6EECF244321}">
                <p14:modId xmlns:p14="http://schemas.microsoft.com/office/powerpoint/2010/main" val="3579176712"/>
              </p:ext>
            </p:extLst>
          </p:nvPr>
        </p:nvGraphicFramePr>
        <p:xfrm>
          <a:off x="5257800" y="4343400"/>
          <a:ext cx="3362325" cy="729491"/>
        </p:xfrm>
        <a:graphic>
          <a:graphicData uri="http://schemas.openxmlformats.org/presentationml/2006/ole">
            <mc:AlternateContent xmlns:mc="http://schemas.openxmlformats.org/markup-compatibility/2006">
              <mc:Choice xmlns:v="urn:schemas-microsoft-com:vml" Requires="v">
                <p:oleObj name="Equation" r:id="rId2" imgW="1815840" imgH="393480" progId="Equation.3">
                  <p:embed/>
                </p:oleObj>
              </mc:Choice>
              <mc:Fallback>
                <p:oleObj name="Equation" r:id="rId2" imgW="181584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343400"/>
                        <a:ext cx="3362325" cy="729491"/>
                      </a:xfrm>
                      <a:prstGeom prst="rect">
                        <a:avLst/>
                      </a:prstGeom>
                      <a:noFill/>
                      <a:ln>
                        <a:noFill/>
                      </a:ln>
                      <a:effectLst/>
                    </p:spPr>
                  </p:pic>
                </p:oleObj>
              </mc:Fallback>
            </mc:AlternateContent>
          </a:graphicData>
        </a:graphic>
      </p:graphicFrame>
      <p:graphicFrame>
        <p:nvGraphicFramePr>
          <p:cNvPr id="7" name="Content Placeholder 8">
            <a:extLst>
              <a:ext uri="{FF2B5EF4-FFF2-40B4-BE49-F238E27FC236}">
                <a16:creationId xmlns:a16="http://schemas.microsoft.com/office/drawing/2014/main" id="{B9342BCA-794C-AF47-B8E8-33A88E9A96FD}"/>
              </a:ext>
            </a:extLst>
          </p:cNvPr>
          <p:cNvGraphicFramePr>
            <a:graphicFrameLocks noGrp="1" noChangeAspect="1"/>
          </p:cNvGraphicFramePr>
          <p:nvPr>
            <p:ph idx="1"/>
            <p:extLst>
              <p:ext uri="{D42A27DB-BD31-4B8C-83A1-F6EECF244321}">
                <p14:modId xmlns:p14="http://schemas.microsoft.com/office/powerpoint/2010/main" val="4023527710"/>
              </p:ext>
            </p:extLst>
          </p:nvPr>
        </p:nvGraphicFramePr>
        <p:xfrm>
          <a:off x="2286001" y="3183105"/>
          <a:ext cx="3362326" cy="1008698"/>
        </p:xfrm>
        <a:graphic>
          <a:graphicData uri="http://schemas.openxmlformats.org/presentationml/2006/ole">
            <mc:AlternateContent xmlns:mc="http://schemas.openxmlformats.org/markup-compatibility/2006">
              <mc:Choice xmlns:v="urn:schemas-microsoft-com:vml" Requires="v">
                <p:oleObj name="Equation" r:id="rId4" imgW="32181800" imgH="9652000" progId="Equation.3">
                  <p:embed/>
                </p:oleObj>
              </mc:Choice>
              <mc:Fallback>
                <p:oleObj name="Equation" r:id="rId4" imgW="32181800" imgH="9652000" progId="Equation.3">
                  <p:embed/>
                  <p:pic>
                    <p:nvPicPr>
                      <p:cNvPr id="13315" name="Content Placeholder 8">
                        <a:extLst>
                          <a:ext uri="{FF2B5EF4-FFF2-40B4-BE49-F238E27FC236}">
                            <a16:creationId xmlns:a16="http://schemas.microsoft.com/office/drawing/2014/main" id="{951D3B46-EE33-6C40-A5AB-BE54B901EF87}"/>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3183105"/>
                        <a:ext cx="3362326" cy="10086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721970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76200"/>
            <a:ext cx="7162800" cy="623888"/>
          </a:xfrm>
        </p:spPr>
        <p:txBody>
          <a:bodyPr>
            <a:noAutofit/>
          </a:bodyPr>
          <a:lstStyle/>
          <a:p>
            <a:r>
              <a:rPr lang="en-US" sz="3200" b="1" dirty="0"/>
              <a:t>Prices and </a:t>
            </a:r>
            <a:r>
              <a:rPr lang="en-US" sz="3200" b="1" dirty="0" err="1"/>
              <a:t>Inv</a:t>
            </a:r>
            <a:r>
              <a:rPr lang="hu-HU" sz="3200" b="1" dirty="0"/>
              <a:t>.</a:t>
            </a:r>
            <a:r>
              <a:rPr lang="en-US" sz="3200" b="1" dirty="0"/>
              <a:t> Opportunities</a:t>
            </a:r>
          </a:p>
        </p:txBody>
      </p:sp>
      <p:sp>
        <p:nvSpPr>
          <p:cNvPr id="9220" name="Rectangle 4"/>
          <p:cNvSpPr>
            <a:spLocks noGrp="1" noChangeArrowheads="1"/>
          </p:cNvSpPr>
          <p:nvPr>
            <p:ph idx="4294967295"/>
          </p:nvPr>
        </p:nvSpPr>
        <p:spPr>
          <a:xfrm>
            <a:off x="0" y="914400"/>
            <a:ext cx="8915400" cy="5310747"/>
          </a:xfrm>
        </p:spPr>
        <p:txBody>
          <a:bodyPr>
            <a:normAutofit/>
          </a:bodyPr>
          <a:lstStyle/>
          <a:p>
            <a:r>
              <a:rPr lang="en-US" sz="2400" b="1" dirty="0"/>
              <a:t>g = growth rate in dividends is a function of two variables:</a:t>
            </a:r>
          </a:p>
          <a:p>
            <a:pPr lvl="1"/>
            <a:r>
              <a:rPr lang="en-US" dirty="0"/>
              <a:t>ROE = Return on Equity for the firm</a:t>
            </a:r>
          </a:p>
          <a:p>
            <a:pPr lvl="1"/>
            <a:endParaRPr lang="en-US" sz="1000" dirty="0"/>
          </a:p>
          <a:p>
            <a:pPr lvl="1"/>
            <a:r>
              <a:rPr lang="en-US" dirty="0"/>
              <a:t>b = plowback or retention percentage rate</a:t>
            </a:r>
          </a:p>
          <a:p>
            <a:pPr lvl="2"/>
            <a:r>
              <a:rPr lang="en-US" dirty="0"/>
              <a:t> (1- dividend payout percentage rate)</a:t>
            </a:r>
          </a:p>
          <a:p>
            <a:pPr lvl="6"/>
            <a:endParaRPr lang="en-US" sz="1600" dirty="0"/>
          </a:p>
          <a:p>
            <a:pPr lvl="6"/>
            <a:r>
              <a:rPr lang="en-US" sz="1600" dirty="0"/>
              <a:t>g increases if a firm increases its retention ratio and/or its ROE</a:t>
            </a:r>
            <a:endParaRPr lang="hu-HU" sz="1600" dirty="0"/>
          </a:p>
          <a:p>
            <a:pPr marL="2743200" lvl="6" indent="0">
              <a:buNone/>
            </a:pPr>
            <a:endParaRPr lang="hu-HU" sz="1600" dirty="0"/>
          </a:p>
          <a:p>
            <a:pPr lvl="6"/>
            <a:endParaRPr lang="hu-HU" sz="1600" dirty="0"/>
          </a:p>
          <a:p>
            <a:r>
              <a:rPr lang="hu-HU" sz="2400" dirty="0" err="1"/>
              <a:t>If</a:t>
            </a:r>
            <a:r>
              <a:rPr lang="hu-HU" sz="2400" dirty="0"/>
              <a:t> </a:t>
            </a:r>
            <a:r>
              <a:rPr lang="hu-HU" sz="2400" dirty="0" err="1"/>
              <a:t>you</a:t>
            </a:r>
            <a:r>
              <a:rPr lang="hu-HU" sz="2400" dirty="0"/>
              <a:t> </a:t>
            </a:r>
            <a:r>
              <a:rPr lang="hu-HU" sz="2400" dirty="0" err="1"/>
              <a:t>have</a:t>
            </a:r>
            <a:r>
              <a:rPr lang="hu-HU" sz="2400" dirty="0"/>
              <a:t> </a:t>
            </a:r>
            <a:r>
              <a:rPr lang="hu-HU" sz="2400" dirty="0" err="1"/>
              <a:t>higher</a:t>
            </a:r>
            <a:r>
              <a:rPr lang="hu-HU" sz="2400" dirty="0"/>
              <a:t> </a:t>
            </a:r>
            <a:r>
              <a:rPr lang="hu-HU" sz="2400" dirty="0" err="1"/>
              <a:t>investment</a:t>
            </a:r>
            <a:r>
              <a:rPr lang="hu-HU" sz="2400" dirty="0"/>
              <a:t> project </a:t>
            </a:r>
            <a:r>
              <a:rPr lang="hu-HU" sz="2400" dirty="0" err="1"/>
              <a:t>return</a:t>
            </a:r>
            <a:r>
              <a:rPr lang="hu-HU" sz="2400" dirty="0"/>
              <a:t> </a:t>
            </a:r>
            <a:r>
              <a:rPr lang="hu-HU" sz="2400" dirty="0" err="1"/>
              <a:t>than</a:t>
            </a:r>
            <a:r>
              <a:rPr lang="hu-HU" sz="2400" dirty="0"/>
              <a:t> </a:t>
            </a:r>
            <a:r>
              <a:rPr lang="hu-HU" sz="2400" dirty="0" err="1"/>
              <a:t>the</a:t>
            </a:r>
            <a:r>
              <a:rPr lang="hu-HU" sz="2400" dirty="0"/>
              <a:t> </a:t>
            </a:r>
            <a:r>
              <a:rPr lang="hu-HU" sz="2400" dirty="0" err="1"/>
              <a:t>required</a:t>
            </a:r>
            <a:r>
              <a:rPr lang="hu-HU" sz="2400" dirty="0"/>
              <a:t> </a:t>
            </a:r>
            <a:r>
              <a:rPr lang="hu-HU" sz="2400" dirty="0" err="1"/>
              <a:t>rate</a:t>
            </a:r>
            <a:r>
              <a:rPr lang="hu-HU" sz="2400" dirty="0"/>
              <a:t> of </a:t>
            </a:r>
            <a:r>
              <a:rPr lang="hu-HU" sz="2400" dirty="0" err="1"/>
              <a:t>return</a:t>
            </a:r>
            <a:r>
              <a:rPr lang="hu-HU" sz="2400" dirty="0"/>
              <a:t> </a:t>
            </a:r>
            <a:r>
              <a:rPr lang="hu-HU" sz="2400" dirty="0" err="1"/>
              <a:t>than</a:t>
            </a:r>
            <a:r>
              <a:rPr lang="hu-HU" sz="2400" dirty="0"/>
              <a:t> </a:t>
            </a:r>
            <a:r>
              <a:rPr lang="hu-HU" sz="2400" dirty="0" err="1"/>
              <a:t>it</a:t>
            </a:r>
            <a:r>
              <a:rPr lang="hu-HU" sz="2400" dirty="0"/>
              <a:t> is </a:t>
            </a:r>
            <a:r>
              <a:rPr lang="hu-HU" sz="2400" dirty="0" err="1"/>
              <a:t>worth</a:t>
            </a:r>
            <a:r>
              <a:rPr lang="hu-HU" sz="2400" dirty="0"/>
              <a:t> </a:t>
            </a:r>
            <a:r>
              <a:rPr lang="hu-HU" sz="2400" dirty="0" err="1"/>
              <a:t>to</a:t>
            </a:r>
            <a:r>
              <a:rPr lang="hu-HU" sz="2400" dirty="0"/>
              <a:t> </a:t>
            </a:r>
            <a:r>
              <a:rPr lang="hu-HU" sz="2400" dirty="0" err="1"/>
              <a:t>invest</a:t>
            </a:r>
            <a:r>
              <a:rPr lang="hu-HU" sz="2400" dirty="0"/>
              <a:t> </a:t>
            </a:r>
            <a:r>
              <a:rPr lang="hu-HU" sz="2400" dirty="0" err="1"/>
              <a:t>than</a:t>
            </a:r>
            <a:r>
              <a:rPr lang="hu-HU" sz="2400" dirty="0"/>
              <a:t> </a:t>
            </a:r>
            <a:r>
              <a:rPr lang="hu-HU" sz="2400" dirty="0" err="1"/>
              <a:t>pay</a:t>
            </a:r>
            <a:r>
              <a:rPr lang="hu-HU" sz="2400" dirty="0"/>
              <a:t> out </a:t>
            </a:r>
            <a:r>
              <a:rPr lang="hu-HU" sz="2400" dirty="0" err="1"/>
              <a:t>dividend</a:t>
            </a:r>
            <a:r>
              <a:rPr lang="hu-HU" sz="2400" dirty="0"/>
              <a:t>. </a:t>
            </a:r>
          </a:p>
          <a:p>
            <a:r>
              <a:rPr lang="hu-HU" sz="2400" dirty="0" err="1"/>
              <a:t>Lowers</a:t>
            </a:r>
            <a:r>
              <a:rPr lang="hu-HU" sz="2400" dirty="0"/>
              <a:t> </a:t>
            </a:r>
            <a:r>
              <a:rPr lang="hu-HU" sz="2400" dirty="0" err="1"/>
              <a:t>the</a:t>
            </a:r>
            <a:r>
              <a:rPr lang="hu-HU" sz="2400" dirty="0"/>
              <a:t> </a:t>
            </a:r>
            <a:r>
              <a:rPr lang="hu-HU" sz="2400" dirty="0" err="1"/>
              <a:t>dividend</a:t>
            </a:r>
            <a:r>
              <a:rPr lang="hu-HU" sz="2400" dirty="0"/>
              <a:t> </a:t>
            </a:r>
            <a:r>
              <a:rPr lang="hu-HU" sz="2400" dirty="0" err="1"/>
              <a:t>pay</a:t>
            </a:r>
            <a:r>
              <a:rPr lang="hu-HU" sz="2400" dirty="0"/>
              <a:t> out ratio=</a:t>
            </a:r>
            <a:r>
              <a:rPr lang="hu-HU" sz="2400" dirty="0" err="1"/>
              <a:t>Percentage</a:t>
            </a:r>
            <a:r>
              <a:rPr lang="hu-HU" sz="2400" dirty="0"/>
              <a:t> of </a:t>
            </a:r>
            <a:r>
              <a:rPr lang="hu-HU" sz="2400" dirty="0" err="1"/>
              <a:t>earnings</a:t>
            </a:r>
            <a:r>
              <a:rPr lang="hu-HU" sz="2400" dirty="0"/>
              <a:t> </a:t>
            </a:r>
            <a:r>
              <a:rPr lang="hu-HU" sz="2400" dirty="0" err="1"/>
              <a:t>paid</a:t>
            </a:r>
            <a:r>
              <a:rPr lang="hu-HU" sz="2400" dirty="0"/>
              <a:t> out </a:t>
            </a:r>
            <a:r>
              <a:rPr lang="hu-HU" sz="2400" dirty="0" err="1"/>
              <a:t>as</a:t>
            </a:r>
            <a:r>
              <a:rPr lang="hu-HU" sz="2400" dirty="0"/>
              <a:t> </a:t>
            </a:r>
            <a:r>
              <a:rPr lang="hu-HU" sz="2400" dirty="0" err="1"/>
              <a:t>dividends</a:t>
            </a:r>
            <a:r>
              <a:rPr lang="hu-HU" sz="2400" dirty="0"/>
              <a:t>.</a:t>
            </a:r>
          </a:p>
          <a:p>
            <a:endParaRPr lang="hu-HU" sz="1000" dirty="0"/>
          </a:p>
          <a:p>
            <a:r>
              <a:rPr lang="hu-HU" sz="2400" dirty="0" err="1"/>
              <a:t>How</a:t>
            </a:r>
            <a:r>
              <a:rPr lang="hu-HU" sz="2400" dirty="0"/>
              <a:t> </a:t>
            </a:r>
            <a:r>
              <a:rPr lang="hu-HU" sz="2400" dirty="0" err="1"/>
              <a:t>the</a:t>
            </a:r>
            <a:r>
              <a:rPr lang="hu-HU" sz="2400" dirty="0"/>
              <a:t> </a:t>
            </a:r>
            <a:r>
              <a:rPr lang="hu-HU" sz="2400" dirty="0" err="1"/>
              <a:t>stock</a:t>
            </a:r>
            <a:r>
              <a:rPr lang="hu-HU" sz="2400" dirty="0"/>
              <a:t> </a:t>
            </a:r>
            <a:r>
              <a:rPr lang="hu-HU" sz="2400" dirty="0" err="1"/>
              <a:t>price</a:t>
            </a:r>
            <a:r>
              <a:rPr lang="hu-HU" sz="2400" dirty="0"/>
              <a:t> </a:t>
            </a:r>
            <a:r>
              <a:rPr lang="hu-HU" sz="2400" dirty="0" err="1"/>
              <a:t>will</a:t>
            </a:r>
            <a:r>
              <a:rPr lang="hu-HU" sz="2400" dirty="0"/>
              <a:t> </a:t>
            </a:r>
            <a:r>
              <a:rPr lang="hu-HU" sz="2400" dirty="0" err="1"/>
              <a:t>react</a:t>
            </a:r>
            <a:r>
              <a:rPr lang="hu-HU" sz="2400" dirty="0"/>
              <a:t>? </a:t>
            </a:r>
            <a:r>
              <a:rPr lang="hu-HU" sz="2400" dirty="0" err="1"/>
              <a:t>Fall</a:t>
            </a:r>
            <a:r>
              <a:rPr lang="hu-HU" sz="2400" dirty="0"/>
              <a:t> </a:t>
            </a:r>
            <a:r>
              <a:rPr lang="hu-HU" sz="2400" dirty="0" err="1"/>
              <a:t>or</a:t>
            </a:r>
            <a:r>
              <a:rPr lang="hu-HU" sz="2400" dirty="0"/>
              <a:t> </a:t>
            </a:r>
            <a:r>
              <a:rPr lang="hu-HU" sz="2400" dirty="0" err="1"/>
              <a:t>gain</a:t>
            </a:r>
            <a:r>
              <a:rPr lang="hu-HU" sz="2400" dirty="0"/>
              <a:t>??</a:t>
            </a:r>
          </a:p>
          <a:p>
            <a:endParaRPr lang="en-US" dirty="0"/>
          </a:p>
        </p:txBody>
      </p:sp>
      <p:graphicFrame>
        <p:nvGraphicFramePr>
          <p:cNvPr id="9218" name="Object 9"/>
          <p:cNvGraphicFramePr>
            <a:graphicFrameLocks noChangeAspect="1"/>
          </p:cNvGraphicFramePr>
          <p:nvPr>
            <p:extLst>
              <p:ext uri="{D42A27DB-BD31-4B8C-83A1-F6EECF244321}">
                <p14:modId xmlns:p14="http://schemas.microsoft.com/office/powerpoint/2010/main" val="2358368215"/>
              </p:ext>
            </p:extLst>
          </p:nvPr>
        </p:nvGraphicFramePr>
        <p:xfrm>
          <a:off x="457200" y="2914650"/>
          <a:ext cx="2057400" cy="514350"/>
        </p:xfrm>
        <a:graphic>
          <a:graphicData uri="http://schemas.openxmlformats.org/presentationml/2006/ole">
            <mc:AlternateContent xmlns:mc="http://schemas.openxmlformats.org/markup-compatibility/2006">
              <mc:Choice xmlns:v="urn:schemas-microsoft-com:vml" Requires="v">
                <p:oleObj name="Equation" r:id="rId3" imgW="812520" imgH="203040" progId="Equation.3">
                  <p:embed/>
                </p:oleObj>
              </mc:Choice>
              <mc:Fallback>
                <p:oleObj name="Equation" r:id="rId3" imgW="8125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14650"/>
                        <a:ext cx="2057400" cy="514350"/>
                      </a:xfrm>
                      <a:prstGeom prst="rect">
                        <a:avLst/>
                      </a:prstGeom>
                      <a:solidFill>
                        <a:schemeClr val="bg1"/>
                      </a:solidFill>
                      <a:ln>
                        <a:solidFill>
                          <a:schemeClr val="tx1"/>
                        </a:solidFill>
                      </a:ln>
                      <a:effectLst/>
                    </p:spPr>
                  </p:pic>
                </p:oleObj>
              </mc:Fallback>
            </mc:AlternateContent>
          </a:graphicData>
        </a:graphic>
      </p:graphicFrame>
    </p:spTree>
    <p:extLst>
      <p:ext uri="{BB962C8B-B14F-4D97-AF65-F5344CB8AC3E}">
        <p14:creationId xmlns:p14="http://schemas.microsoft.com/office/powerpoint/2010/main" val="1639701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35BF80E1-0662-F34D-9329-1F404F65ECAB}"/>
              </a:ext>
            </a:extLst>
          </p:cNvPr>
          <p:cNvSpPr>
            <a:spLocks noGrp="1"/>
          </p:cNvSpPr>
          <p:nvPr>
            <p:ph type="title"/>
          </p:nvPr>
        </p:nvSpPr>
        <p:spPr>
          <a:xfrm>
            <a:off x="0" y="152400"/>
            <a:ext cx="5334000" cy="685800"/>
          </a:xfrm>
        </p:spPr>
        <p:txBody>
          <a:bodyPr>
            <a:normAutofit/>
          </a:bodyPr>
          <a:lstStyle/>
          <a:p>
            <a:pPr eaLnBrk="1" hangingPunct="1"/>
            <a:r>
              <a:rPr lang="en-US" altLang="en-US" sz="3600" b="1" dirty="0"/>
              <a:t>DDM Implications</a:t>
            </a:r>
          </a:p>
        </p:txBody>
      </p:sp>
      <p:sp>
        <p:nvSpPr>
          <p:cNvPr id="4" name="Content Placeholder 3">
            <a:extLst>
              <a:ext uri="{FF2B5EF4-FFF2-40B4-BE49-F238E27FC236}">
                <a16:creationId xmlns:a16="http://schemas.microsoft.com/office/drawing/2014/main" id="{E98C76DB-7D18-A240-AA2E-A9A7E5380EB5}"/>
              </a:ext>
            </a:extLst>
          </p:cNvPr>
          <p:cNvSpPr>
            <a:spLocks noGrp="1"/>
          </p:cNvSpPr>
          <p:nvPr>
            <p:ph idx="1"/>
          </p:nvPr>
        </p:nvSpPr>
        <p:spPr>
          <a:xfrm>
            <a:off x="152400" y="1371600"/>
            <a:ext cx="8839200" cy="4784514"/>
          </a:xfrm>
        </p:spPr>
        <p:txBody>
          <a:bodyPr/>
          <a:lstStyle/>
          <a:p>
            <a:pPr eaLnBrk="1" hangingPunct="1">
              <a:defRPr/>
            </a:pPr>
            <a:r>
              <a:rPr lang="en-US" altLang="en-US" sz="2800" dirty="0"/>
              <a:t>The constant-growth rate DDM implies that a stock’s value will be greater:</a:t>
            </a:r>
          </a:p>
          <a:p>
            <a:pPr marL="723900" indent="-361950" eaLnBrk="1" hangingPunct="1">
              <a:buFont typeface="Calibri" pitchFamily="34" charset="0"/>
              <a:buAutoNum type="arabicPeriod"/>
              <a:defRPr/>
            </a:pPr>
            <a:r>
              <a:rPr lang="en-US" altLang="en-US" sz="2800" dirty="0"/>
              <a:t>The larger its expected dividend per share.</a:t>
            </a:r>
          </a:p>
          <a:p>
            <a:pPr marL="723900" indent="-361950" eaLnBrk="1" hangingPunct="1">
              <a:buFont typeface="Calibri" pitchFamily="34" charset="0"/>
              <a:buAutoNum type="arabicPeriod"/>
              <a:defRPr/>
            </a:pPr>
            <a:r>
              <a:rPr lang="en-US" altLang="en-US" sz="2800" dirty="0"/>
              <a:t>The lower the market capitalization rate, </a:t>
            </a:r>
            <a:r>
              <a:rPr lang="en-US" altLang="en-US" sz="2800" i="1" dirty="0"/>
              <a:t>k.</a:t>
            </a:r>
          </a:p>
          <a:p>
            <a:pPr marL="723900" indent="-361950" eaLnBrk="1" hangingPunct="1">
              <a:buFont typeface="Calibri" pitchFamily="34" charset="0"/>
              <a:buAutoNum type="arabicPeriod"/>
              <a:defRPr/>
            </a:pPr>
            <a:r>
              <a:rPr lang="en-US" altLang="en-US" sz="2800" dirty="0"/>
              <a:t>The higher the expected growth rate of dividends.</a:t>
            </a:r>
          </a:p>
          <a:p>
            <a:pPr eaLnBrk="1" hangingPunct="1">
              <a:defRPr/>
            </a:pPr>
            <a:r>
              <a:rPr lang="en-US" altLang="en-US" sz="2800" dirty="0"/>
              <a:t>The stock price is expected to grow at the same rate as dividends.</a:t>
            </a:r>
          </a:p>
          <a:p>
            <a:pPr eaLnBrk="1" hangingPunct="1">
              <a:defRPr/>
            </a:pPr>
            <a:endParaRPr lang="en-US" altLang="en-US" dirty="0"/>
          </a:p>
          <a:p>
            <a:pPr eaLnBrk="1" hangingPunct="1">
              <a:defRPr/>
            </a:pPr>
            <a:endParaRPr lang="en-US" altLang="en-US" dirty="0"/>
          </a:p>
        </p:txBody>
      </p:sp>
    </p:spTree>
    <p:extLst>
      <p:ext uri="{BB962C8B-B14F-4D97-AF65-F5344CB8AC3E}">
        <p14:creationId xmlns:p14="http://schemas.microsoft.com/office/powerpoint/2010/main" val="36527093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28600"/>
            <a:ext cx="8077200" cy="1143000"/>
          </a:xfrm>
          <a:noFill/>
        </p:spPr>
        <p:txBody>
          <a:bodyPr>
            <a:normAutofit fontScale="90000"/>
          </a:bodyPr>
          <a:lstStyle/>
          <a:p>
            <a:r>
              <a:rPr lang="en-US" b="1" dirty="0"/>
              <a:t>Dividend Growth for</a:t>
            </a:r>
            <a:r>
              <a:rPr lang="hu-HU" b="1" dirty="0"/>
              <a:t> </a:t>
            </a:r>
            <a:r>
              <a:rPr lang="hu-HU" b="1" dirty="0" err="1"/>
              <a:t>Different</a:t>
            </a:r>
            <a:br>
              <a:rPr lang="hu-HU" b="1" dirty="0"/>
            </a:br>
            <a:r>
              <a:rPr lang="hu-HU" sz="2200" b="1" dirty="0"/>
              <a:t>.</a:t>
            </a:r>
            <a:br>
              <a:rPr lang="hu-HU" b="1" dirty="0"/>
            </a:br>
            <a:r>
              <a:rPr lang="en-US" b="1" dirty="0"/>
              <a:t> Earnings Reinvestment Policies</a:t>
            </a:r>
          </a:p>
        </p:txBody>
      </p:sp>
      <p:sp>
        <p:nvSpPr>
          <p:cNvPr id="2" name="Téglalap 1"/>
          <p:cNvSpPr/>
          <p:nvPr/>
        </p:nvSpPr>
        <p:spPr>
          <a:xfrm>
            <a:off x="1385" y="5029200"/>
            <a:ext cx="5713615" cy="1200329"/>
          </a:xfrm>
          <a:prstGeom prst="rect">
            <a:avLst/>
          </a:prstGeom>
        </p:spPr>
        <p:txBody>
          <a:bodyPr wrap="square">
            <a:spAutoFit/>
          </a:bodyPr>
          <a:lstStyle/>
          <a:p>
            <a:pPr algn="ctr"/>
            <a:r>
              <a:rPr lang="en-US" dirty="0">
                <a:latin typeface="Book Antiqua" panose="02040602050305030304" pitchFamily="18" charset="0"/>
              </a:rPr>
              <a:t>(for a given ROE)</a:t>
            </a:r>
          </a:p>
          <a:p>
            <a:pPr algn="ctr"/>
            <a:r>
              <a:rPr lang="en-US" dirty="0">
                <a:latin typeface="Book Antiqua" panose="02040602050305030304" pitchFamily="18" charset="0"/>
              </a:rPr>
              <a:t>High reinvestment increases stock </a:t>
            </a:r>
            <a:br>
              <a:rPr lang="en-US" dirty="0">
                <a:latin typeface="Book Antiqua" panose="02040602050305030304" pitchFamily="18" charset="0"/>
              </a:rPr>
            </a:br>
            <a:r>
              <a:rPr lang="en-US" dirty="0">
                <a:latin typeface="Book Antiqua" panose="02040602050305030304" pitchFamily="18" charset="0"/>
              </a:rPr>
              <a:t>price only if ROE &gt; k</a:t>
            </a:r>
          </a:p>
        </p:txBody>
      </p:sp>
      <p:pic>
        <p:nvPicPr>
          <p:cNvPr id="5" name="Picture 3" descr="bod4153X_1201">
            <a:extLst>
              <a:ext uri="{FF2B5EF4-FFF2-40B4-BE49-F238E27FC236}">
                <a16:creationId xmlns:a16="http://schemas.microsoft.com/office/drawing/2014/main" id="{4B1EB5EB-0882-CF45-9BA6-EC9CEDEF8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71600" y="1464972"/>
            <a:ext cx="6172200" cy="3564228"/>
          </a:xfrm>
          <a:prstGeom prst="rect">
            <a:avLst/>
          </a:prstGeom>
          <a:noFill/>
        </p:spPr>
      </p:pic>
    </p:spTree>
    <p:extLst>
      <p:ext uri="{BB962C8B-B14F-4D97-AF65-F5344CB8AC3E}">
        <p14:creationId xmlns:p14="http://schemas.microsoft.com/office/powerpoint/2010/main" val="33911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443" y="-15081"/>
            <a:ext cx="8305800" cy="853281"/>
          </a:xfrm>
          <a:noFill/>
        </p:spPr>
        <p:txBody>
          <a:bodyPr lIns="90488" tIns="44450" rIns="90488" bIns="44450">
            <a:normAutofit/>
          </a:bodyPr>
          <a:lstStyle/>
          <a:p>
            <a:r>
              <a:rPr lang="hu-HU" sz="3200" b="1" dirty="0"/>
              <a:t>G</a:t>
            </a:r>
            <a:r>
              <a:rPr lang="en-US" sz="3200" b="1" dirty="0" err="1"/>
              <a:t>rowth+No</a:t>
            </a:r>
            <a:r>
              <a:rPr lang="en-US" sz="3200" b="1" dirty="0"/>
              <a:t> Growth Components</a:t>
            </a:r>
          </a:p>
        </p:txBody>
      </p:sp>
      <p:sp>
        <p:nvSpPr>
          <p:cNvPr id="45060" name="Line 4"/>
          <p:cNvSpPr>
            <a:spLocks noChangeShapeType="1"/>
          </p:cNvSpPr>
          <p:nvPr/>
        </p:nvSpPr>
        <p:spPr bwMode="auto">
          <a:xfrm>
            <a:off x="4078288" y="4316095"/>
            <a:ext cx="2541587" cy="1587"/>
          </a:xfrm>
          <a:prstGeom prst="line">
            <a:avLst/>
          </a:prstGeom>
          <a:noFill/>
          <a:ln w="26988">
            <a:solidFill>
              <a:srgbClr val="C4CCEE"/>
            </a:solidFill>
            <a:round/>
            <a:headEnd/>
            <a:tailEnd/>
          </a:ln>
          <a:extLst>
            <a:ext uri="{909E8E84-426E-40DD-AFC4-6F175D3DCCD1}">
              <a14:hiddenFill xmlns:a14="http://schemas.microsoft.com/office/drawing/2010/main">
                <a:noFill/>
              </a14:hiddenFill>
            </a:ext>
          </a:extLst>
        </p:spPr>
        <p:txBody>
          <a:bodyPr/>
          <a:lstStyle/>
          <a:p>
            <a:endParaRPr lang="hu-HU" sz="1800"/>
          </a:p>
        </p:txBody>
      </p:sp>
      <p:sp>
        <p:nvSpPr>
          <p:cNvPr id="45061" name="Line 5"/>
          <p:cNvSpPr>
            <a:spLocks noChangeShapeType="1"/>
          </p:cNvSpPr>
          <p:nvPr/>
        </p:nvSpPr>
        <p:spPr bwMode="auto">
          <a:xfrm>
            <a:off x="7086600" y="4316095"/>
            <a:ext cx="741362" cy="1587"/>
          </a:xfrm>
          <a:prstGeom prst="line">
            <a:avLst/>
          </a:prstGeom>
          <a:noFill/>
          <a:ln w="26988">
            <a:solidFill>
              <a:srgbClr val="C4CCEE"/>
            </a:solidFill>
            <a:round/>
            <a:headEnd/>
            <a:tailEnd/>
          </a:ln>
          <a:extLst>
            <a:ext uri="{909E8E84-426E-40DD-AFC4-6F175D3DCCD1}">
              <a14:hiddenFill xmlns:a14="http://schemas.microsoft.com/office/drawing/2010/main">
                <a:noFill/>
              </a14:hiddenFill>
            </a:ext>
          </a:extLst>
        </p:spPr>
        <p:txBody>
          <a:bodyPr/>
          <a:lstStyle/>
          <a:p>
            <a:endParaRPr lang="hu-HU" sz="1800"/>
          </a:p>
        </p:txBody>
      </p:sp>
      <p:sp>
        <p:nvSpPr>
          <p:cNvPr id="45066" name="Rectangle 10"/>
          <p:cNvSpPr>
            <a:spLocks noChangeArrowheads="1"/>
          </p:cNvSpPr>
          <p:nvPr/>
        </p:nvSpPr>
        <p:spPr bwMode="auto">
          <a:xfrm>
            <a:off x="2276498" y="4049553"/>
            <a:ext cx="10932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PVGO</a:t>
            </a:r>
            <a:endParaRPr lang="en-US" sz="1800" dirty="0">
              <a:latin typeface="Times New Roman" panose="02020603050405020304" pitchFamily="18" charset="0"/>
            </a:endParaRPr>
          </a:p>
        </p:txBody>
      </p:sp>
      <p:sp>
        <p:nvSpPr>
          <p:cNvPr id="45067" name="Rectangle 11"/>
          <p:cNvSpPr>
            <a:spLocks noChangeArrowheads="1"/>
          </p:cNvSpPr>
          <p:nvPr/>
        </p:nvSpPr>
        <p:spPr bwMode="auto">
          <a:xfrm>
            <a:off x="4648200" y="3690620"/>
            <a:ext cx="2965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D</a:t>
            </a:r>
            <a:endParaRPr lang="en-US" sz="1800" dirty="0">
              <a:latin typeface="Times New Roman" panose="02020603050405020304" pitchFamily="18" charset="0"/>
            </a:endParaRPr>
          </a:p>
        </p:txBody>
      </p:sp>
      <p:sp>
        <p:nvSpPr>
          <p:cNvPr id="45068" name="Rectangle 12"/>
          <p:cNvSpPr>
            <a:spLocks noChangeArrowheads="1"/>
          </p:cNvSpPr>
          <p:nvPr/>
        </p:nvSpPr>
        <p:spPr bwMode="auto">
          <a:xfrm>
            <a:off x="5715000" y="3690620"/>
            <a:ext cx="205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g</a:t>
            </a:r>
            <a:endParaRPr lang="en-US" sz="1800" dirty="0">
              <a:latin typeface="Times New Roman" panose="02020603050405020304" pitchFamily="18" charset="0"/>
            </a:endParaRPr>
          </a:p>
        </p:txBody>
      </p:sp>
      <p:sp>
        <p:nvSpPr>
          <p:cNvPr id="45069" name="Rectangle 13"/>
          <p:cNvSpPr>
            <a:spLocks noChangeArrowheads="1"/>
          </p:cNvSpPr>
          <p:nvPr/>
        </p:nvSpPr>
        <p:spPr bwMode="auto">
          <a:xfrm>
            <a:off x="4846458" y="4384357"/>
            <a:ext cx="1827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k</a:t>
            </a:r>
            <a:endParaRPr lang="en-US" sz="1800" dirty="0">
              <a:latin typeface="Times New Roman" panose="02020603050405020304" pitchFamily="18" charset="0"/>
            </a:endParaRPr>
          </a:p>
        </p:txBody>
      </p:sp>
      <p:sp>
        <p:nvSpPr>
          <p:cNvPr id="45070" name="Rectangle 14"/>
          <p:cNvSpPr>
            <a:spLocks noChangeArrowheads="1"/>
          </p:cNvSpPr>
          <p:nvPr/>
        </p:nvSpPr>
        <p:spPr bwMode="auto">
          <a:xfrm>
            <a:off x="5486400" y="4384357"/>
            <a:ext cx="205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g</a:t>
            </a:r>
            <a:endParaRPr lang="en-US" sz="1800" dirty="0">
              <a:latin typeface="Times New Roman" panose="02020603050405020304" pitchFamily="18" charset="0"/>
            </a:endParaRPr>
          </a:p>
        </p:txBody>
      </p:sp>
      <p:sp>
        <p:nvSpPr>
          <p:cNvPr id="45071" name="Rectangle 15"/>
          <p:cNvSpPr>
            <a:spLocks noChangeArrowheads="1"/>
          </p:cNvSpPr>
          <p:nvPr/>
        </p:nvSpPr>
        <p:spPr bwMode="auto">
          <a:xfrm>
            <a:off x="7162800" y="3774757"/>
            <a:ext cx="2500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E</a:t>
            </a:r>
            <a:endParaRPr lang="en-US" sz="1800" dirty="0">
              <a:latin typeface="Times New Roman" panose="02020603050405020304" pitchFamily="18" charset="0"/>
            </a:endParaRPr>
          </a:p>
        </p:txBody>
      </p:sp>
      <p:sp>
        <p:nvSpPr>
          <p:cNvPr id="45072" name="Rectangle 16"/>
          <p:cNvSpPr>
            <a:spLocks noChangeArrowheads="1"/>
          </p:cNvSpPr>
          <p:nvPr/>
        </p:nvSpPr>
        <p:spPr bwMode="auto">
          <a:xfrm>
            <a:off x="7142162" y="4343400"/>
            <a:ext cx="1827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i="1" dirty="0">
                <a:latin typeface="Times New Roman" panose="02020603050405020304" pitchFamily="18" charset="0"/>
              </a:rPr>
              <a:t>k</a:t>
            </a:r>
            <a:endParaRPr lang="en-US" sz="1800" dirty="0">
              <a:latin typeface="Times New Roman" panose="02020603050405020304" pitchFamily="18" charset="0"/>
            </a:endParaRPr>
          </a:p>
        </p:txBody>
      </p:sp>
      <p:sp>
        <p:nvSpPr>
          <p:cNvPr id="45074" name="Rectangle 18"/>
          <p:cNvSpPr>
            <a:spLocks noChangeArrowheads="1"/>
          </p:cNvSpPr>
          <p:nvPr/>
        </p:nvSpPr>
        <p:spPr bwMode="auto">
          <a:xfrm>
            <a:off x="4930469" y="3873182"/>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800" i="1">
                <a:latin typeface="Times New Roman" panose="02020603050405020304" pitchFamily="18" charset="0"/>
              </a:rPr>
              <a:t>o</a:t>
            </a:r>
            <a:endParaRPr lang="en-US" sz="1800">
              <a:latin typeface="Times New Roman" panose="02020603050405020304" pitchFamily="18" charset="0"/>
            </a:endParaRPr>
          </a:p>
        </p:txBody>
      </p:sp>
      <p:sp>
        <p:nvSpPr>
          <p:cNvPr id="45077" name="Rectangle 21"/>
          <p:cNvSpPr>
            <a:spLocks noChangeArrowheads="1"/>
          </p:cNvSpPr>
          <p:nvPr/>
        </p:nvSpPr>
        <p:spPr bwMode="auto">
          <a:xfrm>
            <a:off x="3674487" y="4049553"/>
            <a:ext cx="85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Symbol" panose="05050102010706020507" pitchFamily="18" charset="2"/>
              </a:rPr>
              <a:t>=</a:t>
            </a:r>
            <a:endParaRPr lang="en-US" sz="1800" dirty="0">
              <a:latin typeface="Times New Roman" panose="02020603050405020304" pitchFamily="18" charset="0"/>
            </a:endParaRPr>
          </a:p>
        </p:txBody>
      </p:sp>
      <p:sp>
        <p:nvSpPr>
          <p:cNvPr id="45078" name="Rectangle 22"/>
          <p:cNvSpPr>
            <a:spLocks noChangeArrowheads="1"/>
          </p:cNvSpPr>
          <p:nvPr/>
        </p:nvSpPr>
        <p:spPr bwMode="auto">
          <a:xfrm>
            <a:off x="5456238" y="3635057"/>
            <a:ext cx="2260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Symbol" panose="05050102010706020507" pitchFamily="18" charset="2"/>
              </a:rPr>
              <a:t>+</a:t>
            </a:r>
            <a:endParaRPr lang="en-US" sz="1800" dirty="0">
              <a:latin typeface="Times New Roman" panose="02020603050405020304" pitchFamily="18" charset="0"/>
            </a:endParaRPr>
          </a:p>
        </p:txBody>
      </p:sp>
      <p:sp>
        <p:nvSpPr>
          <p:cNvPr id="45079" name="Rectangle 23"/>
          <p:cNvSpPr>
            <a:spLocks noChangeArrowheads="1"/>
          </p:cNvSpPr>
          <p:nvPr/>
        </p:nvSpPr>
        <p:spPr bwMode="auto">
          <a:xfrm>
            <a:off x="5157788" y="4328795"/>
            <a:ext cx="2260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latin typeface="Symbol" panose="05050102010706020507" pitchFamily="18" charset="2"/>
              </a:rPr>
              <a:t>-</a:t>
            </a:r>
            <a:endParaRPr lang="en-US" sz="1800">
              <a:latin typeface="Times New Roman" panose="02020603050405020304" pitchFamily="18" charset="0"/>
            </a:endParaRPr>
          </a:p>
        </p:txBody>
      </p:sp>
      <p:sp>
        <p:nvSpPr>
          <p:cNvPr id="45080" name="Rectangle 24"/>
          <p:cNvSpPr>
            <a:spLocks noChangeArrowheads="1"/>
          </p:cNvSpPr>
          <p:nvPr/>
        </p:nvSpPr>
        <p:spPr bwMode="auto">
          <a:xfrm>
            <a:off x="6767685" y="4011789"/>
            <a:ext cx="2260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Symbol" panose="05050102010706020507" pitchFamily="18" charset="2"/>
              </a:rPr>
              <a:t>-</a:t>
            </a:r>
            <a:endParaRPr lang="en-US" sz="1800" dirty="0">
              <a:latin typeface="Times New Roman" panose="02020603050405020304" pitchFamily="18" charset="0"/>
            </a:endParaRPr>
          </a:p>
        </p:txBody>
      </p:sp>
      <p:sp>
        <p:nvSpPr>
          <p:cNvPr id="45082" name="Rectangle 26"/>
          <p:cNvSpPr>
            <a:spLocks noChangeArrowheads="1"/>
          </p:cNvSpPr>
          <p:nvPr/>
        </p:nvSpPr>
        <p:spPr bwMode="auto">
          <a:xfrm>
            <a:off x="7407746" y="3990201"/>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800" dirty="0">
                <a:latin typeface="Times New Roman" panose="02020603050405020304" pitchFamily="18" charset="0"/>
              </a:rPr>
              <a:t>1</a:t>
            </a:r>
          </a:p>
        </p:txBody>
      </p:sp>
      <p:sp>
        <p:nvSpPr>
          <p:cNvPr id="45083" name="Rectangle 27"/>
          <p:cNvSpPr>
            <a:spLocks noChangeArrowheads="1"/>
          </p:cNvSpPr>
          <p:nvPr/>
        </p:nvSpPr>
        <p:spPr bwMode="auto">
          <a:xfrm>
            <a:off x="5281216" y="3690620"/>
            <a:ext cx="205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Times New Roman" panose="02020603050405020304" pitchFamily="18" charset="0"/>
              </a:rPr>
              <a:t>1</a:t>
            </a:r>
            <a:endParaRPr lang="en-US" sz="1800" dirty="0">
              <a:latin typeface="Times New Roman" panose="02020603050405020304" pitchFamily="18" charset="0"/>
            </a:endParaRPr>
          </a:p>
        </p:txBody>
      </p:sp>
      <p:sp>
        <p:nvSpPr>
          <p:cNvPr id="45084" name="Rectangle 28"/>
          <p:cNvSpPr>
            <a:spLocks noChangeArrowheads="1"/>
          </p:cNvSpPr>
          <p:nvPr/>
        </p:nvSpPr>
        <p:spPr bwMode="auto">
          <a:xfrm>
            <a:off x="5121544" y="3698557"/>
            <a:ext cx="1362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Times New Roman" panose="02020603050405020304" pitchFamily="18" charset="0"/>
              </a:rPr>
              <a:t>(</a:t>
            </a:r>
            <a:endParaRPr lang="en-US" sz="1800" dirty="0">
              <a:latin typeface="Times New Roman" panose="02020603050405020304" pitchFamily="18" charset="0"/>
            </a:endParaRPr>
          </a:p>
        </p:txBody>
      </p:sp>
      <p:sp>
        <p:nvSpPr>
          <p:cNvPr id="45085" name="Rectangle 29"/>
          <p:cNvSpPr>
            <a:spLocks noChangeArrowheads="1"/>
          </p:cNvSpPr>
          <p:nvPr/>
        </p:nvSpPr>
        <p:spPr bwMode="auto">
          <a:xfrm>
            <a:off x="5943600" y="3690620"/>
            <a:ext cx="1362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Times New Roman" panose="02020603050405020304" pitchFamily="18" charset="0"/>
              </a:rPr>
              <a:t>)</a:t>
            </a:r>
            <a:endParaRPr lang="en-US" sz="1800" dirty="0">
              <a:latin typeface="Times New Roman" panose="02020603050405020304" pitchFamily="18" charset="0"/>
            </a:endParaRPr>
          </a:p>
        </p:txBody>
      </p:sp>
      <p:sp>
        <p:nvSpPr>
          <p:cNvPr id="45086" name="Rectangle 30"/>
          <p:cNvSpPr>
            <a:spLocks noChangeArrowheads="1"/>
          </p:cNvSpPr>
          <p:nvPr/>
        </p:nvSpPr>
        <p:spPr bwMode="auto">
          <a:xfrm>
            <a:off x="4664344" y="4384357"/>
            <a:ext cx="1362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Times New Roman" panose="02020603050405020304" pitchFamily="18" charset="0"/>
              </a:rPr>
              <a:t>(</a:t>
            </a:r>
            <a:endParaRPr lang="en-US" sz="1800" dirty="0">
              <a:latin typeface="Times New Roman" panose="02020603050405020304" pitchFamily="18" charset="0"/>
            </a:endParaRPr>
          </a:p>
        </p:txBody>
      </p:sp>
      <p:sp>
        <p:nvSpPr>
          <p:cNvPr id="45087" name="Rectangle 31"/>
          <p:cNvSpPr>
            <a:spLocks noChangeArrowheads="1"/>
          </p:cNvSpPr>
          <p:nvPr/>
        </p:nvSpPr>
        <p:spPr bwMode="auto">
          <a:xfrm>
            <a:off x="5715000" y="4384357"/>
            <a:ext cx="1362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dirty="0">
                <a:latin typeface="Times New Roman" panose="02020603050405020304" pitchFamily="18" charset="0"/>
              </a:rPr>
              <a:t>)</a:t>
            </a:r>
            <a:endParaRPr lang="en-US" sz="1800" dirty="0">
              <a:latin typeface="Times New Roman" panose="02020603050405020304" pitchFamily="18" charset="0"/>
            </a:endParaRPr>
          </a:p>
        </p:txBody>
      </p:sp>
      <p:sp>
        <p:nvSpPr>
          <p:cNvPr id="45088" name="Rectangle 32"/>
          <p:cNvSpPr>
            <a:spLocks noGrp="1" noChangeArrowheads="1"/>
          </p:cNvSpPr>
          <p:nvPr>
            <p:ph type="body" sz="half" idx="2"/>
          </p:nvPr>
        </p:nvSpPr>
        <p:spPr>
          <a:xfrm>
            <a:off x="419100" y="4873762"/>
            <a:ext cx="8001000" cy="1603237"/>
          </a:xfrm>
          <a:noFill/>
        </p:spPr>
        <p:txBody>
          <a:bodyPr lIns="90488" tIns="44450" rIns="90488" bIns="44450">
            <a:normAutofit/>
          </a:bodyPr>
          <a:lstStyle/>
          <a:p>
            <a:pPr>
              <a:lnSpc>
                <a:spcPct val="90000"/>
              </a:lnSpc>
            </a:pPr>
            <a:r>
              <a:rPr lang="en-US" sz="2400" dirty="0"/>
              <a:t>PVGO = Present Value of Growth Opportunities</a:t>
            </a:r>
          </a:p>
          <a:p>
            <a:pPr>
              <a:lnSpc>
                <a:spcPct val="90000"/>
              </a:lnSpc>
            </a:pPr>
            <a:r>
              <a:rPr lang="en-US" sz="2400" dirty="0"/>
              <a:t>E</a:t>
            </a:r>
            <a:r>
              <a:rPr lang="en-US" sz="2400" baseline="-25000" dirty="0"/>
              <a:t>1</a:t>
            </a:r>
            <a:r>
              <a:rPr lang="en-US" sz="2400" dirty="0"/>
              <a:t> = Earnings Per Share for period 1</a:t>
            </a:r>
          </a:p>
        </p:txBody>
      </p:sp>
      <p:graphicFrame>
        <p:nvGraphicFramePr>
          <p:cNvPr id="33" name="Object 2">
            <a:extLst>
              <a:ext uri="{FF2B5EF4-FFF2-40B4-BE49-F238E27FC236}">
                <a16:creationId xmlns:a16="http://schemas.microsoft.com/office/drawing/2014/main" id="{3EED1BD1-23BC-7240-905A-3950E5753266}"/>
              </a:ext>
            </a:extLst>
          </p:cNvPr>
          <p:cNvGraphicFramePr>
            <a:graphicFrameLocks noGrp="1" noChangeAspect="1"/>
          </p:cNvGraphicFramePr>
          <p:nvPr>
            <p:ph idx="1"/>
            <p:extLst>
              <p:ext uri="{D42A27DB-BD31-4B8C-83A1-F6EECF244321}">
                <p14:modId xmlns:p14="http://schemas.microsoft.com/office/powerpoint/2010/main" val="3802690583"/>
              </p:ext>
            </p:extLst>
          </p:nvPr>
        </p:nvGraphicFramePr>
        <p:xfrm>
          <a:off x="1288878" y="2805072"/>
          <a:ext cx="2855913" cy="1022170"/>
        </p:xfrm>
        <a:graphic>
          <a:graphicData uri="http://schemas.openxmlformats.org/presentationml/2006/ole">
            <mc:AlternateContent xmlns:mc="http://schemas.openxmlformats.org/markup-compatibility/2006">
              <mc:Choice xmlns:v="urn:schemas-microsoft-com:vml" Requires="v">
                <p:oleObj name="Equation" r:id="rId3" imgW="1358900" imgH="469900" progId="Equation.DSMT4">
                  <p:embed/>
                </p:oleObj>
              </mc:Choice>
              <mc:Fallback>
                <p:oleObj name="Equation" r:id="rId3" imgW="1358900" imgH="469900" progId="Equation.DSMT4">
                  <p:embed/>
                  <p:pic>
                    <p:nvPicPr>
                      <p:cNvPr id="20483" name="Object 2">
                        <a:extLst>
                          <a:ext uri="{FF2B5EF4-FFF2-40B4-BE49-F238E27FC236}">
                            <a16:creationId xmlns:a16="http://schemas.microsoft.com/office/drawing/2014/main" id="{991B8609-211E-3A49-B936-C8ECC79ED194}"/>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878" y="2805072"/>
                        <a:ext cx="2855913" cy="1022170"/>
                      </a:xfrm>
                      <a:prstGeom prst="rect">
                        <a:avLst/>
                      </a:prstGeom>
                      <a:noFill/>
                      <a:ln>
                        <a:noFill/>
                      </a:ln>
                    </p:spPr>
                  </p:pic>
                </p:oleObj>
              </mc:Fallback>
            </mc:AlternateContent>
          </a:graphicData>
        </a:graphic>
      </p:graphicFrame>
      <p:sp>
        <p:nvSpPr>
          <p:cNvPr id="2" name="Téglalap 1">
            <a:extLst>
              <a:ext uri="{FF2B5EF4-FFF2-40B4-BE49-F238E27FC236}">
                <a16:creationId xmlns:a16="http://schemas.microsoft.com/office/drawing/2014/main" id="{9CB545E4-BCE5-1A46-B067-52089B6A9A25}"/>
              </a:ext>
            </a:extLst>
          </p:cNvPr>
          <p:cNvSpPr/>
          <p:nvPr/>
        </p:nvSpPr>
        <p:spPr>
          <a:xfrm>
            <a:off x="274458" y="974277"/>
            <a:ext cx="8640942" cy="1938992"/>
          </a:xfrm>
          <a:prstGeom prst="rect">
            <a:avLst/>
          </a:prstGeom>
        </p:spPr>
        <p:txBody>
          <a:bodyPr wrap="square">
            <a:spAutoFit/>
          </a:bodyPr>
          <a:lstStyle/>
          <a:p>
            <a:pPr eaLnBrk="1" hangingPunct="1"/>
            <a:r>
              <a:rPr lang="en-US" altLang="en-US" dirty="0">
                <a:latin typeface="Book Antiqua" panose="02040602050305030304" pitchFamily="18" charset="0"/>
              </a:rPr>
              <a:t>The value of the firm equals the value of the assets already in place, the </a:t>
            </a:r>
            <a:r>
              <a:rPr lang="en-US" altLang="en-US" b="1" dirty="0">
                <a:latin typeface="Book Antiqua" panose="02040602050305030304" pitchFamily="18" charset="0"/>
              </a:rPr>
              <a:t>no-growth value of the firm</a:t>
            </a:r>
            <a:r>
              <a:rPr lang="en-US" altLang="en-US" dirty="0">
                <a:latin typeface="Book Antiqua" panose="02040602050305030304" pitchFamily="18" charset="0"/>
              </a:rPr>
              <a:t>,</a:t>
            </a:r>
          </a:p>
          <a:p>
            <a:pPr eaLnBrk="1" hangingPunct="1"/>
            <a:r>
              <a:rPr lang="en-US" altLang="en-US" b="1" dirty="0">
                <a:latin typeface="Book Antiqua" panose="02040602050305030304" pitchFamily="18" charset="0"/>
              </a:rPr>
              <a:t>Plus</a:t>
            </a:r>
            <a:r>
              <a:rPr lang="en-US" altLang="en-US" dirty="0">
                <a:latin typeface="Book Antiqua" panose="02040602050305030304" pitchFamily="18" charset="0"/>
              </a:rPr>
              <a:t> the NPV of its future investments,</a:t>
            </a:r>
          </a:p>
          <a:p>
            <a:pPr eaLnBrk="1" hangingPunct="1"/>
            <a:r>
              <a:rPr lang="en-US" altLang="en-US" dirty="0">
                <a:latin typeface="Book Antiqua" panose="02040602050305030304" pitchFamily="18" charset="0"/>
              </a:rPr>
              <a:t>Which is called the </a:t>
            </a:r>
            <a:r>
              <a:rPr lang="en-US" altLang="en-US" b="1" dirty="0">
                <a:latin typeface="Book Antiqua" panose="02040602050305030304" pitchFamily="18" charset="0"/>
              </a:rPr>
              <a:t>present value of growth opportunities</a:t>
            </a:r>
            <a:r>
              <a:rPr lang="en-US" altLang="en-US" dirty="0">
                <a:latin typeface="Book Antiqua" panose="02040602050305030304" pitchFamily="18" charset="0"/>
              </a:rPr>
              <a:t> or </a:t>
            </a:r>
            <a:r>
              <a:rPr lang="en-US" altLang="en-US" b="1" dirty="0">
                <a:latin typeface="Book Antiqua" panose="02040602050305030304" pitchFamily="18" charset="0"/>
              </a:rPr>
              <a:t>PVGO</a:t>
            </a:r>
            <a:r>
              <a:rPr lang="en-US" altLang="en-US" dirty="0">
                <a:latin typeface="Book Antiqua" panose="02040602050305030304" pitchFamily="18" charset="0"/>
              </a:rPr>
              <a:t>.</a:t>
            </a:r>
          </a:p>
        </p:txBody>
      </p:sp>
    </p:spTree>
    <p:extLst>
      <p:ext uri="{BB962C8B-B14F-4D97-AF65-F5344CB8AC3E}">
        <p14:creationId xmlns:p14="http://schemas.microsoft.com/office/powerpoint/2010/main" val="272197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229600" cy="796925"/>
          </a:xfrm>
          <a:noFill/>
        </p:spPr>
        <p:txBody>
          <a:bodyPr lIns="90488" tIns="44450" rIns="90488" bIns="44450">
            <a:normAutofit/>
          </a:bodyPr>
          <a:lstStyle/>
          <a:p>
            <a:r>
              <a:rPr lang="en-GB" sz="3600" b="1" dirty="0"/>
              <a:t>Comparative analysis- P/E Ratio</a:t>
            </a:r>
          </a:p>
        </p:txBody>
      </p:sp>
      <p:sp>
        <p:nvSpPr>
          <p:cNvPr id="48131" name="Rectangle 3"/>
          <p:cNvSpPr>
            <a:spLocks noGrp="1" noChangeArrowheads="1"/>
          </p:cNvSpPr>
          <p:nvPr>
            <p:ph type="body" idx="1"/>
          </p:nvPr>
        </p:nvSpPr>
        <p:spPr>
          <a:xfrm>
            <a:off x="228600" y="990600"/>
            <a:ext cx="8686800" cy="5006976"/>
          </a:xfrm>
          <a:noFill/>
        </p:spPr>
        <p:txBody>
          <a:bodyPr lIns="90488" tIns="44450" rIns="90488" bIns="44450">
            <a:normAutofit/>
          </a:bodyPr>
          <a:lstStyle/>
          <a:p>
            <a:pPr marL="0" indent="0">
              <a:buNone/>
            </a:pPr>
            <a:r>
              <a:rPr lang="en-US" dirty="0"/>
              <a:t>The ratio of a stock’s</a:t>
            </a:r>
            <a:r>
              <a:rPr lang="hu-HU" dirty="0"/>
              <a:t> </a:t>
            </a:r>
            <a:r>
              <a:rPr lang="hu-HU" dirty="0" err="1"/>
              <a:t>price</a:t>
            </a:r>
            <a:r>
              <a:rPr lang="hu-HU" dirty="0"/>
              <a:t> </a:t>
            </a:r>
            <a:r>
              <a:rPr lang="hu-HU" dirty="0" err="1"/>
              <a:t>to</a:t>
            </a:r>
            <a:r>
              <a:rPr lang="hu-HU" dirty="0"/>
              <a:t> </a:t>
            </a:r>
            <a:r>
              <a:rPr lang="hu-HU" dirty="0" err="1"/>
              <a:t>its</a:t>
            </a:r>
            <a:r>
              <a:rPr lang="hu-HU" dirty="0"/>
              <a:t> </a:t>
            </a:r>
            <a:r>
              <a:rPr lang="hu-HU" dirty="0" err="1"/>
              <a:t>earnings</a:t>
            </a:r>
            <a:r>
              <a:rPr lang="hu-HU" dirty="0"/>
              <a:t> per </a:t>
            </a:r>
            <a:r>
              <a:rPr lang="hu-HU" dirty="0" err="1"/>
              <a:t>share</a:t>
            </a:r>
            <a:r>
              <a:rPr lang="hu-HU" dirty="0"/>
              <a:t>.</a:t>
            </a:r>
          </a:p>
          <a:p>
            <a:r>
              <a:rPr lang="en-US" dirty="0"/>
              <a:t>P/E Ratios are a function of two factors</a:t>
            </a:r>
          </a:p>
          <a:p>
            <a:pPr marL="742950" lvl="1" indent="-285750"/>
            <a:r>
              <a:rPr lang="en-US" dirty="0"/>
              <a:t>Required Rates of Return (k)</a:t>
            </a:r>
          </a:p>
          <a:p>
            <a:pPr marL="742950" lvl="1" indent="-285750"/>
            <a:r>
              <a:rPr lang="en-US" dirty="0"/>
              <a:t>Expected growth in Dividends</a:t>
            </a:r>
          </a:p>
          <a:p>
            <a:endParaRPr lang="hu-HU" sz="2400" dirty="0"/>
          </a:p>
          <a:p>
            <a:r>
              <a:rPr lang="hu-HU" sz="2400" dirty="0" err="1"/>
              <a:t>Current</a:t>
            </a:r>
            <a:r>
              <a:rPr lang="hu-HU" sz="2400" dirty="0"/>
              <a:t> Price </a:t>
            </a:r>
          </a:p>
          <a:p>
            <a:r>
              <a:rPr lang="hu-HU" sz="2400" dirty="0" err="1"/>
              <a:t>Next</a:t>
            </a:r>
            <a:r>
              <a:rPr lang="hu-HU" sz="2400" dirty="0"/>
              <a:t> (</a:t>
            </a:r>
            <a:r>
              <a:rPr lang="hu-HU" sz="2400" dirty="0" err="1"/>
              <a:t>expected</a:t>
            </a:r>
            <a:r>
              <a:rPr lang="hu-HU" sz="2400" dirty="0"/>
              <a:t>) </a:t>
            </a:r>
            <a:r>
              <a:rPr lang="hu-HU" sz="2400" dirty="0" err="1"/>
              <a:t>Dividend</a:t>
            </a:r>
            <a:endParaRPr lang="hu-HU" sz="2400" dirty="0"/>
          </a:p>
          <a:p>
            <a:endParaRPr lang="hu-HU" dirty="0"/>
          </a:p>
          <a:p>
            <a:r>
              <a:rPr lang="en-US" dirty="0"/>
              <a:t>Uses</a:t>
            </a:r>
          </a:p>
          <a:p>
            <a:pPr marL="742950" lvl="1" indent="-285750"/>
            <a:r>
              <a:rPr lang="en-US" dirty="0"/>
              <a:t>Relative valuation</a:t>
            </a:r>
          </a:p>
          <a:p>
            <a:pPr marL="742950" lvl="1" indent="-285750"/>
            <a:r>
              <a:rPr lang="en-US" dirty="0"/>
              <a:t>Extensive use in industry</a:t>
            </a:r>
            <a:endParaRPr lang="hu-HU" dirty="0"/>
          </a:p>
          <a:p>
            <a:pPr marL="742950" lvl="1" indent="-285750"/>
            <a:endParaRPr lang="hu-HU" dirty="0"/>
          </a:p>
          <a:p>
            <a:pPr marL="742950" lvl="1" indent="-285750"/>
            <a:endParaRPr lang="hu-HU" dirty="0"/>
          </a:p>
          <a:p>
            <a:pPr marL="742950" lvl="1" indent="-285750"/>
            <a:endParaRPr lang="hu-HU" dirty="0"/>
          </a:p>
          <a:p>
            <a:pPr marL="742950" lvl="1" indent="-285750"/>
            <a:endParaRPr lang="en-US" dirty="0"/>
          </a:p>
        </p:txBody>
      </p:sp>
      <p:sp>
        <p:nvSpPr>
          <p:cNvPr id="5" name="Line 4"/>
          <p:cNvSpPr>
            <a:spLocks noChangeShapeType="1"/>
          </p:cNvSpPr>
          <p:nvPr/>
        </p:nvSpPr>
        <p:spPr bwMode="auto">
          <a:xfrm>
            <a:off x="5540375" y="3603625"/>
            <a:ext cx="752475" cy="1588"/>
          </a:xfrm>
          <a:prstGeom prst="line">
            <a:avLst/>
          </a:prstGeom>
          <a:noFill/>
          <a:ln w="26988">
            <a:solidFill>
              <a:srgbClr val="C4CCEE"/>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Rectangle 9"/>
          <p:cNvSpPr>
            <a:spLocks noChangeArrowheads="1"/>
          </p:cNvSpPr>
          <p:nvPr/>
        </p:nvSpPr>
        <p:spPr bwMode="auto">
          <a:xfrm>
            <a:off x="5635625" y="2971800"/>
            <a:ext cx="3032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900" i="1">
                <a:latin typeface="Times New Roman" panose="02020603050405020304" pitchFamily="18" charset="0"/>
              </a:rPr>
              <a:t>P</a:t>
            </a:r>
            <a:endParaRPr lang="en-US" sz="2400">
              <a:latin typeface="Times New Roman" panose="02020603050405020304" pitchFamily="18" charset="0"/>
            </a:endParaRPr>
          </a:p>
        </p:txBody>
      </p:sp>
      <p:sp>
        <p:nvSpPr>
          <p:cNvPr id="11" name="Rectangle 10"/>
          <p:cNvSpPr>
            <a:spLocks noChangeArrowheads="1"/>
          </p:cNvSpPr>
          <p:nvPr/>
        </p:nvSpPr>
        <p:spPr bwMode="auto">
          <a:xfrm>
            <a:off x="5629275" y="3673475"/>
            <a:ext cx="3032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900" i="1">
                <a:latin typeface="Times New Roman" panose="02020603050405020304" pitchFamily="18" charset="0"/>
              </a:rPr>
              <a:t>E</a:t>
            </a:r>
            <a:endParaRPr lang="en-US" sz="2400">
              <a:latin typeface="Times New Roman" panose="02020603050405020304" pitchFamily="18" charset="0"/>
            </a:endParaRPr>
          </a:p>
        </p:txBody>
      </p:sp>
      <p:sp>
        <p:nvSpPr>
          <p:cNvPr id="15" name="Rectangle 14"/>
          <p:cNvSpPr>
            <a:spLocks noChangeArrowheads="1"/>
          </p:cNvSpPr>
          <p:nvPr/>
        </p:nvSpPr>
        <p:spPr bwMode="auto">
          <a:xfrm>
            <a:off x="6072188" y="315436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300">
                <a:latin typeface="Times New Roman" panose="02020603050405020304" pitchFamily="18" charset="0"/>
              </a:rPr>
              <a:t>0</a:t>
            </a:r>
            <a:endParaRPr lang="en-US" sz="2400">
              <a:latin typeface="Times New Roman" panose="02020603050405020304" pitchFamily="18" charset="0"/>
            </a:endParaRPr>
          </a:p>
        </p:txBody>
      </p:sp>
      <p:sp>
        <p:nvSpPr>
          <p:cNvPr id="16" name="Rectangle 15"/>
          <p:cNvSpPr>
            <a:spLocks noChangeArrowheads="1"/>
          </p:cNvSpPr>
          <p:nvPr/>
        </p:nvSpPr>
        <p:spPr bwMode="auto">
          <a:xfrm>
            <a:off x="6083300" y="385603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300" dirty="0">
                <a:latin typeface="Times New Roman" panose="02020603050405020304" pitchFamily="18" charset="0"/>
              </a:rPr>
              <a:t>1</a:t>
            </a:r>
            <a:endParaRPr lang="en-US" sz="2400" dirty="0">
              <a:latin typeface="Times New Roman" panose="02020603050405020304" pitchFamily="18" charset="0"/>
            </a:endParaRPr>
          </a:p>
        </p:txBody>
      </p:sp>
    </p:spTree>
    <p:extLst>
      <p:ext uri="{BB962C8B-B14F-4D97-AF65-F5344CB8AC3E}">
        <p14:creationId xmlns:p14="http://schemas.microsoft.com/office/powerpoint/2010/main" val="3837585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normAutofit fontScale="90000"/>
          </a:bodyPr>
          <a:lstStyle/>
          <a:p>
            <a:pPr eaLnBrk="1" hangingPunct="1"/>
            <a:r>
              <a:rPr lang="en-US" altLang="hu-HU" b="1" dirty="0">
                <a:ea typeface="ヒラギノ角ゴ Pro W3" pitchFamily="-84" charset="-128"/>
              </a:rPr>
              <a:t>Investing in Stocks</a:t>
            </a:r>
          </a:p>
        </p:txBody>
      </p:sp>
      <p:sp>
        <p:nvSpPr>
          <p:cNvPr id="9218" name="Text Placeholder 2"/>
          <p:cNvSpPr>
            <a:spLocks noGrp="1"/>
          </p:cNvSpPr>
          <p:nvPr>
            <p:ph sz="half" idx="1"/>
          </p:nvPr>
        </p:nvSpPr>
        <p:spPr>
          <a:xfrm>
            <a:off x="374650" y="1253331"/>
            <a:ext cx="4114799" cy="4351338"/>
          </a:xfrm>
        </p:spPr>
        <p:txBody>
          <a:bodyPr>
            <a:normAutofit/>
          </a:bodyPr>
          <a:lstStyle/>
          <a:p>
            <a:pPr marL="514350" indent="-514350" eaLnBrk="1" hangingPunct="1">
              <a:buFontTx/>
              <a:buAutoNum type="arabicPeriod"/>
            </a:pPr>
            <a:r>
              <a:rPr lang="en-US" altLang="hu-HU" sz="2400" b="1" dirty="0">
                <a:ea typeface="ヒラギノ角ゴ Pro W3" pitchFamily="-84" charset="-128"/>
              </a:rPr>
              <a:t>Represents ownership </a:t>
            </a:r>
            <a:br>
              <a:rPr lang="en-US" altLang="hu-HU" sz="2400" b="1" dirty="0">
                <a:ea typeface="ヒラギノ角ゴ Pro W3" pitchFamily="-84" charset="-128"/>
              </a:rPr>
            </a:br>
            <a:r>
              <a:rPr lang="en-US" altLang="hu-HU" sz="2400" b="1" dirty="0">
                <a:ea typeface="ヒラギノ角ゴ Pro W3" pitchFamily="-84" charset="-128"/>
              </a:rPr>
              <a:t>in a firm </a:t>
            </a:r>
          </a:p>
          <a:p>
            <a:pPr marL="514350" indent="-514350" eaLnBrk="1" hangingPunct="1">
              <a:spcBef>
                <a:spcPts val="1200"/>
              </a:spcBef>
              <a:buFontTx/>
              <a:buAutoNum type="arabicPeriod"/>
            </a:pPr>
            <a:r>
              <a:rPr lang="en-US" altLang="hu-HU" sz="2400" b="1" dirty="0">
                <a:ea typeface="ヒラギノ角ゴ Pro W3" pitchFamily="-84" charset="-128"/>
              </a:rPr>
              <a:t>Earn a return in </a:t>
            </a:r>
            <a:br>
              <a:rPr lang="en-US" altLang="hu-HU" sz="2400" b="1" dirty="0">
                <a:ea typeface="ヒラギノ角ゴ Pro W3" pitchFamily="-84" charset="-128"/>
              </a:rPr>
            </a:br>
            <a:r>
              <a:rPr lang="en-US" altLang="hu-HU" sz="2400" b="1" dirty="0">
                <a:ea typeface="ヒラギノ角ゴ Pro W3" pitchFamily="-84" charset="-128"/>
              </a:rPr>
              <a:t>two ways</a:t>
            </a:r>
          </a:p>
          <a:p>
            <a:pPr lvl="1" eaLnBrk="1" hangingPunct="1">
              <a:buFont typeface="Arial" pitchFamily="34" charset="0"/>
              <a:buChar char="─"/>
            </a:pPr>
            <a:r>
              <a:rPr lang="en-US" altLang="hu-HU" sz="2000" b="1" i="1" dirty="0">
                <a:ea typeface="ヒラギノ角ゴ Pro W3" pitchFamily="-84" charset="-128"/>
              </a:rPr>
              <a:t>Price of the stock </a:t>
            </a:r>
            <a:r>
              <a:rPr lang="en-US" altLang="hu-HU" sz="2000" dirty="0">
                <a:ea typeface="ヒラギノ角ゴ Pro W3" pitchFamily="-84" charset="-128"/>
              </a:rPr>
              <a:t>rises </a:t>
            </a:r>
            <a:br>
              <a:rPr lang="en-US" altLang="hu-HU" sz="2000" dirty="0">
                <a:ea typeface="ヒラギノ角ゴ Pro W3" pitchFamily="-84" charset="-128"/>
              </a:rPr>
            </a:br>
            <a:r>
              <a:rPr lang="en-US" altLang="hu-HU" sz="2000" dirty="0">
                <a:ea typeface="ヒラギノ角ゴ Pro W3" pitchFamily="-84" charset="-128"/>
              </a:rPr>
              <a:t>over time</a:t>
            </a:r>
          </a:p>
          <a:p>
            <a:pPr lvl="1" eaLnBrk="1" hangingPunct="1">
              <a:buFont typeface="Arial" pitchFamily="34" charset="0"/>
              <a:buChar char="─"/>
            </a:pPr>
            <a:r>
              <a:rPr lang="en-US" altLang="hu-HU" sz="2000" b="1" i="1" dirty="0">
                <a:ea typeface="ヒラギノ角ゴ Pro W3" pitchFamily="-84" charset="-128"/>
              </a:rPr>
              <a:t>Dividends</a:t>
            </a:r>
            <a:r>
              <a:rPr lang="en-US" altLang="hu-HU" sz="2000" dirty="0">
                <a:ea typeface="ヒラギノ角ゴ Pro W3" pitchFamily="-84" charset="-128"/>
              </a:rPr>
              <a:t> are paid to the stockholder</a:t>
            </a:r>
          </a:p>
          <a:p>
            <a:pPr marL="514350" indent="-514350" eaLnBrk="1" hangingPunct="1">
              <a:spcBef>
                <a:spcPts val="1200"/>
              </a:spcBef>
              <a:buFontTx/>
              <a:buAutoNum type="arabicPeriod"/>
            </a:pPr>
            <a:r>
              <a:rPr lang="en-US" altLang="hu-HU" sz="2400" b="1" dirty="0">
                <a:ea typeface="ヒラギノ角ゴ Pro W3" pitchFamily="-84" charset="-128"/>
              </a:rPr>
              <a:t>Stockholders have claim on all assets</a:t>
            </a:r>
          </a:p>
        </p:txBody>
      </p:sp>
      <p:sp>
        <p:nvSpPr>
          <p:cNvPr id="9219" name="Text Placeholder 2"/>
          <p:cNvSpPr txBox="1">
            <a:spLocks/>
          </p:cNvSpPr>
          <p:nvPr/>
        </p:nvSpPr>
        <p:spPr bwMode="auto">
          <a:xfrm>
            <a:off x="4864101" y="1253330"/>
            <a:ext cx="4114800" cy="469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3800">
                <a:solidFill>
                  <a:schemeClr val="tx2"/>
                </a:solidFill>
                <a:latin typeface="Arial" pitchFamily="34" charset="0"/>
                <a:ea typeface="ヒラギノ角ゴ Pro W3" pitchFamily="-84" charset="-128"/>
              </a:defRPr>
            </a:lvl1pPr>
            <a:lvl2pPr marL="1147763" indent="-466725">
              <a:defRPr sz="3800">
                <a:solidFill>
                  <a:schemeClr val="tx2"/>
                </a:solidFill>
                <a:latin typeface="Arial" pitchFamily="34" charset="0"/>
                <a:ea typeface="ヒラギノ角ゴ Pro W3" pitchFamily="-84" charset="-128"/>
              </a:defRPr>
            </a:lvl2pPr>
            <a:lvl3pPr marL="1143000" indent="-2921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spcBef>
                <a:spcPct val="50000"/>
              </a:spcBef>
              <a:buFont typeface="Arial" pitchFamily="34" charset="0"/>
              <a:buAutoNum type="arabicPeriod" startAt="4"/>
            </a:pPr>
            <a:r>
              <a:rPr lang="en-US" altLang="hu-HU" sz="2400" b="1" dirty="0">
                <a:solidFill>
                  <a:schemeClr val="tx1"/>
                </a:solidFill>
                <a:latin typeface="Book Antiqua" panose="02040602050305030304" pitchFamily="18" charset="0"/>
              </a:rPr>
              <a:t>Right to vote for directors and on certain issues</a:t>
            </a:r>
          </a:p>
          <a:p>
            <a:pPr eaLnBrk="1" hangingPunct="1">
              <a:spcBef>
                <a:spcPct val="50000"/>
              </a:spcBef>
              <a:buFont typeface="Arial" pitchFamily="34" charset="0"/>
              <a:buAutoNum type="arabicPeriod" startAt="4"/>
            </a:pPr>
            <a:r>
              <a:rPr lang="en-US" altLang="hu-HU" sz="2400" b="1" dirty="0">
                <a:solidFill>
                  <a:schemeClr val="tx1"/>
                </a:solidFill>
                <a:latin typeface="Book Antiqua" panose="02040602050305030304" pitchFamily="18" charset="0"/>
              </a:rPr>
              <a:t>Two types</a:t>
            </a:r>
          </a:p>
          <a:p>
            <a:pPr lvl="1" eaLnBrk="1" hangingPunct="1">
              <a:spcBef>
                <a:spcPts val="600"/>
              </a:spcBef>
              <a:buFont typeface="Arial" pitchFamily="34" charset="0"/>
              <a:buChar char="─"/>
            </a:pPr>
            <a:r>
              <a:rPr lang="en-US" altLang="hu-HU" sz="2000" b="1" dirty="0">
                <a:solidFill>
                  <a:schemeClr val="tx1"/>
                </a:solidFill>
                <a:latin typeface="Book Antiqua" panose="02040602050305030304" pitchFamily="18" charset="0"/>
              </a:rPr>
              <a:t>Common stock</a:t>
            </a:r>
          </a:p>
          <a:p>
            <a:pPr lvl="2" eaLnBrk="1" hangingPunct="1">
              <a:spcBef>
                <a:spcPts val="600"/>
              </a:spcBef>
              <a:buFont typeface="Arial" pitchFamily="34" charset="0"/>
              <a:buChar char="•"/>
            </a:pPr>
            <a:r>
              <a:rPr lang="hu-HU" altLang="hu-HU" sz="1800" dirty="0" err="1">
                <a:solidFill>
                  <a:schemeClr val="tx1"/>
                </a:solidFill>
                <a:latin typeface="Book Antiqua" panose="02040602050305030304" pitchFamily="18" charset="0"/>
              </a:rPr>
              <a:t>Residual</a:t>
            </a:r>
            <a:r>
              <a:rPr lang="hu-HU" altLang="hu-HU" sz="1800" dirty="0">
                <a:solidFill>
                  <a:schemeClr val="tx1"/>
                </a:solidFill>
                <a:latin typeface="Book Antiqua" panose="02040602050305030304" pitchFamily="18" charset="0"/>
              </a:rPr>
              <a:t> </a:t>
            </a:r>
            <a:r>
              <a:rPr lang="hu-HU" altLang="hu-HU" sz="1800" dirty="0" err="1">
                <a:solidFill>
                  <a:schemeClr val="tx1"/>
                </a:solidFill>
                <a:latin typeface="Book Antiqua" panose="02040602050305030304" pitchFamily="18" charset="0"/>
              </a:rPr>
              <a:t>claim</a:t>
            </a:r>
            <a:endParaRPr lang="hu-HU" altLang="hu-HU" sz="1800" dirty="0">
              <a:solidFill>
                <a:schemeClr val="tx1"/>
              </a:solidFill>
              <a:latin typeface="Book Antiqua" panose="02040602050305030304" pitchFamily="18" charset="0"/>
            </a:endParaRPr>
          </a:p>
          <a:p>
            <a:pPr lvl="2" eaLnBrk="1" hangingPunct="1">
              <a:spcBef>
                <a:spcPts val="600"/>
              </a:spcBef>
              <a:buFont typeface="Arial" pitchFamily="34" charset="0"/>
              <a:buChar char="•"/>
            </a:pPr>
            <a:r>
              <a:rPr lang="en-US" altLang="hu-HU" sz="1800" dirty="0">
                <a:solidFill>
                  <a:schemeClr val="tx1"/>
                </a:solidFill>
                <a:latin typeface="Book Antiqua" panose="02040602050305030304" pitchFamily="18" charset="0"/>
              </a:rPr>
              <a:t>Right to vote</a:t>
            </a:r>
          </a:p>
          <a:p>
            <a:pPr lvl="2" eaLnBrk="1" hangingPunct="1">
              <a:spcBef>
                <a:spcPts val="600"/>
              </a:spcBef>
              <a:buFont typeface="Arial" pitchFamily="34" charset="0"/>
              <a:buChar char="•"/>
            </a:pPr>
            <a:r>
              <a:rPr lang="en-US" altLang="hu-HU" sz="1800" dirty="0">
                <a:solidFill>
                  <a:schemeClr val="tx1"/>
                </a:solidFill>
                <a:latin typeface="Book Antiqua" panose="02040602050305030304" pitchFamily="18" charset="0"/>
              </a:rPr>
              <a:t>Receive dividends</a:t>
            </a:r>
          </a:p>
          <a:p>
            <a:pPr lvl="1" eaLnBrk="1" hangingPunct="1">
              <a:spcBef>
                <a:spcPts val="600"/>
              </a:spcBef>
              <a:buFont typeface="Arial" pitchFamily="34" charset="0"/>
              <a:buChar char="─"/>
            </a:pPr>
            <a:r>
              <a:rPr lang="en-US" altLang="hu-HU" sz="2000" b="1" dirty="0">
                <a:solidFill>
                  <a:schemeClr val="tx1"/>
                </a:solidFill>
                <a:latin typeface="Book Antiqua" panose="02040602050305030304" pitchFamily="18" charset="0"/>
              </a:rPr>
              <a:t>Preferred stock</a:t>
            </a:r>
          </a:p>
          <a:p>
            <a:pPr lvl="2" eaLnBrk="1" hangingPunct="1">
              <a:spcBef>
                <a:spcPts val="600"/>
              </a:spcBef>
              <a:buFont typeface="Arial" pitchFamily="34" charset="0"/>
              <a:buChar char="•"/>
            </a:pPr>
            <a:r>
              <a:rPr lang="en-US" sz="1800" dirty="0">
                <a:solidFill>
                  <a:schemeClr val="tx1"/>
                </a:solidFill>
                <a:latin typeface="Book Antiqua" panose="02040602050305030304" pitchFamily="18" charset="0"/>
              </a:rPr>
              <a:t>Priority over common</a:t>
            </a:r>
            <a:endParaRPr lang="hu-HU" altLang="hu-HU" sz="1800" dirty="0">
              <a:solidFill>
                <a:schemeClr val="tx1"/>
              </a:solidFill>
              <a:latin typeface="Book Antiqua" panose="02040602050305030304" pitchFamily="18" charset="0"/>
            </a:endParaRPr>
          </a:p>
          <a:p>
            <a:pPr lvl="2" eaLnBrk="1" hangingPunct="1">
              <a:spcBef>
                <a:spcPts val="600"/>
              </a:spcBef>
              <a:buFont typeface="Arial" pitchFamily="34" charset="0"/>
              <a:buChar char="•"/>
            </a:pPr>
            <a:r>
              <a:rPr lang="en-US" altLang="hu-HU" sz="1800" dirty="0">
                <a:solidFill>
                  <a:schemeClr val="tx1"/>
                </a:solidFill>
                <a:latin typeface="Book Antiqua" panose="02040602050305030304" pitchFamily="18" charset="0"/>
              </a:rPr>
              <a:t>Receive a fixed dividend</a:t>
            </a:r>
          </a:p>
          <a:p>
            <a:pPr lvl="2" eaLnBrk="1" hangingPunct="1">
              <a:spcBef>
                <a:spcPts val="600"/>
              </a:spcBef>
              <a:buFont typeface="Arial" pitchFamily="34" charset="0"/>
              <a:buChar char="•"/>
            </a:pPr>
            <a:r>
              <a:rPr lang="en-US" altLang="hu-HU" sz="1800" dirty="0">
                <a:solidFill>
                  <a:schemeClr val="tx1"/>
                </a:solidFill>
                <a:latin typeface="Book Antiqua" panose="02040602050305030304" pitchFamily="18" charset="0"/>
              </a:rPr>
              <a:t>Do not usually vote</a:t>
            </a:r>
          </a:p>
        </p:txBody>
      </p:sp>
    </p:spTree>
    <p:extLst>
      <p:ext uri="{BB962C8B-B14F-4D97-AF65-F5344CB8AC3E}">
        <p14:creationId xmlns:p14="http://schemas.microsoft.com/office/powerpoint/2010/main" val="306523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228600"/>
            <a:ext cx="6553200" cy="1143000"/>
          </a:xfrm>
          <a:noFill/>
        </p:spPr>
        <p:txBody>
          <a:bodyPr>
            <a:normAutofit/>
          </a:bodyPr>
          <a:lstStyle/>
          <a:p>
            <a:r>
              <a:rPr lang="en-US" sz="3600" b="1" dirty="0"/>
              <a:t>Pitfalls in Using P/E</a:t>
            </a:r>
            <a:r>
              <a:rPr lang="hu-HU" sz="3600" b="1" dirty="0"/>
              <a:t> </a:t>
            </a:r>
            <a:r>
              <a:rPr lang="en-US" sz="3600" b="1" dirty="0"/>
              <a:t>Ratios</a:t>
            </a:r>
          </a:p>
        </p:txBody>
      </p:sp>
      <p:sp>
        <p:nvSpPr>
          <p:cNvPr id="54275" name="Rectangle 3"/>
          <p:cNvSpPr>
            <a:spLocks noGrp="1" noChangeArrowheads="1"/>
          </p:cNvSpPr>
          <p:nvPr>
            <p:ph type="body" idx="1"/>
          </p:nvPr>
        </p:nvSpPr>
        <p:spPr>
          <a:xfrm>
            <a:off x="419100" y="914400"/>
            <a:ext cx="8343900" cy="4876800"/>
          </a:xfrm>
        </p:spPr>
        <p:txBody>
          <a:bodyPr>
            <a:normAutofit/>
          </a:bodyPr>
          <a:lstStyle/>
          <a:p>
            <a:pPr marL="0" indent="0">
              <a:buNone/>
            </a:pPr>
            <a:r>
              <a:rPr lang="hu-HU" sz="2400" dirty="0" err="1"/>
              <a:t>As</a:t>
            </a:r>
            <a:r>
              <a:rPr lang="hu-HU" sz="2400" dirty="0"/>
              <a:t> </a:t>
            </a:r>
            <a:r>
              <a:rPr lang="hu-HU" sz="2400" dirty="0" err="1"/>
              <a:t>earnings</a:t>
            </a:r>
            <a:r>
              <a:rPr lang="hu-HU" sz="2400" dirty="0"/>
              <a:t> is an accounting </a:t>
            </a:r>
            <a:r>
              <a:rPr lang="hu-HU" sz="2400" dirty="0" err="1"/>
              <a:t>term</a:t>
            </a:r>
            <a:r>
              <a:rPr lang="hu-HU" sz="2400" dirty="0"/>
              <a:t> </a:t>
            </a:r>
          </a:p>
          <a:p>
            <a:r>
              <a:rPr lang="en-US" sz="2400" dirty="0"/>
              <a:t>Flexibility in reporting makes choice of earnings difficult. Earnings Management (Depreciation, transfer fee within the company)</a:t>
            </a:r>
          </a:p>
          <a:p>
            <a:r>
              <a:rPr lang="en-US" sz="2400" dirty="0"/>
              <a:t>Choice of Accounting standards</a:t>
            </a:r>
          </a:p>
          <a:p>
            <a:r>
              <a:rPr lang="en-US" sz="2400" dirty="0"/>
              <a:t>Inflation </a:t>
            </a:r>
            <a:endParaRPr lang="hu-HU" sz="2400" dirty="0"/>
          </a:p>
          <a:p>
            <a:r>
              <a:rPr lang="en-US" sz="2400" dirty="0"/>
              <a:t>A high P/E implies high expected growth, but not necessarily high stock returns,</a:t>
            </a:r>
            <a:endParaRPr lang="hu-HU" sz="2400" dirty="0"/>
          </a:p>
          <a:p>
            <a:r>
              <a:rPr lang="en-GB" sz="2400" dirty="0" err="1"/>
              <a:t>Wich</a:t>
            </a:r>
            <a:r>
              <a:rPr lang="en-GB" sz="2400" dirty="0"/>
              <a:t> year earnings is calculated: historic or predicted (forecasted). Reported earnings fluctuate around the business </a:t>
            </a:r>
            <a:r>
              <a:rPr lang="en-GB" sz="2400" dirty="0" err="1"/>
              <a:t>cycly</a:t>
            </a:r>
            <a:r>
              <a:rPr lang="en-GB" sz="2400" dirty="0"/>
              <a:t>. This year’s earnings vs. long term earnings expectation</a:t>
            </a:r>
          </a:p>
          <a:p>
            <a:endParaRPr lang="hu-HU" sz="2400" dirty="0"/>
          </a:p>
          <a:p>
            <a:endParaRPr lang="en-US" dirty="0"/>
          </a:p>
        </p:txBody>
      </p:sp>
    </p:spTree>
    <p:extLst>
      <p:ext uri="{BB962C8B-B14F-4D97-AF65-F5344CB8AC3E}">
        <p14:creationId xmlns:p14="http://schemas.microsoft.com/office/powerpoint/2010/main" val="330147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b="1" dirty="0"/>
              <a:t>P/E </a:t>
            </a:r>
            <a:r>
              <a:rPr lang="hu-HU" b="1" dirty="0" err="1"/>
              <a:t>Ratios</a:t>
            </a:r>
            <a:endParaRPr lang="hu-HU" b="1" dirty="0"/>
          </a:p>
        </p:txBody>
      </p:sp>
      <p:sp>
        <p:nvSpPr>
          <p:cNvPr id="3" name="Tartalom helye 2"/>
          <p:cNvSpPr>
            <a:spLocks noGrp="1"/>
          </p:cNvSpPr>
          <p:nvPr>
            <p:ph idx="1"/>
          </p:nvPr>
        </p:nvSpPr>
        <p:spPr>
          <a:xfrm>
            <a:off x="152400" y="1066800"/>
            <a:ext cx="8839200" cy="5089314"/>
          </a:xfrm>
        </p:spPr>
        <p:txBody>
          <a:bodyPr/>
          <a:lstStyle/>
          <a:p>
            <a:r>
              <a:rPr lang="hu-HU" dirty="0">
                <a:hlinkClick r:id="rId2"/>
              </a:rPr>
              <a:t>IT </a:t>
            </a:r>
            <a:r>
              <a:rPr lang="hu-HU" dirty="0" err="1">
                <a:hlinkClick r:id="rId2"/>
              </a:rPr>
              <a:t>Industy</a:t>
            </a:r>
            <a:r>
              <a:rPr lang="hu-HU" dirty="0">
                <a:hlinkClick r:id="rId2"/>
              </a:rPr>
              <a:t> P/E </a:t>
            </a:r>
            <a:r>
              <a:rPr lang="hu-HU" dirty="0" err="1">
                <a:hlinkClick r:id="rId2"/>
              </a:rPr>
              <a:t>ratios</a:t>
            </a:r>
            <a:r>
              <a:rPr lang="hu-HU" dirty="0">
                <a:hlinkClick r:id="rId2"/>
              </a:rPr>
              <a:t> </a:t>
            </a:r>
            <a:endParaRPr lang="hu-HU" dirty="0"/>
          </a:p>
          <a:p>
            <a:endParaRPr lang="hu-HU" dirty="0"/>
          </a:p>
          <a:p>
            <a:r>
              <a:rPr lang="hu-HU" dirty="0">
                <a:hlinkClick r:id="rId3"/>
              </a:rPr>
              <a:t>P/E </a:t>
            </a:r>
            <a:r>
              <a:rPr lang="hu-HU" dirty="0" err="1">
                <a:hlinkClick r:id="rId3"/>
              </a:rPr>
              <a:t>Ratios</a:t>
            </a:r>
            <a:r>
              <a:rPr lang="hu-HU" dirty="0">
                <a:hlinkClick r:id="rId3"/>
              </a:rPr>
              <a:t> </a:t>
            </a:r>
            <a:r>
              <a:rPr lang="hu-HU" dirty="0" err="1">
                <a:hlinkClick r:id="rId3"/>
              </a:rPr>
              <a:t>by</a:t>
            </a:r>
            <a:r>
              <a:rPr lang="hu-HU" dirty="0">
                <a:hlinkClick r:id="rId3"/>
              </a:rPr>
              <a:t> </a:t>
            </a:r>
            <a:r>
              <a:rPr lang="hu-HU" dirty="0" err="1">
                <a:hlinkClick r:id="rId3"/>
              </a:rPr>
              <a:t>Industries</a:t>
            </a:r>
            <a:endParaRPr lang="hu-HU" dirty="0"/>
          </a:p>
          <a:p>
            <a:endParaRPr lang="hu-HU" dirty="0"/>
          </a:p>
          <a:p>
            <a:r>
              <a:rPr lang="hu-HU" dirty="0">
                <a:hlinkClick r:id="rId4" action="ppaction://hlinkfile"/>
              </a:rPr>
              <a:t>IBM </a:t>
            </a:r>
            <a:r>
              <a:rPr lang="hu-HU" dirty="0" err="1">
                <a:hlinkClick r:id="rId4" action="ppaction://hlinkfile"/>
              </a:rPr>
              <a:t>company</a:t>
            </a:r>
            <a:r>
              <a:rPr lang="hu-HU" dirty="0">
                <a:hlinkClick r:id="rId4" action="ppaction://hlinkfile"/>
              </a:rPr>
              <a:t> </a:t>
            </a:r>
            <a:r>
              <a:rPr lang="hu-HU" dirty="0" err="1">
                <a:hlinkClick r:id="rId4" action="ppaction://hlinkfile"/>
              </a:rPr>
              <a:t>research</a:t>
            </a:r>
            <a:r>
              <a:rPr lang="hu-HU" dirty="0">
                <a:hlinkClick r:id="rId4" action="ppaction://hlinkfile"/>
              </a:rPr>
              <a:t> </a:t>
            </a:r>
            <a:r>
              <a:rPr lang="hu-HU" dirty="0" err="1">
                <a:hlinkClick r:id="rId4" action="ppaction://hlinkfile"/>
              </a:rPr>
              <a:t>paper</a:t>
            </a:r>
            <a:endParaRPr lang="hu-HU" dirty="0"/>
          </a:p>
          <a:p>
            <a:endParaRPr lang="hu-HU" dirty="0"/>
          </a:p>
          <a:p>
            <a:endParaRPr lang="hu-HU" dirty="0"/>
          </a:p>
          <a:p>
            <a:endParaRPr lang="hu-HU" dirty="0"/>
          </a:p>
        </p:txBody>
      </p:sp>
    </p:spTree>
    <p:extLst>
      <p:ext uri="{BB962C8B-B14F-4D97-AF65-F5344CB8AC3E}">
        <p14:creationId xmlns:p14="http://schemas.microsoft.com/office/powerpoint/2010/main" val="349950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normAutofit fontScale="90000"/>
          </a:bodyPr>
          <a:lstStyle/>
          <a:p>
            <a:r>
              <a:rPr lang="en-US" b="1" dirty="0"/>
              <a:t>P/E Ratios</a:t>
            </a:r>
          </a:p>
        </p:txBody>
      </p:sp>
      <p:pic>
        <p:nvPicPr>
          <p:cNvPr id="57347" name="Picture 3" descr="bod4153X_120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00200"/>
            <a:ext cx="8229600" cy="3516313"/>
          </a:xfrm>
          <a:noFill/>
        </p:spPr>
      </p:pic>
    </p:spTree>
    <p:extLst>
      <p:ext uri="{BB962C8B-B14F-4D97-AF65-F5344CB8AC3E}">
        <p14:creationId xmlns:p14="http://schemas.microsoft.com/office/powerpoint/2010/main" val="262051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8263"/>
            <a:ext cx="7848600" cy="982337"/>
          </a:xfrm>
          <a:noFill/>
        </p:spPr>
        <p:txBody>
          <a:bodyPr>
            <a:normAutofit/>
          </a:bodyPr>
          <a:lstStyle/>
          <a:p>
            <a:r>
              <a:rPr lang="en-US" sz="3500" b="1" dirty="0"/>
              <a:t>Other Valuation Ratios</a:t>
            </a:r>
          </a:p>
        </p:txBody>
      </p:sp>
      <p:sp>
        <p:nvSpPr>
          <p:cNvPr id="58371" name="Rectangle 3"/>
          <p:cNvSpPr>
            <a:spLocks noGrp="1" noChangeArrowheads="1"/>
          </p:cNvSpPr>
          <p:nvPr>
            <p:ph type="body" idx="1"/>
          </p:nvPr>
        </p:nvSpPr>
        <p:spPr>
          <a:xfrm>
            <a:off x="400050" y="990600"/>
            <a:ext cx="8286750" cy="5334000"/>
          </a:xfrm>
        </p:spPr>
        <p:txBody>
          <a:bodyPr>
            <a:normAutofit/>
          </a:bodyPr>
          <a:lstStyle/>
          <a:p>
            <a:r>
              <a:rPr lang="en-US" b="1" dirty="0"/>
              <a:t>Price-to-book</a:t>
            </a:r>
            <a:r>
              <a:rPr lang="hu-HU" b="1" dirty="0"/>
              <a:t>: </a:t>
            </a:r>
            <a:r>
              <a:rPr lang="hu-HU" sz="2400" dirty="0" err="1"/>
              <a:t>fundamental</a:t>
            </a:r>
            <a:r>
              <a:rPr lang="hu-HU" sz="2400" dirty="0"/>
              <a:t> </a:t>
            </a:r>
            <a:r>
              <a:rPr lang="hu-HU" sz="2400" dirty="0" err="1"/>
              <a:t>value</a:t>
            </a:r>
            <a:r>
              <a:rPr lang="hu-HU" sz="2400" dirty="0"/>
              <a:t> and </a:t>
            </a:r>
            <a:r>
              <a:rPr lang="hu-HU" sz="2400" dirty="0" err="1"/>
              <a:t>price</a:t>
            </a:r>
            <a:endParaRPr lang="hu-HU" sz="2400" dirty="0"/>
          </a:p>
          <a:p>
            <a:pPr marL="0" indent="0">
              <a:buNone/>
            </a:pPr>
            <a:r>
              <a:rPr lang="hu-HU" sz="1000" dirty="0"/>
              <a:t> .</a:t>
            </a:r>
            <a:endParaRPr lang="en-US" sz="1000" dirty="0"/>
          </a:p>
          <a:p>
            <a:r>
              <a:rPr lang="en-US" b="1" dirty="0"/>
              <a:t>Price-to-cash flow</a:t>
            </a:r>
            <a:r>
              <a:rPr lang="hu-HU" b="1" dirty="0"/>
              <a:t>: </a:t>
            </a:r>
            <a:r>
              <a:rPr lang="hu-HU" sz="2400" dirty="0" err="1"/>
              <a:t>earnings</a:t>
            </a:r>
            <a:r>
              <a:rPr lang="hu-HU" sz="2400" dirty="0"/>
              <a:t> </a:t>
            </a:r>
            <a:r>
              <a:rPr lang="hu-HU" sz="2400" dirty="0" err="1"/>
              <a:t>can</a:t>
            </a:r>
            <a:r>
              <a:rPr lang="hu-HU" sz="2400" dirty="0"/>
              <a:t> </a:t>
            </a:r>
            <a:r>
              <a:rPr lang="hu-HU" sz="2400" dirty="0" err="1"/>
              <a:t>change</a:t>
            </a:r>
            <a:r>
              <a:rPr lang="hu-HU" sz="2400" dirty="0"/>
              <a:t> </a:t>
            </a:r>
            <a:r>
              <a:rPr lang="hu-HU" sz="2400" dirty="0" err="1"/>
              <a:t>for</a:t>
            </a:r>
            <a:r>
              <a:rPr lang="hu-HU" sz="2400" dirty="0"/>
              <a:t> </a:t>
            </a:r>
            <a:r>
              <a:rPr lang="hu-HU" sz="2400" dirty="0" err="1"/>
              <a:t>y-t-y</a:t>
            </a:r>
            <a:r>
              <a:rPr lang="hu-HU" sz="2400" dirty="0"/>
              <a:t> </a:t>
            </a:r>
            <a:r>
              <a:rPr lang="hu-HU" sz="2400" dirty="0" err="1"/>
              <a:t>because</a:t>
            </a:r>
            <a:r>
              <a:rPr lang="hu-HU" sz="2400" dirty="0"/>
              <a:t> of </a:t>
            </a:r>
            <a:r>
              <a:rPr lang="hu-HU" sz="2400" dirty="0" err="1"/>
              <a:t>acc</a:t>
            </a:r>
            <a:r>
              <a:rPr lang="hu-HU" sz="2400" dirty="0"/>
              <a:t>. </a:t>
            </a:r>
            <a:r>
              <a:rPr lang="hu-HU" sz="2400" dirty="0" err="1"/>
              <a:t>techniq</a:t>
            </a:r>
            <a:r>
              <a:rPr lang="hu-HU" sz="2400" dirty="0"/>
              <a:t>. (</a:t>
            </a:r>
            <a:r>
              <a:rPr lang="hu-HU" sz="2400" dirty="0" err="1"/>
              <a:t>oparational</a:t>
            </a:r>
            <a:r>
              <a:rPr lang="hu-HU" sz="2400" dirty="0"/>
              <a:t> CF </a:t>
            </a:r>
            <a:r>
              <a:rPr lang="hu-HU" sz="2400" dirty="0" err="1"/>
              <a:t>or</a:t>
            </a:r>
            <a:r>
              <a:rPr lang="hu-HU" sz="2400" dirty="0"/>
              <a:t> free CF) </a:t>
            </a:r>
          </a:p>
          <a:p>
            <a:endParaRPr lang="en-US" sz="1000" dirty="0"/>
          </a:p>
          <a:p>
            <a:r>
              <a:rPr lang="en-US" b="1" dirty="0"/>
              <a:t>Price-to-sales</a:t>
            </a:r>
            <a:r>
              <a:rPr lang="hu-HU" b="1" dirty="0"/>
              <a:t>: </a:t>
            </a:r>
            <a:r>
              <a:rPr lang="hu-HU" sz="2400" dirty="0" err="1"/>
              <a:t>startup</a:t>
            </a:r>
            <a:r>
              <a:rPr lang="hu-HU" sz="2400" dirty="0"/>
              <a:t>, </a:t>
            </a:r>
            <a:r>
              <a:rPr lang="hu-HU" sz="2400" dirty="0" err="1"/>
              <a:t>so</a:t>
            </a:r>
            <a:r>
              <a:rPr lang="hu-HU" sz="2400" dirty="0"/>
              <a:t> </a:t>
            </a:r>
            <a:r>
              <a:rPr lang="hu-HU" sz="2400" dirty="0" err="1"/>
              <a:t>there</a:t>
            </a:r>
            <a:r>
              <a:rPr lang="hu-HU" sz="2400" dirty="0"/>
              <a:t> is no </a:t>
            </a:r>
            <a:r>
              <a:rPr lang="hu-HU" sz="2400" dirty="0" err="1"/>
              <a:t>earnings</a:t>
            </a:r>
            <a:endParaRPr lang="hu-HU" sz="2400" dirty="0"/>
          </a:p>
          <a:p>
            <a:endParaRPr lang="en-US" sz="1000" dirty="0"/>
          </a:p>
          <a:p>
            <a:endParaRPr lang="hu-HU" sz="1000" b="1" dirty="0"/>
          </a:p>
        </p:txBody>
      </p:sp>
    </p:spTree>
    <p:extLst>
      <p:ext uri="{BB962C8B-B14F-4D97-AF65-F5344CB8AC3E}">
        <p14:creationId xmlns:p14="http://schemas.microsoft.com/office/powerpoint/2010/main" val="239411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2993D3-47E7-B84F-AA7B-F3CF9AA73386}"/>
              </a:ext>
            </a:extLst>
          </p:cNvPr>
          <p:cNvSpPr>
            <a:spLocks noGrp="1" noChangeArrowheads="1"/>
          </p:cNvSpPr>
          <p:nvPr>
            <p:ph type="title"/>
          </p:nvPr>
        </p:nvSpPr>
        <p:spPr>
          <a:xfrm>
            <a:off x="0" y="152400"/>
            <a:ext cx="5715000" cy="685800"/>
          </a:xfrm>
        </p:spPr>
        <p:txBody>
          <a:bodyPr lIns="90488" tIns="44450" rIns="90488" bIns="44450" anchorCtr="1">
            <a:normAutofit/>
          </a:bodyPr>
          <a:lstStyle/>
          <a:p>
            <a:pPr eaLnBrk="1" hangingPunct="1"/>
            <a:r>
              <a:rPr lang="en-US" altLang="en-US" sz="3600" b="1" dirty="0"/>
              <a:t>Free Cash Flow Approach</a:t>
            </a:r>
          </a:p>
        </p:txBody>
      </p:sp>
      <p:sp>
        <p:nvSpPr>
          <p:cNvPr id="38915" name="Rectangle 3">
            <a:extLst>
              <a:ext uri="{FF2B5EF4-FFF2-40B4-BE49-F238E27FC236}">
                <a16:creationId xmlns:a16="http://schemas.microsoft.com/office/drawing/2014/main" id="{4DF56A2C-81CB-2545-9310-2A440C91A911}"/>
              </a:ext>
            </a:extLst>
          </p:cNvPr>
          <p:cNvSpPr>
            <a:spLocks noGrp="1" noChangeArrowheads="1"/>
          </p:cNvSpPr>
          <p:nvPr>
            <p:ph idx="1"/>
          </p:nvPr>
        </p:nvSpPr>
        <p:spPr>
          <a:xfrm>
            <a:off x="152400" y="990600"/>
            <a:ext cx="8839200" cy="5165514"/>
          </a:xfrm>
        </p:spPr>
        <p:txBody>
          <a:bodyPr lIns="90488" tIns="44450" rIns="90488" bIns="44450">
            <a:normAutofit/>
          </a:bodyPr>
          <a:lstStyle/>
          <a:p>
            <a:pPr>
              <a:defRPr/>
            </a:pPr>
            <a:r>
              <a:rPr lang="hu-HU" b="1" dirty="0" err="1"/>
              <a:t>Discounted</a:t>
            </a:r>
            <a:r>
              <a:rPr lang="hu-HU" b="1" dirty="0"/>
              <a:t> Cash Flow </a:t>
            </a:r>
            <a:r>
              <a:rPr lang="hu-HU" b="1" dirty="0" err="1"/>
              <a:t>valuation</a:t>
            </a:r>
            <a:r>
              <a:rPr lang="hu-HU" b="1" dirty="0"/>
              <a:t>: </a:t>
            </a:r>
            <a:r>
              <a:rPr lang="hu-HU" dirty="0" err="1"/>
              <a:t>discounting</a:t>
            </a:r>
            <a:r>
              <a:rPr lang="hu-HU" dirty="0"/>
              <a:t> </a:t>
            </a:r>
            <a:r>
              <a:rPr lang="hu-HU" dirty="0" err="1"/>
              <a:t>the</a:t>
            </a:r>
            <a:r>
              <a:rPr lang="hu-HU" dirty="0"/>
              <a:t> </a:t>
            </a:r>
            <a:r>
              <a:rPr lang="hu-HU" dirty="0" err="1"/>
              <a:t>future</a:t>
            </a:r>
            <a:r>
              <a:rPr lang="hu-HU" dirty="0"/>
              <a:t> net cashflow </a:t>
            </a:r>
            <a:r>
              <a:rPr lang="hu-HU" dirty="0" err="1"/>
              <a:t>with</a:t>
            </a:r>
            <a:r>
              <a:rPr lang="hu-HU" dirty="0"/>
              <a:t> </a:t>
            </a:r>
            <a:r>
              <a:rPr lang="hu-HU" dirty="0" err="1"/>
              <a:t>expected</a:t>
            </a:r>
            <a:r>
              <a:rPr lang="hu-HU" dirty="0"/>
              <a:t> </a:t>
            </a:r>
            <a:r>
              <a:rPr lang="hu-HU" dirty="0" err="1"/>
              <a:t>rate</a:t>
            </a:r>
            <a:r>
              <a:rPr lang="hu-HU" dirty="0"/>
              <a:t> of </a:t>
            </a:r>
            <a:r>
              <a:rPr lang="hu-HU" dirty="0" err="1"/>
              <a:t>return</a:t>
            </a:r>
            <a:r>
              <a:rPr lang="hu-HU" dirty="0"/>
              <a:t> and </a:t>
            </a:r>
            <a:r>
              <a:rPr lang="hu-HU" dirty="0" err="1"/>
              <a:t>using</a:t>
            </a:r>
            <a:r>
              <a:rPr lang="hu-HU" dirty="0"/>
              <a:t> a constant </a:t>
            </a:r>
            <a:r>
              <a:rPr lang="hu-HU" dirty="0" err="1"/>
              <a:t>grow</a:t>
            </a:r>
            <a:r>
              <a:rPr lang="hu-HU" dirty="0"/>
              <a:t> </a:t>
            </a:r>
            <a:r>
              <a:rPr lang="hu-HU" dirty="0" err="1"/>
              <a:t>later</a:t>
            </a:r>
            <a:endParaRPr lang="en-US" dirty="0"/>
          </a:p>
          <a:p>
            <a:pPr eaLnBrk="1" hangingPunct="1">
              <a:defRPr/>
            </a:pPr>
            <a:endParaRPr lang="en-US" altLang="en-US" dirty="0"/>
          </a:p>
          <a:p>
            <a:pPr eaLnBrk="1" hangingPunct="1">
              <a:defRPr/>
            </a:pPr>
            <a:r>
              <a:rPr lang="en-US" altLang="en-US" dirty="0"/>
              <a:t>Value the firm by discounting free cash flow at WACC.</a:t>
            </a:r>
          </a:p>
          <a:p>
            <a:pPr eaLnBrk="1" hangingPunct="1">
              <a:defRPr/>
            </a:pPr>
            <a:r>
              <a:rPr lang="en-US" altLang="en-US" dirty="0"/>
              <a:t>Free cash flow to the firm, FCFF, equals:</a:t>
            </a:r>
          </a:p>
          <a:p>
            <a:pPr marL="361950" lvl="1" indent="95250" eaLnBrk="1" hangingPunct="1">
              <a:buFontTx/>
              <a:buNone/>
              <a:defRPr/>
            </a:pPr>
            <a:r>
              <a:rPr lang="en-US" altLang="en-US" sz="2800" dirty="0"/>
              <a:t>After tax EBIT</a:t>
            </a:r>
          </a:p>
          <a:p>
            <a:pPr marL="361950" lvl="1" indent="95250" eaLnBrk="1" hangingPunct="1">
              <a:buFontTx/>
              <a:buNone/>
              <a:defRPr/>
            </a:pPr>
            <a:r>
              <a:rPr lang="en-US" altLang="en-US" sz="2800" dirty="0"/>
              <a:t>Plus depreciation</a:t>
            </a:r>
          </a:p>
          <a:p>
            <a:pPr marL="361950" lvl="1" indent="95250" eaLnBrk="1" hangingPunct="1">
              <a:buFontTx/>
              <a:buNone/>
              <a:defRPr/>
            </a:pPr>
            <a:r>
              <a:rPr lang="en-US" altLang="en-US" sz="2800" dirty="0"/>
              <a:t>Minus capital expenditures</a:t>
            </a:r>
          </a:p>
          <a:p>
            <a:pPr marL="361950" lvl="1" indent="95250" eaLnBrk="1" hangingPunct="1">
              <a:buFontTx/>
              <a:buNone/>
              <a:defRPr/>
            </a:pPr>
            <a:r>
              <a:rPr lang="en-US" altLang="en-US" sz="2800" dirty="0"/>
              <a:t>Minus increase in net working capital</a:t>
            </a:r>
          </a:p>
          <a:p>
            <a:pPr lvl="1" eaLnBrk="1" hangingPunct="1">
              <a:defRPr/>
            </a:pPr>
            <a:endParaRPr lang="en-US" altLang="en-US" sz="2800" dirty="0"/>
          </a:p>
        </p:txBody>
      </p:sp>
    </p:spTree>
    <p:extLst>
      <p:ext uri="{BB962C8B-B14F-4D97-AF65-F5344CB8AC3E}">
        <p14:creationId xmlns:p14="http://schemas.microsoft.com/office/powerpoint/2010/main" val="2092155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3"/>
          <p:cNvSpPr>
            <a:spLocks noGrp="1"/>
          </p:cNvSpPr>
          <p:nvPr>
            <p:ph idx="4294967295"/>
          </p:nvPr>
        </p:nvSpPr>
        <p:spPr/>
        <p:txBody>
          <a:bodyPr/>
          <a:lstStyle/>
          <a:p>
            <a:pPr algn="ctr" eaLnBrk="1" hangingPunct="1">
              <a:buFontTx/>
              <a:buNone/>
            </a:pPr>
            <a:endParaRPr lang="hu-HU" sz="4800" b="1" dirty="0"/>
          </a:p>
          <a:p>
            <a:pPr algn="ctr" eaLnBrk="1" hangingPunct="1">
              <a:buFontTx/>
              <a:buNone/>
            </a:pPr>
            <a:endParaRPr lang="hu-HU" sz="4800" b="1" dirty="0"/>
          </a:p>
          <a:p>
            <a:pPr algn="ctr" eaLnBrk="1" hangingPunct="1">
              <a:buFontTx/>
              <a:buNone/>
            </a:pPr>
            <a:r>
              <a:rPr lang="hu-HU" sz="4800" b="1" dirty="0" err="1"/>
              <a:t>Discounted</a:t>
            </a:r>
            <a:r>
              <a:rPr lang="hu-HU" sz="4800" b="1" dirty="0"/>
              <a:t> </a:t>
            </a:r>
            <a:r>
              <a:rPr lang="hu-HU" sz="4800" b="1" dirty="0" err="1"/>
              <a:t>Cashfow</a:t>
            </a:r>
            <a:r>
              <a:rPr lang="hu-HU" sz="4800" b="1" dirty="0"/>
              <a:t> </a:t>
            </a:r>
          </a:p>
          <a:p>
            <a:pPr algn="ctr" eaLnBrk="1" hangingPunct="1">
              <a:buFontTx/>
              <a:buNone/>
            </a:pPr>
            <a:r>
              <a:rPr lang="hu-HU" sz="4800" b="1" dirty="0" err="1"/>
              <a:t>valuation</a:t>
            </a:r>
            <a:endParaRPr lang="en-US" sz="4800" b="1" dirty="0"/>
          </a:p>
        </p:txBody>
      </p:sp>
    </p:spTree>
    <p:extLst>
      <p:ext uri="{BB962C8B-B14F-4D97-AF65-F5344CB8AC3E}">
        <p14:creationId xmlns:p14="http://schemas.microsoft.com/office/powerpoint/2010/main" val="107176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228600"/>
            <a:ext cx="6553200" cy="1143000"/>
          </a:xfrm>
          <a:noFill/>
        </p:spPr>
        <p:txBody>
          <a:bodyPr>
            <a:normAutofit/>
          </a:bodyPr>
          <a:lstStyle/>
          <a:p>
            <a:r>
              <a:rPr lang="en-US" b="1" dirty="0"/>
              <a:t>DCF Valuation: The Steps</a:t>
            </a:r>
          </a:p>
        </p:txBody>
      </p:sp>
      <p:sp>
        <p:nvSpPr>
          <p:cNvPr id="54275" name="Rectangle 3"/>
          <p:cNvSpPr>
            <a:spLocks noGrp="1" noChangeArrowheads="1"/>
          </p:cNvSpPr>
          <p:nvPr>
            <p:ph type="body" idx="1"/>
          </p:nvPr>
        </p:nvSpPr>
        <p:spPr>
          <a:xfrm>
            <a:off x="419100" y="914400"/>
            <a:ext cx="8343900" cy="5257800"/>
          </a:xfrm>
        </p:spPr>
        <p:txBody>
          <a:bodyPr>
            <a:noAutofit/>
          </a:bodyPr>
          <a:lstStyle/>
          <a:p>
            <a:pPr marL="457200" indent="-457200">
              <a:buFont typeface="+mj-lt"/>
              <a:buAutoNum type="arabicPeriod"/>
            </a:pPr>
            <a:r>
              <a:rPr lang="en-US" sz="2200" b="1" dirty="0"/>
              <a:t>Estimate the discount rate or rates to use in the valuation</a:t>
            </a:r>
          </a:p>
          <a:p>
            <a:pPr lvl="1"/>
            <a:r>
              <a:rPr lang="en-US" sz="2200" dirty="0"/>
              <a:t>Discount rate can be either a cost of equity (if doing equity valuation) or a</a:t>
            </a:r>
            <a:r>
              <a:rPr lang="hu-HU" sz="2200" dirty="0"/>
              <a:t> </a:t>
            </a:r>
            <a:r>
              <a:rPr lang="en-US" sz="2200" dirty="0"/>
              <a:t>cost of capital (if valuing the firm)</a:t>
            </a:r>
          </a:p>
          <a:p>
            <a:pPr lvl="1"/>
            <a:r>
              <a:rPr lang="en-US" sz="2200" dirty="0"/>
              <a:t>Discount rate can be in nominal terms or real terms, depending upon</a:t>
            </a:r>
            <a:r>
              <a:rPr lang="hu-HU" sz="2200" dirty="0"/>
              <a:t> </a:t>
            </a:r>
            <a:r>
              <a:rPr lang="en-US" sz="2200" dirty="0"/>
              <a:t>whether the cash flows are nominal or real</a:t>
            </a:r>
          </a:p>
          <a:p>
            <a:pPr lvl="1"/>
            <a:r>
              <a:rPr lang="en-US" sz="2200" dirty="0"/>
              <a:t>Discount rate can vary across time.</a:t>
            </a:r>
          </a:p>
          <a:p>
            <a:pPr marL="457200" indent="-457200">
              <a:buFont typeface="+mj-lt"/>
              <a:buAutoNum type="arabicPeriod"/>
            </a:pPr>
            <a:r>
              <a:rPr lang="en-US" sz="2200" b="1" dirty="0"/>
              <a:t>Estimate the current earnings and cash flows </a:t>
            </a:r>
            <a:r>
              <a:rPr lang="en-US" sz="2200" dirty="0"/>
              <a:t>on the asset, to either</a:t>
            </a:r>
            <a:r>
              <a:rPr lang="hu-HU" sz="2200" dirty="0"/>
              <a:t> </a:t>
            </a:r>
            <a:r>
              <a:rPr lang="en-US" sz="2200" dirty="0"/>
              <a:t>equity investors (CF to Equity) or to all claimholders (CF t</a:t>
            </a:r>
            <a:r>
              <a:rPr lang="hu-HU" sz="2200" dirty="0"/>
              <a:t>o </a:t>
            </a:r>
            <a:r>
              <a:rPr lang="en-US" sz="2200" dirty="0"/>
              <a:t>Firm)</a:t>
            </a:r>
          </a:p>
          <a:p>
            <a:pPr marL="457200" indent="-457200">
              <a:buFont typeface="+mj-lt"/>
              <a:buAutoNum type="arabicPeriod"/>
            </a:pPr>
            <a:r>
              <a:rPr lang="en-US" sz="2200" b="1" dirty="0"/>
              <a:t>Estimate the future earnings and cash flows </a:t>
            </a:r>
            <a:r>
              <a:rPr lang="en-US" sz="2200" dirty="0"/>
              <a:t>on the firm being</a:t>
            </a:r>
            <a:r>
              <a:rPr lang="hu-HU" sz="2200" dirty="0"/>
              <a:t> </a:t>
            </a:r>
            <a:r>
              <a:rPr lang="en-US" sz="2200" dirty="0"/>
              <a:t>valued, generally by estimating an expected growth rate in earnings.</a:t>
            </a:r>
          </a:p>
          <a:p>
            <a:pPr marL="457200" indent="-457200">
              <a:buFont typeface="+mj-lt"/>
              <a:buAutoNum type="arabicPeriod"/>
            </a:pPr>
            <a:r>
              <a:rPr lang="en-US" sz="2200" b="1" dirty="0"/>
              <a:t>Estimate when the firm will reach “stable growth” </a:t>
            </a:r>
            <a:r>
              <a:rPr lang="en-US" sz="2200" dirty="0"/>
              <a:t>and what</a:t>
            </a:r>
            <a:r>
              <a:rPr lang="hu-HU" sz="2200" dirty="0"/>
              <a:t> </a:t>
            </a:r>
            <a:r>
              <a:rPr lang="en-US" sz="2200" dirty="0"/>
              <a:t>characteristics (risk &amp; cash flow) it will have when it does.</a:t>
            </a:r>
          </a:p>
          <a:p>
            <a:pPr marL="457200" indent="-457200">
              <a:buFont typeface="+mj-lt"/>
              <a:buAutoNum type="arabicPeriod"/>
            </a:pPr>
            <a:r>
              <a:rPr lang="en-US" sz="2200" dirty="0"/>
              <a:t>Choose the right DCF model for this asset and value it.</a:t>
            </a:r>
          </a:p>
        </p:txBody>
      </p:sp>
    </p:spTree>
    <p:extLst>
      <p:ext uri="{BB962C8B-B14F-4D97-AF65-F5344CB8AC3E}">
        <p14:creationId xmlns:p14="http://schemas.microsoft.com/office/powerpoint/2010/main" val="354817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228600"/>
            <a:ext cx="6553200" cy="1143000"/>
          </a:xfrm>
          <a:noFill/>
        </p:spPr>
        <p:txBody>
          <a:bodyPr>
            <a:normAutofit/>
          </a:bodyPr>
          <a:lstStyle/>
          <a:p>
            <a:r>
              <a:rPr lang="en-US" b="1" dirty="0"/>
              <a:t>DCF Valuation: The Steps</a:t>
            </a:r>
          </a:p>
        </p:txBody>
      </p:sp>
      <p:sp>
        <p:nvSpPr>
          <p:cNvPr id="54275" name="Rectangle 3"/>
          <p:cNvSpPr>
            <a:spLocks noGrp="1" noChangeArrowheads="1"/>
          </p:cNvSpPr>
          <p:nvPr>
            <p:ph type="body" idx="1"/>
          </p:nvPr>
        </p:nvSpPr>
        <p:spPr>
          <a:xfrm>
            <a:off x="419100" y="914400"/>
            <a:ext cx="8343900" cy="5257800"/>
          </a:xfrm>
        </p:spPr>
        <p:txBody>
          <a:bodyPr>
            <a:noAutofit/>
          </a:bodyPr>
          <a:lstStyle/>
          <a:p>
            <a:pPr marL="514350" indent="-514350">
              <a:buFont typeface="+mj-lt"/>
              <a:buAutoNum type="arabicPeriod"/>
            </a:pPr>
            <a:r>
              <a:rPr lang="en-US" b="1" dirty="0"/>
              <a:t>Estimate Cashflows </a:t>
            </a:r>
          </a:p>
          <a:p>
            <a:pPr marL="0" indent="0">
              <a:buNone/>
            </a:pPr>
            <a:r>
              <a:rPr lang="en-US" sz="2000" dirty="0"/>
              <a:t>	Current </a:t>
            </a:r>
            <a:r>
              <a:rPr lang="en-US" sz="2000" dirty="0" err="1"/>
              <a:t>cashlow</a:t>
            </a:r>
            <a:r>
              <a:rPr lang="en-US" sz="2000" dirty="0"/>
              <a:t> and earnings</a:t>
            </a:r>
          </a:p>
          <a:p>
            <a:pPr marL="0" indent="0">
              <a:buNone/>
            </a:pPr>
            <a:r>
              <a:rPr lang="en-US" sz="2000" dirty="0"/>
              <a:t>	Future </a:t>
            </a:r>
            <a:r>
              <a:rPr lang="en-US" sz="2000" dirty="0" err="1"/>
              <a:t>cashlow</a:t>
            </a:r>
            <a:r>
              <a:rPr lang="en-US" sz="2000" dirty="0"/>
              <a:t> and earnings</a:t>
            </a:r>
            <a:endParaRPr lang="hu-HU" sz="2000" dirty="0"/>
          </a:p>
          <a:p>
            <a:pPr marL="0" indent="0" algn="just">
              <a:buNone/>
            </a:pPr>
            <a:r>
              <a:rPr lang="en-US" sz="2000" dirty="0"/>
              <a:t>Free Cash Flow to the Equity (FCFE) the cash is available to pay to a company's equity shareholders after accounting for all expenses, reinvestment, and debt repayment. </a:t>
            </a:r>
            <a:endParaRPr lang="hu-HU" sz="2000" b="1" dirty="0"/>
          </a:p>
          <a:p>
            <a:pPr marL="514350" indent="-514350">
              <a:buFont typeface="+mj-lt"/>
              <a:buAutoNum type="arabicPeriod" startAt="2"/>
            </a:pPr>
            <a:r>
              <a:rPr lang="en-US" b="1" dirty="0"/>
              <a:t>Estimate Growth Profile &amp; Growth Rates </a:t>
            </a:r>
            <a:endParaRPr lang="hu-HU" b="1" dirty="0"/>
          </a:p>
          <a:p>
            <a:pPr marL="0" indent="0">
              <a:buNone/>
            </a:pPr>
            <a:r>
              <a:rPr lang="hu-HU" sz="2000" dirty="0"/>
              <a:t>	1 </a:t>
            </a:r>
            <a:r>
              <a:rPr lang="hu-HU" sz="2000" dirty="0" err="1"/>
              <a:t>stage</a:t>
            </a:r>
            <a:r>
              <a:rPr lang="hu-HU" sz="2000" dirty="0"/>
              <a:t>, 2 </a:t>
            </a:r>
            <a:r>
              <a:rPr lang="hu-HU" sz="2000" dirty="0" err="1"/>
              <a:t>stage</a:t>
            </a:r>
            <a:endParaRPr lang="hu-HU" sz="2000" dirty="0"/>
          </a:p>
          <a:p>
            <a:pPr marL="457200" indent="-457200">
              <a:buFont typeface="+mj-lt"/>
              <a:buAutoNum type="arabicPeriod" startAt="3"/>
            </a:pPr>
            <a:r>
              <a:rPr lang="en-US" b="1" dirty="0"/>
              <a:t>Calculate Discount Rate </a:t>
            </a:r>
            <a:endParaRPr lang="hu-HU" b="1" dirty="0"/>
          </a:p>
          <a:p>
            <a:pPr marL="0" indent="0">
              <a:buNone/>
            </a:pPr>
            <a:r>
              <a:rPr lang="hu-HU" sz="2000" dirty="0"/>
              <a:t>	Cost of Equity, CAPM</a:t>
            </a:r>
          </a:p>
          <a:p>
            <a:pPr marL="514350" indent="-514350">
              <a:buFont typeface="+mj-lt"/>
              <a:buAutoNum type="arabicPeriod" startAt="4"/>
            </a:pPr>
            <a:r>
              <a:rPr lang="en-US" b="1" dirty="0"/>
              <a:t>Calculate the Terminal Value </a:t>
            </a:r>
            <a:endParaRPr lang="hu-HU" b="1" dirty="0"/>
          </a:p>
          <a:p>
            <a:pPr marL="457200" indent="-457200">
              <a:buFont typeface="+mj-lt"/>
              <a:buAutoNum type="arabicPeriod" startAt="4"/>
            </a:pPr>
            <a:r>
              <a:rPr lang="en-US" b="1" dirty="0"/>
              <a:t>Calculate fair value of company and its equity </a:t>
            </a:r>
            <a:endParaRPr lang="en-US" sz="2400" b="1" dirty="0"/>
          </a:p>
        </p:txBody>
      </p:sp>
    </p:spTree>
    <p:extLst>
      <p:ext uri="{BB962C8B-B14F-4D97-AF65-F5344CB8AC3E}">
        <p14:creationId xmlns:p14="http://schemas.microsoft.com/office/powerpoint/2010/main" val="24640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4ED375-5A4E-E64A-9DD7-D47C66249F7A}"/>
              </a:ext>
            </a:extLst>
          </p:cNvPr>
          <p:cNvSpPr>
            <a:spLocks noGrp="1"/>
          </p:cNvSpPr>
          <p:nvPr>
            <p:ph type="title"/>
          </p:nvPr>
        </p:nvSpPr>
        <p:spPr/>
        <p:txBody>
          <a:bodyPr>
            <a:normAutofit fontScale="90000"/>
          </a:bodyPr>
          <a:lstStyle/>
          <a:p>
            <a:r>
              <a:rPr lang="hu-HU" b="1"/>
              <a:t>DCF -  </a:t>
            </a:r>
            <a:r>
              <a:rPr lang="hu-HU" b="1" dirty="0" err="1"/>
              <a:t>pros</a:t>
            </a:r>
            <a:r>
              <a:rPr lang="hu-HU" b="1" dirty="0"/>
              <a:t>, cons</a:t>
            </a:r>
          </a:p>
        </p:txBody>
      </p:sp>
      <p:sp>
        <p:nvSpPr>
          <p:cNvPr id="3" name="Tartalom helye 2">
            <a:extLst>
              <a:ext uri="{FF2B5EF4-FFF2-40B4-BE49-F238E27FC236}">
                <a16:creationId xmlns:a16="http://schemas.microsoft.com/office/drawing/2014/main" id="{CC9F5603-6299-E249-ABA2-759DD5F18A4B}"/>
              </a:ext>
            </a:extLst>
          </p:cNvPr>
          <p:cNvSpPr>
            <a:spLocks noGrp="1"/>
          </p:cNvSpPr>
          <p:nvPr>
            <p:ph idx="1"/>
          </p:nvPr>
        </p:nvSpPr>
        <p:spPr>
          <a:xfrm>
            <a:off x="0" y="838200"/>
            <a:ext cx="4572000" cy="5652540"/>
          </a:xfrm>
        </p:spPr>
        <p:txBody>
          <a:bodyPr>
            <a:normAutofit lnSpcReduction="10000"/>
          </a:bodyPr>
          <a:lstStyle/>
          <a:p>
            <a:pPr marL="0" indent="0">
              <a:buNone/>
            </a:pPr>
            <a:r>
              <a:rPr lang="en-GB" sz="2400" b="1" dirty="0"/>
              <a:t>Advantages</a:t>
            </a:r>
          </a:p>
          <a:p>
            <a:r>
              <a:rPr lang="en-GB" sz="2000" dirty="0"/>
              <a:t>The most sound method of valuation. </a:t>
            </a:r>
          </a:p>
          <a:p>
            <a:r>
              <a:rPr lang="en-GB" sz="2000" dirty="0"/>
              <a:t>Forward-looking and depends more future expectations rather than historical results. </a:t>
            </a:r>
          </a:p>
          <a:p>
            <a:r>
              <a:rPr lang="en-GB" sz="2000" dirty="0"/>
              <a:t>Inward-looking, relying on the fundamental expectations of the business or asset, and is influenced to a lesser extent by volatile external factors. </a:t>
            </a:r>
          </a:p>
          <a:p>
            <a:r>
              <a:rPr lang="en-GB" sz="2000" dirty="0"/>
              <a:t>Focused on cash flow generation and less affected by accounting practices/assumptions. </a:t>
            </a:r>
          </a:p>
          <a:p>
            <a:r>
              <a:rPr lang="en-GB" sz="2000" dirty="0"/>
              <a:t>Allows different operating strategies to be factored into the valuation.</a:t>
            </a:r>
          </a:p>
          <a:p>
            <a:r>
              <a:rPr lang="en-GB" sz="2000" dirty="0"/>
              <a:t>Allows different components of a business or synergies to be valued separately.</a:t>
            </a:r>
          </a:p>
        </p:txBody>
      </p:sp>
      <p:sp>
        <p:nvSpPr>
          <p:cNvPr id="4" name="Tartalom helye 2">
            <a:extLst>
              <a:ext uri="{FF2B5EF4-FFF2-40B4-BE49-F238E27FC236}">
                <a16:creationId xmlns:a16="http://schemas.microsoft.com/office/drawing/2014/main" id="{07D02919-ECFB-344E-A8A4-A1B2F4503B38}"/>
              </a:ext>
            </a:extLst>
          </p:cNvPr>
          <p:cNvSpPr txBox="1">
            <a:spLocks/>
          </p:cNvSpPr>
          <p:nvPr/>
        </p:nvSpPr>
        <p:spPr>
          <a:xfrm>
            <a:off x="4495800" y="900659"/>
            <a:ext cx="4648200" cy="56525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GB" sz="2400" b="1" dirty="0"/>
              <a:t>Advantages</a:t>
            </a:r>
          </a:p>
          <a:p>
            <a:pPr fontAlgn="t">
              <a:lnSpc>
                <a:spcPct val="110000"/>
              </a:lnSpc>
            </a:pPr>
            <a:r>
              <a:rPr lang="en-GB" sz="2100" dirty="0"/>
              <a:t>The accuracy of the valuation determined using the DCF method is highly dependent on the quality of the assumptions of FCF, TV, and discount rate. DCF usually expressed a range of values rather than a single value. It is common to run the DCF for different scenarios, as a base case/optimistic /pessimistic case to gauge the sensitivity of the valuation to various operating assumptions</a:t>
            </a:r>
          </a:p>
          <a:p>
            <a:pPr fontAlgn="t">
              <a:lnSpc>
                <a:spcPct val="110000"/>
              </a:lnSpc>
            </a:pPr>
            <a:r>
              <a:rPr lang="en-GB" sz="2100" dirty="0"/>
              <a:t>The TV often represents a large percentage of the DCF valuation. Valuation is largely dependent on TV assumptions rather than operating assumptions for the business or the asset. </a:t>
            </a:r>
          </a:p>
        </p:txBody>
      </p:sp>
    </p:spTree>
    <p:extLst>
      <p:ext uri="{BB962C8B-B14F-4D97-AF65-F5344CB8AC3E}">
        <p14:creationId xmlns:p14="http://schemas.microsoft.com/office/powerpoint/2010/main" val="110282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your</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normAutofit fontScale="90000"/>
          </a:bodyPr>
          <a:lstStyle/>
          <a:p>
            <a:pPr eaLnBrk="1" hangingPunct="1"/>
            <a:r>
              <a:rPr lang="en-US" altLang="hu-HU" b="1" dirty="0">
                <a:ea typeface="ヒラギノ角ゴ Pro W3" pitchFamily="-84" charset="-128"/>
              </a:rPr>
              <a:t>How Stocks are </a:t>
            </a:r>
            <a:r>
              <a:rPr lang="hu-HU" altLang="hu-HU" b="1" dirty="0" err="1">
                <a:ea typeface="ヒラギノ角ゴ Pro W3" pitchFamily="-84" charset="-128"/>
              </a:rPr>
              <a:t>Traded</a:t>
            </a:r>
            <a:r>
              <a:rPr lang="hu-HU" altLang="hu-HU" b="1" dirty="0">
                <a:ea typeface="ヒラギノ角ゴ Pro W3" pitchFamily="-84" charset="-128"/>
              </a:rPr>
              <a:t>?</a:t>
            </a:r>
            <a:endParaRPr lang="en-US" altLang="hu-HU" b="1" dirty="0">
              <a:ea typeface="ヒラギノ角ゴ Pro W3" pitchFamily="-84" charset="-128"/>
            </a:endParaRPr>
          </a:p>
        </p:txBody>
      </p:sp>
      <p:sp>
        <p:nvSpPr>
          <p:cNvPr id="11266" name="Text Placeholder 2"/>
          <p:cNvSpPr>
            <a:spLocks noGrp="1"/>
          </p:cNvSpPr>
          <p:nvPr>
            <p:ph idx="1"/>
          </p:nvPr>
        </p:nvSpPr>
        <p:spPr/>
        <p:txBody>
          <a:bodyPr>
            <a:noAutofit/>
          </a:bodyPr>
          <a:lstStyle/>
          <a:p>
            <a:pPr algn="just" eaLnBrk="1" hangingPunct="1"/>
            <a:r>
              <a:rPr lang="en-US" altLang="hu-HU" sz="2800" b="1" dirty="0">
                <a:ea typeface="ヒラギノ角ゴ Pro W3" pitchFamily="-84" charset="-128"/>
              </a:rPr>
              <a:t>Organized exchanges </a:t>
            </a:r>
          </a:p>
          <a:p>
            <a:pPr lvl="1" algn="just" eaLnBrk="1" hangingPunct="1">
              <a:buFont typeface="Arial" pitchFamily="34" charset="0"/>
              <a:buChar char="─"/>
            </a:pPr>
            <a:r>
              <a:rPr lang="en-US" altLang="hu-HU" sz="2800" dirty="0">
                <a:ea typeface="ヒラギノ角ゴ Pro W3" pitchFamily="-84" charset="-128"/>
              </a:rPr>
              <a:t>NYSE is best known, with daily volume around 4 billion shares, with peaks at 7 billion.</a:t>
            </a:r>
          </a:p>
          <a:p>
            <a:pPr lvl="1" algn="just" eaLnBrk="1" hangingPunct="1">
              <a:buFont typeface="Arial" pitchFamily="34" charset="0"/>
              <a:buChar char="─"/>
            </a:pPr>
            <a:r>
              <a:rPr lang="hu-HU" altLang="hu-HU" sz="2800" dirty="0" err="1">
                <a:ea typeface="ヒラギノ角ゴ Pro W3" pitchFamily="-84" charset="-128"/>
              </a:rPr>
              <a:t>Transparent</a:t>
            </a:r>
            <a:r>
              <a:rPr lang="hu-HU" altLang="hu-HU" sz="2800" dirty="0">
                <a:ea typeface="ヒラギノ角ゴ Pro W3" pitchFamily="-84" charset="-128"/>
              </a:rPr>
              <a:t> (</a:t>
            </a:r>
            <a:r>
              <a:rPr lang="hu-HU" altLang="hu-HU" sz="2800" dirty="0" err="1">
                <a:ea typeface="ヒラギノ角ゴ Pro W3" pitchFamily="-84" charset="-128"/>
              </a:rPr>
              <a:t>pricing</a:t>
            </a:r>
            <a:r>
              <a:rPr lang="hu-HU" altLang="hu-HU" sz="2800" dirty="0">
                <a:ea typeface="ヒラギノ角ゴ Pro W3" pitchFamily="-84" charset="-128"/>
              </a:rPr>
              <a:t>, </a:t>
            </a:r>
            <a:r>
              <a:rPr lang="hu-HU" altLang="hu-HU" sz="2800" dirty="0" err="1">
                <a:ea typeface="ヒラギノ角ゴ Pro W3" pitchFamily="-84" charset="-128"/>
              </a:rPr>
              <a:t>reports</a:t>
            </a:r>
            <a:r>
              <a:rPr lang="hu-HU" altLang="hu-HU" sz="2800" dirty="0">
                <a:ea typeface="ヒラギノ角ゴ Pro W3" pitchFamily="-84" charset="-128"/>
              </a:rPr>
              <a:t>), concentration of </a:t>
            </a:r>
            <a:r>
              <a:rPr lang="hu-HU" altLang="hu-HU" sz="2800" dirty="0" err="1">
                <a:ea typeface="ヒラギノ角ゴ Pro W3" pitchFamily="-84" charset="-128"/>
              </a:rPr>
              <a:t>buyers</a:t>
            </a:r>
            <a:r>
              <a:rPr lang="hu-HU" altLang="hu-HU" sz="2800" dirty="0">
                <a:ea typeface="ヒラギノ角ゴ Pro W3" pitchFamily="-84" charset="-128"/>
              </a:rPr>
              <a:t>/</a:t>
            </a:r>
            <a:r>
              <a:rPr lang="hu-HU" altLang="hu-HU" sz="2800" dirty="0" err="1">
                <a:ea typeface="ヒラギノ角ゴ Pro W3" pitchFamily="-84" charset="-128"/>
              </a:rPr>
              <a:t>sellers</a:t>
            </a:r>
            <a:r>
              <a:rPr lang="hu-HU" altLang="hu-HU" sz="2800" dirty="0">
                <a:ea typeface="ヒラギノ角ゴ Pro W3" pitchFamily="-84" charset="-128"/>
              </a:rPr>
              <a:t>, </a:t>
            </a:r>
            <a:r>
              <a:rPr lang="hu-HU" altLang="hu-HU" sz="2800" dirty="0" err="1">
                <a:ea typeface="ヒラギノ角ゴ Pro W3" pitchFamily="-84" charset="-128"/>
              </a:rPr>
              <a:t>standardized</a:t>
            </a:r>
            <a:r>
              <a:rPr lang="hu-HU" altLang="hu-HU" sz="2800" dirty="0">
                <a:ea typeface="ヒラギノ角ゴ Pro W3" pitchFamily="-84" charset="-128"/>
              </a:rPr>
              <a:t>, no </a:t>
            </a:r>
            <a:r>
              <a:rPr lang="hu-HU" altLang="hu-HU" sz="2800" dirty="0" err="1">
                <a:ea typeface="ヒラギノ角ゴ Pro W3" pitchFamily="-84" charset="-128"/>
              </a:rPr>
              <a:t>settlement</a:t>
            </a:r>
            <a:r>
              <a:rPr lang="hu-HU" altLang="hu-HU" sz="2800" dirty="0">
                <a:ea typeface="ヒラギノ角ゴ Pro W3" pitchFamily="-84" charset="-128"/>
              </a:rPr>
              <a:t> </a:t>
            </a:r>
            <a:r>
              <a:rPr lang="hu-HU" altLang="hu-HU" sz="2800" dirty="0" err="1">
                <a:ea typeface="ヒラギノ角ゴ Pro W3" pitchFamily="-84" charset="-128"/>
              </a:rPr>
              <a:t>risk</a:t>
            </a:r>
            <a:r>
              <a:rPr lang="hu-HU" altLang="hu-HU" sz="2800" dirty="0">
                <a:ea typeface="ヒラギノ角ゴ Pro W3" pitchFamily="-84" charset="-128"/>
              </a:rPr>
              <a:t> (</a:t>
            </a:r>
            <a:r>
              <a:rPr lang="hu-HU" altLang="hu-HU" sz="2800" dirty="0" err="1">
                <a:ea typeface="ヒラギノ角ゴ Pro W3" pitchFamily="-84" charset="-128"/>
              </a:rPr>
              <a:t>clearing</a:t>
            </a:r>
            <a:r>
              <a:rPr lang="hu-HU" altLang="hu-HU" sz="2800" dirty="0">
                <a:ea typeface="ヒラギノ角ゴ Pro W3" pitchFamily="-84" charset="-128"/>
              </a:rPr>
              <a:t> house), </a:t>
            </a:r>
          </a:p>
          <a:p>
            <a:pPr lvl="1" algn="just" eaLnBrk="1" hangingPunct="1">
              <a:buFont typeface="Arial" pitchFamily="34" charset="0"/>
              <a:buChar char="─"/>
            </a:pPr>
            <a:r>
              <a:rPr lang="en-US" altLang="hu-HU" sz="2800" dirty="0">
                <a:ea typeface="ヒラギノ角ゴ Pro W3" pitchFamily="-84" charset="-128"/>
              </a:rPr>
              <a:t>Listing requirements exclude small firms</a:t>
            </a:r>
            <a:endParaRPr lang="hu-HU" altLang="hu-HU" sz="2800" dirty="0">
              <a:ea typeface="ヒラギノ角ゴ Pro W3" pitchFamily="-84" charset="-128"/>
            </a:endParaRPr>
          </a:p>
          <a:p>
            <a:pPr algn="just" eaLnBrk="1" hangingPunct="1"/>
            <a:r>
              <a:rPr lang="en-US" altLang="hu-HU" sz="2800" b="1" dirty="0">
                <a:ea typeface="ヒラギノ角ゴ Pro W3" pitchFamily="-84" charset="-128"/>
              </a:rPr>
              <a:t>Over-the-counter markets </a:t>
            </a:r>
          </a:p>
          <a:p>
            <a:pPr lvl="1" algn="just" eaLnBrk="1" hangingPunct="1">
              <a:buFont typeface="Arial" pitchFamily="34" charset="0"/>
              <a:buChar char="─"/>
            </a:pPr>
            <a:r>
              <a:rPr lang="hu-HU" altLang="hu-HU" sz="2800" dirty="0" err="1">
                <a:ea typeface="ヒラギノ角ゴ Pro W3" pitchFamily="-84" charset="-128"/>
              </a:rPr>
              <a:t>Tailor</a:t>
            </a:r>
            <a:r>
              <a:rPr lang="hu-HU" altLang="hu-HU" sz="2800" dirty="0">
                <a:ea typeface="ヒラギノ角ゴ Pro W3" pitchFamily="-84" charset="-128"/>
              </a:rPr>
              <a:t> </a:t>
            </a:r>
            <a:r>
              <a:rPr lang="hu-HU" altLang="hu-HU" sz="2800" dirty="0" err="1">
                <a:ea typeface="ヒラギノ角ゴ Pro W3" pitchFamily="-84" charset="-128"/>
              </a:rPr>
              <a:t>made</a:t>
            </a:r>
            <a:r>
              <a:rPr lang="hu-HU" altLang="hu-HU" sz="2800" dirty="0">
                <a:ea typeface="ヒラギノ角ゴ Pro W3" pitchFamily="-84" charset="-128"/>
              </a:rPr>
              <a:t> (non standard) </a:t>
            </a:r>
            <a:r>
              <a:rPr lang="hu-HU" altLang="hu-HU" sz="2800" dirty="0" err="1">
                <a:ea typeface="ヒラギノ角ゴ Pro W3" pitchFamily="-84" charset="-128"/>
              </a:rPr>
              <a:t>transactions</a:t>
            </a:r>
            <a:r>
              <a:rPr lang="hu-HU" altLang="hu-HU" sz="2800" dirty="0">
                <a:ea typeface="ヒラギノ角ゴ Pro W3" pitchFamily="-84" charset="-128"/>
              </a:rPr>
              <a:t>, </a:t>
            </a:r>
            <a:r>
              <a:rPr lang="hu-HU" altLang="hu-HU" sz="2800" dirty="0" err="1">
                <a:ea typeface="ヒラギノ角ゴ Pro W3" pitchFamily="-84" charset="-128"/>
              </a:rPr>
              <a:t>could</a:t>
            </a:r>
            <a:r>
              <a:rPr lang="hu-HU" altLang="hu-HU" sz="2800" dirty="0">
                <a:ea typeface="ヒラギノ角ゴ Pro W3" pitchFamily="-84" charset="-128"/>
              </a:rPr>
              <a:t> be </a:t>
            </a:r>
            <a:r>
              <a:rPr lang="hu-HU" altLang="hu-HU" sz="2800" dirty="0" err="1">
                <a:ea typeface="ヒラギノ角ゴ Pro W3" pitchFamily="-84" charset="-128"/>
              </a:rPr>
              <a:t>cheaper</a:t>
            </a:r>
            <a:r>
              <a:rPr lang="hu-HU" altLang="hu-HU" sz="2800" dirty="0">
                <a:ea typeface="ヒラギノ角ゴ Pro W3" pitchFamily="-84" charset="-128"/>
              </a:rPr>
              <a:t>, no </a:t>
            </a:r>
            <a:r>
              <a:rPr lang="hu-HU" altLang="hu-HU" sz="2800" dirty="0" err="1">
                <a:ea typeface="ヒラギノ角ゴ Pro W3" pitchFamily="-84" charset="-128"/>
              </a:rPr>
              <a:t>reporting</a:t>
            </a:r>
            <a:r>
              <a:rPr lang="hu-HU" altLang="hu-HU" sz="2800" dirty="0">
                <a:ea typeface="ヒラギノ角ゴ Pro W3" pitchFamily="-84" charset="-128"/>
              </a:rPr>
              <a:t> and </a:t>
            </a:r>
            <a:r>
              <a:rPr lang="hu-HU" altLang="hu-HU" sz="2800" dirty="0" err="1">
                <a:ea typeface="ヒラギノ角ゴ Pro W3" pitchFamily="-84" charset="-128"/>
              </a:rPr>
              <a:t>listing</a:t>
            </a:r>
            <a:r>
              <a:rPr lang="hu-HU" altLang="hu-HU" sz="2800" dirty="0">
                <a:ea typeface="ヒラギノ角ゴ Pro W3" pitchFamily="-84" charset="-128"/>
              </a:rPr>
              <a:t> </a:t>
            </a:r>
            <a:r>
              <a:rPr lang="hu-HU" altLang="hu-HU" sz="2800" dirty="0" err="1">
                <a:ea typeface="ヒラギノ角ゴ Pro W3" pitchFamily="-84" charset="-128"/>
              </a:rPr>
              <a:t>requirements</a:t>
            </a:r>
            <a:r>
              <a:rPr lang="hu-HU" altLang="hu-HU" sz="2800" dirty="0">
                <a:ea typeface="ヒラギノ角ゴ Pro W3" pitchFamily="-84" charset="-128"/>
              </a:rPr>
              <a:t>, no standard </a:t>
            </a:r>
            <a:r>
              <a:rPr lang="hu-HU" altLang="hu-HU" sz="2800" dirty="0" err="1">
                <a:ea typeface="ヒラギノ角ゴ Pro W3" pitchFamily="-84" charset="-128"/>
              </a:rPr>
              <a:t>settlement</a:t>
            </a:r>
            <a:r>
              <a:rPr lang="hu-HU" altLang="hu-HU" sz="2800" dirty="0">
                <a:ea typeface="ヒラギノ角ゴ Pro W3" pitchFamily="-84" charset="-128"/>
              </a:rPr>
              <a:t>  (</a:t>
            </a:r>
            <a:r>
              <a:rPr lang="hu-HU" altLang="hu-HU" sz="2800" dirty="0" err="1">
                <a:ea typeface="ヒラギノ角ゴ Pro W3" pitchFamily="-84" charset="-128"/>
              </a:rPr>
              <a:t>could</a:t>
            </a:r>
            <a:r>
              <a:rPr lang="hu-HU" altLang="hu-HU" sz="2800" dirty="0">
                <a:ea typeface="ヒラギノ角ゴ Pro W3" pitchFamily="-84" charset="-128"/>
              </a:rPr>
              <a:t> be more </a:t>
            </a:r>
            <a:r>
              <a:rPr lang="hu-HU" altLang="hu-HU" sz="2800" dirty="0" err="1">
                <a:ea typeface="ヒラギノ角ゴ Pro W3" pitchFamily="-84" charset="-128"/>
              </a:rPr>
              <a:t>risky</a:t>
            </a:r>
            <a:r>
              <a:rPr lang="hu-HU" altLang="hu-HU" sz="2800" dirty="0">
                <a:ea typeface="ヒラギノ角ゴ Pro W3" pitchFamily="-84" charset="-128"/>
              </a:rPr>
              <a:t>)</a:t>
            </a:r>
            <a:endParaRPr lang="en-US" altLang="hu-HU" sz="2800" dirty="0">
              <a:ea typeface="ヒラギノ角ゴ Pro W3" pitchFamily="-84" charset="-128"/>
            </a:endParaRPr>
          </a:p>
          <a:p>
            <a:pPr algn="just">
              <a:buFont typeface="Arial" pitchFamily="34" charset="0"/>
              <a:buChar char="─"/>
            </a:pPr>
            <a:endParaRPr lang="hu-HU" altLang="hu-HU" sz="3200" dirty="0">
              <a:ea typeface="ヒラギノ角ゴ Pro W3" pitchFamily="-84" charset="-128"/>
            </a:endParaRPr>
          </a:p>
          <a:p>
            <a:pPr lvl="1" algn="just" eaLnBrk="1" hangingPunct="1">
              <a:buFont typeface="Arial" pitchFamily="34" charset="0"/>
              <a:buChar char="─"/>
            </a:pPr>
            <a:endParaRPr lang="en-US" altLang="hu-HU" sz="2800" dirty="0">
              <a:ea typeface="ヒラギノ角ゴ Pro W3" pitchFamily="-84" charset="-128"/>
            </a:endParaRPr>
          </a:p>
        </p:txBody>
      </p:sp>
    </p:spTree>
    <p:extLst>
      <p:ext uri="{BB962C8B-B14F-4D97-AF65-F5344CB8AC3E}">
        <p14:creationId xmlns:p14="http://schemas.microsoft.com/office/powerpoint/2010/main" val="96080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278648" y="963877"/>
            <a:ext cx="2620771" cy="4930246"/>
          </a:xfrm>
        </p:spPr>
        <p:txBody>
          <a:bodyPr lIns="90488" tIns="44450" rIns="90488" bIns="44450">
            <a:normAutofit/>
          </a:bodyPr>
          <a:lstStyle/>
          <a:p>
            <a:pPr algn="r" eaLnBrk="1" hangingPunct="1"/>
            <a:r>
              <a:rPr lang="en-US" b="1" dirty="0">
                <a:solidFill>
                  <a:schemeClr val="accent1"/>
                </a:solidFill>
              </a:rPr>
              <a:t>Equity Markets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23" name="Rectangle 3"/>
          <p:cNvSpPr>
            <a:spLocks noGrp="1" noChangeArrowheads="1"/>
          </p:cNvSpPr>
          <p:nvPr>
            <p:ph type="body" idx="1"/>
          </p:nvPr>
        </p:nvSpPr>
        <p:spPr>
          <a:xfrm>
            <a:off x="3732023" y="963876"/>
            <a:ext cx="5208277" cy="5360723"/>
          </a:xfrm>
        </p:spPr>
        <p:txBody>
          <a:bodyPr lIns="90488" tIns="44450" rIns="90488" bIns="44450" anchor="ctr">
            <a:normAutofit/>
          </a:bodyPr>
          <a:lstStyle/>
          <a:p>
            <a:pPr eaLnBrk="1" hangingPunct="1"/>
            <a:r>
              <a:rPr lang="en-US" sz="2400" b="1" dirty="0"/>
              <a:t>Common stock</a:t>
            </a:r>
          </a:p>
          <a:p>
            <a:pPr lvl="1" eaLnBrk="1" hangingPunct="1"/>
            <a:r>
              <a:rPr lang="en-US" dirty="0"/>
              <a:t>Residual claim</a:t>
            </a:r>
          </a:p>
          <a:p>
            <a:pPr lvl="1" eaLnBrk="1" hangingPunct="1"/>
            <a:r>
              <a:rPr lang="en-US" dirty="0"/>
              <a:t>Limited liability</a:t>
            </a:r>
          </a:p>
          <a:p>
            <a:pPr eaLnBrk="1" hangingPunct="1"/>
            <a:r>
              <a:rPr lang="en-US" sz="2400" b="1" dirty="0"/>
              <a:t>Preferred stock</a:t>
            </a:r>
          </a:p>
          <a:p>
            <a:pPr lvl="1"/>
            <a:r>
              <a:rPr lang="en-US" dirty="0"/>
              <a:t>Priority over common</a:t>
            </a:r>
          </a:p>
          <a:p>
            <a:pPr lvl="1" eaLnBrk="1" hangingPunct="1"/>
            <a:r>
              <a:rPr lang="en-US" dirty="0"/>
              <a:t>Fixed dividends </a:t>
            </a:r>
            <a:endParaRPr lang="hu-HU" dirty="0"/>
          </a:p>
          <a:p>
            <a:pPr lvl="1" eaLnBrk="1" hangingPunct="1"/>
            <a:r>
              <a:rPr lang="en-US" dirty="0"/>
              <a:t>Tax treatment</a:t>
            </a:r>
            <a:endParaRPr lang="hu-HU" dirty="0"/>
          </a:p>
          <a:p>
            <a:pPr lvl="1"/>
            <a:r>
              <a:rPr lang="hu-HU" dirty="0" err="1"/>
              <a:t>Special</a:t>
            </a:r>
            <a:r>
              <a:rPr lang="hu-HU" dirty="0"/>
              <a:t> </a:t>
            </a:r>
            <a:r>
              <a:rPr lang="hu-HU" dirty="0" err="1"/>
              <a:t>voting</a:t>
            </a:r>
            <a:r>
              <a:rPr lang="hu-HU" dirty="0"/>
              <a:t> </a:t>
            </a:r>
            <a:r>
              <a:rPr lang="hu-HU" dirty="0" err="1"/>
              <a:t>right</a:t>
            </a:r>
            <a:r>
              <a:rPr lang="hu-HU" dirty="0"/>
              <a:t>, </a:t>
            </a:r>
            <a:r>
              <a:rPr lang="hu-HU" dirty="0" err="1"/>
              <a:t>dividend</a:t>
            </a:r>
            <a:r>
              <a:rPr lang="hu-HU" dirty="0"/>
              <a:t> </a:t>
            </a:r>
            <a:r>
              <a:rPr lang="hu-HU" dirty="0" err="1"/>
              <a:t>pref</a:t>
            </a:r>
            <a:r>
              <a:rPr lang="hu-HU" dirty="0"/>
              <a:t>, fix </a:t>
            </a:r>
            <a:r>
              <a:rPr lang="hu-HU" dirty="0" err="1"/>
              <a:t>dividend</a:t>
            </a:r>
            <a:r>
              <a:rPr lang="hu-HU" dirty="0"/>
              <a:t>, „Golden </a:t>
            </a:r>
            <a:r>
              <a:rPr lang="hu-HU" dirty="0" err="1"/>
              <a:t>shares</a:t>
            </a:r>
            <a:r>
              <a:rPr lang="hu-HU" dirty="0"/>
              <a:t>”</a:t>
            </a:r>
            <a:endParaRPr lang="en-US" dirty="0"/>
          </a:p>
          <a:p>
            <a:pPr eaLnBrk="1" hangingPunct="1"/>
            <a:r>
              <a:rPr lang="en-US" sz="2400" b="1" dirty="0"/>
              <a:t>Depository receipts</a:t>
            </a:r>
            <a:endParaRPr lang="hu-HU" sz="2400" b="1" dirty="0"/>
          </a:p>
          <a:p>
            <a:pPr lvl="1" eaLnBrk="1" hangingPunct="1"/>
            <a:r>
              <a:rPr lang="hu-HU" dirty="0" err="1"/>
              <a:t>Foreign</a:t>
            </a:r>
            <a:r>
              <a:rPr lang="hu-HU" dirty="0"/>
              <a:t> </a:t>
            </a:r>
            <a:r>
              <a:rPr lang="hu-HU" dirty="0" err="1"/>
              <a:t>companies</a:t>
            </a:r>
            <a:r>
              <a:rPr lang="hu-HU" dirty="0"/>
              <a:t>’ </a:t>
            </a:r>
            <a:r>
              <a:rPr lang="hu-HU" dirty="0" err="1"/>
              <a:t>listings</a:t>
            </a:r>
            <a:endParaRPr lang="en-US" dirty="0"/>
          </a:p>
        </p:txBody>
      </p:sp>
    </p:spTree>
    <p:extLst>
      <p:ext uri="{BB962C8B-B14F-4D97-AF65-F5344CB8AC3E}">
        <p14:creationId xmlns:p14="http://schemas.microsoft.com/office/powerpoint/2010/main" val="27342796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122" name="Title 1">
            <a:extLst>
              <a:ext uri="{FF2B5EF4-FFF2-40B4-BE49-F238E27FC236}">
                <a16:creationId xmlns:a16="http://schemas.microsoft.com/office/drawing/2014/main" id="{EDC42E4A-F24E-1146-8FDF-3084DACF7ECD}"/>
              </a:ext>
            </a:extLst>
          </p:cNvPr>
          <p:cNvSpPr>
            <a:spLocks noGrp="1"/>
          </p:cNvSpPr>
          <p:nvPr>
            <p:ph type="title"/>
          </p:nvPr>
        </p:nvSpPr>
        <p:spPr>
          <a:xfrm>
            <a:off x="344192" y="731519"/>
            <a:ext cx="2689260" cy="3237579"/>
          </a:xfrm>
        </p:spPr>
        <p:txBody>
          <a:bodyPr>
            <a:normAutofit/>
          </a:bodyPr>
          <a:lstStyle/>
          <a:p>
            <a:pPr eaLnBrk="1" hangingPunct="1"/>
            <a:r>
              <a:rPr lang="en-US" altLang="en-US" sz="3100" b="1" dirty="0">
                <a:solidFill>
                  <a:srgbClr val="FFFFFF"/>
                </a:solidFill>
              </a:rPr>
              <a:t>Valuation:</a:t>
            </a:r>
            <a:br>
              <a:rPr lang="en-US" altLang="en-US" sz="3100" b="1" dirty="0">
                <a:solidFill>
                  <a:srgbClr val="FFFFFF"/>
                </a:solidFill>
              </a:rPr>
            </a:br>
            <a:br>
              <a:rPr lang="en-US" altLang="en-US" sz="3100" b="1" dirty="0">
                <a:solidFill>
                  <a:srgbClr val="FFFFFF"/>
                </a:solidFill>
              </a:rPr>
            </a:br>
            <a:r>
              <a:rPr lang="en-US" altLang="en-US" sz="3100" b="1" dirty="0">
                <a:solidFill>
                  <a:srgbClr val="FFFFFF"/>
                </a:solidFill>
              </a:rPr>
              <a:t>Fundamental Analysis</a:t>
            </a:r>
          </a:p>
        </p:txBody>
      </p:sp>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56388D-8336-1344-8EDB-3FACECAA8DF8}"/>
              </a:ext>
            </a:extLst>
          </p:cNvPr>
          <p:cNvSpPr>
            <a:spLocks noGrp="1"/>
          </p:cNvSpPr>
          <p:nvPr>
            <p:ph idx="1"/>
          </p:nvPr>
        </p:nvSpPr>
        <p:spPr>
          <a:xfrm>
            <a:off x="3284781" y="686862"/>
            <a:ext cx="5278194" cy="5475129"/>
          </a:xfrm>
        </p:spPr>
        <p:txBody>
          <a:bodyPr anchor="ctr">
            <a:normAutofit/>
          </a:bodyPr>
          <a:lstStyle/>
          <a:p>
            <a:pPr eaLnBrk="1" hangingPunct="1"/>
            <a:r>
              <a:rPr lang="en-US" altLang="en-US" sz="2300" dirty="0"/>
              <a:t>Fundamental analysis models a company’s value by assessing its current and future profitability.</a:t>
            </a:r>
          </a:p>
          <a:p>
            <a:pPr eaLnBrk="1" hangingPunct="1"/>
            <a:r>
              <a:rPr lang="en-US" altLang="en-US" sz="2300" dirty="0"/>
              <a:t>The purpose of fundamental analysis is to identify mispriced stocks relative to some measure of “true” value derived from financial data.</a:t>
            </a:r>
          </a:p>
        </p:txBody>
      </p:sp>
    </p:spTree>
    <p:extLst>
      <p:ext uri="{BB962C8B-B14F-4D97-AF65-F5344CB8AC3E}">
        <p14:creationId xmlns:p14="http://schemas.microsoft.com/office/powerpoint/2010/main" val="1609009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p:cNvSpPr>
            <a:spLocks noGrp="1" noChangeArrowheads="1"/>
          </p:cNvSpPr>
          <p:nvPr>
            <p:ph type="title"/>
          </p:nvPr>
        </p:nvSpPr>
        <p:spPr>
          <a:xfrm>
            <a:off x="241174" y="963877"/>
            <a:ext cx="3008248" cy="4930246"/>
          </a:xfrm>
        </p:spPr>
        <p:txBody>
          <a:bodyPr lIns="90488" tIns="44450" rIns="90488" bIns="44450">
            <a:normAutofit/>
          </a:bodyPr>
          <a:lstStyle/>
          <a:p>
            <a:pPr algn="ctr"/>
            <a:r>
              <a:rPr lang="en-US" b="1" dirty="0">
                <a:solidFill>
                  <a:schemeClr val="accent1"/>
                </a:solidFill>
              </a:rPr>
              <a:t>Models of Equity Valuation</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771" name="Rectangle 3"/>
          <p:cNvSpPr>
            <a:spLocks noGrp="1" noChangeArrowheads="1"/>
          </p:cNvSpPr>
          <p:nvPr>
            <p:ph type="body" idx="1"/>
          </p:nvPr>
        </p:nvSpPr>
        <p:spPr>
          <a:xfrm>
            <a:off x="3732023" y="963876"/>
            <a:ext cx="5170802" cy="5436923"/>
          </a:xfrm>
        </p:spPr>
        <p:txBody>
          <a:bodyPr lIns="90488" tIns="44450" rIns="90488" bIns="44450" anchor="ctr">
            <a:normAutofit lnSpcReduction="10000"/>
          </a:bodyPr>
          <a:lstStyle/>
          <a:p>
            <a:r>
              <a:rPr lang="hu-HU" sz="2400" b="1" dirty="0" err="1"/>
              <a:t>What</a:t>
            </a:r>
            <a:r>
              <a:rPr lang="hu-HU" sz="2400" b="1" dirty="0"/>
              <a:t> </a:t>
            </a:r>
            <a:r>
              <a:rPr lang="hu-HU" sz="2400" b="1" dirty="0" err="1"/>
              <a:t>effect</a:t>
            </a:r>
            <a:r>
              <a:rPr lang="hu-HU" sz="2400" b="1" dirty="0"/>
              <a:t> </a:t>
            </a:r>
            <a:r>
              <a:rPr lang="hu-HU" sz="2400" b="1" dirty="0" err="1"/>
              <a:t>the</a:t>
            </a:r>
            <a:r>
              <a:rPr lang="hu-HU" sz="2400" b="1" dirty="0"/>
              <a:t> market </a:t>
            </a:r>
            <a:r>
              <a:rPr lang="hu-HU" sz="2400" b="1" dirty="0" err="1"/>
              <a:t>prices</a:t>
            </a:r>
            <a:r>
              <a:rPr lang="hu-HU" sz="2400" b="1" dirty="0"/>
              <a:t> and </a:t>
            </a:r>
            <a:r>
              <a:rPr lang="hu-HU" sz="2400" b="1" dirty="0" err="1"/>
              <a:t>valuation</a:t>
            </a:r>
            <a:r>
              <a:rPr lang="hu-HU" sz="2400" b="1" dirty="0"/>
              <a:t>?</a:t>
            </a:r>
          </a:p>
          <a:p>
            <a:endParaRPr lang="hu-HU" sz="2400" b="1" dirty="0"/>
          </a:p>
          <a:p>
            <a:r>
              <a:rPr lang="en-US" sz="2400" b="1" dirty="0"/>
              <a:t>Basic Types of Models</a:t>
            </a:r>
          </a:p>
          <a:p>
            <a:pPr marL="742950" lvl="1" indent="-285750"/>
            <a:r>
              <a:rPr lang="en-US" dirty="0"/>
              <a:t>Balance Sheet Models</a:t>
            </a:r>
            <a:r>
              <a:rPr lang="hu-HU" dirty="0"/>
              <a:t> - </a:t>
            </a:r>
            <a:r>
              <a:rPr lang="hu-HU" dirty="0" err="1"/>
              <a:t>Calculation</a:t>
            </a:r>
            <a:endParaRPr lang="en-US" dirty="0"/>
          </a:p>
          <a:p>
            <a:pPr marL="742950" lvl="1" indent="-285750"/>
            <a:r>
              <a:rPr lang="en-US" dirty="0"/>
              <a:t>Dividend Discount Models</a:t>
            </a:r>
            <a:r>
              <a:rPr lang="hu-HU" dirty="0"/>
              <a:t> - </a:t>
            </a:r>
            <a:r>
              <a:rPr lang="hu-HU" dirty="0" err="1"/>
              <a:t>Calculation</a:t>
            </a:r>
            <a:endParaRPr lang="en-US" dirty="0"/>
          </a:p>
          <a:p>
            <a:pPr marL="742950" lvl="1" indent="-285750"/>
            <a:r>
              <a:rPr lang="en-US" dirty="0"/>
              <a:t>Price/Earnings Ratios</a:t>
            </a:r>
            <a:r>
              <a:rPr lang="hu-HU" dirty="0"/>
              <a:t> – </a:t>
            </a:r>
            <a:r>
              <a:rPr lang="hu-HU" dirty="0" err="1"/>
              <a:t>Comparative</a:t>
            </a:r>
            <a:r>
              <a:rPr lang="hu-HU" dirty="0"/>
              <a:t> </a:t>
            </a:r>
          </a:p>
          <a:p>
            <a:pPr marL="742950" lvl="1" indent="-285750"/>
            <a:r>
              <a:rPr lang="hu-HU" dirty="0"/>
              <a:t>Free Cashflow </a:t>
            </a:r>
            <a:r>
              <a:rPr lang="hu-HU" dirty="0" err="1"/>
              <a:t>Models</a:t>
            </a:r>
            <a:r>
              <a:rPr lang="hu-HU" dirty="0"/>
              <a:t> - </a:t>
            </a:r>
            <a:r>
              <a:rPr lang="hu-HU" dirty="0" err="1"/>
              <a:t>Calculation</a:t>
            </a:r>
            <a:endParaRPr lang="hu-HU" dirty="0"/>
          </a:p>
          <a:p>
            <a:pPr marL="742950" lvl="1" indent="-285750"/>
            <a:endParaRPr lang="en-US" dirty="0"/>
          </a:p>
          <a:p>
            <a:r>
              <a:rPr lang="en-US" sz="2400" b="1" dirty="0"/>
              <a:t>Estimating Growth Rates and Opportunities</a:t>
            </a:r>
          </a:p>
        </p:txBody>
      </p:sp>
    </p:spTree>
    <p:extLst>
      <p:ext uri="{BB962C8B-B14F-4D97-AF65-F5344CB8AC3E}">
        <p14:creationId xmlns:p14="http://schemas.microsoft.com/office/powerpoint/2010/main" val="4358645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1028699" y="294539"/>
            <a:ext cx="7421963" cy="772262"/>
          </a:xfrm>
        </p:spPr>
        <p:txBody>
          <a:bodyPr>
            <a:normAutofit fontScale="90000"/>
          </a:bodyPr>
          <a:lstStyle/>
          <a:p>
            <a:pPr lvl="1" rtl="0">
              <a:lnSpc>
                <a:spcPct val="90000"/>
              </a:lnSpc>
              <a:spcBef>
                <a:spcPct val="0"/>
              </a:spcBef>
            </a:pPr>
            <a:r>
              <a:rPr lang="hu-HU" sz="3600" b="1" kern="1200" dirty="0">
                <a:solidFill>
                  <a:srgbClr val="FFFFFF"/>
                </a:solidFill>
                <a:latin typeface="Book Antiqua" panose="02040602050305030304" pitchFamily="18" charset="0"/>
                <a:ea typeface="+mn-ea"/>
                <a:cs typeface="+mn-cs"/>
              </a:rPr>
              <a:t>I.  </a:t>
            </a:r>
            <a:r>
              <a:rPr lang="en-US" sz="3600" b="1" kern="1200" dirty="0">
                <a:solidFill>
                  <a:srgbClr val="FFFFFF"/>
                </a:solidFill>
                <a:latin typeface="Book Antiqua" panose="02040602050305030304" pitchFamily="18" charset="0"/>
                <a:ea typeface="+mn-ea"/>
                <a:cs typeface="+mn-cs"/>
              </a:rPr>
              <a:t>Balance Sheet Models</a:t>
            </a:r>
            <a:br>
              <a:rPr lang="en-US" sz="2200" dirty="0">
                <a:solidFill>
                  <a:srgbClr val="FFFFFF"/>
                </a:solidFill>
              </a:rPr>
            </a:br>
            <a:endParaRPr lang="hu-HU" sz="2200" dirty="0">
              <a:solidFill>
                <a:srgbClr val="FFFFFF"/>
              </a:solidFill>
            </a:endParaRPr>
          </a:p>
        </p:txBody>
      </p:sp>
      <p:sp>
        <p:nvSpPr>
          <p:cNvPr id="3" name="Tartalom helye 2"/>
          <p:cNvSpPr>
            <a:spLocks noGrp="1"/>
          </p:cNvSpPr>
          <p:nvPr>
            <p:ph idx="1"/>
          </p:nvPr>
        </p:nvSpPr>
        <p:spPr>
          <a:xfrm>
            <a:off x="76201" y="2209800"/>
            <a:ext cx="8991600" cy="3791755"/>
          </a:xfrm>
        </p:spPr>
        <p:txBody>
          <a:bodyPr anchor="ctr">
            <a:noAutofit/>
          </a:bodyPr>
          <a:lstStyle/>
          <a:p>
            <a:pPr marL="342900" indent="-342900">
              <a:buFont typeface="+mj-lt"/>
              <a:buAutoNum type="arabicPeriod"/>
            </a:pPr>
            <a:r>
              <a:rPr lang="en-US" sz="2000" b="1" dirty="0"/>
              <a:t>Book value: </a:t>
            </a:r>
            <a:r>
              <a:rPr lang="en-US" sz="2000" dirty="0"/>
              <a:t>The net worth of common </a:t>
            </a:r>
            <a:r>
              <a:rPr lang="en-US" sz="2000" dirty="0" err="1"/>
              <a:t>equit</a:t>
            </a:r>
            <a:r>
              <a:rPr lang="hu-HU" sz="2000" dirty="0"/>
              <a:t>y</a:t>
            </a:r>
            <a:r>
              <a:rPr lang="en-US" sz="2000" dirty="0"/>
              <a:t> according to a firm’s balance sheet</a:t>
            </a:r>
          </a:p>
          <a:p>
            <a:pPr lvl="1"/>
            <a:r>
              <a:rPr lang="en-US" sz="1800" dirty="0"/>
              <a:t>Value of common equity on the balance sheet</a:t>
            </a:r>
          </a:p>
          <a:p>
            <a:pPr lvl="1"/>
            <a:r>
              <a:rPr lang="en-US" sz="1800" dirty="0"/>
              <a:t>Limitation: historic and not current value</a:t>
            </a:r>
          </a:p>
          <a:p>
            <a:pPr lvl="1"/>
            <a:r>
              <a:rPr lang="en-US" sz="1800" dirty="0"/>
              <a:t>Some assets such as brand name or specialized skills are not on a balance </a:t>
            </a:r>
            <a:r>
              <a:rPr lang="en-US" sz="1800" dirty="0" err="1"/>
              <a:t>shee</a:t>
            </a:r>
            <a:endParaRPr lang="en-US" sz="1800" dirty="0"/>
          </a:p>
          <a:p>
            <a:pPr marL="342900" indent="-342900">
              <a:buFont typeface="+mj-lt"/>
              <a:buAutoNum type="arabicPeriod"/>
            </a:pPr>
            <a:r>
              <a:rPr lang="en-US" sz="2000" b="1" dirty="0"/>
              <a:t>Liquidation value: </a:t>
            </a:r>
            <a:r>
              <a:rPr lang="en-US" sz="2000" dirty="0"/>
              <a:t>Net amount that can be realized by selling the assets of a firm and paying off the debt.</a:t>
            </a:r>
          </a:p>
          <a:p>
            <a:pPr marL="0" lvl="1" indent="0">
              <a:spcBef>
                <a:spcPts val="1000"/>
              </a:spcBef>
              <a:buNone/>
            </a:pPr>
            <a:r>
              <a:rPr lang="en-US" sz="1800" dirty="0"/>
              <a:t>Firm becomes a takeover target if market value stock falls below this amount, so liquidation value may serve as floor to value</a:t>
            </a:r>
          </a:p>
          <a:p>
            <a:pPr marL="342900" indent="-342900">
              <a:buFont typeface="+mj-lt"/>
              <a:buAutoNum type="arabicPeriod" startAt="3"/>
            </a:pPr>
            <a:r>
              <a:rPr lang="en-US" sz="2000" b="1" dirty="0"/>
              <a:t>Replacement cost: </a:t>
            </a:r>
            <a:r>
              <a:rPr lang="en-US" sz="2000" dirty="0"/>
              <a:t>Cost to replace a firm’s assets.</a:t>
            </a:r>
          </a:p>
          <a:p>
            <a:pPr marL="342900" indent="-342900">
              <a:buFont typeface="+mj-lt"/>
              <a:buAutoNum type="arabicPeriod" startAt="4"/>
            </a:pPr>
            <a:r>
              <a:rPr lang="en-US" sz="2000" b="1" dirty="0"/>
              <a:t>Market value</a:t>
            </a:r>
          </a:p>
          <a:p>
            <a:pPr lvl="1"/>
            <a:r>
              <a:rPr lang="en-US" sz="1800" dirty="0"/>
              <a:t>Current market value of assets </a:t>
            </a:r>
            <a:r>
              <a:rPr lang="hu-HU" sz="1800" dirty="0"/>
              <a:t>- </a:t>
            </a:r>
            <a:r>
              <a:rPr lang="en-US" sz="1800" dirty="0"/>
              <a:t>current mv of liabilities</a:t>
            </a:r>
          </a:p>
          <a:p>
            <a:pPr marL="914400" lvl="2" indent="0">
              <a:buNone/>
            </a:pPr>
            <a:r>
              <a:rPr lang="en-US" sz="1800" dirty="0"/>
              <a:t>may be difficult to ascertain</a:t>
            </a:r>
          </a:p>
          <a:p>
            <a:pPr lvl="1"/>
            <a:r>
              <a:rPr lang="en-US" sz="1800" dirty="0"/>
              <a:t>Market value based on stock price</a:t>
            </a:r>
            <a:endParaRPr lang="hu-HU" sz="1800" dirty="0"/>
          </a:p>
          <a:p>
            <a:pPr marL="457200" lvl="1" indent="0">
              <a:buNone/>
            </a:pPr>
            <a:r>
              <a:rPr lang="en-US" sz="1800" dirty="0"/>
              <a:t>Better measure than book value of the worth of the stock to the investor.</a:t>
            </a:r>
          </a:p>
        </p:txBody>
      </p:sp>
    </p:spTree>
    <p:extLst>
      <p:ext uri="{BB962C8B-B14F-4D97-AF65-F5344CB8AC3E}">
        <p14:creationId xmlns:p14="http://schemas.microsoft.com/office/powerpoint/2010/main" val="238654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a:extLst>
              <a:ext uri="{FF2B5EF4-FFF2-40B4-BE49-F238E27FC236}">
                <a16:creationId xmlns:a16="http://schemas.microsoft.com/office/drawing/2014/main" id="{5349A015-DA01-E84F-BDF6-22BB95038163}"/>
              </a:ext>
            </a:extLst>
          </p:cNvPr>
          <p:cNvSpPr>
            <a:spLocks noGrp="1"/>
          </p:cNvSpPr>
          <p:nvPr>
            <p:ph type="title"/>
          </p:nvPr>
        </p:nvSpPr>
        <p:spPr>
          <a:xfrm>
            <a:off x="0" y="152400"/>
            <a:ext cx="6921500" cy="825500"/>
          </a:xfrm>
        </p:spPr>
        <p:txBody>
          <a:bodyPr lIns="90488" tIns="44450" rIns="90488" bIns="44450" anchorCtr="1">
            <a:normAutofit/>
          </a:bodyPr>
          <a:lstStyle/>
          <a:p>
            <a:pPr eaLnBrk="1" hangingPunct="1"/>
            <a:r>
              <a:rPr lang="en-US" altLang="en-US" sz="3600" b="1" dirty="0"/>
              <a:t>Intrinsic Value vs. Market Price</a:t>
            </a:r>
          </a:p>
        </p:txBody>
      </p:sp>
      <p:sp>
        <p:nvSpPr>
          <p:cNvPr id="1028" name="Content Placeholder 5">
            <a:extLst>
              <a:ext uri="{FF2B5EF4-FFF2-40B4-BE49-F238E27FC236}">
                <a16:creationId xmlns:a16="http://schemas.microsoft.com/office/drawing/2014/main" id="{44ECDDD6-61A8-F246-ADE3-BE620D252796}"/>
              </a:ext>
            </a:extLst>
          </p:cNvPr>
          <p:cNvSpPr>
            <a:spLocks noGrp="1"/>
          </p:cNvSpPr>
          <p:nvPr>
            <p:ph idx="1"/>
          </p:nvPr>
        </p:nvSpPr>
        <p:spPr/>
        <p:txBody>
          <a:bodyPr lIns="90488" tIns="44450" rIns="90488" bIns="44450"/>
          <a:lstStyle/>
          <a:p>
            <a:pPr eaLnBrk="1" hangingPunct="1">
              <a:lnSpc>
                <a:spcPct val="90000"/>
              </a:lnSpc>
            </a:pPr>
            <a:r>
              <a:rPr lang="en-US" altLang="en-US" sz="3000" dirty="0"/>
              <a:t>The return on a stock is composed of  dividends and capital gains or losses.</a:t>
            </a:r>
          </a:p>
          <a:p>
            <a:pPr eaLnBrk="1" hangingPunct="1">
              <a:lnSpc>
                <a:spcPct val="90000"/>
              </a:lnSpc>
            </a:pPr>
            <a:endParaRPr lang="en-US" altLang="en-US" sz="3000" dirty="0"/>
          </a:p>
          <a:p>
            <a:pPr eaLnBrk="1" hangingPunct="1">
              <a:lnSpc>
                <a:spcPct val="90000"/>
              </a:lnSpc>
            </a:pPr>
            <a:endParaRPr lang="en-US" altLang="en-US" sz="3000" dirty="0"/>
          </a:p>
          <a:p>
            <a:pPr eaLnBrk="1" hangingPunct="1">
              <a:lnSpc>
                <a:spcPct val="90000"/>
              </a:lnSpc>
            </a:pPr>
            <a:endParaRPr lang="en-US" altLang="en-US" sz="3000" dirty="0"/>
          </a:p>
          <a:p>
            <a:pPr eaLnBrk="1" hangingPunct="1">
              <a:lnSpc>
                <a:spcPct val="90000"/>
              </a:lnSpc>
            </a:pPr>
            <a:endParaRPr lang="en-US" altLang="en-US" sz="3000" dirty="0"/>
          </a:p>
          <a:p>
            <a:pPr eaLnBrk="1" hangingPunct="1">
              <a:lnSpc>
                <a:spcPct val="90000"/>
              </a:lnSpc>
            </a:pPr>
            <a:r>
              <a:rPr lang="en-US" altLang="en-US" sz="3000" dirty="0"/>
              <a:t>The expected HPR may be more or less than the required rate of return, based on the stock’s risk.</a:t>
            </a:r>
          </a:p>
          <a:p>
            <a:pPr eaLnBrk="1" hangingPunct="1">
              <a:lnSpc>
                <a:spcPct val="90000"/>
              </a:lnSpc>
              <a:buFontTx/>
              <a:buNone/>
            </a:pPr>
            <a:endParaRPr lang="en-US" altLang="en-US" sz="2800" dirty="0"/>
          </a:p>
        </p:txBody>
      </p:sp>
      <p:graphicFrame>
        <p:nvGraphicFramePr>
          <p:cNvPr id="1026" name="Object 2">
            <a:extLst>
              <a:ext uri="{FF2B5EF4-FFF2-40B4-BE49-F238E27FC236}">
                <a16:creationId xmlns:a16="http://schemas.microsoft.com/office/drawing/2014/main" id="{449D7C34-9878-3145-8628-432972EBFF60}"/>
              </a:ext>
            </a:extLst>
          </p:cNvPr>
          <p:cNvGraphicFramePr>
            <a:graphicFrameLocks noChangeAspect="1"/>
          </p:cNvGraphicFramePr>
          <p:nvPr>
            <p:extLst>
              <p:ext uri="{D42A27DB-BD31-4B8C-83A1-F6EECF244321}">
                <p14:modId xmlns:p14="http://schemas.microsoft.com/office/powerpoint/2010/main" val="3610910480"/>
              </p:ext>
            </p:extLst>
          </p:nvPr>
        </p:nvGraphicFramePr>
        <p:xfrm>
          <a:off x="1111250" y="2590800"/>
          <a:ext cx="6921500" cy="1143000"/>
        </p:xfrm>
        <a:graphic>
          <a:graphicData uri="http://schemas.openxmlformats.org/presentationml/2006/ole">
            <mc:AlternateContent xmlns:mc="http://schemas.openxmlformats.org/markup-compatibility/2006">
              <mc:Choice xmlns:v="urn:schemas-microsoft-com:vml" Requires="v">
                <p:oleObj name="Equation" r:id="rId2" imgW="3644900" imgH="558800" progId="Equation.DSMT4">
                  <p:embed/>
                </p:oleObj>
              </mc:Choice>
              <mc:Fallback>
                <p:oleObj name="Equation" r:id="rId2" imgW="3644900" imgH="558800" progId="Equation.DSMT4">
                  <p:embed/>
                  <p:pic>
                    <p:nvPicPr>
                      <p:cNvPr id="1026" name="Object 2">
                        <a:extLst>
                          <a:ext uri="{FF2B5EF4-FFF2-40B4-BE49-F238E27FC236}">
                            <a16:creationId xmlns:a16="http://schemas.microsoft.com/office/drawing/2014/main" id="{449D7C34-9878-3145-8628-432972EBF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0" y="2590800"/>
                        <a:ext cx="6921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3734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6FFA30F-25AA-B542-A068-A5F3DE578E43}"/>
              </a:ext>
            </a:extLst>
          </p:cNvPr>
          <p:cNvSpPr>
            <a:spLocks noGrp="1" noChangeArrowheads="1"/>
          </p:cNvSpPr>
          <p:nvPr>
            <p:ph type="title"/>
          </p:nvPr>
        </p:nvSpPr>
        <p:spPr>
          <a:xfrm>
            <a:off x="0" y="152400"/>
            <a:ext cx="4343400" cy="685800"/>
          </a:xfrm>
        </p:spPr>
        <p:txBody>
          <a:bodyPr lIns="90488" tIns="44450" rIns="90488" bIns="44450" anchorCtr="1">
            <a:normAutofit/>
          </a:bodyPr>
          <a:lstStyle/>
          <a:p>
            <a:pPr eaLnBrk="1" hangingPunct="1"/>
            <a:r>
              <a:rPr lang="en-US" altLang="en-US" sz="3600" b="1" dirty="0"/>
              <a:t>Required Return</a:t>
            </a:r>
          </a:p>
        </p:txBody>
      </p:sp>
      <p:graphicFrame>
        <p:nvGraphicFramePr>
          <p:cNvPr id="10243" name="Object 2">
            <a:extLst>
              <a:ext uri="{FF2B5EF4-FFF2-40B4-BE49-F238E27FC236}">
                <a16:creationId xmlns:a16="http://schemas.microsoft.com/office/drawing/2014/main" id="{7C5EF245-1A02-C74E-BADB-BEA5EFA8C6D7}"/>
              </a:ext>
            </a:extLst>
          </p:cNvPr>
          <p:cNvGraphicFramePr>
            <a:graphicFrameLocks noGrp="1" noChangeAspect="1"/>
          </p:cNvGraphicFramePr>
          <p:nvPr>
            <p:ph idx="1"/>
          </p:nvPr>
        </p:nvGraphicFramePr>
        <p:xfrm>
          <a:off x="1371600" y="2438400"/>
          <a:ext cx="4564063" cy="838200"/>
        </p:xfrm>
        <a:graphic>
          <a:graphicData uri="http://schemas.openxmlformats.org/presentationml/2006/ole">
            <mc:AlternateContent xmlns:mc="http://schemas.openxmlformats.org/markup-compatibility/2006">
              <mc:Choice xmlns:v="urn:schemas-microsoft-com:vml" Requires="v">
                <p:oleObj name="Equation" r:id="rId2" imgW="1841500" imgH="317500" progId="Equation.DSMT4">
                  <p:embed/>
                </p:oleObj>
              </mc:Choice>
              <mc:Fallback>
                <p:oleObj name="Equation" r:id="rId2" imgW="1841500" imgH="317500" progId="Equation.DSMT4">
                  <p:embed/>
                  <p:pic>
                    <p:nvPicPr>
                      <p:cNvPr id="10243" name="Object 2">
                        <a:extLst>
                          <a:ext uri="{FF2B5EF4-FFF2-40B4-BE49-F238E27FC236}">
                            <a16:creationId xmlns:a16="http://schemas.microsoft.com/office/drawing/2014/main" id="{7C5EF245-1A02-C74E-BADB-BEA5EFA8C6D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45640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 name="Rectangle 3">
            <a:extLst>
              <a:ext uri="{FF2B5EF4-FFF2-40B4-BE49-F238E27FC236}">
                <a16:creationId xmlns:a16="http://schemas.microsoft.com/office/drawing/2014/main" id="{5B8AB8F0-B712-6E4B-ABC8-92E9908306DC}"/>
              </a:ext>
            </a:extLst>
          </p:cNvPr>
          <p:cNvSpPr>
            <a:spLocks noGrp="1" noChangeArrowheads="1"/>
          </p:cNvSpPr>
          <p:nvPr>
            <p:ph type="body" sz="half" idx="4294967295"/>
          </p:nvPr>
        </p:nvSpPr>
        <p:spPr>
          <a:xfrm>
            <a:off x="685800" y="1600200"/>
            <a:ext cx="8077200" cy="4530725"/>
          </a:xfrm>
        </p:spPr>
        <p:txBody>
          <a:bodyPr lIns="90488" tIns="44450" rIns="90488" bIns="44450"/>
          <a:lstStyle/>
          <a:p>
            <a:pPr eaLnBrk="1" hangingPunct="1"/>
            <a:r>
              <a:rPr lang="en-US" altLang="en-US" dirty="0"/>
              <a:t>CAPM gives the required return, k:</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If the stock is priced correctly, k should equal expected return.</a:t>
            </a:r>
          </a:p>
          <a:p>
            <a:pPr eaLnBrk="1" hangingPunct="1"/>
            <a:r>
              <a:rPr lang="en-US" altLang="en-US" dirty="0"/>
              <a:t>k is the market capitalization rate.</a:t>
            </a:r>
          </a:p>
          <a:p>
            <a:pPr lvl="1" eaLnBrk="1" hangingPunct="1"/>
            <a:endParaRPr lang="en-US" altLang="en-US" dirty="0"/>
          </a:p>
        </p:txBody>
      </p:sp>
    </p:spTree>
    <p:extLst>
      <p:ext uri="{BB962C8B-B14F-4D97-AF65-F5344CB8AC3E}">
        <p14:creationId xmlns:p14="http://schemas.microsoft.com/office/powerpoint/2010/main" val="23218453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2535</Words>
  <Application>Microsoft Office PowerPoint</Application>
  <PresentationFormat>Diavetítés a képernyőre (4:3 oldalarány)</PresentationFormat>
  <Paragraphs>335</Paragraphs>
  <Slides>29</Slides>
  <Notes>13</Notes>
  <HiddenSlides>0</HiddenSlides>
  <MMClips>0</MMClips>
  <ScaleCrop>false</ScaleCrop>
  <HeadingPairs>
    <vt:vector size="8" baseType="variant">
      <vt:variant>
        <vt:lpstr>Használt betűtípusok</vt:lpstr>
      </vt:variant>
      <vt:variant>
        <vt:i4>6</vt:i4>
      </vt:variant>
      <vt:variant>
        <vt:lpstr>Téma</vt:lpstr>
      </vt:variant>
      <vt:variant>
        <vt:i4>1</vt:i4>
      </vt:variant>
      <vt:variant>
        <vt:lpstr>Beágyazott OLE kiszolgálók</vt:lpstr>
      </vt:variant>
      <vt:variant>
        <vt:i4>1</vt:i4>
      </vt:variant>
      <vt:variant>
        <vt:lpstr>Diacímek</vt:lpstr>
      </vt:variant>
      <vt:variant>
        <vt:i4>29</vt:i4>
      </vt:variant>
    </vt:vector>
  </HeadingPairs>
  <TitlesOfParts>
    <vt:vector size="37" baseType="lpstr">
      <vt:lpstr>Arial</vt:lpstr>
      <vt:lpstr>Book Antiqua</vt:lpstr>
      <vt:lpstr>Calibri</vt:lpstr>
      <vt:lpstr>Cambria</vt:lpstr>
      <vt:lpstr>Symbol</vt:lpstr>
      <vt:lpstr>Times New Roman</vt:lpstr>
      <vt:lpstr>Egyéni tervezés</vt:lpstr>
      <vt:lpstr>Equation</vt:lpstr>
      <vt:lpstr> Financial Markets and Securities  Session 5  Stock market   </vt:lpstr>
      <vt:lpstr>Investing in Stocks</vt:lpstr>
      <vt:lpstr>How Stocks are Traded?</vt:lpstr>
      <vt:lpstr>Equity Markets</vt:lpstr>
      <vt:lpstr>Valuation:  Fundamental Analysis</vt:lpstr>
      <vt:lpstr>Models of Equity Valuation</vt:lpstr>
      <vt:lpstr>I.  Balance Sheet Models </vt:lpstr>
      <vt:lpstr>Intrinsic Value vs. Market Price</vt:lpstr>
      <vt:lpstr>Required Return</vt:lpstr>
      <vt:lpstr>Intrinsic Value vs. Market Price</vt:lpstr>
      <vt:lpstr>PowerPoint-bemutató</vt:lpstr>
      <vt:lpstr>Basic Dividend Discount Model</vt:lpstr>
      <vt:lpstr>No Growth Model: Example</vt:lpstr>
      <vt:lpstr>Constant Growth Model</vt:lpstr>
      <vt:lpstr>Prices and Inv. Opportunities</vt:lpstr>
      <vt:lpstr>DDM Implications</vt:lpstr>
      <vt:lpstr>Dividend Growth for Different .  Earnings Reinvestment Policies</vt:lpstr>
      <vt:lpstr>Growth+No Growth Components</vt:lpstr>
      <vt:lpstr>Comparative analysis- P/E Ratio</vt:lpstr>
      <vt:lpstr>Pitfalls in Using P/E Ratios</vt:lpstr>
      <vt:lpstr>P/E Ratios</vt:lpstr>
      <vt:lpstr>P/E Ratios</vt:lpstr>
      <vt:lpstr>Other Valuation Ratios</vt:lpstr>
      <vt:lpstr>Free Cash Flow Approach</vt:lpstr>
      <vt:lpstr>PowerPoint-bemutató</vt:lpstr>
      <vt:lpstr>DCF Valuation: The Steps</vt:lpstr>
      <vt:lpstr>DCF Valuation: The Steps</vt:lpstr>
      <vt:lpstr>DCF -  pros, cons</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Investments   Equity Evaluation   </dc:title>
  <dc:creator>Czipó György</dc:creator>
  <cp:lastModifiedBy>Czipó György</cp:lastModifiedBy>
  <cp:revision>22</cp:revision>
  <dcterms:created xsi:type="dcterms:W3CDTF">2020-03-08T09:23:05Z</dcterms:created>
  <dcterms:modified xsi:type="dcterms:W3CDTF">2021-03-18T10:24:00Z</dcterms:modified>
</cp:coreProperties>
</file>