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41"/>
  </p:notesMasterIdLst>
  <p:handoutMasterIdLst>
    <p:handoutMasterId r:id="rId42"/>
  </p:handoutMasterIdLst>
  <p:sldIdLst>
    <p:sldId id="464" r:id="rId2"/>
    <p:sldId id="431" r:id="rId3"/>
    <p:sldId id="432" r:id="rId4"/>
    <p:sldId id="433" r:id="rId5"/>
    <p:sldId id="434" r:id="rId6"/>
    <p:sldId id="438" r:id="rId7"/>
    <p:sldId id="439" r:id="rId8"/>
    <p:sldId id="440" r:id="rId9"/>
    <p:sldId id="393" r:id="rId10"/>
    <p:sldId id="430" r:id="rId11"/>
    <p:sldId id="265" r:id="rId12"/>
    <p:sldId id="269" r:id="rId13"/>
    <p:sldId id="270" r:id="rId14"/>
    <p:sldId id="394" r:id="rId15"/>
    <p:sldId id="395" r:id="rId16"/>
    <p:sldId id="272" r:id="rId17"/>
    <p:sldId id="273" r:id="rId18"/>
    <p:sldId id="274" r:id="rId19"/>
    <p:sldId id="396" r:id="rId20"/>
    <p:sldId id="401" r:id="rId21"/>
    <p:sldId id="400" r:id="rId22"/>
    <p:sldId id="282" r:id="rId23"/>
    <p:sldId id="380" r:id="rId24"/>
    <p:sldId id="284" r:id="rId25"/>
    <p:sldId id="413" r:id="rId26"/>
    <p:sldId id="414" r:id="rId27"/>
    <p:sldId id="415" r:id="rId28"/>
    <p:sldId id="417" r:id="rId29"/>
    <p:sldId id="418" r:id="rId30"/>
    <p:sldId id="419" r:id="rId31"/>
    <p:sldId id="422" r:id="rId32"/>
    <p:sldId id="420" r:id="rId33"/>
    <p:sldId id="425" r:id="rId34"/>
    <p:sldId id="424" r:id="rId35"/>
    <p:sldId id="338" r:id="rId36"/>
    <p:sldId id="387" r:id="rId37"/>
    <p:sldId id="391" r:id="rId38"/>
    <p:sldId id="408" r:id="rId39"/>
    <p:sldId id="313" r:id="rId40"/>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78503" autoAdjust="0"/>
  </p:normalViewPr>
  <p:slideViewPr>
    <p:cSldViewPr>
      <p:cViewPr varScale="1">
        <p:scale>
          <a:sx n="69" d="100"/>
          <a:sy n="69" d="100"/>
        </p:scale>
        <p:origin x="4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36868"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C4A32988-8812-4A23-89D3-F3C4D3882666}" type="slidenum">
              <a:rPr lang="en-US" sz="1200" b="0"/>
              <a:pPr/>
              <a:t>2</a:t>
            </a:fld>
            <a:endParaRPr lang="en-US" sz="1200" b="0"/>
          </a:p>
        </p:txBody>
      </p:sp>
    </p:spTree>
    <p:extLst>
      <p:ext uri="{BB962C8B-B14F-4D97-AF65-F5344CB8AC3E}">
        <p14:creationId xmlns:p14="http://schemas.microsoft.com/office/powerpoint/2010/main" val="160943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hu-HU" altLang="hu-HU" dirty="0">
              <a:latin typeface="Calibri" pitchFamily="34" charset="0"/>
            </a:endParaRPr>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hu-HU" sz="1000" i="1" dirty="0">
                <a:latin typeface="Calibri" pitchFamily="34" charset="0"/>
              </a:rPr>
              <a:t>16</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hu-HU" altLang="hu-HU" dirty="0">
              <a:latin typeface="Calibri" pitchFamily="34" charset="0"/>
            </a:endParaRPr>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hu-HU" altLang="hu-HU" dirty="0">
              <a:latin typeface="Calibri" pitchFamily="34" charset="0"/>
            </a:endParaRPr>
          </a:p>
        </p:txBody>
      </p:sp>
      <p:sp>
        <p:nvSpPr>
          <p:cNvPr id="61446"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7" name="Rectangle 7"/>
          <p:cNvSpPr>
            <a:spLocks noGrp="1" noChangeArrowheads="1"/>
          </p:cNvSpPr>
          <p:nvPr>
            <p:ph type="body" idx="1"/>
          </p:nvPr>
        </p:nvSpPr>
        <p:spPr>
          <a:ln/>
        </p:spPr>
        <p:txBody>
          <a:bodyPr/>
          <a:lstStyle/>
          <a:p>
            <a:pPr marL="171450" indent="-171450" eaLnBrk="1" fontAlgn="auto" hangingPunct="1">
              <a:spcBef>
                <a:spcPts val="0"/>
              </a:spcBef>
              <a:spcAft>
                <a:spcPts val="0"/>
              </a:spcAft>
              <a:buFont typeface="Arial" pitchFamily="34" charset="0"/>
              <a:buChar char="•"/>
              <a:defRPr/>
            </a:pPr>
            <a:r>
              <a:rPr lang="en-US" b="1" u="sng" dirty="0"/>
              <a:t>Variance </a:t>
            </a:r>
            <a:r>
              <a:rPr lang="en-US" dirty="0"/>
              <a:t>- Average value of squared deviations from mean.  A measure of volatility.</a:t>
            </a:r>
          </a:p>
          <a:p>
            <a:pPr marL="171450" indent="-171450" eaLnBrk="1" fontAlgn="auto" hangingPunct="1">
              <a:spcBef>
                <a:spcPts val="0"/>
              </a:spcBef>
              <a:spcAft>
                <a:spcPts val="0"/>
              </a:spcAft>
              <a:buFont typeface="Arial" pitchFamily="34" charset="0"/>
              <a:buChar char="•"/>
              <a:defRPr/>
            </a:pPr>
            <a:endParaRPr lang="en-US" u="sng" dirty="0"/>
          </a:p>
          <a:p>
            <a:pPr marL="171450" indent="-171450" eaLnBrk="1" fontAlgn="auto" hangingPunct="1">
              <a:spcBef>
                <a:spcPts val="0"/>
              </a:spcBef>
              <a:spcAft>
                <a:spcPts val="0"/>
              </a:spcAft>
              <a:buFont typeface="Arial" pitchFamily="34" charset="0"/>
              <a:buChar char="•"/>
              <a:defRPr/>
            </a:pPr>
            <a:r>
              <a:rPr lang="en-US" b="1" u="sng" dirty="0"/>
              <a:t>Standard Deviation</a:t>
            </a:r>
            <a:r>
              <a:rPr lang="en-US" dirty="0"/>
              <a:t> – Square root of variance.  A measure of volatility.</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8E016-4AF5-418B-9744-CE0AE76C6A61}" type="slidenum">
              <a:rPr lang="en-GB" smtClean="0"/>
              <a:pPr fontAlgn="base">
                <a:spcBef>
                  <a:spcPct val="0"/>
                </a:spcBef>
                <a:spcAft>
                  <a:spcPct val="0"/>
                </a:spcAft>
                <a:defRPr/>
              </a:pPr>
              <a:t>13</a:t>
            </a:fld>
            <a:endParaRPr lang="en-GB"/>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u-HU" altLang="hu-H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AAC0F115-A47C-4C11-AC9B-A74D2E45688A}" type="slidenum">
              <a:rPr lang="en-US" sz="1200" b="0"/>
              <a:pPr/>
              <a:t>14</a:t>
            </a:fld>
            <a:endParaRPr lang="en-US" sz="12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Scenario analysis: Create a list of possible outcomes s, “States of Nature.”</a:t>
            </a:r>
          </a:p>
          <a:p>
            <a:pPr eaLnBrk="1" hangingPunct="1"/>
            <a:r>
              <a:rPr lang="en-US" dirty="0"/>
              <a:t>Specify the likelihood of each state to occur p(s)</a:t>
            </a:r>
          </a:p>
          <a:p>
            <a:pPr eaLnBrk="1" hangingPunct="1"/>
            <a:r>
              <a:rPr lang="en-US" dirty="0"/>
              <a:t>What is the return if the state occurs r(s)</a:t>
            </a:r>
            <a:endParaRPr lang="hu-HU" dirty="0"/>
          </a:p>
          <a:p>
            <a:pPr eaLnBrk="1" hangingPunct="1"/>
            <a:r>
              <a:rPr lang="hu-HU" dirty="0" err="1"/>
              <a:t>Statistical</a:t>
            </a:r>
            <a:r>
              <a:rPr lang="hu-HU" baseline="0" dirty="0"/>
              <a:t> </a:t>
            </a:r>
            <a:r>
              <a:rPr lang="hu-HU" baseline="0" dirty="0" err="1"/>
              <a:t>observation</a:t>
            </a:r>
            <a:r>
              <a:rPr lang="hu-HU" baseline="0" dirty="0"/>
              <a:t> of </a:t>
            </a:r>
            <a:r>
              <a:rPr lang="hu-HU" baseline="0" dirty="0" err="1"/>
              <a:t>the</a:t>
            </a:r>
            <a:r>
              <a:rPr lang="hu-HU" baseline="0" dirty="0"/>
              <a:t>  </a:t>
            </a:r>
            <a:r>
              <a:rPr lang="hu-HU" baseline="0" dirty="0" err="1"/>
              <a:t>possible</a:t>
            </a:r>
            <a:r>
              <a:rPr lang="hu-HU" baseline="0" dirty="0"/>
              <a:t> </a:t>
            </a:r>
            <a:r>
              <a:rPr lang="hu-HU" baseline="0" dirty="0" err="1"/>
              <a:t>returns</a:t>
            </a:r>
            <a:endParaRPr lang="en-US" dirty="0"/>
          </a:p>
        </p:txBody>
      </p:sp>
    </p:spTree>
    <p:extLst>
      <p:ext uri="{BB962C8B-B14F-4D97-AF65-F5344CB8AC3E}">
        <p14:creationId xmlns:p14="http://schemas.microsoft.com/office/powerpoint/2010/main" val="3445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889BE3E7-2942-445B-9B8F-AB3F25C830CB}" type="slidenum">
              <a:rPr lang="en-US" sz="1200" b="0"/>
              <a:pPr/>
              <a:t>15</a:t>
            </a:fld>
            <a:endParaRPr lang="en-US" sz="1200"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p>
        </p:txBody>
      </p:sp>
    </p:spTree>
    <p:extLst>
      <p:ext uri="{BB962C8B-B14F-4D97-AF65-F5344CB8AC3E}">
        <p14:creationId xmlns:p14="http://schemas.microsoft.com/office/powerpoint/2010/main" val="171888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E40DC375-5011-4C7C-8C20-B48186A7A304}" type="slidenum">
              <a:rPr lang="en-US" sz="1200" b="0"/>
              <a:pPr/>
              <a:t>19</a:t>
            </a:fld>
            <a:endParaRPr lang="en-US" sz="1200" b="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p>
        </p:txBody>
      </p:sp>
    </p:spTree>
    <p:extLst>
      <p:ext uri="{BB962C8B-B14F-4D97-AF65-F5344CB8AC3E}">
        <p14:creationId xmlns:p14="http://schemas.microsoft.com/office/powerpoint/2010/main" val="2470883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71028433-29D6-4444-B3EA-87950FB3038A}" type="slidenum">
              <a:rPr lang="en-US" sz="1200" b="0"/>
              <a:pPr/>
              <a:t>20</a:t>
            </a:fld>
            <a:endParaRPr lang="en-US" sz="1200" b="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normal distribution is symmetric around the mean. In a normal distribution the mean + or – one standard deviation will encompass approximately 68% of the possible outcomes. Since this is a normal distribution the mean and the median outcome will be the same.</a:t>
            </a:r>
          </a:p>
          <a:p>
            <a:pPr eaLnBrk="1" hangingPunct="1"/>
            <a:endParaRPr lang="en-US" dirty="0"/>
          </a:p>
          <a:p>
            <a:pPr eaLnBrk="1" hangingPunct="1"/>
            <a:r>
              <a:rPr lang="en-US" dirty="0"/>
              <a:t>Talk about </a:t>
            </a:r>
            <a:r>
              <a:rPr lang="en-US" dirty="0" err="1"/>
              <a:t>std</a:t>
            </a:r>
            <a:r>
              <a:rPr lang="en-US" dirty="0"/>
              <a:t> </a:t>
            </a:r>
            <a:r>
              <a:rPr lang="en-US" dirty="0" err="1"/>
              <a:t>dev</a:t>
            </a:r>
            <a:r>
              <a:rPr lang="en-US" dirty="0"/>
              <a:t> as risk measure.  Risk not really from returns &gt; E[r], but symmetric so ok to use </a:t>
            </a:r>
            <a:r>
              <a:rPr lang="en-US" dirty="0" err="1"/>
              <a:t>std</a:t>
            </a:r>
            <a:r>
              <a:rPr lang="en-US" dirty="0"/>
              <a:t> dev.  I.E., ranking securities by standard </a:t>
            </a:r>
            <a:r>
              <a:rPr lang="en-US" dirty="0" err="1"/>
              <a:t>dev</a:t>
            </a:r>
            <a:r>
              <a:rPr lang="en-US" dirty="0"/>
              <a:t> will give same results as ranking by lower partial standard dev.</a:t>
            </a:r>
            <a:endParaRPr lang="hu-HU" dirty="0"/>
          </a:p>
          <a:p>
            <a:pPr eaLnBrk="1" hangingPunct="1"/>
            <a:endParaRPr lang="hu-HU" dirty="0"/>
          </a:p>
          <a:p>
            <a:pPr eaLnBrk="1" hangingPunct="1"/>
            <a:r>
              <a:rPr lang="hu-HU" dirty="0" err="1"/>
              <a:t>Signifficant</a:t>
            </a:r>
            <a:r>
              <a:rPr lang="hu-HU" baseline="0" dirty="0"/>
              <a:t> </a:t>
            </a:r>
            <a:r>
              <a:rPr lang="hu-HU" baseline="0" dirty="0" err="1"/>
              <a:t>level</a:t>
            </a:r>
            <a:endParaRPr lang="en-US" dirty="0"/>
          </a:p>
        </p:txBody>
      </p:sp>
    </p:spTree>
    <p:extLst>
      <p:ext uri="{BB962C8B-B14F-4D97-AF65-F5344CB8AC3E}">
        <p14:creationId xmlns:p14="http://schemas.microsoft.com/office/powerpoint/2010/main" val="340848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5D83717A-5F70-45FF-B7FF-0462586FCF75}" type="slidenum">
              <a:rPr lang="en-US" sz="1200" b="0"/>
              <a:pPr/>
              <a:t>21</a:t>
            </a:fld>
            <a:endParaRPr lang="en-US" sz="1200" b="0"/>
          </a:p>
        </p:txBody>
      </p:sp>
      <p:sp>
        <p:nvSpPr>
          <p:cNvPr id="128003" name="Rectangle 2"/>
          <p:cNvSpPr>
            <a:spLocks noGrp="1" noRot="1" noChangeAspect="1" noChangeArrowheads="1" noTextEdit="1"/>
          </p:cNvSpPr>
          <p:nvPr>
            <p:ph type="sldImg"/>
          </p:nvPr>
        </p:nvSpPr>
        <p:spPr>
          <a:xfrm>
            <a:off x="1073150" y="0"/>
            <a:ext cx="4559300" cy="3419475"/>
          </a:xfrm>
          <a:ln/>
        </p:spPr>
      </p:sp>
      <p:sp>
        <p:nvSpPr>
          <p:cNvPr id="128004" name="Rectangle 3"/>
          <p:cNvSpPr>
            <a:spLocks noGrp="1" noChangeArrowheads="1"/>
          </p:cNvSpPr>
          <p:nvPr>
            <p:ph type="body" idx="1"/>
          </p:nvPr>
        </p:nvSpPr>
        <p:spPr>
          <a:xfrm>
            <a:off x="914400" y="3568700"/>
            <a:ext cx="5029200" cy="4103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mode = most frequent observation</a:t>
            </a:r>
          </a:p>
          <a:p>
            <a:pPr eaLnBrk="1" hangingPunct="1"/>
            <a:r>
              <a:rPr lang="en-US" dirty="0"/>
              <a:t>These are some major characteristics of distributions.</a:t>
            </a:r>
          </a:p>
          <a:p>
            <a:pPr eaLnBrk="1" hangingPunct="1"/>
            <a:r>
              <a:rPr lang="en-US" dirty="0"/>
              <a:t>The mean is the average return we expect given all of the different possible outcomes.</a:t>
            </a:r>
          </a:p>
          <a:p>
            <a:pPr eaLnBrk="1" hangingPunct="1"/>
            <a:r>
              <a:rPr lang="en-US" dirty="0"/>
              <a:t>Variance and standard deviation give us a quantitative measurement of the level of dispersion of the possible outcomes.</a:t>
            </a:r>
          </a:p>
          <a:p>
            <a:pPr eaLnBrk="1" hangingPunct="1"/>
            <a:r>
              <a:rPr lang="en-US" dirty="0"/>
              <a:t>And </a:t>
            </a:r>
            <a:r>
              <a:rPr lang="en-US" dirty="0" err="1"/>
              <a:t>skewness</a:t>
            </a:r>
            <a:r>
              <a:rPr lang="en-US" dirty="0"/>
              <a:t> tells us about how evenly the possible outcomes are distributed around the mean. Skewed distributions have a mean that is different than the median.</a:t>
            </a:r>
          </a:p>
          <a:p>
            <a:pPr eaLnBrk="1" hangingPunct="1"/>
            <a:r>
              <a:rPr lang="en-US" dirty="0"/>
              <a:t>If return distributions are close to “normal”, mean and variance will do a good job at describing the expected return and the risk premium of an investment.</a:t>
            </a:r>
          </a:p>
          <a:p>
            <a:pPr eaLnBrk="1" hangingPunct="1"/>
            <a:endParaRPr lang="en-US" dirty="0"/>
          </a:p>
        </p:txBody>
      </p:sp>
    </p:spTree>
    <p:extLst>
      <p:ext uri="{BB962C8B-B14F-4D97-AF65-F5344CB8AC3E}">
        <p14:creationId xmlns:p14="http://schemas.microsoft.com/office/powerpoint/2010/main" val="262893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D044AFCC-37F4-4B29-A8BE-3FBAB9A2B0E7}" type="slidenum">
              <a:rPr lang="en-US" sz="1200" b="0"/>
              <a:pPr/>
              <a:t>23</a:t>
            </a:fld>
            <a:endParaRPr lang="en-US"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Forward looking purpose: Use Arithmetic Mean.  </a:t>
            </a:r>
          </a:p>
          <a:p>
            <a:pPr eaLnBrk="1" hangingPunct="1"/>
            <a:r>
              <a:rPr lang="en-US" dirty="0"/>
              <a:t>Note relationship between means and standard deviations and the standard deviation of a large stock portfolio.</a:t>
            </a:r>
          </a:p>
          <a:p>
            <a:pPr eaLnBrk="1" hangingPunct="1"/>
            <a:r>
              <a:rPr lang="en-US" dirty="0"/>
              <a:t>Ask, which is the most risky and which is he least risky?</a:t>
            </a:r>
          </a:p>
          <a:p>
            <a:pPr eaLnBrk="1" hangingPunct="1"/>
            <a:r>
              <a:rPr lang="en-US" dirty="0"/>
              <a:t>Note apparent deviations from normality in small stocks particularly.</a:t>
            </a:r>
          </a:p>
        </p:txBody>
      </p:sp>
    </p:spTree>
    <p:extLst>
      <p:ext uri="{BB962C8B-B14F-4D97-AF65-F5344CB8AC3E}">
        <p14:creationId xmlns:p14="http://schemas.microsoft.com/office/powerpoint/2010/main" val="332026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150532"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52B55FC5-A10C-4EB4-8DFB-FA6A729A3CD0}" type="slidenum">
              <a:rPr lang="en-US" sz="1200" b="0"/>
              <a:pPr/>
              <a:t>25</a:t>
            </a:fld>
            <a:endParaRPr lang="en-US" sz="1200" b="0"/>
          </a:p>
        </p:txBody>
      </p:sp>
    </p:spTree>
    <p:extLst>
      <p:ext uri="{BB962C8B-B14F-4D97-AF65-F5344CB8AC3E}">
        <p14:creationId xmlns:p14="http://schemas.microsoft.com/office/powerpoint/2010/main" val="2872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A7486B7E-0D20-4532-A576-932D38C20CE6}" type="slidenum">
              <a:rPr lang="en-US" sz="1200" b="0"/>
              <a:pPr/>
              <a:t>26</a:t>
            </a:fld>
            <a:endParaRPr lang="en-US" sz="1200" b="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What percentage of your holdings are in the risk-free asset? 25%. What percent are in the risky asset 75%. Your entire portfolio includes both risky and risk-free assets</a:t>
            </a:r>
          </a:p>
        </p:txBody>
      </p:sp>
    </p:spTree>
    <p:extLst>
      <p:ext uri="{BB962C8B-B14F-4D97-AF65-F5344CB8AC3E}">
        <p14:creationId xmlns:p14="http://schemas.microsoft.com/office/powerpoint/2010/main" val="143654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Q: % returns, removes size of investment concerns</a:t>
            </a:r>
          </a:p>
          <a:p>
            <a:r>
              <a:rPr lang="en-US" dirty="0"/>
              <a:t>Q: CF should occur at the end of the period, otherwise missing reinvestment of those cash flows.  Or the CF could be the future value of any interim cashflows.</a:t>
            </a:r>
          </a:p>
        </p:txBody>
      </p:sp>
      <p:sp>
        <p:nvSpPr>
          <p:cNvPr id="37892"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D7C83DCA-6B58-41CF-AAAA-096BE4EFFE9D}" type="slidenum">
              <a:rPr lang="en-US" sz="1200" b="0"/>
              <a:pPr/>
              <a:t>3</a:t>
            </a:fld>
            <a:endParaRPr lang="en-US" sz="1200" b="0"/>
          </a:p>
        </p:txBody>
      </p:sp>
    </p:spTree>
    <p:extLst>
      <p:ext uri="{BB962C8B-B14F-4D97-AF65-F5344CB8AC3E}">
        <p14:creationId xmlns:p14="http://schemas.microsoft.com/office/powerpoint/2010/main" val="199467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8CA79E5B-C223-4F08-8358-8AF21CF47C80}" type="slidenum">
              <a:rPr lang="en-US" sz="1200" b="0"/>
              <a:pPr/>
              <a:t>27</a:t>
            </a:fld>
            <a:endParaRPr lang="en-US" sz="1200" b="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How much should be invested in the risky asset? 10%, 50%, 100%, 110%?  110 is taking a loan and investing (on margin)</a:t>
            </a:r>
          </a:p>
          <a:p>
            <a:pPr eaLnBrk="1" hangingPunct="1"/>
            <a:r>
              <a:rPr lang="en-US"/>
              <a:t>Assuming the risky portfolio has been optimized, Depending on your level of risk you must merely choose between your weights of the risk free and the risky portfolio.</a:t>
            </a:r>
          </a:p>
        </p:txBody>
      </p:sp>
    </p:spTree>
    <p:extLst>
      <p:ext uri="{BB962C8B-B14F-4D97-AF65-F5344CB8AC3E}">
        <p14:creationId xmlns:p14="http://schemas.microsoft.com/office/powerpoint/2010/main" val="251984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D654B96D-EED7-4888-B5DB-571393684FC8}" type="slidenum">
              <a:rPr lang="en-US" sz="1200" b="0"/>
              <a:pPr/>
              <a:t>28</a:t>
            </a:fld>
            <a:endParaRPr lang="en-US" sz="1200" b="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Rf is the risk-free rate of return. Here it is 5%. Since this return is truly risk free the standard deviation of the risk-free asset is 0.</a:t>
            </a:r>
          </a:p>
          <a:p>
            <a:pPr eaLnBrk="1" hangingPunct="1"/>
            <a:r>
              <a:rPr lang="en-US"/>
              <a:t>Expected return on the risky portfolio is 14%. With a standard deviation of 22%</a:t>
            </a:r>
          </a:p>
          <a:p>
            <a:pPr eaLnBrk="1" hangingPunct="1"/>
            <a:r>
              <a:rPr lang="en-US"/>
              <a:t>Y is the percentage of your total wealth in the risky portfolio.</a:t>
            </a:r>
          </a:p>
        </p:txBody>
      </p:sp>
    </p:spTree>
    <p:extLst>
      <p:ext uri="{BB962C8B-B14F-4D97-AF65-F5344CB8AC3E}">
        <p14:creationId xmlns:p14="http://schemas.microsoft.com/office/powerpoint/2010/main" val="3415913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2363EC28-6820-4A4A-8776-594FDE2FB7D1}" type="slidenum">
              <a:rPr lang="en-US" sz="1200" b="0"/>
              <a:pPr/>
              <a:t>29</a:t>
            </a:fld>
            <a:endParaRPr 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percentage in the risky portfolio times the expected return of the risky portfolio.</a:t>
            </a:r>
          </a:p>
          <a:p>
            <a:pPr eaLnBrk="1" hangingPunct="1"/>
            <a:r>
              <a:rPr lang="en-US"/>
              <a:t>Plus the percentage in the risk-free times its return.</a:t>
            </a:r>
          </a:p>
        </p:txBody>
      </p:sp>
    </p:spTree>
    <p:extLst>
      <p:ext uri="{BB962C8B-B14F-4D97-AF65-F5344CB8AC3E}">
        <p14:creationId xmlns:p14="http://schemas.microsoft.com/office/powerpoint/2010/main" val="200270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DCE36AEE-7226-47C0-B493-651ED18412C2}" type="slidenum">
              <a:rPr lang="en-US" sz="1200" b="0"/>
              <a:pPr/>
              <a:t>30</a:t>
            </a:fld>
            <a:endParaRPr lang="en-US" sz="1200" b="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percentage in the risky portfolio times the expected return of the risky portfolio.</a:t>
            </a:r>
          </a:p>
          <a:p>
            <a:pPr eaLnBrk="1" hangingPunct="1"/>
            <a:r>
              <a:rPr lang="en-US"/>
              <a:t>Plus the percentage in the risk-free times its return.</a:t>
            </a:r>
          </a:p>
        </p:txBody>
      </p:sp>
    </p:spTree>
    <p:extLst>
      <p:ext uri="{BB962C8B-B14F-4D97-AF65-F5344CB8AC3E}">
        <p14:creationId xmlns:p14="http://schemas.microsoft.com/office/powerpoint/2010/main" val="2617940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F89F01D6-2454-4A21-BA0E-4502C97778D2}" type="slidenum">
              <a:rPr lang="en-US" sz="1200" b="0"/>
              <a:pPr/>
              <a:t>31</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dirty="0"/>
          </a:p>
        </p:txBody>
      </p:sp>
    </p:spTree>
    <p:extLst>
      <p:ext uri="{BB962C8B-B14F-4D97-AF65-F5344CB8AC3E}">
        <p14:creationId xmlns:p14="http://schemas.microsoft.com/office/powerpoint/2010/main" val="42753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89FCAC9B-DA3C-423B-8D7D-5F1B8BF6751C}" type="slidenum">
              <a:rPr lang="en-US" sz="1200" b="0"/>
              <a:pPr/>
              <a:t>32</a:t>
            </a:fld>
            <a:endParaRPr lang="en-US" sz="1200" b="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Expected return on the vertical axis, and standard deviation of total portfolio on the horizontal axis.  With all of your money in the risk free you will have 7% return and no standard deviation. With all in the risky asset will have 15 expected return and 22% standard deviation. Can move along this line.</a:t>
            </a:r>
            <a:endParaRPr lang="hu-HU" dirty="0"/>
          </a:p>
          <a:p>
            <a:pPr eaLnBrk="1" hangingPunct="1"/>
            <a:endParaRPr lang="hu-HU" dirty="0"/>
          </a:p>
          <a:p>
            <a:pPr eaLnBrk="1" hangingPunct="1"/>
            <a:r>
              <a:rPr lang="hu-HU" b="1" dirty="0" err="1"/>
              <a:t>High</a:t>
            </a:r>
            <a:r>
              <a:rPr lang="hu-HU" b="1" dirty="0"/>
              <a:t> </a:t>
            </a:r>
            <a:r>
              <a:rPr lang="hu-HU" b="1" dirty="0" err="1"/>
              <a:t>risk</a:t>
            </a:r>
            <a:r>
              <a:rPr lang="hu-HU" b="1" dirty="0"/>
              <a:t> is</a:t>
            </a:r>
            <a:r>
              <a:rPr lang="hu-HU" b="1" baseline="0" dirty="0"/>
              <a:t> </a:t>
            </a:r>
            <a:r>
              <a:rPr lang="hu-HU" b="1" baseline="0" dirty="0" err="1"/>
              <a:t>connected</a:t>
            </a:r>
            <a:r>
              <a:rPr lang="hu-HU" b="1" baseline="0" dirty="0"/>
              <a:t> </a:t>
            </a:r>
            <a:r>
              <a:rPr lang="hu-HU" b="1" baseline="0" dirty="0" err="1"/>
              <a:t>to</a:t>
            </a:r>
            <a:r>
              <a:rPr lang="hu-HU" b="1" baseline="0" dirty="0"/>
              <a:t> </a:t>
            </a:r>
            <a:r>
              <a:rPr lang="hu-HU" b="1" baseline="0" dirty="0" err="1"/>
              <a:t>higher</a:t>
            </a:r>
            <a:r>
              <a:rPr lang="hu-HU" b="1" baseline="0" dirty="0"/>
              <a:t> </a:t>
            </a:r>
            <a:r>
              <a:rPr lang="hu-HU" b="1" baseline="0" dirty="0" err="1"/>
              <a:t>return</a:t>
            </a:r>
            <a:r>
              <a:rPr lang="hu-HU" b="1" baseline="0" dirty="0"/>
              <a:t>!!!!</a:t>
            </a:r>
            <a:endParaRPr lang="en-US" b="1" dirty="0"/>
          </a:p>
        </p:txBody>
      </p:sp>
    </p:spTree>
    <p:extLst>
      <p:ext uri="{BB962C8B-B14F-4D97-AF65-F5344CB8AC3E}">
        <p14:creationId xmlns:p14="http://schemas.microsoft.com/office/powerpoint/2010/main" val="503142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E42CD137-E148-46C3-A073-6E1E312C7D27}" type="slidenum">
              <a:rPr lang="en-US" sz="1200" b="0"/>
              <a:pPr/>
              <a:t>33</a:t>
            </a:fld>
            <a:endParaRPr lang="en-US" sz="1200" b="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is the complete Capital Allocation Line.</a:t>
            </a:r>
          </a:p>
          <a:p>
            <a:pPr eaLnBrk="1" hangingPunct="1"/>
            <a:r>
              <a:rPr lang="en-US"/>
              <a:t>The slope says that for an increase in return of 8% we will have an increase in the SD of our portfolio by 22%.  The risk premium is also shown.</a:t>
            </a:r>
          </a:p>
        </p:txBody>
      </p:sp>
    </p:spTree>
    <p:extLst>
      <p:ext uri="{BB962C8B-B14F-4D97-AF65-F5344CB8AC3E}">
        <p14:creationId xmlns:p14="http://schemas.microsoft.com/office/powerpoint/2010/main" val="1090711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D6670493-76A4-47A1-8FAE-8444150D09D5}" type="slidenum">
              <a:rPr lang="en-US" sz="1200" b="0"/>
              <a:pPr/>
              <a:t>34</a:t>
            </a:fld>
            <a:endParaRPr lang="en-US" sz="1200" b="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p>
        </p:txBody>
      </p:sp>
    </p:spTree>
    <p:extLst>
      <p:ext uri="{BB962C8B-B14F-4D97-AF65-F5344CB8AC3E}">
        <p14:creationId xmlns:p14="http://schemas.microsoft.com/office/powerpoint/2010/main" val="1819325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64516"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B753681D-7287-4128-8BFD-83A64991A8D5}" type="slidenum">
              <a:rPr lang="en-US" sz="1200" b="0"/>
              <a:pPr/>
              <a:t>36</a:t>
            </a:fld>
            <a:endParaRPr lang="en-US" sz="1200" b="0"/>
          </a:p>
        </p:txBody>
      </p:sp>
    </p:spTree>
    <p:extLst>
      <p:ext uri="{BB962C8B-B14F-4D97-AF65-F5344CB8AC3E}">
        <p14:creationId xmlns:p14="http://schemas.microsoft.com/office/powerpoint/2010/main" val="382297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A001CAA0-BD52-4B60-BDDE-9CE0621DFE45}" type="slidenum">
              <a:rPr lang="en-US" sz="1200" b="0"/>
              <a:pPr/>
              <a:t>38</a:t>
            </a:fld>
            <a:endParaRPr lang="en-US" sz="1200" b="0"/>
          </a:p>
        </p:txBody>
      </p:sp>
      <p:sp>
        <p:nvSpPr>
          <p:cNvPr id="136195" name="Rectangle 2"/>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hu-HU"/>
          </a:p>
        </p:txBody>
      </p:sp>
      <p:sp>
        <p:nvSpPr>
          <p:cNvPr id="136196" name="Rectangle 3"/>
          <p:cNvSpPr>
            <a:spLocks noGrp="1" noRot="1" noChangeAspect="1" noChangeArrowheads="1" noTextEdit="1"/>
          </p:cNvSpPr>
          <p:nvPr>
            <p:ph type="sldImg"/>
          </p:nvPr>
        </p:nvSpPr>
        <p:spPr>
          <a:xfrm>
            <a:off x="1152525" y="685800"/>
            <a:ext cx="4552950" cy="3414713"/>
          </a:xfrm>
          <a:ln w="12700" cap="flat">
            <a:solidFill>
              <a:schemeClr val="tx1"/>
            </a:solidFill>
          </a:ln>
        </p:spPr>
      </p:sp>
    </p:spTree>
    <p:extLst>
      <p:ext uri="{BB962C8B-B14F-4D97-AF65-F5344CB8AC3E}">
        <p14:creationId xmlns:p14="http://schemas.microsoft.com/office/powerpoint/2010/main" val="2660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38916"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462D784B-2B99-470F-BC46-6DB96637CEA2}" type="slidenum">
              <a:rPr lang="en-US" sz="1200" b="0"/>
              <a:pPr/>
              <a:t>4</a:t>
            </a:fld>
            <a:endParaRPr lang="en-US" sz="1200" b="0"/>
          </a:p>
        </p:txBody>
      </p:sp>
    </p:spTree>
    <p:extLst>
      <p:ext uri="{BB962C8B-B14F-4D97-AF65-F5344CB8AC3E}">
        <p14:creationId xmlns:p14="http://schemas.microsoft.com/office/powerpoint/2010/main" val="1287502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909A60F4-D835-4324-9369-35B8CC05C1E9}" type="slidenum">
              <a:rPr lang="en-US" sz="1200" b="0"/>
              <a:pPr/>
              <a:t>5</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good rule is to carry all calculations to at least four decimal places).</a:t>
            </a:r>
          </a:p>
          <a:p>
            <a:pPr eaLnBrk="1" hangingPunct="1"/>
            <a:endParaRPr lang="en-US"/>
          </a:p>
        </p:txBody>
      </p:sp>
    </p:spTree>
    <p:extLst>
      <p:ext uri="{BB962C8B-B14F-4D97-AF65-F5344CB8AC3E}">
        <p14:creationId xmlns:p14="http://schemas.microsoft.com/office/powerpoint/2010/main" val="39049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9C79610F-AC38-4FB9-9AF3-3B6BEBD3B0B7}" type="slidenum">
              <a:rPr lang="en-US" sz="1200" b="0"/>
              <a:pPr/>
              <a:t>6</a:t>
            </a:fld>
            <a:endParaRPr lang="en-US" sz="1200"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good rule is to carry all calculations to at least four decimal places).</a:t>
            </a:r>
          </a:p>
          <a:p>
            <a:pPr eaLnBrk="1" hangingPunct="1"/>
            <a:endParaRPr lang="en-US"/>
          </a:p>
        </p:txBody>
      </p:sp>
    </p:spTree>
    <p:extLst>
      <p:ext uri="{BB962C8B-B14F-4D97-AF65-F5344CB8AC3E}">
        <p14:creationId xmlns:p14="http://schemas.microsoft.com/office/powerpoint/2010/main" val="1566528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70C15EFC-5E4D-42AF-BBAA-D3AF042F6E39}" type="slidenum">
              <a:rPr lang="en-US" sz="1200" b="0"/>
              <a:pPr/>
              <a:t>7</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good rule is to carry all calculations to at least four decimal places).</a:t>
            </a:r>
          </a:p>
          <a:p>
            <a:pPr eaLnBrk="1" hangingPunct="1"/>
            <a:endParaRPr lang="en-US"/>
          </a:p>
        </p:txBody>
      </p:sp>
    </p:spTree>
    <p:extLst>
      <p:ext uri="{BB962C8B-B14F-4D97-AF65-F5344CB8AC3E}">
        <p14:creationId xmlns:p14="http://schemas.microsoft.com/office/powerpoint/2010/main" val="134626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AFBCEAAC-CE6E-45BB-A1D3-77BA1E8CBCCE}" type="slidenum">
              <a:rPr lang="en-US" sz="1200" b="0"/>
              <a:pPr/>
              <a:t>8</a:t>
            </a:fld>
            <a:endParaRPr lang="en-US" sz="1200" b="0"/>
          </a:p>
        </p:txBody>
      </p:sp>
      <p:sp>
        <p:nvSpPr>
          <p:cNvPr id="62467" name="Rectangle 2"/>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r>
              <a:rPr lang="en-US"/>
              <a:t>One issue we have ignored until now is the effect of inflation on our investments.</a:t>
            </a:r>
          </a:p>
          <a:p>
            <a:pPr eaLnBrk="1" hangingPunct="1"/>
            <a:r>
              <a:rPr lang="en-US"/>
              <a:t>The nominal rate is the rate we have been calculating. Not adjusted for inflation. To adjust for inflation we must calculate the real rate of return. At first glance you might think we just need to subtract the inflation rate from the nominal rate, but this is not correct.</a:t>
            </a:r>
          </a:p>
          <a:p>
            <a:pPr eaLnBrk="1" hangingPunct="1"/>
            <a:r>
              <a:rPr lang="en-US"/>
              <a:t>To get correct answer we must use the Fisher effect calculation. </a:t>
            </a:r>
          </a:p>
          <a:p>
            <a:pPr eaLnBrk="1" hangingPunct="1"/>
            <a:r>
              <a:rPr lang="en-US"/>
              <a:t>1+r = 1+R/1+i which can be converted to r=(R-i)/(1+i)</a:t>
            </a:r>
          </a:p>
        </p:txBody>
      </p:sp>
      <p:sp>
        <p:nvSpPr>
          <p:cNvPr id="62468" name="Rectangle 3"/>
          <p:cNvSpPr>
            <a:spLocks noGrp="1" noRot="1" noChangeAspect="1" noChangeArrowheads="1" noTextEdit="1"/>
          </p:cNvSpPr>
          <p:nvPr>
            <p:ph type="sldImg"/>
          </p:nvPr>
        </p:nvSpPr>
        <p:spPr>
          <a:xfrm>
            <a:off x="1152525" y="685800"/>
            <a:ext cx="4552950" cy="3414713"/>
          </a:xfrm>
          <a:ln w="12700" cap="flat">
            <a:solidFill>
              <a:schemeClr val="tx1"/>
            </a:solidFill>
          </a:ln>
        </p:spPr>
      </p:sp>
    </p:spTree>
    <p:extLst>
      <p:ext uri="{BB962C8B-B14F-4D97-AF65-F5344CB8AC3E}">
        <p14:creationId xmlns:p14="http://schemas.microsoft.com/office/powerpoint/2010/main" val="129123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120836" name="Slide Number Placeholder 3"/>
          <p:cNvSpPr>
            <a:spLocks noGrp="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691C412A-F1A8-4F04-A634-A0A46A4D9FB2}" type="slidenum">
              <a:rPr lang="en-US" sz="1200" b="0"/>
              <a:pPr/>
              <a:t>9</a:t>
            </a:fld>
            <a:endParaRPr lang="en-US" sz="1200" b="0"/>
          </a:p>
        </p:txBody>
      </p:sp>
    </p:spTree>
    <p:extLst>
      <p:ext uri="{BB962C8B-B14F-4D97-AF65-F5344CB8AC3E}">
        <p14:creationId xmlns:p14="http://schemas.microsoft.com/office/powerpoint/2010/main" val="402326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xfrm>
            <a:off x="3884613" y="8659813"/>
            <a:ext cx="2971800" cy="455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fld id="{AAC0F115-A47C-4C11-AC9B-A74D2E45688A}" type="slidenum">
              <a:rPr lang="en-US" sz="1200" b="0"/>
              <a:pPr/>
              <a:t>10</a:t>
            </a:fld>
            <a:endParaRPr lang="en-US" sz="12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30700"/>
            <a:ext cx="50292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Scenario analysis: Create a list of possible outcomes s, “States of Nature.”</a:t>
            </a:r>
          </a:p>
          <a:p>
            <a:pPr eaLnBrk="1" hangingPunct="1"/>
            <a:r>
              <a:rPr lang="en-US" dirty="0"/>
              <a:t>Specify the likelihood of each state to occur p(s)</a:t>
            </a:r>
          </a:p>
          <a:p>
            <a:pPr eaLnBrk="1" hangingPunct="1"/>
            <a:r>
              <a:rPr lang="en-US" dirty="0"/>
              <a:t>What is the return if the state occurs r(s)</a:t>
            </a:r>
            <a:endParaRPr lang="hu-HU" dirty="0"/>
          </a:p>
          <a:p>
            <a:pPr eaLnBrk="1" hangingPunct="1"/>
            <a:r>
              <a:rPr lang="hu-HU" dirty="0" err="1"/>
              <a:t>Statistical</a:t>
            </a:r>
            <a:r>
              <a:rPr lang="hu-HU" baseline="0" dirty="0"/>
              <a:t> </a:t>
            </a:r>
            <a:r>
              <a:rPr lang="hu-HU" baseline="0" dirty="0" err="1"/>
              <a:t>observation</a:t>
            </a:r>
            <a:r>
              <a:rPr lang="hu-HU" baseline="0" dirty="0"/>
              <a:t> of </a:t>
            </a:r>
            <a:r>
              <a:rPr lang="hu-HU" baseline="0" dirty="0" err="1"/>
              <a:t>the</a:t>
            </a:r>
            <a:r>
              <a:rPr lang="hu-HU" baseline="0" dirty="0"/>
              <a:t>  </a:t>
            </a:r>
            <a:r>
              <a:rPr lang="hu-HU" baseline="0" dirty="0" err="1"/>
              <a:t>possible</a:t>
            </a:r>
            <a:r>
              <a:rPr lang="hu-HU" baseline="0" dirty="0"/>
              <a:t> </a:t>
            </a:r>
            <a:r>
              <a:rPr lang="hu-HU" baseline="0" dirty="0" err="1"/>
              <a:t>returns</a:t>
            </a:r>
            <a:endParaRPr lang="en-US" dirty="0"/>
          </a:p>
        </p:txBody>
      </p:sp>
    </p:spTree>
    <p:extLst>
      <p:ext uri="{BB962C8B-B14F-4D97-AF65-F5344CB8AC3E}">
        <p14:creationId xmlns:p14="http://schemas.microsoft.com/office/powerpoint/2010/main" val="201961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2021. 03. 03.</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2021. 03. 03.</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2021. 03. 03.</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Rectangle 5"/>
          <p:cNvSpPr>
            <a:spLocks noGrp="1" noChangeArrowheads="1"/>
          </p:cNvSpPr>
          <p:nvPr>
            <p:ph type="dt" sz="half" idx="10"/>
          </p:nvPr>
        </p:nvSpPr>
        <p:spPr>
          <a:ln/>
        </p:spPr>
        <p:txBody>
          <a:bodyPr/>
          <a:lstStyle>
            <a:lvl1pPr>
              <a:defRPr/>
            </a:lvl1pPr>
          </a:lstStyle>
          <a:p>
            <a:pPr>
              <a:defRPr/>
            </a:pPr>
            <a:endParaRPr lang="hu-HU"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hu-HU" altLang="en-US"/>
          </a:p>
        </p:txBody>
      </p:sp>
      <p:sp>
        <p:nvSpPr>
          <p:cNvPr id="6" name="Rectangle 7"/>
          <p:cNvSpPr>
            <a:spLocks noGrp="1" noChangeArrowheads="1"/>
          </p:cNvSpPr>
          <p:nvPr>
            <p:ph type="sldNum" sz="quarter" idx="12"/>
          </p:nvPr>
        </p:nvSpPr>
        <p:spPr>
          <a:ln/>
        </p:spPr>
        <p:txBody>
          <a:bodyPr/>
          <a:lstStyle>
            <a:lvl1pPr>
              <a:defRPr/>
            </a:lvl1pPr>
          </a:lstStyle>
          <a:p>
            <a:fld id="{6FC2C121-4FF7-4F08-8E46-61E97381B76B}" type="slidenum">
              <a:rPr lang="hu-HU" altLang="en-US"/>
              <a:pPr/>
              <a:t>‹#›</a:t>
            </a:fld>
            <a:endParaRPr lang="hu-HU" altLang="en-US"/>
          </a:p>
        </p:txBody>
      </p:sp>
    </p:spTree>
    <p:extLst>
      <p:ext uri="{BB962C8B-B14F-4D97-AF65-F5344CB8AC3E}">
        <p14:creationId xmlns:p14="http://schemas.microsoft.com/office/powerpoint/2010/main" val="114932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hu-HU"/>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Rectangle 4"/>
          <p:cNvSpPr>
            <a:spLocks noGrp="1" noChangeArrowheads="1"/>
          </p:cNvSpPr>
          <p:nvPr>
            <p:ph type="dt" sz="half" idx="10"/>
          </p:nvPr>
        </p:nvSpPr>
        <p:spPr/>
        <p:txBody>
          <a:bodyPr/>
          <a:lstStyle>
            <a:lvl1pPr>
              <a:defRPr/>
            </a:lvl1pPr>
          </a:lstStyle>
          <a:p>
            <a:pPr>
              <a:defRPr/>
            </a:pPr>
            <a:endParaRPr lang="hu-HU"/>
          </a:p>
        </p:txBody>
      </p:sp>
      <p:sp>
        <p:nvSpPr>
          <p:cNvPr id="7" name="Rectangle 5"/>
          <p:cNvSpPr>
            <a:spLocks noGrp="1" noChangeArrowheads="1"/>
          </p:cNvSpPr>
          <p:nvPr>
            <p:ph type="ftr" sz="quarter" idx="11"/>
          </p:nvPr>
        </p:nvSpPr>
        <p:spPr/>
        <p:txBody>
          <a:bodyPr/>
          <a:lstStyle>
            <a:lvl1pPr>
              <a:defRPr/>
            </a:lvl1pPr>
          </a:lstStyle>
          <a:p>
            <a:pPr>
              <a:defRPr/>
            </a:pPr>
            <a:endParaRPr lang="hu-HU"/>
          </a:p>
        </p:txBody>
      </p:sp>
      <p:sp>
        <p:nvSpPr>
          <p:cNvPr id="8" name="Rectangle 6"/>
          <p:cNvSpPr>
            <a:spLocks noGrp="1" noChangeArrowheads="1"/>
          </p:cNvSpPr>
          <p:nvPr>
            <p:ph type="sldNum" sz="quarter" idx="12"/>
          </p:nvPr>
        </p:nvSpPr>
        <p:spPr/>
        <p:txBody>
          <a:bodyPr/>
          <a:lstStyle>
            <a:lvl1pPr>
              <a:defRPr/>
            </a:lvl1pPr>
          </a:lstStyle>
          <a:p>
            <a:pPr>
              <a:defRPr/>
            </a:pPr>
            <a:fld id="{46B026D3-2D80-4BD6-8847-5EA82FAEE5B2}" type="slidenum">
              <a:rPr lang="hu-HU"/>
              <a:pPr>
                <a:defRPr/>
              </a:pPr>
              <a:t>‹#›</a:t>
            </a:fld>
            <a:endParaRPr lang="hu-HU"/>
          </a:p>
        </p:txBody>
      </p:sp>
    </p:spTree>
    <p:extLst>
      <p:ext uri="{BB962C8B-B14F-4D97-AF65-F5344CB8AC3E}">
        <p14:creationId xmlns:p14="http://schemas.microsoft.com/office/powerpoint/2010/main" val="419454816"/>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2021. 03. 03.</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2021. 03. 03.</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2021. 03. 03.</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2021. 03. 03.</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2021. 03. 03.</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2021. 03. 03.</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2021. 03. 03.</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2021. 03. 03.</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2021. 03. 03.</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Financ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investopedia.com/terms/s/standarddeviation.asp" TargetMode="External"/><Relationship Id="rId2" Type="http://schemas.openxmlformats.org/officeDocument/2006/relationships/hyperlink" Target="http://www.investopedia.com/terms/r/risk.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914400" y="2362200"/>
            <a:ext cx="6858000" cy="2387600"/>
          </a:xfrm>
        </p:spPr>
        <p:txBody>
          <a:bodyPr>
            <a:normAutofit fontScale="90000"/>
          </a:bodyPr>
          <a:lstStyle/>
          <a:p>
            <a:pPr algn="ctr"/>
            <a:r>
              <a:rPr lang="hu-HU" sz="4800" b="1" dirty="0"/>
              <a:t>Financial </a:t>
            </a:r>
            <a:r>
              <a:rPr lang="hu-HU" sz="4800" b="1" dirty="0" err="1"/>
              <a:t>Markets</a:t>
            </a:r>
            <a:r>
              <a:rPr lang="hu-HU" sz="4800" b="1" dirty="0"/>
              <a:t> and </a:t>
            </a:r>
            <a:r>
              <a:rPr lang="hu-HU" sz="4800" b="1" dirty="0" err="1"/>
              <a:t>Securities</a:t>
            </a:r>
            <a:br>
              <a:rPr lang="hu-HU" sz="3200" dirty="0"/>
            </a:br>
            <a:br>
              <a:rPr lang="hu-HU" sz="3200" dirty="0"/>
            </a:br>
            <a:r>
              <a:rPr lang="hu-HU" sz="3200" dirty="0"/>
              <a:t>Session 3</a:t>
            </a:r>
            <a:br>
              <a:rPr lang="hu-HU" sz="3200" dirty="0"/>
            </a:br>
            <a:br>
              <a:rPr lang="hu-HU" sz="3200" dirty="0"/>
            </a:br>
            <a:r>
              <a:rPr lang="hu-HU" sz="3200" b="1" dirty="0" err="1"/>
              <a:t>Risk</a:t>
            </a:r>
            <a:r>
              <a:rPr lang="hu-HU" sz="3200" b="1" dirty="0"/>
              <a:t> and </a:t>
            </a:r>
            <a:r>
              <a:rPr lang="hu-HU" sz="3200" b="1" dirty="0" err="1"/>
              <a:t>Return</a:t>
            </a:r>
            <a:endParaRPr lang="en-US" sz="3200" b="1" dirty="0"/>
          </a:p>
        </p:txBody>
      </p:sp>
    </p:spTree>
    <p:extLst>
      <p:ext uri="{BB962C8B-B14F-4D97-AF65-F5344CB8AC3E}">
        <p14:creationId xmlns:p14="http://schemas.microsoft.com/office/powerpoint/2010/main" val="331360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ChangeArrowheads="1"/>
          </p:cNvSpPr>
          <p:nvPr/>
        </p:nvSpPr>
        <p:spPr bwMode="auto">
          <a:xfrm>
            <a:off x="304800" y="1066800"/>
            <a:ext cx="8229600" cy="3321422"/>
          </a:xfrm>
          <a:prstGeom prst="rect">
            <a:avLst/>
          </a:prstGeom>
          <a:noFill/>
          <a:ln w="127000">
            <a:noFill/>
            <a:miter lim="800000"/>
            <a:headEnd/>
            <a:tailEnd/>
          </a:ln>
          <a:effectLst>
            <a:outerShdw dist="17961" dir="2700000" algn="ctr" rotWithShape="0">
              <a:schemeClr val="bg2"/>
            </a:outerShdw>
          </a:effectLst>
        </p:spPr>
        <p:txBody>
          <a:bodyPr wrap="square" lIns="90488" tIns="44450" rIns="90488" bIns="44450">
            <a:spAutoFit/>
          </a:bodyPr>
          <a:lstStyle/>
          <a:p>
            <a:pPr>
              <a:spcBef>
                <a:spcPct val="0"/>
              </a:spcBef>
              <a:defRPr/>
            </a:pPr>
            <a:r>
              <a:rPr lang="hu-HU" dirty="0" err="1"/>
              <a:t>We</a:t>
            </a:r>
            <a:r>
              <a:rPr lang="hu-HU" dirty="0"/>
              <a:t> </a:t>
            </a:r>
            <a:r>
              <a:rPr lang="hu-HU" dirty="0" err="1"/>
              <a:t>can</a:t>
            </a:r>
            <a:r>
              <a:rPr lang="hu-HU" dirty="0"/>
              <a:t> </a:t>
            </a:r>
            <a:r>
              <a:rPr lang="hu-HU" dirty="0" err="1"/>
              <a:t>have</a:t>
            </a:r>
            <a:r>
              <a:rPr lang="hu-HU" dirty="0"/>
              <a:t> </a:t>
            </a:r>
            <a:r>
              <a:rPr lang="hu-HU" dirty="0" err="1"/>
              <a:t>expectation</a:t>
            </a:r>
            <a:r>
              <a:rPr lang="hu-HU" dirty="0"/>
              <a:t> </a:t>
            </a:r>
            <a:r>
              <a:rPr lang="hu-HU" dirty="0" err="1"/>
              <a:t>on</a:t>
            </a:r>
            <a:r>
              <a:rPr lang="hu-HU" dirty="0"/>
              <a:t> </a:t>
            </a:r>
            <a:r>
              <a:rPr lang="hu-HU" dirty="0" err="1"/>
              <a:t>the</a:t>
            </a:r>
            <a:r>
              <a:rPr lang="hu-HU" dirty="0"/>
              <a:t> </a:t>
            </a:r>
            <a:r>
              <a:rPr lang="hu-HU" dirty="0" err="1"/>
              <a:t>return</a:t>
            </a:r>
            <a:r>
              <a:rPr lang="hu-HU" dirty="0"/>
              <a:t>, </a:t>
            </a:r>
            <a:r>
              <a:rPr lang="hu-HU" dirty="0" err="1"/>
              <a:t>but</a:t>
            </a:r>
            <a:r>
              <a:rPr lang="hu-HU" dirty="0"/>
              <a:t> </a:t>
            </a:r>
            <a:r>
              <a:rPr lang="hu-HU" dirty="0" err="1"/>
              <a:t>we</a:t>
            </a:r>
            <a:r>
              <a:rPr lang="hu-HU" dirty="0"/>
              <a:t> </a:t>
            </a:r>
            <a:r>
              <a:rPr lang="hu-HU" dirty="0" err="1"/>
              <a:t>cannot</a:t>
            </a:r>
            <a:r>
              <a:rPr lang="hu-HU" dirty="0"/>
              <a:t> be </a:t>
            </a:r>
            <a:r>
              <a:rPr lang="hu-HU" dirty="0" err="1"/>
              <a:t>sure</a:t>
            </a:r>
            <a:r>
              <a:rPr lang="hu-HU" dirty="0"/>
              <a:t>, and </a:t>
            </a:r>
            <a:r>
              <a:rPr lang="hu-HU" dirty="0" err="1"/>
              <a:t>we</a:t>
            </a:r>
            <a:r>
              <a:rPr lang="hu-HU" dirty="0"/>
              <a:t> </a:t>
            </a:r>
            <a:r>
              <a:rPr lang="hu-HU" dirty="0" err="1"/>
              <a:t>also</a:t>
            </a:r>
            <a:r>
              <a:rPr lang="hu-HU" dirty="0"/>
              <a:t> </a:t>
            </a:r>
            <a:r>
              <a:rPr lang="hu-HU" dirty="0" err="1"/>
              <a:t>have</a:t>
            </a:r>
            <a:r>
              <a:rPr lang="hu-HU" dirty="0"/>
              <a:t> a </a:t>
            </a:r>
            <a:r>
              <a:rPr lang="hu-HU" dirty="0" err="1"/>
              <a:t>certain</a:t>
            </a:r>
            <a:r>
              <a:rPr lang="hu-HU" dirty="0"/>
              <a:t> </a:t>
            </a:r>
            <a:r>
              <a:rPr lang="hu-HU" dirty="0" err="1"/>
              <a:t>probability</a:t>
            </a:r>
            <a:r>
              <a:rPr lang="hu-HU" dirty="0"/>
              <a:t>.</a:t>
            </a:r>
          </a:p>
          <a:p>
            <a:pPr>
              <a:spcBef>
                <a:spcPct val="0"/>
              </a:spcBef>
              <a:defRPr/>
            </a:pPr>
            <a:endParaRPr lang="hu-HU" dirty="0"/>
          </a:p>
          <a:p>
            <a:pPr eaLnBrk="1" hangingPunct="1"/>
            <a:r>
              <a:rPr lang="en-US" b="1" dirty="0"/>
              <a:t>Scenario analysis: </a:t>
            </a:r>
            <a:endParaRPr lang="hu-HU" b="1" dirty="0"/>
          </a:p>
          <a:p>
            <a:pPr eaLnBrk="1" hangingPunct="1"/>
            <a:r>
              <a:rPr lang="hu-HU" dirty="0" err="1"/>
              <a:t>Statistical</a:t>
            </a:r>
            <a:r>
              <a:rPr lang="hu-HU" dirty="0"/>
              <a:t> </a:t>
            </a:r>
            <a:r>
              <a:rPr lang="hu-HU" dirty="0" err="1"/>
              <a:t>observation</a:t>
            </a:r>
            <a:r>
              <a:rPr lang="hu-HU" dirty="0"/>
              <a:t> of </a:t>
            </a:r>
            <a:r>
              <a:rPr lang="hu-HU" dirty="0" err="1"/>
              <a:t>the</a:t>
            </a:r>
            <a:r>
              <a:rPr lang="hu-HU" dirty="0"/>
              <a:t>  </a:t>
            </a:r>
            <a:r>
              <a:rPr lang="hu-HU" dirty="0" err="1"/>
              <a:t>possible</a:t>
            </a:r>
            <a:r>
              <a:rPr lang="hu-HU" dirty="0"/>
              <a:t> </a:t>
            </a:r>
            <a:r>
              <a:rPr lang="hu-HU" dirty="0" err="1"/>
              <a:t>returns</a:t>
            </a:r>
            <a:endParaRPr lang="en-US" dirty="0"/>
          </a:p>
          <a:p>
            <a:pPr marL="342900" indent="-342900" eaLnBrk="1" hangingPunct="1">
              <a:buFont typeface="Arial" panose="020B0604020202020204" pitchFamily="34" charset="0"/>
              <a:buChar char="•"/>
            </a:pPr>
            <a:r>
              <a:rPr lang="en-US" dirty="0"/>
              <a:t>Create a list of possible outcomes, “States of Nature.”</a:t>
            </a:r>
          </a:p>
          <a:p>
            <a:pPr marL="342900" indent="-342900" eaLnBrk="1" hangingPunct="1">
              <a:buFont typeface="Arial" panose="020B0604020202020204" pitchFamily="34" charset="0"/>
              <a:buChar char="•"/>
            </a:pPr>
            <a:r>
              <a:rPr lang="en-US" dirty="0"/>
              <a:t>Specify the likelihood of each state to occur p(s)</a:t>
            </a:r>
          </a:p>
          <a:p>
            <a:pPr marL="342900" indent="-342900" eaLnBrk="1" hangingPunct="1">
              <a:buFont typeface="Arial" panose="020B0604020202020204" pitchFamily="34" charset="0"/>
              <a:buChar char="•"/>
            </a:pPr>
            <a:r>
              <a:rPr lang="en-US" dirty="0"/>
              <a:t>What is the return if the state occurs r(s)</a:t>
            </a:r>
            <a:endParaRPr lang="hu-HU" dirty="0"/>
          </a:p>
          <a:p>
            <a:pPr marL="285750" indent="-285750">
              <a:spcBef>
                <a:spcPct val="0"/>
              </a:spcBef>
              <a:buFont typeface="Arial" panose="020B0604020202020204" pitchFamily="34" charset="0"/>
              <a:buChar char="•"/>
              <a:defRPr/>
            </a:pPr>
            <a:endParaRPr lang="en-US" sz="1800" dirty="0"/>
          </a:p>
        </p:txBody>
      </p:sp>
      <p:sp>
        <p:nvSpPr>
          <p:cNvPr id="45060" name="Rectangle 4"/>
          <p:cNvSpPr>
            <a:spLocks noGrp="1" noChangeArrowheads="1"/>
          </p:cNvSpPr>
          <p:nvPr>
            <p:ph type="title" idx="4294967295"/>
          </p:nvPr>
        </p:nvSpPr>
        <p:spPr>
          <a:xfrm>
            <a:off x="0" y="-8731"/>
            <a:ext cx="9348788" cy="774700"/>
          </a:xfrm>
        </p:spPr>
        <p:txBody>
          <a:bodyPr lIns="90488" tIns="44450" rIns="90488" bIns="44450" anchor="b">
            <a:normAutofit/>
          </a:bodyPr>
          <a:lstStyle/>
          <a:p>
            <a:pPr algn="l"/>
            <a:r>
              <a:rPr lang="hu-HU" sz="3600" b="1" dirty="0" err="1"/>
              <a:t>But</a:t>
            </a:r>
            <a:r>
              <a:rPr lang="hu-HU" sz="3600" b="1" dirty="0"/>
              <a:t> </a:t>
            </a:r>
            <a:r>
              <a:rPr lang="hu-HU" sz="3600" b="1" dirty="0" err="1"/>
              <a:t>how</a:t>
            </a:r>
            <a:r>
              <a:rPr lang="hu-HU" sz="3600" b="1" dirty="0"/>
              <a:t> </a:t>
            </a:r>
            <a:r>
              <a:rPr lang="hu-HU" sz="3600" b="1" dirty="0" err="1"/>
              <a:t>do</a:t>
            </a:r>
            <a:r>
              <a:rPr lang="hu-HU" sz="3600" b="1" dirty="0"/>
              <a:t> </a:t>
            </a:r>
            <a:r>
              <a:rPr lang="hu-HU" sz="3600" b="1" dirty="0" err="1"/>
              <a:t>we</a:t>
            </a:r>
            <a:r>
              <a:rPr lang="hu-HU" sz="3600" b="1" dirty="0"/>
              <a:t> </a:t>
            </a:r>
            <a:r>
              <a:rPr lang="hu-HU" sz="3600" b="1" dirty="0" err="1"/>
              <a:t>know</a:t>
            </a:r>
            <a:r>
              <a:rPr lang="hu-HU" sz="3600" b="1" dirty="0"/>
              <a:t> </a:t>
            </a:r>
            <a:r>
              <a:rPr lang="hu-HU" sz="3600" b="1" dirty="0" err="1"/>
              <a:t>the</a:t>
            </a:r>
            <a:r>
              <a:rPr lang="hu-HU" sz="3600" b="1" dirty="0"/>
              <a:t> </a:t>
            </a:r>
            <a:r>
              <a:rPr lang="hu-HU" sz="3600" b="1" dirty="0" err="1"/>
              <a:t>return</a:t>
            </a:r>
            <a:r>
              <a:rPr lang="hu-HU" sz="3600" b="1" dirty="0"/>
              <a:t>?</a:t>
            </a:r>
            <a:endParaRPr lang="en-US" sz="3600" b="1" dirty="0"/>
          </a:p>
        </p:txBody>
      </p:sp>
    </p:spTree>
    <p:extLst>
      <p:ext uri="{BB962C8B-B14F-4D97-AF65-F5344CB8AC3E}">
        <p14:creationId xmlns:p14="http://schemas.microsoft.com/office/powerpoint/2010/main" val="31675974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hu-HU" altLang="hu-HU" dirty="0">
              <a:latin typeface="Georgia" pitchFamily="18" charset="0"/>
            </a:endParaRPr>
          </a:p>
        </p:txBody>
      </p:sp>
      <p:sp>
        <p:nvSpPr>
          <p:cNvPr id="1945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hu-HU" altLang="hu-HU" dirty="0">
              <a:latin typeface="Georgia" pitchFamily="18" charset="0"/>
            </a:endParaRPr>
          </a:p>
        </p:txBody>
      </p:sp>
      <p:sp>
        <p:nvSpPr>
          <p:cNvPr id="150531" name="Rectangle 4"/>
          <p:cNvSpPr>
            <a:spLocks noGrp="1" noChangeArrowheads="1"/>
          </p:cNvSpPr>
          <p:nvPr>
            <p:ph type="title"/>
          </p:nvPr>
        </p:nvSpPr>
        <p:spPr>
          <a:xfrm>
            <a:off x="76200" y="142082"/>
            <a:ext cx="8153400" cy="685800"/>
          </a:xfrm>
        </p:spPr>
        <p:txBody>
          <a:bodyPr>
            <a:normAutofit/>
          </a:bodyPr>
          <a:lstStyle/>
          <a:p>
            <a:pPr eaLnBrk="1" fontAlgn="auto" hangingPunct="1">
              <a:spcAft>
                <a:spcPts val="0"/>
              </a:spcAft>
              <a:defRPr/>
            </a:pPr>
            <a:r>
              <a:rPr lang="en-US" sz="3400" b="1" dirty="0"/>
              <a:t>Measuring Risk</a:t>
            </a:r>
          </a:p>
        </p:txBody>
      </p:sp>
      <p:sp>
        <p:nvSpPr>
          <p:cNvPr id="19461" name="Rectangle 5"/>
          <p:cNvSpPr>
            <a:spLocks noGrp="1" noChangeArrowheads="1"/>
          </p:cNvSpPr>
          <p:nvPr>
            <p:ph type="body" idx="1"/>
          </p:nvPr>
        </p:nvSpPr>
        <p:spPr>
          <a:xfrm>
            <a:off x="323850" y="1977196"/>
            <a:ext cx="8496300" cy="4271204"/>
          </a:xfrm>
        </p:spPr>
        <p:txBody>
          <a:bodyPr>
            <a:normAutofit fontScale="92500" lnSpcReduction="20000"/>
          </a:bodyPr>
          <a:lstStyle/>
          <a:p>
            <a:r>
              <a:rPr lang="en-US" altLang="hu-HU" sz="2600" b="1" dirty="0"/>
              <a:t>Variance: </a:t>
            </a:r>
            <a:r>
              <a:rPr lang="en-US" altLang="hu-HU" sz="2600" dirty="0"/>
              <a:t>Average value of squared deviations from 	  	          mean.  A measure of volatility.</a:t>
            </a:r>
          </a:p>
          <a:p>
            <a:endParaRPr lang="en-US" altLang="hu-HU" sz="2600" dirty="0"/>
          </a:p>
          <a:p>
            <a:r>
              <a:rPr lang="en-US" altLang="hu-HU" sz="2600" b="1" dirty="0"/>
              <a:t>Standard Deviation: </a:t>
            </a:r>
            <a:r>
              <a:rPr lang="en-US" altLang="hu-HU" sz="2600" dirty="0"/>
              <a:t>Square root of variance.  Also a 	  			        measure of volatility.</a:t>
            </a:r>
          </a:p>
          <a:p>
            <a:pPr>
              <a:lnSpc>
                <a:spcPct val="110000"/>
              </a:lnSpc>
              <a:buClr>
                <a:schemeClr val="accent3"/>
              </a:buClr>
              <a:defRPr/>
            </a:pPr>
            <a:r>
              <a:rPr lang="en-GB" dirty="0"/>
              <a:t>The extent of uncertainty</a:t>
            </a:r>
          </a:p>
          <a:p>
            <a:pPr marL="822960" lvl="1" indent="-457200">
              <a:lnSpc>
                <a:spcPct val="110000"/>
              </a:lnSpc>
              <a:buFont typeface="Wingdings" panose="05000000000000000000" pitchFamily="2" charset="2"/>
              <a:buChar char="§"/>
              <a:defRPr/>
            </a:pPr>
            <a:r>
              <a:rPr lang="en-GB" sz="2800" dirty="0"/>
              <a:t>The chances that the actual outcome will be very different from expectations </a:t>
            </a:r>
          </a:p>
          <a:p>
            <a:pPr marL="822960" lvl="1" indent="-457200">
              <a:lnSpc>
                <a:spcPct val="110000"/>
              </a:lnSpc>
              <a:buFont typeface="Wingdings" panose="05000000000000000000" pitchFamily="2" charset="2"/>
              <a:buChar char="§"/>
              <a:defRPr/>
            </a:pPr>
            <a:r>
              <a:rPr lang="en-GB" sz="2800" dirty="0"/>
              <a:t>The </a:t>
            </a:r>
            <a:r>
              <a:rPr lang="en-GB" sz="2800" b="1" dirty="0">
                <a:solidFill>
                  <a:srgbClr val="0070C0"/>
                </a:solidFill>
              </a:rPr>
              <a:t>variance</a:t>
            </a:r>
            <a:r>
              <a:rPr lang="en-GB" sz="2800" dirty="0"/>
              <a:t> of a probability distribution</a:t>
            </a:r>
          </a:p>
          <a:p>
            <a:pPr>
              <a:lnSpc>
                <a:spcPct val="110000"/>
              </a:lnSpc>
              <a:buClr>
                <a:schemeClr val="accent3"/>
              </a:buClr>
              <a:defRPr/>
            </a:pPr>
            <a:r>
              <a:rPr lang="en-GB" b="1" dirty="0"/>
              <a:t>Casually: </a:t>
            </a:r>
            <a:r>
              <a:rPr lang="en-GB" dirty="0"/>
              <a:t>threat of a negative outcome</a:t>
            </a:r>
          </a:p>
          <a:p>
            <a:pPr marL="822960" lvl="1" indent="-457200">
              <a:lnSpc>
                <a:spcPct val="110000"/>
              </a:lnSpc>
              <a:buFont typeface="Wingdings" panose="05000000000000000000" pitchFamily="2" charset="2"/>
              <a:buChar char="§"/>
              <a:defRPr/>
            </a:pPr>
            <a:r>
              <a:rPr lang="en-GB" sz="2800" dirty="0"/>
              <a:t>People don’t worry about positive deviations</a:t>
            </a:r>
          </a:p>
          <a:p>
            <a:pPr eaLnBrk="1" hangingPunct="1">
              <a:buFont typeface="Wingdings" pitchFamily="2" charset="2"/>
              <a:buNone/>
            </a:pPr>
            <a:endParaRPr lang="en-US" altLang="hu-HU" sz="2400" dirty="0"/>
          </a:p>
        </p:txBody>
      </p:sp>
      <p:sp>
        <p:nvSpPr>
          <p:cNvPr id="19462" name="TextBox 1"/>
          <p:cNvSpPr txBox="1">
            <a:spLocks noChangeArrowheads="1"/>
          </p:cNvSpPr>
          <p:nvPr/>
        </p:nvSpPr>
        <p:spPr bwMode="auto">
          <a:xfrm>
            <a:off x="304800" y="995045"/>
            <a:ext cx="76962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hu-HU" sz="2800" dirty="0">
                <a:latin typeface="Georgia" pitchFamily="18" charset="0"/>
              </a:rPr>
              <a:t>What is risk?</a:t>
            </a:r>
          </a:p>
          <a:p>
            <a:endParaRPr lang="en-US" altLang="hu-HU" sz="600" dirty="0">
              <a:latin typeface="Georgia" pitchFamily="18" charset="0"/>
            </a:endParaRPr>
          </a:p>
          <a:p>
            <a:r>
              <a:rPr lang="en-US" altLang="hu-HU" sz="2800" dirty="0">
                <a:latin typeface="Georgia" pitchFamily="18" charset="0"/>
              </a:rPr>
              <a:t>How can it be measured?</a:t>
            </a:r>
          </a:p>
        </p:txBody>
      </p:sp>
    </p:spTree>
    <p:extLst>
      <p:ext uri="{BB962C8B-B14F-4D97-AF65-F5344CB8AC3E}">
        <p14:creationId xmlns:p14="http://schemas.microsoft.com/office/powerpoint/2010/main" val="1705195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ím 1"/>
          <p:cNvSpPr>
            <a:spLocks noGrp="1"/>
          </p:cNvSpPr>
          <p:nvPr>
            <p:ph type="title"/>
          </p:nvPr>
        </p:nvSpPr>
        <p:spPr>
          <a:xfrm>
            <a:off x="152400" y="19594"/>
            <a:ext cx="5791200" cy="1011560"/>
          </a:xfrm>
        </p:spPr>
        <p:txBody>
          <a:bodyPr>
            <a:normAutofit/>
          </a:bodyPr>
          <a:lstStyle/>
          <a:p>
            <a:pPr eaLnBrk="1" hangingPunct="1"/>
            <a:r>
              <a:rPr lang="en-GB" altLang="hu-HU" sz="3600" b="1" dirty="0"/>
              <a:t>Risk and return</a:t>
            </a:r>
          </a:p>
        </p:txBody>
      </p:sp>
      <p:sp>
        <p:nvSpPr>
          <p:cNvPr id="23555" name="Tartalom helye 2"/>
          <p:cNvSpPr>
            <a:spLocks noGrp="1"/>
          </p:cNvSpPr>
          <p:nvPr>
            <p:ph idx="1"/>
          </p:nvPr>
        </p:nvSpPr>
        <p:spPr/>
        <p:txBody>
          <a:bodyPr>
            <a:normAutofit/>
          </a:bodyPr>
          <a:lstStyle/>
          <a:p>
            <a:pPr algn="just" eaLnBrk="1" hangingPunct="1"/>
            <a:endParaRPr lang="hu-HU" altLang="hu-HU" sz="2400" i="1" u="sng" dirty="0"/>
          </a:p>
          <a:p>
            <a:pPr algn="just" eaLnBrk="1" hangingPunct="1"/>
            <a:r>
              <a:rPr lang="en-US" altLang="hu-HU" sz="2400" i="1" u="sng" dirty="0"/>
              <a:t>The quantification of risk and return is a crucial aspect of modern finance.</a:t>
            </a:r>
            <a:r>
              <a:rPr lang="en-US" altLang="hu-HU" sz="2400" dirty="0"/>
              <a:t> It is not possible to make “good” (i.e., value-maximizing) financial decisions unless one understands the relationship between risk and return. </a:t>
            </a:r>
          </a:p>
          <a:p>
            <a:pPr algn="just" eaLnBrk="1" hangingPunct="1"/>
            <a:r>
              <a:rPr lang="en-US" altLang="hu-HU" sz="2400" dirty="0"/>
              <a:t>Rational investors like returns and dislike risk.</a:t>
            </a:r>
          </a:p>
          <a:p>
            <a:pPr algn="just" eaLnBrk="1" hangingPunct="1"/>
            <a:r>
              <a:rPr lang="en-US" altLang="hu-HU" sz="2400" dirty="0"/>
              <a:t>Consider the following proxies for return and risk: </a:t>
            </a:r>
          </a:p>
          <a:p>
            <a:pPr algn="just" eaLnBrk="1" hangingPunct="1">
              <a:buFont typeface="Wingdings" pitchFamily="2" charset="2"/>
              <a:buNone/>
            </a:pPr>
            <a:r>
              <a:rPr lang="en-US" altLang="hu-HU" sz="2400" dirty="0"/>
              <a:t>	</a:t>
            </a:r>
            <a:r>
              <a:rPr lang="en-US" altLang="hu-HU" sz="2400" b="1" dirty="0"/>
              <a:t>Expected return </a:t>
            </a:r>
            <a:r>
              <a:rPr lang="en-US" altLang="hu-HU" sz="2400" dirty="0"/>
              <a:t>- weighted average of the distribution of  possible returns in the future.</a:t>
            </a:r>
          </a:p>
          <a:p>
            <a:pPr algn="just" eaLnBrk="1" hangingPunct="1">
              <a:buFont typeface="Wingdings" pitchFamily="2" charset="2"/>
              <a:buNone/>
            </a:pPr>
            <a:r>
              <a:rPr lang="en-US" altLang="hu-HU" sz="2400" dirty="0"/>
              <a:t>	</a:t>
            </a:r>
            <a:r>
              <a:rPr lang="en-US" altLang="hu-HU" sz="2400" b="1" dirty="0"/>
              <a:t>Variance of returns </a:t>
            </a:r>
            <a:r>
              <a:rPr lang="en-US" altLang="hu-HU" sz="2400" dirty="0"/>
              <a:t>- a measure of the </a:t>
            </a:r>
            <a:r>
              <a:rPr lang="en-US" altLang="hu-HU" sz="2400" i="1" dirty="0"/>
              <a:t>dispersion</a:t>
            </a:r>
            <a:r>
              <a:rPr lang="en-US" altLang="hu-HU" sz="2400" dirty="0"/>
              <a:t> of the distribution of possible returns in the future.</a:t>
            </a:r>
          </a:p>
          <a:p>
            <a:pPr eaLnBrk="1" hangingPunct="1"/>
            <a:endParaRPr lang="hu-HU" altLang="hu-HU" dirty="0"/>
          </a:p>
        </p:txBody>
      </p:sp>
    </p:spTree>
    <p:extLst>
      <p:ext uri="{BB962C8B-B14F-4D97-AF65-F5344CB8AC3E}">
        <p14:creationId xmlns:p14="http://schemas.microsoft.com/office/powerpoint/2010/main" val="122682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21771"/>
            <a:ext cx="8229600" cy="649287"/>
          </a:xfrm>
        </p:spPr>
        <p:txBody>
          <a:bodyPr/>
          <a:lstStyle/>
          <a:p>
            <a:pPr eaLnBrk="1" hangingPunct="1"/>
            <a:r>
              <a:rPr lang="en-GB" altLang="hu-HU" sz="3600" b="1" dirty="0"/>
              <a:t>Variance</a:t>
            </a:r>
            <a:endParaRPr lang="en-GB" altLang="hu-HU" b="1" dirty="0"/>
          </a:p>
        </p:txBody>
      </p:sp>
      <p:sp>
        <p:nvSpPr>
          <p:cNvPr id="565251" name="Rectangle 3"/>
          <p:cNvSpPr>
            <a:spLocks noGrp="1" noChangeArrowheads="1"/>
          </p:cNvSpPr>
          <p:nvPr>
            <p:ph type="body" sz="half" idx="1"/>
          </p:nvPr>
        </p:nvSpPr>
        <p:spPr>
          <a:xfrm>
            <a:off x="381000" y="981075"/>
            <a:ext cx="7956550" cy="4895850"/>
          </a:xfrm>
        </p:spPr>
        <p:txBody>
          <a:bodyPr>
            <a:normAutofit/>
          </a:bodyPr>
          <a:lstStyle/>
          <a:p>
            <a:pPr>
              <a:lnSpc>
                <a:spcPct val="110000"/>
              </a:lnSpc>
              <a:buClr>
                <a:schemeClr val="accent3"/>
              </a:buClr>
              <a:defRPr/>
            </a:pPr>
            <a:r>
              <a:rPr lang="en-GB" sz="2400" dirty="0"/>
              <a:t>Average deviation from the expected value</a:t>
            </a:r>
            <a:r>
              <a:rPr lang="hu-HU" sz="2400" dirty="0"/>
              <a:t> (</a:t>
            </a:r>
            <a:r>
              <a:rPr lang="hu-HU" sz="2400" dirty="0" err="1"/>
              <a:t>or</a:t>
            </a:r>
            <a:r>
              <a:rPr lang="hu-HU" sz="2400" dirty="0"/>
              <a:t> t</a:t>
            </a:r>
            <a:r>
              <a:rPr lang="en-US" sz="2400" dirty="0"/>
              <a:t>he average of the </a:t>
            </a:r>
            <a:r>
              <a:rPr lang="en-US" sz="2400" b="1" dirty="0"/>
              <a:t>squared</a:t>
            </a:r>
            <a:r>
              <a:rPr lang="en-US" sz="2400" dirty="0"/>
              <a:t> differences from the Mean</a:t>
            </a:r>
            <a:r>
              <a:rPr lang="hu-HU" sz="2400" dirty="0"/>
              <a:t>)</a:t>
            </a:r>
            <a:endParaRPr lang="en-GB" sz="2400" dirty="0"/>
          </a:p>
          <a:p>
            <a:pPr marL="708660" lvl="1" indent="-342900" eaLnBrk="1" fontAlgn="auto" hangingPunct="1">
              <a:lnSpc>
                <a:spcPct val="110000"/>
              </a:lnSpc>
              <a:spcAft>
                <a:spcPts val="0"/>
              </a:spcAft>
              <a:buFont typeface="Wingdings" panose="05000000000000000000" pitchFamily="2" charset="2"/>
              <a:buChar char="§"/>
              <a:defRPr/>
            </a:pPr>
            <a:r>
              <a:rPr lang="en-GB" sz="2400" b="1" dirty="0"/>
              <a:t>Standard deviation</a:t>
            </a:r>
            <a:r>
              <a:rPr lang="hu-HU" sz="2400" b="1" dirty="0"/>
              <a:t> = </a:t>
            </a:r>
            <a:r>
              <a:rPr lang="en-US" sz="2400" b="1" dirty="0"/>
              <a:t>volatility (in finance)</a:t>
            </a:r>
            <a:endParaRPr lang="hu-HU" sz="2400" b="1" dirty="0"/>
          </a:p>
          <a:p>
            <a:pPr marL="708660" lvl="1" indent="-342900" eaLnBrk="1" fontAlgn="auto" hangingPunct="1">
              <a:lnSpc>
                <a:spcPct val="110000"/>
              </a:lnSpc>
              <a:spcAft>
                <a:spcPts val="0"/>
              </a:spcAft>
              <a:buFont typeface="Wingdings" panose="05000000000000000000" pitchFamily="2" charset="2"/>
              <a:buChar char="§"/>
              <a:defRPr/>
            </a:pPr>
            <a:r>
              <a:rPr lang="en-US" sz="2400" dirty="0"/>
              <a:t>In </a:t>
            </a:r>
            <a:r>
              <a:rPr lang="en-US" sz="2400" dirty="0">
                <a:hlinkClick r:id="rId3" tooltip="Finance">
                  <a:extLst>
                    <a:ext uri="{A12FA001-AC4F-418D-AE19-62706E023703}">
                      <ahyp:hlinkClr xmlns:ahyp="http://schemas.microsoft.com/office/drawing/2018/hyperlinkcolor" val="tx"/>
                    </a:ext>
                  </a:extLst>
                </a:hlinkClick>
              </a:rPr>
              <a:t>finance</a:t>
            </a:r>
            <a:r>
              <a:rPr lang="en-US" sz="2400" dirty="0"/>
              <a:t>, </a:t>
            </a:r>
            <a:r>
              <a:rPr lang="en-US" sz="2400" b="1" dirty="0"/>
              <a:t>volatility</a:t>
            </a:r>
            <a:r>
              <a:rPr lang="en-US" sz="2400" dirty="0"/>
              <a:t> is a measure for variation of price of a financial instrument over time. </a:t>
            </a:r>
            <a:endParaRPr lang="en-US" sz="2400" b="1" i="1" dirty="0"/>
          </a:p>
          <a:p>
            <a:pPr>
              <a:lnSpc>
                <a:spcPct val="110000"/>
              </a:lnSpc>
              <a:buClr>
                <a:schemeClr val="accent3"/>
              </a:buClr>
              <a:defRPr/>
            </a:pPr>
            <a:r>
              <a:rPr lang="en-GB" sz="2400" dirty="0"/>
              <a:t>The spread of the distribution</a:t>
            </a:r>
          </a:p>
          <a:p>
            <a:pPr marL="708660" lvl="1" indent="-342900" eaLnBrk="1" fontAlgn="auto" hangingPunct="1">
              <a:lnSpc>
                <a:spcPct val="110000"/>
              </a:lnSpc>
              <a:spcAft>
                <a:spcPts val="0"/>
              </a:spcAft>
              <a:buFont typeface="Wingdings" panose="05000000000000000000" pitchFamily="2" charset="2"/>
              <a:buChar char="§"/>
              <a:defRPr/>
            </a:pPr>
            <a:r>
              <a:rPr lang="en-GB" sz="2400" dirty="0"/>
              <a:t>Diversity among the extreme outcomes</a:t>
            </a:r>
          </a:p>
          <a:p>
            <a:pPr>
              <a:lnSpc>
                <a:spcPct val="110000"/>
              </a:lnSpc>
              <a:buClr>
                <a:schemeClr val="accent3"/>
              </a:buClr>
              <a:defRPr/>
            </a:pPr>
            <a:r>
              <a:rPr lang="en-GB" sz="2400" dirty="0"/>
              <a:t>Large variance</a:t>
            </a:r>
          </a:p>
          <a:p>
            <a:pPr marL="640080" lvl="1" indent="-274320" eaLnBrk="1" fontAlgn="auto" hangingPunct="1">
              <a:lnSpc>
                <a:spcPct val="110000"/>
              </a:lnSpc>
              <a:spcAft>
                <a:spcPts val="0"/>
              </a:spcAft>
              <a:buFont typeface="Wingdings 2"/>
              <a:buNone/>
              <a:defRPr/>
            </a:pPr>
            <a:r>
              <a:rPr lang="en-GB" sz="2400" dirty="0"/>
              <a:t>=&gt; Large chance of the extreme outcome(s) occurring</a:t>
            </a:r>
          </a:p>
          <a:p>
            <a:pPr marL="640080" lvl="1" indent="-274320" eaLnBrk="1" fontAlgn="auto" hangingPunct="1">
              <a:lnSpc>
                <a:spcPct val="110000"/>
              </a:lnSpc>
              <a:spcAft>
                <a:spcPts val="0"/>
              </a:spcAft>
              <a:buFont typeface="Wingdings 2"/>
              <a:buNone/>
              <a:defRPr/>
            </a:pPr>
            <a:r>
              <a:rPr lang="en-GB" sz="2400" dirty="0"/>
              <a:t>=&gt; The decision is rather </a:t>
            </a:r>
            <a:r>
              <a:rPr lang="en-GB" sz="2400" b="1" dirty="0"/>
              <a:t>risky</a:t>
            </a:r>
            <a:endParaRPr lang="en-GB" sz="2400" dirty="0"/>
          </a:p>
        </p:txBody>
      </p:sp>
    </p:spTree>
    <p:extLst>
      <p:ext uri="{BB962C8B-B14F-4D97-AF65-F5344CB8AC3E}">
        <p14:creationId xmlns:p14="http://schemas.microsoft.com/office/powerpoint/2010/main" val="2461835315"/>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17575" y="1776413"/>
            <a:ext cx="49799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2800" u="sng"/>
              <a:t>Subjective expected returns</a:t>
            </a:r>
            <a:endParaRPr lang="en-US" sz="3600" u="sng"/>
          </a:p>
        </p:txBody>
      </p:sp>
      <p:sp>
        <p:nvSpPr>
          <p:cNvPr id="310275" name="Rectangle 3"/>
          <p:cNvSpPr>
            <a:spLocks noChangeArrowheads="1"/>
          </p:cNvSpPr>
          <p:nvPr/>
        </p:nvSpPr>
        <p:spPr bwMode="auto">
          <a:xfrm>
            <a:off x="914400" y="3810000"/>
            <a:ext cx="8001000" cy="1751762"/>
          </a:xfrm>
          <a:prstGeom prst="rect">
            <a:avLst/>
          </a:prstGeom>
          <a:noFill/>
          <a:ln w="127000">
            <a:noFill/>
            <a:miter lim="800000"/>
            <a:headEnd/>
            <a:tailEnd/>
          </a:ln>
          <a:effectLst>
            <a:outerShdw dist="17961" dir="2700000" algn="ctr" rotWithShape="0">
              <a:schemeClr val="bg2"/>
            </a:outerShdw>
          </a:effectLst>
        </p:spPr>
        <p:txBody>
          <a:bodyPr wrap="square" lIns="90488" tIns="44450" rIns="90488" bIns="44450">
            <a:spAutoFit/>
          </a:bodyPr>
          <a:lstStyle/>
          <a:p>
            <a:pPr>
              <a:spcBef>
                <a:spcPct val="0"/>
              </a:spcBef>
              <a:defRPr/>
            </a:pPr>
            <a:r>
              <a:rPr lang="en-US" sz="3600" b="1" dirty="0"/>
              <a:t>E(r) </a:t>
            </a:r>
            <a:r>
              <a:rPr lang="en-US" sz="3600" dirty="0"/>
              <a:t>= Expected Return</a:t>
            </a:r>
          </a:p>
          <a:p>
            <a:pPr>
              <a:spcBef>
                <a:spcPct val="0"/>
              </a:spcBef>
              <a:defRPr/>
            </a:pPr>
            <a:r>
              <a:rPr lang="en-US" sz="3600" b="1" dirty="0"/>
              <a:t>p(s) </a:t>
            </a:r>
            <a:r>
              <a:rPr lang="en-US" sz="3600" dirty="0"/>
              <a:t>= probability of a state</a:t>
            </a:r>
          </a:p>
          <a:p>
            <a:pPr>
              <a:spcBef>
                <a:spcPct val="0"/>
              </a:spcBef>
              <a:defRPr/>
            </a:pPr>
            <a:r>
              <a:rPr lang="en-US" sz="3600" b="1" dirty="0"/>
              <a:t>r(s) </a:t>
            </a:r>
            <a:r>
              <a:rPr lang="en-US" sz="3600" dirty="0"/>
              <a:t>= return if a state occurs1 to s states</a:t>
            </a:r>
          </a:p>
        </p:txBody>
      </p:sp>
      <p:sp>
        <p:nvSpPr>
          <p:cNvPr id="45060" name="Rectangle 4"/>
          <p:cNvSpPr>
            <a:spLocks noGrp="1" noChangeArrowheads="1"/>
          </p:cNvSpPr>
          <p:nvPr>
            <p:ph type="title" idx="4294967295"/>
          </p:nvPr>
        </p:nvSpPr>
        <p:spPr>
          <a:xfrm>
            <a:off x="0" y="-8731"/>
            <a:ext cx="9348788" cy="774700"/>
          </a:xfrm>
        </p:spPr>
        <p:txBody>
          <a:bodyPr lIns="90488" tIns="44450" rIns="90488" bIns="44450" anchor="b">
            <a:normAutofit/>
          </a:bodyPr>
          <a:lstStyle/>
          <a:p>
            <a:pPr algn="l"/>
            <a:r>
              <a:rPr lang="en-US" sz="3600" b="1" dirty="0"/>
              <a:t>Scenario or Subjective Returns</a:t>
            </a:r>
          </a:p>
        </p:txBody>
      </p:sp>
      <p:grpSp>
        <p:nvGrpSpPr>
          <p:cNvPr id="2" name="Group 5"/>
          <p:cNvGrpSpPr>
            <a:grpSpLocks/>
          </p:cNvGrpSpPr>
          <p:nvPr/>
        </p:nvGrpSpPr>
        <p:grpSpPr bwMode="auto">
          <a:xfrm>
            <a:off x="1371600" y="2819400"/>
            <a:ext cx="4152900" cy="1019175"/>
            <a:chOff x="861" y="1789"/>
            <a:chExt cx="2616" cy="642"/>
          </a:xfrm>
        </p:grpSpPr>
        <p:sp>
          <p:nvSpPr>
            <p:cNvPr id="45064" name="Rectangle 6"/>
            <p:cNvSpPr>
              <a:spLocks noChangeArrowheads="1"/>
            </p:cNvSpPr>
            <p:nvPr/>
          </p:nvSpPr>
          <p:spPr bwMode="auto">
            <a:xfrm>
              <a:off x="861" y="1835"/>
              <a:ext cx="3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t>E</a:t>
              </a:r>
            </a:p>
          </p:txBody>
        </p:sp>
        <p:sp>
          <p:nvSpPr>
            <p:cNvPr id="45065" name="Rectangle 7"/>
            <p:cNvSpPr>
              <a:spLocks noChangeArrowheads="1"/>
            </p:cNvSpPr>
            <p:nvPr/>
          </p:nvSpPr>
          <p:spPr bwMode="auto">
            <a:xfrm>
              <a:off x="1053" y="1835"/>
              <a:ext cx="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a:t>(</a:t>
              </a:r>
            </a:p>
          </p:txBody>
        </p:sp>
        <p:sp>
          <p:nvSpPr>
            <p:cNvPr id="45066" name="Rectangle 8"/>
            <p:cNvSpPr>
              <a:spLocks noChangeArrowheads="1"/>
            </p:cNvSpPr>
            <p:nvPr/>
          </p:nvSpPr>
          <p:spPr bwMode="auto">
            <a:xfrm>
              <a:off x="1149" y="1835"/>
              <a:ext cx="22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t>r</a:t>
              </a:r>
            </a:p>
          </p:txBody>
        </p:sp>
        <p:sp>
          <p:nvSpPr>
            <p:cNvPr id="45067" name="Rectangle 9"/>
            <p:cNvSpPr>
              <a:spLocks noChangeArrowheads="1"/>
            </p:cNvSpPr>
            <p:nvPr/>
          </p:nvSpPr>
          <p:spPr bwMode="auto">
            <a:xfrm>
              <a:off x="1261" y="1835"/>
              <a:ext cx="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a:t>)</a:t>
              </a:r>
            </a:p>
          </p:txBody>
        </p:sp>
        <p:sp>
          <p:nvSpPr>
            <p:cNvPr id="45068" name="Rectangle 10"/>
            <p:cNvSpPr>
              <a:spLocks noChangeArrowheads="1"/>
            </p:cNvSpPr>
            <p:nvPr/>
          </p:nvSpPr>
          <p:spPr bwMode="auto">
            <a:xfrm>
              <a:off x="1357" y="1835"/>
              <a:ext cx="19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solidFill>
                    <a:schemeClr val="accent1"/>
                  </a:solidFill>
                </a:rPr>
                <a:t> </a:t>
              </a:r>
            </a:p>
          </p:txBody>
        </p:sp>
        <p:sp>
          <p:nvSpPr>
            <p:cNvPr id="45069" name="Rectangle 11"/>
            <p:cNvSpPr>
              <a:spLocks noChangeArrowheads="1"/>
            </p:cNvSpPr>
            <p:nvPr/>
          </p:nvSpPr>
          <p:spPr bwMode="auto">
            <a:xfrm>
              <a:off x="1437" y="1835"/>
              <a:ext cx="28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dirty="0"/>
                <a:t>=</a:t>
              </a:r>
            </a:p>
          </p:txBody>
        </p:sp>
        <p:grpSp>
          <p:nvGrpSpPr>
            <p:cNvPr id="45070" name="Group 12"/>
            <p:cNvGrpSpPr>
              <a:grpSpLocks/>
            </p:cNvGrpSpPr>
            <p:nvPr/>
          </p:nvGrpSpPr>
          <p:grpSpPr bwMode="auto">
            <a:xfrm>
              <a:off x="1604" y="1789"/>
              <a:ext cx="1633" cy="642"/>
              <a:chOff x="1604" y="1789"/>
              <a:chExt cx="1633" cy="642"/>
            </a:xfrm>
          </p:grpSpPr>
          <p:grpSp>
            <p:nvGrpSpPr>
              <p:cNvPr id="45072" name="Group 13"/>
              <p:cNvGrpSpPr>
                <a:grpSpLocks/>
              </p:cNvGrpSpPr>
              <p:nvPr/>
            </p:nvGrpSpPr>
            <p:grpSpPr bwMode="auto">
              <a:xfrm>
                <a:off x="1604" y="1835"/>
                <a:ext cx="1633" cy="402"/>
                <a:chOff x="1604" y="1835"/>
                <a:chExt cx="1633" cy="402"/>
              </a:xfrm>
            </p:grpSpPr>
            <p:sp>
              <p:nvSpPr>
                <p:cNvPr id="45075" name="Rectangle 14"/>
                <p:cNvSpPr>
                  <a:spLocks noChangeArrowheads="1"/>
                </p:cNvSpPr>
                <p:nvPr/>
              </p:nvSpPr>
              <p:spPr bwMode="auto">
                <a:xfrm>
                  <a:off x="1604" y="1835"/>
                  <a:ext cx="19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solidFill>
                        <a:schemeClr val="accent1"/>
                      </a:solidFill>
                    </a:rPr>
                    <a:t> </a:t>
                  </a:r>
                </a:p>
              </p:txBody>
            </p:sp>
            <p:sp>
              <p:nvSpPr>
                <p:cNvPr id="45076" name="Rectangle 15"/>
                <p:cNvSpPr>
                  <a:spLocks noChangeArrowheads="1"/>
                </p:cNvSpPr>
                <p:nvPr/>
              </p:nvSpPr>
              <p:spPr bwMode="auto">
                <a:xfrm>
                  <a:off x="2052" y="1835"/>
                  <a:ext cx="2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t>p</a:t>
                  </a:r>
                </a:p>
              </p:txBody>
            </p:sp>
            <p:sp>
              <p:nvSpPr>
                <p:cNvPr id="45077" name="Rectangle 16"/>
                <p:cNvSpPr>
                  <a:spLocks noChangeArrowheads="1"/>
                </p:cNvSpPr>
                <p:nvPr/>
              </p:nvSpPr>
              <p:spPr bwMode="auto">
                <a:xfrm>
                  <a:off x="2228" y="1835"/>
                  <a:ext cx="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a:t>(</a:t>
                  </a:r>
                </a:p>
              </p:txBody>
            </p:sp>
            <p:sp>
              <p:nvSpPr>
                <p:cNvPr id="45078" name="Rectangle 17"/>
                <p:cNvSpPr>
                  <a:spLocks noChangeArrowheads="1"/>
                </p:cNvSpPr>
                <p:nvPr/>
              </p:nvSpPr>
              <p:spPr bwMode="auto">
                <a:xfrm>
                  <a:off x="2324" y="1835"/>
                  <a:ext cx="2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t>s</a:t>
                  </a:r>
                </a:p>
              </p:txBody>
            </p:sp>
            <p:sp>
              <p:nvSpPr>
                <p:cNvPr id="45079" name="Rectangle 18"/>
                <p:cNvSpPr>
                  <a:spLocks noChangeArrowheads="1"/>
                </p:cNvSpPr>
                <p:nvPr/>
              </p:nvSpPr>
              <p:spPr bwMode="auto">
                <a:xfrm>
                  <a:off x="2484" y="1835"/>
                  <a:ext cx="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a:t>)</a:t>
                  </a:r>
                </a:p>
              </p:txBody>
            </p:sp>
            <p:sp>
              <p:nvSpPr>
                <p:cNvPr id="45080" name="Rectangle 19"/>
                <p:cNvSpPr>
                  <a:spLocks noChangeArrowheads="1"/>
                </p:cNvSpPr>
                <p:nvPr/>
              </p:nvSpPr>
              <p:spPr bwMode="auto">
                <a:xfrm>
                  <a:off x="2580" y="1835"/>
                  <a:ext cx="30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solidFill>
                        <a:schemeClr val="hlink"/>
                      </a:solidFill>
                    </a:rPr>
                    <a:t> </a:t>
                  </a:r>
                  <a:r>
                    <a:rPr lang="en-US" sz="3600"/>
                    <a:t>r</a:t>
                  </a:r>
                </a:p>
              </p:txBody>
            </p:sp>
            <p:sp>
              <p:nvSpPr>
                <p:cNvPr id="45081" name="Rectangle 20"/>
                <p:cNvSpPr>
                  <a:spLocks noChangeArrowheads="1"/>
                </p:cNvSpPr>
                <p:nvPr/>
              </p:nvSpPr>
              <p:spPr bwMode="auto">
                <a:xfrm>
                  <a:off x="2771" y="1835"/>
                  <a:ext cx="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a:t>(</a:t>
                  </a:r>
                </a:p>
              </p:txBody>
            </p:sp>
            <p:sp>
              <p:nvSpPr>
                <p:cNvPr id="45082" name="Rectangle 21"/>
                <p:cNvSpPr>
                  <a:spLocks noChangeArrowheads="1"/>
                </p:cNvSpPr>
                <p:nvPr/>
              </p:nvSpPr>
              <p:spPr bwMode="auto">
                <a:xfrm>
                  <a:off x="2867" y="1835"/>
                  <a:ext cx="2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t>s</a:t>
                  </a:r>
                </a:p>
              </p:txBody>
            </p:sp>
            <p:sp>
              <p:nvSpPr>
                <p:cNvPr id="45083" name="Rectangle 22"/>
                <p:cNvSpPr>
                  <a:spLocks noChangeArrowheads="1"/>
                </p:cNvSpPr>
                <p:nvPr/>
              </p:nvSpPr>
              <p:spPr bwMode="auto">
                <a:xfrm>
                  <a:off x="3027" y="1835"/>
                  <a:ext cx="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b="0"/>
                    <a:t>)</a:t>
                  </a:r>
                </a:p>
              </p:txBody>
            </p:sp>
          </p:grpSp>
          <p:sp>
            <p:nvSpPr>
              <p:cNvPr id="45073" name="Rectangle 23"/>
              <p:cNvSpPr>
                <a:spLocks noChangeArrowheads="1"/>
              </p:cNvSpPr>
              <p:nvPr/>
            </p:nvSpPr>
            <p:spPr bwMode="auto">
              <a:xfrm>
                <a:off x="1684" y="1789"/>
                <a:ext cx="34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4800" b="0">
                    <a:latin typeface="Symbol" panose="05050102010706020507" pitchFamily="18" charset="2"/>
                  </a:rPr>
                  <a:t>S</a:t>
                </a:r>
              </a:p>
            </p:txBody>
          </p:sp>
          <p:sp>
            <p:nvSpPr>
              <p:cNvPr id="45074" name="Rectangle 24"/>
              <p:cNvSpPr>
                <a:spLocks noChangeArrowheads="1"/>
              </p:cNvSpPr>
              <p:nvPr/>
            </p:nvSpPr>
            <p:spPr bwMode="auto">
              <a:xfrm>
                <a:off x="1764" y="2145"/>
                <a:ext cx="22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s</a:t>
                </a:r>
              </a:p>
            </p:txBody>
          </p:sp>
        </p:grpSp>
        <p:sp>
          <p:nvSpPr>
            <p:cNvPr id="45071" name="Rectangle 25"/>
            <p:cNvSpPr>
              <a:spLocks noChangeArrowheads="1"/>
            </p:cNvSpPr>
            <p:nvPr/>
          </p:nvSpPr>
          <p:spPr bwMode="auto">
            <a:xfrm>
              <a:off x="3123" y="1835"/>
              <a:ext cx="3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600">
                  <a:solidFill>
                    <a:schemeClr val="accent1"/>
                  </a:solidFill>
                </a:rPr>
                <a:t>   </a:t>
              </a:r>
            </a:p>
          </p:txBody>
        </p:sp>
      </p:grpSp>
    </p:spTree>
    <p:extLst>
      <p:ext uri="{BB962C8B-B14F-4D97-AF65-F5344CB8AC3E}">
        <p14:creationId xmlns:p14="http://schemas.microsoft.com/office/powerpoint/2010/main" val="39256162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762000" y="3810000"/>
            <a:ext cx="5353050" cy="2038350"/>
          </a:xfrm>
          <a:prstGeom prst="rect">
            <a:avLst/>
          </a:prstGeom>
          <a:noFill/>
          <a:ln w="127000">
            <a:noFill/>
            <a:miter lim="800000"/>
            <a:headEnd/>
            <a:tailEnd/>
          </a:ln>
          <a:effec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3200" dirty="0">
                <a:effectLst>
                  <a:outerShdw blurRad="38100" dist="38100" dir="2700000" algn="tl">
                    <a:srgbClr val="C0C0C0"/>
                  </a:outerShdw>
                </a:effectLst>
                <a:sym typeface="Symbol" panose="05050102010706020507" pitchFamily="18" charset="2"/>
              </a:rPr>
              <a:t></a:t>
            </a:r>
            <a:r>
              <a:rPr lang="en-US" sz="3200" dirty="0">
                <a:effectLst>
                  <a:outerShdw blurRad="38100" dist="38100" dir="2700000" algn="tl">
                    <a:srgbClr val="C0C0C0"/>
                  </a:outerShdw>
                </a:effectLst>
              </a:rPr>
              <a:t> = [</a:t>
            </a:r>
            <a:r>
              <a:rPr lang="en-US" sz="3200" dirty="0">
                <a:effectLst>
                  <a:outerShdw blurRad="38100" dist="38100" dir="2700000" algn="tl">
                    <a:srgbClr val="C0C0C0"/>
                  </a:outerShdw>
                </a:effectLst>
                <a:sym typeface="Symbol" panose="05050102010706020507" pitchFamily="18" charset="2"/>
              </a:rPr>
              <a:t></a:t>
            </a:r>
            <a:r>
              <a:rPr lang="en-US" sz="3200" baseline="30000" dirty="0">
                <a:effectLst>
                  <a:outerShdw blurRad="38100" dist="38100" dir="2700000" algn="tl">
                    <a:srgbClr val="C0C0C0"/>
                  </a:outerShdw>
                </a:effectLst>
                <a:sym typeface="Symbol" panose="05050102010706020507" pitchFamily="18" charset="2"/>
              </a:rPr>
              <a:t>2</a:t>
            </a:r>
            <a:r>
              <a:rPr lang="en-US" sz="3200" dirty="0">
                <a:effectLst>
                  <a:outerShdw blurRad="38100" dist="38100" dir="2700000" algn="tl">
                    <a:srgbClr val="C0C0C0"/>
                  </a:outerShdw>
                </a:effectLst>
              </a:rPr>
              <a:t>]</a:t>
            </a:r>
            <a:r>
              <a:rPr lang="en-US" sz="3200" baseline="30000" dirty="0">
                <a:effectLst>
                  <a:outerShdw blurRad="38100" dist="38100" dir="2700000" algn="tl">
                    <a:srgbClr val="C0C0C0"/>
                  </a:outerShdw>
                </a:effectLst>
              </a:rPr>
              <a:t>1/2</a:t>
            </a:r>
          </a:p>
          <a:p>
            <a:pPr>
              <a:spcBef>
                <a:spcPct val="0"/>
              </a:spcBef>
            </a:pPr>
            <a:r>
              <a:rPr lang="en-US" sz="3200" dirty="0"/>
              <a:t>E(r) = Expected Return</a:t>
            </a:r>
          </a:p>
          <a:p>
            <a:pPr>
              <a:spcBef>
                <a:spcPct val="0"/>
              </a:spcBef>
            </a:pPr>
            <a:r>
              <a:rPr lang="en-US" sz="3200" dirty="0"/>
              <a:t>p(s) = probability of a state</a:t>
            </a:r>
          </a:p>
          <a:p>
            <a:pPr>
              <a:spcBef>
                <a:spcPct val="0"/>
              </a:spcBef>
            </a:pPr>
            <a:r>
              <a:rPr lang="en-US" sz="3200" dirty="0" err="1"/>
              <a:t>r</a:t>
            </a:r>
            <a:r>
              <a:rPr lang="en-US" sz="3200" baseline="-25000" dirty="0" err="1"/>
              <a:t>s</a:t>
            </a:r>
            <a:r>
              <a:rPr lang="en-US" sz="3200" dirty="0"/>
              <a:t> = return in state “s”</a:t>
            </a:r>
          </a:p>
        </p:txBody>
      </p:sp>
      <p:sp>
        <p:nvSpPr>
          <p:cNvPr id="7172" name="Rectangle 3"/>
          <p:cNvSpPr>
            <a:spLocks noGrp="1" noChangeArrowheads="1"/>
          </p:cNvSpPr>
          <p:nvPr>
            <p:ph type="title" idx="4294967295"/>
          </p:nvPr>
        </p:nvSpPr>
        <p:spPr>
          <a:xfrm>
            <a:off x="1" y="76880"/>
            <a:ext cx="5029200" cy="623888"/>
          </a:xfrm>
        </p:spPr>
        <p:txBody>
          <a:bodyPr lIns="90488" tIns="44450" rIns="90488" bIns="44450" anchorCtr="1">
            <a:normAutofit fontScale="90000"/>
          </a:bodyPr>
          <a:lstStyle/>
          <a:p>
            <a:r>
              <a:rPr lang="en-US" sz="4000" b="1" dirty="0"/>
              <a:t>Measuring Variance or Dispersion of Returns</a:t>
            </a:r>
          </a:p>
        </p:txBody>
      </p:sp>
      <p:sp>
        <p:nvSpPr>
          <p:cNvPr id="7173" name="Rectangle 4"/>
          <p:cNvSpPr>
            <a:spLocks noGrp="1" noChangeArrowheads="1"/>
          </p:cNvSpPr>
          <p:nvPr>
            <p:ph idx="4294967295"/>
          </p:nvPr>
        </p:nvSpPr>
        <p:spPr>
          <a:xfrm>
            <a:off x="457200" y="1295400"/>
            <a:ext cx="8229600" cy="4525963"/>
          </a:xfrm>
        </p:spPr>
        <p:txBody>
          <a:bodyPr lIns="90488" tIns="44450" rIns="90488" bIns="44450"/>
          <a:lstStyle/>
          <a:p>
            <a:pPr>
              <a:buFontTx/>
              <a:buNone/>
            </a:pPr>
            <a:r>
              <a:rPr lang="en-US" dirty="0">
                <a:solidFill>
                  <a:schemeClr val="tx2"/>
                </a:solidFill>
              </a:rPr>
              <a:t>	a. Subjective or Scenario</a:t>
            </a:r>
          </a:p>
          <a:p>
            <a:pPr>
              <a:buFontTx/>
              <a:buNone/>
            </a:pPr>
            <a:r>
              <a:rPr lang="en-US" dirty="0">
                <a:solidFill>
                  <a:schemeClr val="tx2"/>
                </a:solidFill>
              </a:rPr>
              <a:t>		Variance</a:t>
            </a:r>
          </a:p>
        </p:txBody>
      </p:sp>
      <p:graphicFrame>
        <p:nvGraphicFramePr>
          <p:cNvPr id="314400" name="Object 32"/>
          <p:cNvGraphicFramePr>
            <a:graphicFrameLocks noChangeAspect="1"/>
          </p:cNvGraphicFramePr>
          <p:nvPr>
            <p:extLst>
              <p:ext uri="{D42A27DB-BD31-4B8C-83A1-F6EECF244321}">
                <p14:modId xmlns:p14="http://schemas.microsoft.com/office/powerpoint/2010/main" val="3288981554"/>
              </p:ext>
            </p:extLst>
          </p:nvPr>
        </p:nvGraphicFramePr>
        <p:xfrm>
          <a:off x="1133475" y="2514600"/>
          <a:ext cx="3413125" cy="846138"/>
        </p:xfrm>
        <a:graphic>
          <a:graphicData uri="http://schemas.openxmlformats.org/presentationml/2006/ole">
            <mc:AlternateContent xmlns:mc="http://schemas.openxmlformats.org/markup-compatibility/2006">
              <mc:Choice xmlns:v="urn:schemas-microsoft-com:vml" Requires="v">
                <p:oleObj name="Equation" r:id="rId3" imgW="1434960" imgH="355320" progId="Equation.3">
                  <p:embed/>
                </p:oleObj>
              </mc:Choice>
              <mc:Fallback>
                <p:oleObj name="Equation" r:id="rId3" imgW="143496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514600"/>
                        <a:ext cx="3413125" cy="846138"/>
                      </a:xfrm>
                      <a:prstGeom prst="rect">
                        <a:avLst/>
                      </a:prstGeom>
                      <a:solidFill>
                        <a:schemeClr val="bg1"/>
                      </a:solidFill>
                      <a:ln>
                        <a:solidFill>
                          <a:schemeClr val="tx1"/>
                        </a:solidFill>
                      </a:ln>
                      <a:effectLst/>
                    </p:spPr>
                  </p:pic>
                </p:oleObj>
              </mc:Fallback>
            </mc:AlternateContent>
          </a:graphicData>
        </a:graphic>
      </p:graphicFrame>
      <p:graphicFrame>
        <p:nvGraphicFramePr>
          <p:cNvPr id="6" name="Object 33">
            <a:extLst>
              <a:ext uri="{FF2B5EF4-FFF2-40B4-BE49-F238E27FC236}">
                <a16:creationId xmlns:a16="http://schemas.microsoft.com/office/drawing/2014/main" id="{D6BE28FA-4083-447C-9482-D8709242EC7B}"/>
              </a:ext>
            </a:extLst>
          </p:cNvPr>
          <p:cNvGraphicFramePr>
            <a:graphicFrameLocks noChangeAspect="1"/>
          </p:cNvGraphicFramePr>
          <p:nvPr>
            <p:extLst>
              <p:ext uri="{D42A27DB-BD31-4B8C-83A1-F6EECF244321}">
                <p14:modId xmlns:p14="http://schemas.microsoft.com/office/powerpoint/2010/main" val="1313987763"/>
              </p:ext>
            </p:extLst>
          </p:nvPr>
        </p:nvGraphicFramePr>
        <p:xfrm>
          <a:off x="5631730" y="3100460"/>
          <a:ext cx="3332162" cy="914400"/>
        </p:xfrm>
        <a:graphic>
          <a:graphicData uri="http://schemas.openxmlformats.org/presentationml/2006/ole">
            <mc:AlternateContent xmlns:mc="http://schemas.openxmlformats.org/markup-compatibility/2006">
              <mc:Choice xmlns:v="urn:schemas-microsoft-com:vml" Requires="v">
                <p:oleObj name="Equation" r:id="rId5" imgW="774360" imgH="253800" progId="">
                  <p:embed/>
                </p:oleObj>
              </mc:Choice>
              <mc:Fallback>
                <p:oleObj name="Equation" r:id="rId5" imgW="774360" imgH="253800" progId="">
                  <p:embed/>
                  <p:pic>
                    <p:nvPicPr>
                      <p:cNvPr id="4"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1730" y="3100460"/>
                        <a:ext cx="33321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8898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20782" y="152400"/>
            <a:ext cx="8153400" cy="990600"/>
          </a:xfrm>
        </p:spPr>
        <p:txBody>
          <a:bodyPr>
            <a:normAutofit fontScale="90000"/>
          </a:bodyPr>
          <a:lstStyle/>
          <a:p>
            <a:pPr eaLnBrk="1" fontAlgn="auto" hangingPunct="1">
              <a:spcAft>
                <a:spcPts val="0"/>
              </a:spcAft>
              <a:defRPr/>
            </a:pPr>
            <a:r>
              <a:rPr lang="en-GB" b="1" dirty="0"/>
              <a:t>Why square</a:t>
            </a:r>
            <a:r>
              <a:rPr lang="en-GB" b="1" i="1" dirty="0"/>
              <a:t> </a:t>
            </a:r>
            <a:r>
              <a:rPr lang="en-GB" b="1" dirty="0"/>
              <a:t>the differences</a:t>
            </a:r>
            <a:r>
              <a:rPr lang="hu-HU" b="1" dirty="0"/>
              <a:t>?</a:t>
            </a:r>
            <a:br>
              <a:rPr lang="hu-HU" dirty="0"/>
            </a:br>
            <a:endParaRPr lang="hu-HU" dirty="0"/>
          </a:p>
        </p:txBody>
      </p:sp>
      <p:pic>
        <p:nvPicPr>
          <p:cNvPr id="266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700213"/>
            <a:ext cx="8323262" cy="1657350"/>
          </a:xfrm>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221163"/>
            <a:ext cx="8172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0824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4636" y="0"/>
            <a:ext cx="8153400" cy="990600"/>
          </a:xfrm>
        </p:spPr>
        <p:txBody>
          <a:bodyPr>
            <a:normAutofit fontScale="90000"/>
          </a:bodyPr>
          <a:lstStyle/>
          <a:p>
            <a:pPr eaLnBrk="1" fontAlgn="auto" hangingPunct="1">
              <a:spcAft>
                <a:spcPts val="0"/>
              </a:spcAft>
              <a:defRPr/>
            </a:pPr>
            <a:br>
              <a:rPr lang="hu-HU" b="1" dirty="0"/>
            </a:br>
            <a:r>
              <a:rPr lang="en-GB" b="1" dirty="0"/>
              <a:t>Why square the differences?</a:t>
            </a:r>
            <a:br>
              <a:rPr lang="en-GB" dirty="0"/>
            </a:br>
            <a:endParaRPr lang="en-GB" dirty="0"/>
          </a:p>
        </p:txBody>
      </p:sp>
      <p:sp>
        <p:nvSpPr>
          <p:cNvPr id="27651" name="Tartalom helye 2"/>
          <p:cNvSpPr>
            <a:spLocks noGrp="1"/>
          </p:cNvSpPr>
          <p:nvPr>
            <p:ph idx="1"/>
          </p:nvPr>
        </p:nvSpPr>
        <p:spPr>
          <a:xfrm>
            <a:off x="612775" y="1600200"/>
            <a:ext cx="8153400" cy="4495800"/>
          </a:xfrm>
        </p:spPr>
        <p:txBody>
          <a:bodyPr/>
          <a:lstStyle/>
          <a:p>
            <a:pPr eaLnBrk="1" hangingPunct="1"/>
            <a:endParaRPr lang="hu-HU" altLang="hu-HU"/>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7140"/>
            <a:ext cx="82010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99" y="4868862"/>
            <a:ext cx="81819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59956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ím 1"/>
          <p:cNvSpPr>
            <a:spLocks noGrp="1"/>
          </p:cNvSpPr>
          <p:nvPr>
            <p:ph type="title"/>
          </p:nvPr>
        </p:nvSpPr>
        <p:spPr>
          <a:xfrm>
            <a:off x="13855" y="50801"/>
            <a:ext cx="8153400" cy="863599"/>
          </a:xfrm>
        </p:spPr>
        <p:txBody>
          <a:bodyPr>
            <a:normAutofit/>
          </a:bodyPr>
          <a:lstStyle/>
          <a:p>
            <a:pPr eaLnBrk="1" hangingPunct="1"/>
            <a:r>
              <a:rPr lang="en-GB" altLang="hu-HU" b="1" dirty="0"/>
              <a:t>Why square the differences?</a:t>
            </a:r>
          </a:p>
        </p:txBody>
      </p:sp>
      <p:pic>
        <p:nvPicPr>
          <p:cNvPr id="286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1773238"/>
            <a:ext cx="7772400" cy="3556000"/>
          </a:xfrm>
        </p:spPr>
      </p:pic>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732462"/>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25121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886" y="16669"/>
            <a:ext cx="4724400" cy="788987"/>
          </a:xfrm>
        </p:spPr>
        <p:txBody>
          <a:bodyPr anchorCtr="1">
            <a:normAutofit/>
          </a:bodyPr>
          <a:lstStyle/>
          <a:p>
            <a:r>
              <a:rPr lang="en-US" sz="3600" b="1" dirty="0"/>
              <a:t>Numerical Example</a:t>
            </a:r>
          </a:p>
        </p:txBody>
      </p:sp>
      <p:sp>
        <p:nvSpPr>
          <p:cNvPr id="8196" name="Rectangle 3"/>
          <p:cNvSpPr>
            <a:spLocks noGrp="1" noChangeArrowheads="1"/>
          </p:cNvSpPr>
          <p:nvPr>
            <p:ph idx="4294967295"/>
          </p:nvPr>
        </p:nvSpPr>
        <p:spPr/>
        <p:txBody>
          <a:bodyPr/>
          <a:lstStyle/>
          <a:p>
            <a:pPr>
              <a:buFontTx/>
              <a:buNone/>
              <a:tabLst>
                <a:tab pos="914400" algn="l"/>
                <a:tab pos="2006600" algn="r"/>
                <a:tab pos="3035300" algn="l"/>
                <a:tab pos="3771900" algn="r"/>
              </a:tabLst>
            </a:pPr>
            <a:r>
              <a:rPr lang="en-US" sz="2400" b="1" u="sng" dirty="0"/>
              <a:t>State</a:t>
            </a:r>
            <a:r>
              <a:rPr lang="en-US" sz="2400" b="1" dirty="0"/>
              <a:t>	</a:t>
            </a:r>
            <a:r>
              <a:rPr lang="en-US" sz="2400" b="1" u="sng" dirty="0"/>
              <a:t>Prob. of State	</a:t>
            </a:r>
            <a:r>
              <a:rPr lang="en-US" sz="2400" b="1" dirty="0"/>
              <a:t>   </a:t>
            </a:r>
            <a:r>
              <a:rPr lang="en-US" sz="2400" b="1" u="sng" dirty="0"/>
              <a:t>Return</a:t>
            </a:r>
          </a:p>
          <a:p>
            <a:pPr>
              <a:buFontTx/>
              <a:buNone/>
              <a:tabLst>
                <a:tab pos="914400" algn="l"/>
                <a:tab pos="2006600" algn="r"/>
                <a:tab pos="3035300" algn="l"/>
                <a:tab pos="3771900" algn="r"/>
              </a:tabLst>
            </a:pPr>
            <a:r>
              <a:rPr lang="en-US" sz="2400" b="1" dirty="0"/>
              <a:t>	1		.2		- .05</a:t>
            </a:r>
            <a:r>
              <a:rPr lang="hu-HU" sz="2400" b="1" dirty="0"/>
              <a:t>	</a:t>
            </a:r>
            <a:r>
              <a:rPr lang="hu-HU" sz="2400" b="1" dirty="0" err="1"/>
              <a:t>Weak</a:t>
            </a:r>
            <a:endParaRPr lang="en-US" sz="2400" b="1" dirty="0"/>
          </a:p>
          <a:p>
            <a:pPr>
              <a:buFontTx/>
              <a:buNone/>
              <a:tabLst>
                <a:tab pos="914400" algn="l"/>
                <a:tab pos="2006600" algn="r"/>
                <a:tab pos="3035300" algn="l"/>
                <a:tab pos="3771900" algn="r"/>
              </a:tabLst>
            </a:pPr>
            <a:r>
              <a:rPr lang="en-US" sz="2400" b="1" dirty="0"/>
              <a:t>	2		.5		.05</a:t>
            </a:r>
            <a:r>
              <a:rPr lang="hu-HU" sz="2400" b="1" dirty="0"/>
              <a:t>	</a:t>
            </a:r>
            <a:r>
              <a:rPr lang="hu-HU" sz="2400" b="1" dirty="0" err="1"/>
              <a:t>Normal</a:t>
            </a:r>
            <a:r>
              <a:rPr lang="hu-HU" sz="2400" b="1" dirty="0"/>
              <a:t>	</a:t>
            </a:r>
            <a:endParaRPr lang="en-US" sz="2400" b="1" dirty="0"/>
          </a:p>
          <a:p>
            <a:pPr>
              <a:buFontTx/>
              <a:buNone/>
              <a:tabLst>
                <a:tab pos="914400" algn="l"/>
                <a:tab pos="2006600" algn="r"/>
                <a:tab pos="3035300" algn="l"/>
                <a:tab pos="3771900" algn="r"/>
              </a:tabLst>
            </a:pPr>
            <a:r>
              <a:rPr lang="en-US" sz="2400" b="1" dirty="0"/>
              <a:t>	3		.3		.15</a:t>
            </a:r>
            <a:r>
              <a:rPr lang="hu-HU" sz="2400" b="1" dirty="0"/>
              <a:t>	Good</a:t>
            </a:r>
            <a:endParaRPr lang="en-US" sz="2400" b="1" dirty="0"/>
          </a:p>
          <a:p>
            <a:pPr>
              <a:buFontTx/>
              <a:buNone/>
              <a:tabLst>
                <a:tab pos="914400" algn="l"/>
                <a:tab pos="2006600" algn="r"/>
                <a:tab pos="3035300" algn="l"/>
                <a:tab pos="3771900" algn="r"/>
              </a:tabLst>
            </a:pPr>
            <a:endParaRPr lang="en-US" sz="2400" b="1" dirty="0"/>
          </a:p>
          <a:p>
            <a:pPr>
              <a:buFontTx/>
              <a:buNone/>
              <a:tabLst>
                <a:tab pos="914400" algn="l"/>
                <a:tab pos="2006600" algn="r"/>
                <a:tab pos="3035300" algn="l"/>
                <a:tab pos="3771900" algn="r"/>
              </a:tabLst>
            </a:pPr>
            <a:r>
              <a:rPr lang="en-US" sz="2400" b="1" dirty="0"/>
              <a:t>E(r) =</a:t>
            </a:r>
            <a:endParaRPr lang="en-US" sz="2400" b="1" dirty="0">
              <a:solidFill>
                <a:schemeClr val="tx2"/>
              </a:solidFill>
            </a:endParaRPr>
          </a:p>
          <a:p>
            <a:pPr>
              <a:tabLst>
                <a:tab pos="914400" algn="l"/>
                <a:tab pos="2006600" algn="r"/>
                <a:tab pos="3035300" algn="l"/>
                <a:tab pos="3771900" algn="r"/>
              </a:tabLst>
            </a:pPr>
            <a:endParaRPr lang="en-US" sz="2400" b="1" dirty="0"/>
          </a:p>
        </p:txBody>
      </p:sp>
      <p:sp>
        <p:nvSpPr>
          <p:cNvPr id="312325" name="Rectangle 5"/>
          <p:cNvSpPr>
            <a:spLocks noChangeArrowheads="1"/>
          </p:cNvSpPr>
          <p:nvPr/>
        </p:nvSpPr>
        <p:spPr bwMode="auto">
          <a:xfrm>
            <a:off x="1066800" y="3276132"/>
            <a:ext cx="552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(.2)(-0.05) + (.5)(0.05) + (.3)(0.15) = 6%</a:t>
            </a:r>
          </a:p>
        </p:txBody>
      </p:sp>
      <p:sp>
        <p:nvSpPr>
          <p:cNvPr id="312326" name="Rectangle 6"/>
          <p:cNvSpPr>
            <a:spLocks noChangeArrowheads="1"/>
          </p:cNvSpPr>
          <p:nvPr/>
        </p:nvSpPr>
        <p:spPr bwMode="auto">
          <a:xfrm>
            <a:off x="522288" y="4986338"/>
            <a:ext cx="8180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2000">
                <a:sym typeface="Symbol" panose="05050102010706020507" pitchFamily="18" charset="2"/>
              </a:rPr>
              <a:t></a:t>
            </a:r>
            <a:r>
              <a:rPr lang="en-US" sz="2000" baseline="30000">
                <a:sym typeface="Symbol" panose="05050102010706020507" pitchFamily="18" charset="2"/>
              </a:rPr>
              <a:t>2</a:t>
            </a:r>
            <a:r>
              <a:rPr lang="en-US" sz="2000"/>
              <a:t> = [(.2)(-0.05-0.06)</a:t>
            </a:r>
            <a:r>
              <a:rPr lang="en-US" sz="2000" baseline="30000"/>
              <a:t>2 </a:t>
            </a:r>
            <a:r>
              <a:rPr lang="en-US" sz="2000"/>
              <a:t>+ (.5)(0.05- 0.06)</a:t>
            </a:r>
            <a:r>
              <a:rPr lang="en-US" sz="2000" baseline="30000"/>
              <a:t>2 </a:t>
            </a:r>
            <a:r>
              <a:rPr lang="en-US" sz="2000"/>
              <a:t>+ (.3)(0.15-0.06)</a:t>
            </a:r>
            <a:r>
              <a:rPr lang="en-US" sz="2000" baseline="30000"/>
              <a:t>2</a:t>
            </a:r>
            <a:r>
              <a:rPr lang="en-US" sz="2000"/>
              <a:t>]</a:t>
            </a:r>
          </a:p>
        </p:txBody>
      </p:sp>
      <p:sp>
        <p:nvSpPr>
          <p:cNvPr id="312327" name="Text Box 7"/>
          <p:cNvSpPr txBox="1">
            <a:spLocks noChangeArrowheads="1"/>
          </p:cNvSpPr>
          <p:nvPr/>
        </p:nvSpPr>
        <p:spPr bwMode="auto">
          <a:xfrm>
            <a:off x="488950" y="5330825"/>
            <a:ext cx="7467600"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04813" algn="l"/>
              </a:tabLst>
              <a:defRPr sz="2400" b="1">
                <a:solidFill>
                  <a:schemeClr val="tx1"/>
                </a:solidFill>
                <a:latin typeface="Arial" panose="020B0604020202020204" pitchFamily="34" charset="0"/>
              </a:defRPr>
            </a:lvl1pPr>
            <a:lvl2pPr marL="742950" indent="-285750">
              <a:tabLst>
                <a:tab pos="404813" algn="l"/>
              </a:tabLst>
              <a:defRPr sz="2400" b="1">
                <a:solidFill>
                  <a:schemeClr val="tx1"/>
                </a:solidFill>
                <a:latin typeface="Arial" panose="020B0604020202020204" pitchFamily="34" charset="0"/>
              </a:defRPr>
            </a:lvl2pPr>
            <a:lvl3pPr marL="1143000" indent="-228600">
              <a:tabLst>
                <a:tab pos="404813" algn="l"/>
              </a:tabLst>
              <a:defRPr sz="2400" b="1">
                <a:solidFill>
                  <a:schemeClr val="tx1"/>
                </a:solidFill>
                <a:latin typeface="Arial" panose="020B0604020202020204" pitchFamily="34" charset="0"/>
              </a:defRPr>
            </a:lvl3pPr>
            <a:lvl4pPr marL="1600200" indent="-228600">
              <a:tabLst>
                <a:tab pos="404813" algn="l"/>
              </a:tabLst>
              <a:defRPr sz="2400" b="1">
                <a:solidFill>
                  <a:schemeClr val="tx1"/>
                </a:solidFill>
                <a:latin typeface="Arial" panose="020B0604020202020204" pitchFamily="34" charset="0"/>
              </a:defRPr>
            </a:lvl4pPr>
            <a:lvl5pPr marL="2057400" indent="-228600">
              <a:tabLst>
                <a:tab pos="404813" algn="l"/>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404813" algn="l"/>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404813" algn="l"/>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404813" algn="l"/>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404813" algn="l"/>
              </a:tabLst>
              <a:defRPr sz="2400" b="1">
                <a:solidFill>
                  <a:schemeClr val="tx1"/>
                </a:solidFill>
                <a:latin typeface="Arial" panose="020B0604020202020204" pitchFamily="34" charset="0"/>
              </a:defRPr>
            </a:lvl9pPr>
          </a:lstStyle>
          <a:p>
            <a:pPr>
              <a:spcBef>
                <a:spcPct val="0"/>
              </a:spcBef>
            </a:pPr>
            <a:r>
              <a:rPr lang="en-US" sz="2000" dirty="0">
                <a:sym typeface="Symbol" panose="05050102010706020507" pitchFamily="18" charset="2"/>
              </a:rPr>
              <a:t></a:t>
            </a:r>
            <a:r>
              <a:rPr lang="en-US" sz="2000" baseline="30000" dirty="0">
                <a:sym typeface="Symbol" panose="05050102010706020507" pitchFamily="18" charset="2"/>
              </a:rPr>
              <a:t>2</a:t>
            </a:r>
            <a:r>
              <a:rPr lang="en-US" sz="2000" dirty="0"/>
              <a:t>	= 0.0049%</a:t>
            </a:r>
            <a:r>
              <a:rPr lang="en-US" sz="2000" baseline="30000" dirty="0"/>
              <a:t>2</a:t>
            </a:r>
            <a:endParaRPr lang="hu-HU" sz="2000" baseline="30000" dirty="0"/>
          </a:p>
          <a:p>
            <a:pPr>
              <a:spcBef>
                <a:spcPct val="0"/>
              </a:spcBef>
            </a:pPr>
            <a:endParaRPr lang="en-US" sz="2000" baseline="30000" dirty="0"/>
          </a:p>
          <a:p>
            <a:pPr>
              <a:spcBef>
                <a:spcPct val="0"/>
              </a:spcBef>
            </a:pPr>
            <a:r>
              <a:rPr lang="en-US" sz="2000" dirty="0">
                <a:sym typeface="Symbol" panose="05050102010706020507" pitchFamily="18" charset="2"/>
              </a:rPr>
              <a:t></a:t>
            </a:r>
            <a:r>
              <a:rPr lang="en-US" sz="2000" dirty="0"/>
              <a:t> 	= [ 0.0049]</a:t>
            </a:r>
            <a:r>
              <a:rPr lang="en-US" sz="2000" baseline="30000" dirty="0"/>
              <a:t>1/2</a:t>
            </a:r>
            <a:r>
              <a:rPr lang="en-US" sz="2000" dirty="0"/>
              <a:t> = .07 or 7%</a:t>
            </a:r>
          </a:p>
          <a:p>
            <a:pPr>
              <a:spcBef>
                <a:spcPct val="50000"/>
              </a:spcBef>
            </a:pPr>
            <a:endParaRPr lang="en-US" sz="2000" b="0" dirty="0">
              <a:latin typeface="Times New Roman" panose="02020603050405020304" pitchFamily="18" charset="0"/>
            </a:endParaRPr>
          </a:p>
        </p:txBody>
      </p:sp>
      <p:graphicFrame>
        <p:nvGraphicFramePr>
          <p:cNvPr id="312329" name="Object 9"/>
          <p:cNvGraphicFramePr>
            <a:graphicFrameLocks noChangeAspect="1"/>
          </p:cNvGraphicFramePr>
          <p:nvPr>
            <p:extLst>
              <p:ext uri="{D42A27DB-BD31-4B8C-83A1-F6EECF244321}">
                <p14:modId xmlns:p14="http://schemas.microsoft.com/office/powerpoint/2010/main" val="117951932"/>
              </p:ext>
            </p:extLst>
          </p:nvPr>
        </p:nvGraphicFramePr>
        <p:xfrm>
          <a:off x="685800" y="3965365"/>
          <a:ext cx="2768600" cy="687387"/>
        </p:xfrm>
        <a:graphic>
          <a:graphicData uri="http://schemas.openxmlformats.org/presentationml/2006/ole">
            <mc:AlternateContent xmlns:mc="http://schemas.openxmlformats.org/markup-compatibility/2006">
              <mc:Choice xmlns:v="urn:schemas-microsoft-com:vml" Requires="v">
                <p:oleObj name="Equation" r:id="rId3" imgW="1434960" imgH="355320" progId="Equation.3">
                  <p:embed/>
                </p:oleObj>
              </mc:Choice>
              <mc:Fallback>
                <p:oleObj name="Equation" r:id="rId3" imgW="143496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65365"/>
                        <a:ext cx="2768600" cy="687387"/>
                      </a:xfrm>
                      <a:prstGeom prst="rect">
                        <a:avLst/>
                      </a:prstGeom>
                      <a:solidFill>
                        <a:schemeClr val="bg1"/>
                      </a:solidFill>
                      <a:ln>
                        <a:solidFill>
                          <a:schemeClr val="tx1"/>
                        </a:solidFill>
                      </a:ln>
                      <a:effectLst/>
                    </p:spPr>
                  </p:pic>
                </p:oleObj>
              </mc:Fallback>
            </mc:AlternateContent>
          </a:graphicData>
        </a:graphic>
      </p:graphicFrame>
    </p:spTree>
    <p:extLst>
      <p:ext uri="{BB962C8B-B14F-4D97-AF65-F5344CB8AC3E}">
        <p14:creationId xmlns:p14="http://schemas.microsoft.com/office/powerpoint/2010/main" val="13064530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4294967295"/>
          </p:nvPr>
        </p:nvSpPr>
        <p:spPr/>
        <p:txBody>
          <a:bodyPr/>
          <a:lstStyle/>
          <a:p>
            <a:pPr algn="ctr" eaLnBrk="1" hangingPunct="1">
              <a:buFontTx/>
              <a:buNone/>
            </a:pPr>
            <a:endParaRPr lang="hu-HU" sz="4800" b="1" dirty="0"/>
          </a:p>
          <a:p>
            <a:pPr algn="ctr" eaLnBrk="1" hangingPunct="1">
              <a:buFontTx/>
              <a:buNone/>
            </a:pPr>
            <a:endParaRPr lang="hu-HU" sz="4800" b="1" dirty="0"/>
          </a:p>
          <a:p>
            <a:pPr algn="ctr" eaLnBrk="1" hangingPunct="1">
              <a:buFontTx/>
              <a:buNone/>
            </a:pPr>
            <a:r>
              <a:rPr lang="en-US" sz="4800" b="1" dirty="0"/>
              <a:t>Rates of Return</a:t>
            </a:r>
            <a:endParaRPr lang="hu-HU" sz="4800" b="1" dirty="0"/>
          </a:p>
          <a:p>
            <a:pPr algn="ctr" eaLnBrk="1" hangingPunct="1">
              <a:buFontTx/>
              <a:buNone/>
            </a:pPr>
            <a:endParaRPr lang="hu-HU" sz="4800" b="1" dirty="0"/>
          </a:p>
        </p:txBody>
      </p:sp>
    </p:spTree>
    <p:extLst>
      <p:ext uri="{BB962C8B-B14F-4D97-AF65-F5344CB8AC3E}">
        <p14:creationId xmlns:p14="http://schemas.microsoft.com/office/powerpoint/2010/main" val="1362668831"/>
      </p:ext>
    </p:extLst>
  </p:cSld>
  <p:clrMapOvr>
    <a:masterClrMapping/>
  </p:clrMapOvr>
  <mc:AlternateContent xmlns:mc="http://schemas.openxmlformats.org/markup-compatibility/2006" xmlns:p14="http://schemas.microsoft.com/office/powerpoint/2010/main">
    <mc:Choice Requires="p14">
      <p:transition spd="slow" p14:dur="2000" advTm="8534"/>
    </mc:Choice>
    <mc:Fallback xmlns="">
      <p:transition spd="slow" advTm="853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title" idx="4294967295"/>
          </p:nvPr>
        </p:nvSpPr>
        <p:spPr>
          <a:xfrm>
            <a:off x="473075" y="0"/>
            <a:ext cx="8229600" cy="788988"/>
          </a:xfrm>
        </p:spPr>
        <p:txBody>
          <a:bodyPr lIns="90488" tIns="44450" rIns="90488" bIns="44450" anchor="b"/>
          <a:lstStyle/>
          <a:p>
            <a:r>
              <a:rPr lang="en-US" sz="3800" b="1"/>
              <a:t>Normal Distribution</a:t>
            </a:r>
          </a:p>
        </p:txBody>
      </p:sp>
      <p:pic>
        <p:nvPicPr>
          <p:cNvPr id="49156" name="Picture 13" descr="bod30611_05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659063"/>
            <a:ext cx="485775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4" name="Text Box 14"/>
          <p:cNvSpPr txBox="1">
            <a:spLocks noChangeArrowheads="1"/>
          </p:cNvSpPr>
          <p:nvPr/>
        </p:nvSpPr>
        <p:spPr bwMode="auto">
          <a:xfrm>
            <a:off x="5054600" y="5245100"/>
            <a:ext cx="27940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2200" i="1"/>
              <a:t>E[r] = 10%</a:t>
            </a:r>
          </a:p>
          <a:p>
            <a:pPr>
              <a:spcBef>
                <a:spcPct val="50000"/>
              </a:spcBef>
            </a:pPr>
            <a:r>
              <a:rPr lang="en-US" sz="2200" i="1">
                <a:sym typeface="Symbol" panose="05050102010706020507" pitchFamily="18" charset="2"/>
              </a:rPr>
              <a:t> = 20%</a:t>
            </a:r>
          </a:p>
        </p:txBody>
      </p:sp>
      <p:sp>
        <p:nvSpPr>
          <p:cNvPr id="49158" name="Text Box 15"/>
          <p:cNvSpPr txBox="1">
            <a:spLocks noChangeArrowheads="1"/>
          </p:cNvSpPr>
          <p:nvPr/>
        </p:nvSpPr>
        <p:spPr bwMode="auto">
          <a:xfrm>
            <a:off x="523875" y="5456238"/>
            <a:ext cx="289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i="1"/>
              <a:t>Average = Median</a:t>
            </a:r>
          </a:p>
        </p:txBody>
      </p:sp>
      <p:sp>
        <p:nvSpPr>
          <p:cNvPr id="409617" name="Text Box 17"/>
          <p:cNvSpPr txBox="1">
            <a:spLocks noChangeArrowheads="1"/>
          </p:cNvSpPr>
          <p:nvPr/>
        </p:nvSpPr>
        <p:spPr bwMode="auto">
          <a:xfrm>
            <a:off x="228600" y="1137444"/>
            <a:ext cx="2998788" cy="1107996"/>
          </a:xfrm>
          <a:prstGeom prst="rect">
            <a:avLst/>
          </a:prstGeom>
          <a:solidFill>
            <a:schemeClr val="bg1"/>
          </a:solidFill>
          <a:ln w="9525" algn="ctr">
            <a:noFill/>
            <a:miter lim="800000"/>
            <a:headEnd/>
            <a:tailEnd/>
          </a:ln>
          <a:effectLst/>
        </p:spPr>
        <p:txBody>
          <a:bodyPr>
            <a:spAutoFit/>
          </a:bodyPr>
          <a:lstStyle/>
          <a:p>
            <a:pPr>
              <a:spcBef>
                <a:spcPct val="50000"/>
              </a:spcBef>
              <a:defRPr/>
            </a:pPr>
            <a:r>
              <a:rPr lang="en-US" sz="2200" dirty="0"/>
              <a:t>Risk is the possibility of getting returns different from expected.</a:t>
            </a:r>
          </a:p>
        </p:txBody>
      </p:sp>
      <p:sp>
        <p:nvSpPr>
          <p:cNvPr id="2" name="Text Box 17"/>
          <p:cNvSpPr txBox="1">
            <a:spLocks noChangeArrowheads="1"/>
          </p:cNvSpPr>
          <p:nvPr/>
        </p:nvSpPr>
        <p:spPr bwMode="auto">
          <a:xfrm>
            <a:off x="5307013" y="990600"/>
            <a:ext cx="3836987" cy="3570208"/>
          </a:xfrm>
          <a:prstGeom prst="rect">
            <a:avLst/>
          </a:prstGeom>
          <a:solidFill>
            <a:schemeClr val="bg1"/>
          </a:solidFill>
          <a:ln w="9525" algn="ctr">
            <a:noFill/>
            <a:miter lim="800000"/>
            <a:headEnd/>
            <a:tailEnd/>
          </a:ln>
          <a:effectLst/>
        </p:spPr>
        <p:txBody>
          <a:bodyPr wrap="square">
            <a:spAutoFit/>
          </a:bodyPr>
          <a:lstStyle/>
          <a:p>
            <a:pPr>
              <a:spcBef>
                <a:spcPct val="50000"/>
              </a:spcBef>
              <a:defRPr/>
            </a:pPr>
            <a:r>
              <a:rPr lang="en-US" sz="2000" b="1" dirty="0">
                <a:sym typeface="Symbol" pitchFamily="18" charset="2"/>
              </a:rPr>
              <a:t></a:t>
            </a:r>
            <a:r>
              <a:rPr lang="en-US" sz="2000" b="1" dirty="0"/>
              <a:t> measures deviations above the mean as well as below the mean. </a:t>
            </a:r>
          </a:p>
          <a:p>
            <a:pPr>
              <a:spcBef>
                <a:spcPct val="50000"/>
              </a:spcBef>
              <a:defRPr/>
            </a:pPr>
            <a:r>
              <a:rPr lang="en-US" sz="2000" dirty="0"/>
              <a:t>Returns &gt; E[r] may not be considered as risk, but with symmetric distribution, it is ok to use </a:t>
            </a:r>
            <a:r>
              <a:rPr lang="en-US" sz="2000" dirty="0">
                <a:sym typeface="Symbol" pitchFamily="18" charset="2"/>
              </a:rPr>
              <a:t> to measure risk</a:t>
            </a:r>
            <a:r>
              <a:rPr lang="en-US" sz="2000" dirty="0"/>
              <a:t>.  </a:t>
            </a:r>
          </a:p>
          <a:p>
            <a:pPr>
              <a:spcBef>
                <a:spcPct val="50000"/>
              </a:spcBef>
              <a:defRPr/>
            </a:pPr>
            <a:r>
              <a:rPr lang="en-US" sz="2000" dirty="0"/>
              <a:t>I.E., ranking securities by </a:t>
            </a:r>
            <a:r>
              <a:rPr lang="en-US" dirty="0">
                <a:sym typeface="Symbol" pitchFamily="18" charset="2"/>
              </a:rPr>
              <a:t></a:t>
            </a:r>
            <a:r>
              <a:rPr lang="en-US" dirty="0"/>
              <a:t> </a:t>
            </a:r>
            <a:r>
              <a:rPr lang="en-US" sz="2000" dirty="0"/>
              <a:t>will give same results as ranking by asymmetric measures such as lower partial standard deviation</a:t>
            </a:r>
            <a:r>
              <a:rPr lang="en-US" sz="2000" dirty="0">
                <a:solidFill>
                  <a:srgbClr val="66FF66"/>
                </a:solidFill>
                <a:effectLst>
                  <a:outerShdw blurRad="38100" dist="38100" dir="2700000" algn="tl">
                    <a:srgbClr val="000000"/>
                  </a:outerShdw>
                </a:effectLst>
              </a:rPr>
              <a:t>.</a:t>
            </a:r>
          </a:p>
        </p:txBody>
      </p:sp>
    </p:spTree>
    <p:extLst>
      <p:ext uri="{BB962C8B-B14F-4D97-AF65-F5344CB8AC3E}">
        <p14:creationId xmlns:p14="http://schemas.microsoft.com/office/powerpoint/2010/main" val="7080533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433389"/>
            <a:ext cx="8686800" cy="517524"/>
          </a:xfrm>
        </p:spPr>
        <p:txBody>
          <a:bodyPr lIns="90488" tIns="44450" rIns="90488" bIns="44450" anchor="b">
            <a:normAutofit fontScale="90000"/>
          </a:bodyPr>
          <a:lstStyle/>
          <a:p>
            <a:r>
              <a:rPr lang="en-US" sz="3400" b="1" dirty="0">
                <a:solidFill>
                  <a:schemeClr val="tx1"/>
                </a:solidFill>
              </a:rPr>
              <a:t>Characteristics of Probability </a:t>
            </a:r>
            <a:br>
              <a:rPr lang="hu-HU" sz="3400" b="1" dirty="0">
                <a:solidFill>
                  <a:schemeClr val="tx1"/>
                </a:solidFill>
              </a:rPr>
            </a:br>
            <a:r>
              <a:rPr lang="en-US" sz="3400" b="1" dirty="0">
                <a:solidFill>
                  <a:schemeClr val="tx1"/>
                </a:solidFill>
              </a:rPr>
              <a:t>Distributions</a:t>
            </a:r>
          </a:p>
        </p:txBody>
      </p:sp>
      <p:sp>
        <p:nvSpPr>
          <p:cNvPr id="48131" name="Rectangle 3"/>
          <p:cNvSpPr>
            <a:spLocks noGrp="1" noChangeArrowheads="1"/>
          </p:cNvSpPr>
          <p:nvPr>
            <p:ph idx="4294967295"/>
          </p:nvPr>
        </p:nvSpPr>
        <p:spPr>
          <a:xfrm>
            <a:off x="457200" y="1143000"/>
            <a:ext cx="8418513" cy="4987925"/>
          </a:xfrm>
        </p:spPr>
        <p:txBody>
          <a:bodyPr lIns="90488" tIns="44450" rIns="90488" bIns="44450"/>
          <a:lstStyle/>
          <a:p>
            <a:pPr>
              <a:lnSpc>
                <a:spcPct val="150000"/>
              </a:lnSpc>
              <a:spcBef>
                <a:spcPts val="600"/>
              </a:spcBef>
              <a:buFontTx/>
              <a:buAutoNum type="arabicPeriod"/>
            </a:pPr>
            <a:r>
              <a:rPr lang="en-US" sz="2400"/>
              <a:t>Mean:   __________________________________	 _</a:t>
            </a:r>
          </a:p>
          <a:p>
            <a:pPr>
              <a:lnSpc>
                <a:spcPct val="150000"/>
              </a:lnSpc>
              <a:spcBef>
                <a:spcPts val="600"/>
              </a:spcBef>
              <a:buFontTx/>
              <a:buAutoNum type="arabicPeriod"/>
            </a:pPr>
            <a:r>
              <a:rPr lang="en-US" sz="2400"/>
              <a:t>Median: 	_________________ </a:t>
            </a:r>
          </a:p>
          <a:p>
            <a:pPr>
              <a:lnSpc>
                <a:spcPct val="150000"/>
              </a:lnSpc>
              <a:spcBef>
                <a:spcPts val="600"/>
              </a:spcBef>
              <a:buFontTx/>
              <a:buAutoNum type="arabicPeriod"/>
            </a:pPr>
            <a:r>
              <a:rPr lang="en-US" sz="2400"/>
              <a:t>Variance or standard deviation:</a:t>
            </a:r>
            <a:br>
              <a:rPr lang="en-US" sz="2400"/>
            </a:br>
            <a:endParaRPr lang="en-US" sz="2400"/>
          </a:p>
          <a:p>
            <a:pPr>
              <a:lnSpc>
                <a:spcPct val="150000"/>
              </a:lnSpc>
              <a:spcBef>
                <a:spcPts val="600"/>
              </a:spcBef>
              <a:buFontTx/>
              <a:buAutoNum type="arabicPeriod"/>
            </a:pPr>
            <a:r>
              <a:rPr lang="en-US" sz="2400"/>
              <a:t>Skewness:_______________________________</a:t>
            </a:r>
          </a:p>
          <a:p>
            <a:pPr>
              <a:lnSpc>
                <a:spcPct val="150000"/>
              </a:lnSpc>
              <a:spcBef>
                <a:spcPts val="600"/>
              </a:spcBef>
              <a:buFontTx/>
              <a:buAutoNum type="arabicPeriod"/>
            </a:pPr>
            <a:r>
              <a:rPr lang="en-US" sz="2400"/>
              <a:t>Leptokurtosis:</a:t>
            </a:r>
            <a:r>
              <a:rPr lang="en-US"/>
              <a:t> </a:t>
            </a:r>
            <a:r>
              <a:rPr lang="en-US" sz="2400"/>
              <a:t>______________________________</a:t>
            </a:r>
          </a:p>
        </p:txBody>
      </p:sp>
      <p:sp>
        <p:nvSpPr>
          <p:cNvPr id="302084" name="Rectangle 4"/>
          <p:cNvSpPr>
            <a:spLocks noChangeArrowheads="1"/>
          </p:cNvSpPr>
          <p:nvPr/>
        </p:nvSpPr>
        <p:spPr bwMode="auto">
          <a:xfrm>
            <a:off x="519113" y="5176838"/>
            <a:ext cx="80025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25425" indent="-225425">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eaLnBrk="1" hangingPunct="1">
              <a:buSzPct val="60000"/>
              <a:buFont typeface="Wingdings" panose="05000000000000000000" pitchFamily="2" charset="2"/>
              <a:buChar char="n"/>
            </a:pPr>
            <a:r>
              <a:rPr lang="en-US" sz="2200"/>
              <a:t>If a distribution is approximately normal, the distribution </a:t>
            </a:r>
            <a:br>
              <a:rPr lang="en-US" sz="2200"/>
            </a:br>
            <a:r>
              <a:rPr lang="en-US" sz="2200"/>
              <a:t>is fully described by _____________________</a:t>
            </a:r>
          </a:p>
        </p:txBody>
      </p:sp>
      <p:sp>
        <p:nvSpPr>
          <p:cNvPr id="302085" name="Rectangle 5"/>
          <p:cNvSpPr>
            <a:spLocks noChangeArrowheads="1"/>
          </p:cNvSpPr>
          <p:nvPr/>
        </p:nvSpPr>
        <p:spPr bwMode="auto">
          <a:xfrm>
            <a:off x="1951038" y="1241425"/>
            <a:ext cx="6326187" cy="461963"/>
          </a:xfrm>
          <a:prstGeom prst="rect">
            <a:avLst/>
          </a:prstGeom>
          <a:noFill/>
          <a:ln w="9525" algn="ctr">
            <a:noFill/>
            <a:miter lim="800000"/>
            <a:headEnd/>
            <a:tailEnd/>
          </a:ln>
        </p:spPr>
        <p:txBody>
          <a:bodyPr>
            <a:spAutoFit/>
          </a:bodyPr>
          <a:lstStyle/>
          <a:p>
            <a:pPr marL="342900" indent="-342900">
              <a:defRPr/>
            </a:pPr>
            <a:r>
              <a:rPr lang="en-US" dirty="0">
                <a:solidFill>
                  <a:srgbClr val="000099"/>
                </a:solidFill>
                <a:effectLst>
                  <a:outerShdw blurRad="38100" dist="38100" dir="2700000" algn="tl">
                    <a:srgbClr val="000000">
                      <a:alpha val="43137"/>
                    </a:srgbClr>
                  </a:outerShdw>
                </a:effectLst>
              </a:rPr>
              <a:t>Arithmetic average &amp; usually most likely</a:t>
            </a:r>
          </a:p>
        </p:txBody>
      </p:sp>
      <p:sp>
        <p:nvSpPr>
          <p:cNvPr id="302086" name="Rectangle 6"/>
          <p:cNvSpPr>
            <a:spLocks noChangeArrowheads="1"/>
          </p:cNvSpPr>
          <p:nvPr/>
        </p:nvSpPr>
        <p:spPr bwMode="auto">
          <a:xfrm>
            <a:off x="2152650" y="2992438"/>
            <a:ext cx="5997575" cy="420687"/>
          </a:xfrm>
          <a:prstGeom prst="rect">
            <a:avLst/>
          </a:prstGeom>
          <a:noFill/>
          <a:ln w="9525" algn="ctr">
            <a:noFill/>
            <a:miter lim="800000"/>
            <a:headEnd/>
            <a:tailEnd/>
          </a:ln>
        </p:spPr>
        <p:txBody>
          <a:bodyPr>
            <a:spAutoFit/>
          </a:bodyPr>
          <a:lstStyle/>
          <a:p>
            <a:pPr eaLnBrk="1" hangingPunct="1">
              <a:lnSpc>
                <a:spcPct val="90000"/>
              </a:lnSpc>
              <a:buClr>
                <a:srgbClr val="FFFF00"/>
              </a:buClr>
              <a:defRPr/>
            </a:pPr>
            <a:r>
              <a:rPr lang="en-US" dirty="0">
                <a:solidFill>
                  <a:srgbClr val="000099"/>
                </a:solidFill>
                <a:effectLst>
                  <a:outerShdw blurRad="38100" dist="38100" dir="2700000" algn="tl">
                    <a:srgbClr val="000000">
                      <a:alpha val="43137"/>
                    </a:srgbClr>
                  </a:outerShdw>
                </a:effectLst>
              </a:rPr>
              <a:t>Dispersion of returns about the mean</a:t>
            </a:r>
          </a:p>
        </p:txBody>
      </p:sp>
      <p:sp>
        <p:nvSpPr>
          <p:cNvPr id="302087" name="Rectangle 7"/>
          <p:cNvSpPr>
            <a:spLocks noChangeArrowheads="1"/>
          </p:cNvSpPr>
          <p:nvPr/>
        </p:nvSpPr>
        <p:spPr bwMode="auto">
          <a:xfrm>
            <a:off x="2320245" y="3605212"/>
            <a:ext cx="5256213" cy="420687"/>
          </a:xfrm>
          <a:prstGeom prst="rect">
            <a:avLst/>
          </a:prstGeom>
          <a:noFill/>
          <a:ln w="9525" algn="ctr">
            <a:noFill/>
            <a:miter lim="800000"/>
            <a:headEnd/>
            <a:tailEnd/>
          </a:ln>
        </p:spPr>
        <p:txBody>
          <a:bodyPr wrap="none">
            <a:spAutoFit/>
          </a:bodyPr>
          <a:lstStyle/>
          <a:p>
            <a:pPr marL="342900" indent="-342900" eaLnBrk="1" hangingPunct="1">
              <a:lnSpc>
                <a:spcPct val="90000"/>
              </a:lnSpc>
              <a:buClr>
                <a:srgbClr val="FFFF00"/>
              </a:buClr>
              <a:defRPr/>
            </a:pPr>
            <a:r>
              <a:rPr lang="en-US" dirty="0">
                <a:solidFill>
                  <a:srgbClr val="000099"/>
                </a:solidFill>
                <a:effectLst>
                  <a:outerShdw blurRad="38100" dist="38100" dir="2700000" algn="tl">
                    <a:srgbClr val="000000">
                      <a:alpha val="43137"/>
                    </a:srgbClr>
                  </a:outerShdw>
                </a:effectLst>
              </a:rPr>
              <a:t>Long tailed distribution, either side</a:t>
            </a:r>
          </a:p>
        </p:txBody>
      </p:sp>
      <p:sp>
        <p:nvSpPr>
          <p:cNvPr id="302088" name="Rectangle 8"/>
          <p:cNvSpPr>
            <a:spLocks noChangeArrowheads="1"/>
          </p:cNvSpPr>
          <p:nvPr/>
        </p:nvSpPr>
        <p:spPr bwMode="auto">
          <a:xfrm>
            <a:off x="2743200" y="4286705"/>
            <a:ext cx="5192713" cy="420687"/>
          </a:xfrm>
          <a:prstGeom prst="rect">
            <a:avLst/>
          </a:prstGeom>
          <a:noFill/>
          <a:ln w="9525" algn="ctr">
            <a:noFill/>
            <a:miter lim="800000"/>
            <a:headEnd/>
            <a:tailEnd/>
          </a:ln>
        </p:spPr>
        <p:txBody>
          <a:bodyPr wrap="none">
            <a:spAutoFit/>
          </a:bodyPr>
          <a:lstStyle/>
          <a:p>
            <a:pPr marL="342900" indent="-342900" eaLnBrk="1" hangingPunct="1">
              <a:lnSpc>
                <a:spcPct val="90000"/>
              </a:lnSpc>
              <a:buClr>
                <a:srgbClr val="FFFF00"/>
              </a:buClr>
              <a:defRPr/>
            </a:pPr>
            <a:r>
              <a:rPr lang="en-US" dirty="0">
                <a:solidFill>
                  <a:srgbClr val="000099"/>
                </a:solidFill>
                <a:effectLst>
                  <a:outerShdw blurRad="38100" dist="38100" dir="2700000" algn="tl">
                    <a:srgbClr val="000000">
                      <a:alpha val="43137"/>
                    </a:srgbClr>
                  </a:outerShdw>
                </a:effectLst>
              </a:rPr>
              <a:t>Too many observations in the tails</a:t>
            </a:r>
          </a:p>
        </p:txBody>
      </p:sp>
      <p:sp>
        <p:nvSpPr>
          <p:cNvPr id="302089" name="Rectangle 9"/>
          <p:cNvSpPr>
            <a:spLocks noChangeArrowheads="1"/>
          </p:cNvSpPr>
          <p:nvPr/>
        </p:nvSpPr>
        <p:spPr bwMode="auto">
          <a:xfrm>
            <a:off x="3489325" y="5461000"/>
            <a:ext cx="3248025" cy="427038"/>
          </a:xfrm>
          <a:prstGeom prst="rect">
            <a:avLst/>
          </a:prstGeom>
          <a:noFill/>
          <a:ln w="9525" algn="ctr">
            <a:noFill/>
            <a:miter lim="800000"/>
            <a:headEnd/>
            <a:tailEnd/>
          </a:ln>
        </p:spPr>
        <p:txBody>
          <a:bodyPr wrap="none">
            <a:spAutoFit/>
          </a:bodyPr>
          <a:lstStyle/>
          <a:p>
            <a:pPr eaLnBrk="1" hangingPunct="1">
              <a:buClr>
                <a:schemeClr val="hlink"/>
              </a:buClr>
              <a:buSzPct val="60000"/>
              <a:buFont typeface="Wingdings" pitchFamily="2" charset="2"/>
              <a:buNone/>
              <a:defRPr/>
            </a:pPr>
            <a:r>
              <a:rPr lang="en-US" sz="2200" dirty="0">
                <a:solidFill>
                  <a:srgbClr val="000099"/>
                </a:solidFill>
                <a:effectLst>
                  <a:outerShdw blurRad="38100" dist="38100" dir="2700000" algn="tl">
                    <a:srgbClr val="000000">
                      <a:alpha val="43137"/>
                    </a:srgbClr>
                  </a:outerShdw>
                </a:effectLst>
              </a:rPr>
              <a:t>Characteristics 1 and 3</a:t>
            </a:r>
          </a:p>
        </p:txBody>
      </p:sp>
      <p:sp>
        <p:nvSpPr>
          <p:cNvPr id="12" name="Rectangle 11"/>
          <p:cNvSpPr/>
          <p:nvPr/>
        </p:nvSpPr>
        <p:spPr>
          <a:xfrm>
            <a:off x="2227263" y="1873250"/>
            <a:ext cx="2986087" cy="461963"/>
          </a:xfrm>
          <a:prstGeom prst="rect">
            <a:avLst/>
          </a:prstGeom>
        </p:spPr>
        <p:txBody>
          <a:bodyPr wrap="none">
            <a:spAutoFit/>
          </a:bodyPr>
          <a:lstStyle/>
          <a:p>
            <a:pPr marL="342900" indent="-342900">
              <a:defRPr/>
            </a:pPr>
            <a:r>
              <a:rPr lang="en-US" dirty="0">
                <a:solidFill>
                  <a:srgbClr val="000099"/>
                </a:solidFill>
                <a:effectLst>
                  <a:outerShdw blurRad="38100" dist="38100" dir="2700000" algn="tl">
                    <a:srgbClr val="000000">
                      <a:alpha val="43137"/>
                    </a:srgbClr>
                  </a:outerShdw>
                </a:effectLst>
              </a:rPr>
              <a:t>Middle observation</a:t>
            </a:r>
          </a:p>
        </p:txBody>
      </p:sp>
      <p:cxnSp>
        <p:nvCxnSpPr>
          <p:cNvPr id="48140" name="Straight Connector 13"/>
          <p:cNvCxnSpPr>
            <a:cxnSpLocks noChangeShapeType="1"/>
          </p:cNvCxnSpPr>
          <p:nvPr/>
        </p:nvCxnSpPr>
        <p:spPr bwMode="auto">
          <a:xfrm>
            <a:off x="2190750" y="3357563"/>
            <a:ext cx="5376863" cy="15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661649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5"/>
          <p:cNvSpPr>
            <a:spLocks noGrp="1" noChangeArrowheads="1"/>
          </p:cNvSpPr>
          <p:nvPr>
            <p:ph type="title"/>
          </p:nvPr>
        </p:nvSpPr>
        <p:spPr>
          <a:xfrm>
            <a:off x="228600" y="34636"/>
            <a:ext cx="8153400" cy="685800"/>
          </a:xfrm>
        </p:spPr>
        <p:txBody>
          <a:bodyPr>
            <a:normAutofit/>
          </a:bodyPr>
          <a:lstStyle/>
          <a:p>
            <a:pPr eaLnBrk="1" fontAlgn="auto" hangingPunct="1">
              <a:spcAft>
                <a:spcPts val="0"/>
              </a:spcAft>
              <a:defRPr/>
            </a:pPr>
            <a:r>
              <a:rPr lang="en-US" b="1" dirty="0"/>
              <a:t>Histogram of Returns</a:t>
            </a:r>
          </a:p>
        </p:txBody>
      </p:sp>
      <p:sp>
        <p:nvSpPr>
          <p:cNvPr id="35843" name="TextBox 2"/>
          <p:cNvSpPr txBox="1">
            <a:spLocks noChangeArrowheads="1"/>
          </p:cNvSpPr>
          <p:nvPr/>
        </p:nvSpPr>
        <p:spPr bwMode="auto">
          <a:xfrm>
            <a:off x="5715000" y="3074987"/>
            <a:ext cx="342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hu-HU" dirty="0">
                <a:latin typeface="Georgia" pitchFamily="18" charset="0"/>
              </a:rPr>
              <a:t>What is the relationship between the volatility of these securities and their expected returns?</a:t>
            </a:r>
          </a:p>
        </p:txBody>
      </p:sp>
      <p:pic>
        <p:nvPicPr>
          <p:cNvPr id="358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80064"/>
            <a:ext cx="4953000" cy="5696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138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0"/>
            <a:ext cx="7972424" cy="788988"/>
          </a:xfrm>
        </p:spPr>
        <p:txBody>
          <a:bodyPr lIns="90488" tIns="44450" rIns="90488" bIns="44450">
            <a:normAutofit/>
          </a:bodyPr>
          <a:lstStyle/>
          <a:p>
            <a:pPr eaLnBrk="1" hangingPunct="1"/>
            <a:r>
              <a:rPr lang="en-US" sz="3600" b="1" dirty="0"/>
              <a:t>Frequency </a:t>
            </a:r>
            <a:r>
              <a:rPr lang="en-US" sz="3600" b="1" dirty="0" err="1"/>
              <a:t>distri</a:t>
            </a:r>
            <a:r>
              <a:rPr lang="hu-HU" sz="3600" b="1" dirty="0"/>
              <a:t>b.</a:t>
            </a:r>
            <a:r>
              <a:rPr lang="en-US" sz="3600" b="1" dirty="0"/>
              <a:t> of an</a:t>
            </a:r>
            <a:r>
              <a:rPr lang="hu-HU" sz="3600" b="1" dirty="0"/>
              <a:t>. </a:t>
            </a:r>
            <a:r>
              <a:rPr lang="en-US" sz="3600" b="1" dirty="0"/>
              <a:t>HPRs</a:t>
            </a:r>
            <a:endParaRPr lang="en-US" sz="3200" b="1" dirty="0"/>
          </a:p>
        </p:txBody>
      </p:sp>
      <p:pic>
        <p:nvPicPr>
          <p:cNvPr id="24579" name="Picture 6" descr="bod8240x_05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49" y="788988"/>
            <a:ext cx="8774748" cy="53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220042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6200" y="0"/>
            <a:ext cx="8153400" cy="990600"/>
          </a:xfrm>
        </p:spPr>
        <p:txBody>
          <a:bodyPr>
            <a:normAutofit/>
          </a:bodyPr>
          <a:lstStyle/>
          <a:p>
            <a:pPr eaLnBrk="1" fontAlgn="auto" hangingPunct="1">
              <a:spcAft>
                <a:spcPts val="0"/>
              </a:spcAft>
              <a:defRPr/>
            </a:pPr>
            <a:r>
              <a:rPr lang="en-GB" b="1" dirty="0"/>
              <a:t>The Risk/Return Trade-off</a:t>
            </a:r>
            <a:endParaRPr lang="en-GB" dirty="0"/>
          </a:p>
        </p:txBody>
      </p:sp>
      <p:sp>
        <p:nvSpPr>
          <p:cNvPr id="3" name="Tartalom helye 2"/>
          <p:cNvSpPr>
            <a:spLocks noGrp="1"/>
          </p:cNvSpPr>
          <p:nvPr>
            <p:ph sz="quarter" idx="1"/>
          </p:nvPr>
        </p:nvSpPr>
        <p:spPr>
          <a:xfrm>
            <a:off x="228600" y="1066800"/>
            <a:ext cx="8537575" cy="5029200"/>
          </a:xfrm>
        </p:spPr>
        <p:txBody>
          <a:bodyPr>
            <a:noAutofit/>
          </a:bodyPr>
          <a:lstStyle/>
          <a:p>
            <a:pPr algn="just" eaLnBrk="1" fontAlgn="auto" hangingPunct="1">
              <a:spcAft>
                <a:spcPts val="0"/>
              </a:spcAft>
              <a:buClr>
                <a:schemeClr val="accent3"/>
              </a:buClr>
              <a:defRPr/>
            </a:pPr>
            <a:r>
              <a:rPr lang="en-US" sz="2400" dirty="0"/>
              <a:t>In the investing world, the dictionary definition of </a:t>
            </a:r>
            <a:r>
              <a:rPr lang="en-US" sz="2400" b="1" dirty="0">
                <a:hlinkClick r:id="rId2">
                  <a:extLst>
                    <a:ext uri="{A12FA001-AC4F-418D-AE19-62706E023703}">
                      <ahyp:hlinkClr xmlns:ahyp="http://schemas.microsoft.com/office/drawing/2018/hyperlinkcolor" val="tx"/>
                    </a:ext>
                  </a:extLst>
                </a:hlinkClick>
              </a:rPr>
              <a:t>risk</a:t>
            </a:r>
            <a:r>
              <a:rPr lang="en-US" sz="2400" dirty="0"/>
              <a:t> is the chance that an investment's actual return will be different than expected. Technically, this is measured in statistics by </a:t>
            </a:r>
            <a:r>
              <a:rPr lang="en-US" sz="2400" b="1" dirty="0">
                <a:hlinkClick r:id="rId3">
                  <a:extLst>
                    <a:ext uri="{A12FA001-AC4F-418D-AE19-62706E023703}">
                      <ahyp:hlinkClr xmlns:ahyp="http://schemas.microsoft.com/office/drawing/2018/hyperlinkcolor" val="tx"/>
                    </a:ext>
                  </a:extLst>
                </a:hlinkClick>
              </a:rPr>
              <a:t>standard deviation</a:t>
            </a:r>
            <a:r>
              <a:rPr lang="en-US" sz="2400" b="1" dirty="0"/>
              <a:t>. </a:t>
            </a:r>
            <a:r>
              <a:rPr lang="en-US" sz="2400" dirty="0"/>
              <a:t>Risk means you have the possibility of losing some, or even all, of our original investment. </a:t>
            </a:r>
            <a:endParaRPr lang="hu-HU" sz="2400" dirty="0"/>
          </a:p>
          <a:p>
            <a:pPr algn="just" eaLnBrk="1" fontAlgn="auto" hangingPunct="1">
              <a:spcAft>
                <a:spcPts val="0"/>
              </a:spcAft>
              <a:buClr>
                <a:schemeClr val="accent3"/>
              </a:buClr>
              <a:defRPr/>
            </a:pPr>
            <a:r>
              <a:rPr lang="en-US" sz="2400" dirty="0"/>
              <a:t>A common misconception is that higher risk equals greater return. The risk/return tradeoff tells us that the higher risk gives us the </a:t>
            </a:r>
            <a:r>
              <a:rPr lang="en-US" sz="2400" b="1" dirty="0"/>
              <a:t>possibility</a:t>
            </a:r>
            <a:r>
              <a:rPr lang="en-US" sz="2400" dirty="0"/>
              <a:t> of higher returns. </a:t>
            </a:r>
            <a:r>
              <a:rPr lang="en-US" sz="2400" b="1" u="sng" dirty="0"/>
              <a:t>There are no guarantees</a:t>
            </a:r>
            <a:r>
              <a:rPr lang="en-US" sz="2400" b="1" dirty="0"/>
              <a:t>. </a:t>
            </a:r>
            <a:r>
              <a:rPr lang="en-US" sz="2400" dirty="0"/>
              <a:t>Just as risk means higher potential returns, it also means higher potential losses.</a:t>
            </a:r>
            <a:endParaRPr lang="hu-HU" sz="2400" dirty="0"/>
          </a:p>
        </p:txBody>
      </p:sp>
    </p:spTree>
    <p:extLst>
      <p:ext uri="{BB962C8B-B14F-4D97-AF65-F5344CB8AC3E}">
        <p14:creationId xmlns:p14="http://schemas.microsoft.com/office/powerpoint/2010/main" val="2517543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4294967295"/>
          </p:nvPr>
        </p:nvSpPr>
        <p:spPr/>
        <p:txBody>
          <a:bodyPr/>
          <a:lstStyle/>
          <a:p>
            <a:pPr marL="568325" indent="-568325" algn="ctr">
              <a:buFontTx/>
              <a:buNone/>
              <a:tabLst>
                <a:tab pos="568325" algn="l"/>
              </a:tabLst>
            </a:pPr>
            <a:endParaRPr lang="hu-HU" sz="4800" b="1" dirty="0"/>
          </a:p>
          <a:p>
            <a:pPr marL="568325" indent="-568325" algn="ctr">
              <a:buFontTx/>
              <a:buNone/>
              <a:tabLst>
                <a:tab pos="568325" algn="l"/>
              </a:tabLst>
            </a:pPr>
            <a:r>
              <a:rPr lang="en-US" sz="4800" b="1" dirty="0"/>
              <a:t>Asset Allocation Across Risky and Risk Free Portfolios</a:t>
            </a:r>
          </a:p>
        </p:txBody>
      </p:sp>
    </p:spTree>
    <p:extLst>
      <p:ext uri="{BB962C8B-B14F-4D97-AF65-F5344CB8AC3E}">
        <p14:creationId xmlns:p14="http://schemas.microsoft.com/office/powerpoint/2010/main" val="250737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idx="4294967295"/>
          </p:nvPr>
        </p:nvSpPr>
        <p:spPr>
          <a:xfrm>
            <a:off x="0" y="76426"/>
            <a:ext cx="8229600" cy="788988"/>
          </a:xfrm>
        </p:spPr>
        <p:txBody>
          <a:bodyPr lIns="90488" tIns="44450" rIns="90488" bIns="44450" anchor="b">
            <a:normAutofit fontScale="90000"/>
          </a:bodyPr>
          <a:lstStyle/>
          <a:p>
            <a:r>
              <a:rPr lang="en-US" sz="3200" b="1" dirty="0">
                <a:solidFill>
                  <a:schemeClr val="tx1"/>
                </a:solidFill>
              </a:rPr>
              <a:t>Allocating Capital Between Risky &amp; </a:t>
            </a:r>
            <a:br>
              <a:rPr lang="en-US" sz="3200" b="1" dirty="0">
                <a:solidFill>
                  <a:schemeClr val="tx1"/>
                </a:solidFill>
              </a:rPr>
            </a:br>
            <a:r>
              <a:rPr lang="en-US" sz="3200" b="1" dirty="0">
                <a:solidFill>
                  <a:schemeClr val="tx1"/>
                </a:solidFill>
              </a:rPr>
              <a:t>Risk-Free Assets</a:t>
            </a:r>
          </a:p>
        </p:txBody>
      </p:sp>
      <p:sp>
        <p:nvSpPr>
          <p:cNvPr id="328706" name="Rectangle 2"/>
          <p:cNvSpPr>
            <a:spLocks noGrp="1" noChangeArrowheads="1"/>
          </p:cNvSpPr>
          <p:nvPr>
            <p:ph idx="4294967295"/>
          </p:nvPr>
        </p:nvSpPr>
        <p:spPr>
          <a:xfrm>
            <a:off x="220663" y="1143000"/>
            <a:ext cx="8466137" cy="4987925"/>
          </a:xfrm>
        </p:spPr>
        <p:txBody>
          <a:bodyPr lIns="90488" tIns="44450" rIns="90488" bIns="44450"/>
          <a:lstStyle/>
          <a:p>
            <a:pPr>
              <a:buFont typeface="Wingdings" panose="05000000000000000000" pitchFamily="2" charset="2"/>
              <a:buChar char="n"/>
            </a:pPr>
            <a:r>
              <a:rPr lang="en-US" sz="2400" b="1" dirty="0"/>
              <a:t>Possible to split investment funds between safe and risky assets</a:t>
            </a:r>
          </a:p>
          <a:p>
            <a:pPr>
              <a:buFont typeface="Wingdings" panose="05000000000000000000" pitchFamily="2" charset="2"/>
              <a:buChar char="n"/>
            </a:pPr>
            <a:r>
              <a:rPr lang="en-US" sz="2400" b="1" dirty="0"/>
              <a:t>Risk free asset </a:t>
            </a:r>
            <a:r>
              <a:rPr lang="en-US" sz="2400" b="1" dirty="0" err="1"/>
              <a:t>rf</a:t>
            </a:r>
            <a:r>
              <a:rPr lang="en-US" sz="2400" b="1" dirty="0"/>
              <a:t> : proxy; ________________________</a:t>
            </a:r>
          </a:p>
          <a:p>
            <a:pPr>
              <a:buFont typeface="Wingdings" panose="05000000000000000000" pitchFamily="2" charset="2"/>
              <a:buChar char="n"/>
            </a:pPr>
            <a:r>
              <a:rPr lang="en-US" sz="2400" b="1" dirty="0"/>
              <a:t>Risky asset or portfolio </a:t>
            </a:r>
            <a:r>
              <a:rPr lang="en-US" sz="2400" b="1" dirty="0" err="1"/>
              <a:t>r</a:t>
            </a:r>
            <a:r>
              <a:rPr lang="en-US" sz="2400" b="1" baseline="-25000" dirty="0" err="1"/>
              <a:t>p</a:t>
            </a:r>
            <a:r>
              <a:rPr lang="en-US" sz="2400" b="1" dirty="0"/>
              <a:t>:  _______________________</a:t>
            </a:r>
          </a:p>
          <a:p>
            <a:pPr>
              <a:buFont typeface="Wingdings" panose="05000000000000000000" pitchFamily="2" charset="2"/>
              <a:buChar char="n"/>
            </a:pPr>
            <a:endParaRPr lang="en-US" sz="2400" b="1" dirty="0"/>
          </a:p>
          <a:p>
            <a:pPr>
              <a:buFont typeface="Wingdings" panose="05000000000000000000" pitchFamily="2" charset="2"/>
              <a:buChar char="n"/>
            </a:pPr>
            <a:r>
              <a:rPr lang="en-US" sz="2400" b="1" dirty="0"/>
              <a:t>Example. Your total wealth is $10,000. You put $2,500 in risk free T-Bills and $7,500 in a stock portfolio invested as follows:</a:t>
            </a:r>
          </a:p>
          <a:p>
            <a:pPr lvl="1"/>
            <a:r>
              <a:rPr lang="en-US" sz="2400" b="1" dirty="0"/>
              <a:t>Stock A you put ______</a:t>
            </a:r>
          </a:p>
          <a:p>
            <a:pPr lvl="1"/>
            <a:r>
              <a:rPr lang="en-US" sz="2400" b="1" dirty="0"/>
              <a:t>Stock B you put ______</a:t>
            </a:r>
          </a:p>
          <a:p>
            <a:pPr lvl="1"/>
            <a:r>
              <a:rPr lang="en-US" sz="2400" b="1" dirty="0"/>
              <a:t>Stock C you put ______</a:t>
            </a:r>
          </a:p>
        </p:txBody>
      </p:sp>
      <p:sp>
        <p:nvSpPr>
          <p:cNvPr id="328708" name="Rectangle 4"/>
          <p:cNvSpPr>
            <a:spLocks noChangeArrowheads="1"/>
          </p:cNvSpPr>
          <p:nvPr/>
        </p:nvSpPr>
        <p:spPr bwMode="auto">
          <a:xfrm>
            <a:off x="3357563" y="41910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$2,500</a:t>
            </a:r>
          </a:p>
        </p:txBody>
      </p:sp>
      <p:sp>
        <p:nvSpPr>
          <p:cNvPr id="328709" name="Rectangle 5"/>
          <p:cNvSpPr>
            <a:spLocks noChangeArrowheads="1"/>
          </p:cNvSpPr>
          <p:nvPr/>
        </p:nvSpPr>
        <p:spPr bwMode="auto">
          <a:xfrm>
            <a:off x="3357563" y="4625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$3,000</a:t>
            </a:r>
          </a:p>
        </p:txBody>
      </p:sp>
      <p:sp>
        <p:nvSpPr>
          <p:cNvPr id="328710" name="Rectangle 6"/>
          <p:cNvSpPr>
            <a:spLocks noChangeArrowheads="1"/>
          </p:cNvSpPr>
          <p:nvPr/>
        </p:nvSpPr>
        <p:spPr bwMode="auto">
          <a:xfrm>
            <a:off x="3362325" y="5065713"/>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$2,000</a:t>
            </a:r>
          </a:p>
        </p:txBody>
      </p:sp>
      <p:sp>
        <p:nvSpPr>
          <p:cNvPr id="61450" name="Rectangle 10"/>
          <p:cNvSpPr>
            <a:spLocks noChangeArrowheads="1"/>
          </p:cNvSpPr>
          <p:nvPr/>
        </p:nvSpPr>
        <p:spPr bwMode="auto">
          <a:xfrm>
            <a:off x="3919992" y="1741488"/>
            <a:ext cx="4364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latin typeface="Book Antiqua" panose="02040602050305030304" pitchFamily="18" charset="0"/>
              </a:rPr>
              <a:t>T-bills or money market fund</a:t>
            </a:r>
          </a:p>
        </p:txBody>
      </p:sp>
      <p:sp>
        <p:nvSpPr>
          <p:cNvPr id="61451" name="Rectangle 11"/>
          <p:cNvSpPr>
            <a:spLocks noChangeArrowheads="1"/>
          </p:cNvSpPr>
          <p:nvPr/>
        </p:nvSpPr>
        <p:spPr bwMode="auto">
          <a:xfrm>
            <a:off x="4267200" y="2247674"/>
            <a:ext cx="221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eaLnBrk="1" hangingPunct="1">
              <a:buClr>
                <a:schemeClr val="hlink"/>
              </a:buClr>
              <a:buSzPct val="60000"/>
              <a:buFont typeface="Wingdings" panose="05000000000000000000" pitchFamily="2" charset="2"/>
              <a:buNone/>
            </a:pPr>
            <a:r>
              <a:rPr lang="en-US" dirty="0">
                <a:latin typeface="Book Antiqua" panose="02040602050305030304" pitchFamily="18" charset="0"/>
              </a:rPr>
              <a:t>risky portfolio</a:t>
            </a:r>
          </a:p>
        </p:txBody>
      </p:sp>
      <p:sp>
        <p:nvSpPr>
          <p:cNvPr id="2" name="Rectangle 6"/>
          <p:cNvSpPr>
            <a:spLocks noChangeArrowheads="1"/>
          </p:cNvSpPr>
          <p:nvPr/>
        </p:nvSpPr>
        <p:spPr bwMode="auto">
          <a:xfrm>
            <a:off x="3357563" y="544195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$7,500</a:t>
            </a:r>
          </a:p>
        </p:txBody>
      </p:sp>
    </p:spTree>
    <p:extLst>
      <p:ext uri="{BB962C8B-B14F-4D97-AF65-F5344CB8AC3E}">
        <p14:creationId xmlns:p14="http://schemas.microsoft.com/office/powerpoint/2010/main" val="42367610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4294967295"/>
          </p:nvPr>
        </p:nvSpPr>
        <p:spPr>
          <a:xfrm>
            <a:off x="331788" y="1222375"/>
            <a:ext cx="8229600" cy="4525963"/>
          </a:xfrm>
        </p:spPr>
        <p:txBody>
          <a:bodyPr lIns="90488" tIns="44450" rIns="90488" bIns="44450"/>
          <a:lstStyle/>
          <a:p>
            <a:pPr>
              <a:buFontTx/>
              <a:buNone/>
            </a:pPr>
            <a:r>
              <a:rPr lang="en-US" sz="2400" b="1" dirty="0"/>
              <a:t>Weights </a:t>
            </a:r>
            <a:r>
              <a:rPr lang="hu-HU" sz="2400" b="1" dirty="0" err="1"/>
              <a:t>with</a:t>
            </a:r>
            <a:r>
              <a:rPr lang="en-US" sz="2400" b="1" dirty="0"/>
              <a:t>in r</a:t>
            </a:r>
            <a:r>
              <a:rPr lang="hu-HU" sz="2400" b="1" dirty="0" err="1"/>
              <a:t>isky</a:t>
            </a:r>
            <a:r>
              <a:rPr lang="hu-HU" sz="2400" b="1" dirty="0"/>
              <a:t> </a:t>
            </a:r>
            <a:r>
              <a:rPr lang="hu-HU" sz="2400" b="1" dirty="0" err="1"/>
              <a:t>asset</a:t>
            </a:r>
            <a:endParaRPr lang="en-US" sz="2400" b="1" dirty="0"/>
          </a:p>
          <a:p>
            <a:pPr lvl="1"/>
            <a:r>
              <a:rPr lang="en-US" sz="2400" b="1" dirty="0"/>
              <a:t>W</a:t>
            </a:r>
            <a:r>
              <a:rPr lang="en-US" sz="2400" b="1" baseline="-25000" dirty="0"/>
              <a:t>A </a:t>
            </a:r>
            <a:r>
              <a:rPr lang="en-US" sz="2400" b="1" dirty="0"/>
              <a:t>= </a:t>
            </a:r>
          </a:p>
          <a:p>
            <a:pPr lvl="1"/>
            <a:r>
              <a:rPr lang="en-US" sz="2400" b="1" dirty="0"/>
              <a:t>W</a:t>
            </a:r>
            <a:r>
              <a:rPr lang="en-US" sz="2400" b="1" baseline="-25000" dirty="0"/>
              <a:t>B </a:t>
            </a:r>
            <a:r>
              <a:rPr lang="en-US" sz="2400" b="1" dirty="0"/>
              <a:t>= </a:t>
            </a:r>
          </a:p>
          <a:p>
            <a:pPr lvl="1"/>
            <a:r>
              <a:rPr lang="en-US" sz="2400" b="1" dirty="0"/>
              <a:t>W</a:t>
            </a:r>
            <a:r>
              <a:rPr lang="en-US" sz="2400" b="1" baseline="-25000" dirty="0"/>
              <a:t>C </a:t>
            </a:r>
            <a:r>
              <a:rPr lang="en-US" sz="2400" b="1" dirty="0"/>
              <a:t>= </a:t>
            </a:r>
          </a:p>
          <a:p>
            <a:pPr lvl="1"/>
            <a:r>
              <a:rPr lang="hu-HU" sz="2400" b="1" dirty="0"/>
              <a:t> </a:t>
            </a:r>
            <a:endParaRPr lang="en-US" sz="2400" b="1" dirty="0"/>
          </a:p>
          <a:p>
            <a:pPr>
              <a:buFontTx/>
              <a:buNone/>
            </a:pPr>
            <a:r>
              <a:rPr lang="en-US" sz="2400" b="1" dirty="0"/>
              <a:t>The complete portfolio includes the riskless</a:t>
            </a:r>
          </a:p>
          <a:p>
            <a:pPr>
              <a:buFontTx/>
              <a:buNone/>
            </a:pPr>
            <a:r>
              <a:rPr lang="en-US" sz="2400" b="1" dirty="0"/>
              <a:t>investment and </a:t>
            </a:r>
            <a:r>
              <a:rPr lang="en-US" sz="2400" b="1" dirty="0" err="1"/>
              <a:t>r</a:t>
            </a:r>
            <a:r>
              <a:rPr lang="en-US" sz="2400" b="1" baseline="-25000" dirty="0" err="1"/>
              <a:t>p</a:t>
            </a:r>
            <a:r>
              <a:rPr lang="en-US" sz="2400" b="1" dirty="0"/>
              <a:t>.</a:t>
            </a:r>
          </a:p>
          <a:p>
            <a:pPr lvl="1"/>
            <a:endParaRPr lang="en-US" sz="2400" b="1" dirty="0"/>
          </a:p>
        </p:txBody>
      </p:sp>
      <p:sp>
        <p:nvSpPr>
          <p:cNvPr id="330756" name="Rectangle 4"/>
          <p:cNvSpPr>
            <a:spLocks noChangeArrowheads="1"/>
          </p:cNvSpPr>
          <p:nvPr/>
        </p:nvSpPr>
        <p:spPr bwMode="auto">
          <a:xfrm>
            <a:off x="1987549" y="1658938"/>
            <a:ext cx="67561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tabLst>
                <a:tab pos="3492500" algn="r"/>
              </a:tabLst>
              <a:defRPr sz="2400" b="1">
                <a:solidFill>
                  <a:schemeClr val="tx1"/>
                </a:solidFill>
                <a:latin typeface="Arial" panose="020B0604020202020204" pitchFamily="34" charset="0"/>
              </a:defRPr>
            </a:lvl1pPr>
            <a:lvl2pPr marL="742950" indent="-285750">
              <a:tabLst>
                <a:tab pos="3492500" algn="r"/>
              </a:tabLst>
              <a:defRPr sz="2400" b="1">
                <a:solidFill>
                  <a:schemeClr val="tx1"/>
                </a:solidFill>
                <a:latin typeface="Arial" panose="020B0604020202020204" pitchFamily="34" charset="0"/>
              </a:defRPr>
            </a:lvl2pPr>
            <a:lvl3pPr marL="1143000" indent="-228600">
              <a:tabLst>
                <a:tab pos="3492500" algn="r"/>
              </a:tabLst>
              <a:defRPr sz="2400" b="1">
                <a:solidFill>
                  <a:schemeClr val="tx1"/>
                </a:solidFill>
                <a:latin typeface="Arial" panose="020B0604020202020204" pitchFamily="34" charset="0"/>
              </a:defRPr>
            </a:lvl3pPr>
            <a:lvl4pPr marL="1600200" indent="-228600">
              <a:tabLst>
                <a:tab pos="3492500" algn="r"/>
              </a:tabLst>
              <a:defRPr sz="2400" b="1">
                <a:solidFill>
                  <a:schemeClr val="tx1"/>
                </a:solidFill>
                <a:latin typeface="Arial" panose="020B0604020202020204" pitchFamily="34" charset="0"/>
              </a:defRPr>
            </a:lvl4pPr>
            <a:lvl5pPr marL="2057400" indent="-228600">
              <a:tabLst>
                <a:tab pos="3492500" algn="r"/>
              </a:tabLst>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tabLst>
                <a:tab pos="3492500" algn="r"/>
              </a:tabLs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tabLst>
                <a:tab pos="3492500" algn="r"/>
              </a:tabLs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tabLst>
                <a:tab pos="3492500" algn="r"/>
              </a:tabLs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tabLst>
                <a:tab pos="3492500" algn="r"/>
              </a:tabLst>
              <a:defRPr sz="2400" b="1">
                <a:solidFill>
                  <a:schemeClr val="tx1"/>
                </a:solidFill>
                <a:latin typeface="Arial" panose="020B0604020202020204" pitchFamily="34" charset="0"/>
              </a:defRPr>
            </a:lvl9pPr>
          </a:lstStyle>
          <a:p>
            <a:r>
              <a:rPr lang="en-US" dirty="0"/>
              <a:t>$2,500 / $7,500 =	33.33%</a:t>
            </a:r>
          </a:p>
          <a:p>
            <a:r>
              <a:rPr lang="en-US" dirty="0"/>
              <a:t>$3,000 / $7,500 =	40.00%</a:t>
            </a:r>
          </a:p>
          <a:p>
            <a:r>
              <a:rPr lang="en-US" dirty="0"/>
              <a:t>$2,000 / $7,500 =	</a:t>
            </a:r>
            <a:r>
              <a:rPr lang="en-US" u="sng" dirty="0"/>
              <a:t>26.67%</a:t>
            </a:r>
          </a:p>
          <a:p>
            <a:r>
              <a:rPr lang="en-US" dirty="0"/>
              <a:t>	</a:t>
            </a:r>
            <a:r>
              <a:rPr lang="hu-HU" dirty="0"/>
              <a:t>                            </a:t>
            </a:r>
            <a:r>
              <a:rPr lang="en-US" dirty="0"/>
              <a:t>100.00%</a:t>
            </a:r>
            <a:r>
              <a:rPr lang="hu-HU" dirty="0"/>
              <a:t> of </a:t>
            </a:r>
            <a:r>
              <a:rPr lang="hu-HU" dirty="0" err="1"/>
              <a:t>the</a:t>
            </a:r>
            <a:r>
              <a:rPr lang="hu-HU" dirty="0"/>
              <a:t> </a:t>
            </a:r>
            <a:r>
              <a:rPr lang="hu-HU" dirty="0" err="1"/>
              <a:t>risky</a:t>
            </a:r>
            <a:r>
              <a:rPr lang="hu-HU" dirty="0"/>
              <a:t> </a:t>
            </a:r>
            <a:r>
              <a:rPr lang="hu-HU" dirty="0" err="1"/>
              <a:t>assets</a:t>
            </a:r>
            <a:endParaRPr lang="en-US" dirty="0"/>
          </a:p>
        </p:txBody>
      </p:sp>
      <p:pic>
        <p:nvPicPr>
          <p:cNvPr id="33076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1369" y="3635375"/>
            <a:ext cx="5537200" cy="717550"/>
          </a:xfrm>
          <a:prstGeom prst="rect">
            <a:avLst/>
          </a:prstGeom>
          <a:solidFill>
            <a:schemeClr val="tx1"/>
          </a:solidFill>
          <a:ln>
            <a:noFill/>
          </a:ln>
        </p:spPr>
      </p:pic>
      <p:sp>
        <p:nvSpPr>
          <p:cNvPr id="330761" name="Text Box 9"/>
          <p:cNvSpPr txBox="1">
            <a:spLocks noChangeArrowheads="1"/>
          </p:cNvSpPr>
          <p:nvPr/>
        </p:nvSpPr>
        <p:spPr bwMode="auto">
          <a:xfrm>
            <a:off x="149451" y="4364887"/>
            <a:ext cx="80438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i="1" dirty="0" err="1"/>
              <a:t>W</a:t>
            </a:r>
            <a:r>
              <a:rPr lang="en-US" i="1" baseline="-25000" dirty="0" err="1"/>
              <a:t>rf</a:t>
            </a:r>
            <a:r>
              <a:rPr lang="en-US" i="1" dirty="0"/>
              <a:t> =         ; </a:t>
            </a:r>
            <a:r>
              <a:rPr lang="en-US" i="1" dirty="0" err="1"/>
              <a:t>W</a:t>
            </a:r>
            <a:r>
              <a:rPr lang="en-US" i="1" baseline="-25000" dirty="0" err="1"/>
              <a:t>rp</a:t>
            </a:r>
            <a:r>
              <a:rPr lang="en-US" i="1" dirty="0"/>
              <a:t> =  </a:t>
            </a:r>
            <a:r>
              <a:rPr lang="hu-HU" i="1" dirty="0"/>
              <a:t>            </a:t>
            </a:r>
            <a:r>
              <a:rPr lang="en-US" i="1" dirty="0"/>
              <a:t>In the </a:t>
            </a:r>
            <a:r>
              <a:rPr lang="en-US" i="1" u="sng" dirty="0"/>
              <a:t>complete</a:t>
            </a:r>
            <a:r>
              <a:rPr lang="en-US" i="1" dirty="0"/>
              <a:t> portfolio </a:t>
            </a:r>
          </a:p>
          <a:p>
            <a:pPr>
              <a:spcBef>
                <a:spcPct val="50000"/>
              </a:spcBef>
            </a:pPr>
            <a:r>
              <a:rPr lang="en-US" i="1" dirty="0"/>
              <a:t>W</a:t>
            </a:r>
            <a:r>
              <a:rPr lang="en-US" i="1" baseline="-25000" dirty="0"/>
              <a:t>A</a:t>
            </a:r>
            <a:r>
              <a:rPr lang="en-US" i="1" dirty="0"/>
              <a:t> = 0.75 x 33.33% = 25%</a:t>
            </a:r>
            <a:r>
              <a:rPr lang="en-US" dirty="0"/>
              <a:t>;</a:t>
            </a:r>
          </a:p>
          <a:p>
            <a:pPr>
              <a:spcBef>
                <a:spcPct val="50000"/>
              </a:spcBef>
            </a:pPr>
            <a:endParaRPr lang="en-US" i="1" dirty="0"/>
          </a:p>
        </p:txBody>
      </p:sp>
      <p:sp>
        <p:nvSpPr>
          <p:cNvPr id="330762" name="Rectangle 10"/>
          <p:cNvSpPr>
            <a:spLocks noChangeArrowheads="1"/>
          </p:cNvSpPr>
          <p:nvPr/>
        </p:nvSpPr>
        <p:spPr bwMode="auto">
          <a:xfrm>
            <a:off x="149451" y="5443205"/>
            <a:ext cx="3887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i="1" dirty="0"/>
              <a:t>W</a:t>
            </a:r>
            <a:r>
              <a:rPr lang="en-US" i="1" baseline="-25000" dirty="0"/>
              <a:t>B</a:t>
            </a:r>
            <a:r>
              <a:rPr lang="en-US" i="1" dirty="0"/>
              <a:t> = 0.75 x 40.00% = 30%</a:t>
            </a:r>
          </a:p>
        </p:txBody>
      </p:sp>
      <p:sp>
        <p:nvSpPr>
          <p:cNvPr id="330763" name="Rectangle 11"/>
          <p:cNvSpPr>
            <a:spLocks noChangeArrowheads="1"/>
          </p:cNvSpPr>
          <p:nvPr/>
        </p:nvSpPr>
        <p:spPr bwMode="auto">
          <a:xfrm>
            <a:off x="117300" y="5900405"/>
            <a:ext cx="3989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i="1" dirty="0"/>
              <a:t>W</a:t>
            </a:r>
            <a:r>
              <a:rPr lang="en-US" i="1" baseline="-25000" dirty="0"/>
              <a:t>C</a:t>
            </a:r>
            <a:r>
              <a:rPr lang="en-US" i="1" dirty="0"/>
              <a:t> = 0.75 x 26.67% = 20%</a:t>
            </a:r>
            <a:r>
              <a:rPr lang="en-US" dirty="0"/>
              <a:t>;</a:t>
            </a:r>
          </a:p>
        </p:txBody>
      </p:sp>
      <p:sp>
        <p:nvSpPr>
          <p:cNvPr id="330764" name="Rectangle 12"/>
          <p:cNvSpPr>
            <a:spLocks noChangeArrowheads="1"/>
          </p:cNvSpPr>
          <p:nvPr/>
        </p:nvSpPr>
        <p:spPr bwMode="auto">
          <a:xfrm>
            <a:off x="903514" y="4410395"/>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i="1" dirty="0"/>
              <a:t>25%</a:t>
            </a:r>
          </a:p>
        </p:txBody>
      </p:sp>
      <p:sp>
        <p:nvSpPr>
          <p:cNvPr id="330765" name="Rectangle 13"/>
          <p:cNvSpPr>
            <a:spLocks noChangeArrowheads="1"/>
          </p:cNvSpPr>
          <p:nvPr/>
        </p:nvSpPr>
        <p:spPr bwMode="auto">
          <a:xfrm>
            <a:off x="2725964" y="4410395"/>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i="1" dirty="0"/>
              <a:t>75%</a:t>
            </a:r>
          </a:p>
        </p:txBody>
      </p:sp>
      <p:pic>
        <p:nvPicPr>
          <p:cNvPr id="63501" name="Picture 14"/>
          <p:cNvPicPr>
            <a:picLocks noChangeAspect="1" noChangeArrowheads="1"/>
          </p:cNvPicPr>
          <p:nvPr/>
        </p:nvPicPr>
        <p:blipFill>
          <a:blip r:embed="rId4"/>
          <a:srcRect/>
          <a:stretch>
            <a:fillRect/>
          </a:stretch>
        </p:blipFill>
        <p:spPr bwMode="auto">
          <a:xfrm>
            <a:off x="6999288" y="1036638"/>
            <a:ext cx="2144712" cy="1074737"/>
          </a:xfrm>
          <a:prstGeom prst="rect">
            <a:avLst/>
          </a:prstGeom>
          <a:solidFill>
            <a:schemeClr val="tx1"/>
          </a:solidFill>
          <a:ln w="9525" algn="ctr">
            <a:noFill/>
            <a:miter lim="800000"/>
            <a:headEnd/>
            <a:tailEnd/>
          </a:ln>
        </p:spPr>
      </p:pic>
      <p:sp>
        <p:nvSpPr>
          <p:cNvPr id="2" name="Rectangle 11"/>
          <p:cNvSpPr>
            <a:spLocks noChangeArrowheads="1"/>
          </p:cNvSpPr>
          <p:nvPr/>
        </p:nvSpPr>
        <p:spPr bwMode="auto">
          <a:xfrm>
            <a:off x="5486400" y="5760300"/>
            <a:ext cx="157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i="1" dirty="0" err="1"/>
              <a:t>W</a:t>
            </a:r>
            <a:r>
              <a:rPr lang="en-US" i="1" baseline="-25000" dirty="0" err="1"/>
              <a:t>rf</a:t>
            </a:r>
            <a:r>
              <a:rPr lang="en-US" i="1" dirty="0"/>
              <a:t> = 25%</a:t>
            </a:r>
          </a:p>
        </p:txBody>
      </p:sp>
      <p:sp>
        <p:nvSpPr>
          <p:cNvPr id="72717" name="Rectangle 3"/>
          <p:cNvSpPr>
            <a:spLocks noGrp="1" noChangeArrowheads="1"/>
          </p:cNvSpPr>
          <p:nvPr>
            <p:ph type="title" idx="4294967295"/>
          </p:nvPr>
        </p:nvSpPr>
        <p:spPr>
          <a:xfrm>
            <a:off x="-36286" y="80282"/>
            <a:ext cx="8229600" cy="788988"/>
          </a:xfrm>
        </p:spPr>
        <p:txBody>
          <a:bodyPr lIns="90488" tIns="44450" rIns="90488" bIns="44450" anchor="b">
            <a:normAutofit fontScale="90000"/>
          </a:bodyPr>
          <a:lstStyle/>
          <a:p>
            <a:r>
              <a:rPr lang="en-US" sz="3200" b="1" dirty="0">
                <a:solidFill>
                  <a:schemeClr val="tx1"/>
                </a:solidFill>
              </a:rPr>
              <a:t>Allocating Capital Between Risky &amp; </a:t>
            </a:r>
            <a:br>
              <a:rPr lang="en-US" sz="3200" b="1" dirty="0">
                <a:solidFill>
                  <a:schemeClr val="tx1"/>
                </a:solidFill>
              </a:rPr>
            </a:br>
            <a:r>
              <a:rPr lang="en-US" sz="3200" b="1" dirty="0">
                <a:solidFill>
                  <a:schemeClr val="tx1"/>
                </a:solidFill>
              </a:rPr>
              <a:t>Risk-Free Assets</a:t>
            </a:r>
          </a:p>
        </p:txBody>
      </p:sp>
    </p:spTree>
    <p:extLst>
      <p:ext uri="{BB962C8B-B14F-4D97-AF65-F5344CB8AC3E}">
        <p14:creationId xmlns:p14="http://schemas.microsoft.com/office/powerpoint/2010/main" val="21055565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1027113" y="1974850"/>
            <a:ext cx="7681914" cy="3006725"/>
            <a:chOff x="647" y="1244"/>
            <a:chExt cx="4839" cy="1894"/>
          </a:xfrm>
        </p:grpSpPr>
        <p:sp>
          <p:nvSpPr>
            <p:cNvPr id="332803" name="Rectangle 3"/>
            <p:cNvSpPr>
              <a:spLocks noChangeArrowheads="1"/>
            </p:cNvSpPr>
            <p:nvPr/>
          </p:nvSpPr>
          <p:spPr bwMode="auto">
            <a:xfrm>
              <a:off x="695" y="1244"/>
              <a:ext cx="1345" cy="406"/>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defRPr/>
              </a:pPr>
              <a:r>
                <a:rPr lang="en-US" sz="3600" dirty="0"/>
                <a:t>E(r</a:t>
              </a:r>
              <a:r>
                <a:rPr lang="hu-HU" sz="3600" baseline="-25000" dirty="0" err="1"/>
                <a:t>f</a:t>
              </a:r>
              <a:r>
                <a:rPr lang="en-US" sz="3600" dirty="0"/>
                <a:t>) = </a:t>
              </a:r>
              <a:r>
                <a:rPr lang="hu-HU" sz="3600" dirty="0"/>
                <a:t>5</a:t>
              </a:r>
              <a:r>
                <a:rPr lang="en-US" sz="3600" dirty="0"/>
                <a:t>%</a:t>
              </a:r>
            </a:p>
          </p:txBody>
        </p:sp>
        <p:sp>
          <p:nvSpPr>
            <p:cNvPr id="332804" name="Rectangle 4"/>
            <p:cNvSpPr>
              <a:spLocks noChangeArrowheads="1"/>
            </p:cNvSpPr>
            <p:nvPr/>
          </p:nvSpPr>
          <p:spPr bwMode="auto">
            <a:xfrm>
              <a:off x="2871" y="1273"/>
              <a:ext cx="1144" cy="402"/>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sz="3600">
                  <a:latin typeface="Symbol" pitchFamily="18" charset="2"/>
                </a:rPr>
                <a:t>s</a:t>
              </a:r>
              <a:r>
                <a:rPr lang="en-US" sz="3600" baseline="-25000"/>
                <a:t>rf </a:t>
              </a:r>
              <a:r>
                <a:rPr lang="en-US" sz="3600"/>
                <a:t>= 0%</a:t>
              </a:r>
            </a:p>
          </p:txBody>
        </p:sp>
        <p:sp>
          <p:nvSpPr>
            <p:cNvPr id="332805" name="Rectangle 5"/>
            <p:cNvSpPr>
              <a:spLocks noChangeArrowheads="1"/>
            </p:cNvSpPr>
            <p:nvPr/>
          </p:nvSpPr>
          <p:spPr bwMode="auto">
            <a:xfrm>
              <a:off x="647" y="1964"/>
              <a:ext cx="1631" cy="402"/>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sz="3600" dirty="0"/>
                <a:t>E(</a:t>
              </a:r>
              <a:r>
                <a:rPr lang="en-US" sz="3600" dirty="0" err="1"/>
                <a:t>r</a:t>
              </a:r>
              <a:r>
                <a:rPr lang="en-US" sz="3600" baseline="-25000" dirty="0" err="1"/>
                <a:t>p</a:t>
              </a:r>
              <a:r>
                <a:rPr lang="en-US" sz="3600" dirty="0"/>
                <a:t>) = 14%</a:t>
              </a:r>
            </a:p>
          </p:txBody>
        </p:sp>
        <p:sp>
          <p:nvSpPr>
            <p:cNvPr id="332806" name="Rectangle 6"/>
            <p:cNvSpPr>
              <a:spLocks noChangeArrowheads="1"/>
            </p:cNvSpPr>
            <p:nvPr/>
          </p:nvSpPr>
          <p:spPr bwMode="auto">
            <a:xfrm>
              <a:off x="2841" y="1979"/>
              <a:ext cx="1384" cy="402"/>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sz="3600">
                  <a:latin typeface="Symbol" pitchFamily="18" charset="2"/>
                </a:rPr>
                <a:t>s</a:t>
              </a:r>
              <a:r>
                <a:rPr lang="en-US" sz="3600" baseline="-25000"/>
                <a:t>rp</a:t>
              </a:r>
              <a:r>
                <a:rPr lang="en-US" sz="3600"/>
                <a:t> = 22%</a:t>
              </a:r>
            </a:p>
          </p:txBody>
        </p:sp>
        <p:sp>
          <p:nvSpPr>
            <p:cNvPr id="332807" name="Rectangle 7"/>
            <p:cNvSpPr>
              <a:spLocks noChangeArrowheads="1"/>
            </p:cNvSpPr>
            <p:nvPr/>
          </p:nvSpPr>
          <p:spPr bwMode="auto">
            <a:xfrm>
              <a:off x="695" y="2732"/>
              <a:ext cx="1377" cy="406"/>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sz="3600" dirty="0"/>
                <a:t>y = % in </a:t>
              </a:r>
              <a:r>
                <a:rPr lang="en-US" sz="3600" dirty="0" err="1"/>
                <a:t>r</a:t>
              </a:r>
              <a:r>
                <a:rPr lang="en-US" sz="3600" baseline="-25000" dirty="0" err="1"/>
                <a:t>p</a:t>
              </a:r>
              <a:endParaRPr lang="en-US" sz="3600" baseline="-25000" dirty="0"/>
            </a:p>
          </p:txBody>
        </p:sp>
        <p:sp>
          <p:nvSpPr>
            <p:cNvPr id="332808" name="Rectangle 8"/>
            <p:cNvSpPr>
              <a:spLocks noChangeArrowheads="1"/>
            </p:cNvSpPr>
            <p:nvPr/>
          </p:nvSpPr>
          <p:spPr bwMode="auto">
            <a:xfrm>
              <a:off x="2903" y="2732"/>
              <a:ext cx="2583" cy="406"/>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sz="3600" dirty="0"/>
                <a:t>(1-y) = % in </a:t>
              </a:r>
              <a:r>
                <a:rPr lang="en-US" sz="3600" dirty="0" err="1"/>
                <a:t>rf</a:t>
              </a:r>
              <a:r>
                <a:rPr lang="hu-HU" sz="3600" dirty="0"/>
                <a:t>= 25%</a:t>
              </a:r>
              <a:endParaRPr lang="en-US" sz="3600" dirty="0"/>
            </a:p>
          </p:txBody>
        </p:sp>
      </p:grpSp>
      <p:sp>
        <p:nvSpPr>
          <p:cNvPr id="74755" name="Rectangle 9"/>
          <p:cNvSpPr>
            <a:spLocks noGrp="1" noChangeArrowheads="1"/>
          </p:cNvSpPr>
          <p:nvPr>
            <p:ph type="title" idx="4294967295"/>
          </p:nvPr>
        </p:nvSpPr>
        <p:spPr>
          <a:xfrm>
            <a:off x="152400" y="152400"/>
            <a:ext cx="3200400" cy="623888"/>
          </a:xfrm>
        </p:spPr>
        <p:txBody>
          <a:bodyPr lIns="90488" tIns="44450" rIns="90488" bIns="44450" anchorCtr="1">
            <a:normAutofit fontScale="90000"/>
          </a:bodyPr>
          <a:lstStyle/>
          <a:p>
            <a:r>
              <a:rPr lang="en-US" b="1" dirty="0">
                <a:solidFill>
                  <a:schemeClr val="tx1"/>
                </a:solidFill>
              </a:rPr>
              <a:t>Example</a:t>
            </a:r>
          </a:p>
        </p:txBody>
      </p:sp>
    </p:spTree>
    <p:extLst>
      <p:ext uri="{BB962C8B-B14F-4D97-AF65-F5344CB8AC3E}">
        <p14:creationId xmlns:p14="http://schemas.microsoft.com/office/powerpoint/2010/main" val="40716109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ChangeArrowheads="1"/>
          </p:cNvSpPr>
          <p:nvPr/>
        </p:nvSpPr>
        <p:spPr bwMode="auto">
          <a:xfrm>
            <a:off x="641350" y="1171575"/>
            <a:ext cx="1811338" cy="1566863"/>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sz="3600" b="0" dirty="0"/>
              <a:t>E(</a:t>
            </a:r>
            <a:r>
              <a:rPr lang="en-US" sz="3600" b="0" dirty="0" err="1"/>
              <a:t>r</a:t>
            </a:r>
            <a:r>
              <a:rPr lang="en-US" sz="3600" b="0" baseline="-25000" dirty="0" err="1"/>
              <a:t>C</a:t>
            </a:r>
            <a:r>
              <a:rPr lang="en-US" sz="3600" b="0" dirty="0"/>
              <a:t>)</a:t>
            </a:r>
            <a:r>
              <a:rPr lang="en-US" b="0" i="1" dirty="0">
                <a:solidFill>
                  <a:srgbClr val="66FF66"/>
                </a:solidFill>
              </a:rPr>
              <a:t> </a:t>
            </a:r>
            <a:r>
              <a:rPr lang="en-US" sz="3600" b="0" dirty="0"/>
              <a:t>=  </a:t>
            </a:r>
            <a:endParaRPr lang="en-US" sz="3600" b="0" baseline="-25000" dirty="0"/>
          </a:p>
          <a:p>
            <a:pPr>
              <a:spcBef>
                <a:spcPct val="0"/>
              </a:spcBef>
              <a:defRPr/>
            </a:pPr>
            <a:endParaRPr lang="en-US" sz="3600" baseline="-25000" dirty="0"/>
          </a:p>
          <a:p>
            <a:pPr>
              <a:spcBef>
                <a:spcPct val="0"/>
              </a:spcBef>
              <a:defRPr/>
            </a:pPr>
            <a:endParaRPr lang="en-US" sz="3600" dirty="0"/>
          </a:p>
        </p:txBody>
      </p:sp>
      <p:sp>
        <p:nvSpPr>
          <p:cNvPr id="75779" name="Rectangle 8"/>
          <p:cNvSpPr>
            <a:spLocks noGrp="1" noChangeArrowheads="1"/>
          </p:cNvSpPr>
          <p:nvPr>
            <p:ph type="title" idx="4294967295"/>
          </p:nvPr>
        </p:nvSpPr>
        <p:spPr>
          <a:xfrm>
            <a:off x="0" y="-228600"/>
            <a:ext cx="9144000" cy="1117600"/>
          </a:xfrm>
        </p:spPr>
        <p:txBody>
          <a:bodyPr lIns="90488" tIns="44450" rIns="90488" bIns="44450" anchor="b"/>
          <a:lstStyle/>
          <a:p>
            <a:r>
              <a:rPr lang="en-US" sz="4000" b="1"/>
              <a:t>Expected Returns for Combinations</a:t>
            </a:r>
          </a:p>
        </p:txBody>
      </p:sp>
      <p:sp>
        <p:nvSpPr>
          <p:cNvPr id="75780" name="Text Box 9"/>
          <p:cNvSpPr txBox="1">
            <a:spLocks noChangeArrowheads="1"/>
          </p:cNvSpPr>
          <p:nvPr/>
        </p:nvSpPr>
        <p:spPr bwMode="auto">
          <a:xfrm>
            <a:off x="847725" y="2895600"/>
            <a:ext cx="736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630238">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cs typeface="Times New Roman" panose="02020603050405020304" pitchFamily="18" charset="0"/>
              </a:rPr>
              <a:t>E(r</a:t>
            </a:r>
            <a:r>
              <a:rPr lang="en-US" baseline="-25000">
                <a:cs typeface="Times New Roman" panose="02020603050405020304" pitchFamily="18" charset="0"/>
              </a:rPr>
              <a:t>C</a:t>
            </a:r>
            <a:r>
              <a:rPr lang="en-US">
                <a:cs typeface="Times New Roman" panose="02020603050405020304" pitchFamily="18" charset="0"/>
              </a:rPr>
              <a:t>) =  </a:t>
            </a:r>
            <a:endParaRPr lang="en-US" b="0"/>
          </a:p>
        </p:txBody>
      </p:sp>
      <p:sp>
        <p:nvSpPr>
          <p:cNvPr id="75781" name="Text Box 10"/>
          <p:cNvSpPr txBox="1">
            <a:spLocks noChangeArrowheads="1"/>
          </p:cNvSpPr>
          <p:nvPr/>
        </p:nvSpPr>
        <p:spPr bwMode="auto">
          <a:xfrm>
            <a:off x="841375" y="3741738"/>
            <a:ext cx="481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For example, let y = ____</a:t>
            </a:r>
            <a:endParaRPr lang="en-US" b="0"/>
          </a:p>
        </p:txBody>
      </p:sp>
      <p:sp>
        <p:nvSpPr>
          <p:cNvPr id="334859" name="Text Box 11"/>
          <p:cNvSpPr txBox="1">
            <a:spLocks noChangeArrowheads="1"/>
          </p:cNvSpPr>
          <p:nvPr/>
        </p:nvSpPr>
        <p:spPr bwMode="auto">
          <a:xfrm>
            <a:off x="823913" y="4232275"/>
            <a:ext cx="6324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E(</a:t>
            </a:r>
            <a:r>
              <a:rPr lang="en-US" dirty="0" err="1"/>
              <a:t>r</a:t>
            </a:r>
            <a:r>
              <a:rPr lang="en-US" baseline="-25000" dirty="0" err="1"/>
              <a:t>C</a:t>
            </a:r>
            <a:r>
              <a:rPr lang="en-US" dirty="0"/>
              <a:t>) =  </a:t>
            </a:r>
          </a:p>
          <a:p>
            <a:r>
              <a:rPr lang="en-US" dirty="0"/>
              <a:t>E(</a:t>
            </a:r>
            <a:r>
              <a:rPr lang="en-US" dirty="0" err="1"/>
              <a:t>r</a:t>
            </a:r>
            <a:r>
              <a:rPr lang="en-US" baseline="-25000" dirty="0" err="1"/>
              <a:t>C</a:t>
            </a:r>
            <a:r>
              <a:rPr lang="en-US" dirty="0"/>
              <a:t>) = .1175 or 11.75%</a:t>
            </a:r>
            <a:endParaRPr lang="en-US" b="0" dirty="0"/>
          </a:p>
        </p:txBody>
      </p:sp>
      <p:sp>
        <p:nvSpPr>
          <p:cNvPr id="334860" name="Rectangle 12"/>
          <p:cNvSpPr>
            <a:spLocks noChangeArrowheads="1"/>
          </p:cNvSpPr>
          <p:nvPr/>
        </p:nvSpPr>
        <p:spPr bwMode="auto">
          <a:xfrm>
            <a:off x="1122363" y="5097463"/>
            <a:ext cx="73437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sym typeface="Symbol" panose="05050102010706020507" pitchFamily="18" charset="2"/>
              </a:rPr>
              <a:t></a:t>
            </a:r>
            <a:r>
              <a:rPr lang="en-US" baseline="-25000"/>
              <a:t>C</a:t>
            </a:r>
            <a:r>
              <a:rPr lang="en-US"/>
              <a:t> = y</a:t>
            </a:r>
            <a:r>
              <a:rPr lang="en-US">
                <a:sym typeface="Symbol" panose="05050102010706020507" pitchFamily="18" charset="2"/>
              </a:rPr>
              <a:t></a:t>
            </a:r>
            <a:r>
              <a:rPr lang="en-US" baseline="-25000"/>
              <a:t>rp</a:t>
            </a:r>
            <a:r>
              <a:rPr lang="en-US" i="1">
                <a:solidFill>
                  <a:srgbClr val="66FF66"/>
                </a:solidFill>
              </a:rPr>
              <a:t> </a:t>
            </a:r>
            <a:r>
              <a:rPr lang="en-US" i="1"/>
              <a:t>+ (1-y)</a:t>
            </a:r>
            <a:r>
              <a:rPr lang="en-US">
                <a:sym typeface="Symbol" panose="05050102010706020507" pitchFamily="18" charset="2"/>
              </a:rPr>
              <a:t></a:t>
            </a:r>
            <a:r>
              <a:rPr lang="en-US" baseline="-25000"/>
              <a:t>rf</a:t>
            </a:r>
            <a:endParaRPr lang="en-US" baseline="-25000">
              <a:sym typeface="Symbol" panose="05050102010706020507" pitchFamily="18" charset="2"/>
            </a:endParaRPr>
          </a:p>
          <a:p>
            <a:r>
              <a:rPr lang="en-US">
                <a:sym typeface="Symbol" panose="05050102010706020507" pitchFamily="18" charset="2"/>
              </a:rPr>
              <a:t></a:t>
            </a:r>
            <a:r>
              <a:rPr lang="en-US" baseline="-25000"/>
              <a:t>C</a:t>
            </a:r>
            <a:r>
              <a:rPr lang="en-US"/>
              <a:t> = (0.75 </a:t>
            </a:r>
            <a:r>
              <a:rPr lang="en-US" sz="2000"/>
              <a:t>x</a:t>
            </a:r>
            <a:r>
              <a:rPr lang="en-US"/>
              <a:t> 0.22) + (0.25 x 0) = 0.165 or 16.5%</a:t>
            </a:r>
          </a:p>
        </p:txBody>
      </p:sp>
      <p:sp>
        <p:nvSpPr>
          <p:cNvPr id="75784" name="Rectangle 13"/>
          <p:cNvSpPr>
            <a:spLocks noChangeArrowheads="1"/>
          </p:cNvSpPr>
          <p:nvPr/>
        </p:nvSpPr>
        <p:spPr bwMode="auto">
          <a:xfrm>
            <a:off x="768350" y="1885950"/>
            <a:ext cx="482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3200" dirty="0">
                <a:sym typeface="Symbol" panose="05050102010706020507" pitchFamily="18" charset="2"/>
              </a:rPr>
              <a:t></a:t>
            </a:r>
            <a:r>
              <a:rPr lang="en-US" sz="3200" baseline="-25000" dirty="0"/>
              <a:t>c</a:t>
            </a:r>
            <a:r>
              <a:rPr lang="en-US" sz="3200" dirty="0"/>
              <a:t> =  </a:t>
            </a:r>
            <a:endParaRPr lang="en-US" sz="3200" baseline="-25000" dirty="0">
              <a:sym typeface="Symbol" panose="05050102010706020507" pitchFamily="18" charset="2"/>
            </a:endParaRPr>
          </a:p>
        </p:txBody>
      </p:sp>
      <p:pic>
        <p:nvPicPr>
          <p:cNvPr id="334862"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3658" y="3409156"/>
            <a:ext cx="3279775" cy="1484313"/>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pic>
      <p:sp>
        <p:nvSpPr>
          <p:cNvPr id="334863" name="Rectangle 15"/>
          <p:cNvSpPr>
            <a:spLocks noChangeArrowheads="1"/>
          </p:cNvSpPr>
          <p:nvPr/>
        </p:nvSpPr>
        <p:spPr bwMode="auto">
          <a:xfrm>
            <a:off x="2136775" y="1179513"/>
            <a:ext cx="3430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3600" b="0" dirty="0" err="1"/>
              <a:t>yE</a:t>
            </a:r>
            <a:r>
              <a:rPr lang="en-US" sz="3600" b="0" dirty="0"/>
              <a:t>(</a:t>
            </a:r>
            <a:r>
              <a:rPr lang="en-US" sz="3600" b="0" dirty="0" err="1"/>
              <a:t>r</a:t>
            </a:r>
            <a:r>
              <a:rPr lang="en-US" sz="3600" b="0" baseline="-25000" dirty="0" err="1"/>
              <a:t>p</a:t>
            </a:r>
            <a:r>
              <a:rPr lang="en-US" sz="3600" b="0" dirty="0"/>
              <a:t>) + (1 - y)</a:t>
            </a:r>
            <a:r>
              <a:rPr lang="en-US" sz="3600" b="0" dirty="0" err="1"/>
              <a:t>r</a:t>
            </a:r>
            <a:r>
              <a:rPr lang="en-US" sz="3600" b="0" baseline="-25000" dirty="0" err="1"/>
              <a:t>f</a:t>
            </a:r>
            <a:endParaRPr lang="en-US" sz="3600" b="0" baseline="-25000" dirty="0"/>
          </a:p>
        </p:txBody>
      </p:sp>
      <p:sp>
        <p:nvSpPr>
          <p:cNvPr id="334864" name="Rectangle 16"/>
          <p:cNvSpPr>
            <a:spLocks noChangeArrowheads="1"/>
          </p:cNvSpPr>
          <p:nvPr/>
        </p:nvSpPr>
        <p:spPr bwMode="auto">
          <a:xfrm>
            <a:off x="1587500" y="1854200"/>
            <a:ext cx="3001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3600" b="0" dirty="0" err="1"/>
              <a:t>y</a:t>
            </a:r>
            <a:r>
              <a:rPr lang="en-US" sz="3600" b="0" dirty="0" err="1">
                <a:sym typeface="Symbol" panose="05050102010706020507" pitchFamily="18" charset="2"/>
              </a:rPr>
              <a:t></a:t>
            </a:r>
            <a:r>
              <a:rPr lang="en-US" sz="3600" b="0" baseline="-25000" dirty="0" err="1"/>
              <a:t>rp</a:t>
            </a:r>
            <a:r>
              <a:rPr lang="en-US" sz="3600" b="0" i="1" dirty="0">
                <a:solidFill>
                  <a:srgbClr val="66FF66"/>
                </a:solidFill>
              </a:rPr>
              <a:t> </a:t>
            </a:r>
            <a:r>
              <a:rPr lang="en-US" sz="3600" b="0" i="1" dirty="0"/>
              <a:t>+ (1-y)</a:t>
            </a:r>
            <a:r>
              <a:rPr lang="en-US" sz="3600" b="0" dirty="0">
                <a:sym typeface="Symbol" panose="05050102010706020507" pitchFamily="18" charset="2"/>
              </a:rPr>
              <a:t></a:t>
            </a:r>
            <a:r>
              <a:rPr lang="en-US" sz="3600" b="0" baseline="-25000" dirty="0" err="1"/>
              <a:t>rf</a:t>
            </a:r>
            <a:endParaRPr lang="en-US" sz="3600" b="0" baseline="-25000" dirty="0"/>
          </a:p>
        </p:txBody>
      </p:sp>
      <p:sp>
        <p:nvSpPr>
          <p:cNvPr id="334865" name="Rectangle 17"/>
          <p:cNvSpPr>
            <a:spLocks noChangeArrowheads="1"/>
          </p:cNvSpPr>
          <p:nvPr/>
        </p:nvSpPr>
        <p:spPr bwMode="auto">
          <a:xfrm>
            <a:off x="1871663" y="2900363"/>
            <a:ext cx="6308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Return for complete or combined portfolio</a:t>
            </a:r>
          </a:p>
        </p:txBody>
      </p:sp>
      <p:sp>
        <p:nvSpPr>
          <p:cNvPr id="334866" name="Rectangle 18"/>
          <p:cNvSpPr>
            <a:spLocks noChangeArrowheads="1"/>
          </p:cNvSpPr>
          <p:nvPr/>
        </p:nvSpPr>
        <p:spPr bwMode="auto">
          <a:xfrm>
            <a:off x="3757613" y="3738563"/>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0.75</a:t>
            </a:r>
          </a:p>
        </p:txBody>
      </p:sp>
      <p:sp>
        <p:nvSpPr>
          <p:cNvPr id="334868" name="Rectangle 20"/>
          <p:cNvSpPr>
            <a:spLocks noChangeArrowheads="1"/>
          </p:cNvSpPr>
          <p:nvPr/>
        </p:nvSpPr>
        <p:spPr bwMode="auto">
          <a:xfrm>
            <a:off x="1844675" y="4232275"/>
            <a:ext cx="330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(.75 x .14) + (.25 x .05)</a:t>
            </a:r>
          </a:p>
        </p:txBody>
      </p:sp>
    </p:spTree>
    <p:extLst>
      <p:ext uri="{BB962C8B-B14F-4D97-AF65-F5344CB8AC3E}">
        <p14:creationId xmlns:p14="http://schemas.microsoft.com/office/powerpoint/2010/main" val="37410820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0"/>
            <a:ext cx="4419600" cy="606425"/>
          </a:xfrm>
        </p:spPr>
        <p:txBody>
          <a:bodyPr anchorCtr="1">
            <a:normAutofit fontScale="90000"/>
          </a:bodyPr>
          <a:lstStyle/>
          <a:p>
            <a:pPr eaLnBrk="1" hangingPunct="1"/>
            <a:r>
              <a:rPr lang="hu-HU" sz="4000" b="1" dirty="0" err="1"/>
              <a:t>Rates</a:t>
            </a:r>
            <a:r>
              <a:rPr lang="hu-HU" sz="4000" b="1" dirty="0"/>
              <a:t> of </a:t>
            </a:r>
            <a:r>
              <a:rPr lang="en-US" sz="4000" b="1" dirty="0"/>
              <a:t>Returns</a:t>
            </a:r>
          </a:p>
        </p:txBody>
      </p:sp>
      <p:sp>
        <p:nvSpPr>
          <p:cNvPr id="11267" name="Rectangle 3"/>
          <p:cNvSpPr>
            <a:spLocks noGrp="1" noChangeArrowheads="1"/>
          </p:cNvSpPr>
          <p:nvPr>
            <p:ph idx="4294967295"/>
          </p:nvPr>
        </p:nvSpPr>
        <p:spPr>
          <a:xfrm>
            <a:off x="457200" y="914400"/>
            <a:ext cx="8229600" cy="5486400"/>
          </a:xfrm>
        </p:spPr>
        <p:txBody>
          <a:bodyPr>
            <a:normAutofit/>
          </a:bodyPr>
          <a:lstStyle/>
          <a:p>
            <a:pPr eaLnBrk="1" hangingPunct="1">
              <a:buFontTx/>
              <a:buNone/>
              <a:tabLst>
                <a:tab pos="1439863" algn="l"/>
              </a:tabLst>
            </a:pPr>
            <a:r>
              <a:rPr lang="en-US" sz="2400" b="1" dirty="0"/>
              <a:t>One period investment: </a:t>
            </a:r>
            <a:r>
              <a:rPr lang="en-US" sz="2400" b="1" i="1" dirty="0"/>
              <a:t>regardless of the length of the period</a:t>
            </a:r>
            <a:r>
              <a:rPr lang="en-US" sz="2400" b="1" dirty="0"/>
              <a:t>.</a:t>
            </a:r>
          </a:p>
          <a:p>
            <a:pPr eaLnBrk="1" hangingPunct="1">
              <a:buFontTx/>
              <a:buNone/>
              <a:tabLst>
                <a:tab pos="1439863" algn="l"/>
              </a:tabLst>
            </a:pPr>
            <a:r>
              <a:rPr lang="en-US" sz="2400" b="1" dirty="0"/>
              <a:t>Holding period return (HPR):</a:t>
            </a:r>
          </a:p>
          <a:p>
            <a:pPr eaLnBrk="1" hangingPunct="1">
              <a:buFontTx/>
              <a:buNone/>
              <a:tabLst>
                <a:tab pos="1439863" algn="l"/>
              </a:tabLst>
            </a:pPr>
            <a:r>
              <a:rPr lang="en-US" sz="2400" b="1" dirty="0"/>
              <a:t>	HPR	=  				        </a:t>
            </a:r>
            <a:r>
              <a:rPr lang="en-US" sz="2400" dirty="0"/>
              <a:t>where</a:t>
            </a:r>
          </a:p>
          <a:p>
            <a:pPr eaLnBrk="1" hangingPunct="1">
              <a:buFontTx/>
              <a:buNone/>
              <a:tabLst>
                <a:tab pos="1439863" algn="l"/>
              </a:tabLst>
            </a:pPr>
            <a:r>
              <a:rPr lang="en-GB" sz="2400" b="1" dirty="0"/>
              <a:t>	P</a:t>
            </a:r>
            <a:r>
              <a:rPr lang="en-GB" sz="2400" b="1" baseline="-25000" dirty="0"/>
              <a:t>S</a:t>
            </a:r>
            <a:r>
              <a:rPr lang="en-GB" sz="2400" b="1" dirty="0"/>
              <a:t>	= </a:t>
            </a:r>
            <a:r>
              <a:rPr lang="en-GB" sz="2400" dirty="0"/>
              <a:t>Sale price  (or P</a:t>
            </a:r>
            <a:r>
              <a:rPr lang="en-GB" sz="2400" baseline="-25000" dirty="0"/>
              <a:t>1</a:t>
            </a:r>
            <a:r>
              <a:rPr lang="en-GB" sz="2400" dirty="0"/>
              <a:t>)</a:t>
            </a:r>
          </a:p>
          <a:p>
            <a:pPr eaLnBrk="1" hangingPunct="1">
              <a:buFontTx/>
              <a:buNone/>
              <a:tabLst>
                <a:tab pos="1439863" algn="l"/>
              </a:tabLst>
            </a:pPr>
            <a:r>
              <a:rPr lang="en-GB" sz="2400" b="1" dirty="0"/>
              <a:t>	P</a:t>
            </a:r>
            <a:r>
              <a:rPr lang="en-GB" sz="2400" b="1" baseline="-25000" dirty="0"/>
              <a:t>B</a:t>
            </a:r>
            <a:r>
              <a:rPr lang="en-GB" sz="2400" b="1" dirty="0"/>
              <a:t>	= </a:t>
            </a:r>
            <a:r>
              <a:rPr lang="en-GB" sz="2400" dirty="0"/>
              <a:t>Buy price  </a:t>
            </a:r>
            <a:r>
              <a:rPr lang="en-GB" sz="2400" i="1" dirty="0"/>
              <a:t>($ you put up)  (or P</a:t>
            </a:r>
            <a:r>
              <a:rPr lang="en-GB" sz="2400" i="1" baseline="-25000" dirty="0"/>
              <a:t>0</a:t>
            </a:r>
            <a:r>
              <a:rPr lang="en-GB" sz="2400" i="1" dirty="0"/>
              <a:t>)</a:t>
            </a:r>
          </a:p>
          <a:p>
            <a:pPr eaLnBrk="1" hangingPunct="1">
              <a:buFontTx/>
              <a:buNone/>
              <a:tabLst>
                <a:tab pos="1439863" algn="l"/>
              </a:tabLst>
            </a:pPr>
            <a:r>
              <a:rPr lang="en-GB" sz="2400" b="1" dirty="0"/>
              <a:t>	CF	= </a:t>
            </a:r>
            <a:r>
              <a:rPr lang="en-GB" sz="2400" dirty="0"/>
              <a:t>Cash flow during holding period</a:t>
            </a:r>
          </a:p>
          <a:p>
            <a:pPr eaLnBrk="1" hangingPunct="1">
              <a:buFontTx/>
              <a:buNone/>
              <a:tabLst>
                <a:tab pos="1439863" algn="l"/>
              </a:tabLst>
            </a:pPr>
            <a:r>
              <a:rPr lang="en-GB" sz="2400" dirty="0"/>
              <a:t>Dividend yield or Coupon payment</a:t>
            </a:r>
          </a:p>
          <a:p>
            <a:pPr eaLnBrk="1" hangingPunct="1">
              <a:buFontTx/>
              <a:buNone/>
              <a:tabLst>
                <a:tab pos="1439863" algn="l"/>
              </a:tabLst>
            </a:pPr>
            <a:r>
              <a:rPr lang="en-GB" sz="2400" dirty="0"/>
              <a:t>Dividend at the end of the period</a:t>
            </a:r>
          </a:p>
          <a:p>
            <a:pPr eaLnBrk="1" hangingPunct="1">
              <a:buFontTx/>
              <a:buNone/>
              <a:tabLst>
                <a:tab pos="1439863" algn="l"/>
              </a:tabLst>
            </a:pPr>
            <a:endParaRPr lang="hu-HU" sz="1000" dirty="0"/>
          </a:p>
          <a:p>
            <a:r>
              <a:rPr lang="hu-HU" sz="2400" b="1" dirty="0"/>
              <a:t>Q:</a:t>
            </a:r>
            <a:r>
              <a:rPr lang="en-US" sz="2400" dirty="0"/>
              <a:t>Why use % returns at all?</a:t>
            </a:r>
          </a:p>
          <a:p>
            <a:r>
              <a:rPr lang="hu-HU" sz="2400" b="1" dirty="0"/>
              <a:t>Q: </a:t>
            </a:r>
            <a:r>
              <a:rPr lang="en-US" sz="2400" dirty="0"/>
              <a:t>What are we assuming about the cash flows in the HPR calculation?</a:t>
            </a:r>
            <a:endParaRPr lang="en-US" sz="2400" dirty="0">
              <a:solidFill>
                <a:srgbClr val="66FF66"/>
              </a:solidFill>
              <a:cs typeface="Arial" panose="020B0604020202020204" pitchFamily="34" charset="0"/>
            </a:endParaRPr>
          </a:p>
          <a:p>
            <a:pPr eaLnBrk="1" hangingPunct="1">
              <a:buFontTx/>
              <a:buNone/>
              <a:tabLst>
                <a:tab pos="1439863" algn="l"/>
              </a:tabLst>
            </a:pPr>
            <a:endParaRPr lang="en-US" sz="2400" dirty="0"/>
          </a:p>
          <a:p>
            <a:pPr eaLnBrk="1" hangingPunct="1">
              <a:tabLst>
                <a:tab pos="1439863" algn="l"/>
              </a:tabLst>
            </a:pPr>
            <a:endParaRPr lang="hu-HU" sz="2400" b="1" dirty="0"/>
          </a:p>
          <a:p>
            <a:pPr marL="0" indent="0" eaLnBrk="1" hangingPunct="1">
              <a:buNone/>
              <a:tabLst>
                <a:tab pos="1439863" algn="l"/>
              </a:tabLst>
            </a:pPr>
            <a:endParaRPr lang="en-US" dirty="0"/>
          </a:p>
        </p:txBody>
      </p:sp>
      <p:sp>
        <p:nvSpPr>
          <p:cNvPr id="11268" name="Rectangle 4"/>
          <p:cNvSpPr>
            <a:spLocks noChangeArrowheads="1"/>
          </p:cNvSpPr>
          <p:nvPr/>
        </p:nvSpPr>
        <p:spPr bwMode="auto">
          <a:xfrm>
            <a:off x="2227943" y="1981200"/>
            <a:ext cx="2585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latin typeface="Book Antiqua" panose="02040602050305030304" pitchFamily="18" charset="0"/>
              </a:rPr>
              <a:t>[P</a:t>
            </a:r>
            <a:r>
              <a:rPr lang="en-US" baseline="-25000" dirty="0">
                <a:latin typeface="Book Antiqua" panose="02040602050305030304" pitchFamily="18" charset="0"/>
              </a:rPr>
              <a:t>S</a:t>
            </a:r>
            <a:r>
              <a:rPr lang="en-US" dirty="0">
                <a:latin typeface="Book Antiqua" panose="02040602050305030304" pitchFamily="18" charset="0"/>
              </a:rPr>
              <a:t> - P</a:t>
            </a:r>
            <a:r>
              <a:rPr lang="en-US" baseline="-25000" dirty="0">
                <a:latin typeface="Book Antiqua" panose="02040602050305030304" pitchFamily="18" charset="0"/>
              </a:rPr>
              <a:t>B</a:t>
            </a:r>
            <a:r>
              <a:rPr lang="en-US" dirty="0">
                <a:latin typeface="Book Antiqua" panose="02040602050305030304" pitchFamily="18" charset="0"/>
              </a:rPr>
              <a:t> + CF] / P</a:t>
            </a:r>
            <a:r>
              <a:rPr lang="en-US" baseline="-25000" dirty="0">
                <a:latin typeface="Book Antiqua" panose="02040602050305030304" pitchFamily="18" charset="0"/>
              </a:rPr>
              <a:t>B</a:t>
            </a:r>
          </a:p>
        </p:txBody>
      </p:sp>
    </p:spTree>
    <p:extLst>
      <p:ext uri="{BB962C8B-B14F-4D97-AF65-F5344CB8AC3E}">
        <p14:creationId xmlns:p14="http://schemas.microsoft.com/office/powerpoint/2010/main" val="2950651"/>
      </p:ext>
    </p:extLst>
  </p:cSld>
  <p:clrMapOvr>
    <a:masterClrMapping/>
  </p:clrMapOvr>
  <p:transition advTm="14837"/>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8"/>
          <p:cNvSpPr>
            <a:spLocks noGrp="1" noChangeArrowheads="1"/>
          </p:cNvSpPr>
          <p:nvPr>
            <p:ph type="title" idx="4294967295"/>
          </p:nvPr>
        </p:nvSpPr>
        <p:spPr>
          <a:xfrm>
            <a:off x="488950" y="-284163"/>
            <a:ext cx="8229600" cy="1143001"/>
          </a:xfrm>
        </p:spPr>
        <p:txBody>
          <a:bodyPr lIns="90488" tIns="44450" rIns="90488" bIns="44450" anchor="b"/>
          <a:lstStyle/>
          <a:p>
            <a:r>
              <a:rPr lang="en-US" b="1">
                <a:solidFill>
                  <a:schemeClr val="tx1"/>
                </a:solidFill>
              </a:rPr>
              <a:t>Complete portfolio</a:t>
            </a:r>
          </a:p>
        </p:txBody>
      </p:sp>
      <p:sp>
        <p:nvSpPr>
          <p:cNvPr id="76803" name="Rectangle 12"/>
          <p:cNvSpPr>
            <a:spLocks noGrp="1" noChangeArrowheads="1"/>
          </p:cNvSpPr>
          <p:nvPr>
            <p:ph idx="4294967295"/>
          </p:nvPr>
        </p:nvSpPr>
        <p:spPr/>
        <p:txBody>
          <a:bodyPr lIns="90488" tIns="44450" rIns="90488" bIns="44450"/>
          <a:lstStyle/>
          <a:p>
            <a:endParaRPr lang="en-US" dirty="0"/>
          </a:p>
          <a:p>
            <a:endParaRPr lang="en-US" dirty="0"/>
          </a:p>
          <a:p>
            <a:pPr>
              <a:buFontTx/>
              <a:buNone/>
            </a:pPr>
            <a:endParaRPr lang="hu-HU" sz="2400" b="1" dirty="0"/>
          </a:p>
          <a:p>
            <a:pPr>
              <a:buFontTx/>
              <a:buNone/>
            </a:pPr>
            <a:r>
              <a:rPr lang="en-US" sz="2400" b="1" dirty="0"/>
              <a:t>Varying y results in E[</a:t>
            </a:r>
            <a:r>
              <a:rPr lang="en-US" sz="2400" b="1" dirty="0" err="1"/>
              <a:t>r</a:t>
            </a:r>
            <a:r>
              <a:rPr lang="en-US" sz="2400" b="1" baseline="-25000" dirty="0" err="1"/>
              <a:t>C</a:t>
            </a:r>
            <a:r>
              <a:rPr lang="en-US" sz="2400" b="1" dirty="0"/>
              <a:t>] and </a:t>
            </a:r>
            <a:r>
              <a:rPr lang="en-US" sz="2400" b="1" dirty="0">
                <a:sym typeface="Symbol" panose="05050102010706020507" pitchFamily="18" charset="2"/>
              </a:rPr>
              <a:t></a:t>
            </a:r>
            <a:r>
              <a:rPr lang="en-US" sz="2400" b="1" baseline="-25000" dirty="0">
                <a:sym typeface="Symbol" panose="05050102010706020507" pitchFamily="18" charset="2"/>
              </a:rPr>
              <a:t>C</a:t>
            </a:r>
            <a:r>
              <a:rPr lang="en-US" sz="2400" b="1" dirty="0">
                <a:sym typeface="Symbol" panose="05050102010706020507" pitchFamily="18" charset="2"/>
              </a:rPr>
              <a:t> that are    </a:t>
            </a:r>
            <a:r>
              <a:rPr lang="en-US" sz="2400" b="1" i="1" u="sng" dirty="0"/>
              <a:t>______</a:t>
            </a:r>
            <a:r>
              <a:rPr lang="en-US" sz="2400" b="1" dirty="0"/>
              <a:t> </a:t>
            </a:r>
            <a:r>
              <a:rPr lang="en-US" sz="2400" b="1" i="1" u="sng" dirty="0"/>
              <a:t>___________</a:t>
            </a:r>
            <a:r>
              <a:rPr lang="en-US" sz="2400" b="1" dirty="0"/>
              <a:t> of E[</a:t>
            </a:r>
            <a:r>
              <a:rPr lang="en-US" sz="2400" b="1" dirty="0" err="1"/>
              <a:t>rp</a:t>
            </a:r>
            <a:r>
              <a:rPr lang="en-US" sz="2400" b="1" dirty="0"/>
              <a:t>] and </a:t>
            </a:r>
            <a:r>
              <a:rPr lang="en-US" sz="2400" b="1" dirty="0" err="1"/>
              <a:t>rf</a:t>
            </a:r>
            <a:r>
              <a:rPr lang="en-US" sz="2400" b="1" dirty="0"/>
              <a:t> and </a:t>
            </a:r>
            <a:r>
              <a:rPr lang="en-US" sz="2400" b="1" dirty="0">
                <a:sym typeface="Symbol" panose="05050102010706020507" pitchFamily="18" charset="2"/>
              </a:rPr>
              <a:t></a:t>
            </a:r>
            <a:r>
              <a:rPr lang="en-US" sz="2400" b="1" baseline="-25000" dirty="0" err="1">
                <a:sym typeface="Symbol" panose="05050102010706020507" pitchFamily="18" charset="2"/>
              </a:rPr>
              <a:t>rp</a:t>
            </a:r>
            <a:r>
              <a:rPr lang="en-US" sz="2400" b="1" dirty="0">
                <a:sym typeface="Symbol" panose="05050102010706020507" pitchFamily="18" charset="2"/>
              </a:rPr>
              <a:t> and </a:t>
            </a:r>
            <a:r>
              <a:rPr lang="en-US" sz="2400" b="1" baseline="-25000" dirty="0" err="1">
                <a:sym typeface="Symbol" panose="05050102010706020507" pitchFamily="18" charset="2"/>
              </a:rPr>
              <a:t>rf</a:t>
            </a:r>
            <a:r>
              <a:rPr lang="en-US" sz="2400" b="1" baseline="-25000" dirty="0">
                <a:sym typeface="Symbol" panose="05050102010706020507" pitchFamily="18" charset="2"/>
              </a:rPr>
              <a:t> </a:t>
            </a:r>
            <a:r>
              <a:rPr lang="en-US" sz="2400" b="1" dirty="0">
                <a:sym typeface="Symbol" panose="05050102010706020507" pitchFamily="18" charset="2"/>
              </a:rPr>
              <a:t>respectively.</a:t>
            </a:r>
          </a:p>
        </p:txBody>
      </p:sp>
      <p:sp>
        <p:nvSpPr>
          <p:cNvPr id="76804" name="Rectangle 13"/>
          <p:cNvSpPr>
            <a:spLocks noChangeArrowheads="1"/>
          </p:cNvSpPr>
          <p:nvPr/>
        </p:nvSpPr>
        <p:spPr bwMode="auto">
          <a:xfrm>
            <a:off x="701675" y="1141413"/>
            <a:ext cx="390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2800"/>
              <a:t>E(r</a:t>
            </a:r>
            <a:r>
              <a:rPr lang="en-US" sz="2800" baseline="-25000"/>
              <a:t>c</a:t>
            </a:r>
            <a:r>
              <a:rPr lang="en-US" sz="2800"/>
              <a:t>) = yE(r</a:t>
            </a:r>
            <a:r>
              <a:rPr lang="en-US" sz="2800" baseline="-25000"/>
              <a:t>p</a:t>
            </a:r>
            <a:r>
              <a:rPr lang="en-US" sz="2800"/>
              <a:t>) + (1 - y)rf</a:t>
            </a:r>
          </a:p>
        </p:txBody>
      </p:sp>
      <p:sp>
        <p:nvSpPr>
          <p:cNvPr id="76805" name="Rectangle 14"/>
          <p:cNvSpPr>
            <a:spLocks noChangeArrowheads="1"/>
          </p:cNvSpPr>
          <p:nvPr/>
        </p:nvSpPr>
        <p:spPr bwMode="auto">
          <a:xfrm>
            <a:off x="814388" y="1646238"/>
            <a:ext cx="482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800">
                <a:sym typeface="Symbol" panose="05050102010706020507" pitchFamily="18" charset="2"/>
              </a:rPr>
              <a:t></a:t>
            </a:r>
            <a:r>
              <a:rPr lang="en-US" sz="2800" baseline="-25000"/>
              <a:t>c</a:t>
            </a:r>
            <a:r>
              <a:rPr lang="en-US" sz="2800"/>
              <a:t> = y</a:t>
            </a:r>
            <a:r>
              <a:rPr lang="en-US" sz="2800">
                <a:sym typeface="Symbol" panose="05050102010706020507" pitchFamily="18" charset="2"/>
              </a:rPr>
              <a:t></a:t>
            </a:r>
            <a:r>
              <a:rPr lang="en-US" sz="2800" baseline="-25000"/>
              <a:t>rp</a:t>
            </a:r>
            <a:r>
              <a:rPr lang="en-US" sz="2800" i="1"/>
              <a:t> + (1-y)</a:t>
            </a:r>
            <a:r>
              <a:rPr lang="en-US" sz="2800">
                <a:sym typeface="Symbol" panose="05050102010706020507" pitchFamily="18" charset="2"/>
              </a:rPr>
              <a:t></a:t>
            </a:r>
            <a:r>
              <a:rPr lang="en-US" sz="2800" baseline="-25000"/>
              <a:t>rf</a:t>
            </a:r>
            <a:endParaRPr lang="en-US" sz="2800" baseline="-25000">
              <a:sym typeface="Symbol" panose="05050102010706020507" pitchFamily="18" charset="2"/>
            </a:endParaRPr>
          </a:p>
        </p:txBody>
      </p:sp>
      <p:grpSp>
        <p:nvGrpSpPr>
          <p:cNvPr id="2" name="Group 17"/>
          <p:cNvGrpSpPr>
            <a:grpSpLocks/>
          </p:cNvGrpSpPr>
          <p:nvPr/>
        </p:nvGrpSpPr>
        <p:grpSpPr bwMode="auto">
          <a:xfrm>
            <a:off x="6055666" y="2322515"/>
            <a:ext cx="3110128" cy="461963"/>
            <a:chOff x="3829" y="1324"/>
            <a:chExt cx="1924" cy="291"/>
          </a:xfrm>
        </p:grpSpPr>
        <p:sp>
          <p:nvSpPr>
            <p:cNvPr id="76809" name="Rectangle 15"/>
            <p:cNvSpPr>
              <a:spLocks noChangeArrowheads="1"/>
            </p:cNvSpPr>
            <p:nvPr/>
          </p:nvSpPr>
          <p:spPr bwMode="auto">
            <a:xfrm>
              <a:off x="3829" y="1327"/>
              <a:ext cx="6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i="1" dirty="0">
                  <a:latin typeface="Book Antiqua" panose="02040602050305030304" pitchFamily="18" charset="0"/>
                </a:rPr>
                <a:t>linear</a:t>
              </a:r>
            </a:p>
          </p:txBody>
        </p:sp>
        <p:sp>
          <p:nvSpPr>
            <p:cNvPr id="76810" name="Rectangle 16"/>
            <p:cNvSpPr>
              <a:spLocks noChangeArrowheads="1"/>
            </p:cNvSpPr>
            <p:nvPr/>
          </p:nvSpPr>
          <p:spPr bwMode="auto">
            <a:xfrm>
              <a:off x="4478" y="1324"/>
              <a:ext cx="12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i="1" dirty="0">
                  <a:latin typeface="Book Antiqua" panose="02040602050305030304" pitchFamily="18" charset="0"/>
                </a:rPr>
                <a:t>combinations</a:t>
              </a:r>
            </a:p>
          </p:txBody>
        </p:sp>
      </p:grpSp>
      <p:sp>
        <p:nvSpPr>
          <p:cNvPr id="66572" name="Text Box 12"/>
          <p:cNvSpPr txBox="1">
            <a:spLocks noChangeArrowheads="1"/>
          </p:cNvSpPr>
          <p:nvPr/>
        </p:nvSpPr>
        <p:spPr bwMode="auto">
          <a:xfrm>
            <a:off x="1703388" y="4003675"/>
            <a:ext cx="5611812" cy="1292225"/>
          </a:xfrm>
          <a:prstGeom prst="rect">
            <a:avLst/>
          </a:prstGeom>
          <a:noFill/>
          <a:ln w="952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2600" dirty="0"/>
              <a:t>This is NOT generally the case for the </a:t>
            </a:r>
            <a:r>
              <a:rPr lang="en-US" sz="2600" dirty="0">
                <a:sym typeface="Symbol" panose="05050102010706020507" pitchFamily="18" charset="2"/>
              </a:rPr>
              <a:t> of </a:t>
            </a:r>
            <a:r>
              <a:rPr lang="en-US" sz="2600" dirty="0"/>
              <a:t>combinations of two or more risky assets.</a:t>
            </a:r>
          </a:p>
        </p:txBody>
      </p:sp>
    </p:spTree>
    <p:extLst>
      <p:ext uri="{BB962C8B-B14F-4D97-AF65-F5344CB8AC3E}">
        <p14:creationId xmlns:p14="http://schemas.microsoft.com/office/powerpoint/2010/main" val="32981195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42308" y="-23018"/>
            <a:ext cx="7281308" cy="1143000"/>
          </a:xfrm>
        </p:spPr>
        <p:txBody>
          <a:bodyPr anchorCtr="1"/>
          <a:lstStyle/>
          <a:p>
            <a:r>
              <a:rPr lang="en-US" sz="3600" b="1" dirty="0">
                <a:solidFill>
                  <a:schemeClr val="tx1"/>
                </a:solidFill>
              </a:rPr>
              <a:t>Combinations Without Leverage</a:t>
            </a:r>
          </a:p>
        </p:txBody>
      </p:sp>
      <p:sp>
        <p:nvSpPr>
          <p:cNvPr id="79875" name="Rectangle 3"/>
          <p:cNvSpPr>
            <a:spLocks noGrp="1" noChangeArrowheads="1"/>
          </p:cNvSpPr>
          <p:nvPr>
            <p:ph idx="4294967295"/>
          </p:nvPr>
        </p:nvSpPr>
        <p:spPr/>
        <p:txBody>
          <a:bodyPr/>
          <a:lstStyle/>
          <a:p>
            <a:endParaRPr lang="en-US" dirty="0"/>
          </a:p>
          <a:p>
            <a:pPr>
              <a:buFontTx/>
              <a:buNone/>
            </a:pPr>
            <a:r>
              <a:rPr lang="en-US" sz="2400" b="1" dirty="0"/>
              <a:t>Since </a:t>
            </a:r>
            <a:r>
              <a:rPr lang="el-GR" sz="2400" b="1" dirty="0">
                <a:cs typeface="Arial" panose="020B0604020202020204" pitchFamily="34" charset="0"/>
              </a:rPr>
              <a:t>σ</a:t>
            </a:r>
            <a:r>
              <a:rPr lang="en-US" sz="2400" b="1" baseline="-25000" dirty="0" err="1">
                <a:cs typeface="Arial" panose="020B0604020202020204" pitchFamily="34" charset="0"/>
              </a:rPr>
              <a:t>rf</a:t>
            </a:r>
            <a:r>
              <a:rPr lang="en-US" sz="2400" b="1" baseline="-25000" dirty="0">
                <a:cs typeface="Arial" panose="020B0604020202020204" pitchFamily="34" charset="0"/>
              </a:rPr>
              <a:t> </a:t>
            </a:r>
            <a:r>
              <a:rPr lang="en-US" sz="2400" b="1" dirty="0">
                <a:cs typeface="Arial" panose="020B0604020202020204" pitchFamily="34" charset="0"/>
              </a:rPr>
              <a:t>= 0</a:t>
            </a:r>
            <a:endParaRPr lang="en-US" sz="2400" b="1" dirty="0"/>
          </a:p>
          <a:p>
            <a:pPr>
              <a:spcBef>
                <a:spcPct val="5000"/>
              </a:spcBef>
              <a:buFontTx/>
              <a:buNone/>
            </a:pPr>
            <a:r>
              <a:rPr lang="el-GR" sz="2400" b="1" dirty="0">
                <a:cs typeface="Arial" panose="020B0604020202020204" pitchFamily="34" charset="0"/>
              </a:rPr>
              <a:t>σ</a:t>
            </a:r>
            <a:r>
              <a:rPr lang="en-US" sz="2400" b="1" baseline="-25000" dirty="0">
                <a:cs typeface="Arial" panose="020B0604020202020204" pitchFamily="34" charset="0"/>
              </a:rPr>
              <a:t>c</a:t>
            </a:r>
            <a:r>
              <a:rPr lang="en-US" sz="2400" b="1" dirty="0">
                <a:cs typeface="Arial" panose="020B0604020202020204" pitchFamily="34" charset="0"/>
              </a:rPr>
              <a:t>= y </a:t>
            </a:r>
            <a:r>
              <a:rPr lang="el-GR" sz="2400" b="1" dirty="0">
                <a:cs typeface="Arial" panose="020B0604020202020204" pitchFamily="34" charset="0"/>
              </a:rPr>
              <a:t>σ</a:t>
            </a:r>
            <a:r>
              <a:rPr lang="en-US" sz="2400" b="1" baseline="-25000" dirty="0">
                <a:cs typeface="Arial" panose="020B0604020202020204" pitchFamily="34" charset="0"/>
              </a:rPr>
              <a:t>p</a:t>
            </a:r>
            <a:endParaRPr lang="en-US" sz="2400" b="1" dirty="0"/>
          </a:p>
          <a:p>
            <a:pPr>
              <a:spcBef>
                <a:spcPct val="5000"/>
              </a:spcBef>
              <a:buFontTx/>
              <a:buNone/>
            </a:pPr>
            <a:r>
              <a:rPr lang="en-US" sz="2400" b="1" dirty="0"/>
              <a:t>If y = .75, then</a:t>
            </a:r>
          </a:p>
          <a:p>
            <a:pPr>
              <a:spcBef>
                <a:spcPct val="5000"/>
              </a:spcBef>
              <a:buFontTx/>
              <a:buNone/>
            </a:pPr>
            <a:r>
              <a:rPr lang="el-GR" sz="2400" b="1" dirty="0">
                <a:cs typeface="Arial" panose="020B0604020202020204" pitchFamily="34" charset="0"/>
              </a:rPr>
              <a:t>σ</a:t>
            </a:r>
            <a:r>
              <a:rPr lang="en-US" sz="2400" b="1" baseline="-25000" dirty="0">
                <a:cs typeface="Arial" panose="020B0604020202020204" pitchFamily="34" charset="0"/>
              </a:rPr>
              <a:t>c</a:t>
            </a:r>
            <a:r>
              <a:rPr lang="en-US" sz="2400" b="1" dirty="0">
                <a:cs typeface="Arial" panose="020B0604020202020204" pitchFamily="34" charset="0"/>
              </a:rPr>
              <a:t>=</a:t>
            </a:r>
            <a:endParaRPr lang="en-US" sz="2400" b="1" dirty="0"/>
          </a:p>
          <a:p>
            <a:pPr>
              <a:spcBef>
                <a:spcPct val="5000"/>
              </a:spcBef>
            </a:pPr>
            <a:endParaRPr lang="en-US" sz="2400" b="1" dirty="0"/>
          </a:p>
          <a:p>
            <a:pPr>
              <a:spcBef>
                <a:spcPct val="5000"/>
              </a:spcBef>
              <a:buFontTx/>
              <a:buNone/>
            </a:pPr>
            <a:r>
              <a:rPr lang="en-US" sz="2400" b="1" dirty="0"/>
              <a:t>If y = 1</a:t>
            </a:r>
          </a:p>
          <a:p>
            <a:pPr>
              <a:spcBef>
                <a:spcPct val="5000"/>
              </a:spcBef>
              <a:buFontTx/>
              <a:buNone/>
            </a:pPr>
            <a:r>
              <a:rPr lang="el-GR" sz="2400" b="1" dirty="0">
                <a:cs typeface="Arial" panose="020B0604020202020204" pitchFamily="34" charset="0"/>
              </a:rPr>
              <a:t>σ</a:t>
            </a:r>
            <a:r>
              <a:rPr lang="en-US" sz="2400" b="1" baseline="-25000" dirty="0">
                <a:cs typeface="Arial" panose="020B0604020202020204" pitchFamily="34" charset="0"/>
              </a:rPr>
              <a:t>c</a:t>
            </a:r>
            <a:r>
              <a:rPr lang="en-US" sz="2400" b="1" dirty="0">
                <a:cs typeface="Arial" panose="020B0604020202020204" pitchFamily="34" charset="0"/>
              </a:rPr>
              <a:t>=</a:t>
            </a:r>
            <a:endParaRPr lang="en-US" sz="2400" b="1" dirty="0"/>
          </a:p>
          <a:p>
            <a:pPr>
              <a:spcBef>
                <a:spcPct val="5000"/>
              </a:spcBef>
            </a:pPr>
            <a:endParaRPr lang="en-US" sz="2400" b="1" dirty="0"/>
          </a:p>
          <a:p>
            <a:pPr>
              <a:spcBef>
                <a:spcPct val="5000"/>
              </a:spcBef>
              <a:buFontTx/>
              <a:buNone/>
            </a:pPr>
            <a:r>
              <a:rPr lang="en-US" sz="2400" b="1" dirty="0"/>
              <a:t>If y = 0</a:t>
            </a:r>
          </a:p>
          <a:p>
            <a:pPr>
              <a:spcBef>
                <a:spcPct val="5000"/>
              </a:spcBef>
              <a:buFontTx/>
              <a:buNone/>
            </a:pPr>
            <a:r>
              <a:rPr lang="el-GR" sz="2400" b="1" dirty="0">
                <a:cs typeface="Arial" panose="020B0604020202020204" pitchFamily="34" charset="0"/>
              </a:rPr>
              <a:t>σ</a:t>
            </a:r>
            <a:r>
              <a:rPr lang="en-US" sz="2400" b="1" baseline="-25000" dirty="0">
                <a:cs typeface="Arial" panose="020B0604020202020204" pitchFamily="34" charset="0"/>
              </a:rPr>
              <a:t>c</a:t>
            </a:r>
            <a:r>
              <a:rPr lang="en-US" sz="2400" b="1" dirty="0">
                <a:cs typeface="Arial" panose="020B0604020202020204" pitchFamily="34" charset="0"/>
              </a:rPr>
              <a:t>=</a:t>
            </a:r>
            <a:endParaRPr lang="el-GR" sz="2400" b="1" dirty="0">
              <a:cs typeface="Arial" panose="020B0604020202020204" pitchFamily="34" charset="0"/>
            </a:endParaRPr>
          </a:p>
        </p:txBody>
      </p:sp>
      <p:pic>
        <p:nvPicPr>
          <p:cNvPr id="3409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0488" y="985838"/>
            <a:ext cx="3279775" cy="1484312"/>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pic>
      <p:sp>
        <p:nvSpPr>
          <p:cNvPr id="340997" name="Rectangle 5"/>
          <p:cNvSpPr>
            <a:spLocks noChangeArrowheads="1"/>
          </p:cNvSpPr>
          <p:nvPr/>
        </p:nvSpPr>
        <p:spPr bwMode="auto">
          <a:xfrm>
            <a:off x="747713" y="3567007"/>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75(.22) = 16.5%</a:t>
            </a:r>
          </a:p>
        </p:txBody>
      </p:sp>
      <p:sp>
        <p:nvSpPr>
          <p:cNvPr id="340998" name="Rectangle 6"/>
          <p:cNvSpPr>
            <a:spLocks noChangeArrowheads="1"/>
          </p:cNvSpPr>
          <p:nvPr/>
        </p:nvSpPr>
        <p:spPr bwMode="auto">
          <a:xfrm>
            <a:off x="747713" y="4552157"/>
            <a:ext cx="1938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t>1(.22) = 22%</a:t>
            </a:r>
          </a:p>
        </p:txBody>
      </p:sp>
      <p:sp>
        <p:nvSpPr>
          <p:cNvPr id="340999" name="Rectangle 7"/>
          <p:cNvSpPr>
            <a:spLocks noChangeArrowheads="1"/>
          </p:cNvSpPr>
          <p:nvPr/>
        </p:nvSpPr>
        <p:spPr bwMode="auto">
          <a:xfrm>
            <a:off x="1085850" y="5476875"/>
            <a:ext cx="176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0(.22) = 0%</a:t>
            </a:r>
          </a:p>
        </p:txBody>
      </p:sp>
      <p:sp>
        <p:nvSpPr>
          <p:cNvPr id="70668" name="Text Box 12"/>
          <p:cNvSpPr txBox="1">
            <a:spLocks noChangeArrowheads="1"/>
          </p:cNvSpPr>
          <p:nvPr/>
        </p:nvSpPr>
        <p:spPr bwMode="auto">
          <a:xfrm>
            <a:off x="3400425" y="2405063"/>
            <a:ext cx="573881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
              </a:spcBef>
            </a:pPr>
            <a:r>
              <a:rPr lang="en-US" dirty="0"/>
              <a:t>E(</a:t>
            </a:r>
            <a:r>
              <a:rPr lang="en-US" dirty="0" err="1"/>
              <a:t>r</a:t>
            </a:r>
            <a:r>
              <a:rPr lang="en-US" baseline="-25000" dirty="0" err="1"/>
              <a:t>c</a:t>
            </a:r>
            <a:r>
              <a:rPr lang="en-US" dirty="0"/>
              <a:t>) = </a:t>
            </a:r>
            <a:r>
              <a:rPr lang="en-US" dirty="0" err="1"/>
              <a:t>yE</a:t>
            </a:r>
            <a:r>
              <a:rPr lang="en-US" dirty="0"/>
              <a:t>(</a:t>
            </a:r>
            <a:r>
              <a:rPr lang="en-US" dirty="0" err="1"/>
              <a:t>r</a:t>
            </a:r>
            <a:r>
              <a:rPr lang="en-US" baseline="-25000" dirty="0" err="1"/>
              <a:t>p</a:t>
            </a:r>
            <a:r>
              <a:rPr lang="en-US" dirty="0"/>
              <a:t>) + (1 - y)</a:t>
            </a:r>
            <a:r>
              <a:rPr lang="en-US" dirty="0" err="1"/>
              <a:t>rf</a:t>
            </a:r>
            <a:endParaRPr lang="en-US" dirty="0"/>
          </a:p>
          <a:p>
            <a:pPr>
              <a:spcBef>
                <a:spcPct val="5000"/>
              </a:spcBef>
            </a:pPr>
            <a:r>
              <a:rPr lang="en-US" dirty="0"/>
              <a:t>y = .75</a:t>
            </a:r>
          </a:p>
          <a:p>
            <a:pPr>
              <a:spcBef>
                <a:spcPct val="5000"/>
              </a:spcBef>
            </a:pPr>
            <a:r>
              <a:rPr lang="en-US" dirty="0"/>
              <a:t>E(</a:t>
            </a:r>
            <a:r>
              <a:rPr lang="en-US" dirty="0" err="1"/>
              <a:t>r</a:t>
            </a:r>
            <a:r>
              <a:rPr lang="en-US" baseline="-25000" dirty="0" err="1"/>
              <a:t>c</a:t>
            </a:r>
            <a:r>
              <a:rPr lang="en-US" dirty="0"/>
              <a:t>) =  </a:t>
            </a:r>
          </a:p>
          <a:p>
            <a:pPr>
              <a:spcBef>
                <a:spcPct val="5000"/>
              </a:spcBef>
            </a:pPr>
            <a:endParaRPr lang="en-US" dirty="0"/>
          </a:p>
          <a:p>
            <a:pPr>
              <a:spcBef>
                <a:spcPct val="5000"/>
              </a:spcBef>
            </a:pPr>
            <a:r>
              <a:rPr lang="en-US" dirty="0"/>
              <a:t>y = 1</a:t>
            </a:r>
          </a:p>
          <a:p>
            <a:pPr>
              <a:spcBef>
                <a:spcPct val="5000"/>
              </a:spcBef>
            </a:pPr>
            <a:r>
              <a:rPr lang="en-US" dirty="0"/>
              <a:t>E(</a:t>
            </a:r>
            <a:r>
              <a:rPr lang="en-US" dirty="0" err="1"/>
              <a:t>r</a:t>
            </a:r>
            <a:r>
              <a:rPr lang="en-US" baseline="-25000" dirty="0" err="1"/>
              <a:t>c</a:t>
            </a:r>
            <a:r>
              <a:rPr lang="en-US" dirty="0"/>
              <a:t>) =  </a:t>
            </a:r>
          </a:p>
          <a:p>
            <a:pPr>
              <a:spcBef>
                <a:spcPct val="5000"/>
              </a:spcBef>
            </a:pPr>
            <a:endParaRPr lang="en-US" dirty="0"/>
          </a:p>
          <a:p>
            <a:pPr>
              <a:spcBef>
                <a:spcPct val="5000"/>
              </a:spcBef>
            </a:pPr>
            <a:r>
              <a:rPr lang="en-US" dirty="0"/>
              <a:t>y = 0</a:t>
            </a:r>
          </a:p>
          <a:p>
            <a:pPr>
              <a:spcBef>
                <a:spcPct val="5000"/>
              </a:spcBef>
            </a:pPr>
            <a:r>
              <a:rPr lang="en-US" dirty="0"/>
              <a:t>E(</a:t>
            </a:r>
            <a:r>
              <a:rPr lang="en-US" dirty="0" err="1"/>
              <a:t>r</a:t>
            </a:r>
            <a:r>
              <a:rPr lang="en-US" baseline="-25000" dirty="0" err="1"/>
              <a:t>c</a:t>
            </a:r>
            <a:r>
              <a:rPr lang="en-US" dirty="0"/>
              <a:t>) =  </a:t>
            </a:r>
          </a:p>
        </p:txBody>
      </p:sp>
      <p:sp>
        <p:nvSpPr>
          <p:cNvPr id="79882" name="Line 13"/>
          <p:cNvSpPr>
            <a:spLocks noChangeAspect="1" noChangeShapeType="1"/>
          </p:cNvSpPr>
          <p:nvPr/>
        </p:nvSpPr>
        <p:spPr bwMode="auto">
          <a:xfrm>
            <a:off x="441325" y="4024207"/>
            <a:ext cx="7897813"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spAutoFit/>
          </a:bodyPr>
          <a:lstStyle/>
          <a:p>
            <a:endParaRPr lang="hu-HU"/>
          </a:p>
        </p:txBody>
      </p:sp>
      <p:sp>
        <p:nvSpPr>
          <p:cNvPr id="79883" name="Line 14"/>
          <p:cNvSpPr>
            <a:spLocks noChangeAspect="1" noChangeShapeType="1"/>
          </p:cNvSpPr>
          <p:nvPr/>
        </p:nvSpPr>
        <p:spPr bwMode="auto">
          <a:xfrm>
            <a:off x="466725" y="4999038"/>
            <a:ext cx="7897813"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spAutoFit/>
          </a:bodyPr>
          <a:lstStyle/>
          <a:p>
            <a:endParaRPr lang="hu-HU"/>
          </a:p>
        </p:txBody>
      </p:sp>
      <p:sp>
        <p:nvSpPr>
          <p:cNvPr id="70671" name="Rectangle 15"/>
          <p:cNvSpPr>
            <a:spLocks noChangeArrowheads="1"/>
          </p:cNvSpPr>
          <p:nvPr/>
        </p:nvSpPr>
        <p:spPr bwMode="auto">
          <a:xfrm>
            <a:off x="4378325" y="316865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(.75)(.14) + (.25)(.05) = 11.75%</a:t>
            </a:r>
          </a:p>
        </p:txBody>
      </p:sp>
      <p:sp>
        <p:nvSpPr>
          <p:cNvPr id="70672" name="Rectangle 16"/>
          <p:cNvSpPr>
            <a:spLocks noChangeArrowheads="1"/>
          </p:cNvSpPr>
          <p:nvPr/>
        </p:nvSpPr>
        <p:spPr bwMode="auto">
          <a:xfrm>
            <a:off x="4378325" y="4319588"/>
            <a:ext cx="391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
              </a:spcBef>
            </a:pPr>
            <a:r>
              <a:rPr lang="en-US"/>
              <a:t>(1)(.14) + (0)(.05) = 14.00%</a:t>
            </a:r>
          </a:p>
        </p:txBody>
      </p:sp>
      <p:sp>
        <p:nvSpPr>
          <p:cNvPr id="70673" name="Rectangle 17"/>
          <p:cNvSpPr>
            <a:spLocks noChangeArrowheads="1"/>
          </p:cNvSpPr>
          <p:nvPr/>
        </p:nvSpPr>
        <p:spPr bwMode="auto">
          <a:xfrm>
            <a:off x="4378325" y="5486400"/>
            <a:ext cx="374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t>(0)(.14) + (1)(.05) = 5.00%</a:t>
            </a:r>
          </a:p>
        </p:txBody>
      </p:sp>
    </p:spTree>
    <p:extLst>
      <p:ext uri="{BB962C8B-B14F-4D97-AF65-F5344CB8AC3E}">
        <p14:creationId xmlns:p14="http://schemas.microsoft.com/office/powerpoint/2010/main" val="97065988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Freeform 2"/>
          <p:cNvSpPr>
            <a:spLocks/>
          </p:cNvSpPr>
          <p:nvPr/>
        </p:nvSpPr>
        <p:spPr bwMode="auto">
          <a:xfrm>
            <a:off x="1835377" y="924604"/>
            <a:ext cx="5484812" cy="4714875"/>
          </a:xfrm>
          <a:custGeom>
            <a:avLst/>
            <a:gdLst/>
            <a:ahLst/>
            <a:cxnLst>
              <a:cxn ang="0">
                <a:pos x="0" y="0"/>
              </a:cxn>
              <a:cxn ang="0">
                <a:pos x="0" y="2969"/>
              </a:cxn>
              <a:cxn ang="0">
                <a:pos x="3454" y="2969"/>
              </a:cxn>
            </a:cxnLst>
            <a:rect l="0" t="0" r="r" b="b"/>
            <a:pathLst>
              <a:path w="3455" h="2970">
                <a:moveTo>
                  <a:pt x="0" y="0"/>
                </a:moveTo>
                <a:lnTo>
                  <a:pt x="0" y="2969"/>
                </a:lnTo>
                <a:lnTo>
                  <a:pt x="3454" y="2969"/>
                </a:lnTo>
              </a:path>
            </a:pathLst>
          </a:custGeom>
          <a:noFill/>
          <a:ln w="127000" cap="rnd" cmpd="sng">
            <a:solidFill>
              <a:schemeClr val="accent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sz="3000"/>
          </a:p>
        </p:txBody>
      </p:sp>
      <p:sp>
        <p:nvSpPr>
          <p:cNvPr id="336899" name="Line 3"/>
          <p:cNvSpPr>
            <a:spLocks noChangeShapeType="1"/>
          </p:cNvSpPr>
          <p:nvPr/>
        </p:nvSpPr>
        <p:spPr bwMode="auto">
          <a:xfrm flipV="1">
            <a:off x="1868714" y="1831066"/>
            <a:ext cx="5562600" cy="2514600"/>
          </a:xfrm>
          <a:prstGeom prst="line">
            <a:avLst/>
          </a:prstGeom>
          <a:noFill/>
          <a:ln w="127000">
            <a:solidFill>
              <a:srgbClr val="F835A7"/>
            </a:solidFill>
            <a:round/>
            <a:headEnd/>
            <a:tailEnd/>
          </a:ln>
          <a:effectLst>
            <a:outerShdw dist="53882" dir="2700000" algn="ctr" rotWithShape="0">
              <a:schemeClr val="bg2"/>
            </a:outerShdw>
          </a:effectLst>
        </p:spPr>
        <p:txBody>
          <a:bodyPr/>
          <a:lstStyle/>
          <a:p>
            <a:pPr>
              <a:defRPr/>
            </a:pPr>
            <a:endParaRPr lang="en-US" sz="3000"/>
          </a:p>
        </p:txBody>
      </p:sp>
      <p:sp>
        <p:nvSpPr>
          <p:cNvPr id="336900" name="Line 4"/>
          <p:cNvSpPr>
            <a:spLocks noChangeShapeType="1"/>
          </p:cNvSpPr>
          <p:nvPr/>
        </p:nvSpPr>
        <p:spPr bwMode="auto">
          <a:xfrm>
            <a:off x="1868714" y="2516866"/>
            <a:ext cx="4038600" cy="0"/>
          </a:xfrm>
          <a:prstGeom prst="line">
            <a:avLst/>
          </a:prstGeom>
          <a:noFill/>
          <a:ln w="127000">
            <a:pattFill prst="dkVert">
              <a:fgClr>
                <a:schemeClr val="tx1"/>
              </a:fgClr>
              <a:bgClr>
                <a:schemeClr val="bg1"/>
              </a:bgClr>
            </a:pattFill>
            <a:round/>
            <a:headEnd/>
            <a:tailEnd/>
          </a:ln>
          <a:effectLst>
            <a:outerShdw dist="53882" dir="2700000" algn="ctr" rotWithShape="0">
              <a:schemeClr val="bg2"/>
            </a:outerShdw>
          </a:effectLst>
        </p:spPr>
        <p:txBody>
          <a:bodyPr/>
          <a:lstStyle/>
          <a:p>
            <a:pPr>
              <a:defRPr/>
            </a:pPr>
            <a:endParaRPr lang="en-US" sz="3000"/>
          </a:p>
        </p:txBody>
      </p:sp>
      <p:sp>
        <p:nvSpPr>
          <p:cNvPr id="77829" name="Line 5"/>
          <p:cNvSpPr>
            <a:spLocks noChangeShapeType="1"/>
          </p:cNvSpPr>
          <p:nvPr/>
        </p:nvSpPr>
        <p:spPr bwMode="auto">
          <a:xfrm>
            <a:off x="5907314" y="2440666"/>
            <a:ext cx="0" cy="3200400"/>
          </a:xfrm>
          <a:prstGeom prst="line">
            <a:avLst/>
          </a:prstGeom>
          <a:noFill/>
          <a:ln w="127000">
            <a:pattFill prst="dkHorz">
              <a:fgClr>
                <a:schemeClr val="tx1"/>
              </a:fgClr>
              <a:bgClr>
                <a:schemeClr val="bg1"/>
              </a:bgClr>
            </a:pattFill>
            <a:round/>
            <a:headEnd/>
            <a:tailEnd/>
          </a:ln>
          <a:extLst>
            <a:ext uri="{909E8E84-426E-40DD-AFC4-6F175D3DCCD1}">
              <a14:hiddenFill xmlns:a14="http://schemas.microsoft.com/office/drawing/2010/main">
                <a:noFill/>
              </a14:hiddenFill>
            </a:ext>
          </a:extLst>
        </p:spPr>
        <p:txBody>
          <a:bodyPr/>
          <a:lstStyle/>
          <a:p>
            <a:endParaRPr lang="hu-HU"/>
          </a:p>
        </p:txBody>
      </p:sp>
      <p:sp>
        <p:nvSpPr>
          <p:cNvPr id="77830" name="Rectangle 6"/>
          <p:cNvSpPr>
            <a:spLocks noChangeArrowheads="1"/>
          </p:cNvSpPr>
          <p:nvPr/>
        </p:nvSpPr>
        <p:spPr bwMode="auto">
          <a:xfrm>
            <a:off x="1503589" y="399141"/>
            <a:ext cx="712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E(r)</a:t>
            </a:r>
          </a:p>
        </p:txBody>
      </p:sp>
      <p:sp>
        <p:nvSpPr>
          <p:cNvPr id="77831" name="Rectangle 8"/>
          <p:cNvSpPr>
            <a:spLocks noChangeArrowheads="1"/>
          </p:cNvSpPr>
          <p:nvPr/>
        </p:nvSpPr>
        <p:spPr bwMode="auto">
          <a:xfrm>
            <a:off x="78014" y="2264454"/>
            <a:ext cx="1804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dirty="0"/>
              <a:t>E(</a:t>
            </a:r>
            <a:r>
              <a:rPr lang="en-US" dirty="0" err="1"/>
              <a:t>r</a:t>
            </a:r>
            <a:r>
              <a:rPr lang="en-US" baseline="-25000" dirty="0" err="1"/>
              <a:t>p</a:t>
            </a:r>
            <a:r>
              <a:rPr lang="en-US" dirty="0"/>
              <a:t>) = 14%</a:t>
            </a:r>
          </a:p>
        </p:txBody>
      </p:sp>
      <p:sp>
        <p:nvSpPr>
          <p:cNvPr id="77832" name="Rectangle 9"/>
          <p:cNvSpPr>
            <a:spLocks noChangeArrowheads="1"/>
          </p:cNvSpPr>
          <p:nvPr/>
        </p:nvSpPr>
        <p:spPr bwMode="auto">
          <a:xfrm>
            <a:off x="559027" y="4178979"/>
            <a:ext cx="11668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r</a:t>
            </a:r>
            <a:r>
              <a:rPr lang="en-US" baseline="-25000"/>
              <a:t>f</a:t>
            </a:r>
            <a:r>
              <a:rPr lang="en-US"/>
              <a:t> = 5%</a:t>
            </a:r>
          </a:p>
        </p:txBody>
      </p:sp>
      <p:sp>
        <p:nvSpPr>
          <p:cNvPr id="77833" name="Rectangle 10"/>
          <p:cNvSpPr>
            <a:spLocks noChangeArrowheads="1"/>
          </p:cNvSpPr>
          <p:nvPr/>
        </p:nvSpPr>
        <p:spPr bwMode="auto">
          <a:xfrm>
            <a:off x="5512027" y="5779179"/>
            <a:ext cx="8001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22%</a:t>
            </a:r>
          </a:p>
        </p:txBody>
      </p:sp>
      <p:sp>
        <p:nvSpPr>
          <p:cNvPr id="77834" name="Rectangle 11"/>
          <p:cNvSpPr>
            <a:spLocks noChangeArrowheads="1"/>
          </p:cNvSpPr>
          <p:nvPr/>
        </p:nvSpPr>
        <p:spPr bwMode="auto">
          <a:xfrm>
            <a:off x="1473427" y="5702979"/>
            <a:ext cx="3540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0</a:t>
            </a:r>
          </a:p>
        </p:txBody>
      </p:sp>
      <p:sp>
        <p:nvSpPr>
          <p:cNvPr id="77835" name="Oval 12"/>
          <p:cNvSpPr>
            <a:spLocks noChangeArrowheads="1"/>
          </p:cNvSpPr>
          <p:nvPr/>
        </p:nvSpPr>
        <p:spPr bwMode="auto">
          <a:xfrm>
            <a:off x="5761264" y="2370816"/>
            <a:ext cx="273050" cy="292100"/>
          </a:xfrm>
          <a:prstGeom prst="ellipse">
            <a:avLst/>
          </a:prstGeom>
          <a:solidFill>
            <a:schemeClr val="tx2"/>
          </a:solidFill>
          <a:ln w="12700">
            <a:solidFill>
              <a:schemeClr val="bg2"/>
            </a:solidFill>
            <a:round/>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sz="3000"/>
          </a:p>
        </p:txBody>
      </p:sp>
      <p:sp>
        <p:nvSpPr>
          <p:cNvPr id="77836" name="Rectangle 13"/>
          <p:cNvSpPr>
            <a:spLocks noChangeArrowheads="1"/>
          </p:cNvSpPr>
          <p:nvPr/>
        </p:nvSpPr>
        <p:spPr bwMode="auto">
          <a:xfrm>
            <a:off x="6121627" y="2654979"/>
            <a:ext cx="3873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P</a:t>
            </a:r>
          </a:p>
        </p:txBody>
      </p:sp>
      <p:sp>
        <p:nvSpPr>
          <p:cNvPr id="77837" name="Oval 14"/>
          <p:cNvSpPr>
            <a:spLocks noChangeArrowheads="1"/>
          </p:cNvSpPr>
          <p:nvPr/>
        </p:nvSpPr>
        <p:spPr bwMode="auto">
          <a:xfrm>
            <a:off x="1722664" y="4199616"/>
            <a:ext cx="273050" cy="292100"/>
          </a:xfrm>
          <a:prstGeom prst="ellipse">
            <a:avLst/>
          </a:prstGeom>
          <a:solidFill>
            <a:schemeClr val="tx2"/>
          </a:solidFill>
          <a:ln w="12700">
            <a:solidFill>
              <a:schemeClr val="bg2"/>
            </a:solidFill>
            <a:round/>
            <a:headEnd/>
            <a:tailEnd/>
          </a:ln>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endParaRPr lang="hu-HU" sz="3000"/>
          </a:p>
        </p:txBody>
      </p:sp>
      <p:sp>
        <p:nvSpPr>
          <p:cNvPr id="77838" name="Rectangle 15"/>
          <p:cNvSpPr>
            <a:spLocks noChangeArrowheads="1"/>
          </p:cNvSpPr>
          <p:nvPr/>
        </p:nvSpPr>
        <p:spPr bwMode="auto">
          <a:xfrm>
            <a:off x="2006827" y="4407579"/>
            <a:ext cx="3698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a:t>F</a:t>
            </a:r>
          </a:p>
        </p:txBody>
      </p:sp>
      <p:sp>
        <p:nvSpPr>
          <p:cNvPr id="77839" name="Rectangle 16"/>
          <p:cNvSpPr>
            <a:spLocks noChangeArrowheads="1"/>
          </p:cNvSpPr>
          <p:nvPr/>
        </p:nvSpPr>
        <p:spPr bwMode="auto">
          <a:xfrm>
            <a:off x="2006827" y="74083"/>
            <a:ext cx="571182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hu-HU" sz="3600" dirty="0"/>
              <a:t>Capital </a:t>
            </a:r>
            <a:r>
              <a:rPr lang="hu-HU" sz="3600" dirty="0" err="1"/>
              <a:t>Allocation</a:t>
            </a:r>
            <a:r>
              <a:rPr lang="hu-HU" sz="3600" dirty="0"/>
              <a:t> Line</a:t>
            </a:r>
            <a:endParaRPr lang="en-US" sz="3600" dirty="0"/>
          </a:p>
        </p:txBody>
      </p:sp>
      <p:sp>
        <p:nvSpPr>
          <p:cNvPr id="77840" name="Text Box 17"/>
          <p:cNvSpPr txBox="1">
            <a:spLocks noChangeArrowheads="1"/>
          </p:cNvSpPr>
          <p:nvPr/>
        </p:nvSpPr>
        <p:spPr bwMode="auto">
          <a:xfrm>
            <a:off x="6897914" y="5717266"/>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2800">
                <a:latin typeface="Symbol" panose="05050102010706020507" pitchFamily="18" charset="2"/>
              </a:rPr>
              <a:t>s</a:t>
            </a:r>
          </a:p>
        </p:txBody>
      </p:sp>
      <p:grpSp>
        <p:nvGrpSpPr>
          <p:cNvPr id="2" name="Group 23"/>
          <p:cNvGrpSpPr>
            <a:grpSpLocks/>
          </p:cNvGrpSpPr>
          <p:nvPr/>
        </p:nvGrpSpPr>
        <p:grpSpPr bwMode="auto">
          <a:xfrm>
            <a:off x="-10886" y="2742291"/>
            <a:ext cx="5299075" cy="3443288"/>
            <a:chOff x="400" y="1726"/>
            <a:chExt cx="3338" cy="2169"/>
          </a:xfrm>
        </p:grpSpPr>
        <p:grpSp>
          <p:nvGrpSpPr>
            <p:cNvPr id="77846" name="Group 22"/>
            <p:cNvGrpSpPr>
              <a:grpSpLocks/>
            </p:cNvGrpSpPr>
            <p:nvPr/>
          </p:nvGrpSpPr>
          <p:grpSpPr bwMode="auto">
            <a:xfrm>
              <a:off x="1576" y="1817"/>
              <a:ext cx="1929" cy="1732"/>
              <a:chOff x="1576" y="1817"/>
              <a:chExt cx="1929" cy="1732"/>
            </a:xfrm>
          </p:grpSpPr>
          <p:sp>
            <p:nvSpPr>
              <p:cNvPr id="336914" name="Line 18"/>
              <p:cNvSpPr>
                <a:spLocks noChangeAspect="1" noChangeShapeType="1"/>
              </p:cNvSpPr>
              <p:nvPr/>
            </p:nvSpPr>
            <p:spPr bwMode="auto">
              <a:xfrm>
                <a:off x="1576" y="1842"/>
                <a:ext cx="1929" cy="0"/>
              </a:xfrm>
              <a:prstGeom prst="line">
                <a:avLst/>
              </a:prstGeom>
              <a:noFill/>
              <a:ln w="127000">
                <a:pattFill prst="dkVert">
                  <a:fgClr>
                    <a:schemeClr val="tx1"/>
                  </a:fgClr>
                  <a:bgClr>
                    <a:schemeClr val="bg1"/>
                  </a:bgClr>
                </a:pattFill>
                <a:round/>
                <a:headEnd/>
                <a:tailEnd/>
              </a:ln>
              <a:effectLst>
                <a:outerShdw dist="53882" dir="2700000" algn="ctr" rotWithShape="0">
                  <a:schemeClr val="bg2"/>
                </a:outerShdw>
              </a:effectLst>
            </p:spPr>
            <p:txBody>
              <a:bodyPr/>
              <a:lstStyle/>
              <a:p>
                <a:pPr>
                  <a:defRPr/>
                </a:pPr>
                <a:endParaRPr lang="en-US" sz="3000"/>
              </a:p>
            </p:txBody>
          </p:sp>
          <p:sp>
            <p:nvSpPr>
              <p:cNvPr id="77850" name="Line 19"/>
              <p:cNvSpPr>
                <a:spLocks noChangeAspect="1" noChangeShapeType="1"/>
              </p:cNvSpPr>
              <p:nvPr/>
            </p:nvSpPr>
            <p:spPr bwMode="auto">
              <a:xfrm>
                <a:off x="3486" y="1817"/>
                <a:ext cx="0" cy="1732"/>
              </a:xfrm>
              <a:prstGeom prst="line">
                <a:avLst/>
              </a:prstGeom>
              <a:noFill/>
              <a:ln w="127000">
                <a:pattFill prst="dkHorz">
                  <a:fgClr>
                    <a:schemeClr val="tx1"/>
                  </a:fgClr>
                  <a:bgClr>
                    <a:schemeClr val="bg1"/>
                  </a:bgClr>
                </a:pattFill>
                <a:round/>
                <a:headEnd/>
                <a:tailEnd/>
              </a:ln>
              <a:extLst>
                <a:ext uri="{909E8E84-426E-40DD-AFC4-6F175D3DCCD1}">
                  <a14:hiddenFill xmlns:a14="http://schemas.microsoft.com/office/drawing/2010/main">
                    <a:noFill/>
                  </a14:hiddenFill>
                </a:ext>
              </a:extLst>
            </p:spPr>
            <p:txBody>
              <a:bodyPr/>
              <a:lstStyle/>
              <a:p>
                <a:endParaRPr lang="hu-HU"/>
              </a:p>
            </p:txBody>
          </p:sp>
        </p:grpSp>
        <p:sp>
          <p:nvSpPr>
            <p:cNvPr id="77847" name="Rectangle 20"/>
            <p:cNvSpPr>
              <a:spLocks noChangeArrowheads="1"/>
            </p:cNvSpPr>
            <p:nvPr/>
          </p:nvSpPr>
          <p:spPr bwMode="auto">
            <a:xfrm>
              <a:off x="400" y="1726"/>
              <a:ext cx="11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2000" dirty="0"/>
                <a:t>E(</a:t>
              </a:r>
              <a:r>
                <a:rPr lang="en-US" sz="2000" dirty="0" err="1"/>
                <a:t>r</a:t>
              </a:r>
              <a:r>
                <a:rPr lang="en-US" sz="2000" baseline="-25000" dirty="0" err="1"/>
                <a:t>p</a:t>
              </a:r>
              <a:r>
                <a:rPr lang="en-US" sz="2000" dirty="0"/>
                <a:t>) = 11.75%</a:t>
              </a:r>
            </a:p>
          </p:txBody>
        </p:sp>
        <p:sp>
          <p:nvSpPr>
            <p:cNvPr id="77848" name="Rectangle 21"/>
            <p:cNvSpPr>
              <a:spLocks noChangeArrowheads="1"/>
            </p:cNvSpPr>
            <p:nvPr/>
          </p:nvSpPr>
          <p:spPr bwMode="auto">
            <a:xfrm>
              <a:off x="3165" y="3645"/>
              <a:ext cx="5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2000"/>
                <a:t>16.5%</a:t>
              </a:r>
            </a:p>
          </p:txBody>
        </p:sp>
      </p:grpSp>
      <p:sp>
        <p:nvSpPr>
          <p:cNvPr id="336920" name="Text Box 24"/>
          <p:cNvSpPr txBox="1">
            <a:spLocks noChangeArrowheads="1"/>
          </p:cNvSpPr>
          <p:nvPr/>
        </p:nvSpPr>
        <p:spPr bwMode="auto">
          <a:xfrm>
            <a:off x="3986439" y="3629704"/>
            <a:ext cx="1033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2000"/>
              <a:t>y =.75</a:t>
            </a:r>
          </a:p>
        </p:txBody>
      </p:sp>
      <p:sp>
        <p:nvSpPr>
          <p:cNvPr id="77843" name="Text Box 25"/>
          <p:cNvSpPr txBox="1">
            <a:spLocks noChangeArrowheads="1"/>
          </p:cNvSpPr>
          <p:nvPr/>
        </p:nvSpPr>
        <p:spPr bwMode="auto">
          <a:xfrm>
            <a:off x="6042252" y="3034391"/>
            <a:ext cx="1033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2000"/>
              <a:t>y = 1</a:t>
            </a:r>
          </a:p>
        </p:txBody>
      </p:sp>
      <p:sp>
        <p:nvSpPr>
          <p:cNvPr id="77845" name="Text Box 27"/>
          <p:cNvSpPr txBox="1">
            <a:spLocks noChangeArrowheads="1"/>
          </p:cNvSpPr>
          <p:nvPr/>
        </p:nvSpPr>
        <p:spPr bwMode="auto">
          <a:xfrm>
            <a:off x="1917927" y="4609191"/>
            <a:ext cx="1033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2000"/>
              <a:t>y = 0</a:t>
            </a:r>
          </a:p>
        </p:txBody>
      </p:sp>
    </p:spTree>
    <p:extLst>
      <p:ext uri="{BB962C8B-B14F-4D97-AF65-F5344CB8AC3E}">
        <p14:creationId xmlns:p14="http://schemas.microsoft.com/office/powerpoint/2010/main" val="382981633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Freeform 2"/>
          <p:cNvSpPr>
            <a:spLocks/>
          </p:cNvSpPr>
          <p:nvPr/>
        </p:nvSpPr>
        <p:spPr bwMode="auto">
          <a:xfrm>
            <a:off x="1830388" y="1062038"/>
            <a:ext cx="5484812" cy="4714875"/>
          </a:xfrm>
          <a:custGeom>
            <a:avLst/>
            <a:gdLst/>
            <a:ahLst/>
            <a:cxnLst>
              <a:cxn ang="0">
                <a:pos x="0" y="0"/>
              </a:cxn>
              <a:cxn ang="0">
                <a:pos x="0" y="2969"/>
              </a:cxn>
              <a:cxn ang="0">
                <a:pos x="3454" y="2969"/>
              </a:cxn>
            </a:cxnLst>
            <a:rect l="0" t="0" r="r" b="b"/>
            <a:pathLst>
              <a:path w="3455" h="2970">
                <a:moveTo>
                  <a:pt x="0" y="0"/>
                </a:moveTo>
                <a:lnTo>
                  <a:pt x="0" y="2969"/>
                </a:lnTo>
                <a:lnTo>
                  <a:pt x="3454" y="2969"/>
                </a:lnTo>
              </a:path>
            </a:pathLst>
          </a:custGeom>
          <a:noFill/>
          <a:ln w="127000" cap="rnd" cmpd="sng">
            <a:solidFill>
              <a:schemeClr val="accent2"/>
            </a:solidFill>
            <a:prstDash val="solid"/>
            <a:round/>
            <a:headEnd type="none" w="med" len="med"/>
            <a:tailEnd type="none" w="med" len="me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091" name="Line 3"/>
          <p:cNvSpPr>
            <a:spLocks noChangeShapeType="1"/>
          </p:cNvSpPr>
          <p:nvPr/>
        </p:nvSpPr>
        <p:spPr bwMode="auto">
          <a:xfrm>
            <a:off x="1962150" y="4514850"/>
            <a:ext cx="4038600" cy="0"/>
          </a:xfrm>
          <a:prstGeom prst="line">
            <a:avLst/>
          </a:prstGeom>
          <a:noFill/>
          <a:ln w="127000">
            <a:pattFill prst="dkVert">
              <a:fgClr>
                <a:schemeClr val="tx1"/>
              </a:fgClr>
              <a:bgClr>
                <a:schemeClr val="bg1"/>
              </a:bgClr>
            </a:pattFill>
            <a:round/>
            <a:headEnd/>
            <a:tailEn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092" name="Line 4"/>
          <p:cNvSpPr>
            <a:spLocks noChangeShapeType="1"/>
          </p:cNvSpPr>
          <p:nvPr/>
        </p:nvSpPr>
        <p:spPr bwMode="auto">
          <a:xfrm flipV="1">
            <a:off x="1962150" y="2000250"/>
            <a:ext cx="5562600" cy="2514600"/>
          </a:xfrm>
          <a:prstGeom prst="line">
            <a:avLst/>
          </a:prstGeom>
          <a:noFill/>
          <a:ln w="127000">
            <a:solidFill>
              <a:srgbClr val="F835A7"/>
            </a:solidFill>
            <a:round/>
            <a:headEnd/>
            <a:tailEn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093" name="Line 5"/>
          <p:cNvSpPr>
            <a:spLocks noChangeShapeType="1"/>
          </p:cNvSpPr>
          <p:nvPr/>
        </p:nvSpPr>
        <p:spPr bwMode="auto">
          <a:xfrm>
            <a:off x="1962150" y="2686050"/>
            <a:ext cx="4038600" cy="0"/>
          </a:xfrm>
          <a:prstGeom prst="line">
            <a:avLst/>
          </a:prstGeom>
          <a:noFill/>
          <a:ln w="127000">
            <a:pattFill prst="dkVert">
              <a:fgClr>
                <a:schemeClr val="tx1"/>
              </a:fgClr>
              <a:bgClr>
                <a:schemeClr val="bg1"/>
              </a:bgClr>
            </a:pattFill>
            <a:round/>
            <a:headEnd/>
            <a:tailEn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094" name="Line 6"/>
          <p:cNvSpPr>
            <a:spLocks noChangeShapeType="1"/>
          </p:cNvSpPr>
          <p:nvPr/>
        </p:nvSpPr>
        <p:spPr bwMode="auto">
          <a:xfrm>
            <a:off x="6000750" y="2609850"/>
            <a:ext cx="0" cy="3200400"/>
          </a:xfrm>
          <a:prstGeom prst="line">
            <a:avLst/>
          </a:prstGeom>
          <a:noFill/>
          <a:ln w="127000">
            <a:pattFill prst="dkHorz">
              <a:fgClr>
                <a:schemeClr val="tx1"/>
              </a:fgClr>
              <a:bgClr>
                <a:schemeClr val="bg1"/>
              </a:bgClr>
            </a:pattFill>
            <a:round/>
            <a:headEnd/>
            <a:tailEn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095" name="Rectangle 7"/>
          <p:cNvSpPr>
            <a:spLocks noChangeArrowheads="1"/>
          </p:cNvSpPr>
          <p:nvPr/>
        </p:nvSpPr>
        <p:spPr bwMode="auto">
          <a:xfrm>
            <a:off x="1636713" y="608013"/>
            <a:ext cx="712787" cy="458787"/>
          </a:xfrm>
          <a:prstGeom prst="rect">
            <a:avLst/>
          </a:prstGeom>
          <a:noFill/>
          <a:ln w="127000">
            <a:noFill/>
            <a:miter lim="800000"/>
            <a:headEnd/>
            <a:tailEnd/>
          </a:ln>
          <a:effectLst>
            <a:outerShdw dist="53882" dir="2700000" algn="ctr" rotWithShape="0">
              <a:schemeClr val="bg2"/>
            </a:outerShdw>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E(r)</a:t>
            </a:r>
          </a:p>
        </p:txBody>
      </p:sp>
      <p:sp>
        <p:nvSpPr>
          <p:cNvPr id="345097" name="Rectangle 9"/>
          <p:cNvSpPr>
            <a:spLocks noChangeArrowheads="1"/>
          </p:cNvSpPr>
          <p:nvPr/>
        </p:nvSpPr>
        <p:spPr bwMode="auto">
          <a:xfrm>
            <a:off x="42863" y="2519363"/>
            <a:ext cx="1804987" cy="458787"/>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E(r</a:t>
            </a:r>
            <a:r>
              <a:rPr lang="en-US" baseline="-25000">
                <a:effectLst>
                  <a:outerShdw blurRad="38100" dist="38100" dir="2700000" algn="tl">
                    <a:srgbClr val="000000">
                      <a:alpha val="43137"/>
                    </a:srgbClr>
                  </a:outerShdw>
                </a:effectLst>
              </a:rPr>
              <a:t>p</a:t>
            </a:r>
            <a:r>
              <a:rPr lang="en-US">
                <a:effectLst>
                  <a:outerShdw blurRad="38100" dist="38100" dir="2700000" algn="tl">
                    <a:srgbClr val="000000">
                      <a:alpha val="43137"/>
                    </a:srgbClr>
                  </a:outerShdw>
                </a:effectLst>
              </a:rPr>
              <a:t>) = 14%</a:t>
            </a:r>
          </a:p>
        </p:txBody>
      </p:sp>
      <p:sp>
        <p:nvSpPr>
          <p:cNvPr id="345098" name="Rectangle 10"/>
          <p:cNvSpPr>
            <a:spLocks noChangeArrowheads="1"/>
          </p:cNvSpPr>
          <p:nvPr/>
        </p:nvSpPr>
        <p:spPr bwMode="auto">
          <a:xfrm>
            <a:off x="652463" y="4348163"/>
            <a:ext cx="1166812" cy="458787"/>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r</a:t>
            </a:r>
            <a:r>
              <a:rPr lang="en-US" baseline="-25000">
                <a:effectLst>
                  <a:outerShdw blurRad="38100" dist="38100" dir="2700000" algn="tl">
                    <a:srgbClr val="000000">
                      <a:alpha val="43137"/>
                    </a:srgbClr>
                  </a:outerShdw>
                </a:effectLst>
              </a:rPr>
              <a:t>f</a:t>
            </a:r>
            <a:r>
              <a:rPr lang="en-US">
                <a:effectLst>
                  <a:outerShdw blurRad="38100" dist="38100" dir="2700000" algn="tl">
                    <a:srgbClr val="000000">
                      <a:alpha val="43137"/>
                    </a:srgbClr>
                  </a:outerShdw>
                </a:effectLst>
              </a:rPr>
              <a:t> = 5%</a:t>
            </a:r>
          </a:p>
        </p:txBody>
      </p:sp>
      <p:sp>
        <p:nvSpPr>
          <p:cNvPr id="345099" name="Rectangle 11"/>
          <p:cNvSpPr>
            <a:spLocks noChangeArrowheads="1"/>
          </p:cNvSpPr>
          <p:nvPr/>
        </p:nvSpPr>
        <p:spPr bwMode="auto">
          <a:xfrm>
            <a:off x="5834063" y="5948363"/>
            <a:ext cx="1149350" cy="458787"/>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 = 22%</a:t>
            </a:r>
          </a:p>
        </p:txBody>
      </p:sp>
      <p:sp>
        <p:nvSpPr>
          <p:cNvPr id="345100" name="Rectangle 12"/>
          <p:cNvSpPr>
            <a:spLocks noChangeArrowheads="1"/>
          </p:cNvSpPr>
          <p:nvPr/>
        </p:nvSpPr>
        <p:spPr bwMode="auto">
          <a:xfrm>
            <a:off x="1566863" y="5872163"/>
            <a:ext cx="354012" cy="458787"/>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0</a:t>
            </a:r>
          </a:p>
        </p:txBody>
      </p:sp>
      <p:sp>
        <p:nvSpPr>
          <p:cNvPr id="345101" name="Oval 13"/>
          <p:cNvSpPr>
            <a:spLocks noChangeArrowheads="1"/>
          </p:cNvSpPr>
          <p:nvPr/>
        </p:nvSpPr>
        <p:spPr bwMode="auto">
          <a:xfrm>
            <a:off x="5854700" y="2540000"/>
            <a:ext cx="273050" cy="292100"/>
          </a:xfrm>
          <a:prstGeom prst="ellipse">
            <a:avLst/>
          </a:prstGeom>
          <a:solidFill>
            <a:schemeClr val="tx2"/>
          </a:solidFill>
          <a:ln w="12700">
            <a:solidFill>
              <a:schemeClr val="bg2"/>
            </a:solidFill>
            <a:round/>
            <a:headEnd/>
            <a:tailEnd/>
          </a:ln>
          <a:effectLst/>
        </p:spPr>
        <p:txBody>
          <a:bodyPr wrap="none" anchor="ct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102" name="Rectangle 14"/>
          <p:cNvSpPr>
            <a:spLocks noChangeArrowheads="1"/>
          </p:cNvSpPr>
          <p:nvPr/>
        </p:nvSpPr>
        <p:spPr bwMode="auto">
          <a:xfrm>
            <a:off x="5510213" y="2100263"/>
            <a:ext cx="387350" cy="458787"/>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P</a:t>
            </a:r>
          </a:p>
        </p:txBody>
      </p:sp>
      <p:sp>
        <p:nvSpPr>
          <p:cNvPr id="345103" name="Oval 15"/>
          <p:cNvSpPr>
            <a:spLocks noChangeArrowheads="1"/>
          </p:cNvSpPr>
          <p:nvPr/>
        </p:nvSpPr>
        <p:spPr bwMode="auto">
          <a:xfrm>
            <a:off x="1736725" y="4368800"/>
            <a:ext cx="273050" cy="292100"/>
          </a:xfrm>
          <a:prstGeom prst="ellipse">
            <a:avLst/>
          </a:prstGeom>
          <a:solidFill>
            <a:schemeClr val="tx2"/>
          </a:solidFill>
          <a:ln w="12700">
            <a:solidFill>
              <a:schemeClr val="bg2"/>
            </a:solidFill>
            <a:round/>
            <a:headEnd/>
            <a:tailEnd/>
          </a:ln>
          <a:effectLst/>
        </p:spPr>
        <p:txBody>
          <a:bodyPr wrap="none" anchor="ct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104" name="Rectangle 16"/>
          <p:cNvSpPr>
            <a:spLocks noChangeArrowheads="1"/>
          </p:cNvSpPr>
          <p:nvPr/>
        </p:nvSpPr>
        <p:spPr bwMode="auto">
          <a:xfrm>
            <a:off x="2093913" y="4570413"/>
            <a:ext cx="369887" cy="458787"/>
          </a:xfrm>
          <a:prstGeom prst="rect">
            <a:avLst/>
          </a:prstGeom>
          <a:noFill/>
          <a:ln w="127000">
            <a:noFill/>
            <a:miter lim="800000"/>
            <a:headEnd/>
            <a:tailEnd/>
          </a:ln>
          <a:effectLst>
            <a:outerShdw dist="53882" dir="2700000" algn="ctr" rotWithShape="0">
              <a:schemeClr val="bg2"/>
            </a:outerShdw>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F</a:t>
            </a:r>
          </a:p>
        </p:txBody>
      </p:sp>
      <p:sp>
        <p:nvSpPr>
          <p:cNvPr id="345106" name="Rectangle 18"/>
          <p:cNvSpPr>
            <a:spLocks noChangeArrowheads="1"/>
          </p:cNvSpPr>
          <p:nvPr/>
        </p:nvSpPr>
        <p:spPr bwMode="auto">
          <a:xfrm>
            <a:off x="5505450" y="5943600"/>
            <a:ext cx="573088" cy="458788"/>
          </a:xfrm>
          <a:prstGeom prst="rect">
            <a:avLst/>
          </a:prstGeom>
          <a:noFill/>
          <a:ln w="127000">
            <a:noFill/>
            <a:miter lim="800000"/>
            <a:headEnd/>
            <a:tailEnd/>
          </a:ln>
          <a:effectLst>
            <a:outerShdw dist="17961" dir="2700000" algn="ctr" rotWithShape="0">
              <a:schemeClr val="bg2"/>
            </a:outerShdw>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sym typeface="Symbol" pitchFamily="18" charset="2"/>
              </a:rPr>
              <a:t></a:t>
            </a:r>
            <a:r>
              <a:rPr lang="en-US" baseline="-25000">
                <a:effectLst>
                  <a:outerShdw blurRad="38100" dist="38100" dir="2700000" algn="tl">
                    <a:srgbClr val="000000">
                      <a:alpha val="43137"/>
                    </a:srgbClr>
                  </a:outerShdw>
                </a:effectLst>
              </a:rPr>
              <a:t>rp</a:t>
            </a:r>
          </a:p>
        </p:txBody>
      </p:sp>
      <p:sp>
        <p:nvSpPr>
          <p:cNvPr id="345107" name="Rectangle 19"/>
          <p:cNvSpPr>
            <a:spLocks noChangeArrowheads="1"/>
          </p:cNvSpPr>
          <p:nvPr/>
        </p:nvSpPr>
        <p:spPr bwMode="auto">
          <a:xfrm>
            <a:off x="2847975" y="4024313"/>
            <a:ext cx="2241550" cy="458787"/>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effectLst>
                  <a:outerShdw blurRad="38100" dist="38100" dir="2700000" algn="tl">
                    <a:srgbClr val="000000">
                      <a:alpha val="43137"/>
                    </a:srgbClr>
                  </a:outerShdw>
                </a:effectLst>
              </a:rPr>
              <a:t> ) Slope = 9/22</a:t>
            </a:r>
          </a:p>
        </p:txBody>
      </p:sp>
      <p:grpSp>
        <p:nvGrpSpPr>
          <p:cNvPr id="2" name="Group 26"/>
          <p:cNvGrpSpPr>
            <a:grpSpLocks/>
          </p:cNvGrpSpPr>
          <p:nvPr/>
        </p:nvGrpSpPr>
        <p:grpSpPr bwMode="auto">
          <a:xfrm>
            <a:off x="6134106" y="2895600"/>
            <a:ext cx="3228977" cy="1543050"/>
            <a:chOff x="3864" y="1824"/>
            <a:chExt cx="2034" cy="972"/>
          </a:xfrm>
        </p:grpSpPr>
        <p:sp>
          <p:nvSpPr>
            <p:cNvPr id="345108" name="Rectangle 20"/>
            <p:cNvSpPr>
              <a:spLocks noChangeArrowheads="1"/>
            </p:cNvSpPr>
            <p:nvPr/>
          </p:nvSpPr>
          <p:spPr bwMode="auto">
            <a:xfrm>
              <a:off x="4118" y="2219"/>
              <a:ext cx="700" cy="289"/>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dirty="0">
                  <a:effectLst>
                    <a:outerShdw blurRad="38100" dist="38100" dir="2700000" algn="tl">
                      <a:srgbClr val="000000">
                        <a:alpha val="43137"/>
                      </a:srgbClr>
                    </a:outerShdw>
                  </a:effectLst>
                </a:rPr>
                <a:t>E(</a:t>
              </a:r>
              <a:r>
                <a:rPr lang="en-US" dirty="0" err="1">
                  <a:effectLst>
                    <a:outerShdw blurRad="38100" dist="38100" dir="2700000" algn="tl">
                      <a:srgbClr val="000000">
                        <a:alpha val="43137"/>
                      </a:srgbClr>
                    </a:outerShdw>
                  </a:effectLst>
                </a:rPr>
                <a:t>r</a:t>
              </a:r>
              <a:r>
                <a:rPr lang="en-US" baseline="-25000" dirty="0" err="1">
                  <a:effectLst>
                    <a:outerShdw blurRad="38100" dist="38100" dir="2700000" algn="tl">
                      <a:srgbClr val="000000">
                        <a:alpha val="43137"/>
                      </a:srgbClr>
                    </a:outerShdw>
                  </a:effectLst>
                </a:rPr>
                <a:t>p</a:t>
              </a:r>
              <a:r>
                <a:rPr lang="en-US" dirty="0">
                  <a:effectLst>
                    <a:outerShdw blurRad="38100" dist="38100" dir="2700000" algn="tl">
                      <a:srgbClr val="000000">
                        <a:alpha val="43137"/>
                      </a:srgbClr>
                    </a:outerShdw>
                  </a:effectLst>
                </a:rPr>
                <a:t>) - </a:t>
              </a:r>
            </a:p>
          </p:txBody>
        </p:sp>
        <p:sp>
          <p:nvSpPr>
            <p:cNvPr id="345109" name="Rectangle 21"/>
            <p:cNvSpPr>
              <a:spLocks noChangeArrowheads="1"/>
            </p:cNvSpPr>
            <p:nvPr/>
          </p:nvSpPr>
          <p:spPr bwMode="auto">
            <a:xfrm>
              <a:off x="4637" y="2214"/>
              <a:ext cx="1261" cy="540"/>
            </a:xfrm>
            <a:prstGeom prst="rect">
              <a:avLst/>
            </a:prstGeom>
            <a:noFill/>
            <a:ln w="127000">
              <a:noFill/>
              <a:miter lim="800000"/>
              <a:headEnd/>
              <a:tailEnd/>
            </a:ln>
            <a:effectLst/>
          </p:spPr>
          <p:txBody>
            <a:bodyPr wrap="square" lIns="90488" tIns="44450" rIns="90488" bIns="44450">
              <a:spAutoFit/>
            </a:bodyPr>
            <a:lstStyle/>
            <a:p>
              <a:pPr>
                <a:spcBef>
                  <a:spcPct val="0"/>
                </a:spcBef>
                <a:defRPr/>
              </a:pPr>
              <a:r>
                <a:rPr lang="en-US" dirty="0">
                  <a:effectLst>
                    <a:outerShdw blurRad="38100" dist="38100" dir="2700000" algn="tl">
                      <a:srgbClr val="000000">
                        <a:alpha val="43137"/>
                      </a:srgbClr>
                    </a:outerShdw>
                  </a:effectLst>
                </a:rPr>
                <a:t>r</a:t>
              </a:r>
              <a:r>
                <a:rPr lang="en-US" baseline="-25000" dirty="0">
                  <a:effectLst>
                    <a:outerShdw blurRad="38100" dist="38100" dir="2700000" algn="tl">
                      <a:srgbClr val="000000">
                        <a:alpha val="43137"/>
                      </a:srgbClr>
                    </a:outerShdw>
                  </a:effectLst>
                </a:rPr>
                <a:t>f</a:t>
              </a:r>
              <a:r>
                <a:rPr lang="en-US" dirty="0">
                  <a:effectLst>
                    <a:outerShdw blurRad="38100" dist="38100" dir="2700000" algn="tl">
                      <a:srgbClr val="000000">
                        <a:alpha val="43137"/>
                      </a:srgbClr>
                    </a:outerShdw>
                  </a:effectLst>
                </a:rPr>
                <a:t> = 9%</a:t>
              </a:r>
              <a:r>
                <a:rPr lang="hu-HU" dirty="0">
                  <a:effectLst>
                    <a:outerShdw blurRad="38100" dist="38100" dir="2700000" algn="tl">
                      <a:srgbClr val="000000">
                        <a:alpha val="43137"/>
                      </a:srgbClr>
                    </a:outerShdw>
                  </a:effectLst>
                </a:rPr>
                <a:t>= </a:t>
              </a:r>
            </a:p>
            <a:p>
              <a:pPr>
                <a:spcBef>
                  <a:spcPct val="0"/>
                </a:spcBef>
                <a:defRPr/>
              </a:pPr>
              <a:r>
                <a:rPr lang="hu-HU" dirty="0" err="1">
                  <a:effectLst>
                    <a:outerShdw blurRad="38100" dist="38100" dir="2700000" algn="tl">
                      <a:srgbClr val="000000">
                        <a:alpha val="43137"/>
                      </a:srgbClr>
                    </a:outerShdw>
                  </a:effectLst>
                </a:rPr>
                <a:t>risk</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premium</a:t>
              </a:r>
              <a:endParaRPr lang="en-US" dirty="0">
                <a:effectLst>
                  <a:outerShdw blurRad="38100" dist="38100" dir="2700000" algn="tl">
                    <a:srgbClr val="000000">
                      <a:alpha val="43137"/>
                    </a:srgbClr>
                  </a:outerShdw>
                </a:effectLst>
              </a:endParaRPr>
            </a:p>
          </p:txBody>
        </p:sp>
        <p:sp>
          <p:nvSpPr>
            <p:cNvPr id="345110" name="Line 22"/>
            <p:cNvSpPr>
              <a:spLocks noChangeShapeType="1"/>
            </p:cNvSpPr>
            <p:nvPr/>
          </p:nvSpPr>
          <p:spPr bwMode="auto">
            <a:xfrm>
              <a:off x="3912" y="1824"/>
              <a:ext cx="252" cy="516"/>
            </a:xfrm>
            <a:prstGeom prst="line">
              <a:avLst/>
            </a:prstGeom>
            <a:noFill/>
            <a:ln w="50800">
              <a:solidFill>
                <a:srgbClr val="F835A7"/>
              </a:solidFill>
              <a:round/>
              <a:headEnd/>
              <a:tailEn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sp>
          <p:nvSpPr>
            <p:cNvPr id="345111" name="Line 23"/>
            <p:cNvSpPr>
              <a:spLocks noChangeShapeType="1"/>
            </p:cNvSpPr>
            <p:nvPr/>
          </p:nvSpPr>
          <p:spPr bwMode="auto">
            <a:xfrm flipH="1">
              <a:off x="3864" y="2352"/>
              <a:ext cx="300" cy="444"/>
            </a:xfrm>
            <a:prstGeom prst="line">
              <a:avLst/>
            </a:prstGeom>
            <a:noFill/>
            <a:ln w="50800">
              <a:solidFill>
                <a:srgbClr val="F835A7"/>
              </a:solidFill>
              <a:round/>
              <a:headEnd/>
              <a:tailEnd/>
            </a:ln>
            <a:effectLst>
              <a:outerShdw dist="53882" dir="2700000" algn="ctr" rotWithShape="0">
                <a:schemeClr val="bg2"/>
              </a:outerShdw>
            </a:effectLst>
          </p:spPr>
          <p:txBody>
            <a:bodyPr/>
            <a:lstStyle/>
            <a:p>
              <a:pPr>
                <a:defRPr/>
              </a:pPr>
              <a:endParaRPr lang="en-US" sz="3000">
                <a:solidFill>
                  <a:srgbClr val="66FF66"/>
                </a:solidFill>
                <a:effectLst>
                  <a:outerShdw blurRad="38100" dist="38100" dir="2700000" algn="tl">
                    <a:srgbClr val="000000">
                      <a:alpha val="43137"/>
                    </a:srgbClr>
                  </a:outerShdw>
                </a:effectLst>
              </a:endParaRPr>
            </a:p>
          </p:txBody>
        </p:sp>
      </p:grpSp>
      <p:sp>
        <p:nvSpPr>
          <p:cNvPr id="345112" name="Rectangle 24"/>
          <p:cNvSpPr>
            <a:spLocks noChangeArrowheads="1"/>
          </p:cNvSpPr>
          <p:nvPr/>
        </p:nvSpPr>
        <p:spPr bwMode="auto">
          <a:xfrm>
            <a:off x="6329363" y="595313"/>
            <a:ext cx="1668462" cy="1566862"/>
          </a:xfrm>
          <a:prstGeom prst="rect">
            <a:avLst/>
          </a:prstGeom>
          <a:noFill/>
          <a:ln w="127000">
            <a:noFill/>
            <a:miter lim="800000"/>
            <a:headEnd/>
            <a:tailEnd/>
          </a:ln>
          <a:effectLst/>
        </p:spPr>
        <p:txBody>
          <a:bodyPr wrap="none" lIns="90488" tIns="44450" rIns="90488" bIns="44450">
            <a:spAutoFit/>
          </a:bodyPr>
          <a:lstStyle/>
          <a:p>
            <a:pPr>
              <a:spcBef>
                <a:spcPct val="0"/>
              </a:spcBef>
              <a:defRPr/>
            </a:pPr>
            <a:r>
              <a:rPr lang="en-US">
                <a:solidFill>
                  <a:schemeClr val="tx2"/>
                </a:solidFill>
                <a:effectLst>
                  <a:outerShdw blurRad="38100" dist="38100" dir="2700000" algn="tl">
                    <a:srgbClr val="000000">
                      <a:alpha val="43137"/>
                    </a:srgbClr>
                  </a:outerShdw>
                </a:effectLst>
              </a:rPr>
              <a:t>CAL</a:t>
            </a:r>
          </a:p>
          <a:p>
            <a:pPr>
              <a:spcBef>
                <a:spcPct val="0"/>
              </a:spcBef>
              <a:defRPr/>
            </a:pPr>
            <a:r>
              <a:rPr lang="en-US">
                <a:solidFill>
                  <a:schemeClr val="tx2"/>
                </a:solidFill>
                <a:effectLst>
                  <a:outerShdw blurRad="38100" dist="38100" dir="2700000" algn="tl">
                    <a:srgbClr val="000000">
                      <a:alpha val="43137"/>
                    </a:srgbClr>
                  </a:outerShdw>
                </a:effectLst>
              </a:rPr>
              <a:t>(Capital</a:t>
            </a:r>
          </a:p>
          <a:p>
            <a:pPr>
              <a:spcBef>
                <a:spcPct val="0"/>
              </a:spcBef>
              <a:defRPr/>
            </a:pPr>
            <a:r>
              <a:rPr lang="en-US">
                <a:solidFill>
                  <a:schemeClr val="tx2"/>
                </a:solidFill>
                <a:effectLst>
                  <a:outerShdw blurRad="38100" dist="38100" dir="2700000" algn="tl">
                    <a:srgbClr val="000000">
                      <a:alpha val="43137"/>
                    </a:srgbClr>
                  </a:outerShdw>
                </a:effectLst>
              </a:rPr>
              <a:t>Allocation</a:t>
            </a:r>
          </a:p>
          <a:p>
            <a:pPr>
              <a:spcBef>
                <a:spcPct val="0"/>
              </a:spcBef>
              <a:defRPr/>
            </a:pPr>
            <a:r>
              <a:rPr lang="en-US">
                <a:solidFill>
                  <a:schemeClr val="tx2"/>
                </a:solidFill>
                <a:effectLst>
                  <a:outerShdw blurRad="38100" dist="38100" dir="2700000" algn="tl">
                    <a:srgbClr val="000000">
                      <a:alpha val="43137"/>
                    </a:srgbClr>
                  </a:outerShdw>
                </a:effectLst>
              </a:rPr>
              <a:t>Line)</a:t>
            </a:r>
          </a:p>
        </p:txBody>
      </p:sp>
      <p:sp>
        <p:nvSpPr>
          <p:cNvPr id="74773" name="Text Box 25"/>
          <p:cNvSpPr txBox="1">
            <a:spLocks noChangeArrowheads="1"/>
          </p:cNvSpPr>
          <p:nvPr/>
        </p:nvSpPr>
        <p:spPr bwMode="auto">
          <a:xfrm>
            <a:off x="7239000" y="5867400"/>
            <a:ext cx="685800" cy="519113"/>
          </a:xfrm>
          <a:prstGeom prst="rect">
            <a:avLst/>
          </a:prstGeom>
          <a:noFill/>
          <a:ln w="9525">
            <a:noFill/>
            <a:miter lim="800000"/>
            <a:headEnd/>
            <a:tailEnd/>
          </a:ln>
        </p:spPr>
        <p:txBody>
          <a:bodyPr>
            <a:spAutoFit/>
          </a:bodyPr>
          <a:lstStyle/>
          <a:p>
            <a:pPr>
              <a:spcBef>
                <a:spcPct val="50000"/>
              </a:spcBef>
              <a:defRPr/>
            </a:pPr>
            <a:r>
              <a:rPr lang="en-US" sz="2800">
                <a:effectLst>
                  <a:outerShdw blurRad="38100" dist="38100" dir="2700000" algn="tl">
                    <a:srgbClr val="000000">
                      <a:alpha val="43137"/>
                    </a:srgbClr>
                  </a:outerShdw>
                </a:effectLst>
                <a:latin typeface="Symbol" pitchFamily="18" charset="2"/>
              </a:rPr>
              <a:t>s</a:t>
            </a:r>
          </a:p>
        </p:txBody>
      </p:sp>
      <p:sp>
        <p:nvSpPr>
          <p:cNvPr id="73757" name="Text Box 29"/>
          <p:cNvSpPr txBox="1">
            <a:spLocks noChangeArrowheads="1"/>
          </p:cNvSpPr>
          <p:nvPr/>
        </p:nvSpPr>
        <p:spPr bwMode="auto">
          <a:xfrm>
            <a:off x="2579461" y="328612"/>
            <a:ext cx="3421063" cy="1200329"/>
          </a:xfrm>
          <a:prstGeom prst="rect">
            <a:avLst/>
          </a:prstGeom>
          <a:solidFill>
            <a:schemeClr val="bg1"/>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3300"/>
            </a:extrusionClr>
          </a:sp3d>
        </p:spPr>
        <p:txBody>
          <a:bodyPr>
            <a:spAutoFit/>
            <a:flatTx/>
          </a:bodyPr>
          <a:lstStyle/>
          <a:p>
            <a:pPr>
              <a:spcBef>
                <a:spcPct val="50000"/>
              </a:spcBef>
              <a:defRPr/>
            </a:pPr>
            <a:r>
              <a:rPr lang="en-US" dirty="0"/>
              <a:t>P or combinations of P &amp; </a:t>
            </a:r>
            <a:r>
              <a:rPr lang="en-US" dirty="0" err="1"/>
              <a:t>Rf</a:t>
            </a:r>
            <a:r>
              <a:rPr lang="en-US" dirty="0"/>
              <a:t> offer a return per unit of risk of 9/22.</a:t>
            </a:r>
          </a:p>
        </p:txBody>
      </p:sp>
    </p:spTree>
    <p:extLst>
      <p:ext uri="{BB962C8B-B14F-4D97-AF65-F5344CB8AC3E}">
        <p14:creationId xmlns:p14="http://schemas.microsoft.com/office/powerpoint/2010/main" val="403614743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178933"/>
            <a:ext cx="6553200" cy="623888"/>
          </a:xfrm>
        </p:spPr>
        <p:txBody>
          <a:bodyPr lIns="90488" tIns="44450" rIns="90488" bIns="44450" anchor="b">
            <a:normAutofit fontScale="90000"/>
          </a:bodyPr>
          <a:lstStyle/>
          <a:p>
            <a:r>
              <a:rPr lang="en-US" sz="4000" b="1"/>
              <a:t>Risk Aversion and Allocation</a:t>
            </a:r>
          </a:p>
        </p:txBody>
      </p:sp>
      <p:sp>
        <p:nvSpPr>
          <p:cNvPr id="81923" name="Rectangle 3"/>
          <p:cNvSpPr>
            <a:spLocks noGrp="1" noChangeArrowheads="1"/>
          </p:cNvSpPr>
          <p:nvPr>
            <p:ph idx="4294967295"/>
          </p:nvPr>
        </p:nvSpPr>
        <p:spPr/>
        <p:txBody>
          <a:bodyPr lIns="90488" tIns="44450" rIns="90488" bIns="44450"/>
          <a:lstStyle/>
          <a:p>
            <a:pPr marL="625475" indent="-625475">
              <a:buFont typeface="Wingdings" panose="05000000000000000000" pitchFamily="2" charset="2"/>
              <a:buChar char="n"/>
            </a:pPr>
            <a:r>
              <a:rPr lang="en-US" sz="2600" dirty="0"/>
              <a:t>Greater levels of risk aversion lead investors to choose  larger proportions of the risk free rate</a:t>
            </a:r>
          </a:p>
          <a:p>
            <a:pPr marL="0" indent="0">
              <a:buNone/>
            </a:pPr>
            <a:endParaRPr lang="en-US" sz="2400" b="1" dirty="0"/>
          </a:p>
          <a:p>
            <a:pPr>
              <a:buFont typeface="Wingdings" panose="05000000000000000000" pitchFamily="2" charset="2"/>
              <a:buChar char="n"/>
            </a:pPr>
            <a:r>
              <a:rPr lang="en-US" sz="2400" b="1" dirty="0"/>
              <a:t> </a:t>
            </a:r>
          </a:p>
        </p:txBody>
      </p:sp>
      <p:sp>
        <p:nvSpPr>
          <p:cNvPr id="347140" name="Rectangle 4"/>
          <p:cNvSpPr>
            <a:spLocks noChangeArrowheads="1"/>
          </p:cNvSpPr>
          <p:nvPr/>
        </p:nvSpPr>
        <p:spPr bwMode="auto">
          <a:xfrm>
            <a:off x="681555" y="2112736"/>
            <a:ext cx="7975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600" b="0" dirty="0">
                <a:latin typeface="Book Antiqua" panose="02040602050305030304" pitchFamily="18" charset="0"/>
              </a:rPr>
              <a:t>Lower levels of risk aversion lead investors to choose larger proportions of the portfolio of risky assets</a:t>
            </a:r>
          </a:p>
          <a:p>
            <a:endParaRPr lang="en-US" sz="2600" b="0" dirty="0">
              <a:latin typeface="Book Antiqua" panose="02040602050305030304" pitchFamily="18" charset="0"/>
            </a:endParaRPr>
          </a:p>
          <a:p>
            <a:r>
              <a:rPr lang="en-US" sz="2600" b="0" dirty="0">
                <a:latin typeface="Book Antiqua" panose="02040602050305030304" pitchFamily="18" charset="0"/>
              </a:rPr>
              <a:t>Willingness to accept high levels of risk for high levels of returns would result in </a:t>
            </a:r>
            <a:br>
              <a:rPr lang="en-US" sz="2600" b="0" dirty="0">
                <a:latin typeface="Book Antiqua" panose="02040602050305030304" pitchFamily="18" charset="0"/>
              </a:rPr>
            </a:br>
            <a:r>
              <a:rPr lang="en-US" sz="2600" b="0" dirty="0">
                <a:latin typeface="Book Antiqua" panose="02040602050305030304" pitchFamily="18" charset="0"/>
              </a:rPr>
              <a:t>leveraged combinations</a:t>
            </a:r>
          </a:p>
        </p:txBody>
      </p:sp>
      <p:pic>
        <p:nvPicPr>
          <p:cNvPr id="73735" name="Picture 6"/>
          <p:cNvPicPr>
            <a:picLocks noChangeAspect="1" noChangeArrowheads="1"/>
          </p:cNvPicPr>
          <p:nvPr/>
        </p:nvPicPr>
        <p:blipFill>
          <a:blip r:embed="rId3"/>
          <a:srcRect/>
          <a:stretch>
            <a:fillRect/>
          </a:stretch>
        </p:blipFill>
        <p:spPr bwMode="auto">
          <a:xfrm>
            <a:off x="5756774" y="3713008"/>
            <a:ext cx="3271837" cy="2466086"/>
          </a:xfrm>
          <a:prstGeom prst="rect">
            <a:avLst/>
          </a:prstGeom>
          <a:solidFill>
            <a:schemeClr val="bg1"/>
          </a:solidFill>
          <a:ln w="9525" algn="ctr">
            <a:noFill/>
            <a:miter lim="800000"/>
            <a:headEnd/>
            <a:tailEnd/>
          </a:ln>
        </p:spPr>
      </p:pic>
      <p:sp>
        <p:nvSpPr>
          <p:cNvPr id="336923" name="Text Box 27"/>
          <p:cNvSpPr txBox="1">
            <a:spLocks noChangeArrowheads="1"/>
          </p:cNvSpPr>
          <p:nvPr/>
        </p:nvSpPr>
        <p:spPr bwMode="auto">
          <a:xfrm>
            <a:off x="5719763" y="6057900"/>
            <a:ext cx="1033462" cy="228600"/>
          </a:xfrm>
          <a:prstGeom prst="rect">
            <a:avLst/>
          </a:prstGeom>
          <a:noFill/>
          <a:ln w="9525" algn="ctr">
            <a:noFill/>
            <a:miter lim="800000"/>
            <a:headEnd/>
            <a:tailEnd/>
          </a:ln>
          <a:effectLst/>
        </p:spPr>
        <p:txBody>
          <a:bodyPr>
            <a:spAutoFit/>
          </a:bodyPr>
          <a:lstStyle/>
          <a:p>
            <a:pPr>
              <a:spcBef>
                <a:spcPct val="50000"/>
              </a:spcBef>
              <a:defRPr/>
            </a:pPr>
            <a:r>
              <a:rPr lang="en-US" sz="900">
                <a:solidFill>
                  <a:srgbClr val="66FF66"/>
                </a:solidFill>
                <a:effectLst>
                  <a:outerShdw blurRad="38100" dist="38100" dir="2700000" algn="tl">
                    <a:srgbClr val="000000"/>
                  </a:outerShdw>
                </a:effectLst>
              </a:rPr>
              <a:t>y = 0</a:t>
            </a:r>
          </a:p>
        </p:txBody>
      </p:sp>
      <p:sp>
        <p:nvSpPr>
          <p:cNvPr id="81928" name="Text Box 19"/>
          <p:cNvSpPr txBox="1">
            <a:spLocks noChangeArrowheads="1"/>
          </p:cNvSpPr>
          <p:nvPr/>
        </p:nvSpPr>
        <p:spPr bwMode="auto">
          <a:xfrm>
            <a:off x="8005763" y="5286375"/>
            <a:ext cx="889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900"/>
              <a:t>y = 1.5</a:t>
            </a:r>
          </a:p>
        </p:txBody>
      </p:sp>
    </p:spTree>
    <p:extLst>
      <p:ext uri="{BB962C8B-B14F-4D97-AF65-F5344CB8AC3E}">
        <p14:creationId xmlns:p14="http://schemas.microsoft.com/office/powerpoint/2010/main" val="1787885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9029"/>
            <a:ext cx="7696200" cy="762000"/>
          </a:xfrm>
          <a:noFill/>
        </p:spPr>
        <p:txBody>
          <a:bodyPr lIns="90488" tIns="44450" rIns="90488" bIns="44450"/>
          <a:lstStyle/>
          <a:p>
            <a:pPr eaLnBrk="1" hangingPunct="1"/>
            <a:r>
              <a:rPr lang="en-US" sz="3500" b="1" dirty="0">
                <a:solidFill>
                  <a:schemeClr val="tx1"/>
                </a:solidFill>
              </a:rPr>
              <a:t>Active vs. Passive Management</a:t>
            </a:r>
          </a:p>
        </p:txBody>
      </p:sp>
      <p:sp>
        <p:nvSpPr>
          <p:cNvPr id="14339" name="Rectangle 3"/>
          <p:cNvSpPr>
            <a:spLocks noGrp="1" noChangeArrowheads="1"/>
          </p:cNvSpPr>
          <p:nvPr>
            <p:ph type="body" idx="1"/>
          </p:nvPr>
        </p:nvSpPr>
        <p:spPr>
          <a:xfrm>
            <a:off x="419100" y="1466850"/>
            <a:ext cx="8229600" cy="4530725"/>
          </a:xfrm>
          <a:noFill/>
        </p:spPr>
        <p:txBody>
          <a:bodyPr lIns="90488" tIns="44450" rIns="90488" bIns="44450"/>
          <a:lstStyle/>
          <a:p>
            <a:pPr eaLnBrk="1" hangingPunct="1">
              <a:buFont typeface="Wingdings" panose="05000000000000000000" pitchFamily="2" charset="2"/>
              <a:buNone/>
            </a:pPr>
            <a:r>
              <a:rPr lang="en-US" b="1" dirty="0"/>
              <a:t>  </a:t>
            </a:r>
            <a:r>
              <a:rPr lang="en-US" b="1" u="sng" dirty="0"/>
              <a:t>Active Management</a:t>
            </a:r>
          </a:p>
          <a:p>
            <a:pPr eaLnBrk="1" hangingPunct="1"/>
            <a:r>
              <a:rPr lang="en-US" dirty="0"/>
              <a:t>Finding undervalued securities</a:t>
            </a:r>
          </a:p>
          <a:p>
            <a:pPr eaLnBrk="1" hangingPunct="1"/>
            <a:r>
              <a:rPr lang="en-US" dirty="0"/>
              <a:t>Timing </a:t>
            </a:r>
            <a:r>
              <a:rPr lang="hu-HU" dirty="0"/>
              <a:t>is </a:t>
            </a:r>
            <a:r>
              <a:rPr lang="hu-HU" dirty="0" err="1"/>
              <a:t>essential</a:t>
            </a:r>
            <a:endParaRPr lang="en-US" dirty="0"/>
          </a:p>
          <a:p>
            <a:pPr eaLnBrk="1" hangingPunct="1">
              <a:buFont typeface="Wingdings" panose="05000000000000000000" pitchFamily="2" charset="2"/>
              <a:buNone/>
            </a:pPr>
            <a:endParaRPr lang="en-US" u="sng" dirty="0"/>
          </a:p>
          <a:p>
            <a:pPr eaLnBrk="1" hangingPunct="1">
              <a:buFont typeface="Wingdings" panose="05000000000000000000" pitchFamily="2" charset="2"/>
              <a:buNone/>
            </a:pPr>
            <a:r>
              <a:rPr lang="en-US" b="1" dirty="0"/>
              <a:t>   </a:t>
            </a:r>
            <a:r>
              <a:rPr lang="en-US" b="1" u="sng" dirty="0"/>
              <a:t>Passive Management</a:t>
            </a:r>
            <a:endParaRPr lang="en-US" b="1" dirty="0"/>
          </a:p>
          <a:p>
            <a:pPr eaLnBrk="1" hangingPunct="1"/>
            <a:r>
              <a:rPr lang="en-US" dirty="0"/>
              <a:t>No attempt to find undervalued securities</a:t>
            </a:r>
          </a:p>
          <a:p>
            <a:pPr eaLnBrk="1" hangingPunct="1"/>
            <a:r>
              <a:rPr lang="en-US" dirty="0"/>
              <a:t>No attempt to time</a:t>
            </a:r>
          </a:p>
          <a:p>
            <a:pPr eaLnBrk="1" hangingPunct="1"/>
            <a:r>
              <a:rPr lang="en-US" dirty="0"/>
              <a:t>Holding an efficient portfolio</a:t>
            </a:r>
          </a:p>
        </p:txBody>
      </p:sp>
    </p:spTree>
    <p:extLst>
      <p:ext uri="{BB962C8B-B14F-4D97-AF65-F5344CB8AC3E}">
        <p14:creationId xmlns:p14="http://schemas.microsoft.com/office/powerpoint/2010/main" val="139594679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5400" y="0"/>
            <a:ext cx="5181600" cy="1143000"/>
          </a:xfrm>
        </p:spPr>
        <p:txBody>
          <a:bodyPr anchorCtr="1"/>
          <a:lstStyle/>
          <a:p>
            <a:pPr eaLnBrk="1" hangingPunct="1"/>
            <a:r>
              <a:rPr lang="en-US" b="1" dirty="0"/>
              <a:t>A Passive Strategy</a:t>
            </a:r>
          </a:p>
        </p:txBody>
      </p:sp>
      <p:sp>
        <p:nvSpPr>
          <p:cNvPr id="31747" name="Content Placeholder 2"/>
          <p:cNvSpPr>
            <a:spLocks noGrp="1"/>
          </p:cNvSpPr>
          <p:nvPr>
            <p:ph idx="4294967295"/>
          </p:nvPr>
        </p:nvSpPr>
        <p:spPr>
          <a:xfrm>
            <a:off x="411163" y="1158875"/>
            <a:ext cx="8229600" cy="4525963"/>
          </a:xfrm>
        </p:spPr>
        <p:txBody>
          <a:bodyPr/>
          <a:lstStyle/>
          <a:p>
            <a:pPr eaLnBrk="1" hangingPunct="1"/>
            <a:r>
              <a:rPr lang="en-US" sz="2600" dirty="0"/>
              <a:t>Investing in a broad stock index and a risk free investment is an example of a passive strategy.</a:t>
            </a:r>
          </a:p>
          <a:p>
            <a:pPr eaLnBrk="1" hangingPunct="1"/>
            <a:endParaRPr lang="en-US" sz="2600" dirty="0"/>
          </a:p>
          <a:p>
            <a:pPr marL="271463" lvl="1" indent="-271463" eaLnBrk="1" hangingPunct="1"/>
            <a:r>
              <a:rPr lang="en-US" sz="2600" dirty="0"/>
              <a:t>The investor makes no attempt to actively find undervalued strategies nor actively switch their asset allocations.</a:t>
            </a:r>
          </a:p>
          <a:p>
            <a:pPr lvl="1" eaLnBrk="1" hangingPunct="1"/>
            <a:endParaRPr lang="en-US" sz="2600" dirty="0"/>
          </a:p>
          <a:p>
            <a:pPr marL="271463" lvl="1" indent="-271463" eaLnBrk="1" hangingPunct="1"/>
            <a:r>
              <a:rPr lang="en-US" sz="2600" dirty="0"/>
              <a:t>The CAL that employs the market (or an index that mimics overall market performance) is called the Capital Market Line or CML.</a:t>
            </a:r>
          </a:p>
        </p:txBody>
      </p:sp>
    </p:spTree>
    <p:extLst>
      <p:ext uri="{BB962C8B-B14F-4D97-AF65-F5344CB8AC3E}">
        <p14:creationId xmlns:p14="http://schemas.microsoft.com/office/powerpoint/2010/main" val="3619342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églalap 4"/>
          <p:cNvSpPr/>
          <p:nvPr/>
        </p:nvSpPr>
        <p:spPr>
          <a:xfrm>
            <a:off x="241173" y="963877"/>
            <a:ext cx="3008249" cy="4930246"/>
          </a:xfrm>
          <a:prstGeom prst="rect">
            <a:avLst/>
          </a:prstGeom>
        </p:spPr>
        <p:txBody>
          <a:bodyPr vert="horz" lIns="91440" tIns="45720" rIns="91440" bIns="45720" rtlCol="0" anchor="ctr">
            <a:normAutofit/>
          </a:bodyPr>
          <a:lstStyle/>
          <a:p>
            <a:pPr algn="r" eaLnBrk="1" hangingPunct="1">
              <a:lnSpc>
                <a:spcPct val="90000"/>
              </a:lnSpc>
              <a:spcAft>
                <a:spcPts val="600"/>
              </a:spcAft>
            </a:pPr>
            <a:r>
              <a:rPr lang="en-US" sz="4400" b="1" kern="1200" dirty="0">
                <a:solidFill>
                  <a:schemeClr val="accent1"/>
                </a:solidFill>
                <a:latin typeface="+mj-lt"/>
                <a:ea typeface="+mj-ea"/>
                <a:cs typeface="+mj-cs"/>
              </a:rPr>
              <a:t>Risk Premiums, Risk Aversion</a:t>
            </a:r>
          </a:p>
        </p:txBody>
      </p:sp>
      <p:cxnSp>
        <p:nvCxnSpPr>
          <p:cNvPr id="13"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églalap 5"/>
          <p:cNvSpPr/>
          <p:nvPr/>
        </p:nvSpPr>
        <p:spPr>
          <a:xfrm>
            <a:off x="3732023" y="963877"/>
            <a:ext cx="4783327" cy="4930246"/>
          </a:xfrm>
          <a:prstGeom prst="rect">
            <a:avLst/>
          </a:prstGeom>
        </p:spPr>
        <p:txBody>
          <a:bodyPr vert="horz" lIns="91440" tIns="45720" rIns="91440" bIns="45720" rtlCol="0" anchor="ctr">
            <a:normAutofit lnSpcReduction="10000"/>
          </a:bodyPr>
          <a:lstStyle/>
          <a:p>
            <a:pPr indent="-228600" eaLnBrk="1" hangingPunct="1">
              <a:lnSpc>
                <a:spcPct val="90000"/>
              </a:lnSpc>
              <a:spcAft>
                <a:spcPts val="600"/>
              </a:spcAft>
              <a:buFont typeface="Arial" panose="020B0604020202020204" pitchFamily="34" charset="0"/>
              <a:buChar char="•"/>
            </a:pPr>
            <a:r>
              <a:rPr lang="en-US" sz="2600" b="1" dirty="0">
                <a:latin typeface="+mn-lt"/>
              </a:rPr>
              <a:t>Risk-free rate: </a:t>
            </a:r>
            <a:r>
              <a:rPr lang="en-US" sz="2600" dirty="0">
                <a:latin typeface="+mn-lt"/>
              </a:rPr>
              <a:t>The rate of return that can be earned with certainty</a:t>
            </a:r>
          </a:p>
          <a:p>
            <a:pPr indent="-228600" eaLnBrk="1" hangingPunct="1">
              <a:lnSpc>
                <a:spcPct val="90000"/>
              </a:lnSpc>
              <a:spcAft>
                <a:spcPts val="600"/>
              </a:spcAft>
              <a:buFont typeface="Arial" panose="020B0604020202020204" pitchFamily="34" charset="0"/>
              <a:buChar char="•"/>
            </a:pPr>
            <a:endParaRPr lang="en-US" sz="1100" dirty="0">
              <a:latin typeface="+mn-lt"/>
            </a:endParaRPr>
          </a:p>
          <a:p>
            <a:pPr indent="-228600" eaLnBrk="1" hangingPunct="1">
              <a:lnSpc>
                <a:spcPct val="90000"/>
              </a:lnSpc>
              <a:spcAft>
                <a:spcPts val="600"/>
              </a:spcAft>
              <a:buFont typeface="Arial" panose="020B0604020202020204" pitchFamily="34" charset="0"/>
              <a:buChar char="•"/>
            </a:pPr>
            <a:r>
              <a:rPr lang="en-US" sz="2600" b="1" dirty="0">
                <a:latin typeface="+mn-lt"/>
              </a:rPr>
              <a:t>Risk premium: </a:t>
            </a:r>
            <a:r>
              <a:rPr lang="en-US" sz="2600" dirty="0">
                <a:latin typeface="+mn-lt"/>
              </a:rPr>
              <a:t>An expected return in excess of that on risk-free securities.</a:t>
            </a:r>
          </a:p>
          <a:p>
            <a:pPr indent="-228600" eaLnBrk="1" hangingPunct="1">
              <a:lnSpc>
                <a:spcPct val="90000"/>
              </a:lnSpc>
              <a:spcAft>
                <a:spcPts val="600"/>
              </a:spcAft>
              <a:buFont typeface="Arial" panose="020B0604020202020204" pitchFamily="34" charset="0"/>
              <a:buChar char="•"/>
            </a:pPr>
            <a:endParaRPr lang="en-US" sz="1000" dirty="0">
              <a:latin typeface="+mn-lt"/>
            </a:endParaRPr>
          </a:p>
          <a:p>
            <a:pPr indent="-228600" eaLnBrk="1" hangingPunct="1">
              <a:lnSpc>
                <a:spcPct val="90000"/>
              </a:lnSpc>
              <a:spcAft>
                <a:spcPts val="600"/>
              </a:spcAft>
              <a:buFont typeface="Arial" panose="020B0604020202020204" pitchFamily="34" charset="0"/>
              <a:buChar char="•"/>
            </a:pPr>
            <a:r>
              <a:rPr lang="en-US" sz="2600" b="1" dirty="0">
                <a:latin typeface="+mn-lt"/>
              </a:rPr>
              <a:t>Excess return: </a:t>
            </a:r>
            <a:r>
              <a:rPr lang="en-US" sz="2600" dirty="0">
                <a:latin typeface="+mn-lt"/>
              </a:rPr>
              <a:t>Rate of return in excess of the Treasury-bill rate.</a:t>
            </a:r>
          </a:p>
          <a:p>
            <a:pPr indent="-228600" eaLnBrk="1" hangingPunct="1">
              <a:lnSpc>
                <a:spcPct val="90000"/>
              </a:lnSpc>
              <a:spcAft>
                <a:spcPts val="600"/>
              </a:spcAft>
              <a:buFont typeface="Arial" panose="020B0604020202020204" pitchFamily="34" charset="0"/>
              <a:buChar char="•"/>
            </a:pPr>
            <a:endParaRPr lang="en-US" sz="1000" dirty="0">
              <a:latin typeface="+mn-lt"/>
            </a:endParaRPr>
          </a:p>
          <a:p>
            <a:pPr indent="-228600" eaLnBrk="1" hangingPunct="1">
              <a:lnSpc>
                <a:spcPct val="90000"/>
              </a:lnSpc>
              <a:spcAft>
                <a:spcPts val="600"/>
              </a:spcAft>
              <a:buFont typeface="Arial" panose="020B0604020202020204" pitchFamily="34" charset="0"/>
              <a:buChar char="•"/>
            </a:pPr>
            <a:r>
              <a:rPr lang="en-US" sz="2600" b="1" dirty="0">
                <a:latin typeface="+mn-lt"/>
              </a:rPr>
              <a:t>Risk aversion: </a:t>
            </a:r>
            <a:r>
              <a:rPr lang="en-US" sz="2600" dirty="0">
                <a:latin typeface="+mn-lt"/>
              </a:rPr>
              <a:t>Reluctance to accept risk.</a:t>
            </a:r>
            <a:endParaRPr lang="en-US" sz="2100" dirty="0">
              <a:latin typeface="+mn-lt"/>
            </a:endParaRPr>
          </a:p>
          <a:p>
            <a:pPr indent="-228600" eaLnBrk="1" hangingPunct="1">
              <a:lnSpc>
                <a:spcPct val="90000"/>
              </a:lnSpc>
              <a:spcAft>
                <a:spcPts val="600"/>
              </a:spcAft>
              <a:buFont typeface="Arial" panose="020B0604020202020204" pitchFamily="34" charset="0"/>
              <a:buChar char="•"/>
            </a:pPr>
            <a:endParaRPr lang="en-US" sz="2100" dirty="0">
              <a:latin typeface="+mn-lt"/>
            </a:endParaRPr>
          </a:p>
        </p:txBody>
      </p:sp>
    </p:spTree>
    <p:extLst>
      <p:ext uri="{BB962C8B-B14F-4D97-AF65-F5344CB8AC3E}">
        <p14:creationId xmlns:p14="http://schemas.microsoft.com/office/powerpoint/2010/main" val="870602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25400" y="63712"/>
            <a:ext cx="8229600" cy="609600"/>
          </a:xfrm>
        </p:spPr>
        <p:txBody>
          <a:bodyPr lIns="90488" tIns="44450" rIns="90488" bIns="44450" anchor="b">
            <a:normAutofit/>
          </a:bodyPr>
          <a:lstStyle/>
          <a:p>
            <a:r>
              <a:rPr lang="en-US" sz="3600" b="1" dirty="0"/>
              <a:t>Risk Premium &amp; Risk Aversion</a:t>
            </a:r>
          </a:p>
        </p:txBody>
      </p:sp>
      <p:sp>
        <p:nvSpPr>
          <p:cNvPr id="446467" name="Rectangle 3"/>
          <p:cNvSpPr>
            <a:spLocks noGrp="1" noChangeArrowheads="1"/>
          </p:cNvSpPr>
          <p:nvPr>
            <p:ph idx="4294967295"/>
          </p:nvPr>
        </p:nvSpPr>
        <p:spPr/>
        <p:txBody>
          <a:bodyPr lIns="90488" tIns="44450" rIns="90488" bIns="44450"/>
          <a:lstStyle/>
          <a:p>
            <a:pPr marL="236538" indent="-236538"/>
            <a:r>
              <a:rPr lang="en-US" sz="2400" b="1" dirty="0"/>
              <a:t>The risk free rate is the rate of return that can be earned with certainty.</a:t>
            </a:r>
          </a:p>
          <a:p>
            <a:pPr marL="236538" indent="-236538"/>
            <a:r>
              <a:rPr lang="en-US" sz="2400" b="1" dirty="0"/>
              <a:t>The risk premium is the difference between the expected return of a risky asset and the risk-free rate.</a:t>
            </a:r>
          </a:p>
          <a:p>
            <a:pPr marL="236538" indent="-236538">
              <a:buFontTx/>
              <a:buNone/>
            </a:pPr>
            <a:r>
              <a:rPr lang="en-US" sz="2400" b="1" dirty="0"/>
              <a:t>		Excess Return or Risk </a:t>
            </a:r>
            <a:r>
              <a:rPr lang="en-US" sz="2400" b="1" dirty="0" err="1"/>
              <a:t>Premium</a:t>
            </a:r>
            <a:r>
              <a:rPr lang="en-US" sz="2400" b="1" baseline="-25000" dirty="0" err="1"/>
              <a:t>asset</a:t>
            </a:r>
            <a:r>
              <a:rPr lang="en-US" sz="2400" b="1" dirty="0"/>
              <a:t> =  </a:t>
            </a:r>
          </a:p>
          <a:p>
            <a:pPr marL="236538" indent="-236538"/>
            <a:endParaRPr lang="en-US" sz="2400" b="1" dirty="0"/>
          </a:p>
          <a:p>
            <a:pPr marL="236538" indent="-236538">
              <a:buFontTx/>
              <a:buNone/>
            </a:pPr>
            <a:r>
              <a:rPr lang="en-US" sz="2400" b="1" dirty="0"/>
              <a:t>	Risk aversion is an investor’s reluctance to accept risk.</a:t>
            </a:r>
          </a:p>
          <a:p>
            <a:pPr marL="236538" indent="-236538">
              <a:buFontTx/>
              <a:buNone/>
            </a:pPr>
            <a:r>
              <a:rPr lang="en-US" sz="2400" b="1" dirty="0"/>
              <a:t>	</a:t>
            </a:r>
          </a:p>
          <a:p>
            <a:pPr marL="236538" indent="-236538">
              <a:buFontTx/>
              <a:buNone/>
            </a:pPr>
            <a:r>
              <a:rPr lang="en-US" sz="2400" b="1" dirty="0"/>
              <a:t>	How is the aversion to accept risk overcome?</a:t>
            </a:r>
          </a:p>
          <a:p>
            <a:pPr marL="400050" lvl="1" indent="0">
              <a:buFont typeface="Wingdings" panose="05000000000000000000" pitchFamily="2" charset="2"/>
              <a:buNone/>
            </a:pPr>
            <a:endParaRPr lang="hu-HU" sz="2400" b="1" dirty="0"/>
          </a:p>
          <a:p>
            <a:pPr marL="400050" lvl="1" indent="0">
              <a:buFont typeface="Wingdings" panose="05000000000000000000" pitchFamily="2" charset="2"/>
              <a:buNone/>
            </a:pPr>
            <a:r>
              <a:rPr lang="en-US" sz="2400" b="1" dirty="0"/>
              <a:t>By offering investors a higher risk premium.</a:t>
            </a:r>
          </a:p>
          <a:p>
            <a:pPr marL="236538" indent="-236538"/>
            <a:endParaRPr lang="en-US" sz="2400" b="1" dirty="0"/>
          </a:p>
        </p:txBody>
      </p:sp>
      <p:sp>
        <p:nvSpPr>
          <p:cNvPr id="446468" name="Rectangle 4"/>
          <p:cNvSpPr>
            <a:spLocks noChangeArrowheads="1"/>
          </p:cNvSpPr>
          <p:nvPr/>
        </p:nvSpPr>
        <p:spPr bwMode="auto">
          <a:xfrm>
            <a:off x="6357938" y="2590800"/>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eaLnBrk="1" hangingPunct="1">
              <a:buClr>
                <a:schemeClr val="hlink"/>
              </a:buClr>
              <a:buSzPct val="60000"/>
              <a:buFont typeface="Wingdings" panose="05000000000000000000" pitchFamily="2" charset="2"/>
              <a:buNone/>
            </a:pPr>
            <a:r>
              <a:rPr lang="en-US" dirty="0"/>
              <a:t>E[</a:t>
            </a:r>
            <a:r>
              <a:rPr lang="en-US" dirty="0" err="1"/>
              <a:t>r</a:t>
            </a:r>
            <a:r>
              <a:rPr lang="en-US" baseline="-25000" dirty="0" err="1"/>
              <a:t>asset</a:t>
            </a:r>
            <a:r>
              <a:rPr lang="en-US" dirty="0"/>
              <a:t>] – </a:t>
            </a:r>
            <a:r>
              <a:rPr lang="en-US" dirty="0" err="1"/>
              <a:t>rf</a:t>
            </a:r>
            <a:r>
              <a:rPr lang="en-US" i="1" dirty="0">
                <a:solidFill>
                  <a:srgbClr val="66FF66"/>
                </a:solidFill>
              </a:rPr>
              <a:t> </a:t>
            </a:r>
          </a:p>
        </p:txBody>
      </p:sp>
    </p:spTree>
    <p:extLst>
      <p:ext uri="{BB962C8B-B14F-4D97-AF65-F5344CB8AC3E}">
        <p14:creationId xmlns:p14="http://schemas.microsoft.com/office/powerpoint/2010/main" val="37527871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0886" y="10886"/>
            <a:ext cx="4734581" cy="874712"/>
          </a:xfrm>
        </p:spPr>
        <p:txBody>
          <a:bodyPr anchorCtr="1"/>
          <a:lstStyle/>
          <a:p>
            <a:pPr eaLnBrk="1" hangingPunct="1"/>
            <a:r>
              <a:rPr lang="en-US" sz="4000" b="1" dirty="0"/>
              <a:t>Annualizing HPRs</a:t>
            </a:r>
          </a:p>
        </p:txBody>
      </p:sp>
      <p:sp>
        <p:nvSpPr>
          <p:cNvPr id="12291" name="Rectangle 3"/>
          <p:cNvSpPr>
            <a:spLocks noGrp="1" noChangeArrowheads="1"/>
          </p:cNvSpPr>
          <p:nvPr>
            <p:ph idx="4294967295"/>
          </p:nvPr>
        </p:nvSpPr>
        <p:spPr/>
        <p:txBody>
          <a:bodyPr/>
          <a:lstStyle/>
          <a:p>
            <a:pPr marL="495300" indent="-495300" eaLnBrk="1" hangingPunct="1">
              <a:buFontTx/>
              <a:buNone/>
              <a:tabLst>
                <a:tab pos="1439863" algn="l"/>
              </a:tabLst>
            </a:pPr>
            <a:r>
              <a:rPr lang="en-US" sz="2400" b="1" dirty="0"/>
              <a:t>	Q: </a:t>
            </a:r>
            <a:r>
              <a:rPr lang="en-US" sz="2400" dirty="0"/>
              <a:t>Why would you want to annualize returns?</a:t>
            </a:r>
          </a:p>
          <a:p>
            <a:pPr marL="495300" indent="-495300" eaLnBrk="1" hangingPunct="1">
              <a:buFontTx/>
              <a:buNone/>
              <a:tabLst>
                <a:tab pos="1439863" algn="l"/>
              </a:tabLst>
            </a:pPr>
            <a:r>
              <a:rPr lang="en-US" sz="2400" b="1" dirty="0"/>
              <a:t>	</a:t>
            </a:r>
            <a:endParaRPr lang="hu-HU" sz="2400" b="1" dirty="0"/>
          </a:p>
          <a:p>
            <a:pPr marL="495300" indent="-495300" eaLnBrk="1" hangingPunct="1">
              <a:buFontTx/>
              <a:buNone/>
              <a:tabLst>
                <a:tab pos="1439863" algn="l"/>
              </a:tabLst>
            </a:pPr>
            <a:r>
              <a:rPr lang="en-US" sz="2400" b="1" dirty="0"/>
              <a:t>1.  Annualizing HPRs for holding periods of greater than one year:</a:t>
            </a:r>
          </a:p>
          <a:p>
            <a:pPr marL="952500" lvl="1" indent="-495300" eaLnBrk="1" hangingPunct="1">
              <a:tabLst>
                <a:tab pos="1439863" algn="l"/>
              </a:tabLst>
            </a:pPr>
            <a:r>
              <a:rPr lang="en-US" sz="2400" b="1" dirty="0"/>
              <a:t>Without compounding (Simple or APR): </a:t>
            </a:r>
            <a:br>
              <a:rPr lang="en-US" sz="2400" b="1" dirty="0"/>
            </a:br>
            <a:r>
              <a:rPr lang="en-US" sz="2400" b="1" dirty="0" err="1"/>
              <a:t>HPR</a:t>
            </a:r>
            <a:r>
              <a:rPr lang="en-US" sz="2400" b="1" baseline="-25000" dirty="0" err="1"/>
              <a:t>ann</a:t>
            </a:r>
            <a:r>
              <a:rPr lang="en-US" sz="2400" b="1" dirty="0"/>
              <a:t> =  </a:t>
            </a:r>
          </a:p>
          <a:p>
            <a:pPr marL="952500" lvl="1" indent="-495300" eaLnBrk="1" hangingPunct="1">
              <a:tabLst>
                <a:tab pos="1439863" algn="l"/>
              </a:tabLst>
            </a:pPr>
            <a:endParaRPr lang="en-US" sz="2400" b="1" dirty="0"/>
          </a:p>
          <a:p>
            <a:pPr marL="952500" lvl="1" indent="-495300" eaLnBrk="1" hangingPunct="1">
              <a:tabLst>
                <a:tab pos="1439863" algn="l"/>
              </a:tabLst>
            </a:pPr>
            <a:r>
              <a:rPr lang="en-US" sz="2400" b="1" dirty="0"/>
              <a:t>With compounding:  EAR</a:t>
            </a:r>
          </a:p>
          <a:p>
            <a:pPr marL="952500" lvl="1" indent="-495300" eaLnBrk="1" hangingPunct="1">
              <a:tabLst>
                <a:tab pos="1439863" algn="l"/>
              </a:tabLst>
            </a:pPr>
            <a:r>
              <a:rPr lang="en-US" sz="2400" b="1" dirty="0" err="1"/>
              <a:t>HPR</a:t>
            </a:r>
            <a:r>
              <a:rPr lang="en-US" sz="2400" b="1" baseline="-25000" dirty="0" err="1"/>
              <a:t>ann</a:t>
            </a:r>
            <a:r>
              <a:rPr lang="en-US" sz="2400" b="1" dirty="0"/>
              <a:t> =  </a:t>
            </a:r>
            <a:br>
              <a:rPr lang="en-US" sz="2400" b="1" dirty="0"/>
            </a:br>
            <a:endParaRPr lang="en-US" sz="2400" b="1" dirty="0"/>
          </a:p>
          <a:p>
            <a:pPr marL="952500" lvl="1" indent="-495300" eaLnBrk="1" hangingPunct="1">
              <a:buFontTx/>
              <a:buNone/>
              <a:tabLst>
                <a:tab pos="1439863" algn="l"/>
              </a:tabLst>
            </a:pPr>
            <a:r>
              <a:rPr lang="en-US" sz="2400" b="1" dirty="0"/>
              <a:t>	where n = </a:t>
            </a:r>
            <a:r>
              <a:rPr lang="en-US" sz="2400" dirty="0"/>
              <a:t>number of years held</a:t>
            </a:r>
          </a:p>
          <a:p>
            <a:pPr marL="495300" indent="-495300" eaLnBrk="1" hangingPunct="1">
              <a:buFontTx/>
              <a:buNone/>
              <a:tabLst>
                <a:tab pos="1439863" algn="l"/>
              </a:tabLst>
            </a:pPr>
            <a:endParaRPr lang="en-US" dirty="0"/>
          </a:p>
        </p:txBody>
      </p:sp>
      <p:sp>
        <p:nvSpPr>
          <p:cNvPr id="12292" name="Rectangle 4"/>
          <p:cNvSpPr>
            <a:spLocks noChangeArrowheads="1"/>
          </p:cNvSpPr>
          <p:nvPr/>
        </p:nvSpPr>
        <p:spPr bwMode="auto">
          <a:xfrm>
            <a:off x="2630236" y="2971800"/>
            <a:ext cx="1130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latin typeface="Book Antiqua" panose="02040602050305030304" pitchFamily="18" charset="0"/>
              </a:rPr>
              <a:t>HPR/n</a:t>
            </a:r>
          </a:p>
        </p:txBody>
      </p:sp>
      <p:sp>
        <p:nvSpPr>
          <p:cNvPr id="12293" name="Rectangle 5"/>
          <p:cNvSpPr>
            <a:spLocks noChangeArrowheads="1"/>
          </p:cNvSpPr>
          <p:nvPr/>
        </p:nvSpPr>
        <p:spPr bwMode="auto">
          <a:xfrm>
            <a:off x="2597579" y="4070889"/>
            <a:ext cx="214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latin typeface="Book Antiqua" panose="02040602050305030304" pitchFamily="18" charset="0"/>
              </a:rPr>
              <a:t>[(1+HPR)</a:t>
            </a:r>
            <a:r>
              <a:rPr lang="en-US" baseline="30000" dirty="0">
                <a:latin typeface="Book Antiqua" panose="02040602050305030304" pitchFamily="18" charset="0"/>
              </a:rPr>
              <a:t>1/n</a:t>
            </a:r>
            <a:r>
              <a:rPr lang="en-US" dirty="0">
                <a:latin typeface="Book Antiqua" panose="02040602050305030304" pitchFamily="18" charset="0"/>
              </a:rPr>
              <a:t>]-1</a:t>
            </a:r>
          </a:p>
        </p:txBody>
      </p:sp>
    </p:spTree>
    <p:extLst>
      <p:ext uri="{BB962C8B-B14F-4D97-AF65-F5344CB8AC3E}">
        <p14:creationId xmlns:p14="http://schemas.microsoft.com/office/powerpoint/2010/main" val="2278961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2226" y="-21318"/>
            <a:ext cx="5308599" cy="811212"/>
          </a:xfrm>
        </p:spPr>
        <p:txBody>
          <a:bodyPr anchorCtr="1">
            <a:normAutofit/>
          </a:bodyPr>
          <a:lstStyle/>
          <a:p>
            <a:pPr eaLnBrk="1" hangingPunct="1"/>
            <a:r>
              <a:rPr lang="en-US" sz="4000" b="1" dirty="0">
                <a:solidFill>
                  <a:schemeClr val="tx1"/>
                </a:solidFill>
              </a:rPr>
              <a:t>Ex-Post (Past) Returns</a:t>
            </a:r>
          </a:p>
        </p:txBody>
      </p:sp>
      <p:sp>
        <p:nvSpPr>
          <p:cNvPr id="13315" name="Rectangle 3"/>
          <p:cNvSpPr>
            <a:spLocks noGrp="1" noChangeArrowheads="1"/>
          </p:cNvSpPr>
          <p:nvPr>
            <p:ph idx="4294967295"/>
          </p:nvPr>
        </p:nvSpPr>
        <p:spPr/>
        <p:txBody>
          <a:bodyPr/>
          <a:lstStyle/>
          <a:p>
            <a:pPr marL="0" indent="0" eaLnBrk="1" hangingPunct="1">
              <a:tabLst>
                <a:tab pos="1439863" algn="l"/>
              </a:tabLst>
            </a:pPr>
            <a:r>
              <a:rPr lang="en-US" sz="2200" i="1" dirty="0"/>
              <a:t>An example: </a:t>
            </a:r>
            <a:r>
              <a:rPr lang="en-US" sz="2200" dirty="0"/>
              <a:t>Suppose you buy one share of a stock today for $45 and you hold it for two years and sell it for $52.  You also received $8 in dividends at the end of the two years.</a:t>
            </a:r>
          </a:p>
          <a:p>
            <a:pPr marL="0" indent="0">
              <a:tabLst>
                <a:tab pos="1439863" algn="l"/>
              </a:tabLst>
            </a:pPr>
            <a:r>
              <a:rPr lang="en-US" sz="2200" dirty="0"/>
              <a:t>(PB = $</a:t>
            </a:r>
            <a:r>
              <a:rPr lang="hu-HU" sz="2200" dirty="0"/>
              <a:t>45</a:t>
            </a:r>
            <a:r>
              <a:rPr lang="en-US" sz="2200" dirty="0"/>
              <a:t>, PS = $</a:t>
            </a:r>
            <a:r>
              <a:rPr lang="hu-HU" sz="2200" dirty="0"/>
              <a:t>52</a:t>
            </a:r>
            <a:r>
              <a:rPr lang="en-US" sz="2200" dirty="0"/>
              <a:t>,   CF = $</a:t>
            </a:r>
            <a:r>
              <a:rPr lang="hu-HU" sz="2200" dirty="0"/>
              <a:t>8</a:t>
            </a:r>
            <a:r>
              <a:rPr lang="en-US" sz="2200" dirty="0"/>
              <a:t>): </a:t>
            </a:r>
          </a:p>
          <a:p>
            <a:pPr marL="0" indent="0">
              <a:tabLst>
                <a:tab pos="1439863" algn="l"/>
              </a:tabLst>
            </a:pPr>
            <a:r>
              <a:rPr lang="en-US" sz="2200" dirty="0"/>
              <a:t>HPR =</a:t>
            </a:r>
            <a:r>
              <a:rPr lang="hu-HU" sz="2200" dirty="0"/>
              <a:t> </a:t>
            </a:r>
            <a:r>
              <a:rPr lang="en-US" sz="2400" dirty="0"/>
              <a:t>(52 - 45 + 8) / 45 = </a:t>
            </a:r>
            <a:r>
              <a:rPr lang="en-US" sz="2400" b="1" dirty="0"/>
              <a:t>33.33%</a:t>
            </a:r>
            <a:r>
              <a:rPr lang="en-US" sz="2200" b="1" dirty="0"/>
              <a:t>    </a:t>
            </a:r>
          </a:p>
          <a:p>
            <a:pPr marL="0" indent="0">
              <a:tabLst>
                <a:tab pos="1439863" algn="l"/>
              </a:tabLst>
            </a:pPr>
            <a:r>
              <a:rPr lang="en-US" sz="2200" dirty="0" err="1"/>
              <a:t>HPR</a:t>
            </a:r>
            <a:r>
              <a:rPr lang="en-US" sz="2200" baseline="-25000" dirty="0" err="1"/>
              <a:t>ann</a:t>
            </a:r>
            <a:r>
              <a:rPr lang="en-US" sz="2200" dirty="0"/>
              <a:t> =  </a:t>
            </a:r>
            <a:r>
              <a:rPr lang="en-US" sz="2400" dirty="0"/>
              <a:t>0.3333/2 = </a:t>
            </a:r>
            <a:r>
              <a:rPr lang="en-US" sz="2400" b="1" dirty="0"/>
              <a:t>16.66%</a:t>
            </a:r>
            <a:r>
              <a:rPr lang="hu-HU" sz="2400" b="1" dirty="0"/>
              <a:t> </a:t>
            </a:r>
          </a:p>
          <a:p>
            <a:pPr marL="0" indent="0">
              <a:tabLst>
                <a:tab pos="1439863" algn="l"/>
              </a:tabLst>
            </a:pPr>
            <a:endParaRPr lang="hu-HU" sz="2400" i="1" dirty="0"/>
          </a:p>
          <a:p>
            <a:pPr marL="0" indent="0" eaLnBrk="1" hangingPunct="1">
              <a:buNone/>
              <a:tabLst>
                <a:tab pos="1439863" algn="l"/>
              </a:tabLst>
            </a:pPr>
            <a:endParaRPr lang="hu-HU" sz="2200" dirty="0"/>
          </a:p>
          <a:p>
            <a:pPr marL="0" indent="0" eaLnBrk="1" hangingPunct="1">
              <a:buNone/>
              <a:tabLst>
                <a:tab pos="1439863" algn="l"/>
              </a:tabLst>
            </a:pPr>
            <a:r>
              <a:rPr lang="en-US" sz="2200" dirty="0"/>
              <a:t>The annualized HPR assuming annual compounding is (n=</a:t>
            </a:r>
            <a:r>
              <a:rPr lang="hu-HU" sz="2200" dirty="0"/>
              <a:t>2</a:t>
            </a:r>
            <a:r>
              <a:rPr lang="en-US" sz="2200" dirty="0"/>
              <a:t>  ):</a:t>
            </a:r>
          </a:p>
          <a:p>
            <a:pPr marL="0" indent="0" eaLnBrk="1" hangingPunct="1">
              <a:tabLst>
                <a:tab pos="1439863" algn="l"/>
              </a:tabLst>
            </a:pPr>
            <a:r>
              <a:rPr lang="en-US" sz="2200" dirty="0" err="1"/>
              <a:t>HPR</a:t>
            </a:r>
            <a:r>
              <a:rPr lang="en-US" sz="2200" baseline="-25000" dirty="0" err="1"/>
              <a:t>ann</a:t>
            </a:r>
            <a:r>
              <a:rPr lang="en-US" sz="2200" dirty="0"/>
              <a:t> =  </a:t>
            </a:r>
          </a:p>
        </p:txBody>
      </p:sp>
      <p:sp>
        <p:nvSpPr>
          <p:cNvPr id="13322" name="Rectangle 10"/>
          <p:cNvSpPr>
            <a:spLocks noChangeArrowheads="1"/>
          </p:cNvSpPr>
          <p:nvPr/>
        </p:nvSpPr>
        <p:spPr bwMode="auto">
          <a:xfrm>
            <a:off x="1687461" y="4724400"/>
            <a:ext cx="3607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eaLnBrk="1" hangingPunct="1">
              <a:buClr>
                <a:schemeClr val="hlink"/>
              </a:buClr>
              <a:buSzPct val="60000"/>
              <a:buFont typeface="Wingdings" panose="05000000000000000000" pitchFamily="2" charset="2"/>
              <a:buNone/>
            </a:pPr>
            <a:r>
              <a:rPr lang="en-US" b="0" dirty="0">
                <a:latin typeface="Book Antiqua" panose="02040602050305030304" pitchFamily="18" charset="0"/>
              </a:rPr>
              <a:t>(1+0.3333)</a:t>
            </a:r>
            <a:r>
              <a:rPr lang="en-US" b="0" baseline="30000" dirty="0">
                <a:latin typeface="Book Antiqua" panose="02040602050305030304" pitchFamily="18" charset="0"/>
              </a:rPr>
              <a:t>1/2</a:t>
            </a:r>
            <a:r>
              <a:rPr lang="en-US" b="0" dirty="0">
                <a:latin typeface="Book Antiqua" panose="02040602050305030304" pitchFamily="18" charset="0"/>
              </a:rPr>
              <a:t> - 1 = </a:t>
            </a:r>
            <a:r>
              <a:rPr lang="en-US" dirty="0">
                <a:latin typeface="Book Antiqua" panose="02040602050305030304" pitchFamily="18" charset="0"/>
              </a:rPr>
              <a:t>15.47%</a:t>
            </a:r>
          </a:p>
        </p:txBody>
      </p:sp>
    </p:spTree>
    <p:extLst>
      <p:ext uri="{BB962C8B-B14F-4D97-AF65-F5344CB8AC3E}">
        <p14:creationId xmlns:p14="http://schemas.microsoft.com/office/powerpoint/2010/main" val="10101979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0" y="14514"/>
            <a:ext cx="5638800" cy="985838"/>
          </a:xfrm>
        </p:spPr>
        <p:txBody>
          <a:bodyPr anchorCtr="1">
            <a:normAutofit/>
          </a:bodyPr>
          <a:lstStyle/>
          <a:p>
            <a:pPr eaLnBrk="1" hangingPunct="1"/>
            <a:r>
              <a:rPr lang="en-US" sz="3600" b="1" dirty="0"/>
              <a:t>Measuring Past Returns</a:t>
            </a:r>
          </a:p>
        </p:txBody>
      </p:sp>
      <p:sp>
        <p:nvSpPr>
          <p:cNvPr id="4100" name="Rectangle 3"/>
          <p:cNvSpPr>
            <a:spLocks noGrp="1" noChangeArrowheads="1"/>
          </p:cNvSpPr>
          <p:nvPr>
            <p:ph idx="4294967295"/>
          </p:nvPr>
        </p:nvSpPr>
        <p:spPr>
          <a:xfrm>
            <a:off x="347663" y="1174750"/>
            <a:ext cx="8229600" cy="4525963"/>
          </a:xfrm>
        </p:spPr>
        <p:txBody>
          <a:bodyPr/>
          <a:lstStyle/>
          <a:p>
            <a:pPr marL="0" indent="0" eaLnBrk="1" hangingPunct="1">
              <a:tabLst>
                <a:tab pos="1439863" algn="l"/>
              </a:tabLst>
            </a:pPr>
            <a:r>
              <a:rPr lang="en-US" sz="2400" b="1" dirty="0"/>
              <a:t>Finding the average HPR for a </a:t>
            </a:r>
            <a:r>
              <a:rPr lang="en-US" sz="2400" b="1" u="sng" dirty="0"/>
              <a:t>portfolio</a:t>
            </a:r>
            <a:r>
              <a:rPr lang="en-US" sz="2400" b="1" dirty="0"/>
              <a:t> of assets for a given time period:</a:t>
            </a:r>
          </a:p>
          <a:p>
            <a:pPr marL="0" indent="0" eaLnBrk="1" hangingPunct="1">
              <a:tabLst>
                <a:tab pos="1439863" algn="l"/>
              </a:tabLst>
            </a:pPr>
            <a:endParaRPr lang="en-US" sz="2400" b="1" dirty="0"/>
          </a:p>
          <a:p>
            <a:pPr marL="0" indent="0" eaLnBrk="1" hangingPunct="1">
              <a:tabLst>
                <a:tab pos="1439863" algn="l"/>
              </a:tabLst>
            </a:pPr>
            <a:endParaRPr lang="en-US" sz="2400" b="1" dirty="0"/>
          </a:p>
          <a:p>
            <a:pPr marL="0" indent="0" eaLnBrk="1" hangingPunct="1">
              <a:tabLst>
                <a:tab pos="1439863" algn="l"/>
              </a:tabLst>
            </a:pPr>
            <a:endParaRPr lang="en-US" sz="2400" b="1" dirty="0"/>
          </a:p>
          <a:p>
            <a:pPr marL="0" indent="0" eaLnBrk="1" hangingPunct="1">
              <a:tabLst>
                <a:tab pos="1439863" algn="l"/>
              </a:tabLst>
            </a:pPr>
            <a:r>
              <a:rPr lang="en-US" sz="2400" b="1" dirty="0"/>
              <a:t>where V</a:t>
            </a:r>
            <a:r>
              <a:rPr lang="en-US" sz="2400" b="1" baseline="-25000" dirty="0"/>
              <a:t>I</a:t>
            </a:r>
            <a:r>
              <a:rPr lang="en-US" sz="2400" b="1" dirty="0"/>
              <a:t> = amount invested in asset I,      </a:t>
            </a:r>
          </a:p>
          <a:p>
            <a:pPr marL="0" indent="0" eaLnBrk="1" hangingPunct="1">
              <a:tabLst>
                <a:tab pos="1439863" algn="l"/>
              </a:tabLst>
            </a:pPr>
            <a:r>
              <a:rPr lang="en-US" sz="2400" b="1" dirty="0"/>
              <a:t>J = Total # of securities</a:t>
            </a:r>
          </a:p>
          <a:p>
            <a:pPr marL="0" indent="0" eaLnBrk="1" hangingPunct="1">
              <a:tabLst>
                <a:tab pos="1439863" algn="l"/>
              </a:tabLst>
            </a:pPr>
            <a:r>
              <a:rPr lang="en-US" sz="2400" b="1" dirty="0"/>
              <a:t>and TV = total amount invested;</a:t>
            </a:r>
          </a:p>
          <a:p>
            <a:pPr marL="0" indent="0" eaLnBrk="1" hangingPunct="1">
              <a:tabLst>
                <a:tab pos="1439863" algn="l"/>
              </a:tabLst>
            </a:pPr>
            <a:r>
              <a:rPr lang="en-US" sz="2400" b="1" dirty="0"/>
              <a:t>thus V</a:t>
            </a:r>
            <a:r>
              <a:rPr lang="en-US" sz="2400" b="1" baseline="-25000" dirty="0"/>
              <a:t>I</a:t>
            </a:r>
            <a:r>
              <a:rPr lang="en-US" sz="2400" b="1" dirty="0"/>
              <a:t>/TV = percentage of total investment invested in asset I</a:t>
            </a:r>
          </a:p>
        </p:txBody>
      </p:sp>
      <p:graphicFrame>
        <p:nvGraphicFramePr>
          <p:cNvPr id="372741" name="Object 5"/>
          <p:cNvGraphicFramePr>
            <a:graphicFrameLocks noChangeAspect="1"/>
          </p:cNvGraphicFramePr>
          <p:nvPr/>
        </p:nvGraphicFramePr>
        <p:xfrm>
          <a:off x="500063" y="2070100"/>
          <a:ext cx="3089275" cy="890588"/>
        </p:xfrm>
        <a:graphic>
          <a:graphicData uri="http://schemas.openxmlformats.org/presentationml/2006/ole">
            <mc:AlternateContent xmlns:mc="http://schemas.openxmlformats.org/markup-compatibility/2006">
              <mc:Choice xmlns:v="urn:schemas-microsoft-com:vml" Requires="v">
                <p:oleObj name="Equation" r:id="rId3" imgW="1498320" imgH="431640" progId="Equation.3">
                  <p:embed/>
                </p:oleObj>
              </mc:Choice>
              <mc:Fallback>
                <p:oleObj name="Equation" r:id="rId3" imgW="14983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070100"/>
                        <a:ext cx="3089275" cy="890588"/>
                      </a:xfrm>
                      <a:prstGeom prst="rect">
                        <a:avLst/>
                      </a:prstGeom>
                      <a:solidFill>
                        <a:schemeClr val="bg1"/>
                      </a:solidFill>
                      <a:ln>
                        <a:solidFill>
                          <a:schemeClr val="tx1"/>
                        </a:solidFill>
                      </a:ln>
                      <a:effectLst/>
                    </p:spPr>
                  </p:pic>
                </p:oleObj>
              </mc:Fallback>
            </mc:AlternateContent>
          </a:graphicData>
        </a:graphic>
      </p:graphicFrame>
    </p:spTree>
    <p:extLst>
      <p:ext uri="{BB962C8B-B14F-4D97-AF65-F5344CB8AC3E}">
        <p14:creationId xmlns:p14="http://schemas.microsoft.com/office/powerpoint/2010/main" val="9398648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0" y="0"/>
            <a:ext cx="6019800" cy="1000125"/>
          </a:xfrm>
        </p:spPr>
        <p:txBody>
          <a:bodyPr anchorCtr="1">
            <a:normAutofit/>
          </a:bodyPr>
          <a:lstStyle/>
          <a:p>
            <a:pPr eaLnBrk="1" hangingPunct="1"/>
            <a:r>
              <a:rPr lang="en-US" sz="3600" b="1" dirty="0"/>
              <a:t>Measuring Past Returns</a:t>
            </a:r>
          </a:p>
        </p:txBody>
      </p:sp>
      <p:sp>
        <p:nvSpPr>
          <p:cNvPr id="5125" name="Rectangle 3"/>
          <p:cNvSpPr>
            <a:spLocks noGrp="1" noChangeArrowheads="1"/>
          </p:cNvSpPr>
          <p:nvPr>
            <p:ph idx="4294967295"/>
          </p:nvPr>
        </p:nvSpPr>
        <p:spPr>
          <a:xfrm>
            <a:off x="393700" y="1079500"/>
            <a:ext cx="8229600" cy="4525963"/>
          </a:xfrm>
        </p:spPr>
        <p:txBody>
          <a:bodyPr/>
          <a:lstStyle/>
          <a:p>
            <a:pPr marL="0" indent="0" eaLnBrk="1" hangingPunct="1">
              <a:tabLst>
                <a:tab pos="1439863" algn="l"/>
              </a:tabLst>
            </a:pPr>
            <a:r>
              <a:rPr lang="en-US" sz="2200" i="1"/>
              <a:t>For example:</a:t>
            </a:r>
            <a:r>
              <a:rPr lang="en-US" sz="2200"/>
              <a:t> Suppose you have $1000 invested in a stock portfolio in September.  You have $200 invested in Stock A, $300 in Stock B and $500 in Stock C.  The HPR for the month of September for Stock A was 2%, for Stock B the HPR was 4% and for Stock C the HPR was - 5%.  </a:t>
            </a:r>
          </a:p>
          <a:p>
            <a:pPr marL="0" indent="0" eaLnBrk="1" hangingPunct="1">
              <a:lnSpc>
                <a:spcPct val="70000"/>
              </a:lnSpc>
              <a:tabLst>
                <a:tab pos="1439863" algn="l"/>
              </a:tabLst>
            </a:pPr>
            <a:endParaRPr lang="en-US" sz="2200"/>
          </a:p>
          <a:p>
            <a:pPr marL="0" indent="0" eaLnBrk="1" hangingPunct="1">
              <a:tabLst>
                <a:tab pos="1439863" algn="l"/>
              </a:tabLst>
            </a:pPr>
            <a:r>
              <a:rPr lang="en-US" sz="2200"/>
              <a:t>The average HPR for the month of September for this portfolio is:</a:t>
            </a:r>
          </a:p>
        </p:txBody>
      </p:sp>
      <p:graphicFrame>
        <p:nvGraphicFramePr>
          <p:cNvPr id="374788" name="Object 4"/>
          <p:cNvGraphicFramePr>
            <a:graphicFrameLocks noChangeAspect="1"/>
          </p:cNvGraphicFramePr>
          <p:nvPr/>
        </p:nvGraphicFramePr>
        <p:xfrm>
          <a:off x="361043" y="3846058"/>
          <a:ext cx="3089275" cy="890588"/>
        </p:xfrm>
        <a:graphic>
          <a:graphicData uri="http://schemas.openxmlformats.org/presentationml/2006/ole">
            <mc:AlternateContent xmlns:mc="http://schemas.openxmlformats.org/markup-compatibility/2006">
              <mc:Choice xmlns:v="urn:schemas-microsoft-com:vml" Requires="v">
                <p:oleObj name="Equation" r:id="rId3" imgW="1498320" imgH="431640" progId="Equation.3">
                  <p:embed/>
                </p:oleObj>
              </mc:Choice>
              <mc:Fallback>
                <p:oleObj name="Equation" r:id="rId3" imgW="14983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43" y="3846058"/>
                        <a:ext cx="3089275" cy="890588"/>
                      </a:xfrm>
                      <a:prstGeom prst="rect">
                        <a:avLst/>
                      </a:prstGeom>
                      <a:solidFill>
                        <a:schemeClr val="bg1"/>
                      </a:solidFill>
                      <a:ln>
                        <a:solidFill>
                          <a:schemeClr val="tx1"/>
                        </a:solidFill>
                      </a:ln>
                      <a:effectLst/>
                    </p:spPr>
                  </p:pic>
                </p:oleObj>
              </mc:Fallback>
            </mc:AlternateContent>
          </a:graphicData>
        </a:graphic>
      </p:graphicFrame>
      <p:graphicFrame>
        <p:nvGraphicFramePr>
          <p:cNvPr id="374789" name="Object 5"/>
          <p:cNvGraphicFramePr>
            <a:graphicFrameLocks noChangeAspect="1"/>
          </p:cNvGraphicFramePr>
          <p:nvPr/>
        </p:nvGraphicFramePr>
        <p:xfrm>
          <a:off x="107156" y="5464175"/>
          <a:ext cx="8802687" cy="441325"/>
        </p:xfrm>
        <a:graphic>
          <a:graphicData uri="http://schemas.openxmlformats.org/presentationml/2006/ole">
            <mc:AlternateContent xmlns:mc="http://schemas.openxmlformats.org/markup-compatibility/2006">
              <mc:Choice xmlns:v="urn:schemas-microsoft-com:vml" Requires="v">
                <p:oleObj name="Equation" r:id="rId5" imgW="4394160" imgH="215640" progId="Equation.3">
                  <p:embed/>
                </p:oleObj>
              </mc:Choice>
              <mc:Fallback>
                <p:oleObj name="Equation" r:id="rId5" imgW="43941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 y="5464175"/>
                        <a:ext cx="8802687" cy="441325"/>
                      </a:xfrm>
                      <a:prstGeom prst="rect">
                        <a:avLst/>
                      </a:prstGeom>
                      <a:solidFill>
                        <a:schemeClr val="bg1"/>
                      </a:solidFill>
                      <a:ln>
                        <a:solidFill>
                          <a:schemeClr val="bg1"/>
                        </a:solidFill>
                      </a:ln>
                      <a:effectLst/>
                    </p:spPr>
                  </p:pic>
                </p:oleObj>
              </mc:Fallback>
            </mc:AlternateContent>
          </a:graphicData>
        </a:graphic>
      </p:graphicFrame>
      <p:sp>
        <p:nvSpPr>
          <p:cNvPr id="5126" name="Rectangle 6"/>
          <p:cNvSpPr>
            <a:spLocks noChangeArrowheads="1"/>
          </p:cNvSpPr>
          <p:nvPr/>
        </p:nvSpPr>
        <p:spPr bwMode="auto">
          <a:xfrm>
            <a:off x="8109063" y="5464175"/>
            <a:ext cx="84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eaLnBrk="1" hangingPunct="1">
              <a:buClr>
                <a:schemeClr val="hlink"/>
              </a:buClr>
              <a:buSzPct val="60000"/>
              <a:buFont typeface="Wingdings" panose="05000000000000000000" pitchFamily="2" charset="2"/>
              <a:buNone/>
            </a:pPr>
            <a:r>
              <a:rPr lang="en-US" sz="2000" dirty="0">
                <a:solidFill>
                  <a:srgbClr val="000000"/>
                </a:solidFill>
              </a:rPr>
              <a:t>-0.9%</a:t>
            </a:r>
          </a:p>
        </p:txBody>
      </p:sp>
    </p:spTree>
    <p:extLst>
      <p:ext uri="{BB962C8B-B14F-4D97-AF65-F5344CB8AC3E}">
        <p14:creationId xmlns:p14="http://schemas.microsoft.com/office/powerpoint/2010/main" val="4992898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5822950" cy="598487"/>
          </a:xfrm>
        </p:spPr>
        <p:txBody>
          <a:bodyPr lIns="90488" tIns="44450" rIns="90488" bIns="44450" anchor="b">
            <a:normAutofit fontScale="90000"/>
          </a:bodyPr>
          <a:lstStyle/>
          <a:p>
            <a:pPr eaLnBrk="1" hangingPunct="1"/>
            <a:r>
              <a:rPr lang="en-US" b="1" dirty="0"/>
              <a:t>Real vs. Nominal Rates</a:t>
            </a:r>
          </a:p>
        </p:txBody>
      </p:sp>
      <p:sp>
        <p:nvSpPr>
          <p:cNvPr id="29699" name="Rectangle 3"/>
          <p:cNvSpPr>
            <a:spLocks noGrp="1" noChangeArrowheads="1"/>
          </p:cNvSpPr>
          <p:nvPr>
            <p:ph idx="4294967295"/>
          </p:nvPr>
        </p:nvSpPr>
        <p:spPr>
          <a:xfrm>
            <a:off x="331788" y="1079500"/>
            <a:ext cx="8229600" cy="5092700"/>
          </a:xfrm>
        </p:spPr>
        <p:txBody>
          <a:bodyPr lIns="90488" tIns="44450" rIns="90488" bIns="44450">
            <a:normAutofit/>
          </a:bodyPr>
          <a:lstStyle/>
          <a:p>
            <a:pPr eaLnBrk="1" hangingPunct="1">
              <a:buFontTx/>
              <a:buNone/>
              <a:tabLst>
                <a:tab pos="1423988" algn="l"/>
              </a:tabLst>
            </a:pPr>
            <a:r>
              <a:rPr lang="en-US" sz="2400" b="1" dirty="0"/>
              <a:t>Fisher effect:  Approximation</a:t>
            </a:r>
          </a:p>
          <a:p>
            <a:pPr eaLnBrk="1" hangingPunct="1">
              <a:buFontTx/>
              <a:buNone/>
              <a:tabLst>
                <a:tab pos="1423988" algn="l"/>
              </a:tabLst>
            </a:pPr>
            <a:r>
              <a:rPr lang="en-US" sz="2400" b="1" dirty="0"/>
              <a:t>real rate </a:t>
            </a:r>
            <a:r>
              <a:rPr lang="en-US" sz="2400" b="1" dirty="0">
                <a:sym typeface="Symbol" panose="05050102010706020507" pitchFamily="18" charset="2"/>
              </a:rPr>
              <a:t></a:t>
            </a:r>
            <a:r>
              <a:rPr lang="en-US" sz="2400" b="1" dirty="0"/>
              <a:t> nominal rate - inflation rate</a:t>
            </a:r>
          </a:p>
          <a:p>
            <a:pPr lvl="1" eaLnBrk="1" hangingPunct="1">
              <a:buFontTx/>
              <a:buNone/>
              <a:tabLst>
                <a:tab pos="1423988" algn="l"/>
              </a:tabLst>
            </a:pPr>
            <a:r>
              <a:rPr lang="en-US" sz="2400" b="1" dirty="0"/>
              <a:t>         </a:t>
            </a:r>
            <a:r>
              <a:rPr lang="en-US" sz="2400" b="1" dirty="0" err="1"/>
              <a:t>r</a:t>
            </a:r>
            <a:r>
              <a:rPr lang="en-US" sz="2400" b="1" baseline="-25000" dirty="0" err="1"/>
              <a:t>real</a:t>
            </a:r>
            <a:r>
              <a:rPr lang="en-US" sz="2400" b="1" dirty="0"/>
              <a:t> </a:t>
            </a:r>
            <a:r>
              <a:rPr lang="en-US" sz="2400" b="1" dirty="0">
                <a:sym typeface="Symbol" panose="05050102010706020507" pitchFamily="18" charset="2"/>
              </a:rPr>
              <a:t></a:t>
            </a:r>
            <a:r>
              <a:rPr lang="en-US" sz="2400" b="1" dirty="0"/>
              <a:t> </a:t>
            </a:r>
            <a:r>
              <a:rPr lang="en-US" sz="2400" b="1" dirty="0" err="1"/>
              <a:t>r</a:t>
            </a:r>
            <a:r>
              <a:rPr lang="en-US" sz="2400" b="1" baseline="-25000" dirty="0" err="1"/>
              <a:t>nom</a:t>
            </a:r>
            <a:r>
              <a:rPr lang="en-US" sz="2400" b="1" dirty="0"/>
              <a:t> - </a:t>
            </a:r>
            <a:r>
              <a:rPr lang="en-US" sz="2400" b="1" dirty="0" err="1"/>
              <a:t>i</a:t>
            </a:r>
            <a:endParaRPr lang="en-US" sz="2400" b="1" dirty="0"/>
          </a:p>
          <a:p>
            <a:pPr eaLnBrk="1" hangingPunct="1">
              <a:buFontTx/>
              <a:buNone/>
              <a:tabLst>
                <a:tab pos="1423988" algn="l"/>
              </a:tabLst>
            </a:pPr>
            <a:r>
              <a:rPr lang="en-US" sz="2400" b="1" dirty="0"/>
              <a:t>Example	</a:t>
            </a:r>
            <a:r>
              <a:rPr lang="en-US" sz="2400" b="1" dirty="0" err="1"/>
              <a:t>r</a:t>
            </a:r>
            <a:r>
              <a:rPr lang="en-US" sz="2400" b="1" baseline="-25000" dirty="0" err="1"/>
              <a:t>nom</a:t>
            </a:r>
            <a:r>
              <a:rPr lang="en-US" sz="2400" b="1" dirty="0"/>
              <a:t> = 9%, </a:t>
            </a:r>
            <a:r>
              <a:rPr lang="en-US" sz="2400" b="1" dirty="0" err="1"/>
              <a:t>i</a:t>
            </a:r>
            <a:r>
              <a:rPr lang="en-US" sz="2400" b="1" dirty="0"/>
              <a:t> = 6%</a:t>
            </a:r>
          </a:p>
          <a:p>
            <a:pPr lvl="1" eaLnBrk="1" hangingPunct="1">
              <a:buFontTx/>
              <a:buNone/>
              <a:tabLst>
                <a:tab pos="1423988" algn="l"/>
              </a:tabLst>
            </a:pPr>
            <a:r>
              <a:rPr lang="en-US" sz="2400" b="1" dirty="0"/>
              <a:t>		</a:t>
            </a:r>
            <a:r>
              <a:rPr lang="en-US" sz="2400" b="1" dirty="0" err="1"/>
              <a:t>r</a:t>
            </a:r>
            <a:r>
              <a:rPr lang="en-US" sz="2400" b="1" baseline="-25000" dirty="0" err="1"/>
              <a:t>real</a:t>
            </a:r>
            <a:r>
              <a:rPr lang="en-US" sz="2400" b="1" dirty="0"/>
              <a:t> </a:t>
            </a:r>
            <a:r>
              <a:rPr lang="en-US" sz="2400" b="1" dirty="0">
                <a:sym typeface="Symbol" panose="05050102010706020507" pitchFamily="18" charset="2"/>
              </a:rPr>
              <a:t> </a:t>
            </a:r>
            <a:r>
              <a:rPr lang="en-US" sz="2400" b="1" dirty="0"/>
              <a:t>3% </a:t>
            </a:r>
          </a:p>
          <a:p>
            <a:pPr eaLnBrk="1" hangingPunct="1">
              <a:buFontTx/>
              <a:buNone/>
              <a:tabLst>
                <a:tab pos="1423988" algn="l"/>
              </a:tabLst>
            </a:pPr>
            <a:r>
              <a:rPr lang="en-US" sz="2400" b="1" dirty="0"/>
              <a:t>Fisher effect:  Exact</a:t>
            </a:r>
          </a:p>
          <a:p>
            <a:pPr lvl="1" eaLnBrk="1" hangingPunct="1">
              <a:buFontTx/>
              <a:buNone/>
              <a:tabLst>
                <a:tab pos="1423988" algn="l"/>
              </a:tabLst>
            </a:pPr>
            <a:r>
              <a:rPr lang="en-US" sz="2400" b="1" dirty="0"/>
              <a:t>	</a:t>
            </a:r>
            <a:r>
              <a:rPr lang="en-US" sz="2400" b="1" dirty="0" err="1"/>
              <a:t>r</a:t>
            </a:r>
            <a:r>
              <a:rPr lang="en-US" sz="2400" b="1" baseline="-25000" dirty="0" err="1"/>
              <a:t>real</a:t>
            </a:r>
            <a:r>
              <a:rPr lang="en-US" sz="2400" b="1" dirty="0"/>
              <a:t> =  						or </a:t>
            </a:r>
          </a:p>
          <a:p>
            <a:pPr lvl="1" eaLnBrk="1" hangingPunct="1">
              <a:buFontTx/>
              <a:buNone/>
              <a:tabLst>
                <a:tab pos="1423988" algn="l"/>
              </a:tabLst>
            </a:pPr>
            <a:r>
              <a:rPr lang="en-US" sz="2400" b="1" dirty="0"/>
              <a:t>	</a:t>
            </a:r>
            <a:r>
              <a:rPr lang="en-US" sz="2400" b="1" dirty="0" err="1"/>
              <a:t>r</a:t>
            </a:r>
            <a:r>
              <a:rPr lang="en-US" sz="2400" b="1" baseline="-25000" dirty="0" err="1"/>
              <a:t>real</a:t>
            </a:r>
            <a:r>
              <a:rPr lang="en-US" sz="2400" b="1" dirty="0"/>
              <a:t> =    </a:t>
            </a:r>
          </a:p>
          <a:p>
            <a:pPr lvl="1" eaLnBrk="1" hangingPunct="1">
              <a:buFontTx/>
              <a:buNone/>
              <a:tabLst>
                <a:tab pos="1423988" algn="l"/>
              </a:tabLst>
            </a:pPr>
            <a:r>
              <a:rPr lang="en-US" sz="2400" b="1" dirty="0"/>
              <a:t>	</a:t>
            </a:r>
            <a:r>
              <a:rPr lang="en-US" sz="2400" b="1" dirty="0" err="1"/>
              <a:t>r</a:t>
            </a:r>
            <a:r>
              <a:rPr lang="en-US" sz="2400" b="1" baseline="-25000" dirty="0" err="1"/>
              <a:t>real</a:t>
            </a:r>
            <a:r>
              <a:rPr lang="en-US" sz="2400" b="1" dirty="0"/>
              <a:t> =   </a:t>
            </a:r>
          </a:p>
          <a:p>
            <a:pPr lvl="1" eaLnBrk="1" hangingPunct="1">
              <a:buFontTx/>
              <a:buNone/>
              <a:tabLst>
                <a:tab pos="1423988" algn="l"/>
              </a:tabLst>
            </a:pPr>
            <a:r>
              <a:rPr lang="en-US" sz="2400" b="1" dirty="0"/>
              <a:t>	</a:t>
            </a:r>
            <a:endParaRPr lang="hu-HU" sz="2400" b="1" dirty="0"/>
          </a:p>
          <a:p>
            <a:pPr lvl="1" eaLnBrk="1" hangingPunct="1">
              <a:buFontTx/>
              <a:buNone/>
              <a:tabLst>
                <a:tab pos="1423988" algn="l"/>
              </a:tabLst>
            </a:pPr>
            <a:r>
              <a:rPr lang="en-US" sz="2400" b="1" dirty="0"/>
              <a:t>The exact real rate is less than the approximate real rate.</a:t>
            </a:r>
          </a:p>
        </p:txBody>
      </p:sp>
      <p:sp>
        <p:nvSpPr>
          <p:cNvPr id="29700" name="Rectangle 4"/>
          <p:cNvSpPr>
            <a:spLocks noChangeArrowheads="1"/>
          </p:cNvSpPr>
          <p:nvPr/>
        </p:nvSpPr>
        <p:spPr bwMode="auto">
          <a:xfrm>
            <a:off x="1981200" y="3625850"/>
            <a:ext cx="6191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dirty="0">
                <a:latin typeface="Book Antiqua" panose="02040602050305030304" pitchFamily="18" charset="0"/>
              </a:rPr>
              <a:t>[(1 + </a:t>
            </a:r>
            <a:r>
              <a:rPr lang="en-US" dirty="0" err="1">
                <a:latin typeface="Book Antiqua" panose="02040602050305030304" pitchFamily="18" charset="0"/>
              </a:rPr>
              <a:t>r</a:t>
            </a:r>
            <a:r>
              <a:rPr lang="en-US" baseline="-25000" dirty="0" err="1">
                <a:latin typeface="Book Antiqua" panose="02040602050305030304" pitchFamily="18" charset="0"/>
              </a:rPr>
              <a:t>nom</a:t>
            </a:r>
            <a:r>
              <a:rPr lang="en-US" dirty="0">
                <a:latin typeface="Book Antiqua" panose="02040602050305030304" pitchFamily="18" charset="0"/>
              </a:rPr>
              <a:t>) / (1 + </a:t>
            </a:r>
            <a:r>
              <a:rPr lang="en-US" dirty="0" err="1">
                <a:latin typeface="Book Antiqua" panose="02040602050305030304" pitchFamily="18" charset="0"/>
              </a:rPr>
              <a:t>i</a:t>
            </a:r>
            <a:r>
              <a:rPr lang="en-US" dirty="0">
                <a:latin typeface="Book Antiqua" panose="02040602050305030304" pitchFamily="18" charset="0"/>
              </a:rPr>
              <a:t>)] – 1	 </a:t>
            </a:r>
          </a:p>
          <a:p>
            <a:r>
              <a:rPr lang="en-US" dirty="0">
                <a:latin typeface="Book Antiqua" panose="02040602050305030304" pitchFamily="18" charset="0"/>
              </a:rPr>
              <a:t>(</a:t>
            </a:r>
            <a:r>
              <a:rPr lang="en-US" dirty="0" err="1">
                <a:latin typeface="Book Antiqua" panose="02040602050305030304" pitchFamily="18" charset="0"/>
              </a:rPr>
              <a:t>r</a:t>
            </a:r>
            <a:r>
              <a:rPr lang="en-US" baseline="-25000" dirty="0" err="1">
                <a:latin typeface="Book Antiqua" panose="02040602050305030304" pitchFamily="18" charset="0"/>
              </a:rPr>
              <a:t>nom</a:t>
            </a:r>
            <a:r>
              <a:rPr lang="en-US" dirty="0">
                <a:latin typeface="Book Antiqua" panose="02040602050305030304" pitchFamily="18" charset="0"/>
              </a:rPr>
              <a:t> - </a:t>
            </a:r>
            <a:r>
              <a:rPr lang="en-US" dirty="0" err="1">
                <a:latin typeface="Book Antiqua" panose="02040602050305030304" pitchFamily="18" charset="0"/>
              </a:rPr>
              <a:t>i</a:t>
            </a:r>
            <a:r>
              <a:rPr lang="en-US" dirty="0">
                <a:latin typeface="Book Antiqua" panose="02040602050305030304" pitchFamily="18" charset="0"/>
              </a:rPr>
              <a:t>) / (1 + </a:t>
            </a:r>
            <a:r>
              <a:rPr lang="en-US" dirty="0" err="1">
                <a:latin typeface="Book Antiqua" panose="02040602050305030304" pitchFamily="18" charset="0"/>
              </a:rPr>
              <a:t>i</a:t>
            </a:r>
            <a:r>
              <a:rPr lang="en-US" dirty="0">
                <a:latin typeface="Book Antiqua" panose="02040602050305030304" pitchFamily="18" charset="0"/>
              </a:rPr>
              <a:t>)  </a:t>
            </a:r>
          </a:p>
          <a:p>
            <a:r>
              <a:rPr lang="en-US" dirty="0">
                <a:latin typeface="Book Antiqua" panose="02040602050305030304" pitchFamily="18" charset="0"/>
              </a:rPr>
              <a:t>(9% - 6%) / (1.06) = 2.83%</a:t>
            </a:r>
          </a:p>
        </p:txBody>
      </p:sp>
      <p:sp>
        <p:nvSpPr>
          <p:cNvPr id="29701" name="Text Box 5"/>
          <p:cNvSpPr txBox="1">
            <a:spLocks noChangeArrowheads="1"/>
          </p:cNvSpPr>
          <p:nvPr/>
        </p:nvSpPr>
        <p:spPr bwMode="auto">
          <a:xfrm>
            <a:off x="5486400" y="2174875"/>
            <a:ext cx="3357563"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50000"/>
              </a:spcBef>
            </a:pPr>
            <a:r>
              <a:rPr lang="en-US" sz="1800" i="1" dirty="0" err="1"/>
              <a:t>r</a:t>
            </a:r>
            <a:r>
              <a:rPr lang="en-US" sz="1800" i="1" baseline="-25000" dirty="0" err="1"/>
              <a:t>real</a:t>
            </a:r>
            <a:r>
              <a:rPr lang="en-US" sz="1800" i="1" dirty="0"/>
              <a:t> = real interest rate</a:t>
            </a:r>
          </a:p>
          <a:p>
            <a:pPr>
              <a:spcBef>
                <a:spcPct val="50000"/>
              </a:spcBef>
            </a:pPr>
            <a:r>
              <a:rPr lang="en-US" sz="1800" i="1" dirty="0" err="1"/>
              <a:t>r</a:t>
            </a:r>
            <a:r>
              <a:rPr lang="en-US" sz="1800" i="1" baseline="-25000" dirty="0" err="1"/>
              <a:t>nom</a:t>
            </a:r>
            <a:r>
              <a:rPr lang="en-US" sz="1800" i="1" baseline="-25000" dirty="0"/>
              <a:t> </a:t>
            </a:r>
            <a:r>
              <a:rPr lang="en-US" sz="1800" i="1" dirty="0"/>
              <a:t>= nominal interest rate</a:t>
            </a:r>
          </a:p>
          <a:p>
            <a:pPr>
              <a:spcBef>
                <a:spcPct val="50000"/>
              </a:spcBef>
            </a:pPr>
            <a:r>
              <a:rPr lang="en-US" sz="1800" i="1" dirty="0" err="1"/>
              <a:t>i</a:t>
            </a:r>
            <a:r>
              <a:rPr lang="en-US" sz="1800" i="1" dirty="0"/>
              <a:t> = expected inflation rate</a:t>
            </a:r>
          </a:p>
        </p:txBody>
      </p:sp>
    </p:spTree>
    <p:extLst>
      <p:ext uri="{BB962C8B-B14F-4D97-AF65-F5344CB8AC3E}">
        <p14:creationId xmlns:p14="http://schemas.microsoft.com/office/powerpoint/2010/main" val="8700843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4294967295"/>
          </p:nvPr>
        </p:nvSpPr>
        <p:spPr/>
        <p:txBody>
          <a:bodyPr/>
          <a:lstStyle/>
          <a:p>
            <a:pPr algn="ctr">
              <a:buFontTx/>
              <a:buNone/>
            </a:pPr>
            <a:endParaRPr lang="hu-HU" sz="4800" b="1" dirty="0"/>
          </a:p>
          <a:p>
            <a:pPr algn="ctr">
              <a:buFontTx/>
              <a:buNone/>
            </a:pPr>
            <a:endParaRPr lang="hu-HU" sz="4800" b="1" dirty="0"/>
          </a:p>
          <a:p>
            <a:pPr algn="ctr">
              <a:buFontTx/>
              <a:buNone/>
            </a:pPr>
            <a:r>
              <a:rPr lang="en-US" sz="4800" b="1" dirty="0"/>
              <a:t>Risk and Risk Premiums</a:t>
            </a:r>
          </a:p>
        </p:txBody>
      </p:sp>
    </p:spTree>
    <p:extLst>
      <p:ext uri="{BB962C8B-B14F-4D97-AF65-F5344CB8AC3E}">
        <p14:creationId xmlns:p14="http://schemas.microsoft.com/office/powerpoint/2010/main" val="2839041070"/>
      </p:ext>
    </p:extLst>
  </p:cSld>
  <p:clrMapOvr>
    <a:masterClrMapping/>
  </p:clrMapOvr>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3323</Words>
  <Application>Microsoft Office PowerPoint</Application>
  <PresentationFormat>Diavetítés a képernyőre (4:3 oldalarány)</PresentationFormat>
  <Paragraphs>435</Paragraphs>
  <Slides>39</Slides>
  <Notes>29</Notes>
  <HiddenSlides>0</HiddenSlides>
  <MMClips>0</MMClips>
  <ScaleCrop>false</ScaleCrop>
  <HeadingPairs>
    <vt:vector size="8" baseType="variant">
      <vt:variant>
        <vt:lpstr>Használt betűtípusok</vt:lpstr>
      </vt:variant>
      <vt:variant>
        <vt:i4>9</vt:i4>
      </vt:variant>
      <vt:variant>
        <vt:lpstr>Téma</vt:lpstr>
      </vt:variant>
      <vt:variant>
        <vt:i4>1</vt:i4>
      </vt:variant>
      <vt:variant>
        <vt:lpstr>Beágyazott OLE kiszolgálók</vt:lpstr>
      </vt:variant>
      <vt:variant>
        <vt:i4>1</vt:i4>
      </vt:variant>
      <vt:variant>
        <vt:lpstr>Diacímek</vt:lpstr>
      </vt:variant>
      <vt:variant>
        <vt:i4>39</vt:i4>
      </vt:variant>
    </vt:vector>
  </HeadingPairs>
  <TitlesOfParts>
    <vt:vector size="50" baseType="lpstr">
      <vt:lpstr>Arial</vt:lpstr>
      <vt:lpstr>Book Antiqua</vt:lpstr>
      <vt:lpstr>Calibri</vt:lpstr>
      <vt:lpstr>Cambria</vt:lpstr>
      <vt:lpstr>Georgia</vt:lpstr>
      <vt:lpstr>Symbol</vt:lpstr>
      <vt:lpstr>Times New Roman</vt:lpstr>
      <vt:lpstr>Wingdings</vt:lpstr>
      <vt:lpstr>Wingdings 2</vt:lpstr>
      <vt:lpstr>Egyéni tervezés</vt:lpstr>
      <vt:lpstr>Equation</vt:lpstr>
      <vt:lpstr>Financial Markets and Securities  Session 3  Risk and Return</vt:lpstr>
      <vt:lpstr>PowerPoint-bemutató</vt:lpstr>
      <vt:lpstr>Rates of Returns</vt:lpstr>
      <vt:lpstr>Annualizing HPRs</vt:lpstr>
      <vt:lpstr>Ex-Post (Past) Returns</vt:lpstr>
      <vt:lpstr>Measuring Past Returns</vt:lpstr>
      <vt:lpstr>Measuring Past Returns</vt:lpstr>
      <vt:lpstr>Real vs. Nominal Rates</vt:lpstr>
      <vt:lpstr>PowerPoint-bemutató</vt:lpstr>
      <vt:lpstr>But how do we know the return?</vt:lpstr>
      <vt:lpstr>Measuring Risk</vt:lpstr>
      <vt:lpstr>Risk and return</vt:lpstr>
      <vt:lpstr>Variance</vt:lpstr>
      <vt:lpstr>Scenario or Subjective Returns</vt:lpstr>
      <vt:lpstr>Measuring Variance or Dispersion of Returns</vt:lpstr>
      <vt:lpstr>Why square the differences? </vt:lpstr>
      <vt:lpstr> Why square the differences? </vt:lpstr>
      <vt:lpstr>Why square the differences?</vt:lpstr>
      <vt:lpstr>Numerical Example</vt:lpstr>
      <vt:lpstr>Normal Distribution</vt:lpstr>
      <vt:lpstr>Characteristics of Probability  Distributions</vt:lpstr>
      <vt:lpstr>Histogram of Returns</vt:lpstr>
      <vt:lpstr>Frequency distrib. of an. HPRs</vt:lpstr>
      <vt:lpstr>The Risk/Return Trade-off</vt:lpstr>
      <vt:lpstr>PowerPoint-bemutató</vt:lpstr>
      <vt:lpstr>Allocating Capital Between Risky &amp;  Risk-Free Assets</vt:lpstr>
      <vt:lpstr>Allocating Capital Between Risky &amp;  Risk-Free Assets</vt:lpstr>
      <vt:lpstr>Example</vt:lpstr>
      <vt:lpstr>Expected Returns for Combinations</vt:lpstr>
      <vt:lpstr>Complete portfolio</vt:lpstr>
      <vt:lpstr>Combinations Without Leverage</vt:lpstr>
      <vt:lpstr>PowerPoint-bemutató</vt:lpstr>
      <vt:lpstr>PowerPoint-bemutató</vt:lpstr>
      <vt:lpstr>Risk Aversion and Allocation</vt:lpstr>
      <vt:lpstr>Active vs. Passive Management</vt:lpstr>
      <vt:lpstr>A Passive Strategy</vt:lpstr>
      <vt:lpstr>PowerPoint-bemutató</vt:lpstr>
      <vt:lpstr>Risk Premium &amp; Risk Aversion</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Investments     Risk and Return</dc:title>
  <dc:creator>Czipó György</dc:creator>
  <cp:lastModifiedBy>Czipó György</cp:lastModifiedBy>
  <cp:revision>14</cp:revision>
  <dcterms:created xsi:type="dcterms:W3CDTF">2020-02-22T14:12:00Z</dcterms:created>
  <dcterms:modified xsi:type="dcterms:W3CDTF">2021-03-03T15:24:23Z</dcterms:modified>
</cp:coreProperties>
</file>