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4" r:id="rId3"/>
    <p:sldId id="265" r:id="rId4"/>
    <p:sldId id="266" r:id="rId5"/>
    <p:sldId id="268" r:id="rId6"/>
    <p:sldId id="269" r:id="rId7"/>
    <p:sldId id="257" r:id="rId8"/>
    <p:sldId id="258" r:id="rId9"/>
    <p:sldId id="259" r:id="rId10"/>
    <p:sldId id="260" r:id="rId11"/>
    <p:sldId id="261" r:id="rId12"/>
    <p:sldId id="262"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1D3A"/>
    <a:srgbClr val="D987BE"/>
    <a:srgbClr val="9B1D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299541-53B0-4B46-BBAB-91754B7BEAAE}" v="152" dt="2022-05-17T12:42:08.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7EBAFF-B848-4FCA-9512-618AB7EB0DB8}" type="datetimeFigureOut">
              <a:rPr lang="en-US" smtClean="0"/>
              <a:t>5/17/2022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C981AA-C068-4E58-9485-BD46B9EBB6F5}" type="slidenum">
              <a:rPr lang="en-US" smtClean="0"/>
              <a:t>‹#›</a:t>
            </a:fld>
            <a:endParaRPr lang="en-US"/>
          </a:p>
        </p:txBody>
      </p:sp>
    </p:spTree>
    <p:extLst>
      <p:ext uri="{BB962C8B-B14F-4D97-AF65-F5344CB8AC3E}">
        <p14:creationId xmlns:p14="http://schemas.microsoft.com/office/powerpoint/2010/main" val="4290912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34F7A-18CE-4FC5-820C-B3B8974BBE78}"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664D6-DD61-4BFF-A2D9-9738C30C8B04}" type="slidenum">
              <a:rPr lang="en-US" smtClean="0"/>
              <a:t>‹#›</a:t>
            </a:fld>
            <a:endParaRPr lang="en-US"/>
          </a:p>
        </p:txBody>
      </p:sp>
    </p:spTree>
    <p:extLst>
      <p:ext uri="{BB962C8B-B14F-4D97-AF65-F5344CB8AC3E}">
        <p14:creationId xmlns:p14="http://schemas.microsoft.com/office/powerpoint/2010/main" val="21697047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B664D6-DD61-4BFF-A2D9-9738C30C8B04}" type="slidenum">
              <a:rPr lang="en-US" smtClean="0"/>
              <a:t>1</a:t>
            </a:fld>
            <a:endParaRPr lang="en-US"/>
          </a:p>
        </p:txBody>
      </p:sp>
    </p:spTree>
    <p:extLst>
      <p:ext uri="{BB962C8B-B14F-4D97-AF65-F5344CB8AC3E}">
        <p14:creationId xmlns:p14="http://schemas.microsoft.com/office/powerpoint/2010/main" val="40207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B664D6-DD61-4BFF-A2D9-9738C30C8B04}" type="slidenum">
              <a:rPr lang="en-US" smtClean="0"/>
              <a:t>2</a:t>
            </a:fld>
            <a:endParaRPr lang="en-US"/>
          </a:p>
        </p:txBody>
      </p:sp>
    </p:spTree>
    <p:extLst>
      <p:ext uri="{BB962C8B-B14F-4D97-AF65-F5344CB8AC3E}">
        <p14:creationId xmlns:p14="http://schemas.microsoft.com/office/powerpoint/2010/main" val="190044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675D0-1065-416A-90B1-ABBC1344FC73}"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83733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823A9-FF30-408F-AF14-6E5BD1E0B9C6}"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2963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38109-F4E6-47D6-9337-FFBB4AEC645E}"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142965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08EFB-D878-4434-8792-606CA15F36D1}"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42319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17255-AB0F-4947-871E-AB68C651FF71}" type="datetime1">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3250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DBCC0-AB92-4866-BB8D-34670A5886DA}" type="datetime1">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142330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6B749-85BD-41F1-B8AB-DF64A6A827F9}" type="datetime1">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89861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15296A-555E-4463-9F89-4EFB559BA15A}" type="datetime1">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33731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E576B-F918-4BE3-A668-6199C7439267}" type="datetime1">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78722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9495E-818F-4CFC-B889-39B26FA05DB4}" type="datetime1">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225503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2DAAA-319B-4177-A52C-BC76E2A7FB7B}" type="datetime1">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ED2F8-0C10-49B4-8B66-0081017DC794}" type="slidenum">
              <a:rPr lang="en-US" smtClean="0"/>
              <a:t>‹#›</a:t>
            </a:fld>
            <a:endParaRPr lang="en-US"/>
          </a:p>
        </p:txBody>
      </p:sp>
    </p:spTree>
    <p:extLst>
      <p:ext uri="{BB962C8B-B14F-4D97-AF65-F5344CB8AC3E}">
        <p14:creationId xmlns:p14="http://schemas.microsoft.com/office/powerpoint/2010/main" val="54222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C5D4-0B28-45D2-834B-3E7453156CD4}" type="datetime1">
              <a:rPr lang="en-US" smtClean="0"/>
              <a:t>5/17/2022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ED2F8-0C10-49B4-8B66-0081017DC794}" type="slidenum">
              <a:rPr lang="en-US" smtClean="0"/>
              <a:t>‹#›</a:t>
            </a:fld>
            <a:endParaRPr lang="en-US"/>
          </a:p>
        </p:txBody>
      </p:sp>
    </p:spTree>
    <p:extLst>
      <p:ext uri="{BB962C8B-B14F-4D97-AF65-F5344CB8AC3E}">
        <p14:creationId xmlns:p14="http://schemas.microsoft.com/office/powerpoint/2010/main" val="2695356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fer.com/en/Wn2j" TargetMode="External"/><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umblr.com/tagged/confused-gi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5.svg"/><Relationship Id="rId18" Type="http://schemas.openxmlformats.org/officeDocument/2006/relationships/image" Target="../media/image16.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12.png"/><Relationship Id="rId19" Type="http://schemas.openxmlformats.org/officeDocument/2006/relationships/image" Target="../media/image31.svg"/><Relationship Id="rId4" Type="http://schemas.openxmlformats.org/officeDocument/2006/relationships/image" Target="../media/image9.png"/><Relationship Id="rId9" Type="http://schemas.openxmlformats.org/officeDocument/2006/relationships/image" Target="../media/image21.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liit.lk/slider-background/"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3000">
              <a:schemeClr val="accent4">
                <a:lumMod val="20000"/>
                <a:lumOff val="80000"/>
              </a:schemeClr>
            </a:gs>
            <a:gs pos="74000">
              <a:schemeClr val="accent4">
                <a:lumMod val="20000"/>
                <a:lumOff val="80000"/>
              </a:schemeClr>
            </a:gs>
            <a:gs pos="45000">
              <a:schemeClr val="accent4">
                <a:lumMod val="20000"/>
                <a:lumOff val="80000"/>
              </a:schemeClr>
            </a:gs>
            <a:gs pos="86402">
              <a:schemeClr val="accent4">
                <a:lumMod val="50000"/>
              </a:schemeClr>
            </a:gs>
            <a:gs pos="100000">
              <a:srgbClr val="5D1D3A"/>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0B438-199A-F3D6-0876-2D7575CA278A}"/>
              </a:ext>
            </a:extLst>
          </p:cNvPr>
          <p:cNvSpPr>
            <a:spLocks noGrp="1"/>
          </p:cNvSpPr>
          <p:nvPr>
            <p:ph type="ctrTitle"/>
          </p:nvPr>
        </p:nvSpPr>
        <p:spPr>
          <a:xfrm>
            <a:off x="611373" y="2205458"/>
            <a:ext cx="5877713" cy="1079765"/>
          </a:xfrm>
          <a:prstGeom prst="rect">
            <a:avLst/>
          </a:prstGeom>
        </p:spPr>
        <p:txBody>
          <a:bodyPr>
            <a:normAutofit/>
          </a:bodyPr>
          <a:lstStyle/>
          <a:p>
            <a:r>
              <a:rPr lang="en-US" sz="3200" b="1" dirty="0">
                <a:ln w="0"/>
                <a:solidFill>
                  <a:srgbClr val="5D1D3A"/>
                </a:solidFill>
                <a:latin typeface="Bodoni MT Condensed" panose="02070606080606020203" pitchFamily="18" charset="0"/>
              </a:rPr>
              <a:t>Managing resources: Analysis Paralysis from a BA perspective  </a:t>
            </a:r>
          </a:p>
        </p:txBody>
      </p:sp>
      <p:sp>
        <p:nvSpPr>
          <p:cNvPr id="3" name="Subtitle 2">
            <a:extLst>
              <a:ext uri="{FF2B5EF4-FFF2-40B4-BE49-F238E27FC236}">
                <a16:creationId xmlns:a16="http://schemas.microsoft.com/office/drawing/2014/main" xmlns="" id="{6C55355E-CAFD-905D-F40C-48B43EB014F7}"/>
              </a:ext>
            </a:extLst>
          </p:cNvPr>
          <p:cNvSpPr>
            <a:spLocks noGrp="1"/>
          </p:cNvSpPr>
          <p:nvPr>
            <p:ph type="subTitle" idx="1"/>
          </p:nvPr>
        </p:nvSpPr>
        <p:spPr>
          <a:xfrm>
            <a:off x="6695440" y="5735430"/>
            <a:ext cx="5171440" cy="772160"/>
          </a:xfrm>
        </p:spPr>
        <p:txBody>
          <a:bodyPr>
            <a:noAutofit/>
          </a:bodyPr>
          <a:lstStyle/>
          <a:p>
            <a:r>
              <a:rPr lang="en-US" sz="2000" b="1" i="1" dirty="0">
                <a:solidFill>
                  <a:schemeClr val="bg1"/>
                </a:solidFill>
                <a:effectLst>
                  <a:outerShdw blurRad="38100" dist="38100" dir="2700000" algn="tl">
                    <a:srgbClr val="000000">
                      <a:alpha val="43137"/>
                    </a:srgbClr>
                  </a:outerShdw>
                </a:effectLst>
                <a:latin typeface="Bradley Hand ITC" panose="03070402050302030203" pitchFamily="66" charset="0"/>
              </a:rPr>
              <a:t>By – Nassim Salehi and Ponmani Manoharan </a:t>
            </a:r>
          </a:p>
        </p:txBody>
      </p:sp>
      <p:pic>
        <p:nvPicPr>
          <p:cNvPr id="214" name="Graphic 213" descr="Left Brain with solid fill">
            <a:extLst>
              <a:ext uri="{FF2B5EF4-FFF2-40B4-BE49-F238E27FC236}">
                <a16:creationId xmlns:a16="http://schemas.microsoft.com/office/drawing/2014/main" xmlns="" id="{17EB71EA-367F-4E32-8AD7-3748DC6EB0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2387494">
            <a:off x="8780362" y="4187608"/>
            <a:ext cx="914400" cy="914400"/>
          </a:xfrm>
          <a:prstGeom prst="rect">
            <a:avLst/>
          </a:prstGeom>
          <a:effectLst>
            <a:reflection blurRad="6350" stA="52000" endA="300" endPos="35000" dir="5400000" sy="-100000" algn="bl" rotWithShape="0"/>
          </a:effectLst>
        </p:spPr>
      </p:pic>
      <p:pic>
        <p:nvPicPr>
          <p:cNvPr id="218" name="Graphic 217" descr="Confused person with solid fill">
            <a:extLst>
              <a:ext uri="{FF2B5EF4-FFF2-40B4-BE49-F238E27FC236}">
                <a16:creationId xmlns:a16="http://schemas.microsoft.com/office/drawing/2014/main" xmlns="" id="{5BC61EBF-9C53-1444-5BEF-5644A5899CA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984592" y="591845"/>
            <a:ext cx="914400" cy="914400"/>
          </a:xfrm>
          <a:prstGeom prst="rect">
            <a:avLst/>
          </a:prstGeom>
          <a:effectLst>
            <a:reflection blurRad="6350" stA="52000" endA="300" endPos="35000" dir="5400000" sy="-100000" algn="bl" rotWithShape="0"/>
          </a:effectLst>
        </p:spPr>
      </p:pic>
      <p:pic>
        <p:nvPicPr>
          <p:cNvPr id="222" name="Graphic 221" descr="Lost with solid fill">
            <a:extLst>
              <a:ext uri="{FF2B5EF4-FFF2-40B4-BE49-F238E27FC236}">
                <a16:creationId xmlns:a16="http://schemas.microsoft.com/office/drawing/2014/main" xmlns="" id="{C21D90BD-F9DD-9297-4DF8-429DB9C74FE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rot="20502256">
            <a:off x="8137621" y="3380824"/>
            <a:ext cx="914400" cy="726895"/>
          </a:xfrm>
          <a:prstGeom prst="rect">
            <a:avLst/>
          </a:prstGeom>
          <a:effectLst>
            <a:reflection blurRad="6350" stA="52000" endA="300" endPos="35000" dir="5400000" sy="-100000" algn="bl" rotWithShape="0"/>
          </a:effectLst>
        </p:spPr>
      </p:pic>
      <p:pic>
        <p:nvPicPr>
          <p:cNvPr id="226" name="Graphic 225" descr="Puzzle pieces with solid fill">
            <a:extLst>
              <a:ext uri="{FF2B5EF4-FFF2-40B4-BE49-F238E27FC236}">
                <a16:creationId xmlns:a16="http://schemas.microsoft.com/office/drawing/2014/main" xmlns="" id="{DCD33515-0A02-1E96-86E7-56D3A50A7D5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rot="19934380">
            <a:off x="9873210" y="3394087"/>
            <a:ext cx="914400" cy="914400"/>
          </a:xfrm>
          <a:prstGeom prst="rect">
            <a:avLst/>
          </a:prstGeom>
          <a:effectLst>
            <a:reflection blurRad="6350" stA="52000" endA="300" endPos="35000" dir="5400000" sy="-100000" algn="bl" rotWithShape="0"/>
          </a:effectLst>
        </p:spPr>
      </p:pic>
      <p:pic>
        <p:nvPicPr>
          <p:cNvPr id="233" name="Graphic 232" descr="Decision chart with solid fill">
            <a:extLst>
              <a:ext uri="{FF2B5EF4-FFF2-40B4-BE49-F238E27FC236}">
                <a16:creationId xmlns:a16="http://schemas.microsoft.com/office/drawing/2014/main" xmlns="" id="{5D5E73A7-F662-5963-51AE-814D1A9B006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rot="20961211">
            <a:off x="9335977" y="767507"/>
            <a:ext cx="914400" cy="914400"/>
          </a:xfrm>
          <a:prstGeom prst="rect">
            <a:avLst/>
          </a:prstGeom>
          <a:effectLst>
            <a:reflection blurRad="6350" stA="52000" endA="300" endPos="35000" dir="5400000" sy="-100000" algn="bl" rotWithShape="0"/>
          </a:effectLst>
        </p:spPr>
      </p:pic>
      <p:pic>
        <p:nvPicPr>
          <p:cNvPr id="235" name="Graphic 234" descr="Signpost with solid fill">
            <a:extLst>
              <a:ext uri="{FF2B5EF4-FFF2-40B4-BE49-F238E27FC236}">
                <a16:creationId xmlns:a16="http://schemas.microsoft.com/office/drawing/2014/main" xmlns="" id="{7F094A4D-B196-2119-BABA-79947AEF16C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rot="19844460">
            <a:off x="6791690" y="767507"/>
            <a:ext cx="914400" cy="914400"/>
          </a:xfrm>
          <a:prstGeom prst="rect">
            <a:avLst/>
          </a:prstGeom>
          <a:effectLst>
            <a:reflection blurRad="6350" stA="52000" endA="300" endPos="35000" dir="5400000" sy="-100000" algn="bl" rotWithShape="0"/>
          </a:effectLst>
        </p:spPr>
      </p:pic>
      <p:pic>
        <p:nvPicPr>
          <p:cNvPr id="316" name="Graphic 315" descr="Lost with solid fill">
            <a:extLst>
              <a:ext uri="{FF2B5EF4-FFF2-40B4-BE49-F238E27FC236}">
                <a16:creationId xmlns:a16="http://schemas.microsoft.com/office/drawing/2014/main" xmlns="" id="{6DCFB310-B8F6-5F5D-0A78-2DCA01CBF57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rot="1641753">
            <a:off x="10773617" y="767507"/>
            <a:ext cx="914400" cy="726895"/>
          </a:xfrm>
          <a:prstGeom prst="rect">
            <a:avLst/>
          </a:prstGeom>
          <a:effectLst>
            <a:reflection blurRad="6350" stA="52000" endA="300" endPos="35000" dir="5400000" sy="-100000" algn="bl" rotWithShape="0"/>
          </a:effectLst>
        </p:spPr>
      </p:pic>
      <p:pic>
        <p:nvPicPr>
          <p:cNvPr id="317" name="Graphic 316" descr="Decision chart with solid fill">
            <a:extLst>
              <a:ext uri="{FF2B5EF4-FFF2-40B4-BE49-F238E27FC236}">
                <a16:creationId xmlns:a16="http://schemas.microsoft.com/office/drawing/2014/main" xmlns="" id="{E3D9A24D-D77F-644D-3FA9-B2CF7DD84C7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rot="861866">
            <a:off x="6695440" y="3719124"/>
            <a:ext cx="914400" cy="914400"/>
          </a:xfrm>
          <a:prstGeom prst="rect">
            <a:avLst/>
          </a:prstGeom>
          <a:effectLst>
            <a:reflection blurRad="6350" stA="52000" endA="300" endPos="35000" dir="5400000" sy="-100000" algn="bl" rotWithShape="0"/>
          </a:effectLst>
        </p:spPr>
      </p:pic>
      <p:pic>
        <p:nvPicPr>
          <p:cNvPr id="318" name="Graphic 317" descr="Confused person with solid fill">
            <a:extLst>
              <a:ext uri="{FF2B5EF4-FFF2-40B4-BE49-F238E27FC236}">
                <a16:creationId xmlns:a16="http://schemas.microsoft.com/office/drawing/2014/main" xmlns="" id="{AD9D9DF8-C9C6-7CB2-052A-1945705319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rot="1313431">
            <a:off x="10773617" y="3924397"/>
            <a:ext cx="914400" cy="914400"/>
          </a:xfrm>
          <a:prstGeom prst="rect">
            <a:avLst/>
          </a:prstGeom>
          <a:effectLst>
            <a:reflection blurRad="6350" stA="52000" endA="300" endPos="35000" dir="5400000" sy="-100000" algn="bl" rotWithShape="0"/>
          </a:effectLst>
        </p:spPr>
      </p:pic>
      <p:sp>
        <p:nvSpPr>
          <p:cNvPr id="4" name="Slide Number Placeholder 3"/>
          <p:cNvSpPr>
            <a:spLocks noGrp="1"/>
          </p:cNvSpPr>
          <p:nvPr>
            <p:ph type="sldNum" sz="quarter" idx="12"/>
          </p:nvPr>
        </p:nvSpPr>
        <p:spPr/>
        <p:txBody>
          <a:bodyPr/>
          <a:lstStyle/>
          <a:p>
            <a:fld id="{194ED2F8-0C10-49B4-8B66-0081017DC794}" type="slidenum">
              <a:rPr lang="en-US" smtClean="0"/>
              <a:t>1</a:t>
            </a:fld>
            <a:endParaRPr lang="en-US"/>
          </a:p>
        </p:txBody>
      </p:sp>
    </p:spTree>
    <p:extLst>
      <p:ext uri="{BB962C8B-B14F-4D97-AF65-F5344CB8AC3E}">
        <p14:creationId xmlns:p14="http://schemas.microsoft.com/office/powerpoint/2010/main" val="160294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5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fade">
                                      <p:cBhvr>
                                        <p:cTn id="13" dur="500"/>
                                        <p:tgtEl>
                                          <p:spTgt spid="233"/>
                                        </p:tgtEl>
                                      </p:cBhvr>
                                    </p:animEffect>
                                  </p:childTnLst>
                                </p:cTn>
                              </p:par>
                              <p:par>
                                <p:cTn id="14" presetID="10" presetClass="entr" presetSubtype="0" fill="hold" nodeType="withEffect">
                                  <p:stCondLst>
                                    <p:cond delay="0"/>
                                  </p:stCondLst>
                                  <p:childTnLst>
                                    <p:set>
                                      <p:cBhvr>
                                        <p:cTn id="15" dur="1" fill="hold">
                                          <p:stCondLst>
                                            <p:cond delay="0"/>
                                          </p:stCondLst>
                                        </p:cTn>
                                        <p:tgtEl>
                                          <p:spTgt spid="316"/>
                                        </p:tgtEl>
                                        <p:attrNameLst>
                                          <p:attrName>style.visibility</p:attrName>
                                        </p:attrNameLst>
                                      </p:cBhvr>
                                      <p:to>
                                        <p:strVal val="visible"/>
                                      </p:to>
                                    </p:set>
                                    <p:animEffect transition="in" filter="fade">
                                      <p:cBhvr>
                                        <p:cTn id="16" dur="500"/>
                                        <p:tgtEl>
                                          <p:spTgt spid="316"/>
                                        </p:tgtEl>
                                      </p:cBhvr>
                                    </p:animEffect>
                                  </p:childTnLst>
                                </p:cTn>
                              </p:par>
                              <p:par>
                                <p:cTn id="17" presetID="10" presetClass="entr" presetSubtype="0" fill="hold" nodeType="withEffect">
                                  <p:stCondLst>
                                    <p:cond delay="0"/>
                                  </p:stCondLst>
                                  <p:childTnLst>
                                    <p:set>
                                      <p:cBhvr>
                                        <p:cTn id="18" dur="1" fill="hold">
                                          <p:stCondLst>
                                            <p:cond delay="0"/>
                                          </p:stCondLst>
                                        </p:cTn>
                                        <p:tgtEl>
                                          <p:spTgt spid="317"/>
                                        </p:tgtEl>
                                        <p:attrNameLst>
                                          <p:attrName>style.visibility</p:attrName>
                                        </p:attrNameLst>
                                      </p:cBhvr>
                                      <p:to>
                                        <p:strVal val="visible"/>
                                      </p:to>
                                    </p:set>
                                    <p:animEffect transition="in" filter="fade">
                                      <p:cBhvr>
                                        <p:cTn id="19" dur="500"/>
                                        <p:tgtEl>
                                          <p:spTgt spid="317"/>
                                        </p:tgtEl>
                                      </p:cBhvr>
                                    </p:animEffect>
                                  </p:childTnLst>
                                </p:cTn>
                              </p:par>
                              <p:par>
                                <p:cTn id="20" presetID="10" presetClass="entr" presetSubtype="0" fill="hold" nodeType="withEffect">
                                  <p:stCondLst>
                                    <p:cond delay="0"/>
                                  </p:stCondLst>
                                  <p:childTnLst>
                                    <p:set>
                                      <p:cBhvr>
                                        <p:cTn id="21" dur="1" fill="hold">
                                          <p:stCondLst>
                                            <p:cond delay="0"/>
                                          </p:stCondLst>
                                        </p:cTn>
                                        <p:tgtEl>
                                          <p:spTgt spid="222"/>
                                        </p:tgtEl>
                                        <p:attrNameLst>
                                          <p:attrName>style.visibility</p:attrName>
                                        </p:attrNameLst>
                                      </p:cBhvr>
                                      <p:to>
                                        <p:strVal val="visible"/>
                                      </p:to>
                                    </p:set>
                                    <p:animEffect transition="in" filter="fade">
                                      <p:cBhvr>
                                        <p:cTn id="22" dur="500"/>
                                        <p:tgtEl>
                                          <p:spTgt spid="222"/>
                                        </p:tgtEl>
                                      </p:cBhvr>
                                    </p:animEffect>
                                  </p:childTnLst>
                                </p:cTn>
                              </p:par>
                              <p:par>
                                <p:cTn id="23" presetID="10" presetClass="entr" presetSubtype="0" fill="hold" nodeType="withEffect">
                                  <p:stCondLst>
                                    <p:cond delay="0"/>
                                  </p:stCondLst>
                                  <p:childTnLst>
                                    <p:set>
                                      <p:cBhvr>
                                        <p:cTn id="24" dur="1" fill="hold">
                                          <p:stCondLst>
                                            <p:cond delay="0"/>
                                          </p:stCondLst>
                                        </p:cTn>
                                        <p:tgtEl>
                                          <p:spTgt spid="226"/>
                                        </p:tgtEl>
                                        <p:attrNameLst>
                                          <p:attrName>style.visibility</p:attrName>
                                        </p:attrNameLst>
                                      </p:cBhvr>
                                      <p:to>
                                        <p:strVal val="visible"/>
                                      </p:to>
                                    </p:set>
                                    <p:animEffect transition="in" filter="fade">
                                      <p:cBhvr>
                                        <p:cTn id="25" dur="500"/>
                                        <p:tgtEl>
                                          <p:spTgt spid="226"/>
                                        </p:tgtEl>
                                      </p:cBhvr>
                                    </p:animEffect>
                                  </p:childTnLst>
                                </p:cTn>
                              </p:par>
                              <p:par>
                                <p:cTn id="26" presetID="10" presetClass="entr" presetSubtype="0" fill="hold" nodeType="withEffect">
                                  <p:stCondLst>
                                    <p:cond delay="0"/>
                                  </p:stCondLst>
                                  <p:childTnLst>
                                    <p:set>
                                      <p:cBhvr>
                                        <p:cTn id="27" dur="1" fill="hold">
                                          <p:stCondLst>
                                            <p:cond delay="0"/>
                                          </p:stCondLst>
                                        </p:cTn>
                                        <p:tgtEl>
                                          <p:spTgt spid="214"/>
                                        </p:tgtEl>
                                        <p:attrNameLst>
                                          <p:attrName>style.visibility</p:attrName>
                                        </p:attrNameLst>
                                      </p:cBhvr>
                                      <p:to>
                                        <p:strVal val="visible"/>
                                      </p:to>
                                    </p:set>
                                    <p:animEffect transition="in" filter="fade">
                                      <p:cBhvr>
                                        <p:cTn id="28" dur="500"/>
                                        <p:tgtEl>
                                          <p:spTgt spid="214"/>
                                        </p:tgtEl>
                                      </p:cBhvr>
                                    </p:animEffect>
                                  </p:childTnLst>
                                </p:cTn>
                              </p:par>
                              <p:par>
                                <p:cTn id="29" presetID="10" presetClass="entr" presetSubtype="0" fill="hold" nodeType="withEffect">
                                  <p:stCondLst>
                                    <p:cond delay="0"/>
                                  </p:stCondLst>
                                  <p:childTnLst>
                                    <p:set>
                                      <p:cBhvr>
                                        <p:cTn id="30" dur="1" fill="hold">
                                          <p:stCondLst>
                                            <p:cond delay="0"/>
                                          </p:stCondLst>
                                        </p:cTn>
                                        <p:tgtEl>
                                          <p:spTgt spid="318"/>
                                        </p:tgtEl>
                                        <p:attrNameLst>
                                          <p:attrName>style.visibility</p:attrName>
                                        </p:attrNameLst>
                                      </p:cBhvr>
                                      <p:to>
                                        <p:strVal val="visible"/>
                                      </p:to>
                                    </p:set>
                                    <p:animEffect transition="in" filter="fade">
                                      <p:cBhvr>
                                        <p:cTn id="31" dur="500"/>
                                        <p:tgtEl>
                                          <p:spTgt spid="318"/>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heel(1)">
                                      <p:cBhvr>
                                        <p:cTn id="36" dur="2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circle(in)">
                                      <p:cBhvr>
                                        <p:cTn id="4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EAF2B74-D57D-48B9-E025-6A94606A609D}"/>
              </a:ext>
            </a:extLst>
          </p:cNvPr>
          <p:cNvGrpSpPr/>
          <p:nvPr/>
        </p:nvGrpSpPr>
        <p:grpSpPr>
          <a:xfrm>
            <a:off x="439446" y="480767"/>
            <a:ext cx="11343588" cy="5170646"/>
            <a:chOff x="424206" y="480767"/>
            <a:chExt cx="11343588" cy="5170646"/>
          </a:xfrm>
        </p:grpSpPr>
        <p:sp>
          <p:nvSpPr>
            <p:cNvPr id="7" name="TextBox 6">
              <a:extLst>
                <a:ext uri="{FF2B5EF4-FFF2-40B4-BE49-F238E27FC236}">
                  <a16:creationId xmlns:a16="http://schemas.microsoft.com/office/drawing/2014/main" xmlns="" id="{436D5C62-8F6F-2CA1-72A5-EF5B06E38987}"/>
                </a:ext>
              </a:extLst>
            </p:cNvPr>
            <p:cNvSpPr txBox="1"/>
            <p:nvPr/>
          </p:nvSpPr>
          <p:spPr>
            <a:xfrm>
              <a:off x="424206" y="480767"/>
              <a:ext cx="7532017" cy="5170646"/>
            </a:xfrm>
            <a:prstGeom prst="rect">
              <a:avLst/>
            </a:prstGeom>
            <a:noFill/>
          </p:spPr>
          <p:txBody>
            <a:bodyPr wrap="square">
              <a:spAutoFit/>
            </a:bodyPr>
            <a:lstStyle/>
            <a:p>
              <a:pPr marL="0" marR="0">
                <a:spcBef>
                  <a:spcPts val="0"/>
                </a:spcBef>
              </a:pPr>
              <a:r>
                <a:rPr lang="en-US" sz="2800" dirty="0">
                  <a:solidFill>
                    <a:srgbClr val="000000"/>
                  </a:solidFill>
                  <a:effectLst/>
                  <a:latin typeface="Bodoni MT Condensed" panose="02070606080606020203" pitchFamily="18" charset="0"/>
                  <a:ea typeface="Times New Roman" panose="02020603050405020304" pitchFamily="18" charset="0"/>
                </a:rPr>
                <a:t> Case study: Porter’s Five Forces: Olive and Sinclair Chocolate Company</a:t>
              </a:r>
            </a:p>
            <a:p>
              <a:pPr marL="0" marR="0">
                <a:spcBef>
                  <a:spcPts val="0"/>
                </a:spcBef>
              </a:pPr>
              <a:r>
                <a:rPr lang="en-US" sz="2800" dirty="0">
                  <a:solidFill>
                    <a:srgbClr val="000000"/>
                  </a:solidFill>
                  <a:latin typeface="Bodoni MT Condensed" panose="02070606080606020203" pitchFamily="18" charset="0"/>
                  <a:ea typeface="Times New Roman" panose="02020603050405020304" pitchFamily="18" charset="0"/>
                </a:rPr>
                <a:t>The olive and Sinclair chocolate company used the five force model to evaluate their stand in the overwhelming marker of chocolate production. </a:t>
              </a:r>
              <a:endParaRPr lang="en-US" sz="2800" dirty="0">
                <a:effectLst/>
                <a:latin typeface="Bodoni MT Condensed" panose="02070606080606020203" pitchFamily="18" charset="0"/>
                <a:ea typeface="Times New Roman" panose="02020603050405020304" pitchFamily="18" charset="0"/>
              </a:endParaRPr>
            </a:p>
            <a:p>
              <a:pPr marL="742950" marR="0" indent="-285750">
                <a:spcBef>
                  <a:spcPts val="1200"/>
                </a:spcBef>
                <a:spcAft>
                  <a:spcPts val="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  Porter’s five force model reviled that</a:t>
              </a:r>
            </a:p>
            <a:p>
              <a:pPr marL="742950" marR="0" indent="-285750">
                <a:spcBef>
                  <a:spcPts val="1200"/>
                </a:spcBef>
                <a:spcAft>
                  <a:spcPts val="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 the competition in the industry is high</a:t>
              </a:r>
              <a:endParaRPr lang="en-US" sz="2800" dirty="0">
                <a:solidFill>
                  <a:srgbClr val="000000"/>
                </a:solidFill>
                <a:latin typeface="Bodoni MT Condensed" panose="02070606080606020203" pitchFamily="18" charset="0"/>
                <a:ea typeface="Times New Roman" panose="02020603050405020304" pitchFamily="18" charset="0"/>
              </a:endParaRPr>
            </a:p>
            <a:p>
              <a:pPr marL="742950" marR="0" indent="-285750">
                <a:spcBef>
                  <a:spcPts val="1200"/>
                </a:spcBef>
                <a:spcAft>
                  <a:spcPts val="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many opportunities are available for new entrants</a:t>
              </a:r>
            </a:p>
            <a:p>
              <a:pPr marL="742950" marR="0" indent="-285750">
                <a:spcBef>
                  <a:spcPts val="1200"/>
                </a:spcBef>
                <a:spcAft>
                  <a:spcPts val="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 the customers have high expectations towards fine tastes. Olive </a:t>
              </a:r>
              <a:endParaRPr lang="en-US" sz="2800" dirty="0">
                <a:solidFill>
                  <a:srgbClr val="000000"/>
                </a:solidFill>
                <a:latin typeface="Bodoni MT Condensed" panose="02070606080606020203" pitchFamily="18" charset="0"/>
                <a:ea typeface="Times New Roman" panose="02020603050405020304" pitchFamily="18" charset="0"/>
              </a:endParaRPr>
            </a:p>
            <a:p>
              <a:pPr marL="742950" marR="0" indent="-285750">
                <a:spcBef>
                  <a:spcPts val="1200"/>
                </a:spcBef>
                <a:spcAft>
                  <a:spcPts val="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 Sinclair has built their brand around an old-fashioned, Southern approach to chocolate making, which adds to its competitiveness.</a:t>
              </a:r>
              <a:endParaRPr lang="en-US" sz="2800" dirty="0">
                <a:latin typeface="Bodoni MT Condensed" panose="02070606080606020203" pitchFamily="18" charset="0"/>
              </a:endParaRPr>
            </a:p>
          </p:txBody>
        </p:sp>
        <p:pic>
          <p:nvPicPr>
            <p:cNvPr id="12" name="Picture 11" descr="Diagram&#10;&#10;Description automatically generated">
              <a:extLst>
                <a:ext uri="{FF2B5EF4-FFF2-40B4-BE49-F238E27FC236}">
                  <a16:creationId xmlns:a16="http://schemas.microsoft.com/office/drawing/2014/main" xmlns="" id="{537EC432-D00C-1B3D-D5BA-225DA07495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7053" y="810783"/>
              <a:ext cx="3660741" cy="2745556"/>
            </a:xfrm>
            <a:prstGeom prst="rect">
              <a:avLst/>
            </a:prstGeom>
          </p:spPr>
        </p:pic>
      </p:grpSp>
      <p:sp>
        <p:nvSpPr>
          <p:cNvPr id="5" name="Rectangle 4">
            <a:extLst>
              <a:ext uri="{FF2B5EF4-FFF2-40B4-BE49-F238E27FC236}">
                <a16:creationId xmlns:a16="http://schemas.microsoft.com/office/drawing/2014/main" xmlns="" id="{8AFDD2B4-ED21-A1EC-8CF5-C023C95ED29D}"/>
              </a:ext>
            </a:extLst>
          </p:cNvPr>
          <p:cNvSpPr/>
          <p:nvPr/>
        </p:nvSpPr>
        <p:spPr>
          <a:xfrm>
            <a:off x="-167640" y="11723"/>
            <a:ext cx="11601090" cy="6846277"/>
          </a:xfrm>
          <a:prstGeom prst="rect">
            <a:avLst/>
          </a:prstGeom>
          <a:solidFill>
            <a:schemeClr val="accent6">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a:latin typeface="Bodoni MT Condensed" panose="02070606080606020203" pitchFamily="18" charset="0"/>
              </a:rPr>
              <a:t>The purpose of industry analysis is to analyze the economic and market forces that will ultimately influence an industry’s profit potential.</a:t>
            </a:r>
          </a:p>
          <a:p>
            <a:pPr algn="r"/>
            <a:r>
              <a:rPr lang="en-US" sz="2800" dirty="0">
                <a:latin typeface="Bodoni MT Condensed" panose="02070606080606020203" pitchFamily="18" charset="0"/>
              </a:rPr>
              <a:t> It enables your organization to determine the attractiveness or profit potential of a focal industry by rigorously examining the interaction of five competitive forces. </a:t>
            </a:r>
          </a:p>
          <a:p>
            <a:endParaRPr lang="en-US" dirty="0">
              <a:latin typeface="Bodoni MT Condensed" panose="02070606080606020203" pitchFamily="18" charset="0"/>
            </a:endParaRPr>
          </a:p>
        </p:txBody>
      </p:sp>
      <p:sp>
        <p:nvSpPr>
          <p:cNvPr id="6" name="Rectangle 5">
            <a:extLst>
              <a:ext uri="{FF2B5EF4-FFF2-40B4-BE49-F238E27FC236}">
                <a16:creationId xmlns:a16="http://schemas.microsoft.com/office/drawing/2014/main" xmlns="" id="{84C52B8F-1809-1521-98DE-F4340122A44D}"/>
              </a:ext>
            </a:extLst>
          </p:cNvPr>
          <p:cNvSpPr/>
          <p:nvPr/>
        </p:nvSpPr>
        <p:spPr>
          <a:xfrm>
            <a:off x="-553599" y="0"/>
            <a:ext cx="10972800" cy="6904894"/>
          </a:xfrm>
          <a:prstGeom prst="rect">
            <a:avLst/>
          </a:prstGeom>
          <a:solidFill>
            <a:schemeClr val="accent6">
              <a:lumMod val="50000"/>
            </a:schemeClr>
          </a:solidFill>
          <a:ln>
            <a:solidFill>
              <a:schemeClr val="accent4">
                <a:lumMod val="75000"/>
              </a:schemeClr>
            </a:solidFill>
          </a:ln>
          <a:effectLst>
            <a:outerShdw blurRad="50800" dist="38100" algn="l" rotWithShape="0">
              <a:prstClr val="black">
                <a:alpha val="40000"/>
              </a:prstClr>
            </a:outerShdw>
          </a:effectLst>
          <a:scene3d>
            <a:camera prst="obliqueTopLeft"/>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r>
              <a:rPr lang="en-US" sz="7200" dirty="0">
                <a:ln>
                  <a:solidFill>
                    <a:schemeClr val="bg1"/>
                  </a:solidFill>
                </a:ln>
                <a:solidFill>
                  <a:schemeClr val="bg1"/>
                </a:solidFill>
                <a:latin typeface="Bodoni MT Condensed" panose="02070606080606020203" pitchFamily="18" charset="0"/>
              </a:rPr>
              <a:t>Five forces Industry Analysis</a:t>
            </a:r>
          </a:p>
        </p:txBody>
      </p:sp>
      <p:sp>
        <p:nvSpPr>
          <p:cNvPr id="2" name="Slide Number Placeholder 1"/>
          <p:cNvSpPr>
            <a:spLocks noGrp="1"/>
          </p:cNvSpPr>
          <p:nvPr>
            <p:ph type="sldNum" sz="quarter" idx="12"/>
          </p:nvPr>
        </p:nvSpPr>
        <p:spPr/>
        <p:txBody>
          <a:bodyPr/>
          <a:lstStyle/>
          <a:p>
            <a:fld id="{194ED2F8-0C10-49B4-8B66-0081017DC794}" type="slidenum">
              <a:rPr lang="en-US" smtClean="0"/>
              <a:t>10</a:t>
            </a:fld>
            <a:endParaRPr lang="en-US"/>
          </a:p>
        </p:txBody>
      </p:sp>
    </p:spTree>
    <p:extLst>
      <p:ext uri="{BB962C8B-B14F-4D97-AF65-F5344CB8AC3E}">
        <p14:creationId xmlns:p14="http://schemas.microsoft.com/office/powerpoint/2010/main" val="351289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24805 0.00347 L -0.84505 0.00347 " pathEditMode="relative" rAng="0" ptsTypes="AA">
                                      <p:cBhvr>
                                        <p:cTn id="6" dur="2000" fill="hold"/>
                                        <p:tgtEl>
                                          <p:spTgt spid="6"/>
                                        </p:tgtEl>
                                        <p:attrNameLst>
                                          <p:attrName>ppt_x</p:attrName>
                                          <p:attrName>ppt_y</p:attrName>
                                        </p:attrNameLst>
                                      </p:cBhvr>
                                      <p:rCtr x="-29844"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8.33333E-7 -4.44444E-6 L -0.9 0.00093 " pathEditMode="relative" rAng="0" ptsTypes="AA">
                                      <p:cBhvr>
                                        <p:cTn id="10" dur="2000" fill="hold"/>
                                        <p:tgtEl>
                                          <p:spTgt spid="5"/>
                                        </p:tgtEl>
                                        <p:attrNameLst>
                                          <p:attrName>ppt_x</p:attrName>
                                          <p:attrName>ppt_y</p:attrName>
                                        </p:attrNameLst>
                                      </p:cBhvr>
                                      <p:rCtr x="-45000"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4C01C6A-B50B-D19D-CCCB-F2894773BACC}"/>
              </a:ext>
            </a:extLst>
          </p:cNvPr>
          <p:cNvGrpSpPr/>
          <p:nvPr/>
        </p:nvGrpSpPr>
        <p:grpSpPr>
          <a:xfrm>
            <a:off x="184484" y="952152"/>
            <a:ext cx="11898497" cy="3538726"/>
            <a:chOff x="184484" y="952152"/>
            <a:chExt cx="11898497" cy="3538726"/>
          </a:xfrm>
        </p:grpSpPr>
        <p:sp>
          <p:nvSpPr>
            <p:cNvPr id="7" name="TextBox 6">
              <a:extLst>
                <a:ext uri="{FF2B5EF4-FFF2-40B4-BE49-F238E27FC236}">
                  <a16:creationId xmlns:a16="http://schemas.microsoft.com/office/drawing/2014/main" xmlns="" id="{C511AC0A-D60C-DE62-8DD1-C4C6759FEB16}"/>
                </a:ext>
              </a:extLst>
            </p:cNvPr>
            <p:cNvSpPr txBox="1"/>
            <p:nvPr/>
          </p:nvSpPr>
          <p:spPr>
            <a:xfrm>
              <a:off x="184484" y="952152"/>
              <a:ext cx="7691155" cy="3538726"/>
            </a:xfrm>
            <a:prstGeom prst="rect">
              <a:avLst/>
            </a:prstGeom>
            <a:noFill/>
          </p:spPr>
          <p:txBody>
            <a:bodyPr wrap="square">
              <a:spAutoFit/>
            </a:bodyPr>
            <a:lstStyle/>
            <a:p>
              <a:pPr marL="457200" marR="0">
                <a:spcBef>
                  <a:spcPts val="120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Case Study: Apple’s Product Life Cycles and Growth Potential from the iPod to the iPad</a:t>
              </a:r>
              <a:endParaRPr lang="en-US" sz="2000" dirty="0">
                <a:solidFill>
                  <a:srgbClr val="000000"/>
                </a:solidFill>
                <a:latin typeface="Times New Roman" panose="02020603050405020304" pitchFamily="18" charset="0"/>
                <a:ea typeface="Times New Roman" panose="02020603050405020304" pitchFamily="18" charset="0"/>
              </a:endParaRPr>
            </a:p>
            <a:p>
              <a:pPr marL="457200" marR="0">
                <a:spcBef>
                  <a:spcPts val="1200"/>
                </a:spcBef>
                <a:spcAft>
                  <a:spcPts val="0"/>
                </a:spcAft>
              </a:pPr>
              <a:endParaRPr lang="en-US" sz="2000" dirty="0">
                <a:effectLst/>
                <a:latin typeface="Times New Roman" panose="02020603050405020304" pitchFamily="18" charset="0"/>
                <a:ea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Apple product life cycles indicated just how big the iPhone and iPad will be over the next few years.</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It took the iPod five years to break the 30 million units per year mark. The iPhone got there in four, and the iPad made it in two. </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67 million iPads have been sold. </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took Apple 24 years to sell as many Macs, five years to sell as many iPods, and three years to sell as many iPhones as possible</a:t>
              </a:r>
            </a:p>
          </p:txBody>
        </p:sp>
        <p:pic>
          <p:nvPicPr>
            <p:cNvPr id="8" name="Picture 7" descr="Graphical user interface&#10;&#10;Description automatically generated">
              <a:extLst>
                <a:ext uri="{FF2B5EF4-FFF2-40B4-BE49-F238E27FC236}">
                  <a16:creationId xmlns:a16="http://schemas.microsoft.com/office/drawing/2014/main" xmlns="" id="{0C54FEA2-C74E-E004-A529-1F0032A1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825" y="1227717"/>
              <a:ext cx="4336156" cy="2720576"/>
            </a:xfrm>
            <a:prstGeom prst="rect">
              <a:avLst/>
            </a:prstGeom>
          </p:spPr>
        </p:pic>
      </p:grpSp>
      <p:sp>
        <p:nvSpPr>
          <p:cNvPr id="5" name="Rectangle 4">
            <a:extLst>
              <a:ext uri="{FF2B5EF4-FFF2-40B4-BE49-F238E27FC236}">
                <a16:creationId xmlns:a16="http://schemas.microsoft.com/office/drawing/2014/main" xmlns="" id="{8AFDD2B4-ED21-A1EC-8CF5-C023C95ED29D}"/>
              </a:ext>
            </a:extLst>
          </p:cNvPr>
          <p:cNvSpPr/>
          <p:nvPr/>
        </p:nvSpPr>
        <p:spPr>
          <a:xfrm>
            <a:off x="109019" y="0"/>
            <a:ext cx="11601090" cy="6846277"/>
          </a:xfrm>
          <a:prstGeom prst="rect">
            <a:avLst/>
          </a:prstGeom>
          <a:solidFill>
            <a:srgbClr val="9B1D6E"/>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Product life cycle (PLC) analysis describes how sales of a product evolve as a function of time.</a:t>
            </a:r>
          </a:p>
          <a:p>
            <a:pPr algn="ctr"/>
            <a:endParaRPr lang="en-US" sz="3600" dirty="0"/>
          </a:p>
        </p:txBody>
      </p:sp>
      <p:sp>
        <p:nvSpPr>
          <p:cNvPr id="6" name="Rectangle 5">
            <a:extLst>
              <a:ext uri="{FF2B5EF4-FFF2-40B4-BE49-F238E27FC236}">
                <a16:creationId xmlns:a16="http://schemas.microsoft.com/office/drawing/2014/main" xmlns="" id="{84C52B8F-1809-1521-98DE-F4340122A44D}"/>
              </a:ext>
            </a:extLst>
          </p:cNvPr>
          <p:cNvSpPr/>
          <p:nvPr/>
        </p:nvSpPr>
        <p:spPr>
          <a:xfrm>
            <a:off x="-1064413" y="11723"/>
            <a:ext cx="12084889" cy="6904894"/>
          </a:xfrm>
          <a:prstGeom prst="rect">
            <a:avLst/>
          </a:prstGeom>
          <a:solidFill>
            <a:srgbClr val="5D1D3A"/>
          </a:solidFill>
          <a:ln>
            <a:solidFill>
              <a:schemeClr val="accent4">
                <a:lumMod val="75000"/>
              </a:schemeClr>
            </a:solidFill>
          </a:ln>
          <a:effectLst>
            <a:outerShdw blurRad="50800" dist="38100" algn="l" rotWithShape="0">
              <a:prstClr val="black">
                <a:alpha val="40000"/>
              </a:prstClr>
            </a:outerShdw>
          </a:effectLst>
          <a:scene3d>
            <a:camera prst="obliqueTopLeft"/>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r>
              <a:rPr lang="en-US" sz="7200" dirty="0">
                <a:ln>
                  <a:solidFill>
                    <a:schemeClr val="bg1"/>
                  </a:solidFill>
                </a:ln>
                <a:solidFill>
                  <a:schemeClr val="bg1"/>
                </a:solidFill>
                <a:latin typeface="Bodoni MT Condensed" panose="02070606080606020203" pitchFamily="18" charset="0"/>
              </a:rPr>
              <a:t>Product Life Cycle Analysis</a:t>
            </a:r>
          </a:p>
          <a:p>
            <a:pPr algn="ctr"/>
            <a:endParaRPr lang="en-US" dirty="0"/>
          </a:p>
        </p:txBody>
      </p:sp>
      <p:sp>
        <p:nvSpPr>
          <p:cNvPr id="2" name="Slide Number Placeholder 1"/>
          <p:cNvSpPr>
            <a:spLocks noGrp="1"/>
          </p:cNvSpPr>
          <p:nvPr>
            <p:ph type="sldNum" sz="quarter" idx="12"/>
          </p:nvPr>
        </p:nvSpPr>
        <p:spPr/>
        <p:txBody>
          <a:bodyPr/>
          <a:lstStyle/>
          <a:p>
            <a:fld id="{194ED2F8-0C10-49B4-8B66-0081017DC794}" type="slidenum">
              <a:rPr lang="en-US" smtClean="0"/>
              <a:t>11</a:t>
            </a:fld>
            <a:endParaRPr lang="en-US"/>
          </a:p>
        </p:txBody>
      </p:sp>
    </p:spTree>
    <p:extLst>
      <p:ext uri="{BB962C8B-B14F-4D97-AF65-F5344CB8AC3E}">
        <p14:creationId xmlns:p14="http://schemas.microsoft.com/office/powerpoint/2010/main" val="331814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2.59259E-6 L -0.85963 0.00949 " pathEditMode="relative" rAng="0" ptsTypes="AA">
                                      <p:cBhvr>
                                        <p:cTn id="6" dur="2000" fill="hold"/>
                                        <p:tgtEl>
                                          <p:spTgt spid="6"/>
                                        </p:tgtEl>
                                        <p:attrNameLst>
                                          <p:attrName>ppt_x</p:attrName>
                                          <p:attrName>ppt_y</p:attrName>
                                        </p:attrNameLst>
                                      </p:cBhvr>
                                      <p:rCtr x="-42982" y="46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4.58333E-6 -4.07407E-6 L -0.90209 0.00093 " pathEditMode="relative" rAng="0" ptsTypes="AA">
                                      <p:cBhvr>
                                        <p:cTn id="10" dur="2000" fill="hold"/>
                                        <p:tgtEl>
                                          <p:spTgt spid="5"/>
                                        </p:tgtEl>
                                        <p:attrNameLst>
                                          <p:attrName>ppt_x</p:attrName>
                                          <p:attrName>ppt_y</p:attrName>
                                        </p:attrNameLst>
                                      </p:cBhvr>
                                      <p:rCtr x="-45104" y="46"/>
                                    </p:animMotion>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260DF9C-C5EB-C433-C933-22EDF7AD5388}"/>
              </a:ext>
            </a:extLst>
          </p:cNvPr>
          <p:cNvSpPr>
            <a:spLocks noGrp="1"/>
          </p:cNvSpPr>
          <p:nvPr>
            <p:ph type="title"/>
          </p:nvPr>
        </p:nvSpPr>
        <p:spPr>
          <a:xfrm>
            <a:off x="841248" y="548640"/>
            <a:ext cx="3600860" cy="5431536"/>
          </a:xfrm>
        </p:spPr>
        <p:txBody>
          <a:bodyPr>
            <a:normAutofit/>
          </a:bodyPr>
          <a:lstStyle/>
          <a:p>
            <a:r>
              <a:rPr lang="en-US" sz="5400" dirty="0">
                <a:latin typeface="Bodoni MT Condensed" panose="02070606080606020203" pitchFamily="18" charset="0"/>
              </a:rPr>
              <a:t>Reference</a:t>
            </a:r>
          </a:p>
        </p:txBody>
      </p:sp>
      <p:sp>
        <p:nvSpPr>
          <p:cNvPr id="27"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0551D9F-46FF-6E15-78FB-7AAF78A7D2FB}"/>
              </a:ext>
            </a:extLst>
          </p:cNvPr>
          <p:cNvSpPr>
            <a:spLocks noGrp="1"/>
          </p:cNvSpPr>
          <p:nvPr>
            <p:ph idx="1"/>
          </p:nvPr>
        </p:nvSpPr>
        <p:spPr>
          <a:xfrm>
            <a:off x="5126418" y="552091"/>
            <a:ext cx="6224335" cy="5431536"/>
          </a:xfrm>
        </p:spPr>
        <p:txBody>
          <a:bodyPr anchor="ctr">
            <a:normAutofit/>
          </a:bodyPr>
          <a:lstStyle/>
          <a:p>
            <a:pPr marL="0" indent="0">
              <a:buNone/>
            </a:pPr>
            <a:r>
              <a:rPr lang="en-US" sz="1900">
                <a:effectLst/>
                <a:latin typeface="Bodoni MT Condensed" panose="02070606080606020203" pitchFamily="18" charset="0"/>
              </a:rPr>
              <a:t>Bensoussan, B.E. and Fleisher, C.S. (2014). </a:t>
            </a:r>
            <a:r>
              <a:rPr lang="en-US" sz="1900" i="1">
                <a:effectLst/>
                <a:latin typeface="Bodoni MT Condensed" panose="02070606080606020203" pitchFamily="18" charset="0"/>
              </a:rPr>
              <a:t>Analysis without paralysis : 12 tools to make better strategic decisions</a:t>
            </a:r>
            <a:r>
              <a:rPr lang="en-US" sz="1900">
                <a:effectLst/>
                <a:latin typeface="Bodoni MT Condensed" panose="02070606080606020203" pitchFamily="18" charset="0"/>
              </a:rPr>
              <a:t>. Upper Saddle River, New Jersey: Pearson Education, Inc.</a:t>
            </a:r>
          </a:p>
          <a:p>
            <a:pPr marL="0" indent="0">
              <a:buNone/>
            </a:pPr>
            <a:r>
              <a:rPr lang="en-US" sz="1900">
                <a:effectLst/>
                <a:latin typeface="Bodoni MT Condensed" panose="02070606080606020203" pitchFamily="18" charset="0"/>
              </a:rPr>
              <a:t>Gilbert, S. (2016). </a:t>
            </a:r>
            <a:r>
              <a:rPr lang="en-US" sz="1900" i="1">
                <a:effectLst/>
                <a:latin typeface="Bodoni MT Condensed" panose="02070606080606020203" pitchFamily="18" charset="0"/>
              </a:rPr>
              <a:t>Analysis Paralysis is Not a Friend to Your Business</a:t>
            </a:r>
            <a:r>
              <a:rPr lang="en-US" sz="1900">
                <a:effectLst/>
                <a:latin typeface="Bodoni MT Condensed" panose="02070606080606020203" pitchFamily="18" charset="0"/>
              </a:rPr>
              <a:t>. [online] Curatti. Available at: https://curatti.com/analysis-paralysis/.</a:t>
            </a:r>
          </a:p>
          <a:p>
            <a:pPr marL="0" indent="0">
              <a:buNone/>
            </a:pPr>
            <a:r>
              <a:rPr lang="en-US" sz="1900">
                <a:effectLst/>
                <a:latin typeface="Bodoni MT Condensed" panose="02070606080606020203" pitchFamily="18" charset="0"/>
              </a:rPr>
              <a:t>Heck, B. (2021). </a:t>
            </a:r>
            <a:r>
              <a:rPr lang="en-US" sz="1900" i="1">
                <a:effectLst/>
                <a:latin typeface="Bodoni MT Condensed" panose="02070606080606020203" pitchFamily="18" charset="0"/>
              </a:rPr>
              <a:t>Making Your Data Useful: Overcoming Data Analysis Paralysis</a:t>
            </a:r>
            <a:r>
              <a:rPr lang="en-US" sz="1900">
                <a:effectLst/>
                <a:latin typeface="Bodoni MT Condensed" panose="02070606080606020203" pitchFamily="18" charset="0"/>
              </a:rPr>
              <a:t>. [online] www.ventivtech.com. Available at: https://www.ventivtech.com/blog/overcoming-big-data-analysis-paralysis-ventiv.</a:t>
            </a:r>
          </a:p>
          <a:p>
            <a:pPr marL="0" indent="0">
              <a:buNone/>
            </a:pPr>
            <a:r>
              <a:rPr lang="en-US" sz="1900">
                <a:effectLst/>
                <a:latin typeface="Bodoni MT Condensed" panose="02070606080606020203" pitchFamily="18" charset="0"/>
              </a:rPr>
              <a:t>Kane, B. (2015). </a:t>
            </a:r>
            <a:r>
              <a:rPr lang="en-US" sz="1900" i="1">
                <a:effectLst/>
                <a:latin typeface="Bodoni MT Condensed" panose="02070606080606020203" pitchFamily="18" charset="0"/>
              </a:rPr>
              <a:t>The Science of Analysis Paralysis &amp; Why It Kills Productivity</a:t>
            </a:r>
            <a:r>
              <a:rPr lang="en-US" sz="1900">
                <a:effectLst/>
                <a:latin typeface="Bodoni MT Condensed" panose="02070606080606020203" pitchFamily="18" charset="0"/>
              </a:rPr>
              <a:t>. [online] Ambition &amp; Balance. Available at: https://blog.doist.com/analysis-paralysis-productivity/.</a:t>
            </a:r>
          </a:p>
          <a:p>
            <a:pPr marL="0" indent="0">
              <a:buNone/>
            </a:pPr>
            <a:r>
              <a:rPr lang="en-US" sz="1900">
                <a:effectLst/>
                <a:latin typeface="Bodoni MT Condensed" panose="02070606080606020203" pitchFamily="18" charset="0"/>
              </a:rPr>
              <a:t>Pignatiello, G.A., Martin, R.J. and Hickman, R.L. (2018). Decision fatigue: A conceptual analysis. </a:t>
            </a:r>
            <a:r>
              <a:rPr lang="en-US" sz="1900" i="1">
                <a:effectLst/>
                <a:latin typeface="Bodoni MT Condensed" panose="02070606080606020203" pitchFamily="18" charset="0"/>
              </a:rPr>
              <a:t>Journal of Health Psychology</a:t>
            </a:r>
            <a:r>
              <a:rPr lang="en-US" sz="1900">
                <a:effectLst/>
                <a:latin typeface="Bodoni MT Condensed" panose="02070606080606020203" pitchFamily="18" charset="0"/>
              </a:rPr>
              <a:t>, 25(1), p.135910531876351. doi:10.1177/1359105318763510.</a:t>
            </a:r>
          </a:p>
          <a:p>
            <a:pPr marL="0" indent="0">
              <a:buNone/>
            </a:pPr>
            <a:r>
              <a:rPr lang="en-US" sz="1900">
                <a:effectLst/>
                <a:latin typeface="Bodoni MT Condensed" panose="02070606080606020203" pitchFamily="18" charset="0"/>
              </a:rPr>
              <a:t>SCHWARTZ, B. (2007). </a:t>
            </a:r>
            <a:r>
              <a:rPr lang="en-US" sz="1900" i="1">
                <a:effectLst/>
                <a:latin typeface="Bodoni MT Condensed" panose="02070606080606020203" pitchFamily="18" charset="0"/>
              </a:rPr>
              <a:t>The Paradox of Choice.</a:t>
            </a:r>
            <a:r>
              <a:rPr lang="en-US" sz="1900">
                <a:effectLst/>
                <a:latin typeface="Bodoni MT Condensed" panose="02070606080606020203" pitchFamily="18" charset="0"/>
              </a:rPr>
              <a:t> HarperCollins Publishers.</a:t>
            </a:r>
          </a:p>
          <a:p>
            <a:pPr marL="0" indent="0">
              <a:buNone/>
            </a:pPr>
            <a:r>
              <a:rPr lang="en-US" sz="1900">
                <a:effectLst/>
                <a:latin typeface="Bodoni MT Condensed" panose="02070606080606020203" pitchFamily="18" charset="0"/>
              </a:rPr>
              <a:t>Tugend, A. (2010). The Paralyzing Problem of Too Many Choices. </a:t>
            </a:r>
            <a:r>
              <a:rPr lang="en-US" sz="1900" i="1">
                <a:effectLst/>
                <a:latin typeface="Bodoni MT Condensed" panose="02070606080606020203" pitchFamily="18" charset="0"/>
              </a:rPr>
              <a:t>The New York Times</a:t>
            </a:r>
            <a:r>
              <a:rPr lang="en-US" sz="1900">
                <a:effectLst/>
                <a:latin typeface="Bodoni MT Condensed" panose="02070606080606020203" pitchFamily="18" charset="0"/>
              </a:rPr>
              <a:t>. [online] 26 Feb. Available at: https://www.nytimes.com/2010/02/27/your-money/27shortcuts.html.</a:t>
            </a:r>
          </a:p>
          <a:p>
            <a:endParaRPr lang="en-US" sz="1900">
              <a:latin typeface="Bodoni MT Condensed" panose="02070606080606020203" pitchFamily="18" charset="0"/>
            </a:endParaRPr>
          </a:p>
        </p:txBody>
      </p:sp>
      <p:sp>
        <p:nvSpPr>
          <p:cNvPr id="4" name="Slide Number Placeholder 3"/>
          <p:cNvSpPr>
            <a:spLocks noGrp="1"/>
          </p:cNvSpPr>
          <p:nvPr>
            <p:ph type="sldNum" sz="quarter" idx="12"/>
          </p:nvPr>
        </p:nvSpPr>
        <p:spPr/>
        <p:txBody>
          <a:bodyPr/>
          <a:lstStyle/>
          <a:p>
            <a:fld id="{194ED2F8-0C10-49B4-8B66-0081017DC794}" type="slidenum">
              <a:rPr lang="en-US" smtClean="0"/>
              <a:t>12</a:t>
            </a:fld>
            <a:endParaRPr lang="en-US"/>
          </a:p>
        </p:txBody>
      </p:sp>
    </p:spTree>
    <p:extLst>
      <p:ext uri="{BB962C8B-B14F-4D97-AF65-F5344CB8AC3E}">
        <p14:creationId xmlns:p14="http://schemas.microsoft.com/office/powerpoint/2010/main" val="3143894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stationary, writing implement, pen&#10;&#10;Description automatically generated">
            <a:extLst>
              <a:ext uri="{FF2B5EF4-FFF2-40B4-BE49-F238E27FC236}">
                <a16:creationId xmlns:a16="http://schemas.microsoft.com/office/drawing/2014/main" xmlns="" id="{E9551C02-296E-8937-3612-72C5CB5873C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938487" y="643466"/>
            <a:ext cx="8315025" cy="5571067"/>
          </a:xfrm>
          <a:prstGeom prst="rect">
            <a:avLst/>
          </a:prstGeom>
        </p:spPr>
      </p:pic>
      <p:sp>
        <p:nvSpPr>
          <p:cNvPr id="2" name="Slide Number Placeholder 1"/>
          <p:cNvSpPr>
            <a:spLocks noGrp="1"/>
          </p:cNvSpPr>
          <p:nvPr>
            <p:ph type="sldNum" sz="quarter" idx="12"/>
          </p:nvPr>
        </p:nvSpPr>
        <p:spPr/>
        <p:txBody>
          <a:bodyPr/>
          <a:lstStyle/>
          <a:p>
            <a:fld id="{194ED2F8-0C10-49B4-8B66-0081017DC794}" type="slidenum">
              <a:rPr lang="en-US" smtClean="0"/>
              <a:t>13</a:t>
            </a:fld>
            <a:endParaRPr lang="en-US"/>
          </a:p>
        </p:txBody>
      </p:sp>
    </p:spTree>
    <p:extLst>
      <p:ext uri="{BB962C8B-B14F-4D97-AF65-F5344CB8AC3E}">
        <p14:creationId xmlns:p14="http://schemas.microsoft.com/office/powerpoint/2010/main" val="418673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descr="A person wearing a mask&#10;&#10;Description automatically generated with low confidence">
            <a:extLst>
              <a:ext uri="{FF2B5EF4-FFF2-40B4-BE49-F238E27FC236}">
                <a16:creationId xmlns:a16="http://schemas.microsoft.com/office/drawing/2014/main" xmlns="" id="{97783F44-FB7C-5CE2-4ECD-BD31C1855C6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167" t="3704" r="2167" b="-3704"/>
          <a:stretch/>
        </p:blipFill>
        <p:spPr>
          <a:xfrm>
            <a:off x="-307058" y="0"/>
            <a:ext cx="12499058" cy="7386320"/>
          </a:xfrm>
          <a:prstGeom prst="rect">
            <a:avLst/>
          </a:prstGeom>
        </p:spPr>
      </p:pic>
      <p:sp>
        <p:nvSpPr>
          <p:cNvPr id="2" name="Title 1">
            <a:extLst>
              <a:ext uri="{FF2B5EF4-FFF2-40B4-BE49-F238E27FC236}">
                <a16:creationId xmlns:a16="http://schemas.microsoft.com/office/drawing/2014/main" xmlns="" id="{CC9A1463-E828-3887-4D3B-D1A96D45653D}"/>
              </a:ext>
            </a:extLst>
          </p:cNvPr>
          <p:cNvSpPr>
            <a:spLocks noGrp="1"/>
          </p:cNvSpPr>
          <p:nvPr>
            <p:ph type="title"/>
          </p:nvPr>
        </p:nvSpPr>
        <p:spPr>
          <a:xfrm>
            <a:off x="684671" y="0"/>
            <a:ext cx="10515600" cy="1325563"/>
          </a:xfrm>
        </p:spPr>
        <p:txBody>
          <a:bodyPr>
            <a:normAutofit/>
          </a:bodyPr>
          <a:lstStyle/>
          <a:p>
            <a:pPr algn="ctr"/>
            <a:r>
              <a:rPr lang="en-US" sz="7200" dirty="0">
                <a:solidFill>
                  <a:schemeClr val="bg1"/>
                </a:solidFill>
                <a:latin typeface="Bodoni MT Condensed" panose="02070606080606020203" pitchFamily="18" charset="0"/>
                <a:ea typeface="+mn-ea"/>
                <a:cs typeface="+mn-cs"/>
              </a:rPr>
              <a:t>Summary</a:t>
            </a:r>
            <a:endParaRPr lang="en-US" sz="7200" dirty="0">
              <a:solidFill>
                <a:schemeClr val="bg1"/>
              </a:solidFill>
              <a:latin typeface="Bodoni MT Condensed" panose="02070606080606020203" pitchFamily="18" charset="0"/>
            </a:endParaRPr>
          </a:p>
        </p:txBody>
      </p:sp>
      <p:sp>
        <p:nvSpPr>
          <p:cNvPr id="3" name="Content Placeholder 2">
            <a:extLst>
              <a:ext uri="{FF2B5EF4-FFF2-40B4-BE49-F238E27FC236}">
                <a16:creationId xmlns:a16="http://schemas.microsoft.com/office/drawing/2014/main" xmlns="" id="{4532C0AF-0734-3800-A9C2-C188339F1EFB}"/>
              </a:ext>
            </a:extLst>
          </p:cNvPr>
          <p:cNvSpPr>
            <a:spLocks noGrp="1"/>
          </p:cNvSpPr>
          <p:nvPr>
            <p:ph idx="1"/>
          </p:nvPr>
        </p:nvSpPr>
        <p:spPr>
          <a:xfrm>
            <a:off x="464820" y="1325563"/>
            <a:ext cx="11262360" cy="4057015"/>
          </a:xfrm>
          <a:noFill/>
        </p:spPr>
        <p:txBody>
          <a:bodyPr>
            <a:noAutofit/>
          </a:bodyPr>
          <a:lstStyle/>
          <a:p>
            <a:pPr marL="0" indent="0" algn="ctr">
              <a:buNone/>
            </a:pPr>
            <a:r>
              <a:rPr lang="en-US" dirty="0">
                <a:solidFill>
                  <a:schemeClr val="bg1"/>
                </a:solidFill>
                <a:latin typeface="Bodoni MT Condensed" panose="02070606080606020203" pitchFamily="18" charset="0"/>
              </a:rPr>
              <a:t>Analysis Vs Analysis Paralysis </a:t>
            </a:r>
          </a:p>
          <a:p>
            <a:pPr marL="0" indent="0" algn="ctr">
              <a:buNone/>
            </a:pPr>
            <a:r>
              <a:rPr lang="en-US" dirty="0">
                <a:solidFill>
                  <a:schemeClr val="bg1"/>
                </a:solidFill>
                <a:latin typeface="Bodoni MT Condensed" panose="02070606080606020203" pitchFamily="18" charset="0"/>
              </a:rPr>
              <a:t>Paradox of choices </a:t>
            </a:r>
          </a:p>
          <a:p>
            <a:pPr marL="0" indent="0" algn="ctr">
              <a:buNone/>
            </a:pPr>
            <a:r>
              <a:rPr lang="en-US" dirty="0">
                <a:solidFill>
                  <a:schemeClr val="bg1"/>
                </a:solidFill>
                <a:latin typeface="Bodoni MT Condensed" panose="02070606080606020203" pitchFamily="18" charset="0"/>
              </a:rPr>
              <a:t>Ways to overcome Analysis Paralysis from BA’s perspective.</a:t>
            </a:r>
          </a:p>
          <a:p>
            <a:pPr marL="457200" lvl="1" indent="0" algn="ctr">
              <a:buNone/>
            </a:pPr>
            <a:r>
              <a:rPr lang="en-US" sz="2800" dirty="0">
                <a:solidFill>
                  <a:schemeClr val="bg1"/>
                </a:solidFill>
                <a:latin typeface="Bodoni MT Condensed" panose="02070606080606020203" pitchFamily="18" charset="0"/>
              </a:rPr>
              <a:t>The BCG Matrix</a:t>
            </a:r>
          </a:p>
          <a:p>
            <a:pPr marL="457200" lvl="1" indent="0" algn="ctr">
              <a:buNone/>
            </a:pPr>
            <a:r>
              <a:rPr lang="en-US" sz="2800" dirty="0">
                <a:solidFill>
                  <a:schemeClr val="bg1"/>
                </a:solidFill>
                <a:latin typeface="Bodoni MT Condensed" panose="02070606080606020203" pitchFamily="18" charset="0"/>
              </a:rPr>
              <a:t>Competitor Analysis</a:t>
            </a:r>
          </a:p>
          <a:p>
            <a:pPr marL="457200" lvl="1" indent="0" algn="ctr">
              <a:buNone/>
            </a:pPr>
            <a:r>
              <a:rPr lang="en-US" sz="2800" dirty="0">
                <a:solidFill>
                  <a:schemeClr val="bg1"/>
                </a:solidFill>
                <a:latin typeface="Bodoni MT Condensed" panose="02070606080606020203" pitchFamily="18" charset="0"/>
              </a:rPr>
              <a:t>Driving Forces Analysis</a:t>
            </a:r>
          </a:p>
          <a:p>
            <a:pPr marL="457200" lvl="1" indent="0" algn="ctr">
              <a:buNone/>
            </a:pPr>
            <a:r>
              <a:rPr lang="en-US" sz="2800" dirty="0">
                <a:solidFill>
                  <a:schemeClr val="bg1"/>
                </a:solidFill>
                <a:latin typeface="Bodoni MT Condensed" panose="02070606080606020203" pitchFamily="18" charset="0"/>
              </a:rPr>
              <a:t>Five Forces Industry Analysis</a:t>
            </a:r>
          </a:p>
          <a:p>
            <a:pPr marL="457200" lvl="1" indent="0" algn="ctr">
              <a:buNone/>
            </a:pPr>
            <a:r>
              <a:rPr lang="en-US" sz="2800" dirty="0">
                <a:solidFill>
                  <a:schemeClr val="bg1"/>
                </a:solidFill>
                <a:latin typeface="Bodoni MT Condensed" panose="02070606080606020203" pitchFamily="18" charset="0"/>
              </a:rPr>
              <a:t>Product Life Cycle Analysis</a:t>
            </a:r>
          </a:p>
          <a:p>
            <a:pPr marL="0" indent="0" algn="ctr">
              <a:buNone/>
            </a:pPr>
            <a:r>
              <a:rPr lang="en-US" dirty="0">
                <a:solidFill>
                  <a:schemeClr val="bg1"/>
                </a:solidFill>
                <a:latin typeface="Bodoni MT Condensed" panose="02070606080606020203" pitchFamily="18" charset="0"/>
              </a:rPr>
              <a:t>Reference</a:t>
            </a:r>
            <a:r>
              <a:rPr lang="en-US" dirty="0">
                <a:latin typeface="Comic Sans MS" panose="030F0702030302020204" pitchFamily="66" charset="0"/>
              </a:rPr>
              <a:t> </a:t>
            </a:r>
          </a:p>
        </p:txBody>
      </p:sp>
      <p:sp>
        <p:nvSpPr>
          <p:cNvPr id="4" name="Slide Number Placeholder 3"/>
          <p:cNvSpPr>
            <a:spLocks noGrp="1"/>
          </p:cNvSpPr>
          <p:nvPr>
            <p:ph type="sldNum" sz="quarter" idx="12"/>
          </p:nvPr>
        </p:nvSpPr>
        <p:spPr/>
        <p:txBody>
          <a:bodyPr/>
          <a:lstStyle/>
          <a:p>
            <a:fld id="{194ED2F8-0C10-49B4-8B66-0081017DC794}" type="slidenum">
              <a:rPr lang="en-US" smtClean="0"/>
              <a:t>2</a:t>
            </a:fld>
            <a:endParaRPr lang="en-US" dirty="0"/>
          </a:p>
        </p:txBody>
      </p:sp>
    </p:spTree>
    <p:extLst>
      <p:ext uri="{BB962C8B-B14F-4D97-AF65-F5344CB8AC3E}">
        <p14:creationId xmlns:p14="http://schemas.microsoft.com/office/powerpoint/2010/main" val="3554859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heel(1)">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0" dur="500"/>
                                        <p:tgtEl>
                                          <p:spTgt spid="3">
                                            <p:txEl>
                                              <p:pRg st="2" end="2"/>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3" dur="500"/>
                                        <p:tgtEl>
                                          <p:spTgt spid="3">
                                            <p:txEl>
                                              <p:pRg st="3" end="3"/>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6" dur="500"/>
                                        <p:tgtEl>
                                          <p:spTgt spid="3">
                                            <p:txEl>
                                              <p:pRg st="4" end="4"/>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9" dur="500"/>
                                        <p:tgtEl>
                                          <p:spTgt spid="3">
                                            <p:txEl>
                                              <p:pRg st="5" end="5"/>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2" dur="500"/>
                                        <p:tgtEl>
                                          <p:spTgt spid="3">
                                            <p:txEl>
                                              <p:pRg st="6" end="6"/>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02D1CB-4CBA-E207-E8E0-144071F83107}"/>
              </a:ext>
            </a:extLst>
          </p:cNvPr>
          <p:cNvSpPr>
            <a:spLocks noGrp="1"/>
          </p:cNvSpPr>
          <p:nvPr>
            <p:ph type="title"/>
          </p:nvPr>
        </p:nvSpPr>
        <p:spPr>
          <a:xfrm>
            <a:off x="174065" y="230820"/>
            <a:ext cx="6409615" cy="6403494"/>
          </a:xfrm>
          <a:solidFill>
            <a:srgbClr val="5D1D3A"/>
          </a:solidFill>
        </p:spPr>
        <p:txBody>
          <a:bodyPr/>
          <a:lstStyle/>
          <a:p>
            <a:pPr algn="ctr"/>
            <a:r>
              <a:rPr lang="en-US" b="1" i="1" dirty="0">
                <a:solidFill>
                  <a:schemeClr val="bg1"/>
                </a:solidFill>
                <a:latin typeface="Bodoni MT Condensed" panose="02070606080606020203" pitchFamily="18" charset="0"/>
              </a:rPr>
              <a:t>Analysis Vs </a:t>
            </a:r>
            <a:r>
              <a:rPr lang="en-US" b="1" i="1" dirty="0">
                <a:ln>
                  <a:solidFill>
                    <a:sysClr val="windowText" lastClr="000000"/>
                  </a:solidFill>
                </a:ln>
                <a:latin typeface="Bodoni MT Condensed" panose="02070606080606020203" pitchFamily="18" charset="0"/>
              </a:rPr>
              <a:t>Analysis Paralysis </a:t>
            </a:r>
          </a:p>
        </p:txBody>
      </p:sp>
      <p:sp>
        <p:nvSpPr>
          <p:cNvPr id="11" name="Rectangle: Diagonal Corners Rounded 10">
            <a:extLst>
              <a:ext uri="{FF2B5EF4-FFF2-40B4-BE49-F238E27FC236}">
                <a16:creationId xmlns:a16="http://schemas.microsoft.com/office/drawing/2014/main" xmlns="" id="{77297F8B-CAAC-AFC3-1154-4DAFB294B467}"/>
              </a:ext>
            </a:extLst>
          </p:cNvPr>
          <p:cNvSpPr/>
          <p:nvPr/>
        </p:nvSpPr>
        <p:spPr>
          <a:xfrm>
            <a:off x="6714183" y="152234"/>
            <a:ext cx="5222240" cy="6482080"/>
          </a:xfrm>
          <a:prstGeom prst="round2DiagRect">
            <a:avLst>
              <a:gd name="adj1" fmla="val 16667"/>
              <a:gd name="adj2" fmla="val 0"/>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 name="Graphic 19" descr="Zany face with solid fill with solid fill">
            <a:extLst>
              <a:ext uri="{FF2B5EF4-FFF2-40B4-BE49-F238E27FC236}">
                <a16:creationId xmlns:a16="http://schemas.microsoft.com/office/drawing/2014/main" xmlns="" id="{FD748BFF-857B-7D50-4C39-BC1DE694A8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20176747">
            <a:off x="4869541" y="5288353"/>
            <a:ext cx="914400" cy="914400"/>
          </a:xfrm>
          <a:prstGeom prst="rect">
            <a:avLst/>
          </a:prstGeom>
        </p:spPr>
      </p:pic>
      <p:pic>
        <p:nvPicPr>
          <p:cNvPr id="24" name="Graphic 23" descr="Dizzy face outline with solid fill">
            <a:extLst>
              <a:ext uri="{FF2B5EF4-FFF2-40B4-BE49-F238E27FC236}">
                <a16:creationId xmlns:a16="http://schemas.microsoft.com/office/drawing/2014/main" xmlns="" id="{0554CEB1-1B13-9D47-5921-DD79C0DDBC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rot="1656906">
            <a:off x="648204" y="5032565"/>
            <a:ext cx="914400" cy="914400"/>
          </a:xfrm>
          <a:prstGeom prst="rect">
            <a:avLst/>
          </a:prstGeom>
        </p:spPr>
      </p:pic>
      <p:pic>
        <p:nvPicPr>
          <p:cNvPr id="29" name="Graphic 28" descr="Dizzy face with solid fill with solid fill">
            <a:extLst>
              <a:ext uri="{FF2B5EF4-FFF2-40B4-BE49-F238E27FC236}">
                <a16:creationId xmlns:a16="http://schemas.microsoft.com/office/drawing/2014/main" xmlns="" id="{C8D8B423-3771-B54B-7B35-15DEB5A6CB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rot="20137500">
            <a:off x="4791779" y="3733222"/>
            <a:ext cx="914400" cy="914400"/>
          </a:xfrm>
          <a:prstGeom prst="rect">
            <a:avLst/>
          </a:prstGeom>
        </p:spPr>
      </p:pic>
      <p:pic>
        <p:nvPicPr>
          <p:cNvPr id="34" name="Graphic 33" descr="Zany face outline with solid fill">
            <a:extLst>
              <a:ext uri="{FF2B5EF4-FFF2-40B4-BE49-F238E27FC236}">
                <a16:creationId xmlns:a16="http://schemas.microsoft.com/office/drawing/2014/main" xmlns="" id="{F3FEEAAC-90F5-9BDF-4816-C456CE79FC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rot="1315870">
            <a:off x="785444" y="3791656"/>
            <a:ext cx="914400" cy="914400"/>
          </a:xfrm>
          <a:prstGeom prst="rect">
            <a:avLst/>
          </a:prstGeom>
        </p:spPr>
      </p:pic>
      <p:pic>
        <p:nvPicPr>
          <p:cNvPr id="36" name="Graphic 35" descr="Dizzy face with solid fill with solid fill">
            <a:extLst>
              <a:ext uri="{FF2B5EF4-FFF2-40B4-BE49-F238E27FC236}">
                <a16:creationId xmlns:a16="http://schemas.microsoft.com/office/drawing/2014/main" xmlns="" id="{F0F4D8CE-9F71-BDB1-C923-7D5A5E529E1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783481" y="4338358"/>
            <a:ext cx="914400" cy="914400"/>
          </a:xfrm>
          <a:prstGeom prst="rect">
            <a:avLst/>
          </a:prstGeom>
        </p:spPr>
      </p:pic>
      <p:pic>
        <p:nvPicPr>
          <p:cNvPr id="38" name="Graphic 37" descr="Sunglasses face outline outline">
            <a:extLst>
              <a:ext uri="{FF2B5EF4-FFF2-40B4-BE49-F238E27FC236}">
                <a16:creationId xmlns:a16="http://schemas.microsoft.com/office/drawing/2014/main" xmlns="" id="{3714ABD4-9349-E2AC-F692-070822E7C5B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rot="761797">
            <a:off x="528607" y="320128"/>
            <a:ext cx="914400" cy="914400"/>
          </a:xfrm>
          <a:prstGeom prst="rect">
            <a:avLst/>
          </a:prstGeom>
        </p:spPr>
      </p:pic>
      <p:pic>
        <p:nvPicPr>
          <p:cNvPr id="40" name="Graphic 39" descr="Sunglasses face outline with solid fill">
            <a:extLst>
              <a:ext uri="{FF2B5EF4-FFF2-40B4-BE49-F238E27FC236}">
                <a16:creationId xmlns:a16="http://schemas.microsoft.com/office/drawing/2014/main" xmlns="" id="{6DCA1BC1-A406-6847-7261-1B9B0F9D4BC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rot="20418841">
            <a:off x="299225" y="1701350"/>
            <a:ext cx="914400" cy="914400"/>
          </a:xfrm>
          <a:prstGeom prst="rect">
            <a:avLst/>
          </a:prstGeom>
        </p:spPr>
      </p:pic>
      <p:pic>
        <p:nvPicPr>
          <p:cNvPr id="42" name="Graphic 41" descr="Grinning face outline with solid fill">
            <a:extLst>
              <a:ext uri="{FF2B5EF4-FFF2-40B4-BE49-F238E27FC236}">
                <a16:creationId xmlns:a16="http://schemas.microsoft.com/office/drawing/2014/main" xmlns="" id="{DAFAA0C6-657C-2BF3-9E37-1622BE9FF1B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2564911" y="1247852"/>
            <a:ext cx="914400" cy="914400"/>
          </a:xfrm>
          <a:prstGeom prst="rect">
            <a:avLst/>
          </a:prstGeom>
        </p:spPr>
      </p:pic>
      <p:pic>
        <p:nvPicPr>
          <p:cNvPr id="44" name="Graphic 43" descr="Angel face outline outline">
            <a:extLst>
              <a:ext uri="{FF2B5EF4-FFF2-40B4-BE49-F238E27FC236}">
                <a16:creationId xmlns:a16="http://schemas.microsoft.com/office/drawing/2014/main" xmlns="" id="{EF3BB34C-7CF9-4F3B-EF19-DC3D1C6AA4C2}"/>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rot="686081">
            <a:off x="4797477" y="1701350"/>
            <a:ext cx="914400" cy="914400"/>
          </a:xfrm>
          <a:prstGeom prst="rect">
            <a:avLst/>
          </a:prstGeom>
        </p:spPr>
      </p:pic>
      <p:pic>
        <p:nvPicPr>
          <p:cNvPr id="46" name="Graphic 45" descr="Grinning face outline outline">
            <a:extLst>
              <a:ext uri="{FF2B5EF4-FFF2-40B4-BE49-F238E27FC236}">
                <a16:creationId xmlns:a16="http://schemas.microsoft.com/office/drawing/2014/main" xmlns="" id="{09D7DE53-7673-AF7B-6C83-4013B1F59CF8}"/>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rot="19900533">
            <a:off x="4716856" y="320127"/>
            <a:ext cx="914400" cy="914400"/>
          </a:xfrm>
          <a:prstGeom prst="rect">
            <a:avLst/>
          </a:prstGeom>
        </p:spPr>
      </p:pic>
      <p:graphicFrame>
        <p:nvGraphicFramePr>
          <p:cNvPr id="47" name="Table 47">
            <a:extLst>
              <a:ext uri="{FF2B5EF4-FFF2-40B4-BE49-F238E27FC236}">
                <a16:creationId xmlns:a16="http://schemas.microsoft.com/office/drawing/2014/main" xmlns="" id="{BB4522A0-8BC0-F1DB-95CF-F63C3F489E6D}"/>
              </a:ext>
            </a:extLst>
          </p:cNvPr>
          <p:cNvGraphicFramePr>
            <a:graphicFrameLocks noGrp="1"/>
          </p:cNvGraphicFramePr>
          <p:nvPr>
            <p:extLst>
              <p:ext uri="{D42A27DB-BD31-4B8C-83A1-F6EECF244321}">
                <p14:modId xmlns:p14="http://schemas.microsoft.com/office/powerpoint/2010/main" val="2852594612"/>
              </p:ext>
            </p:extLst>
          </p:nvPr>
        </p:nvGraphicFramePr>
        <p:xfrm>
          <a:off x="7565498" y="2395701"/>
          <a:ext cx="3901440" cy="3517419"/>
        </p:xfrm>
        <a:graphic>
          <a:graphicData uri="http://schemas.openxmlformats.org/drawingml/2006/table">
            <a:tbl>
              <a:tblPr firstRow="1" bandRow="1">
                <a:tableStyleId>{F5AB1C69-6EDB-4FF4-983F-18BD219EF322}</a:tableStyleId>
              </a:tblPr>
              <a:tblGrid>
                <a:gridCol w="1950720">
                  <a:extLst>
                    <a:ext uri="{9D8B030D-6E8A-4147-A177-3AD203B41FA5}">
                      <a16:colId xmlns:a16="http://schemas.microsoft.com/office/drawing/2014/main" xmlns="" val="2760883559"/>
                    </a:ext>
                  </a:extLst>
                </a:gridCol>
                <a:gridCol w="1950720">
                  <a:extLst>
                    <a:ext uri="{9D8B030D-6E8A-4147-A177-3AD203B41FA5}">
                      <a16:colId xmlns:a16="http://schemas.microsoft.com/office/drawing/2014/main" xmlns="" val="106802971"/>
                    </a:ext>
                  </a:extLst>
                </a:gridCol>
              </a:tblGrid>
              <a:tr h="3517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latin typeface="Bodoni MT Condensed" panose="02070606080606020203" pitchFamily="18" charset="0"/>
                        </a:rPr>
                        <a:t>The analysis</a:t>
                      </a:r>
                      <a:r>
                        <a:rPr lang="en-GB" sz="1800" dirty="0">
                          <a:solidFill>
                            <a:schemeClr val="tx1"/>
                          </a:solidFill>
                          <a:effectLst/>
                          <a:latin typeface="Bodoni MT Condensed" panose="02070606080606020203" pitchFamily="18" charset="0"/>
                        </a:rPr>
                        <a:t> is finding values that can be used to interpret the data and derive meaning.</a:t>
                      </a:r>
                    </a:p>
                    <a:p>
                      <a:endParaRPr lang="en-US" dirty="0">
                        <a:latin typeface="Bodoni MT Condensed" panose="02070606080606020203"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Bodoni MT Condensed" panose="02070606080606020203" pitchFamily="18" charset="0"/>
                        </a:rPr>
                        <a:t>Analysis paralysis is the trouble faced when trying to over-analyse. This may occur when trying to verify a vast amount of data while trying to identify problems any trends or meaning. </a:t>
                      </a:r>
                      <a:endParaRPr lang="en-US" sz="1800" dirty="0">
                        <a:effectLst/>
                        <a:latin typeface="Bodoni MT Condensed" panose="02070606080606020203" pitchFamily="18" charset="0"/>
                      </a:endParaRPr>
                    </a:p>
                    <a:p>
                      <a:endParaRPr lang="en-US" dirty="0">
                        <a:latin typeface="Bodoni MT Condensed" panose="02070606080606020203"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87060772"/>
                  </a:ext>
                </a:extLst>
              </a:tr>
            </a:tbl>
          </a:graphicData>
        </a:graphic>
      </p:graphicFrame>
      <p:sp>
        <p:nvSpPr>
          <p:cNvPr id="48" name="TextBox 47">
            <a:extLst>
              <a:ext uri="{FF2B5EF4-FFF2-40B4-BE49-F238E27FC236}">
                <a16:creationId xmlns:a16="http://schemas.microsoft.com/office/drawing/2014/main" xmlns="" id="{4B675AE2-FC51-9B37-D3E0-105D2293F8BC}"/>
              </a:ext>
            </a:extLst>
          </p:cNvPr>
          <p:cNvSpPr txBox="1"/>
          <p:nvPr/>
        </p:nvSpPr>
        <p:spPr>
          <a:xfrm>
            <a:off x="7386320" y="944880"/>
            <a:ext cx="3901440" cy="1477328"/>
          </a:xfrm>
          <a:prstGeom prst="rect">
            <a:avLst/>
          </a:prstGeom>
          <a:noFill/>
        </p:spPr>
        <p:txBody>
          <a:bodyPr wrap="square" rtlCol="0">
            <a:spAutoFit/>
          </a:bodyPr>
          <a:lstStyle/>
          <a:p>
            <a:pPr algn="ctr"/>
            <a:r>
              <a:rPr lang="en-GB" sz="2400" b="1" i="1" dirty="0">
                <a:solidFill>
                  <a:srgbClr val="000000"/>
                </a:solidFill>
                <a:effectLst/>
                <a:latin typeface="Bodoni MT Condensed" panose="02070606080606020203" pitchFamily="18" charset="0"/>
                <a:ea typeface="Times New Roman" panose="02020603050405020304" pitchFamily="18" charset="0"/>
              </a:rPr>
              <a:t>Analysis Paralysis is a mindset – Overthinking, and obsessing results in No-decision making </a:t>
            </a:r>
            <a:endParaRPr lang="en-US" sz="2400" b="1" i="1" dirty="0">
              <a:effectLst/>
              <a:latin typeface="Bodoni MT Condensed" panose="02070606080606020203" pitchFamily="18" charset="0"/>
              <a:ea typeface="Times New Roman" panose="02020603050405020304" pitchFamily="18" charset="0"/>
            </a:endParaRPr>
          </a:p>
          <a:p>
            <a:pPr algn="ct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194ED2F8-0C10-49B4-8B66-0081017DC794}" type="slidenum">
              <a:rPr lang="en-US" smtClean="0"/>
              <a:t>3</a:t>
            </a:fld>
            <a:endParaRPr lang="en-US" dirty="0"/>
          </a:p>
        </p:txBody>
      </p:sp>
    </p:spTree>
    <p:extLst>
      <p:ext uri="{BB962C8B-B14F-4D97-AF65-F5344CB8AC3E}">
        <p14:creationId xmlns:p14="http://schemas.microsoft.com/office/powerpoint/2010/main" val="19145882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randombar(horizontal)">
                                      <p:cBhvr>
                                        <p:cTn id="12" dur="500"/>
                                        <p:tgtEl>
                                          <p:spTgt spid="38"/>
                                        </p:tgtEl>
                                      </p:cBhvr>
                                    </p:animEffect>
                                  </p:childTnLst>
                                </p:cTn>
                              </p:par>
                              <p:par>
                                <p:cTn id="13" presetID="14" presetClass="entr" presetSubtype="1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randombar(horizontal)">
                                      <p:cBhvr>
                                        <p:cTn id="15" dur="500"/>
                                        <p:tgtEl>
                                          <p:spTgt spid="40"/>
                                        </p:tgtEl>
                                      </p:cBhvr>
                                    </p:animEffect>
                                  </p:childTnLst>
                                </p:cTn>
                              </p:par>
                              <p:par>
                                <p:cTn id="16" presetID="14"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randombar(horizontal)">
                                      <p:cBhvr>
                                        <p:cTn id="18" dur="500"/>
                                        <p:tgtEl>
                                          <p:spTgt spid="42"/>
                                        </p:tgtEl>
                                      </p:cBhvr>
                                    </p:animEffect>
                                  </p:childTnLst>
                                </p:cTn>
                              </p:par>
                              <p:par>
                                <p:cTn id="19" presetID="14" presetClass="entr" presetSubtype="1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randombar(horizontal)">
                                      <p:cBhvr>
                                        <p:cTn id="21" dur="500"/>
                                        <p:tgtEl>
                                          <p:spTgt spid="46"/>
                                        </p:tgtEl>
                                      </p:cBhvr>
                                    </p:animEffect>
                                  </p:childTnLst>
                                </p:cTn>
                              </p:par>
                              <p:par>
                                <p:cTn id="22" presetID="14"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randombar(horizontal)">
                                      <p:cBhvr>
                                        <p:cTn id="24" dur="500"/>
                                        <p:tgtEl>
                                          <p:spTgt spid="44"/>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par>
                                <p:cTn id="31" presetID="14" presetClass="entr" presetSubtype="1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randombar(horizontal)">
                                      <p:cBhvr>
                                        <p:cTn id="33" dur="500"/>
                                        <p:tgtEl>
                                          <p:spTgt spid="36"/>
                                        </p:tgtEl>
                                      </p:cBhvr>
                                    </p:animEffect>
                                  </p:childTnLst>
                                </p:cTn>
                              </p:par>
                              <p:par>
                                <p:cTn id="34" presetID="14" presetClass="entr" presetSubtype="1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par>
                                <p:cTn id="37" presetID="14"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heel(1)">
                                      <p:cBhvr>
                                        <p:cTn id="50" dur="2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randombar(horizontal)">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E4F6E52E-1E51-B156-F7DC-B04C16CE7ECF}"/>
              </a:ext>
            </a:extLst>
          </p:cNvPr>
          <p:cNvSpPr txBox="1">
            <a:spLocks/>
          </p:cNvSpPr>
          <p:nvPr/>
        </p:nvSpPr>
        <p:spPr>
          <a:xfrm>
            <a:off x="208575" y="278797"/>
            <a:ext cx="6676453" cy="6300405"/>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i="1" dirty="0">
              <a:ln>
                <a:solidFill>
                  <a:sysClr val="windowText" lastClr="000000"/>
                </a:solidFill>
              </a:ln>
              <a:solidFill>
                <a:schemeClr val="bg1"/>
              </a:solidFill>
            </a:endParaRPr>
          </a:p>
        </p:txBody>
      </p:sp>
      <p:sp>
        <p:nvSpPr>
          <p:cNvPr id="21" name="TextBox 20">
            <a:extLst>
              <a:ext uri="{FF2B5EF4-FFF2-40B4-BE49-F238E27FC236}">
                <a16:creationId xmlns:a16="http://schemas.microsoft.com/office/drawing/2014/main" xmlns="" id="{4E47FF80-CB97-F4D3-3DEA-6893DC047961}"/>
              </a:ext>
            </a:extLst>
          </p:cNvPr>
          <p:cNvSpPr txBox="1"/>
          <p:nvPr/>
        </p:nvSpPr>
        <p:spPr>
          <a:xfrm>
            <a:off x="1158200" y="2304800"/>
            <a:ext cx="4556800" cy="1815882"/>
          </a:xfrm>
          <a:prstGeom prst="rect">
            <a:avLst/>
          </a:prstGeom>
          <a:solidFill>
            <a:schemeClr val="accent1">
              <a:lumMod val="50000"/>
            </a:schemeClr>
          </a:solidFill>
        </p:spPr>
        <p:txBody>
          <a:bodyPr wrap="square" rtlCol="0">
            <a:spAutoFit/>
          </a:bodyPr>
          <a:lstStyle/>
          <a:p>
            <a:r>
              <a:rPr lang="en-GB" sz="2800" dirty="0">
                <a:solidFill>
                  <a:schemeClr val="bg1"/>
                </a:solidFill>
                <a:effectLst/>
                <a:latin typeface="Bodoni MT Condensed" panose="02070606080606020203" pitchFamily="18" charset="0"/>
                <a:ea typeface="Calibri" panose="020F0502020204030204" pitchFamily="34" charset="0"/>
                <a:cs typeface="Times New Roman" panose="02020603050405020304" pitchFamily="18" charset="0"/>
              </a:rPr>
              <a:t>High pressure, anxiety-producing situations lead to lower performance on cognitively demanding tasks, and it affects the working memory. </a:t>
            </a:r>
          </a:p>
        </p:txBody>
      </p:sp>
      <p:pic>
        <p:nvPicPr>
          <p:cNvPr id="23" name="Picture 22" descr="A skeleton sitting at a desk&#10;&#10;Description automatically generated with medium confidence">
            <a:extLst>
              <a:ext uri="{FF2B5EF4-FFF2-40B4-BE49-F238E27FC236}">
                <a16:creationId xmlns:a16="http://schemas.microsoft.com/office/drawing/2014/main" xmlns="" id="{82F250B9-EDAD-A834-7596-3C032A1B1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736" y="618565"/>
            <a:ext cx="4144495" cy="4450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TextBox 23">
            <a:extLst>
              <a:ext uri="{FF2B5EF4-FFF2-40B4-BE49-F238E27FC236}">
                <a16:creationId xmlns:a16="http://schemas.microsoft.com/office/drawing/2014/main" xmlns="" id="{1E63CFA9-E346-270D-E3ED-9219A1789110}"/>
              </a:ext>
            </a:extLst>
          </p:cNvPr>
          <p:cNvSpPr txBox="1"/>
          <p:nvPr/>
        </p:nvSpPr>
        <p:spPr>
          <a:xfrm>
            <a:off x="408356" y="727823"/>
            <a:ext cx="5901004" cy="1446550"/>
          </a:xfrm>
          <a:prstGeom prst="rect">
            <a:avLst/>
          </a:prstGeom>
          <a:noFill/>
        </p:spPr>
        <p:txBody>
          <a:bodyPr wrap="square" rtlCol="0">
            <a:spAutoFit/>
          </a:bodyPr>
          <a:lstStyle/>
          <a:p>
            <a:pPr algn="ctr"/>
            <a:r>
              <a:rPr lang="en-US" sz="4400" b="1" i="1" dirty="0">
                <a:ln>
                  <a:solidFill>
                    <a:schemeClr val="bg1"/>
                  </a:solidFill>
                </a:ln>
                <a:solidFill>
                  <a:schemeClr val="bg1"/>
                </a:solidFill>
                <a:latin typeface="Bodoni MT Condensed" panose="02070606080606020203" pitchFamily="18" charset="0"/>
              </a:rPr>
              <a:t>Analysis Paralysis is a Killer of productivity </a:t>
            </a:r>
          </a:p>
        </p:txBody>
      </p:sp>
      <p:sp>
        <p:nvSpPr>
          <p:cNvPr id="2" name="TextBox 1">
            <a:extLst>
              <a:ext uri="{FF2B5EF4-FFF2-40B4-BE49-F238E27FC236}">
                <a16:creationId xmlns:a16="http://schemas.microsoft.com/office/drawing/2014/main" xmlns="" id="{53B93E4C-3DA5-E17C-7CFC-E685D041B82E}"/>
              </a:ext>
            </a:extLst>
          </p:cNvPr>
          <p:cNvSpPr txBox="1"/>
          <p:nvPr/>
        </p:nvSpPr>
        <p:spPr>
          <a:xfrm>
            <a:off x="746760" y="4120682"/>
            <a:ext cx="5730242" cy="771358"/>
          </a:xfrm>
          <a:prstGeom prst="rect">
            <a:avLst/>
          </a:prstGeom>
          <a:noFill/>
        </p:spPr>
        <p:txBody>
          <a:bodyPr wrap="square" rtlCol="0">
            <a:spAutoFit/>
          </a:bodyPr>
          <a:lstStyle/>
          <a:p>
            <a:pPr algn="ctr"/>
            <a:r>
              <a:rPr lang="en-GB" sz="4400" b="1" i="1" dirty="0">
                <a:ln>
                  <a:solidFill>
                    <a:schemeClr val="bg1"/>
                  </a:solidFill>
                </a:ln>
                <a:solidFill>
                  <a:schemeClr val="bg1"/>
                </a:solidFill>
                <a:latin typeface="Bodoni MT Condensed" panose="02070606080606020203" pitchFamily="18" charset="0"/>
              </a:rPr>
              <a:t>Overthinking kills creativity</a:t>
            </a:r>
            <a:endParaRPr lang="en-US" sz="4400" b="1" i="1" dirty="0">
              <a:ln>
                <a:solidFill>
                  <a:schemeClr val="bg1"/>
                </a:solidFill>
              </a:ln>
              <a:solidFill>
                <a:schemeClr val="bg1"/>
              </a:solidFill>
              <a:latin typeface="Bodoni MT Condensed" panose="02070606080606020203" pitchFamily="18" charset="0"/>
            </a:endParaRPr>
          </a:p>
        </p:txBody>
      </p:sp>
      <p:sp>
        <p:nvSpPr>
          <p:cNvPr id="3" name="TextBox 2">
            <a:extLst>
              <a:ext uri="{FF2B5EF4-FFF2-40B4-BE49-F238E27FC236}">
                <a16:creationId xmlns:a16="http://schemas.microsoft.com/office/drawing/2014/main" xmlns="" id="{04DE1FD3-8E00-EB07-4794-91FDDC2BACFA}"/>
              </a:ext>
            </a:extLst>
          </p:cNvPr>
          <p:cNvSpPr txBox="1"/>
          <p:nvPr/>
        </p:nvSpPr>
        <p:spPr>
          <a:xfrm>
            <a:off x="1158200" y="4907280"/>
            <a:ext cx="4556800" cy="1384995"/>
          </a:xfrm>
          <a:prstGeom prst="rect">
            <a:avLst/>
          </a:prstGeom>
          <a:noFill/>
        </p:spPr>
        <p:txBody>
          <a:bodyPr wrap="square" rtlCol="0">
            <a:spAutoFit/>
          </a:bodyPr>
          <a:lstStyle/>
          <a:p>
            <a:r>
              <a:rPr lang="en-US" sz="2800" dirty="0">
                <a:solidFill>
                  <a:schemeClr val="bg1"/>
                </a:solidFill>
                <a:latin typeface="Bodoni MT Condensed" panose="02070606080606020203" pitchFamily="18" charset="0"/>
                <a:cs typeface="Times New Roman" panose="02020603050405020304" pitchFamily="18" charset="0"/>
              </a:rPr>
              <a:t>Take action  and extinguish worry </a:t>
            </a:r>
          </a:p>
          <a:p>
            <a:r>
              <a:rPr lang="en-US" sz="2800" dirty="0">
                <a:solidFill>
                  <a:schemeClr val="bg1"/>
                </a:solidFill>
                <a:latin typeface="Bodoni MT Condensed" panose="02070606080606020203" pitchFamily="18" charset="0"/>
                <a:cs typeface="Times New Roman" panose="02020603050405020304" pitchFamily="18" charset="0"/>
              </a:rPr>
              <a:t>Find appropriate  tools that can aid in decision making </a:t>
            </a:r>
          </a:p>
        </p:txBody>
      </p:sp>
      <p:sp>
        <p:nvSpPr>
          <p:cNvPr id="4" name="Slide Number Placeholder 3"/>
          <p:cNvSpPr>
            <a:spLocks noGrp="1"/>
          </p:cNvSpPr>
          <p:nvPr>
            <p:ph type="sldNum" sz="quarter" idx="12"/>
          </p:nvPr>
        </p:nvSpPr>
        <p:spPr/>
        <p:txBody>
          <a:bodyPr/>
          <a:lstStyle/>
          <a:p>
            <a:fld id="{194ED2F8-0C10-49B4-8B66-0081017DC794}" type="slidenum">
              <a:rPr lang="en-US" smtClean="0"/>
              <a:t>4</a:t>
            </a:fld>
            <a:endParaRPr lang="en-US"/>
          </a:p>
        </p:txBody>
      </p:sp>
    </p:spTree>
    <p:extLst>
      <p:ext uri="{BB962C8B-B14F-4D97-AF65-F5344CB8AC3E}">
        <p14:creationId xmlns:p14="http://schemas.microsoft.com/office/powerpoint/2010/main" val="2513108719"/>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inVertical)">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2000"/>
                                        <p:tgtEl>
                                          <p:spTgt spid="21"/>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1)">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4"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E4F6E52E-1E51-B156-F7DC-B04C16CE7ECF}"/>
              </a:ext>
            </a:extLst>
          </p:cNvPr>
          <p:cNvSpPr txBox="1">
            <a:spLocks/>
          </p:cNvSpPr>
          <p:nvPr/>
        </p:nvSpPr>
        <p:spPr>
          <a:xfrm>
            <a:off x="182880" y="198120"/>
            <a:ext cx="6615494" cy="6364591"/>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i="1" dirty="0">
              <a:ln>
                <a:solidFill>
                  <a:sysClr val="windowText" lastClr="000000"/>
                </a:solidFill>
              </a:ln>
              <a:solidFill>
                <a:schemeClr val="bg1"/>
              </a:solidFill>
              <a:latin typeface="Bodoni MT Condensed" panose="02070606080606020203" pitchFamily="18" charset="0"/>
            </a:endParaRPr>
          </a:p>
        </p:txBody>
      </p:sp>
      <p:sp>
        <p:nvSpPr>
          <p:cNvPr id="21" name="TextBox 20">
            <a:extLst>
              <a:ext uri="{FF2B5EF4-FFF2-40B4-BE49-F238E27FC236}">
                <a16:creationId xmlns:a16="http://schemas.microsoft.com/office/drawing/2014/main" xmlns="" id="{4E47FF80-CB97-F4D3-3DEA-6893DC047961}"/>
              </a:ext>
            </a:extLst>
          </p:cNvPr>
          <p:cNvSpPr txBox="1"/>
          <p:nvPr/>
        </p:nvSpPr>
        <p:spPr>
          <a:xfrm>
            <a:off x="868094" y="1769822"/>
            <a:ext cx="4554302" cy="830997"/>
          </a:xfrm>
          <a:prstGeom prst="rect">
            <a:avLst/>
          </a:prstGeom>
          <a:solidFill>
            <a:schemeClr val="accent6">
              <a:lumMod val="50000"/>
            </a:schemeClr>
          </a:solidFill>
        </p:spPr>
        <p:txBody>
          <a:bodyPr wrap="square" rtlCol="0">
            <a:spAutoFit/>
          </a:bodyPr>
          <a:lstStyle/>
          <a:p>
            <a:pPr algn="ctr"/>
            <a:r>
              <a:rPr lang="en-US" sz="2400" dirty="0">
                <a:solidFill>
                  <a:schemeClr val="bg1"/>
                </a:solidFill>
                <a:latin typeface="Bodoni MT Condensed" panose="02070606080606020203" pitchFamily="18" charset="0"/>
              </a:rPr>
              <a:t>Over Abundance of choices can lead to anxiety, indecision, paralysis and dissatisfaction. </a:t>
            </a:r>
          </a:p>
        </p:txBody>
      </p:sp>
      <p:sp>
        <p:nvSpPr>
          <p:cNvPr id="24" name="TextBox 23">
            <a:extLst>
              <a:ext uri="{FF2B5EF4-FFF2-40B4-BE49-F238E27FC236}">
                <a16:creationId xmlns:a16="http://schemas.microsoft.com/office/drawing/2014/main" xmlns="" id="{1E63CFA9-E346-270D-E3ED-9219A1789110}"/>
              </a:ext>
            </a:extLst>
          </p:cNvPr>
          <p:cNvSpPr txBox="1"/>
          <p:nvPr/>
        </p:nvSpPr>
        <p:spPr>
          <a:xfrm>
            <a:off x="748451" y="599460"/>
            <a:ext cx="5347549" cy="830997"/>
          </a:xfrm>
          <a:prstGeom prst="rect">
            <a:avLst/>
          </a:prstGeom>
          <a:solidFill>
            <a:schemeClr val="accent6">
              <a:lumMod val="50000"/>
            </a:schemeClr>
          </a:solidFill>
        </p:spPr>
        <p:txBody>
          <a:bodyPr wrap="square" rtlCol="0">
            <a:spAutoFit/>
          </a:bodyPr>
          <a:lstStyle/>
          <a:p>
            <a:pPr algn="ctr"/>
            <a:r>
              <a:rPr lang="en-US" sz="2400" b="1" i="1" dirty="0">
                <a:ln w="0"/>
                <a:solidFill>
                  <a:schemeClr val="bg1"/>
                </a:solidFill>
                <a:effectLst>
                  <a:outerShdw blurRad="38100" dist="19050" dir="2700000" algn="tl" rotWithShape="0">
                    <a:schemeClr val="dk1">
                      <a:alpha val="40000"/>
                    </a:schemeClr>
                  </a:outerShdw>
                </a:effectLst>
                <a:latin typeface="Bodoni MT Condensed" panose="02070606080606020203" pitchFamily="18" charset="0"/>
              </a:rPr>
              <a:t>  The paradox of Choices – less is more when it comes to engagement </a:t>
            </a:r>
          </a:p>
        </p:txBody>
      </p:sp>
      <p:graphicFrame>
        <p:nvGraphicFramePr>
          <p:cNvPr id="2" name="Table 2">
            <a:extLst>
              <a:ext uri="{FF2B5EF4-FFF2-40B4-BE49-F238E27FC236}">
                <a16:creationId xmlns:a16="http://schemas.microsoft.com/office/drawing/2014/main" xmlns="" id="{7D864576-9F66-B85F-0AF5-B00D0B4897DC}"/>
              </a:ext>
            </a:extLst>
          </p:cNvPr>
          <p:cNvGraphicFramePr>
            <a:graphicFrameLocks noGrp="1"/>
          </p:cNvGraphicFramePr>
          <p:nvPr>
            <p:extLst>
              <p:ext uri="{D42A27DB-BD31-4B8C-83A1-F6EECF244321}">
                <p14:modId xmlns:p14="http://schemas.microsoft.com/office/powerpoint/2010/main" val="2691615940"/>
              </p:ext>
            </p:extLst>
          </p:nvPr>
        </p:nvGraphicFramePr>
        <p:xfrm>
          <a:off x="868094" y="2975178"/>
          <a:ext cx="4707287" cy="2712720"/>
        </p:xfrm>
        <a:graphic>
          <a:graphicData uri="http://schemas.openxmlformats.org/drawingml/2006/table">
            <a:tbl>
              <a:tblPr firstRow="1" bandRow="1">
                <a:tableStyleId>{5C22544A-7EE6-4342-B048-85BDC9FD1C3A}</a:tableStyleId>
              </a:tblPr>
              <a:tblGrid>
                <a:gridCol w="4707287">
                  <a:extLst>
                    <a:ext uri="{9D8B030D-6E8A-4147-A177-3AD203B41FA5}">
                      <a16:colId xmlns:a16="http://schemas.microsoft.com/office/drawing/2014/main" xmlns="" val="1802413191"/>
                    </a:ext>
                  </a:extLst>
                </a:gridCol>
              </a:tblGrid>
              <a:tr h="651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kern="1200" dirty="0">
                          <a:solidFill>
                            <a:schemeClr val="lt1"/>
                          </a:solidFill>
                          <a:effectLst/>
                          <a:latin typeface="Bodoni MT Condensed" panose="02070606080606020203" pitchFamily="18" charset="0"/>
                          <a:ea typeface="+mn-ea"/>
                          <a:cs typeface="+mn-cs"/>
                        </a:rPr>
                        <a:t>A large selection of items with a variety of benefits and drawbacks makes it hard to choose an option.</a:t>
                      </a:r>
                      <a:endParaRPr lang="en-US" sz="2000" dirty="0">
                        <a:latin typeface="Bodoni MT Condensed" panose="02070606080606020203"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xmlns="" val="2868235207"/>
                  </a:ext>
                </a:extLst>
              </a:tr>
              <a:tr h="918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kern="1200" dirty="0">
                          <a:solidFill>
                            <a:schemeClr val="lt1"/>
                          </a:solidFill>
                          <a:effectLst/>
                          <a:latin typeface="Bodoni MT Condensed" panose="02070606080606020203" pitchFamily="18" charset="0"/>
                          <a:ea typeface="+mn-ea"/>
                          <a:cs typeface="+mn-cs"/>
                        </a:rPr>
                        <a:t>Stopping people from choosing an option can cause people anxiety ,thus stalling decision-making process.</a:t>
                      </a:r>
                      <a:endParaRPr lang="en-US" sz="2000" b="1" kern="1200" dirty="0">
                        <a:solidFill>
                          <a:schemeClr val="lt1"/>
                        </a:solidFill>
                        <a:effectLst/>
                        <a:latin typeface="Bodoni MT Condensed" panose="02070606080606020203" pitchFamily="18" charset="0"/>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xmlns="" val="2404909319"/>
                  </a:ext>
                </a:extLst>
              </a:tr>
              <a:tr h="918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kern="1200" dirty="0">
                          <a:solidFill>
                            <a:schemeClr val="lt1"/>
                          </a:solidFill>
                          <a:effectLst/>
                          <a:latin typeface="Bodoni MT Condensed" panose="02070606080606020203" pitchFamily="18" charset="0"/>
                          <a:ea typeface="+mn-ea"/>
                          <a:cs typeface="+mn-cs"/>
                        </a:rPr>
                        <a:t>Even though the decision has been made, people may still stress whether they made the wrong decision.</a:t>
                      </a:r>
                      <a:endParaRPr lang="en-US" sz="2000" b="1" kern="1200" dirty="0">
                        <a:solidFill>
                          <a:schemeClr val="lt1"/>
                        </a:solidFill>
                        <a:effectLst/>
                        <a:latin typeface="Bodoni MT Condensed" panose="020706060806060202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kern="1200" dirty="0">
                        <a:solidFill>
                          <a:schemeClr val="lt1"/>
                        </a:solidFill>
                        <a:effectLst/>
                        <a:latin typeface="Bodoni MT Condensed" panose="02070606080606020203" pitchFamily="18"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xmlns="" val="4247194824"/>
                  </a:ext>
                </a:extLst>
              </a:tr>
            </a:tbl>
          </a:graphicData>
        </a:graphic>
      </p:graphicFrame>
      <p:pic>
        <p:nvPicPr>
          <p:cNvPr id="4" name="Picture 3" descr="Diagram, line chart&#10;&#10;Description automatically generated with medium confidence">
            <a:extLst>
              <a:ext uri="{FF2B5EF4-FFF2-40B4-BE49-F238E27FC236}">
                <a16:creationId xmlns:a16="http://schemas.microsoft.com/office/drawing/2014/main" xmlns="" id="{2413E3E4-8ABE-6291-EBF1-E42DB5FFA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133" y="1102326"/>
            <a:ext cx="4952999" cy="3745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194ED2F8-0C10-49B4-8B66-0081017DC794}" type="slidenum">
              <a:rPr lang="en-US" smtClean="0"/>
              <a:t>5</a:t>
            </a:fld>
            <a:endParaRPr lang="en-US"/>
          </a:p>
        </p:txBody>
      </p:sp>
    </p:spTree>
    <p:extLst>
      <p:ext uri="{BB962C8B-B14F-4D97-AF65-F5344CB8AC3E}">
        <p14:creationId xmlns:p14="http://schemas.microsoft.com/office/powerpoint/2010/main" val="2803737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657F69E0-C4B0-4BEC-A689-4F8D877F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tyscape at night&#10;&#10;Description automatically generated with low confidence">
            <a:extLst>
              <a:ext uri="{FF2B5EF4-FFF2-40B4-BE49-F238E27FC236}">
                <a16:creationId xmlns:a16="http://schemas.microsoft.com/office/drawing/2014/main" xmlns="" id="{54A2897F-7E4A-14B0-99BF-23647E04DE4B}"/>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r="38683" b="1"/>
          <a:stretch/>
        </p:blipFill>
        <p:spPr>
          <a:xfrm>
            <a:off x="20" y="10"/>
            <a:ext cx="12188930" cy="6857990"/>
          </a:xfrm>
          <a:prstGeom prst="rect">
            <a:avLst/>
          </a:prstGeom>
        </p:spPr>
      </p:pic>
      <p:sp>
        <p:nvSpPr>
          <p:cNvPr id="2" name="Title 1">
            <a:extLst>
              <a:ext uri="{FF2B5EF4-FFF2-40B4-BE49-F238E27FC236}">
                <a16:creationId xmlns:a16="http://schemas.microsoft.com/office/drawing/2014/main" xmlns="" id="{EF115CAF-E783-F9EC-22C3-94853E0574CA}"/>
              </a:ext>
            </a:extLst>
          </p:cNvPr>
          <p:cNvSpPr>
            <a:spLocks noGrp="1"/>
          </p:cNvSpPr>
          <p:nvPr>
            <p:ph type="title"/>
          </p:nvPr>
        </p:nvSpPr>
        <p:spPr>
          <a:xfrm>
            <a:off x="1524000" y="1122363"/>
            <a:ext cx="9144000" cy="3063240"/>
          </a:xfrm>
        </p:spPr>
        <p:txBody>
          <a:bodyPr vert="horz" lIns="91440" tIns="45720" rIns="91440" bIns="45720" rtlCol="0" anchor="b">
            <a:normAutofit fontScale="90000"/>
          </a:bodyPr>
          <a:lstStyle/>
          <a:p>
            <a:pPr marL="0" marR="0" algn="ctr"/>
            <a:r>
              <a:rPr lang="en-US" sz="5100" dirty="0">
                <a:solidFill>
                  <a:srgbClr val="FFFFFF"/>
                </a:solidFill>
                <a:effectLst/>
              </a:rPr>
              <a:t> </a:t>
            </a:r>
            <a:br>
              <a:rPr lang="en-US" sz="5100" dirty="0">
                <a:solidFill>
                  <a:srgbClr val="FFFFFF"/>
                </a:solidFill>
                <a:effectLst/>
              </a:rPr>
            </a:br>
            <a:r>
              <a:rPr lang="en-US" sz="7200" dirty="0">
                <a:ln>
                  <a:solidFill>
                    <a:schemeClr val="tx1"/>
                  </a:solidFill>
                </a:ln>
                <a:effectLst/>
                <a:latin typeface="Bodoni MT Condensed" panose="02070606080606020203" pitchFamily="18" charset="0"/>
              </a:rPr>
              <a:t>Way to overcome Analysis paralysis from a BA perspective</a:t>
            </a:r>
            <a:r>
              <a:rPr lang="en-US" sz="5100" dirty="0">
                <a:solidFill>
                  <a:srgbClr val="FFFFFF"/>
                </a:solidFill>
                <a:effectLst/>
              </a:rPr>
              <a:t/>
            </a:r>
            <a:br>
              <a:rPr lang="en-US" sz="5100" dirty="0">
                <a:solidFill>
                  <a:srgbClr val="FFFFFF"/>
                </a:solidFill>
                <a:effectLst/>
              </a:rPr>
            </a:br>
            <a:endParaRPr lang="en-US" sz="5100" dirty="0">
              <a:solidFill>
                <a:srgbClr val="FFFFFF"/>
              </a:solidFill>
            </a:endParaRPr>
          </a:p>
        </p:txBody>
      </p:sp>
      <p:sp>
        <p:nvSpPr>
          <p:cNvPr id="17" name="sketchy line">
            <a:extLst>
              <a:ext uri="{FF2B5EF4-FFF2-40B4-BE49-F238E27FC236}">
                <a16:creationId xmlns:a16="http://schemas.microsoft.com/office/drawing/2014/main" xmlns="" id="{9F6380B4-6A1C-481E-8408-B4E6C75B9B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194ED2F8-0C10-49B4-8B66-0081017DC794}" type="slidenum">
              <a:rPr lang="en-US" smtClean="0"/>
              <a:t>6</a:t>
            </a:fld>
            <a:endParaRPr lang="en-US"/>
          </a:p>
        </p:txBody>
      </p:sp>
    </p:spTree>
    <p:extLst>
      <p:ext uri="{BB962C8B-B14F-4D97-AF65-F5344CB8AC3E}">
        <p14:creationId xmlns:p14="http://schemas.microsoft.com/office/powerpoint/2010/main" val="36874850"/>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E5B0231E-4B08-585C-7081-F87471CEA35D}"/>
              </a:ext>
            </a:extLst>
          </p:cNvPr>
          <p:cNvGrpSpPr/>
          <p:nvPr/>
        </p:nvGrpSpPr>
        <p:grpSpPr>
          <a:xfrm>
            <a:off x="914400" y="369570"/>
            <a:ext cx="10850880" cy="5469237"/>
            <a:chOff x="960120" y="339090"/>
            <a:chExt cx="10850880" cy="5469237"/>
          </a:xfrm>
        </p:grpSpPr>
        <p:sp>
          <p:nvSpPr>
            <p:cNvPr id="8" name="TextBox 7">
              <a:extLst>
                <a:ext uri="{FF2B5EF4-FFF2-40B4-BE49-F238E27FC236}">
                  <a16:creationId xmlns:a16="http://schemas.microsoft.com/office/drawing/2014/main" xmlns="" id="{0EA0BB22-52C5-65C5-23F2-7678C6AFDF4A}"/>
                </a:ext>
              </a:extLst>
            </p:cNvPr>
            <p:cNvSpPr txBox="1"/>
            <p:nvPr/>
          </p:nvSpPr>
          <p:spPr>
            <a:xfrm>
              <a:off x="960120" y="1007013"/>
              <a:ext cx="5135880" cy="4801314"/>
            </a:xfrm>
            <a:prstGeom prst="rect">
              <a:avLst/>
            </a:prstGeom>
            <a:noFill/>
          </p:spPr>
          <p:txBody>
            <a:bodyPr wrap="square">
              <a:spAutoFit/>
            </a:bodyPr>
            <a:lstStyle/>
            <a:p>
              <a:r>
                <a:rPr lang="en-GB" b="1" i="1" dirty="0">
                  <a:latin typeface="Comic Sans MS" panose="030F0702030302020204" pitchFamily="66" charset="0"/>
                </a:rPr>
                <a:t>Case study: </a:t>
              </a:r>
              <a:r>
                <a:rPr lang="en-US" b="1" i="1" dirty="0">
                  <a:latin typeface="Comic Sans MS" panose="030F0702030302020204" pitchFamily="66" charset="0"/>
                </a:rPr>
                <a:t> Google as Viewed in a BCG Portfolio Planning Matrix</a:t>
              </a:r>
            </a:p>
            <a:p>
              <a:endParaRPr lang="en-US" b="1" i="1" dirty="0">
                <a:latin typeface="Comic Sans MS" panose="030F0702030302020204" pitchFamily="66" charset="0"/>
              </a:endParaRPr>
            </a:p>
            <a:p>
              <a:pPr marL="285750" lvl="0" indent="-285750">
                <a:buFont typeface="Arial" panose="020B0604020202020204" pitchFamily="34" charset="0"/>
                <a:buChar char="•"/>
              </a:pPr>
              <a:r>
                <a:rPr lang="en-US" b="1" i="1" dirty="0">
                  <a:latin typeface="Comic Sans MS" panose="030F0702030302020204" pitchFamily="66" charset="0"/>
                </a:rPr>
                <a:t>Google is a huge company with multiple products and services. </a:t>
              </a:r>
            </a:p>
            <a:p>
              <a:pPr marL="285750" lvl="0" indent="-285750">
                <a:buFont typeface="Arial" panose="020B0604020202020204" pitchFamily="34" charset="0"/>
                <a:buChar char="•"/>
              </a:pPr>
              <a:r>
                <a:rPr lang="en-US" b="1" i="1" dirty="0">
                  <a:latin typeface="Comic Sans MS" panose="030F0702030302020204" pitchFamily="66" charset="0"/>
                </a:rPr>
                <a:t>Business analysts at google might get caught in analysis paralysis when integrating information from multiple sources.</a:t>
              </a:r>
            </a:p>
            <a:p>
              <a:pPr marL="285750" lvl="0" indent="-285750">
                <a:buFont typeface="Arial" panose="020B0604020202020204" pitchFamily="34" charset="0"/>
                <a:buChar char="•"/>
              </a:pPr>
              <a:r>
                <a:rPr lang="en-US" b="1" i="1" dirty="0">
                  <a:latin typeface="Comic Sans MS" panose="030F0702030302020204" pitchFamily="66" charset="0"/>
                </a:rPr>
                <a:t>Use the analytical outputs of the BCG portfolio planning matrix to ensure the organization has enough stars to secure high growth, that it has enough cash cows to provide the funding for this future growth, and that it has enough question marks targeted with the potential to be turned into future stars.</a:t>
              </a:r>
            </a:p>
          </p:txBody>
        </p:sp>
        <p:pic>
          <p:nvPicPr>
            <p:cNvPr id="12" name="Picture 11" descr="A picture containing application&#10;&#10;Description automatically generated">
              <a:extLst>
                <a:ext uri="{FF2B5EF4-FFF2-40B4-BE49-F238E27FC236}">
                  <a16:creationId xmlns:a16="http://schemas.microsoft.com/office/drawing/2014/main" xmlns="" id="{001ECC11-5989-0709-E91A-FCFA14502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667" y="339090"/>
              <a:ext cx="5327333" cy="5117962"/>
            </a:xfrm>
            <a:prstGeom prst="rect">
              <a:avLst/>
            </a:prstGeom>
          </p:spPr>
        </p:pic>
      </p:grpSp>
      <p:sp>
        <p:nvSpPr>
          <p:cNvPr id="5" name="Rectangle 4">
            <a:extLst>
              <a:ext uri="{FF2B5EF4-FFF2-40B4-BE49-F238E27FC236}">
                <a16:creationId xmlns:a16="http://schemas.microsoft.com/office/drawing/2014/main" xmlns="" id="{8AFDD2B4-ED21-A1EC-8CF5-C023C95ED29D}"/>
              </a:ext>
            </a:extLst>
          </p:cNvPr>
          <p:cNvSpPr/>
          <p:nvPr/>
        </p:nvSpPr>
        <p:spPr>
          <a:xfrm>
            <a:off x="0" y="0"/>
            <a:ext cx="11701103" cy="6849565"/>
          </a:xfrm>
          <a:prstGeom prst="rect">
            <a:avLst/>
          </a:prstGeom>
          <a:solidFill>
            <a:schemeClr val="accent2">
              <a:lumMod val="75000"/>
            </a:schemeClr>
          </a:solidFill>
          <a:ln>
            <a:solidFill>
              <a:schemeClr val="accent2">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n>
                  <a:solidFill>
                    <a:schemeClr val="bg1"/>
                  </a:solidFill>
                </a:ln>
                <a:solidFill>
                  <a:schemeClr val="bg1"/>
                </a:solidFill>
                <a:effectLst>
                  <a:outerShdw blurRad="38100" dist="38100" dir="2700000" algn="tl">
                    <a:srgbClr val="000000">
                      <a:alpha val="43137"/>
                    </a:srgbClr>
                  </a:outerShdw>
                </a:effectLst>
                <a:latin typeface="Bodoni MT Condensed" panose="02070606080606020203" pitchFamily="18" charset="0"/>
              </a:rPr>
              <a:t>The BCG or share portfolio Matrix helps business analysts of organisations with multiple business products. </a:t>
            </a:r>
          </a:p>
          <a:p>
            <a:pPr algn="ctr"/>
            <a:r>
              <a:rPr lang="en-US" sz="2800" dirty="0">
                <a:ln>
                  <a:solidFill>
                    <a:schemeClr val="bg1"/>
                  </a:solidFill>
                </a:ln>
                <a:solidFill>
                  <a:schemeClr val="bg1"/>
                </a:solidFill>
                <a:effectLst>
                  <a:outerShdw blurRad="38100" dist="38100" dir="2700000" algn="tl">
                    <a:srgbClr val="000000">
                      <a:alpha val="43137"/>
                    </a:srgbClr>
                  </a:outerShdw>
                </a:effectLst>
                <a:latin typeface="Bodoni MT Condensed" panose="02070606080606020203" pitchFamily="18" charset="0"/>
              </a:rPr>
              <a:t>The BCG matrix allows a multi-business company to evaluate the merits of its individual business units or business lines to determine appropriate market strategies for each business.</a:t>
            </a:r>
          </a:p>
        </p:txBody>
      </p:sp>
      <p:sp>
        <p:nvSpPr>
          <p:cNvPr id="6" name="Rectangle 5">
            <a:extLst>
              <a:ext uri="{FF2B5EF4-FFF2-40B4-BE49-F238E27FC236}">
                <a16:creationId xmlns:a16="http://schemas.microsoft.com/office/drawing/2014/main" xmlns="" id="{84C52B8F-1809-1521-98DE-F4340122A44D}"/>
              </a:ext>
            </a:extLst>
          </p:cNvPr>
          <p:cNvSpPr/>
          <p:nvPr/>
        </p:nvSpPr>
        <p:spPr>
          <a:xfrm>
            <a:off x="-904219" y="13367"/>
            <a:ext cx="11484111" cy="6849565"/>
          </a:xfrm>
          <a:prstGeom prst="rect">
            <a:avLst/>
          </a:prstGeom>
          <a:solidFill>
            <a:schemeClr val="accent2">
              <a:lumMod val="50000"/>
            </a:schemeClr>
          </a:solidFill>
          <a:ln>
            <a:solidFill>
              <a:schemeClr val="accent4">
                <a:lumMod val="75000"/>
              </a:schemeClr>
            </a:solidFill>
          </a:ln>
          <a:effectLst>
            <a:outerShdw blurRad="50800" dist="38100" algn="l" rotWithShape="0">
              <a:prstClr val="black">
                <a:alpha val="40000"/>
              </a:prstClr>
            </a:outerShdw>
            <a:reflection blurRad="6350" stA="50000" endA="300" endPos="55500" dist="50800" dir="5400000" sy="-100000" algn="bl" rotWithShape="0"/>
          </a:effectLst>
          <a:scene3d>
            <a:camera prst="obliqueTopLeft"/>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r>
              <a:rPr lang="en-GB" sz="7200" dirty="0">
                <a:ln>
                  <a:solidFill>
                    <a:schemeClr val="bg1"/>
                  </a:solidFill>
                </a:ln>
                <a:solidFill>
                  <a:schemeClr val="bg1"/>
                </a:solidFill>
                <a:latin typeface="Bodoni MT Condensed" panose="02070606080606020203" pitchFamily="18" charset="0"/>
              </a:rPr>
              <a:t>The BCG Growth Matrix</a:t>
            </a:r>
            <a:endParaRPr lang="en-US" sz="7200" dirty="0">
              <a:ln>
                <a:solidFill>
                  <a:schemeClr val="bg1"/>
                </a:solidFill>
              </a:ln>
              <a:solidFill>
                <a:schemeClr val="bg1"/>
              </a:solidFill>
              <a:latin typeface="Bodoni MT Condensed" panose="02070606080606020203" pitchFamily="18" charset="0"/>
            </a:endParaRPr>
          </a:p>
          <a:p>
            <a:pPr algn="ctr"/>
            <a:endParaRPr lang="en-US" sz="7200" dirty="0">
              <a:ln>
                <a:solidFill>
                  <a:schemeClr val="bg1"/>
                </a:solidFill>
              </a:ln>
              <a:solidFill>
                <a:schemeClr val="bg1"/>
              </a:solidFill>
              <a:latin typeface="Comic Sans MS" panose="030F0702030302020204" pitchFamily="66" charset="0"/>
            </a:endParaRPr>
          </a:p>
        </p:txBody>
      </p:sp>
      <p:sp>
        <p:nvSpPr>
          <p:cNvPr id="2" name="Slide Number Placeholder 1"/>
          <p:cNvSpPr>
            <a:spLocks noGrp="1"/>
          </p:cNvSpPr>
          <p:nvPr>
            <p:ph type="sldNum" sz="quarter" idx="12"/>
          </p:nvPr>
        </p:nvSpPr>
        <p:spPr/>
        <p:txBody>
          <a:bodyPr/>
          <a:lstStyle/>
          <a:p>
            <a:fld id="{194ED2F8-0C10-49B4-8B66-0081017DC794}" type="slidenum">
              <a:rPr lang="en-US" smtClean="0"/>
              <a:t>7</a:t>
            </a:fld>
            <a:endParaRPr lang="en-US"/>
          </a:p>
        </p:txBody>
      </p:sp>
    </p:spTree>
    <p:extLst>
      <p:ext uri="{BB962C8B-B14F-4D97-AF65-F5344CB8AC3E}">
        <p14:creationId xmlns:p14="http://schemas.microsoft.com/office/powerpoint/2010/main" val="414316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79167E-6 2.59259E-6 L -0.85299 0.00115 " pathEditMode="relative" rAng="0" ptsTypes="AA">
                                      <p:cBhvr>
                                        <p:cTn id="6" dur="2000" fill="hold"/>
                                        <p:tgtEl>
                                          <p:spTgt spid="6"/>
                                        </p:tgtEl>
                                        <p:attrNameLst>
                                          <p:attrName>ppt_x</p:attrName>
                                          <p:attrName>ppt_y</p:attrName>
                                        </p:attrNameLst>
                                      </p:cBhvr>
                                      <p:rCtr x="-42643" y="4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9167E-6 4.44444E-6 L -0.91068 0.00115 " pathEditMode="relative" rAng="0" ptsTypes="AA">
                                      <p:cBhvr>
                                        <p:cTn id="10" dur="2000" fill="hold"/>
                                        <p:tgtEl>
                                          <p:spTgt spid="5"/>
                                        </p:tgtEl>
                                        <p:attrNameLst>
                                          <p:attrName>ppt_x</p:attrName>
                                          <p:attrName>ppt_y</p:attrName>
                                        </p:attrNameLst>
                                      </p:cBhvr>
                                      <p:rCtr x="-45534" y="46"/>
                                    </p:animMotion>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40525D61-BFAC-18DF-1E37-02D7600BCA63}"/>
              </a:ext>
            </a:extLst>
          </p:cNvPr>
          <p:cNvGrpSpPr/>
          <p:nvPr/>
        </p:nvGrpSpPr>
        <p:grpSpPr>
          <a:xfrm>
            <a:off x="607515" y="517256"/>
            <a:ext cx="11163510" cy="6017032"/>
            <a:chOff x="607515" y="517256"/>
            <a:chExt cx="11163510" cy="6017032"/>
          </a:xfrm>
        </p:grpSpPr>
        <p:sp>
          <p:nvSpPr>
            <p:cNvPr id="7" name="TextBox 6">
              <a:extLst>
                <a:ext uri="{FF2B5EF4-FFF2-40B4-BE49-F238E27FC236}">
                  <a16:creationId xmlns:a16="http://schemas.microsoft.com/office/drawing/2014/main" xmlns="" id="{D270E36C-3035-0C5F-DBBA-A839BACA147D}"/>
                </a:ext>
              </a:extLst>
            </p:cNvPr>
            <p:cNvSpPr txBox="1"/>
            <p:nvPr/>
          </p:nvSpPr>
          <p:spPr>
            <a:xfrm>
              <a:off x="607515" y="517256"/>
              <a:ext cx="5488485" cy="6017032"/>
            </a:xfrm>
            <a:prstGeom prst="rect">
              <a:avLst/>
            </a:prstGeom>
            <a:noFill/>
          </p:spPr>
          <p:txBody>
            <a:bodyPr wrap="square">
              <a:spAutoFit/>
            </a:bodyPr>
            <a:lstStyle/>
            <a:p>
              <a:pPr marL="457200" marR="0">
                <a:spcBef>
                  <a:spcPts val="0"/>
                </a:spcBef>
                <a:spcAft>
                  <a:spcPts val="500"/>
                </a:spcAft>
              </a:pPr>
              <a:r>
                <a:rPr lang="en-US" sz="2400" dirty="0">
                  <a:solidFill>
                    <a:srgbClr val="000000"/>
                  </a:solidFill>
                  <a:effectLst/>
                  <a:latin typeface="Bodoni MT Condensed" panose="02070606080606020203" pitchFamily="18" charset="0"/>
                  <a:ea typeface="Times New Roman" panose="02020603050405020304" pitchFamily="18" charset="0"/>
                </a:rPr>
                <a:t>Case Study: Chinese Mobile Phone Market:</a:t>
              </a:r>
              <a:endParaRPr lang="en-US" sz="2400" dirty="0">
                <a:effectLst/>
                <a:latin typeface="Bodoni MT Condensed" panose="02070606080606020203" pitchFamily="18" charset="0"/>
                <a:ea typeface="Times New Roman" panose="02020603050405020304" pitchFamily="18" charset="0"/>
              </a:endParaRPr>
            </a:p>
            <a:p>
              <a:pPr marL="285750" marR="0" lvl="0" indent="-285750">
                <a:spcBef>
                  <a:spcPts val="0"/>
                </a:spcBef>
                <a:spcAft>
                  <a:spcPts val="500"/>
                </a:spcAft>
                <a:buFont typeface="Wingdings" panose="05000000000000000000" pitchFamily="2" charset="2"/>
                <a:buChar char="§"/>
              </a:pPr>
              <a:r>
                <a:rPr lang="en-US" sz="2400" dirty="0">
                  <a:solidFill>
                    <a:srgbClr val="000000"/>
                  </a:solidFill>
                  <a:effectLst/>
                  <a:latin typeface="Bodoni MT Condensed" panose="02070606080606020203" pitchFamily="18" charset="0"/>
                  <a:ea typeface="Times New Roman" panose="02020603050405020304" pitchFamily="18" charset="0"/>
                </a:rPr>
                <a:t>Android phone market in China is vast with hundreds of competitors.</a:t>
              </a:r>
              <a:endParaRPr lang="en-US" sz="2400" dirty="0">
                <a:effectLst/>
                <a:latin typeface="Bodoni MT Condensed" panose="02070606080606020203" pitchFamily="18" charset="0"/>
                <a:ea typeface="Times New Roman" panose="02020603050405020304" pitchFamily="18" charset="0"/>
              </a:endParaRPr>
            </a:p>
            <a:p>
              <a:pPr marL="285750" marR="0" lvl="0" indent="-285750">
                <a:spcBef>
                  <a:spcPts val="0"/>
                </a:spcBef>
                <a:spcAft>
                  <a:spcPts val="500"/>
                </a:spcAft>
                <a:buFont typeface="Wingdings" panose="05000000000000000000" pitchFamily="2" charset="2"/>
                <a:buChar char="§"/>
              </a:pPr>
              <a:r>
                <a:rPr lang="en-US" sz="2400" dirty="0">
                  <a:solidFill>
                    <a:srgbClr val="000000"/>
                  </a:solidFill>
                  <a:effectLst/>
                  <a:latin typeface="Bodoni MT Condensed" panose="02070606080606020203" pitchFamily="18" charset="0"/>
                  <a:ea typeface="Times New Roman" panose="02020603050405020304" pitchFamily="18" charset="0"/>
                </a:rPr>
                <a:t>The outcome of competitor analysis is the development of a response profile of possible moves that a competitor might make.</a:t>
              </a:r>
            </a:p>
            <a:p>
              <a:pPr marL="285750" marR="0" lvl="0" indent="-285750">
                <a:spcBef>
                  <a:spcPts val="0"/>
                </a:spcBef>
                <a:spcAft>
                  <a:spcPts val="500"/>
                </a:spcAft>
                <a:buFont typeface="Wingdings" panose="05000000000000000000" pitchFamily="2" charset="2"/>
                <a:buChar char="§"/>
              </a:pPr>
              <a:r>
                <a:rPr lang="en-US" sz="2400" dirty="0">
                  <a:solidFill>
                    <a:srgbClr val="000000"/>
                  </a:solidFill>
                  <a:effectLst/>
                  <a:latin typeface="Bodoni MT Condensed" panose="02070606080606020203" pitchFamily="18" charset="0"/>
                  <a:ea typeface="Times New Roman" panose="02020603050405020304" pitchFamily="18" charset="0"/>
                </a:rPr>
                <a:t>The vast competition in the market and different strategies in the Chinese market cause analysis paralysis.</a:t>
              </a:r>
              <a:endParaRPr lang="en-US" sz="2400" dirty="0">
                <a:effectLst/>
                <a:latin typeface="Bodoni MT Condensed" panose="02070606080606020203" pitchFamily="18" charset="0"/>
                <a:ea typeface="Times New Roman" panose="02020603050405020304" pitchFamily="18" charset="0"/>
              </a:endParaRPr>
            </a:p>
            <a:p>
              <a:pPr marL="285750" marR="0" lvl="0" indent="-285750">
                <a:spcBef>
                  <a:spcPts val="0"/>
                </a:spcBef>
                <a:spcAft>
                  <a:spcPts val="500"/>
                </a:spcAft>
                <a:buFont typeface="Wingdings" panose="05000000000000000000" pitchFamily="2" charset="2"/>
                <a:buChar char="§"/>
              </a:pPr>
              <a:r>
                <a:rPr lang="en-US" sz="2400" dirty="0">
                  <a:solidFill>
                    <a:srgbClr val="000000"/>
                  </a:solidFill>
                  <a:effectLst/>
                  <a:latin typeface="Bodoni MT Condensed" panose="02070606080606020203" pitchFamily="18" charset="0"/>
                  <a:ea typeface="Times New Roman" panose="02020603050405020304" pitchFamily="18" charset="0"/>
                </a:rPr>
                <a:t>Through competitor analysis, the new entrant profile includes both potential attacking and defensive moves. </a:t>
              </a:r>
              <a:endParaRPr lang="en-US" sz="2400" dirty="0">
                <a:effectLst/>
                <a:latin typeface="Bodoni MT Condensed" panose="02070606080606020203" pitchFamily="18" charset="0"/>
                <a:ea typeface="Times New Roman" panose="02020603050405020304" pitchFamily="18" charset="0"/>
              </a:endParaRPr>
            </a:p>
            <a:p>
              <a:pPr marL="285750" marR="0" lvl="0" indent="-285750">
                <a:spcBef>
                  <a:spcPts val="0"/>
                </a:spcBef>
                <a:spcAft>
                  <a:spcPts val="500"/>
                </a:spcAft>
                <a:buFont typeface="Wingdings" panose="05000000000000000000" pitchFamily="2" charset="2"/>
                <a:buChar char="§"/>
              </a:pPr>
              <a:r>
                <a:rPr lang="en-US" sz="2400" dirty="0">
                  <a:solidFill>
                    <a:srgbClr val="000000"/>
                  </a:solidFill>
                  <a:effectLst/>
                  <a:latin typeface="Bodoni MT Condensed" panose="02070606080606020203" pitchFamily="18" charset="0"/>
                  <a:ea typeface="Times New Roman" panose="02020603050405020304" pitchFamily="18" charset="0"/>
                </a:rPr>
                <a:t>The ultimate objective of competitor analysis is an improved ability to predict competitors’ </a:t>
              </a:r>
              <a:r>
                <a:rPr lang="en-US" sz="2400" dirty="0" err="1">
                  <a:solidFill>
                    <a:srgbClr val="000000"/>
                  </a:solidFill>
                  <a:effectLst/>
                  <a:latin typeface="Bodoni MT Condensed" panose="02070606080606020203" pitchFamily="18" charset="0"/>
                  <a:ea typeface="Times New Roman" panose="02020603050405020304" pitchFamily="18" charset="0"/>
                </a:rPr>
                <a:t>behaviour</a:t>
              </a:r>
              <a:r>
                <a:rPr lang="en-US" sz="2400" dirty="0">
                  <a:solidFill>
                    <a:srgbClr val="000000"/>
                  </a:solidFill>
                  <a:effectLst/>
                  <a:latin typeface="Bodoni MT Condensed" panose="02070606080606020203" pitchFamily="18" charset="0"/>
                  <a:ea typeface="Times New Roman" panose="02020603050405020304" pitchFamily="18" charset="0"/>
                </a:rPr>
                <a:t>—and even to influence that </a:t>
              </a:r>
              <a:r>
                <a:rPr lang="en-US" sz="2400" dirty="0" err="1">
                  <a:solidFill>
                    <a:srgbClr val="000000"/>
                  </a:solidFill>
                  <a:effectLst/>
                  <a:latin typeface="Bodoni MT Condensed" panose="02070606080606020203" pitchFamily="18" charset="0"/>
                  <a:ea typeface="Times New Roman" panose="02020603050405020304" pitchFamily="18" charset="0"/>
                </a:rPr>
                <a:t>behaviour</a:t>
              </a:r>
              <a:r>
                <a:rPr lang="en-US" sz="2400" dirty="0">
                  <a:solidFill>
                    <a:srgbClr val="000000"/>
                  </a:solidFill>
                  <a:effectLst/>
                  <a:latin typeface="Bodoni MT Condensed" panose="02070606080606020203" pitchFamily="18" charset="0"/>
                  <a:ea typeface="Times New Roman" panose="02020603050405020304" pitchFamily="18" charset="0"/>
                </a:rPr>
                <a:t> to a company’s advantage from the overwhelming data </a:t>
              </a:r>
            </a:p>
            <a:p>
              <a:pPr marL="285750" marR="0" lvl="0" indent="-285750">
                <a:spcBef>
                  <a:spcPts val="0"/>
                </a:spcBef>
                <a:spcAft>
                  <a:spcPts val="500"/>
                </a:spcAft>
                <a:buFont typeface="Wingdings" panose="05000000000000000000" pitchFamily="2" charset="2"/>
                <a:buChar char="§"/>
              </a:pPr>
              <a:r>
                <a:rPr lang="en-US" sz="2400" dirty="0">
                  <a:solidFill>
                    <a:srgbClr val="000000"/>
                  </a:solidFill>
                  <a:latin typeface="Bodoni MT Condensed" panose="02070606080606020203" pitchFamily="18" charset="0"/>
                  <a:ea typeface="Times New Roman" panose="02020603050405020304" pitchFamily="18" charset="0"/>
                </a:rPr>
                <a:t>Aiding in the decision-making process </a:t>
              </a:r>
              <a:endParaRPr lang="en-US" sz="2400" dirty="0">
                <a:effectLst/>
                <a:latin typeface="Bodoni MT Condensed" panose="02070606080606020203" pitchFamily="18" charset="0"/>
                <a:ea typeface="Times New Roman" panose="02020603050405020304" pitchFamily="18" charset="0"/>
              </a:endParaRPr>
            </a:p>
          </p:txBody>
        </p:sp>
        <p:pic>
          <p:nvPicPr>
            <p:cNvPr id="8" name="Picture 7" descr="Graphical user interface, text, application, email&#10;&#10;Description automatically generated">
              <a:extLst>
                <a:ext uri="{FF2B5EF4-FFF2-40B4-BE49-F238E27FC236}">
                  <a16:creationId xmlns:a16="http://schemas.microsoft.com/office/drawing/2014/main" xmlns="" id="{782FC018-9EBB-B048-1C19-555AA00E1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156" y="1089538"/>
              <a:ext cx="5541869" cy="3467221"/>
            </a:xfrm>
            <a:prstGeom prst="rect">
              <a:avLst/>
            </a:prstGeom>
          </p:spPr>
        </p:pic>
      </p:grpSp>
      <p:sp>
        <p:nvSpPr>
          <p:cNvPr id="5" name="Rectangle 4">
            <a:extLst>
              <a:ext uri="{FF2B5EF4-FFF2-40B4-BE49-F238E27FC236}">
                <a16:creationId xmlns:a16="http://schemas.microsoft.com/office/drawing/2014/main" xmlns="" id="{8AFDD2B4-ED21-A1EC-8CF5-C023C95ED29D}"/>
              </a:ext>
            </a:extLst>
          </p:cNvPr>
          <p:cNvSpPr/>
          <p:nvPr/>
        </p:nvSpPr>
        <p:spPr>
          <a:xfrm>
            <a:off x="0" y="0"/>
            <a:ext cx="11475570" cy="6858000"/>
          </a:xfrm>
          <a:prstGeom prst="rect">
            <a:avLst/>
          </a:prstGeom>
          <a:solidFill>
            <a:schemeClr val="accent4">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n>
                  <a:solidFill>
                    <a:schemeClr val="bg1"/>
                  </a:solidFill>
                </a:ln>
                <a:solidFill>
                  <a:schemeClr val="bg1"/>
                </a:solidFill>
                <a:latin typeface="Bodoni MT Condensed" panose="02070606080606020203" pitchFamily="18" charset="0"/>
              </a:rPr>
              <a:t>The purpose of competitor analysis is to provide a comprehensive picture of the strengths and weaknesses of current and potential competitors to identify opportunities and threats for your organization. Competitor analysis has four main objectives:</a:t>
            </a:r>
          </a:p>
          <a:p>
            <a:r>
              <a:rPr lang="en-US" sz="2400" dirty="0">
                <a:ln>
                  <a:solidFill>
                    <a:schemeClr val="bg1"/>
                  </a:solidFill>
                </a:ln>
                <a:solidFill>
                  <a:schemeClr val="bg1"/>
                </a:solidFill>
                <a:latin typeface="Bodoni MT Condensed" panose="02070606080606020203" pitchFamily="18" charset="0"/>
              </a:rPr>
              <a:t> • Identify competitors’ future and strategies.</a:t>
            </a:r>
          </a:p>
          <a:p>
            <a:r>
              <a:rPr lang="en-US" sz="2400" dirty="0">
                <a:ln>
                  <a:solidFill>
                    <a:schemeClr val="bg1"/>
                  </a:solidFill>
                </a:ln>
                <a:solidFill>
                  <a:schemeClr val="bg1"/>
                </a:solidFill>
                <a:latin typeface="Bodoni MT Condensed" panose="02070606080606020203" pitchFamily="18" charset="0"/>
              </a:rPr>
              <a:t> • Predict competitors’ likely reactions to competitive initiatives.</a:t>
            </a:r>
          </a:p>
          <a:p>
            <a:r>
              <a:rPr lang="en-US" sz="2400" dirty="0">
                <a:ln>
                  <a:solidFill>
                    <a:schemeClr val="bg1"/>
                  </a:solidFill>
                </a:ln>
                <a:solidFill>
                  <a:schemeClr val="bg1"/>
                </a:solidFill>
                <a:latin typeface="Bodoni MT Condensed" panose="02070606080606020203" pitchFamily="18" charset="0"/>
              </a:rPr>
              <a:t> • Determine the match between a competitor’s strategy and its capabilities. </a:t>
            </a:r>
          </a:p>
          <a:p>
            <a:r>
              <a:rPr lang="en-US" sz="2400" dirty="0">
                <a:ln>
                  <a:solidFill>
                    <a:schemeClr val="bg1"/>
                  </a:solidFill>
                </a:ln>
                <a:solidFill>
                  <a:schemeClr val="bg1"/>
                </a:solidFill>
                <a:latin typeface="Bodoni MT Condensed" panose="02070606080606020203" pitchFamily="18" charset="0"/>
              </a:rPr>
              <a:t>• Understand a competitor’s weaknesses.</a:t>
            </a:r>
          </a:p>
        </p:txBody>
      </p:sp>
      <p:sp>
        <p:nvSpPr>
          <p:cNvPr id="6" name="Rectangle 5">
            <a:extLst>
              <a:ext uri="{FF2B5EF4-FFF2-40B4-BE49-F238E27FC236}">
                <a16:creationId xmlns:a16="http://schemas.microsoft.com/office/drawing/2014/main" xmlns="" id="{84C52B8F-1809-1521-98DE-F4340122A44D}"/>
              </a:ext>
            </a:extLst>
          </p:cNvPr>
          <p:cNvSpPr/>
          <p:nvPr/>
        </p:nvSpPr>
        <p:spPr>
          <a:xfrm>
            <a:off x="-579119" y="0"/>
            <a:ext cx="11049000" cy="6858000"/>
          </a:xfrm>
          <a:prstGeom prst="rect">
            <a:avLst/>
          </a:prstGeom>
          <a:solidFill>
            <a:schemeClr val="accent4">
              <a:lumMod val="50000"/>
            </a:schemeClr>
          </a:solidFill>
          <a:ln>
            <a:solidFill>
              <a:schemeClr val="accent4">
                <a:lumMod val="75000"/>
              </a:schemeClr>
            </a:solidFill>
          </a:ln>
          <a:effectLst>
            <a:outerShdw blurRad="50800" dist="38100" algn="l" rotWithShape="0">
              <a:prstClr val="black">
                <a:alpha val="40000"/>
              </a:prstClr>
            </a:outerShdw>
          </a:effectLst>
          <a:scene3d>
            <a:camera prst="obliqueTopLeft"/>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r>
              <a:rPr lang="en-US" sz="6600" dirty="0">
                <a:ln>
                  <a:solidFill>
                    <a:schemeClr val="bg1"/>
                  </a:solidFill>
                </a:ln>
                <a:solidFill>
                  <a:schemeClr val="bg1"/>
                </a:solidFill>
                <a:effectLst>
                  <a:outerShdw blurRad="38100" dist="38100" dir="2700000" algn="tl">
                    <a:srgbClr val="000000">
                      <a:alpha val="43137"/>
                    </a:srgbClr>
                  </a:outerShdw>
                </a:effectLst>
                <a:latin typeface="Bodoni MT Condensed" panose="02070606080606020203" pitchFamily="18" charset="0"/>
              </a:rPr>
              <a:t>Competitor Analysis</a:t>
            </a:r>
          </a:p>
          <a:p>
            <a:pPr algn="ctr"/>
            <a:endParaRPr lang="en-US" sz="6600" dirty="0">
              <a:ln>
                <a:solidFill>
                  <a:schemeClr val="bg1"/>
                </a:solidFill>
              </a:ln>
              <a:solidFill>
                <a:schemeClr val="bg1"/>
              </a:solidFill>
              <a:effectLst>
                <a:outerShdw blurRad="38100" dist="38100" dir="2700000" algn="tl">
                  <a:srgbClr val="000000">
                    <a:alpha val="43137"/>
                  </a:srgbClr>
                </a:outerShdw>
              </a:effectLst>
              <a:latin typeface="Bodoni MT Condensed" panose="02070606080606020203" pitchFamily="18" charset="0"/>
            </a:endParaRPr>
          </a:p>
        </p:txBody>
      </p:sp>
      <p:sp>
        <p:nvSpPr>
          <p:cNvPr id="2" name="Slide Number Placeholder 1"/>
          <p:cNvSpPr>
            <a:spLocks noGrp="1"/>
          </p:cNvSpPr>
          <p:nvPr>
            <p:ph type="sldNum" sz="quarter" idx="12"/>
          </p:nvPr>
        </p:nvSpPr>
        <p:spPr/>
        <p:txBody>
          <a:bodyPr/>
          <a:lstStyle/>
          <a:p>
            <a:fld id="{194ED2F8-0C10-49B4-8B66-0081017DC794}" type="slidenum">
              <a:rPr lang="en-US" smtClean="0"/>
              <a:t>8</a:t>
            </a:fld>
            <a:endParaRPr lang="en-US"/>
          </a:p>
        </p:txBody>
      </p:sp>
    </p:spTree>
    <p:extLst>
      <p:ext uri="{BB962C8B-B14F-4D97-AF65-F5344CB8AC3E}">
        <p14:creationId xmlns:p14="http://schemas.microsoft.com/office/powerpoint/2010/main" val="8621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24557 -0.00231 L -0.84245 -0.00417 " pathEditMode="relative" rAng="0" ptsTypes="AA">
                                      <p:cBhvr>
                                        <p:cTn id="6" dur="2000" fill="hold"/>
                                        <p:tgtEl>
                                          <p:spTgt spid="6"/>
                                        </p:tgtEl>
                                        <p:attrNameLst>
                                          <p:attrName>ppt_x</p:attrName>
                                          <p:attrName>ppt_y</p:attrName>
                                        </p:attrNameLst>
                                      </p:cBhvr>
                                      <p:rCtr x="-29844" y="-9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91667E-6 0 L -0.90182 0 " pathEditMode="relative" rAng="0" ptsTypes="AA">
                                      <p:cBhvr>
                                        <p:cTn id="10" dur="2000" fill="hold"/>
                                        <p:tgtEl>
                                          <p:spTgt spid="5"/>
                                        </p:tgtEl>
                                        <p:attrNameLst>
                                          <p:attrName>ppt_x</p:attrName>
                                          <p:attrName>ppt_y</p:attrName>
                                        </p:attrNameLst>
                                      </p:cBhvr>
                                      <p:rCtr x="-45091" y="0"/>
                                    </p:animMotion>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F54674B4-D5BC-477B-A006-FA0BD0B512A5}"/>
              </a:ext>
            </a:extLst>
          </p:cNvPr>
          <p:cNvGrpSpPr/>
          <p:nvPr/>
        </p:nvGrpSpPr>
        <p:grpSpPr>
          <a:xfrm>
            <a:off x="439464" y="758218"/>
            <a:ext cx="11214732" cy="4593565"/>
            <a:chOff x="432615" y="758218"/>
            <a:chExt cx="11214732" cy="4593565"/>
          </a:xfrm>
        </p:grpSpPr>
        <p:sp>
          <p:nvSpPr>
            <p:cNvPr id="7" name="TextBox 6">
              <a:extLst>
                <a:ext uri="{FF2B5EF4-FFF2-40B4-BE49-F238E27FC236}">
                  <a16:creationId xmlns:a16="http://schemas.microsoft.com/office/drawing/2014/main" xmlns="" id="{E6F790B5-0772-7432-C949-FDB02356D625}"/>
                </a:ext>
              </a:extLst>
            </p:cNvPr>
            <p:cNvSpPr txBox="1"/>
            <p:nvPr/>
          </p:nvSpPr>
          <p:spPr>
            <a:xfrm>
              <a:off x="432615" y="758218"/>
              <a:ext cx="6806385" cy="4593565"/>
            </a:xfrm>
            <a:prstGeom prst="rect">
              <a:avLst/>
            </a:prstGeom>
            <a:noFill/>
          </p:spPr>
          <p:txBody>
            <a:bodyPr wrap="square">
              <a:spAutoFit/>
            </a:bodyPr>
            <a:lstStyle/>
            <a:p>
              <a:pPr marL="457200" marR="0">
                <a:spcBef>
                  <a:spcPts val="0"/>
                </a:spcBef>
                <a:spcAft>
                  <a:spcPts val="500"/>
                </a:spcAft>
              </a:pPr>
              <a:r>
                <a:rPr lang="en-US" sz="2800" dirty="0">
                  <a:solidFill>
                    <a:srgbClr val="000000"/>
                  </a:solidFill>
                  <a:effectLst/>
                  <a:latin typeface="Bodoni MT Condensed" panose="02070606080606020203" pitchFamily="18" charset="0"/>
                  <a:ea typeface="Times New Roman" panose="02020603050405020304" pitchFamily="18" charset="0"/>
                </a:rPr>
                <a:t>Case study: Driving forces in the digital music market.</a:t>
              </a:r>
              <a:endParaRPr lang="en-US" sz="2800" dirty="0">
                <a:effectLst/>
                <a:latin typeface="Bodoni MT Condensed" panose="02070606080606020203" pitchFamily="18" charset="0"/>
                <a:ea typeface="Times New Roman" panose="02020603050405020304" pitchFamily="18" charset="0"/>
              </a:endParaRPr>
            </a:p>
            <a:p>
              <a:pPr marL="742950" marR="0" indent="-285750">
                <a:spcBef>
                  <a:spcPts val="0"/>
                </a:spcBef>
                <a:spcAft>
                  <a:spcPts val="50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DFA as applied to the digital music market as of the end of 2011 and the start of 2012.</a:t>
              </a:r>
            </a:p>
            <a:p>
              <a:pPr marL="742950" marR="0" indent="-285750">
                <a:spcBef>
                  <a:spcPts val="0"/>
                </a:spcBef>
                <a:spcAft>
                  <a:spcPts val="50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The DFA helps you figure out which major DFs affect the digital music market and whether the forces indicate a more- or less-attractive industry environment from a profitability standpoint.</a:t>
              </a:r>
            </a:p>
            <a:p>
              <a:pPr marL="742950" marR="0" indent="-285750">
                <a:spcBef>
                  <a:spcPts val="0"/>
                </a:spcBef>
                <a:spcAft>
                  <a:spcPts val="500"/>
                </a:spcAft>
                <a:buFont typeface="Arial" panose="020B0604020202020204" pitchFamily="34" charset="0"/>
                <a:buChar char="•"/>
              </a:pPr>
              <a:r>
                <a:rPr lang="en-US" sz="2800" dirty="0">
                  <a:solidFill>
                    <a:srgbClr val="000000"/>
                  </a:solidFill>
                  <a:effectLst/>
                  <a:latin typeface="Bodoni MT Condensed" panose="02070606080606020203" pitchFamily="18" charset="0"/>
                  <a:ea typeface="Times New Roman" panose="02020603050405020304" pitchFamily="18" charset="0"/>
                </a:rPr>
                <a:t> The analysis helped firms to understand that markets of digital music will be profitable for the short term if the firm can effectively add innovative features for their users. </a:t>
              </a:r>
              <a:endParaRPr lang="en-US" sz="2800" dirty="0">
                <a:effectLst/>
                <a:latin typeface="Bodoni MT Condensed" panose="02070606080606020203" pitchFamily="18" charset="0"/>
                <a:ea typeface="Times New Roman" panose="02020603050405020304" pitchFamily="18" charset="0"/>
              </a:endParaRPr>
            </a:p>
          </p:txBody>
        </p:sp>
        <p:pic>
          <p:nvPicPr>
            <p:cNvPr id="8" name="Picture 7" descr="A picture containing text, clock&#10;&#10;Description automatically generated">
              <a:extLst>
                <a:ext uri="{FF2B5EF4-FFF2-40B4-BE49-F238E27FC236}">
                  <a16:creationId xmlns:a16="http://schemas.microsoft.com/office/drawing/2014/main" xmlns="" id="{CFC2BD11-A353-CBA7-E270-7CA0E9D56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052" y="1108629"/>
              <a:ext cx="4092295" cy="1867062"/>
            </a:xfrm>
            <a:prstGeom prst="rect">
              <a:avLst/>
            </a:prstGeom>
          </p:spPr>
        </p:pic>
      </p:grpSp>
      <p:sp>
        <p:nvSpPr>
          <p:cNvPr id="5" name="Rectangle 4">
            <a:extLst>
              <a:ext uri="{FF2B5EF4-FFF2-40B4-BE49-F238E27FC236}">
                <a16:creationId xmlns:a16="http://schemas.microsoft.com/office/drawing/2014/main" xmlns="" id="{8AFDD2B4-ED21-A1EC-8CF5-C023C95ED29D}"/>
              </a:ext>
            </a:extLst>
          </p:cNvPr>
          <p:cNvSpPr/>
          <p:nvPr/>
        </p:nvSpPr>
        <p:spPr>
          <a:xfrm>
            <a:off x="0" y="11723"/>
            <a:ext cx="11752536" cy="6834553"/>
          </a:xfrm>
          <a:prstGeom prst="rect">
            <a:avLst/>
          </a:prstGeom>
          <a:solidFill>
            <a:schemeClr val="accent1">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a:solidFill>
                    <a:schemeClr val="bg1"/>
                  </a:solidFill>
                </a:ln>
                <a:solidFill>
                  <a:schemeClr val="bg1"/>
                </a:solidFill>
                <a:latin typeface="Bodoni MT Condensed" panose="02070606080606020203" pitchFamily="18" charset="0"/>
              </a:rPr>
              <a:t>The drivers are clusters of trends that collectively influence changes to an industry’s structure and a rival’s competitive conduct. </a:t>
            </a:r>
          </a:p>
          <a:p>
            <a:pPr algn="ctr"/>
            <a:r>
              <a:rPr lang="en-US" sz="2800" dirty="0">
                <a:ln>
                  <a:solidFill>
                    <a:schemeClr val="bg1"/>
                  </a:solidFill>
                </a:ln>
                <a:solidFill>
                  <a:schemeClr val="bg1"/>
                </a:solidFill>
                <a:latin typeface="Bodoni MT Condensed" panose="02070606080606020203" pitchFamily="18" charset="0"/>
              </a:rPr>
              <a:t>Forces that push toward change are called driving or helping forces.</a:t>
            </a:r>
          </a:p>
          <a:p>
            <a:pPr algn="ctr"/>
            <a:r>
              <a:rPr lang="en-US" sz="2800" dirty="0">
                <a:ln>
                  <a:solidFill>
                    <a:schemeClr val="bg1"/>
                  </a:solidFill>
                </a:ln>
                <a:solidFill>
                  <a:schemeClr val="bg1"/>
                </a:solidFill>
                <a:latin typeface="Bodoni MT Condensed" panose="02070606080606020203" pitchFamily="18" charset="0"/>
              </a:rPr>
              <a:t> Forces that resist change are called restraining or hindering forces.</a:t>
            </a:r>
          </a:p>
          <a:p>
            <a:pPr algn="ctr"/>
            <a:r>
              <a:rPr lang="en-US" sz="2800" dirty="0">
                <a:ln>
                  <a:solidFill>
                    <a:schemeClr val="bg1"/>
                  </a:solidFill>
                </a:ln>
                <a:solidFill>
                  <a:schemeClr val="bg1"/>
                </a:solidFill>
                <a:latin typeface="Bodoni MT Condensed" panose="02070606080606020203" pitchFamily="18" charset="0"/>
              </a:rPr>
              <a:t> DFA plays a critical role in the larger strategy development process. </a:t>
            </a:r>
          </a:p>
          <a:p>
            <a:pPr algn="ctr"/>
            <a:r>
              <a:rPr lang="en-US" sz="2800" dirty="0">
                <a:ln>
                  <a:solidFill>
                    <a:schemeClr val="bg1"/>
                  </a:solidFill>
                </a:ln>
                <a:solidFill>
                  <a:schemeClr val="bg1"/>
                </a:solidFill>
                <a:latin typeface="Bodoni MT Condensed" panose="02070606080606020203" pitchFamily="18" charset="0"/>
              </a:rPr>
              <a:t>DFs indicate the external factors likely to have the greatest impact on a firm soon.</a:t>
            </a:r>
          </a:p>
          <a:p>
            <a:pPr algn="ctr"/>
            <a:r>
              <a:rPr lang="en-US" sz="2800" dirty="0">
                <a:ln>
                  <a:solidFill>
                    <a:schemeClr val="bg1"/>
                  </a:solidFill>
                </a:ln>
                <a:solidFill>
                  <a:schemeClr val="bg1"/>
                </a:solidFill>
                <a:latin typeface="Bodoni MT Condensed" panose="02070606080606020203" pitchFamily="18" charset="0"/>
              </a:rPr>
              <a:t> A firm must effectively address these forces if it is to achieve success.</a:t>
            </a:r>
          </a:p>
          <a:p>
            <a:pPr algn="ctr"/>
            <a:endParaRPr lang="en-US" sz="2800" dirty="0">
              <a:ln>
                <a:solidFill>
                  <a:schemeClr val="bg1"/>
                </a:solidFill>
              </a:ln>
              <a:solidFill>
                <a:schemeClr val="bg1"/>
              </a:solidFill>
              <a:latin typeface="Bodoni MT Condensed" panose="02070606080606020203" pitchFamily="18" charset="0"/>
            </a:endParaRPr>
          </a:p>
        </p:txBody>
      </p:sp>
      <p:sp>
        <p:nvSpPr>
          <p:cNvPr id="6" name="Rectangle 5">
            <a:extLst>
              <a:ext uri="{FF2B5EF4-FFF2-40B4-BE49-F238E27FC236}">
                <a16:creationId xmlns:a16="http://schemas.microsoft.com/office/drawing/2014/main" xmlns="" id="{84C52B8F-1809-1521-98DE-F4340122A44D}"/>
              </a:ext>
            </a:extLst>
          </p:cNvPr>
          <p:cNvSpPr/>
          <p:nvPr/>
        </p:nvSpPr>
        <p:spPr>
          <a:xfrm>
            <a:off x="0" y="11724"/>
            <a:ext cx="10911840" cy="6846276"/>
          </a:xfrm>
          <a:prstGeom prst="rect">
            <a:avLst/>
          </a:prstGeom>
          <a:solidFill>
            <a:schemeClr val="accent1">
              <a:lumMod val="50000"/>
            </a:schemeClr>
          </a:solidFill>
          <a:ln>
            <a:solidFill>
              <a:schemeClr val="accent4">
                <a:lumMod val="75000"/>
              </a:schemeClr>
            </a:solidFill>
          </a:ln>
          <a:effectLst>
            <a:outerShdw blurRad="50800" dist="38100" algn="l" rotWithShape="0">
              <a:prstClr val="black">
                <a:alpha val="40000"/>
              </a:prstClr>
            </a:outerShdw>
          </a:effectLst>
          <a:scene3d>
            <a:camera prst="obliqueTopLeft"/>
            <a:lightRig rig="threePt" dir="t"/>
          </a:scene3d>
        </p:spPr>
        <p:style>
          <a:lnRef idx="2">
            <a:schemeClr val="accent4"/>
          </a:lnRef>
          <a:fillRef idx="1">
            <a:schemeClr val="lt1"/>
          </a:fillRef>
          <a:effectRef idx="0">
            <a:schemeClr val="accent4"/>
          </a:effectRef>
          <a:fontRef idx="minor">
            <a:schemeClr val="dk1"/>
          </a:fontRef>
        </p:style>
        <p:txBody>
          <a:bodyPr rtlCol="0" anchor="ctr"/>
          <a:lstStyle/>
          <a:p>
            <a:pPr algn="ctr"/>
            <a:r>
              <a:rPr lang="en-US" sz="7200" dirty="0">
                <a:ln>
                  <a:solidFill>
                    <a:schemeClr val="bg1"/>
                  </a:solidFill>
                </a:ln>
                <a:solidFill>
                  <a:schemeClr val="bg1"/>
                </a:solidFill>
                <a:latin typeface="Bodoni MT Condensed" panose="02070606080606020203" pitchFamily="18" charset="0"/>
              </a:rPr>
              <a:t>Driving Forces Analysis</a:t>
            </a:r>
          </a:p>
          <a:p>
            <a:pPr algn="ctr"/>
            <a:endParaRPr lang="en-US" sz="7200" dirty="0">
              <a:ln>
                <a:solidFill>
                  <a:schemeClr val="bg1"/>
                </a:solidFill>
              </a:ln>
              <a:solidFill>
                <a:schemeClr val="bg1"/>
              </a:solidFill>
              <a:latin typeface="Bodoni MT Condensed" panose="02070606080606020203" pitchFamily="18" charset="0"/>
            </a:endParaRPr>
          </a:p>
        </p:txBody>
      </p:sp>
      <p:sp>
        <p:nvSpPr>
          <p:cNvPr id="2" name="Slide Number Placeholder 1"/>
          <p:cNvSpPr>
            <a:spLocks noGrp="1"/>
          </p:cNvSpPr>
          <p:nvPr>
            <p:ph type="sldNum" sz="quarter" idx="12"/>
          </p:nvPr>
        </p:nvSpPr>
        <p:spPr/>
        <p:txBody>
          <a:bodyPr/>
          <a:lstStyle/>
          <a:p>
            <a:fld id="{194ED2F8-0C10-49B4-8B66-0081017DC794}" type="slidenum">
              <a:rPr lang="en-US" smtClean="0"/>
              <a:t>9</a:t>
            </a:fld>
            <a:endParaRPr lang="en-US"/>
          </a:p>
        </p:txBody>
      </p:sp>
    </p:spTree>
    <p:extLst>
      <p:ext uri="{BB962C8B-B14F-4D97-AF65-F5344CB8AC3E}">
        <p14:creationId xmlns:p14="http://schemas.microsoft.com/office/powerpoint/2010/main" val="229526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9427 -0.02013 L -0.85131 -0.01643 " pathEditMode="relative" rAng="0" ptsTypes="AA">
                                      <p:cBhvr>
                                        <p:cTn id="6" dur="2000" fill="hold"/>
                                        <p:tgtEl>
                                          <p:spTgt spid="6"/>
                                        </p:tgtEl>
                                        <p:attrNameLst>
                                          <p:attrName>ppt_x</p:attrName>
                                          <p:attrName>ppt_y</p:attrName>
                                        </p:attrNameLst>
                                      </p:cBhvr>
                                      <p:rCtr x="-37852" y="185"/>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04167E-6 0 L -0.88581 0.00093 " pathEditMode="relative" rAng="0" ptsTypes="AA">
                                      <p:cBhvr>
                                        <p:cTn id="10" dur="2000" fill="hold"/>
                                        <p:tgtEl>
                                          <p:spTgt spid="5"/>
                                        </p:tgtEl>
                                        <p:attrNameLst>
                                          <p:attrName>ppt_x</p:attrName>
                                          <p:attrName>ppt_y</p:attrName>
                                        </p:attrNameLst>
                                      </p:cBhvr>
                                      <p:rCtr x="-44297" y="46"/>
                                    </p:animMotion>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1125</TotalTime>
  <Words>1256</Words>
  <Application>Microsoft Office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Bodoni MT Condensed</vt:lpstr>
      <vt:lpstr>Bradley Hand ITC</vt:lpstr>
      <vt:lpstr>Calibri</vt:lpstr>
      <vt:lpstr>Calibri Light</vt:lpstr>
      <vt:lpstr>Comic Sans MS</vt:lpstr>
      <vt:lpstr>Times New Roman</vt:lpstr>
      <vt:lpstr>Wingdings</vt:lpstr>
      <vt:lpstr>Office Theme</vt:lpstr>
      <vt:lpstr>Managing resources: Analysis Paralysis from a BA perspective  </vt:lpstr>
      <vt:lpstr>Summary</vt:lpstr>
      <vt:lpstr>Analysis Vs Analysis Paralysis </vt:lpstr>
      <vt:lpstr>PowerPoint Presentation</vt:lpstr>
      <vt:lpstr>PowerPoint Presentation</vt:lpstr>
      <vt:lpstr>  Way to overcome Analysis paralysis from a BA perspective </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resources: Analysis Paralysis from a BA perspective  </dc:title>
  <dc:creator>Udayasurian Lakshmi Narayanan</dc:creator>
  <cp:lastModifiedBy>Nasim</cp:lastModifiedBy>
  <cp:revision>5</cp:revision>
  <dcterms:created xsi:type="dcterms:W3CDTF">2022-05-16T15:57:21Z</dcterms:created>
  <dcterms:modified xsi:type="dcterms:W3CDTF">2022-05-17T22:02:28Z</dcterms:modified>
</cp:coreProperties>
</file>