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26"/>
  </p:notesMasterIdLst>
  <p:handoutMasterIdLst>
    <p:handoutMasterId r:id="rId27"/>
  </p:handoutMasterIdLst>
  <p:sldIdLst>
    <p:sldId id="308" r:id="rId2"/>
    <p:sldId id="529" r:id="rId3"/>
    <p:sldId id="530" r:id="rId4"/>
    <p:sldId id="532" r:id="rId5"/>
    <p:sldId id="533" r:id="rId6"/>
    <p:sldId id="534" r:id="rId7"/>
    <p:sldId id="535" r:id="rId8"/>
    <p:sldId id="536" r:id="rId9"/>
    <p:sldId id="537" r:id="rId10"/>
    <p:sldId id="538" r:id="rId11"/>
    <p:sldId id="539" r:id="rId12"/>
    <p:sldId id="540" r:id="rId13"/>
    <p:sldId id="542" r:id="rId14"/>
    <p:sldId id="543" r:id="rId15"/>
    <p:sldId id="544" r:id="rId16"/>
    <p:sldId id="545" r:id="rId17"/>
    <p:sldId id="546" r:id="rId18"/>
    <p:sldId id="548" r:id="rId19"/>
    <p:sldId id="550" r:id="rId20"/>
    <p:sldId id="551" r:id="rId21"/>
    <p:sldId id="552" r:id="rId22"/>
    <p:sldId id="553" r:id="rId23"/>
    <p:sldId id="554" r:id="rId24"/>
    <p:sldId id="313" r:id="rId25"/>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88239" autoAdjust="0"/>
  </p:normalViewPr>
  <p:slideViewPr>
    <p:cSldViewPr>
      <p:cViewPr varScale="1">
        <p:scale>
          <a:sx n="94" d="100"/>
          <a:sy n="94" d="100"/>
        </p:scale>
        <p:origin x="14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2813" y="755650"/>
            <a:ext cx="4972050" cy="3729038"/>
          </a:xfrm>
        </p:spPr>
      </p:sp>
      <p:sp>
        <p:nvSpPr>
          <p:cNvPr id="3" name="Jegyzetek helye 2"/>
          <p:cNvSpPr>
            <a:spLocks noGrp="1"/>
          </p:cNvSpPr>
          <p:nvPr>
            <p:ph type="body" idx="1"/>
          </p:nvPr>
        </p:nvSpPr>
        <p:spPr/>
        <p:txBody>
          <a:bodyPr/>
          <a:lstStyle/>
          <a:p>
            <a:r>
              <a:rPr lang="hu-HU" dirty="0" err="1"/>
              <a:t>Introduction</a:t>
            </a:r>
            <a:r>
              <a:rPr lang="hu-HU" dirty="0"/>
              <a:t>:</a:t>
            </a:r>
          </a:p>
        </p:txBody>
      </p:sp>
    </p:spTree>
    <p:extLst>
      <p:ext uri="{BB962C8B-B14F-4D97-AF65-F5344CB8AC3E}">
        <p14:creationId xmlns:p14="http://schemas.microsoft.com/office/powerpoint/2010/main" val="155114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1749B22-881E-496F-9E64-9772A078944B}" type="slidenum">
              <a:rPr lang="en-US" sz="1300" b="0">
                <a:latin typeface="Times New Roman" panose="02020603050405020304" pitchFamily="18" charset="0"/>
              </a:rPr>
              <a:pPr/>
              <a:t>10</a:t>
            </a:fld>
            <a:endParaRPr lang="en-US" sz="1300" b="0">
              <a:latin typeface="Times New Roman" panose="02020603050405020304" pitchFamily="18" charset="0"/>
            </a:endParaRPr>
          </a:p>
        </p:txBody>
      </p:sp>
    </p:spTree>
    <p:extLst>
      <p:ext uri="{BB962C8B-B14F-4D97-AF65-F5344CB8AC3E}">
        <p14:creationId xmlns:p14="http://schemas.microsoft.com/office/powerpoint/2010/main" val="58792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D3C7C5BF-CF89-470F-BAFD-97019A5F5D12}" type="slidenum">
              <a:rPr lang="en-US" sz="1300" b="0">
                <a:latin typeface="Times New Roman" panose="02020603050405020304" pitchFamily="18" charset="0"/>
              </a:rPr>
              <a:pPr/>
              <a:t>11</a:t>
            </a:fld>
            <a:endParaRPr lang="en-US" sz="1300" b="0">
              <a:latin typeface="Times New Roman" panose="02020603050405020304" pitchFamily="18" charset="0"/>
            </a:endParaRPr>
          </a:p>
        </p:txBody>
      </p:sp>
    </p:spTree>
    <p:extLst>
      <p:ext uri="{BB962C8B-B14F-4D97-AF65-F5344CB8AC3E}">
        <p14:creationId xmlns:p14="http://schemas.microsoft.com/office/powerpoint/2010/main" val="142276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5DBE120-175E-476A-AB9F-4645806B9C79}" type="slidenum">
              <a:rPr lang="en-US" sz="1300" b="0">
                <a:latin typeface="Times New Roman" panose="02020603050405020304" pitchFamily="18" charset="0"/>
              </a:rPr>
              <a:pPr/>
              <a:t>12</a:t>
            </a:fld>
            <a:endParaRPr lang="en-US" sz="1300" b="0">
              <a:latin typeface="Times New Roman" panose="02020603050405020304" pitchFamily="18" charset="0"/>
            </a:endParaRPr>
          </a:p>
        </p:txBody>
      </p:sp>
    </p:spTree>
    <p:extLst>
      <p:ext uri="{BB962C8B-B14F-4D97-AF65-F5344CB8AC3E}">
        <p14:creationId xmlns:p14="http://schemas.microsoft.com/office/powerpoint/2010/main" val="4158991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F1C57D1F-2CA1-4508-96D0-04D6410127E0}" type="slidenum">
              <a:rPr lang="en-US" sz="1300" b="0">
                <a:latin typeface="Times New Roman" panose="02020603050405020304" pitchFamily="18" charset="0"/>
              </a:rPr>
              <a:pPr/>
              <a:t>13</a:t>
            </a:fld>
            <a:endParaRPr lang="en-US" sz="1300" b="0">
              <a:latin typeface="Times New Roman" panose="02020603050405020304" pitchFamily="18" charset="0"/>
            </a:endParaRPr>
          </a:p>
        </p:txBody>
      </p:sp>
    </p:spTree>
    <p:extLst>
      <p:ext uri="{BB962C8B-B14F-4D97-AF65-F5344CB8AC3E}">
        <p14:creationId xmlns:p14="http://schemas.microsoft.com/office/powerpoint/2010/main" val="244881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60314B4B-F58E-444E-A21A-BEAAD1468F94}" type="slidenum">
              <a:rPr lang="en-US" sz="1300" b="0">
                <a:latin typeface="Times New Roman" panose="02020603050405020304" pitchFamily="18" charset="0"/>
              </a:rPr>
              <a:pPr/>
              <a:t>14</a:t>
            </a:fld>
            <a:endParaRPr lang="en-US" sz="1300" b="0">
              <a:latin typeface="Times New Roman" panose="02020603050405020304" pitchFamily="18" charset="0"/>
            </a:endParaRPr>
          </a:p>
        </p:txBody>
      </p:sp>
    </p:spTree>
    <p:extLst>
      <p:ext uri="{BB962C8B-B14F-4D97-AF65-F5344CB8AC3E}">
        <p14:creationId xmlns:p14="http://schemas.microsoft.com/office/powerpoint/2010/main" val="96405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ADD9535A-438F-4802-9A76-8CCCA626FBC7}" type="slidenum">
              <a:rPr lang="en-US" sz="1300" b="0">
                <a:latin typeface="Times New Roman" panose="02020603050405020304" pitchFamily="18" charset="0"/>
              </a:rPr>
              <a:pPr/>
              <a:t>15</a:t>
            </a:fld>
            <a:endParaRPr lang="en-US" sz="1300" b="0">
              <a:latin typeface="Times New Roman" panose="02020603050405020304" pitchFamily="18" charset="0"/>
            </a:endParaRPr>
          </a:p>
        </p:txBody>
      </p:sp>
    </p:spTree>
    <p:extLst>
      <p:ext uri="{BB962C8B-B14F-4D97-AF65-F5344CB8AC3E}">
        <p14:creationId xmlns:p14="http://schemas.microsoft.com/office/powerpoint/2010/main" val="1437077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D6C16C22-81DD-4DDA-B1A3-B670CD6A9FCC}" type="slidenum">
              <a:rPr lang="en-US" sz="1300" b="0">
                <a:latin typeface="Times New Roman" panose="02020603050405020304" pitchFamily="18" charset="0"/>
              </a:rPr>
              <a:pPr/>
              <a:t>16</a:t>
            </a:fld>
            <a:endParaRPr lang="en-US" sz="1300" b="0">
              <a:latin typeface="Times New Roman" panose="02020603050405020304" pitchFamily="18" charset="0"/>
            </a:endParaRPr>
          </a:p>
        </p:txBody>
      </p:sp>
    </p:spTree>
    <p:extLst>
      <p:ext uri="{BB962C8B-B14F-4D97-AF65-F5344CB8AC3E}">
        <p14:creationId xmlns:p14="http://schemas.microsoft.com/office/powerpoint/2010/main" val="415784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31B87D45-F54F-4180-8A4D-9E3E8247AE22}" type="slidenum">
              <a:rPr lang="en-US" sz="1300" b="0">
                <a:latin typeface="Times New Roman" panose="02020603050405020304" pitchFamily="18" charset="0"/>
              </a:rPr>
              <a:pPr/>
              <a:t>17</a:t>
            </a:fld>
            <a:endParaRPr lang="en-US" sz="1300" b="0">
              <a:latin typeface="Times New Roman" panose="02020603050405020304" pitchFamily="18" charset="0"/>
            </a:endParaRPr>
          </a:p>
        </p:txBody>
      </p:sp>
    </p:spTree>
    <p:extLst>
      <p:ext uri="{BB962C8B-B14F-4D97-AF65-F5344CB8AC3E}">
        <p14:creationId xmlns:p14="http://schemas.microsoft.com/office/powerpoint/2010/main" val="3813298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t>More conservative the approach the higher the weight in bonds and cash equivalents</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98D8E81D-1547-4F0B-8136-89F8535D1F69}" type="slidenum">
              <a:rPr lang="en-US" sz="1300" b="0">
                <a:latin typeface="Times New Roman" panose="02020603050405020304" pitchFamily="18" charset="0"/>
              </a:rPr>
              <a:pPr/>
              <a:t>18</a:t>
            </a:fld>
            <a:endParaRPr lang="en-US" sz="1300" b="0">
              <a:latin typeface="Times New Roman" panose="02020603050405020304" pitchFamily="18" charset="0"/>
            </a:endParaRPr>
          </a:p>
        </p:txBody>
      </p:sp>
    </p:spTree>
    <p:extLst>
      <p:ext uri="{BB962C8B-B14F-4D97-AF65-F5344CB8AC3E}">
        <p14:creationId xmlns:p14="http://schemas.microsoft.com/office/powerpoint/2010/main" val="3640935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6C72DD82-9EC4-48F4-936F-54D16B554B40}" type="slidenum">
              <a:rPr lang="en-US" sz="1300" b="0">
                <a:latin typeface="Times New Roman" panose="02020603050405020304" pitchFamily="18" charset="0"/>
              </a:rPr>
              <a:pPr/>
              <a:t>19</a:t>
            </a:fld>
            <a:endParaRPr lang="en-US" sz="1300" b="0">
              <a:latin typeface="Times New Roman" panose="02020603050405020304" pitchFamily="18" charset="0"/>
            </a:endParaRPr>
          </a:p>
        </p:txBody>
      </p:sp>
    </p:spTree>
    <p:extLst>
      <p:ext uri="{BB962C8B-B14F-4D97-AF65-F5344CB8AC3E}">
        <p14:creationId xmlns:p14="http://schemas.microsoft.com/office/powerpoint/2010/main" val="183413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Specify objectives and identify the constraints.  Objectives will determine the risk return tradeoff, constraints include items like planned cash withdrawals and risk tolerance.  </a:t>
            </a:r>
          </a:p>
          <a:p>
            <a:r>
              <a:rPr lang="en-US"/>
              <a:t>Formulate an investment policy: this one is summarized in Table 22.2 on the next page</a:t>
            </a:r>
          </a:p>
          <a:p>
            <a:r>
              <a:rPr lang="en-US"/>
              <a:t>Monitor performance and then reevaluate and modify portfolio as determined from monitoring.  Have to update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8EB084C0-D9C3-400A-96D5-24997E4341D5}" type="slidenum">
              <a:rPr lang="en-US" sz="1300" b="0">
                <a:latin typeface="Times New Roman" panose="02020603050405020304" pitchFamily="18" charset="0"/>
              </a:rPr>
              <a:pPr/>
              <a:t>2</a:t>
            </a:fld>
            <a:endParaRPr lang="en-US" sz="1300" b="0">
              <a:latin typeface="Times New Roman" panose="02020603050405020304" pitchFamily="18" charset="0"/>
            </a:endParaRPr>
          </a:p>
        </p:txBody>
      </p:sp>
    </p:spTree>
    <p:extLst>
      <p:ext uri="{BB962C8B-B14F-4D97-AF65-F5344CB8AC3E}">
        <p14:creationId xmlns:p14="http://schemas.microsoft.com/office/powerpoint/2010/main" val="2641928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3EA1633-8420-42BA-946D-77CB071F4A2A}" type="slidenum">
              <a:rPr lang="en-US" sz="1300" b="0">
                <a:latin typeface="Times New Roman" panose="02020603050405020304" pitchFamily="18" charset="0"/>
              </a:rPr>
              <a:pPr/>
              <a:t>20</a:t>
            </a:fld>
            <a:endParaRPr lang="en-US" sz="1300" b="0">
              <a:latin typeface="Times New Roman" panose="02020603050405020304" pitchFamily="18" charset="0"/>
            </a:endParaRPr>
          </a:p>
        </p:txBody>
      </p:sp>
    </p:spTree>
    <p:extLst>
      <p:ext uri="{BB962C8B-B14F-4D97-AF65-F5344CB8AC3E}">
        <p14:creationId xmlns:p14="http://schemas.microsoft.com/office/powerpoint/2010/main" val="2259628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Asset allocation may involve major moves in and out of the risky portfolio or may involve changing sector weightings according to a forecast or a combination of the two.  </a:t>
            </a:r>
          </a:p>
          <a:p>
            <a:r>
              <a:rPr lang="en-US"/>
              <a:t>Some funds employ a mix of passive and active strategies, maintaining a passive core portfolio with an active component.  For this strategy the Treynor-Black model will be very appropriate.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6314D3A-F90F-4311-9480-C7B11C6C8D37}" type="slidenum">
              <a:rPr lang="en-US" sz="1300" b="0">
                <a:latin typeface="Times New Roman" panose="02020603050405020304" pitchFamily="18" charset="0"/>
              </a:rPr>
              <a:pPr/>
              <a:t>21</a:t>
            </a:fld>
            <a:endParaRPr lang="en-US" sz="1300" b="0">
              <a:latin typeface="Times New Roman" panose="02020603050405020304" pitchFamily="18" charset="0"/>
            </a:endParaRPr>
          </a:p>
        </p:txBody>
      </p:sp>
    </p:spTree>
    <p:extLst>
      <p:ext uri="{BB962C8B-B14F-4D97-AF65-F5344CB8AC3E}">
        <p14:creationId xmlns:p14="http://schemas.microsoft.com/office/powerpoint/2010/main" val="63713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B6FF542D-E396-4D0E-9B6A-CD8490C2CBBF}" type="slidenum">
              <a:rPr lang="en-US" sz="1300" b="0">
                <a:latin typeface="Times New Roman" panose="02020603050405020304" pitchFamily="18" charset="0"/>
              </a:rPr>
              <a:pPr/>
              <a:t>22</a:t>
            </a:fld>
            <a:endParaRPr lang="en-US" sz="1300" b="0">
              <a:latin typeface="Times New Roman" panose="02020603050405020304" pitchFamily="18" charset="0"/>
            </a:endParaRPr>
          </a:p>
        </p:txBody>
      </p:sp>
    </p:spTree>
    <p:extLst>
      <p:ext uri="{BB962C8B-B14F-4D97-AF65-F5344CB8AC3E}">
        <p14:creationId xmlns:p14="http://schemas.microsoft.com/office/powerpoint/2010/main" val="4003356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is part of the feedback process mentioned in Table 22.1 and Figure 22.1.</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F2140242-BBDF-470E-BBF2-4080BC6F8DFF}" type="slidenum">
              <a:rPr lang="en-US" sz="1300" b="0">
                <a:latin typeface="Times New Roman" panose="02020603050405020304" pitchFamily="18" charset="0"/>
              </a:rPr>
              <a:pPr/>
              <a:t>23</a:t>
            </a:fld>
            <a:endParaRPr lang="en-US" sz="1300" b="0">
              <a:latin typeface="Times New Roman" panose="02020603050405020304" pitchFamily="18" charset="0"/>
            </a:endParaRPr>
          </a:p>
        </p:txBody>
      </p:sp>
    </p:spTree>
    <p:extLst>
      <p:ext uri="{BB962C8B-B14F-4D97-AF65-F5344CB8AC3E}">
        <p14:creationId xmlns:p14="http://schemas.microsoft.com/office/powerpoint/2010/main" val="429319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5D434C91-247B-4A54-BA9E-1A9D7C9B3A8E}" type="slidenum">
              <a:rPr lang="en-US" sz="1300" b="0">
                <a:latin typeface="Times New Roman" panose="02020603050405020304" pitchFamily="18" charset="0"/>
              </a:rPr>
              <a:pPr/>
              <a:t>3</a:t>
            </a:fld>
            <a:endParaRPr lang="en-US" sz="1300" b="0">
              <a:latin typeface="Times New Roman" panose="02020603050405020304" pitchFamily="18" charset="0"/>
            </a:endParaRPr>
          </a:p>
        </p:txBody>
      </p:sp>
    </p:spTree>
    <p:extLst>
      <p:ext uri="{BB962C8B-B14F-4D97-AF65-F5344CB8AC3E}">
        <p14:creationId xmlns:p14="http://schemas.microsoft.com/office/powerpoint/2010/main" val="171733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7E112D58-45A3-4E09-A8BE-401F9F15828C}" type="slidenum">
              <a:rPr lang="en-US" sz="1300" b="0">
                <a:latin typeface="Times New Roman" panose="02020603050405020304" pitchFamily="18" charset="0"/>
              </a:rPr>
              <a:pPr/>
              <a:t>4</a:t>
            </a:fld>
            <a:endParaRPr lang="en-US" sz="1300" b="0">
              <a:latin typeface="Times New Roman" panose="02020603050405020304" pitchFamily="18" charset="0"/>
            </a:endParaRPr>
          </a:p>
        </p:txBody>
      </p:sp>
    </p:spTree>
    <p:extLst>
      <p:ext uri="{BB962C8B-B14F-4D97-AF65-F5344CB8AC3E}">
        <p14:creationId xmlns:p14="http://schemas.microsoft.com/office/powerpoint/2010/main" val="416446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It is not that long term investments are less risky, they are not.  Rather young people have time to recover from periods of poor performance and can choose to work more and save more if need be.  </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70FB1948-FB82-4773-8BC6-DBE844B18983}" type="slidenum">
              <a:rPr lang="en-US" sz="1300" b="0">
                <a:latin typeface="Times New Roman" panose="02020603050405020304" pitchFamily="18" charset="0"/>
              </a:rPr>
              <a:pPr/>
              <a:t>5</a:t>
            </a:fld>
            <a:endParaRPr lang="en-US" sz="1300" b="0">
              <a:latin typeface="Times New Roman" panose="02020603050405020304" pitchFamily="18" charset="0"/>
            </a:endParaRPr>
          </a:p>
        </p:txBody>
      </p:sp>
    </p:spTree>
    <p:extLst>
      <p:ext uri="{BB962C8B-B14F-4D97-AF65-F5344CB8AC3E}">
        <p14:creationId xmlns:p14="http://schemas.microsoft.com/office/powerpoint/2010/main" val="327072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Mutual funds are very competitive and many have evolved to meet certain niches such as income funds, growth funds, sector funds, etc.  Under the Investment Company Act of 1940 mutual funds must invest according to the goals in the prospectus.</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548DF59-D146-43F3-893B-37469124FECB}" type="slidenum">
              <a:rPr lang="en-US" sz="1300" b="0">
                <a:latin typeface="Times New Roman" panose="02020603050405020304" pitchFamily="18" charset="0"/>
              </a:rPr>
              <a:pPr/>
              <a:t>6</a:t>
            </a:fld>
            <a:endParaRPr lang="en-US" sz="1300" b="0">
              <a:latin typeface="Times New Roman" panose="02020603050405020304" pitchFamily="18" charset="0"/>
            </a:endParaRPr>
          </a:p>
        </p:txBody>
      </p:sp>
    </p:spTree>
    <p:extLst>
      <p:ext uri="{BB962C8B-B14F-4D97-AF65-F5344CB8AC3E}">
        <p14:creationId xmlns:p14="http://schemas.microsoft.com/office/powerpoint/2010/main" val="407322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37726408-88D2-46CD-A302-561C6008E568}" type="slidenum">
              <a:rPr lang="en-US" sz="1300" b="0">
                <a:latin typeface="Times New Roman" panose="02020603050405020304" pitchFamily="18" charset="0"/>
              </a:rPr>
              <a:pPr/>
              <a:t>7</a:t>
            </a:fld>
            <a:endParaRPr lang="en-US" sz="1300" b="0">
              <a:latin typeface="Times New Roman" panose="02020603050405020304" pitchFamily="18" charset="0"/>
            </a:endParaRPr>
          </a:p>
        </p:txBody>
      </p:sp>
    </p:spTree>
    <p:extLst>
      <p:ext uri="{BB962C8B-B14F-4D97-AF65-F5344CB8AC3E}">
        <p14:creationId xmlns:p14="http://schemas.microsoft.com/office/powerpoint/2010/main" val="155525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 couple of points may be worth noting here.  First, life insurance claims are more predictable than non-Life insurance companies and this allows life insurers to take on more risk in their portfolio.  Second, the insurance policies with the savings features generally have high fees and expense.  Most individuals would be better served to buy term and invest the difference.  Those without the discipline to invest enough may prefer the life insurance plans with the forced savings features.  </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10FA004C-ED5B-4361-9A33-2E6E567202BA}" type="slidenum">
              <a:rPr lang="en-US" sz="1300" b="0">
                <a:latin typeface="Times New Roman" panose="02020603050405020304" pitchFamily="18" charset="0"/>
              </a:rPr>
              <a:pPr/>
              <a:t>8</a:t>
            </a:fld>
            <a:endParaRPr lang="en-US" sz="1300" b="0">
              <a:latin typeface="Times New Roman" panose="02020603050405020304" pitchFamily="18" charset="0"/>
            </a:endParaRPr>
          </a:p>
        </p:txBody>
      </p:sp>
    </p:spTree>
    <p:extLst>
      <p:ext uri="{BB962C8B-B14F-4D97-AF65-F5344CB8AC3E}">
        <p14:creationId xmlns:p14="http://schemas.microsoft.com/office/powerpoint/2010/main" val="389610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Banks are prohibited from holding equity for their own account although they may do so through investment banking.</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96DD402A-E299-4FAA-A01F-4B81C52A7C45}" type="slidenum">
              <a:rPr lang="en-US" sz="1300" b="0">
                <a:latin typeface="Times New Roman" panose="02020603050405020304" pitchFamily="18" charset="0"/>
              </a:rPr>
              <a:pPr/>
              <a:t>9</a:t>
            </a:fld>
            <a:endParaRPr lang="en-US" sz="1300" b="0">
              <a:latin typeface="Times New Roman" panose="02020603050405020304" pitchFamily="18" charset="0"/>
            </a:endParaRPr>
          </a:p>
        </p:txBody>
      </p:sp>
    </p:spTree>
    <p:extLst>
      <p:ext uri="{BB962C8B-B14F-4D97-AF65-F5344CB8AC3E}">
        <p14:creationId xmlns:p14="http://schemas.microsoft.com/office/powerpoint/2010/main" val="354240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2021. 04. 08.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2021. 04. 08.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2021. 04. 08.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2021. 04. 08.</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2021. 04. 08.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2021. 04. 08.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2021. 04. 08.</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2021. 04. 08.</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2021. 04. 08.</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2021. 04. 08.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2021. 04. 08.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2021. 04. 08.</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914400" y="1600199"/>
            <a:ext cx="6858000" cy="4648201"/>
          </a:xfrm>
        </p:spPr>
        <p:txBody>
          <a:bodyPr>
            <a:normAutofit fontScale="90000"/>
          </a:bodyPr>
          <a:lstStyle/>
          <a:p>
            <a:br>
              <a:rPr lang="hu-HU" sz="4000" b="1" dirty="0">
                <a:solidFill>
                  <a:srgbClr val="000099"/>
                </a:solidFill>
              </a:rPr>
            </a:br>
            <a:br>
              <a:rPr lang="hu-HU" sz="4000" b="1" dirty="0">
                <a:solidFill>
                  <a:srgbClr val="000099"/>
                </a:solidFill>
              </a:rPr>
            </a:br>
            <a:br>
              <a:rPr lang="hu-HU" sz="4000" b="1" dirty="0">
                <a:solidFill>
                  <a:srgbClr val="000099"/>
                </a:solidFill>
              </a:rPr>
            </a:br>
            <a:br>
              <a:rPr lang="hu-HU" sz="4000" b="1" dirty="0">
                <a:solidFill>
                  <a:srgbClr val="000099"/>
                </a:solidFill>
              </a:rPr>
            </a:br>
            <a:r>
              <a:rPr lang="hu-HU" sz="4400" b="1" dirty="0">
                <a:solidFill>
                  <a:srgbClr val="000099"/>
                </a:solidFill>
              </a:rPr>
              <a:t>Financial </a:t>
            </a:r>
            <a:r>
              <a:rPr lang="hu-HU" sz="4400" b="1" dirty="0" err="1">
                <a:solidFill>
                  <a:srgbClr val="000099"/>
                </a:solidFill>
              </a:rPr>
              <a:t>Markets</a:t>
            </a:r>
            <a:r>
              <a:rPr lang="hu-HU" sz="4400" b="1" dirty="0">
                <a:solidFill>
                  <a:srgbClr val="000099"/>
                </a:solidFill>
              </a:rPr>
              <a:t> and </a:t>
            </a:r>
            <a:r>
              <a:rPr lang="hu-HU" sz="4400" b="1" dirty="0" err="1">
                <a:solidFill>
                  <a:srgbClr val="000099"/>
                </a:solidFill>
              </a:rPr>
              <a:t>Securities</a:t>
            </a:r>
            <a:br>
              <a:rPr lang="hu-HU" sz="4400" b="1" dirty="0">
                <a:solidFill>
                  <a:srgbClr val="000099"/>
                </a:solidFill>
              </a:rPr>
            </a:br>
            <a:br>
              <a:rPr lang="hu-HU" sz="4400" b="1" dirty="0">
                <a:solidFill>
                  <a:srgbClr val="000099"/>
                </a:solidFill>
              </a:rPr>
            </a:br>
            <a:r>
              <a:rPr lang="hu-HU" sz="4400" b="1" dirty="0">
                <a:solidFill>
                  <a:srgbClr val="000099"/>
                </a:solidFill>
              </a:rPr>
              <a:t>Investment Management </a:t>
            </a:r>
            <a:r>
              <a:rPr lang="hu-HU" sz="4400" b="1" dirty="0" err="1">
                <a:solidFill>
                  <a:srgbClr val="000099"/>
                </a:solidFill>
              </a:rPr>
              <a:t>Process</a:t>
            </a:r>
            <a:r>
              <a:rPr lang="hu-HU" sz="4400" b="1" dirty="0">
                <a:solidFill>
                  <a:srgbClr val="000099"/>
                </a:solidFill>
              </a:rPr>
              <a:t> </a:t>
            </a:r>
            <a:br>
              <a:rPr lang="hu-HU" sz="4400" b="1" dirty="0">
                <a:solidFill>
                  <a:srgbClr val="000099"/>
                </a:solidFill>
              </a:rPr>
            </a:br>
            <a:br>
              <a:rPr lang="en-US" sz="4400" b="1" dirty="0">
                <a:solidFill>
                  <a:srgbClr val="000099"/>
                </a:solidFill>
              </a:rPr>
            </a:br>
            <a:br>
              <a:rPr lang="en-US" sz="4000" b="1" dirty="0">
                <a:solidFill>
                  <a:srgbClr val="000099"/>
                </a:solidFill>
              </a:rPr>
            </a:br>
            <a:br>
              <a:rPr lang="en-US" sz="3600" b="1" dirty="0"/>
            </a:br>
            <a:br>
              <a:rPr lang="en-US" sz="3600" b="1" dirty="0"/>
            </a:br>
            <a:endParaRPr lang="hu-HU" sz="3600" dirty="0"/>
          </a:p>
        </p:txBody>
      </p:sp>
      <p:sp>
        <p:nvSpPr>
          <p:cNvPr id="3" name="Tartalom helye 2"/>
          <p:cNvSpPr>
            <a:spLocks noGrp="1"/>
          </p:cNvSpPr>
          <p:nvPr>
            <p:ph type="subTitle" idx="1"/>
          </p:nvPr>
        </p:nvSpPr>
        <p:spPr/>
        <p:txBody>
          <a:bodyPr>
            <a:normAutofit/>
          </a:bodyPr>
          <a:lstStyle/>
          <a:p>
            <a:pPr marL="0" indent="0" algn="l">
              <a:buNone/>
            </a:pPr>
            <a:endParaRPr lang="hu-HU" sz="3200" b="1" dirty="0">
              <a:latin typeface="Book Antiqua" panose="02040602050305030304" pitchFamily="18" charset="0"/>
            </a:endParaRPr>
          </a:p>
          <a:p>
            <a:pPr marL="0" indent="0" algn="ctr">
              <a:buNone/>
            </a:pPr>
            <a:endParaRPr lang="hu-HU" sz="3200" dirty="0"/>
          </a:p>
        </p:txBody>
      </p:sp>
    </p:spTree>
    <p:extLst>
      <p:ext uri="{BB962C8B-B14F-4D97-AF65-F5344CB8AC3E}">
        <p14:creationId xmlns:p14="http://schemas.microsoft.com/office/powerpoint/2010/main" val="65663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idx="4294967295"/>
          </p:nvPr>
        </p:nvSpPr>
        <p:spPr>
          <a:xfrm>
            <a:off x="457200" y="2039938"/>
            <a:ext cx="8229600" cy="1143000"/>
          </a:xfrm>
        </p:spPr>
        <p:txBody>
          <a:bodyPr/>
          <a:lstStyle/>
          <a:p>
            <a:pPr algn="ctr"/>
            <a:r>
              <a:rPr lang="en-US" sz="4800" b="1" dirty="0"/>
              <a:t>Investor Constraints</a:t>
            </a:r>
          </a:p>
        </p:txBody>
      </p:sp>
    </p:spTree>
    <p:extLst>
      <p:ext uri="{BB962C8B-B14F-4D97-AF65-F5344CB8AC3E}">
        <p14:creationId xmlns:p14="http://schemas.microsoft.com/office/powerpoint/2010/main" val="282406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noFill/>
        </p:spPr>
        <p:txBody>
          <a:bodyPr lIns="90488" tIns="44450" rIns="90488" bIns="44450" anchor="b">
            <a:normAutofit fontScale="90000"/>
          </a:bodyPr>
          <a:lstStyle/>
          <a:p>
            <a:r>
              <a:rPr lang="en-US" b="1"/>
              <a:t>Investor Constraints</a:t>
            </a:r>
          </a:p>
        </p:txBody>
      </p:sp>
      <p:sp>
        <p:nvSpPr>
          <p:cNvPr id="57347" name="Rectangle 3"/>
          <p:cNvSpPr>
            <a:spLocks noGrp="1" noChangeArrowheads="1"/>
          </p:cNvSpPr>
          <p:nvPr>
            <p:ph idx="4294967295"/>
          </p:nvPr>
        </p:nvSpPr>
        <p:spPr>
          <a:xfrm>
            <a:off x="304800" y="1166018"/>
            <a:ext cx="8229600" cy="4525963"/>
          </a:xfrm>
        </p:spPr>
        <p:txBody>
          <a:bodyPr lIns="90488" tIns="44450" rIns="90488" bIns="44450"/>
          <a:lstStyle/>
          <a:p>
            <a:r>
              <a:rPr lang="en-US" i="1" dirty="0"/>
              <a:t>Liquidity:</a:t>
            </a:r>
          </a:p>
          <a:p>
            <a:pPr lvl="1"/>
            <a:r>
              <a:rPr lang="en-US" dirty="0"/>
              <a:t>Speed and ease with which  asset can be converted into cash</a:t>
            </a:r>
          </a:p>
          <a:p>
            <a:pPr lvl="1"/>
            <a:r>
              <a:rPr lang="en-US" dirty="0"/>
              <a:t>Need for cash on short notice increases liquidity requirement, normally entails sacrifice in return</a:t>
            </a:r>
            <a:endParaRPr lang="hu-HU" dirty="0"/>
          </a:p>
          <a:p>
            <a:pPr lvl="1"/>
            <a:endParaRPr lang="en-US" dirty="0"/>
          </a:p>
          <a:p>
            <a:r>
              <a:rPr lang="en-US" i="1" dirty="0"/>
              <a:t>Investment Horizon</a:t>
            </a:r>
          </a:p>
          <a:p>
            <a:pPr lvl="1"/>
            <a:r>
              <a:rPr lang="en-US" dirty="0"/>
              <a:t>The planned liquidation date</a:t>
            </a:r>
          </a:p>
          <a:p>
            <a:pPr lvl="1"/>
            <a:r>
              <a:rPr lang="en-US" dirty="0"/>
              <a:t>Affects portfolio risk and security maturity dates</a:t>
            </a:r>
          </a:p>
          <a:p>
            <a:pPr lvl="1">
              <a:buFontTx/>
              <a:buNone/>
            </a:pPr>
            <a:endParaRPr lang="en-US" dirty="0"/>
          </a:p>
        </p:txBody>
      </p:sp>
    </p:spTree>
    <p:extLst>
      <p:ext uri="{BB962C8B-B14F-4D97-AF65-F5344CB8AC3E}">
        <p14:creationId xmlns:p14="http://schemas.microsoft.com/office/powerpoint/2010/main" val="5917800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noFill/>
        </p:spPr>
        <p:txBody>
          <a:bodyPr lIns="90488" tIns="44450" rIns="90488" bIns="44450" anchor="b">
            <a:normAutofit fontScale="90000"/>
          </a:bodyPr>
          <a:lstStyle/>
          <a:p>
            <a:r>
              <a:rPr lang="en-US" b="1"/>
              <a:t>Investor Constraints</a:t>
            </a:r>
          </a:p>
        </p:txBody>
      </p:sp>
      <p:sp>
        <p:nvSpPr>
          <p:cNvPr id="57347" name="Rectangle 3"/>
          <p:cNvSpPr>
            <a:spLocks noGrp="1" noChangeArrowheads="1"/>
          </p:cNvSpPr>
          <p:nvPr>
            <p:ph idx="4294967295"/>
          </p:nvPr>
        </p:nvSpPr>
        <p:spPr/>
        <p:txBody>
          <a:bodyPr lIns="90488" tIns="44450" rIns="90488" bIns="44450">
            <a:normAutofit/>
          </a:bodyPr>
          <a:lstStyle/>
          <a:p>
            <a:r>
              <a:rPr lang="en-US" sz="2400" i="1" dirty="0"/>
              <a:t>Regulations</a:t>
            </a:r>
          </a:p>
          <a:p>
            <a:pPr lvl="1"/>
            <a:r>
              <a:rPr lang="en-US" dirty="0"/>
              <a:t>Specific regulations that may apply to institutional investors</a:t>
            </a:r>
          </a:p>
          <a:p>
            <a:pPr lvl="2"/>
            <a:r>
              <a:rPr lang="en-US" dirty="0"/>
              <a:t>For example, mutual funds may not hold more than 5% of the stock of any publicly traded corporation.</a:t>
            </a:r>
          </a:p>
          <a:p>
            <a:pPr lvl="1"/>
            <a:r>
              <a:rPr lang="hu-HU" dirty="0" err="1"/>
              <a:t>Any</a:t>
            </a:r>
            <a:r>
              <a:rPr lang="hu-HU" dirty="0"/>
              <a:t> </a:t>
            </a:r>
            <a:r>
              <a:rPr lang="hu-HU" dirty="0" err="1"/>
              <a:t>legal</a:t>
            </a:r>
            <a:r>
              <a:rPr lang="hu-HU" dirty="0"/>
              <a:t> </a:t>
            </a:r>
            <a:r>
              <a:rPr lang="hu-HU" dirty="0" err="1"/>
              <a:t>trading</a:t>
            </a:r>
            <a:r>
              <a:rPr lang="hu-HU" dirty="0"/>
              <a:t> </a:t>
            </a:r>
            <a:r>
              <a:rPr lang="hu-HU" dirty="0" err="1"/>
              <a:t>limitation</a:t>
            </a:r>
            <a:r>
              <a:rPr lang="hu-HU" dirty="0"/>
              <a:t> (country, </a:t>
            </a:r>
            <a:r>
              <a:rPr lang="hu-HU" dirty="0" err="1"/>
              <a:t>investor</a:t>
            </a:r>
            <a:r>
              <a:rPr lang="hu-HU" dirty="0"/>
              <a:t> </a:t>
            </a:r>
            <a:r>
              <a:rPr lang="hu-HU" dirty="0" err="1"/>
              <a:t>type</a:t>
            </a:r>
            <a:r>
              <a:rPr lang="hu-HU" dirty="0"/>
              <a:t>, </a:t>
            </a:r>
            <a:r>
              <a:rPr lang="hu-HU" dirty="0" err="1"/>
              <a:t>etc</a:t>
            </a:r>
            <a:r>
              <a:rPr lang="hu-HU" dirty="0"/>
              <a:t>)</a:t>
            </a:r>
            <a:endParaRPr lang="en-US" dirty="0"/>
          </a:p>
          <a:p>
            <a:r>
              <a:rPr lang="en-US" sz="2400" i="1" dirty="0"/>
              <a:t>Tax Considerations </a:t>
            </a:r>
          </a:p>
          <a:p>
            <a:pPr lvl="1"/>
            <a:r>
              <a:rPr lang="en-US" i="1" dirty="0"/>
              <a:t>S</a:t>
            </a:r>
            <a:r>
              <a:rPr lang="en-US" dirty="0"/>
              <a:t>pecial considerations related to tax position of the investor</a:t>
            </a:r>
            <a:endParaRPr lang="en-US" sz="2400" dirty="0"/>
          </a:p>
          <a:p>
            <a:r>
              <a:rPr lang="en-US" sz="2400" i="1" dirty="0"/>
              <a:t>Unique Needs</a:t>
            </a:r>
          </a:p>
          <a:p>
            <a:pPr lvl="1"/>
            <a:r>
              <a:rPr lang="en-US" i="1" dirty="0"/>
              <a:t>S</a:t>
            </a:r>
            <a:r>
              <a:rPr lang="en-US" dirty="0"/>
              <a:t>pecial considerations related to the underlying investors</a:t>
            </a:r>
          </a:p>
          <a:p>
            <a:pPr lvl="1"/>
            <a:r>
              <a:rPr lang="hu-HU" dirty="0" err="1"/>
              <a:t>Ethical</a:t>
            </a:r>
            <a:r>
              <a:rPr lang="hu-HU" dirty="0"/>
              <a:t> </a:t>
            </a:r>
            <a:r>
              <a:rPr lang="hu-HU" dirty="0" err="1"/>
              <a:t>issues</a:t>
            </a:r>
            <a:endParaRPr lang="en-US" dirty="0"/>
          </a:p>
          <a:p>
            <a:pPr lvl="1"/>
            <a:r>
              <a:rPr lang="hu-HU" dirty="0" err="1"/>
              <a:t>Speculation</a:t>
            </a:r>
            <a:r>
              <a:rPr lang="hu-HU" dirty="0"/>
              <a:t> </a:t>
            </a:r>
            <a:r>
              <a:rPr lang="hu-HU" dirty="0" err="1"/>
              <a:t>vs</a:t>
            </a:r>
            <a:r>
              <a:rPr lang="hu-HU" dirty="0"/>
              <a:t>. </a:t>
            </a:r>
            <a:r>
              <a:rPr lang="hu-HU" dirty="0" err="1"/>
              <a:t>Hedging</a:t>
            </a:r>
            <a:endParaRPr lang="en-US" dirty="0"/>
          </a:p>
          <a:p>
            <a:pPr lvl="2"/>
            <a:endParaRPr lang="en-US" dirty="0"/>
          </a:p>
          <a:p>
            <a:pPr lvl="1"/>
            <a:endParaRPr lang="en-US" dirty="0"/>
          </a:p>
        </p:txBody>
      </p:sp>
    </p:spTree>
    <p:extLst>
      <p:ext uri="{BB962C8B-B14F-4D97-AF65-F5344CB8AC3E}">
        <p14:creationId xmlns:p14="http://schemas.microsoft.com/office/powerpoint/2010/main" val="22294446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fontScale="90000"/>
          </a:bodyPr>
          <a:lstStyle/>
          <a:p>
            <a:r>
              <a:rPr lang="en-US" sz="3800" b="1"/>
              <a:t>Determination of Portfolio Policies</a:t>
            </a:r>
          </a:p>
        </p:txBody>
      </p:sp>
      <p:pic>
        <p:nvPicPr>
          <p:cNvPr id="18438" name="Picture 6" descr="bod8240x_t2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700213"/>
            <a:ext cx="71183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1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ormAutofit fontScale="90000"/>
          </a:bodyPr>
          <a:lstStyle/>
          <a:p>
            <a:r>
              <a:rPr lang="en-US" sz="4000" b="1" dirty="0"/>
              <a:t>Matrix of Objectives</a:t>
            </a:r>
          </a:p>
        </p:txBody>
      </p:sp>
      <p:pic>
        <p:nvPicPr>
          <p:cNvPr id="19462" name="Picture 6" descr="bod8240x_t22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44000" cy="400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32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normAutofit fontScale="90000"/>
          </a:bodyPr>
          <a:lstStyle/>
          <a:p>
            <a:r>
              <a:rPr lang="en-US" sz="4000" b="1" dirty="0"/>
              <a:t>Matrix of Constraints</a:t>
            </a:r>
          </a:p>
        </p:txBody>
      </p:sp>
      <p:pic>
        <p:nvPicPr>
          <p:cNvPr id="20486" name="Picture 6" descr="bod8240x_t22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868203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9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idx="4294967295"/>
          </p:nvPr>
        </p:nvSpPr>
        <p:spPr>
          <a:xfrm>
            <a:off x="431800" y="1951038"/>
            <a:ext cx="7912100" cy="1117600"/>
          </a:xfrm>
        </p:spPr>
        <p:txBody>
          <a:bodyPr>
            <a:normAutofit fontScale="90000"/>
          </a:bodyPr>
          <a:lstStyle/>
          <a:p>
            <a:pPr algn="ctr"/>
            <a:r>
              <a:rPr lang="en-US" sz="4800" b="1" dirty="0"/>
              <a:t>Investment Policies</a:t>
            </a:r>
            <a:br>
              <a:rPr lang="en-US" sz="4800" b="1" dirty="0"/>
            </a:br>
            <a:endParaRPr lang="en-US" sz="4800" b="1" dirty="0"/>
          </a:p>
        </p:txBody>
      </p:sp>
    </p:spTree>
    <p:extLst>
      <p:ext uri="{BB962C8B-B14F-4D97-AF65-F5344CB8AC3E}">
        <p14:creationId xmlns:p14="http://schemas.microsoft.com/office/powerpoint/2010/main" val="332941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noFill/>
        </p:spPr>
        <p:txBody>
          <a:bodyPr lIns="90488" tIns="44450" rIns="90488" bIns="44450" anchor="b">
            <a:normAutofit/>
          </a:bodyPr>
          <a:lstStyle/>
          <a:p>
            <a:r>
              <a:rPr lang="en-US" sz="3800" b="1" dirty="0"/>
              <a:t>Asset Allocation Decision</a:t>
            </a:r>
          </a:p>
        </p:txBody>
      </p:sp>
      <p:sp>
        <p:nvSpPr>
          <p:cNvPr id="59395" name="Rectangle 3"/>
          <p:cNvSpPr>
            <a:spLocks noGrp="1" noChangeArrowheads="1"/>
          </p:cNvSpPr>
          <p:nvPr>
            <p:ph idx="4294967295"/>
          </p:nvPr>
        </p:nvSpPr>
        <p:spPr>
          <a:xfrm>
            <a:off x="152400" y="914401"/>
            <a:ext cx="8229600" cy="5181599"/>
          </a:xfrm>
        </p:spPr>
        <p:txBody>
          <a:bodyPr lIns="90488" tIns="44450" rIns="90488" bIns="44450">
            <a:normAutofit/>
          </a:bodyPr>
          <a:lstStyle/>
          <a:p>
            <a:pPr>
              <a:lnSpc>
                <a:spcPct val="90000"/>
              </a:lnSpc>
              <a:buFontTx/>
              <a:buNone/>
            </a:pPr>
            <a:r>
              <a:rPr lang="en-US" dirty="0"/>
              <a:t>First decision is </a:t>
            </a:r>
            <a:r>
              <a:rPr lang="en-US" i="1" dirty="0"/>
              <a:t>Asset Allocation Decision</a:t>
            </a:r>
            <a:endParaRPr lang="en-US" sz="1000" i="1" dirty="0"/>
          </a:p>
          <a:p>
            <a:pPr>
              <a:lnSpc>
                <a:spcPct val="90000"/>
              </a:lnSpc>
            </a:pPr>
            <a:r>
              <a:rPr lang="en-US" b="1" dirty="0"/>
              <a:t>Money market assets</a:t>
            </a:r>
          </a:p>
          <a:p>
            <a:pPr lvl="1">
              <a:lnSpc>
                <a:spcPct val="90000"/>
              </a:lnSpc>
            </a:pPr>
            <a:r>
              <a:rPr lang="en-US" dirty="0"/>
              <a:t>Based on liquidity needs and to gain more diversification </a:t>
            </a:r>
            <a:endParaRPr lang="en-US" sz="1000" dirty="0"/>
          </a:p>
          <a:p>
            <a:pPr>
              <a:lnSpc>
                <a:spcPct val="90000"/>
              </a:lnSpc>
            </a:pPr>
            <a:r>
              <a:rPr lang="en-US" b="1" dirty="0"/>
              <a:t>Fixed-income securities</a:t>
            </a:r>
          </a:p>
          <a:p>
            <a:pPr lvl="1">
              <a:lnSpc>
                <a:spcPct val="90000"/>
              </a:lnSpc>
            </a:pPr>
            <a:r>
              <a:rPr lang="en-US" dirty="0"/>
              <a:t>Primarily bonds, gain diversification and safety with higher real return than in money market</a:t>
            </a:r>
            <a:endParaRPr lang="hu-HU" dirty="0"/>
          </a:p>
          <a:p>
            <a:r>
              <a:rPr lang="en-US" b="1" dirty="0"/>
              <a:t>Stocks</a:t>
            </a:r>
          </a:p>
          <a:p>
            <a:pPr lvl="1"/>
            <a:r>
              <a:rPr lang="en-US" dirty="0"/>
              <a:t>Value vs growth,</a:t>
            </a:r>
          </a:p>
          <a:p>
            <a:pPr lvl="1"/>
            <a:r>
              <a:rPr lang="en-US" dirty="0"/>
              <a:t>Large vs small,</a:t>
            </a:r>
          </a:p>
          <a:p>
            <a:pPr lvl="1"/>
            <a:r>
              <a:rPr lang="en-US" dirty="0"/>
              <a:t>Sector weights,</a:t>
            </a:r>
          </a:p>
          <a:p>
            <a:pPr lvl="1"/>
            <a:r>
              <a:rPr lang="en-US" dirty="0"/>
              <a:t>Dividend vs capital gains.</a:t>
            </a:r>
          </a:p>
          <a:p>
            <a:endParaRPr lang="en-US" dirty="0"/>
          </a:p>
        </p:txBody>
      </p:sp>
    </p:spTree>
    <p:extLst>
      <p:ext uri="{BB962C8B-B14F-4D97-AF65-F5344CB8AC3E}">
        <p14:creationId xmlns:p14="http://schemas.microsoft.com/office/powerpoint/2010/main" val="30347740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noFill/>
        </p:spPr>
        <p:txBody>
          <a:bodyPr lIns="90488" tIns="44450" rIns="90488" bIns="44450" anchor="b">
            <a:normAutofit/>
          </a:bodyPr>
          <a:lstStyle/>
          <a:p>
            <a:r>
              <a:rPr lang="en-US" sz="3800" b="1" dirty="0"/>
              <a:t>Asset Allocation Decision</a:t>
            </a:r>
          </a:p>
        </p:txBody>
      </p:sp>
      <p:sp>
        <p:nvSpPr>
          <p:cNvPr id="59395" name="Rectangle 3"/>
          <p:cNvSpPr>
            <a:spLocks noGrp="1" noChangeArrowheads="1"/>
          </p:cNvSpPr>
          <p:nvPr>
            <p:ph idx="4294967295"/>
          </p:nvPr>
        </p:nvSpPr>
        <p:spPr>
          <a:xfrm>
            <a:off x="139700" y="838200"/>
            <a:ext cx="8229600" cy="5257800"/>
          </a:xfrm>
        </p:spPr>
        <p:txBody>
          <a:bodyPr lIns="90488" tIns="44450" rIns="90488" bIns="44450">
            <a:normAutofit/>
          </a:bodyPr>
          <a:lstStyle/>
          <a:p>
            <a:pPr>
              <a:lnSpc>
                <a:spcPct val="90000"/>
              </a:lnSpc>
            </a:pPr>
            <a:r>
              <a:rPr lang="en-US" b="1" dirty="0"/>
              <a:t>Real estate</a:t>
            </a:r>
          </a:p>
          <a:p>
            <a:pPr lvl="1">
              <a:lnSpc>
                <a:spcPct val="90000"/>
              </a:lnSpc>
            </a:pPr>
            <a:r>
              <a:rPr lang="en-US" dirty="0"/>
              <a:t>REITs</a:t>
            </a:r>
          </a:p>
          <a:p>
            <a:pPr lvl="1">
              <a:lnSpc>
                <a:spcPct val="90000"/>
              </a:lnSpc>
            </a:pPr>
            <a:r>
              <a:rPr lang="en-US" dirty="0"/>
              <a:t>Direct holdings</a:t>
            </a:r>
          </a:p>
          <a:p>
            <a:pPr>
              <a:lnSpc>
                <a:spcPct val="90000"/>
              </a:lnSpc>
            </a:pPr>
            <a:r>
              <a:rPr lang="en-US" b="1" dirty="0"/>
              <a:t>Precious metals and other commodities</a:t>
            </a:r>
          </a:p>
          <a:p>
            <a:pPr lvl="1">
              <a:lnSpc>
                <a:spcPct val="90000"/>
              </a:lnSpc>
            </a:pPr>
            <a:r>
              <a:rPr lang="en-US" dirty="0"/>
              <a:t>Difficult to predict value, no cash flow</a:t>
            </a:r>
            <a:endParaRPr lang="hu-HU" dirty="0"/>
          </a:p>
          <a:p>
            <a:pPr lvl="1">
              <a:lnSpc>
                <a:spcPct val="90000"/>
              </a:lnSpc>
            </a:pPr>
            <a:endParaRPr lang="hu-HU" dirty="0"/>
          </a:p>
          <a:p>
            <a:pPr lvl="1">
              <a:lnSpc>
                <a:spcPct val="90000"/>
              </a:lnSpc>
            </a:pPr>
            <a:endParaRPr lang="hu-HU" dirty="0"/>
          </a:p>
          <a:p>
            <a:pPr>
              <a:buNone/>
            </a:pPr>
            <a:r>
              <a:rPr lang="en-US" b="1" dirty="0"/>
              <a:t>Choices will be determined by</a:t>
            </a:r>
          </a:p>
          <a:p>
            <a:pPr lvl="1"/>
            <a:r>
              <a:rPr lang="en-US" dirty="0"/>
              <a:t>Capital market expectations</a:t>
            </a:r>
            <a:endParaRPr lang="en-US" sz="1000" dirty="0"/>
          </a:p>
          <a:p>
            <a:pPr lvl="1"/>
            <a:r>
              <a:rPr lang="en-US" dirty="0"/>
              <a:t>Risk tolerance</a:t>
            </a:r>
            <a:r>
              <a:rPr lang="hu-HU" dirty="0"/>
              <a:t>, </a:t>
            </a:r>
            <a:r>
              <a:rPr lang="hu-HU" dirty="0" err="1"/>
              <a:t>return</a:t>
            </a:r>
            <a:r>
              <a:rPr lang="hu-HU" dirty="0"/>
              <a:t> </a:t>
            </a:r>
            <a:r>
              <a:rPr lang="hu-HU" dirty="0" err="1"/>
              <a:t>expectations</a:t>
            </a:r>
            <a:endParaRPr lang="en-US" sz="1000" dirty="0"/>
          </a:p>
          <a:p>
            <a:pPr lvl="1"/>
            <a:r>
              <a:rPr lang="en-US" dirty="0"/>
              <a:t>Financial needs</a:t>
            </a:r>
          </a:p>
          <a:p>
            <a:endParaRPr lang="en-US" dirty="0"/>
          </a:p>
        </p:txBody>
      </p:sp>
    </p:spTree>
    <p:extLst>
      <p:ext uri="{BB962C8B-B14F-4D97-AF65-F5344CB8AC3E}">
        <p14:creationId xmlns:p14="http://schemas.microsoft.com/office/powerpoint/2010/main" val="17548306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9700" y="77998"/>
            <a:ext cx="6172200" cy="623888"/>
          </a:xfrm>
        </p:spPr>
        <p:txBody>
          <a:bodyPr>
            <a:normAutofit fontScale="90000"/>
          </a:bodyPr>
          <a:lstStyle/>
          <a:p>
            <a:r>
              <a:rPr lang="en-US" sz="3800" b="1" dirty="0"/>
              <a:t>Top-Down Policy for Institutional Investors</a:t>
            </a:r>
          </a:p>
        </p:txBody>
      </p:sp>
      <p:sp>
        <p:nvSpPr>
          <p:cNvPr id="67587" name="Rectangle 3"/>
          <p:cNvSpPr>
            <a:spLocks noGrp="1" noChangeArrowheads="1"/>
          </p:cNvSpPr>
          <p:nvPr>
            <p:ph idx="4294967295"/>
          </p:nvPr>
        </p:nvSpPr>
        <p:spPr>
          <a:xfrm>
            <a:off x="152400" y="1676400"/>
            <a:ext cx="8839200" cy="4479714"/>
          </a:xfrm>
        </p:spPr>
        <p:txBody>
          <a:bodyPr/>
          <a:lstStyle/>
          <a:p>
            <a:r>
              <a:rPr lang="en-US" b="1" dirty="0"/>
              <a:t>Investment Committee </a:t>
            </a:r>
          </a:p>
          <a:p>
            <a:pPr lvl="1"/>
            <a:r>
              <a:rPr lang="en-US" dirty="0"/>
              <a:t>Comprised of senior management, formulates investment policies and verifies that they are carried out,</a:t>
            </a:r>
          </a:p>
          <a:p>
            <a:pPr lvl="1"/>
            <a:r>
              <a:rPr lang="en-US" dirty="0"/>
              <a:t>Establishes the asset universe, which is the approved list of assets in which the company’s portfolios may invest,</a:t>
            </a:r>
          </a:p>
          <a:p>
            <a:pPr lvl="1"/>
            <a:r>
              <a:rPr lang="en-US" dirty="0"/>
              <a:t>Formulates broad asset allocation decisions.</a:t>
            </a:r>
          </a:p>
        </p:txBody>
      </p:sp>
    </p:spTree>
    <p:extLst>
      <p:ext uri="{BB962C8B-B14F-4D97-AF65-F5344CB8AC3E}">
        <p14:creationId xmlns:p14="http://schemas.microsoft.com/office/powerpoint/2010/main" val="28128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noFill/>
        </p:spPr>
        <p:txBody>
          <a:bodyPr lIns="90488" tIns="44450" rIns="90488" bIns="44450" anchor="b">
            <a:normAutofit fontScale="90000"/>
          </a:bodyPr>
          <a:lstStyle/>
          <a:p>
            <a:r>
              <a:rPr lang="en-US" sz="4200" b="1" dirty="0"/>
              <a:t>Investment Process</a:t>
            </a:r>
          </a:p>
        </p:txBody>
      </p:sp>
      <p:pic>
        <p:nvPicPr>
          <p:cNvPr id="5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473443" cy="534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76524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normAutofit fontScale="90000"/>
          </a:bodyPr>
          <a:lstStyle/>
          <a:p>
            <a:r>
              <a:rPr lang="en-US" sz="3800" b="1" dirty="0"/>
              <a:t>Asset Allocation and Security Selection</a:t>
            </a:r>
          </a:p>
        </p:txBody>
      </p:sp>
      <p:pic>
        <p:nvPicPr>
          <p:cNvPr id="27651" name="Picture 4" descr="bod4153X_2101"/>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52400" y="1219200"/>
            <a:ext cx="8784398" cy="4268788"/>
          </a:xfrm>
          <a:noFill/>
        </p:spPr>
      </p:pic>
    </p:spTree>
    <p:extLst>
      <p:ext uri="{BB962C8B-B14F-4D97-AF65-F5344CB8AC3E}">
        <p14:creationId xmlns:p14="http://schemas.microsoft.com/office/powerpoint/2010/main" val="153256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noFill/>
        </p:spPr>
        <p:txBody>
          <a:bodyPr lIns="90488" tIns="44450" rIns="90488" bIns="44450" anchor="b">
            <a:normAutofit fontScale="90000"/>
          </a:bodyPr>
          <a:lstStyle/>
          <a:p>
            <a:r>
              <a:rPr lang="en-US" sz="4200" b="1" dirty="0"/>
              <a:t>Active or Passive</a:t>
            </a:r>
          </a:p>
        </p:txBody>
      </p:sp>
      <p:sp>
        <p:nvSpPr>
          <p:cNvPr id="60419" name="Rectangle 3"/>
          <p:cNvSpPr>
            <a:spLocks noGrp="1" noChangeArrowheads="1"/>
          </p:cNvSpPr>
          <p:nvPr>
            <p:ph idx="4294967295"/>
          </p:nvPr>
        </p:nvSpPr>
        <p:spPr>
          <a:xfrm>
            <a:off x="342900" y="1295400"/>
            <a:ext cx="8229600" cy="4525963"/>
          </a:xfrm>
        </p:spPr>
        <p:txBody>
          <a:bodyPr lIns="90488" tIns="44450" rIns="90488" bIns="44450"/>
          <a:lstStyle/>
          <a:p>
            <a:pPr marL="0" indent="0">
              <a:buNone/>
            </a:pPr>
            <a:r>
              <a:rPr lang="en-US" sz="2400" b="1" dirty="0"/>
              <a:t>Active</a:t>
            </a:r>
          </a:p>
          <a:p>
            <a:pPr lvl="1"/>
            <a:r>
              <a:rPr lang="en-US" sz="2000" dirty="0"/>
              <a:t>Trying to secure better than average performance</a:t>
            </a:r>
          </a:p>
          <a:p>
            <a:pPr lvl="2"/>
            <a:r>
              <a:rPr lang="en-US" sz="2000" dirty="0"/>
              <a:t>Active asset allocation</a:t>
            </a:r>
          </a:p>
          <a:p>
            <a:pPr lvl="2"/>
            <a:r>
              <a:rPr lang="en-US" sz="2000" dirty="0"/>
              <a:t>Active security selection</a:t>
            </a:r>
          </a:p>
          <a:p>
            <a:pPr lvl="1"/>
            <a:r>
              <a:rPr lang="en-US" sz="2000" dirty="0"/>
              <a:t>Must balance likelihood of better returns with costs in highly competitive markets.</a:t>
            </a:r>
          </a:p>
          <a:p>
            <a:pPr lvl="1"/>
            <a:endParaRPr lang="en-US" sz="2000" dirty="0"/>
          </a:p>
          <a:p>
            <a:pPr marL="0" indent="0">
              <a:buNone/>
            </a:pPr>
            <a:r>
              <a:rPr lang="en-US" sz="2400" b="1" dirty="0"/>
              <a:t>Passive</a:t>
            </a:r>
          </a:p>
          <a:p>
            <a:pPr lvl="1"/>
            <a:r>
              <a:rPr lang="en-US" sz="2000" dirty="0"/>
              <a:t>Trying to get average returns rather than do better than the market</a:t>
            </a:r>
          </a:p>
          <a:p>
            <a:pPr lvl="1"/>
            <a:endParaRPr lang="en-US" sz="2000" dirty="0"/>
          </a:p>
          <a:p>
            <a:pPr marL="0" indent="0">
              <a:buNone/>
            </a:pPr>
            <a:r>
              <a:rPr lang="en-US" sz="2400" b="1" dirty="0"/>
              <a:t>Mix of Passive and Active </a:t>
            </a:r>
            <a:r>
              <a:rPr lang="en-US" sz="2000" dirty="0"/>
              <a:t>(Passive core, active part)</a:t>
            </a:r>
          </a:p>
        </p:txBody>
      </p:sp>
    </p:spTree>
    <p:extLst>
      <p:ext uri="{BB962C8B-B14F-4D97-AF65-F5344CB8AC3E}">
        <p14:creationId xmlns:p14="http://schemas.microsoft.com/office/powerpoint/2010/main" val="4804142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3"/>
          <p:cNvSpPr>
            <a:spLocks noGrp="1"/>
          </p:cNvSpPr>
          <p:nvPr>
            <p:ph idx="4294967295"/>
          </p:nvPr>
        </p:nvSpPr>
        <p:spPr>
          <a:xfrm>
            <a:off x="152400" y="1600200"/>
            <a:ext cx="8839200" cy="4555914"/>
          </a:xfrm>
        </p:spPr>
        <p:txBody>
          <a:bodyPr/>
          <a:lstStyle/>
          <a:p>
            <a:pPr marL="798513" indent="-798513" algn="ctr">
              <a:buFontTx/>
              <a:buNone/>
            </a:pPr>
            <a:r>
              <a:rPr lang="en-US" sz="4800" b="1" dirty="0"/>
              <a:t>Monitoring and Revising Investment Portfolios</a:t>
            </a:r>
          </a:p>
        </p:txBody>
      </p:sp>
    </p:spTree>
    <p:extLst>
      <p:ext uri="{BB962C8B-B14F-4D97-AF65-F5344CB8AC3E}">
        <p14:creationId xmlns:p14="http://schemas.microsoft.com/office/powerpoint/2010/main" val="107819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normAutofit fontScale="90000"/>
          </a:bodyPr>
          <a:lstStyle/>
          <a:p>
            <a:r>
              <a:rPr lang="en-US" b="1"/>
              <a:t>Monitoring and Revising</a:t>
            </a:r>
          </a:p>
        </p:txBody>
      </p:sp>
      <p:sp>
        <p:nvSpPr>
          <p:cNvPr id="86019" name="Rectangle 3"/>
          <p:cNvSpPr>
            <a:spLocks noGrp="1" noChangeArrowheads="1"/>
          </p:cNvSpPr>
          <p:nvPr>
            <p:ph idx="4294967295"/>
          </p:nvPr>
        </p:nvSpPr>
        <p:spPr/>
        <p:txBody>
          <a:bodyPr/>
          <a:lstStyle/>
          <a:p>
            <a:r>
              <a:rPr lang="en-US" sz="2800" dirty="0"/>
              <a:t>By the time of completion of investment steps, inputs may be out of date, necessitating strategy revisions,</a:t>
            </a:r>
          </a:p>
          <a:p>
            <a:r>
              <a:rPr lang="en-US" sz="2800" dirty="0"/>
              <a:t>Client circumstances can change over time,</a:t>
            </a:r>
          </a:p>
          <a:p>
            <a:r>
              <a:rPr lang="en-US" sz="2800" dirty="0"/>
              <a:t>Portfolio weights will change over time as prices change,</a:t>
            </a:r>
          </a:p>
          <a:p>
            <a:r>
              <a:rPr lang="en-US" sz="2800" dirty="0"/>
              <a:t>Asset allocation will change over time,</a:t>
            </a:r>
          </a:p>
          <a:p>
            <a:r>
              <a:rPr lang="en-US" sz="2800" dirty="0"/>
              <a:t>Investing is a dynamic process that must be updated and revaluated</a:t>
            </a:r>
          </a:p>
        </p:txBody>
      </p:sp>
    </p:spTree>
    <p:extLst>
      <p:ext uri="{BB962C8B-B14F-4D97-AF65-F5344CB8AC3E}">
        <p14:creationId xmlns:p14="http://schemas.microsoft.com/office/powerpoint/2010/main" val="2801853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52400" y="60325"/>
            <a:ext cx="6172200" cy="623888"/>
          </a:xfrm>
          <a:noFill/>
        </p:spPr>
        <p:txBody>
          <a:bodyPr lIns="90488" tIns="44450" rIns="90488" bIns="44450" anchor="b">
            <a:normAutofit fontScale="90000"/>
          </a:bodyPr>
          <a:lstStyle/>
          <a:p>
            <a:r>
              <a:rPr lang="en-US" sz="4200" b="1" dirty="0"/>
              <a:t>Overview of Inv</a:t>
            </a:r>
            <a:r>
              <a:rPr lang="hu-HU" sz="4200" b="1" dirty="0"/>
              <a:t>.</a:t>
            </a:r>
            <a:r>
              <a:rPr lang="en-US" sz="4200" b="1" dirty="0"/>
              <a:t> Process</a:t>
            </a:r>
          </a:p>
        </p:txBody>
      </p:sp>
      <p:pic>
        <p:nvPicPr>
          <p:cNvPr id="6150" name="Picture 6" descr="bod8240x_t2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75342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846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a:xfrm>
            <a:off x="-1333500" y="1866900"/>
            <a:ext cx="10109200" cy="2874963"/>
          </a:xfrm>
        </p:spPr>
        <p:txBody>
          <a:bodyPr/>
          <a:lstStyle/>
          <a:p>
            <a:pPr algn="ctr">
              <a:buFontTx/>
              <a:buNone/>
            </a:pPr>
            <a:r>
              <a:rPr lang="en-US" sz="3600" dirty="0"/>
              <a:t>              </a:t>
            </a:r>
            <a:r>
              <a:rPr lang="en-US" sz="4800" b="1" dirty="0"/>
              <a:t>Investor Objectives</a:t>
            </a:r>
          </a:p>
        </p:txBody>
      </p:sp>
    </p:spTree>
    <p:extLst>
      <p:ext uri="{BB962C8B-B14F-4D97-AF65-F5344CB8AC3E}">
        <p14:creationId xmlns:p14="http://schemas.microsoft.com/office/powerpoint/2010/main" val="33149026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8012" y="0"/>
            <a:ext cx="9162011" cy="762000"/>
          </a:xfrm>
          <a:noFill/>
        </p:spPr>
        <p:txBody>
          <a:bodyPr lIns="90488" tIns="44450" rIns="90488" bIns="44450" anchor="b">
            <a:normAutofit/>
          </a:bodyPr>
          <a:lstStyle/>
          <a:p>
            <a:r>
              <a:rPr lang="en-US" sz="3600" b="1" dirty="0"/>
              <a:t>Spec Objectives: Individual</a:t>
            </a:r>
            <a:r>
              <a:rPr lang="hu-HU" sz="3600" b="1" dirty="0"/>
              <a:t>s</a:t>
            </a:r>
            <a:r>
              <a:rPr lang="en-US" sz="3600" b="1" dirty="0"/>
              <a:t> </a:t>
            </a:r>
          </a:p>
        </p:txBody>
      </p:sp>
      <p:sp>
        <p:nvSpPr>
          <p:cNvPr id="52227" name="Rectangle 3"/>
          <p:cNvSpPr>
            <a:spLocks noGrp="1" noChangeArrowheads="1"/>
          </p:cNvSpPr>
          <p:nvPr>
            <p:ph idx="4294967295"/>
          </p:nvPr>
        </p:nvSpPr>
        <p:spPr>
          <a:xfrm>
            <a:off x="143393" y="1672859"/>
            <a:ext cx="8839200" cy="5178214"/>
          </a:xfrm>
        </p:spPr>
        <p:txBody>
          <a:bodyPr lIns="90488" tIns="44450" rIns="90488" bIns="44450"/>
          <a:lstStyle/>
          <a:p>
            <a:r>
              <a:rPr lang="en-US" sz="2400" dirty="0"/>
              <a:t>Balance risk and return throughout your life</a:t>
            </a:r>
          </a:p>
          <a:p>
            <a:r>
              <a:rPr lang="en-US" sz="2400" dirty="0"/>
              <a:t>As you age your wealth shifts from human capital to financial capital, increasing the importance of portfolio choice.</a:t>
            </a:r>
          </a:p>
          <a:p>
            <a:r>
              <a:rPr lang="en-US" sz="2400" dirty="0"/>
              <a:t>Life Cycle is critical to the process of determining the risk/return trade-off</a:t>
            </a:r>
          </a:p>
          <a:p>
            <a:pPr lvl="1"/>
            <a:r>
              <a:rPr lang="en-US" sz="2400" i="1" dirty="0"/>
              <a:t>Younger investors</a:t>
            </a:r>
          </a:p>
          <a:p>
            <a:pPr lvl="2"/>
            <a:r>
              <a:rPr lang="en-US" dirty="0"/>
              <a:t>Willing to bear more risk for higher returns</a:t>
            </a:r>
          </a:p>
          <a:p>
            <a:pPr lvl="1"/>
            <a:r>
              <a:rPr lang="en-US" sz="2400" i="1" dirty="0"/>
              <a:t>Older investors</a:t>
            </a:r>
          </a:p>
          <a:p>
            <a:pPr lvl="2"/>
            <a:r>
              <a:rPr lang="en-US" dirty="0"/>
              <a:t>Willing to accept lower returns for lower risk</a:t>
            </a:r>
          </a:p>
        </p:txBody>
      </p:sp>
    </p:spTree>
    <p:extLst>
      <p:ext uri="{BB962C8B-B14F-4D97-AF65-F5344CB8AC3E}">
        <p14:creationId xmlns:p14="http://schemas.microsoft.com/office/powerpoint/2010/main" val="17338604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noFill/>
        </p:spPr>
        <p:txBody>
          <a:bodyPr lIns="90488" tIns="44450" rIns="90488" bIns="44450" anchor="b">
            <a:normAutofit/>
          </a:bodyPr>
          <a:lstStyle/>
          <a:p>
            <a:r>
              <a:rPr lang="en-US" sz="3800" b="1" dirty="0"/>
              <a:t>Professional Investors</a:t>
            </a:r>
          </a:p>
        </p:txBody>
      </p:sp>
      <p:sp>
        <p:nvSpPr>
          <p:cNvPr id="53251" name="Rectangle 3"/>
          <p:cNvSpPr>
            <a:spLocks noGrp="1" noChangeArrowheads="1"/>
          </p:cNvSpPr>
          <p:nvPr>
            <p:ph idx="4294967295"/>
          </p:nvPr>
        </p:nvSpPr>
        <p:spPr/>
        <p:txBody>
          <a:bodyPr lIns="90488" tIns="44450" rIns="90488" bIns="44450"/>
          <a:lstStyle/>
          <a:p>
            <a:r>
              <a:rPr lang="en-US" b="1" dirty="0"/>
              <a:t>Personal Trusts</a:t>
            </a:r>
          </a:p>
          <a:p>
            <a:pPr lvl="1"/>
            <a:r>
              <a:rPr lang="en-US" dirty="0"/>
              <a:t>An interest in an asset held by a trustee for the benefit of another person.</a:t>
            </a:r>
          </a:p>
          <a:p>
            <a:pPr lvl="1"/>
            <a:r>
              <a:rPr lang="en-US" dirty="0"/>
              <a:t>Management is subject to </a:t>
            </a:r>
            <a:r>
              <a:rPr lang="en-US" i="1" dirty="0">
                <a:solidFill>
                  <a:srgbClr val="000099"/>
                </a:solidFill>
              </a:rPr>
              <a:t>prudent investor rules</a:t>
            </a:r>
          </a:p>
          <a:p>
            <a:pPr lvl="1"/>
            <a:endParaRPr lang="en-US" i="1" dirty="0">
              <a:solidFill>
                <a:srgbClr val="000099"/>
              </a:solidFill>
            </a:endParaRPr>
          </a:p>
          <a:p>
            <a:r>
              <a:rPr lang="en-US" b="1" dirty="0"/>
              <a:t>Mutual Funds</a:t>
            </a:r>
          </a:p>
          <a:p>
            <a:pPr lvl="1"/>
            <a:r>
              <a:rPr lang="en-US" dirty="0"/>
              <a:t>Varies with type of fund</a:t>
            </a:r>
          </a:p>
          <a:p>
            <a:pPr lvl="1"/>
            <a:r>
              <a:rPr lang="en-US" dirty="0"/>
              <a:t>Detailed in the prospectus</a:t>
            </a:r>
          </a:p>
        </p:txBody>
      </p:sp>
    </p:spTree>
    <p:extLst>
      <p:ext uri="{BB962C8B-B14F-4D97-AF65-F5344CB8AC3E}">
        <p14:creationId xmlns:p14="http://schemas.microsoft.com/office/powerpoint/2010/main" val="27770709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noFill/>
        </p:spPr>
        <p:txBody>
          <a:bodyPr lIns="90488" tIns="44450" rIns="90488" bIns="44450" anchor="b">
            <a:normAutofit fontScale="90000"/>
          </a:bodyPr>
          <a:lstStyle/>
          <a:p>
            <a:r>
              <a:rPr lang="en-US" sz="3800" b="1" dirty="0"/>
              <a:t>Professional Investors (cont.)</a:t>
            </a:r>
          </a:p>
        </p:txBody>
      </p:sp>
      <p:sp>
        <p:nvSpPr>
          <p:cNvPr id="54275" name="Rectangle 3"/>
          <p:cNvSpPr>
            <a:spLocks noGrp="1" noChangeArrowheads="1"/>
          </p:cNvSpPr>
          <p:nvPr>
            <p:ph idx="4294967295"/>
          </p:nvPr>
        </p:nvSpPr>
        <p:spPr/>
        <p:txBody>
          <a:bodyPr lIns="90488" tIns="44450" rIns="90488" bIns="44450"/>
          <a:lstStyle/>
          <a:p>
            <a:pPr>
              <a:lnSpc>
                <a:spcPct val="90000"/>
              </a:lnSpc>
            </a:pPr>
            <a:r>
              <a:rPr lang="en-US" b="1" dirty="0"/>
              <a:t>Pension Funds</a:t>
            </a:r>
          </a:p>
          <a:p>
            <a:pPr lvl="1">
              <a:lnSpc>
                <a:spcPct val="90000"/>
              </a:lnSpc>
            </a:pPr>
            <a:r>
              <a:rPr lang="en-US" sz="2600" dirty="0"/>
              <a:t>Defined benefit: Retirement benefit depends on years with the firm and salary.  Investment risk is borne by the company.</a:t>
            </a:r>
          </a:p>
          <a:p>
            <a:pPr lvl="1">
              <a:lnSpc>
                <a:spcPct val="90000"/>
              </a:lnSpc>
            </a:pPr>
            <a:r>
              <a:rPr lang="en-US" sz="2600" dirty="0"/>
              <a:t>Defined contribution: Employee and employer contribute a set amount to the individual’s retirement fund, but retirement benefit depends on investment performance.  Investment risk is borne by the individual.</a:t>
            </a:r>
          </a:p>
          <a:p>
            <a:pPr>
              <a:lnSpc>
                <a:spcPct val="90000"/>
              </a:lnSpc>
            </a:pPr>
            <a:r>
              <a:rPr lang="en-US" b="1" dirty="0"/>
              <a:t>Endowment Funds</a:t>
            </a:r>
          </a:p>
          <a:p>
            <a:pPr lvl="1">
              <a:lnSpc>
                <a:spcPct val="90000"/>
              </a:lnSpc>
            </a:pPr>
            <a:r>
              <a:rPr lang="en-US" sz="2600" dirty="0"/>
              <a:t>Gifts to nonprofits that are invested</a:t>
            </a:r>
          </a:p>
          <a:p>
            <a:pPr lvl="1">
              <a:lnSpc>
                <a:spcPct val="90000"/>
              </a:lnSpc>
            </a:pPr>
            <a:r>
              <a:rPr lang="en-US" sz="2600" dirty="0"/>
              <a:t>Funds from the endowment used by the nonprofit</a:t>
            </a:r>
          </a:p>
        </p:txBody>
      </p:sp>
    </p:spTree>
    <p:extLst>
      <p:ext uri="{BB962C8B-B14F-4D97-AF65-F5344CB8AC3E}">
        <p14:creationId xmlns:p14="http://schemas.microsoft.com/office/powerpoint/2010/main" val="12330141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noFill/>
        </p:spPr>
        <p:txBody>
          <a:bodyPr lIns="90488" tIns="44450" rIns="90488" bIns="44450" anchor="b">
            <a:normAutofit fontScale="90000"/>
          </a:bodyPr>
          <a:lstStyle/>
          <a:p>
            <a:br>
              <a:rPr lang="en-US" sz="3800" b="1" dirty="0"/>
            </a:br>
            <a:r>
              <a:rPr lang="en-US" sz="3800" b="1" dirty="0"/>
              <a:t>Insurance Companies</a:t>
            </a:r>
          </a:p>
        </p:txBody>
      </p:sp>
      <p:sp>
        <p:nvSpPr>
          <p:cNvPr id="55299" name="Rectangle 3"/>
          <p:cNvSpPr>
            <a:spLocks noGrp="1" noChangeArrowheads="1"/>
          </p:cNvSpPr>
          <p:nvPr>
            <p:ph idx="4294967295"/>
          </p:nvPr>
        </p:nvSpPr>
        <p:spPr/>
        <p:txBody>
          <a:bodyPr lIns="90488" tIns="44450" rIns="90488" bIns="44450"/>
          <a:lstStyle/>
          <a:p>
            <a:r>
              <a:rPr lang="en-US" b="1" dirty="0"/>
              <a:t>Life Insurance Companies</a:t>
            </a:r>
          </a:p>
          <a:p>
            <a:pPr lvl="1"/>
            <a:r>
              <a:rPr lang="en-US" sz="2600" dirty="0"/>
              <a:t>Term insurance,</a:t>
            </a:r>
          </a:p>
          <a:p>
            <a:pPr lvl="1"/>
            <a:r>
              <a:rPr lang="en-US" sz="2600" dirty="0"/>
              <a:t>Whole life policies (insurance + savings at fixed rate)</a:t>
            </a:r>
          </a:p>
          <a:p>
            <a:pPr lvl="1"/>
            <a:r>
              <a:rPr lang="en-US" sz="2600" dirty="0"/>
              <a:t>Variations of the two with variable rate savings,</a:t>
            </a:r>
          </a:p>
          <a:p>
            <a:pPr lvl="1"/>
            <a:r>
              <a:rPr lang="en-US" sz="2600" dirty="0"/>
              <a:t>Investments are set up as hedges against potential claims of policy holders.</a:t>
            </a:r>
          </a:p>
          <a:p>
            <a:r>
              <a:rPr lang="en-US" b="1" dirty="0"/>
              <a:t>Non-Life Insurance Companies</a:t>
            </a:r>
          </a:p>
          <a:p>
            <a:pPr lvl="1"/>
            <a:r>
              <a:rPr lang="en-US" sz="2600" dirty="0"/>
              <a:t>Invest premiums not paid back to policyholders for losses,</a:t>
            </a:r>
          </a:p>
          <a:p>
            <a:pPr lvl="1"/>
            <a:r>
              <a:rPr lang="en-US" sz="2600" dirty="0"/>
              <a:t>Hedge against potential claims</a:t>
            </a:r>
          </a:p>
        </p:txBody>
      </p:sp>
    </p:spTree>
    <p:extLst>
      <p:ext uri="{BB962C8B-B14F-4D97-AF65-F5344CB8AC3E}">
        <p14:creationId xmlns:p14="http://schemas.microsoft.com/office/powerpoint/2010/main" val="30418370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lIns="90488" tIns="44450" rIns="90488" bIns="44450" anchor="b">
            <a:normAutofit fontScale="90000"/>
          </a:bodyPr>
          <a:lstStyle/>
          <a:p>
            <a:r>
              <a:rPr lang="en-US" b="1" dirty="0"/>
              <a:t>Banks</a:t>
            </a:r>
          </a:p>
        </p:txBody>
      </p:sp>
      <p:sp>
        <p:nvSpPr>
          <p:cNvPr id="56323" name="Rectangle 3"/>
          <p:cNvSpPr>
            <a:spLocks noGrp="1" noChangeArrowheads="1"/>
          </p:cNvSpPr>
          <p:nvPr>
            <p:ph idx="4294967295"/>
          </p:nvPr>
        </p:nvSpPr>
        <p:spPr/>
        <p:txBody>
          <a:bodyPr lIns="90488" tIns="44450" rIns="90488" bIns="44450"/>
          <a:lstStyle/>
          <a:p>
            <a:r>
              <a:rPr lang="en-US" sz="2800" dirty="0"/>
              <a:t>Sources of funds: predominantly deposits and some borrowed funds</a:t>
            </a:r>
          </a:p>
          <a:p>
            <a:endParaRPr lang="en-US" sz="2800" dirty="0"/>
          </a:p>
          <a:p>
            <a:r>
              <a:rPr lang="en-US" sz="2800" dirty="0"/>
              <a:t>Investment of funds: predominately in loans and fixed income securities</a:t>
            </a:r>
          </a:p>
          <a:p>
            <a:endParaRPr lang="en-US" sz="2800" dirty="0"/>
          </a:p>
          <a:p>
            <a:r>
              <a:rPr lang="en-US" sz="2800" dirty="0"/>
              <a:t>Active in the securitized loan and asset markets</a:t>
            </a:r>
          </a:p>
          <a:p>
            <a:endParaRPr lang="en-US" sz="2800" dirty="0"/>
          </a:p>
          <a:p>
            <a:r>
              <a:rPr lang="en-US" sz="2800" dirty="0"/>
              <a:t>Not active in equity</a:t>
            </a:r>
          </a:p>
        </p:txBody>
      </p:sp>
    </p:spTree>
    <p:extLst>
      <p:ext uri="{BB962C8B-B14F-4D97-AF65-F5344CB8AC3E}">
        <p14:creationId xmlns:p14="http://schemas.microsoft.com/office/powerpoint/2010/main" val="4190498106"/>
      </p:ext>
    </p:extLst>
  </p:cSld>
  <p:clrMapOvr>
    <a:masterClrMapping/>
  </p:clrMapOvr>
  <p:transition/>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14640</TotalTime>
  <Pages>8923980</Pages>
  <Words>1063</Words>
  <Application>Microsoft Office PowerPoint</Application>
  <PresentationFormat>Diavetítés a képernyőre (4:3 oldalarány)</PresentationFormat>
  <Paragraphs>154</Paragraphs>
  <Slides>24</Slides>
  <Notes>23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24</vt:i4>
      </vt:variant>
    </vt:vector>
  </HeadingPairs>
  <TitlesOfParts>
    <vt:vector size="28" baseType="lpstr">
      <vt:lpstr>Arial</vt:lpstr>
      <vt:lpstr>Book Antiqua</vt:lpstr>
      <vt:lpstr>Times New Roman</vt:lpstr>
      <vt:lpstr>Egyéni tervezés</vt:lpstr>
      <vt:lpstr>    Financial Markets and Securities  Investment Management Process      </vt:lpstr>
      <vt:lpstr>Investment Process</vt:lpstr>
      <vt:lpstr>Overview of Inv. Process</vt:lpstr>
      <vt:lpstr>PowerPoint-bemutató</vt:lpstr>
      <vt:lpstr>Spec Objectives: Individuals </vt:lpstr>
      <vt:lpstr>Professional Investors</vt:lpstr>
      <vt:lpstr>Professional Investors (cont.)</vt:lpstr>
      <vt:lpstr> Insurance Companies</vt:lpstr>
      <vt:lpstr>Banks</vt:lpstr>
      <vt:lpstr>Investor Constraints</vt:lpstr>
      <vt:lpstr>Investor Constraints</vt:lpstr>
      <vt:lpstr>Investor Constraints</vt:lpstr>
      <vt:lpstr>Determination of Portfolio Policies</vt:lpstr>
      <vt:lpstr>Matrix of Objectives</vt:lpstr>
      <vt:lpstr>Matrix of Constraints</vt:lpstr>
      <vt:lpstr>Investment Policies </vt:lpstr>
      <vt:lpstr>Asset Allocation Decision</vt:lpstr>
      <vt:lpstr>Asset Allocation Decision</vt:lpstr>
      <vt:lpstr>Top-Down Policy for Institutional Investors</vt:lpstr>
      <vt:lpstr>Asset Allocation and Security Selection</vt:lpstr>
      <vt:lpstr>Active or Passive</vt:lpstr>
      <vt:lpstr>PowerPoint-bemutató</vt:lpstr>
      <vt:lpstr>Monitoring and Revising</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Corporate Finance and Governance</dc:title>
  <dc:subject/>
  <dc:creator>Czipó György</dc:creator>
  <cp:keywords/>
  <dc:description/>
  <cp:lastModifiedBy>Czipó György</cp:lastModifiedBy>
  <cp:revision>313</cp:revision>
  <cp:lastPrinted>2013-11-18T17:47:57Z</cp:lastPrinted>
  <dcterms:created xsi:type="dcterms:W3CDTF">1997-10-06T19:15:22Z</dcterms:created>
  <dcterms:modified xsi:type="dcterms:W3CDTF">2021-04-08T15:29:02Z</dcterms:modified>
</cp:coreProperties>
</file>