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  <p:sldMasterId id="2147483700" r:id="rId5"/>
  </p:sldMasterIdLst>
  <p:notesMasterIdLst>
    <p:notesMasterId r:id="rId19"/>
  </p:notesMasterIdLst>
  <p:sldIdLst>
    <p:sldId id="279" r:id="rId6"/>
    <p:sldId id="280" r:id="rId7"/>
    <p:sldId id="281" r:id="rId8"/>
    <p:sldId id="282" r:id="rId9"/>
    <p:sldId id="289" r:id="rId10"/>
    <p:sldId id="286" r:id="rId11"/>
    <p:sldId id="287" r:id="rId12"/>
    <p:sldId id="290" r:id="rId13"/>
    <p:sldId id="283" r:id="rId14"/>
    <p:sldId id="284" r:id="rId15"/>
    <p:sldId id="291" r:id="rId16"/>
    <p:sldId id="288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634" userDrawn="1">
          <p15:clr>
            <a:srgbClr val="A4A3A4"/>
          </p15:clr>
        </p15:guide>
        <p15:guide id="8" pos="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88"/>
    <a:srgbClr val="F08900"/>
    <a:srgbClr val="FF6900"/>
    <a:srgbClr val="1E5DF8"/>
    <a:srgbClr val="626262"/>
    <a:srgbClr val="FFFFFF"/>
    <a:srgbClr val="00BED5"/>
    <a:srgbClr val="C13D33"/>
    <a:srgbClr val="E94D36"/>
    <a:srgbClr val="BE2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/>
    <p:restoredTop sz="94422"/>
  </p:normalViewPr>
  <p:slideViewPr>
    <p:cSldViewPr snapToGrid="0" snapToObjects="1">
      <p:cViewPr varScale="1">
        <p:scale>
          <a:sx n="80" d="100"/>
          <a:sy n="80" d="100"/>
        </p:scale>
        <p:origin x="1121" y="29"/>
      </p:cViewPr>
      <p:guideLst>
        <p:guide orient="horz" pos="323"/>
        <p:guide pos="325"/>
        <p:guide orient="horz" pos="3974"/>
        <p:guide pos="7355"/>
        <p:guide pos="3840"/>
        <p:guide orient="horz" pos="867"/>
        <p:guide orient="horz" pos="3634"/>
        <p:guide pos="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48FE9A4A-3203-D544-A0F2-9B4A7A1B021E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C0F3BA1D-A00F-DB41-84DA-BE26C4853B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6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02C2A-3FF1-4119-B617-D751946A7C9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53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E69-592D-6D48-8D37-1AF709B0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34F9-FD31-954C-90A9-25364BF3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1E6B-7D41-F84E-B286-61EBCE0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29A8-E8C2-784C-9495-F0D437E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39A4-CB11-B346-94E7-20D66FCA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96" y="5285930"/>
            <a:ext cx="3147237" cy="16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0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39B2-85B2-8A4B-8008-EE871C7A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A1684-4147-4E4A-BE1D-647E280F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061D-97DA-5D45-A717-D8A7EEF0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7700-26C6-804B-9BEF-4E4886C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442D-6AED-C347-A737-1092964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360F0-A2C2-BC4E-AC8F-28FB5C10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D444D-2CB3-C84E-AFAB-6E366730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CC5E-1493-D445-AD8B-A3A5697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37B-4148-1847-B7D0-E506A8B4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933-1B9F-6140-A9E4-6AC0E5BF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&amp;T Bullet Sty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1" y="1557338"/>
            <a:ext cx="5086351" cy="3800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9505"/>
            <a:ext cx="1219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04850" indent="0" algn="l">
              <a:tabLst/>
              <a:defRPr/>
            </a:lvl1pPr>
          </a:lstStyle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105661" y="1557338"/>
            <a:ext cx="5086351" cy="3800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96" y="5285930"/>
            <a:ext cx="3147237" cy="16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8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E69-592D-6D48-8D37-1AF709B0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34F9-FD31-954C-90A9-25364BF3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1E6B-7D41-F84E-B286-61EBCE0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29A8-E8C2-784C-9495-F0D437E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39A4-CB11-B346-94E7-20D66FCA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7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F2C8-66D4-EF4A-AAFD-01BC50FA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9361-0DDC-EE4E-A740-F93892B3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F65C-3FCD-8B46-A28D-257FA8F2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163C-7F3C-9B44-A028-C4886506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796D-644C-B740-8C2E-356ECAB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B58-4758-1C42-8DAA-2AAA3F98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D025-4B39-8D45-811F-5B1E30D5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83CA-90A4-5E49-AA2C-3DCED63A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DED1-CD68-AC4C-ABC6-F8EEE29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3341-F52D-D14B-A417-6C66E51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1C6-2D17-C14E-8DC1-418227C6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91E-6CBD-2747-86C9-A91E120F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79C1-F68E-7E4B-B565-93EC951F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866C6-99FF-2F4A-936E-613FC9D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DB7C-BDCE-D146-9584-809FFC2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1283-F062-2E4B-8DD8-A11DB53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CD01-DE9B-A849-A35D-9F761E7A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3394-3DB5-5A4C-965B-35CC3D1F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87B7-015A-EE48-9BA2-392DACDC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97E02-FB0B-A048-9274-06CF1743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CF4DD-E248-C543-910E-BAFFB1883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73B90-35AD-3E43-B0CA-8BA2F2BB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E709E-0F2B-524A-BB14-376202A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ED43-5180-C24B-8196-2491438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4D60-AC0C-044F-8925-BE12978C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0422E-D871-AC4C-A0FF-BA911179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1A44-CE7E-2E47-A2C7-EFD19C4D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DBD8-7206-5A45-8701-1C5BFDD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1B14-AAAA-D746-8A4F-C3E1BB0A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4D6A3-2EE2-B640-B0F3-7408BA95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F3B5-8136-464C-B9CE-C289E9F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4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F2C8-66D4-EF4A-AAFD-01BC50FA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9361-0DDC-EE4E-A740-F93892B3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F65C-3FCD-8B46-A28D-257FA8F2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163C-7F3C-9B44-A028-C4886506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796D-644C-B740-8C2E-356ECAB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9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96A-43E5-A645-B273-977F074E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250C-BB32-7348-BE3C-383B51A8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973E-998F-6D41-9801-A3099129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CC00-44DF-1E48-95F7-E532F4C6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893D-3FFC-6749-AD92-18B78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AAAD-3463-B142-AEB9-CFB5F3D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9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AEEA-03B0-C845-83C2-A99DE7C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810E-8148-AB45-8D0B-5492633BC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66B3-4F01-3148-9B21-03E05C59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0305A-EC70-204D-A203-97127CF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F6F2-688B-AC47-8BE3-B3918FD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E4F3-8FAC-C647-B187-2C76584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4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39B2-85B2-8A4B-8008-EE871C7A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A1684-4147-4E4A-BE1D-647E280F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061D-97DA-5D45-A717-D8A7EEF0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7700-26C6-804B-9BEF-4E4886C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442D-6AED-C347-A737-1092964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9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360F0-A2C2-BC4E-AC8F-28FB5C10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D444D-2CB3-C84E-AFAB-6E366730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CC5E-1493-D445-AD8B-A3A5697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37B-4148-1847-B7D0-E506A8B4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933-1B9F-6140-A9E4-6AC0E5BF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6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228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067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5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B58-4758-1C42-8DAA-2AAA3F98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D025-4B39-8D45-811F-5B1E30D5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83CA-90A4-5E49-AA2C-3DCED63A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DED1-CD68-AC4C-ABC6-F8EEE29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3341-F52D-D14B-A417-6C66E51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1C6-2D17-C14E-8DC1-418227C6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91E-6CBD-2747-86C9-A91E120F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79C1-F68E-7E4B-B565-93EC951F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866C6-99FF-2F4A-936E-613FC9D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DB7C-BDCE-D146-9584-809FFC2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1283-F062-2E4B-8DD8-A11DB53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CD01-DE9B-A849-A35D-9F761E7A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3394-3DB5-5A4C-965B-35CC3D1F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87B7-015A-EE48-9BA2-392DACDC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97E02-FB0B-A048-9274-06CF1743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CF4DD-E248-C543-910E-BAFFB1883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73B90-35AD-3E43-B0CA-8BA2F2BB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E709E-0F2B-524A-BB14-376202A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ED43-5180-C24B-8196-2491438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4D60-AC0C-044F-8925-BE12978C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0422E-D871-AC4C-A0FF-BA911179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1A44-CE7E-2E47-A2C7-EFD19C4D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DBD8-7206-5A45-8701-1C5BFDD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1B14-AAAA-D746-8A4F-C3E1BB0A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4D6A3-2EE2-B640-B0F3-7408BA95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F3B5-8136-464C-B9CE-C289E9F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96A-43E5-A645-B273-977F074E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250C-BB32-7348-BE3C-383B51A8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973E-998F-6D41-9801-A3099129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CC00-44DF-1E48-95F7-E532F4C6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893D-3FFC-6749-AD92-18B78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AAAD-3463-B142-AEB9-CFB5F3D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AEEA-03B0-C845-83C2-A99DE7C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810E-8148-AB45-8D0B-5492633BC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66B3-4F01-3148-9B21-03E05C59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0305A-EC70-204D-A203-97127CF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F6F2-688B-AC47-8BE3-B3918FD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E4F3-8FAC-C647-B187-2C76584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4EB6-27EE-0E47-84EB-753C79CA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E029-EB58-6B41-8EAC-704F548C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E693-13CD-E14F-A36D-9E3FC3AB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4B2D-1B08-DB46-ACAA-271FBB73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CA95-5F3D-D940-BE0E-5DFB1103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33AA2-E8FC-2540-AA49-4AA124C76F2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40" y="5802305"/>
            <a:ext cx="2111379" cy="5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8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4EB6-27EE-0E47-84EB-753C79CA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E029-EB58-6B41-8EAC-704F548C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E693-13CD-E14F-A36D-9E3FC3AB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68BC-1AD8-B640-8B1E-602BF3073AF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4B2D-1B08-DB46-ACAA-271FBB73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CA95-5F3D-D940-BE0E-5DFB1103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fc365.sharepoint.com/sites/AnalysisAnalyticsandInfrastructuresection/SitePages/Infrast.asp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ISISScientificComputing/autoreduce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ISScientificComputing/autoreduce-documents/blob/master/projects/sub-projects.md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www.isis.stfc.ac.uk/Pages/ISIS_Annual_review_2018.pdf" TargetMode="External"/><Relationship Id="rId4" Type="http://schemas.openxmlformats.org/officeDocument/2006/relationships/hyperlink" Target="https://www.isis.stfc.ac.uk/Pages/Let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fc365.sharepoint.com/sites/AnalysisAnalyticsandInfrastructuresection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fc365.sharepoint.com/sites/AnalysisAnalyticsandInfrastructuresection/SitePages/Analysis.aspx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dmcproject.org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itbenchmarking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Graduate placement opportunities within the AAI section, ISIS Facility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Anders Markvardsen</a:t>
            </a:r>
          </a:p>
          <a:p>
            <a:r>
              <a:rPr lang="en-GB" dirty="0" smtClean="0"/>
              <a:t>Online</a:t>
            </a:r>
          </a:p>
          <a:p>
            <a:r>
              <a:rPr lang="en-GB" dirty="0" smtClean="0"/>
              <a:t>16</a:t>
            </a:r>
            <a:r>
              <a:rPr lang="en-GB" baseline="30000" dirty="0" smtClean="0"/>
              <a:t>th</a:t>
            </a:r>
            <a:r>
              <a:rPr lang="en-GB" dirty="0" smtClean="0"/>
              <a:t> Oct 2020</a:t>
            </a:r>
          </a:p>
          <a:p>
            <a:r>
              <a:rPr lang="en-GB" dirty="0" smtClean="0"/>
              <a:t>AAI = Analysis, Analytics and 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7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Infrastructure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158" y="1210233"/>
            <a:ext cx="7884792" cy="38242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2240" y="5189387"/>
            <a:ext cx="9900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stfc365.sharepoint.com/sites/AnalysisAnalyticsandInfrastructuresection/SitePages/Infrast.aspx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366128" y="1974915"/>
            <a:ext cx="2375554" cy="410066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9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Infrastructure - </a:t>
            </a:r>
            <a:r>
              <a:rPr lang="en-GB" dirty="0" err="1" smtClean="0"/>
              <a:t>Autoreduction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765623" y="2462485"/>
            <a:ext cx="8195411" cy="3108006"/>
            <a:chOff x="158886" y="2471877"/>
            <a:chExt cx="8195411" cy="3108006"/>
          </a:xfrm>
        </p:grpSpPr>
        <p:pic>
          <p:nvPicPr>
            <p:cNvPr id="8" name="Picture 2" descr="email,server,computer,mail,message,letter,envelo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823" y="365297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C:\Users\ajm64\AppData\Local\Microsoft\Windows\INetCache\IE\M0QFBJBM\hpc_120px[1]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300" y="3564981"/>
              <a:ext cx="15240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935399" y="4933553"/>
              <a:ext cx="2667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Messaging Server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04300" y="4748886"/>
              <a:ext cx="1649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Compute</a:t>
              </a:r>
            </a:p>
            <a:p>
              <a:r>
                <a:rPr lang="en-GB" dirty="0" smtClean="0"/>
                <a:t>resources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8725" y="2471877"/>
              <a:ext cx="3609473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ISIS Data Cache Monitor</a:t>
              </a:r>
              <a:endParaRPr lang="en-GB" dirty="0"/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>
              <a:off x="5107391" y="4228508"/>
              <a:ext cx="128796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4221423" y="2969099"/>
              <a:ext cx="12039" cy="59588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70" y="3344393"/>
              <a:ext cx="1571297" cy="15841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 bwMode="auto">
            <a:xfrm flipH="1">
              <a:off x="2111282" y="4228508"/>
              <a:ext cx="128796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arrow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58886" y="4867288"/>
              <a:ext cx="1803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Web</a:t>
              </a:r>
              <a:r>
                <a:rPr lang="en-GB" dirty="0"/>
                <a:t> </a:t>
              </a:r>
              <a:r>
                <a:rPr lang="en-GB" dirty="0" smtClean="0"/>
                <a:t>interface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70503" y="3036616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messages</a:t>
              </a:r>
              <a:endParaRPr lang="en-GB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75110" y="4228508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messages</a:t>
              </a:r>
              <a:endParaRPr lang="en-GB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39973" y="4228508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messages</a:t>
              </a:r>
              <a:endParaRPr lang="en-GB" sz="1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712278" y="972842"/>
            <a:ext cx="4995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b="1" dirty="0" smtClean="0"/>
              <a:t>A</a:t>
            </a:r>
            <a:r>
              <a:rPr lang="en-GB" sz="1600" dirty="0" smtClean="0"/>
              <a:t>utomated </a:t>
            </a:r>
            <a:r>
              <a:rPr lang="en-GB" sz="1600" b="1" dirty="0"/>
              <a:t>r</a:t>
            </a:r>
            <a:r>
              <a:rPr lang="en-GB" sz="1600" dirty="0" smtClean="0"/>
              <a:t>eduction (processing) of ISIS raw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 smtClean="0"/>
              <a:t>24 hour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5993555"/>
            <a:ext cx="543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github.com/ISISScientificComputing/autoreduce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9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Infrastructure - </a:t>
            </a:r>
            <a:r>
              <a:rPr lang="en-GB" dirty="0" err="1" smtClean="0"/>
              <a:t>Autoreduction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idx="10"/>
          </p:nvPr>
        </p:nvSpPr>
        <p:spPr>
          <a:xfrm>
            <a:off x="1105661" y="1557338"/>
            <a:ext cx="10017968" cy="3800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Skills: </a:t>
            </a:r>
            <a:r>
              <a:rPr lang="en-GB" dirty="0" smtClean="0"/>
              <a:t>Soft. Eng.-</a:t>
            </a:r>
            <a:r>
              <a:rPr lang="en-GB" dirty="0" err="1" smtClean="0"/>
              <a:t>ish</a:t>
            </a:r>
            <a:r>
              <a:rPr lang="en-GB" dirty="0" smtClean="0"/>
              <a:t> </a:t>
            </a:r>
            <a:r>
              <a:rPr lang="en-GB" dirty="0" smtClean="0"/>
              <a:t>(python, Django, system </a:t>
            </a:r>
            <a:r>
              <a:rPr lang="en-GB" dirty="0" smtClean="0"/>
              <a:t>deployment, etc..)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Opportunities from </a:t>
            </a:r>
            <a:r>
              <a:rPr lang="en-GB" dirty="0" smtClean="0"/>
              <a:t>March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 smtClean="0"/>
              <a:t>On-boarding new instruments</a:t>
            </a:r>
          </a:p>
          <a:p>
            <a:pPr lvl="1"/>
            <a:r>
              <a:rPr lang="en-GB" dirty="0" smtClean="0"/>
              <a:t>Cloud </a:t>
            </a:r>
            <a:r>
              <a:rPr lang="en-GB" dirty="0"/>
              <a:t>compatible</a:t>
            </a:r>
            <a:endParaRPr lang="en-GB" dirty="0" smtClean="0"/>
          </a:p>
          <a:p>
            <a:pPr lvl="1"/>
            <a:r>
              <a:rPr lang="en-GB" dirty="0" smtClean="0"/>
              <a:t>Dynamical plotting</a:t>
            </a:r>
          </a:p>
          <a:p>
            <a:pPr lvl="1"/>
            <a:r>
              <a:rPr lang="en-GB" dirty="0" smtClean="0"/>
              <a:t>“A </a:t>
            </a:r>
            <a:r>
              <a:rPr lang="en-GB" dirty="0"/>
              <a:t>holy </a:t>
            </a:r>
            <a:r>
              <a:rPr lang="en-GB" dirty="0" smtClean="0"/>
              <a:t>grail” – reproducibility!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54962" y="4286923"/>
            <a:ext cx="10512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github.com/ISISScientificComputing/autoreduce-documents/blob/master/projects/sub-projects.md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7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</a:t>
            </a:r>
            <a:r>
              <a:rPr lang="en-GB" smtClean="0"/>
              <a:t>for </a:t>
            </a:r>
            <a:r>
              <a:rPr lang="en-GB" smtClean="0"/>
              <a:t>listening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5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48" y="733803"/>
            <a:ext cx="2928628" cy="43842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45802" y="5320186"/>
            <a:ext cx="8352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hlinkClick r:id="rId4"/>
              </a:rPr>
              <a:t>https://www.isis.stfc.ac.uk/Pages/Let.aspx</a:t>
            </a:r>
            <a:r>
              <a:rPr lang="en-GB" sz="1000" dirty="0"/>
              <a:t>                                               </a:t>
            </a:r>
            <a:r>
              <a:rPr lang="en-GB" sz="1000" dirty="0" smtClean="0"/>
              <a:t>              </a:t>
            </a:r>
            <a:r>
              <a:rPr lang="en-GB" sz="1000" dirty="0" smtClean="0">
                <a:hlinkClick r:id="rId5"/>
              </a:rPr>
              <a:t>https</a:t>
            </a:r>
            <a:r>
              <a:rPr lang="en-GB" sz="1000" dirty="0">
                <a:hlinkClick r:id="rId5"/>
              </a:rPr>
              <a:t>://www.isis.stfc.ac.uk/Pages/ISIS_Annual_review_2018.pdf</a:t>
            </a:r>
            <a:endParaRPr lang="en-GB" sz="1000" dirty="0"/>
          </a:p>
          <a:p>
            <a:endParaRPr lang="en-GB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868" y="362955"/>
            <a:ext cx="3950565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4"/>
          <p:cNvSpPr/>
          <p:nvPr/>
        </p:nvSpPr>
        <p:spPr bwMode="auto">
          <a:xfrm>
            <a:off x="1976904" y="1917926"/>
            <a:ext cx="2341750" cy="1305017"/>
          </a:xfrm>
          <a:prstGeom prst="chevr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200" b="1" dirty="0">
              <a:latin typeface="Lucida Grande" pitchFamily="84" charset="0"/>
              <a:ea typeface="ヒラギノ角ゴ Pro W3" pitchFamily="8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rPr>
              <a:t>Experiment</a:t>
            </a:r>
            <a:r>
              <a:rPr kumimoji="0" lang="en-GB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rPr>
              <a:t> Control</a:t>
            </a:r>
            <a:endParaRPr kumimoji="0" lang="en-GB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6" name="Chevron 5"/>
          <p:cNvSpPr/>
          <p:nvPr/>
        </p:nvSpPr>
        <p:spPr bwMode="auto">
          <a:xfrm>
            <a:off x="3843499" y="1917927"/>
            <a:ext cx="2372535" cy="1305017"/>
          </a:xfrm>
          <a:prstGeom prst="chevron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200" b="1" dirty="0">
              <a:latin typeface="Lucida Grande" pitchFamily="84" charset="0"/>
              <a:ea typeface="ヒラギノ角ゴ Pro W3" pitchFamily="8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200" b="1" dirty="0" smtClean="0">
              <a:latin typeface="Lucida Grande" pitchFamily="84" charset="0"/>
              <a:ea typeface="ヒラギノ角ゴ Pro W3" pitchFamily="8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 smtClean="0">
                <a:latin typeface="Lucida Grande" pitchFamily="84" charset="0"/>
                <a:ea typeface="ヒラギノ角ゴ Pro W3" pitchFamily="84" charset="-128"/>
              </a:rPr>
              <a:t>Data Acquisition</a:t>
            </a:r>
            <a:endParaRPr lang="en-GB" sz="1200" b="1" dirty="0"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7" name="Chevron 6"/>
          <p:cNvSpPr/>
          <p:nvPr/>
        </p:nvSpPr>
        <p:spPr bwMode="auto">
          <a:xfrm>
            <a:off x="5744108" y="1917927"/>
            <a:ext cx="2338521" cy="1305017"/>
          </a:xfrm>
          <a:prstGeom prst="chevr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200" b="1" dirty="0">
              <a:latin typeface="Lucida Grande" pitchFamily="84" charset="0"/>
              <a:ea typeface="ヒラギノ角ゴ Pro W3" pitchFamily="8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 smtClean="0">
                <a:latin typeface="Lucida Grande" pitchFamily="84" charset="0"/>
                <a:ea typeface="ヒラギノ角ゴ Pro W3" pitchFamily="84" charset="-128"/>
              </a:rPr>
              <a:t>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 smtClean="0">
                <a:latin typeface="Lucida Grande" pitchFamily="84" charset="0"/>
                <a:ea typeface="ヒラギノ角ゴ Pro W3" pitchFamily="84" charset="-128"/>
              </a:rPr>
              <a:t>Reduction</a:t>
            </a:r>
            <a:endParaRPr kumimoji="0" lang="en-GB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8" name="Chevron 7"/>
          <p:cNvSpPr/>
          <p:nvPr/>
        </p:nvSpPr>
        <p:spPr bwMode="auto">
          <a:xfrm>
            <a:off x="7610979" y="1917927"/>
            <a:ext cx="2372259" cy="1305017"/>
          </a:xfrm>
          <a:prstGeom prst="chevron">
            <a:avLst/>
          </a:prstGeom>
          <a:solidFill>
            <a:srgbClr val="00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200" b="1" dirty="0" smtClean="0">
              <a:latin typeface="Lucida Grande" pitchFamily="84" charset="0"/>
              <a:ea typeface="ヒラギノ角ゴ Pro W3" pitchFamily="8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 smtClean="0">
                <a:latin typeface="Lucida Grande" pitchFamily="84" charset="0"/>
                <a:ea typeface="ヒラギノ角ゴ Pro W3" pitchFamily="84" charset="-128"/>
              </a:rPr>
              <a:t>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rPr>
              <a:t>Analysis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056532" y="3938527"/>
            <a:ext cx="7926705" cy="537210"/>
          </a:xfrm>
          <a:prstGeom prst="roundRect">
            <a:avLst/>
          </a:prstGeom>
          <a:solidFill>
            <a:srgbClr val="99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rPr>
              <a:t>Data Infrastructure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056531" y="4538700"/>
            <a:ext cx="7926705" cy="537210"/>
          </a:xfrm>
          <a:prstGeom prst="roundRect">
            <a:avLst/>
          </a:prstGeom>
          <a:pattFill prst="ltDnDiag">
            <a:fgClr>
              <a:srgbClr val="9966FF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0928" y="930676"/>
            <a:ext cx="8523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stfc365.sharepoint.com/sites/</a:t>
            </a:r>
            <a:r>
              <a:rPr lang="en-GB" b="1" dirty="0" smtClean="0">
                <a:hlinkClick r:id="rId2"/>
              </a:rPr>
              <a:t>AnalysisAnalyticsandInfrastructuresection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0" y="19505"/>
            <a:ext cx="12192000" cy="1143000"/>
          </a:xfrm>
        </p:spPr>
        <p:txBody>
          <a:bodyPr/>
          <a:lstStyle/>
          <a:p>
            <a:r>
              <a:rPr lang="en-GB" dirty="0" smtClean="0"/>
              <a:t>AAI section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7352907" y="1626124"/>
            <a:ext cx="2700780" cy="2849613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9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105661" y="1557338"/>
            <a:ext cx="10017968" cy="3800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</a:t>
            </a:r>
            <a:r>
              <a:rPr lang="en-GB" sz="2400" dirty="0" smtClean="0"/>
              <a:t>ontribute to: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MDMC (Molecular Dynamics Monte Carlo</a:t>
            </a:r>
            <a:r>
              <a:rPr lang="en-GB" sz="2400" dirty="0" smtClean="0"/>
              <a:t>)</a:t>
            </a:r>
            <a:endParaRPr lang="en-GB" sz="2400" dirty="0"/>
          </a:p>
          <a:p>
            <a:r>
              <a:rPr lang="en-GB" sz="2400" dirty="0"/>
              <a:t>FitBenchmarking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154911" y="4030523"/>
            <a:ext cx="10440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stfc365.sharepoint.com/sites/AnalysisAnalyticsandInfrastructuresection/SitePages/Analysis.aspx</a:t>
            </a:r>
            <a:r>
              <a:rPr lang="en-GB" dirty="0" smtClean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7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A6FD211-026F-B243-9950-9F06353E83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48"/>
          <a:stretch/>
        </p:blipFill>
        <p:spPr>
          <a:xfrm>
            <a:off x="597761" y="2695794"/>
            <a:ext cx="4315308" cy="15348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- MDMC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05466" y="1813425"/>
            <a:ext cx="4099898" cy="278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</a:t>
            </a:r>
            <a:r>
              <a:rPr lang="en-GB" dirty="0" smtClean="0"/>
              <a:t>olecular </a:t>
            </a:r>
            <a:r>
              <a:rPr lang="en-GB" b="1" dirty="0" smtClean="0"/>
              <a:t>D</a:t>
            </a:r>
            <a:r>
              <a:rPr lang="en-GB" dirty="0" smtClean="0"/>
              <a:t>ynamics</a:t>
            </a:r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5741317" y="1855433"/>
            <a:ext cx="1183063" cy="1026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MDMC</a:t>
            </a:r>
          </a:p>
          <a:p>
            <a:pPr algn="ctr"/>
            <a:r>
              <a:rPr lang="en-GB" dirty="0" smtClean="0"/>
              <a:t>package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05362" y="2243383"/>
            <a:ext cx="935955" cy="0"/>
          </a:xfrm>
          <a:prstGeom prst="straightConnector1">
            <a:avLst/>
          </a:prstGeom>
          <a:ln w="38100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22517" y="5942138"/>
            <a:ext cx="232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hlinkClick r:id="rId3"/>
              </a:rPr>
              <a:t>www.mdmcproject.org</a:t>
            </a:r>
            <a:r>
              <a:rPr lang="en-GB" sz="1400" dirty="0" smtClean="0"/>
              <a:t> </a:t>
            </a:r>
            <a:endParaRPr lang="en-GB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05362" y="2585055"/>
            <a:ext cx="935955" cy="0"/>
          </a:xfrm>
          <a:prstGeom prst="straightConnector1">
            <a:avLst/>
          </a:prstGeom>
          <a:ln w="381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rance commits to ESS - News and media - The NMI3 information port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514" y="5876260"/>
            <a:ext cx="823128" cy="4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lmers University of Technology - Avancez Scholarship awards for  international students 2019/2020 - NDANGI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48" y="5876260"/>
            <a:ext cx="1608249" cy="40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rtners – University of Copenhag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10" y="5811706"/>
            <a:ext cx="1440394" cy="7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7125" y="2503146"/>
            <a:ext cx="2269329" cy="198566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860335" y="1813425"/>
            <a:ext cx="4099898" cy="278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</a:t>
            </a:r>
            <a:r>
              <a:rPr lang="en-GB" dirty="0" smtClean="0"/>
              <a:t>onte </a:t>
            </a:r>
            <a:r>
              <a:rPr lang="en-GB" b="1" dirty="0" smtClean="0"/>
              <a:t>C</a:t>
            </a:r>
            <a:r>
              <a:rPr lang="en-GB" dirty="0" smtClean="0"/>
              <a:t>arlo</a:t>
            </a:r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924380" y="2211429"/>
            <a:ext cx="935955" cy="0"/>
          </a:xfrm>
          <a:prstGeom prst="straightConnector1">
            <a:avLst/>
          </a:prstGeom>
          <a:ln w="38100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24379" y="2562104"/>
            <a:ext cx="935955" cy="0"/>
          </a:xfrm>
          <a:prstGeom prst="straightConnector1">
            <a:avLst/>
          </a:prstGeom>
          <a:ln w="381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528754" y="922741"/>
            <a:ext cx="331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M</a:t>
            </a:r>
            <a:r>
              <a:rPr lang="en-GB" dirty="0"/>
              <a:t>olecular </a:t>
            </a:r>
            <a:r>
              <a:rPr lang="en-GB" b="1" dirty="0"/>
              <a:t>D</a:t>
            </a:r>
            <a:r>
              <a:rPr lang="en-GB" dirty="0"/>
              <a:t>ynamics </a:t>
            </a:r>
            <a:r>
              <a:rPr lang="en-GB" b="1" dirty="0"/>
              <a:t>M</a:t>
            </a:r>
            <a:r>
              <a:rPr lang="en-GB" dirty="0"/>
              <a:t>onte </a:t>
            </a:r>
            <a:r>
              <a:rPr lang="en-GB" b="1" dirty="0"/>
              <a:t>C</a:t>
            </a:r>
            <a:r>
              <a:rPr lang="en-GB" dirty="0"/>
              <a:t>arlo</a:t>
            </a:r>
          </a:p>
        </p:txBody>
      </p:sp>
    </p:spTree>
    <p:extLst>
      <p:ext uri="{BB962C8B-B14F-4D97-AF65-F5344CB8AC3E}">
        <p14:creationId xmlns:p14="http://schemas.microsoft.com/office/powerpoint/2010/main" val="41802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- MDMC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105661" y="1557338"/>
            <a:ext cx="10017968" cy="3800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Skills: Science-</a:t>
            </a:r>
            <a:r>
              <a:rPr lang="en-GB" dirty="0" err="1" smtClean="0"/>
              <a:t>ish</a:t>
            </a:r>
            <a:r>
              <a:rPr lang="en-GB" dirty="0" smtClean="0"/>
              <a:t> (material simulations), Soft. Eng.-</a:t>
            </a:r>
            <a:r>
              <a:rPr lang="en-GB" dirty="0" err="1" smtClean="0"/>
              <a:t>ish</a:t>
            </a:r>
            <a:r>
              <a:rPr lang="en-GB" dirty="0" smtClean="0"/>
              <a:t> (python, containers and HPC)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Opportunities:</a:t>
            </a:r>
          </a:p>
          <a:p>
            <a:r>
              <a:rPr lang="en-GB" dirty="0" smtClean="0"/>
              <a:t>Starting from Jan: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roject </a:t>
            </a:r>
            <a:r>
              <a:rPr lang="en-GB" dirty="0"/>
              <a:t>to interface with </a:t>
            </a:r>
            <a:r>
              <a:rPr lang="en-GB" dirty="0" smtClean="0"/>
              <a:t>machine-learnt </a:t>
            </a:r>
            <a:r>
              <a:rPr lang="en-GB" dirty="0"/>
              <a:t>inter-atomic </a:t>
            </a:r>
            <a:r>
              <a:rPr lang="en-GB" dirty="0" smtClean="0"/>
              <a:t>potentials library</a:t>
            </a:r>
            <a:endParaRPr lang="en-GB" dirty="0"/>
          </a:p>
          <a:p>
            <a:pPr lvl="1"/>
            <a:r>
              <a:rPr lang="en-GB" dirty="0" smtClean="0"/>
              <a:t>Containerisation Singularity / Docker and deployment options</a:t>
            </a:r>
            <a:endParaRPr lang="en-GB" dirty="0"/>
          </a:p>
          <a:p>
            <a:pPr lvl="1"/>
            <a:r>
              <a:rPr lang="en-GB" dirty="0" smtClean="0"/>
              <a:t>Other customised opportunities could be considered</a:t>
            </a:r>
          </a:p>
          <a:p>
            <a:r>
              <a:rPr lang="en-GB" dirty="0"/>
              <a:t>Starting April:</a:t>
            </a:r>
          </a:p>
          <a:p>
            <a:pPr lvl="1"/>
            <a:r>
              <a:rPr lang="en-GB" dirty="0"/>
              <a:t>project with SCD Computational Chemistry group to interface with </a:t>
            </a:r>
            <a:r>
              <a:rPr lang="en-GB" dirty="0" err="1"/>
              <a:t>DL_Poly</a:t>
            </a:r>
            <a:r>
              <a:rPr lang="en-GB" dirty="0"/>
              <a:t> (MD engine)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2" descr="France commits to ESS - News and media - The NMI3 information por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514" y="5876260"/>
            <a:ext cx="823128" cy="4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halmers University of Technology - Avancez Scholarship awards for  international students 2019/2020 - NDANGI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48" y="5876260"/>
            <a:ext cx="1608249" cy="40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artners – University of Copenh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10" y="5811706"/>
            <a:ext cx="1440394" cy="7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- FitBenchmarking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724128" y="1006581"/>
            <a:ext cx="10017968" cy="378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>
                <a:hlinkClick r:id="rId2"/>
              </a:rPr>
              <a:t>http://www.fitbenchmarking.com</a:t>
            </a:r>
            <a:r>
              <a:rPr lang="en-GB" u="sng" dirty="0" smtClean="0">
                <a:hlinkClick r:id="rId2"/>
              </a:rPr>
              <a:t>/</a:t>
            </a:r>
            <a:endParaRPr lang="en-GB" u="sng" dirty="0" smtClean="0"/>
          </a:p>
          <a:p>
            <a:endParaRPr lang="en-GB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212" y="5673715"/>
            <a:ext cx="1090726" cy="10513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529" y="2655303"/>
            <a:ext cx="2153508" cy="17262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429" y="1649902"/>
            <a:ext cx="4193565" cy="37370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3641" y="5972786"/>
            <a:ext cx="388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SCD Computational </a:t>
            </a:r>
            <a:r>
              <a:rPr lang="en-GB" dirty="0" smtClean="0"/>
              <a:t>Mathematics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- FitBenchmarking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105661" y="1557338"/>
            <a:ext cx="10017968" cy="3800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Skills: Science-</a:t>
            </a:r>
            <a:r>
              <a:rPr lang="en-GB" dirty="0" err="1" smtClean="0"/>
              <a:t>ish</a:t>
            </a:r>
            <a:r>
              <a:rPr lang="en-GB" dirty="0" smtClean="0"/>
              <a:t> (math/facility data), Soft. Eng.-</a:t>
            </a:r>
            <a:r>
              <a:rPr lang="en-GB" dirty="0" err="1" smtClean="0"/>
              <a:t>ish</a:t>
            </a:r>
            <a:r>
              <a:rPr lang="en-GB" dirty="0" smtClean="0"/>
              <a:t> (python, usability</a:t>
            </a:r>
            <a:r>
              <a:rPr lang="en-GB" dirty="0"/>
              <a:t>, optimisation)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Opportunities from Jan:</a:t>
            </a:r>
          </a:p>
          <a:p>
            <a:r>
              <a:rPr lang="en-GB" dirty="0" smtClean="0"/>
              <a:t>Applying FitBenchmarking to new classes of facility software</a:t>
            </a:r>
          </a:p>
          <a:p>
            <a:r>
              <a:rPr lang="en-GB" dirty="0" smtClean="0"/>
              <a:t>Extend the framework itself usability or new functionality (global minimizers)</a:t>
            </a:r>
          </a:p>
          <a:p>
            <a:r>
              <a:rPr lang="en-GB" dirty="0" smtClean="0"/>
              <a:t>Commercialisation project</a:t>
            </a:r>
          </a:p>
          <a:p>
            <a:r>
              <a:rPr lang="en-GB" dirty="0" smtClean="0"/>
              <a:t>And again customisation possible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212" y="5673715"/>
            <a:ext cx="1090726" cy="10513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3641" y="5972786"/>
            <a:ext cx="388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SCD Computational </a:t>
            </a:r>
            <a:r>
              <a:rPr lang="en-GB" dirty="0" smtClean="0"/>
              <a:t>Mathematics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41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Analytics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105661" y="1557338"/>
            <a:ext cx="9277964" cy="38004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First ISIS-ML (ML=Machine Learning) proposal call ending 27</a:t>
            </a:r>
            <a:r>
              <a:rPr lang="en-GB" baseline="30000" dirty="0" smtClean="0"/>
              <a:t>th</a:t>
            </a:r>
            <a:r>
              <a:rPr lang="en-GB" dirty="0" smtClean="0"/>
              <a:t> Sep 2020, and kick-off of the approved proposals 14</a:t>
            </a:r>
            <a:r>
              <a:rPr lang="en-GB" baseline="30000" dirty="0" smtClean="0"/>
              <a:t>th</a:t>
            </a:r>
            <a:r>
              <a:rPr lang="en-GB" dirty="0" smtClean="0"/>
              <a:t> Oct 2020!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Opportunity from Jan: Help with making this new process </a:t>
            </a:r>
            <a:r>
              <a:rPr lang="en-GB" dirty="0" smtClean="0"/>
              <a:t>programme a </a:t>
            </a:r>
            <a:r>
              <a:rPr lang="en-GB" dirty="0" smtClean="0"/>
              <a:t>success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Skills: planning tools, exploring software-ML needs for a research facility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86622" y="5989682"/>
            <a:ext cx="1764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SCD </a:t>
            </a:r>
            <a:r>
              <a:rPr lang="en-GB" dirty="0" err="1" smtClean="0"/>
              <a:t>SciML</a:t>
            </a:r>
            <a:r>
              <a:rPr lang="en-GB" dirty="0" smtClean="0"/>
              <a:t>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nt and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nt WITHOUT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31947B08D5984288BC8B16A979FF50" ma:contentTypeVersion="4" ma:contentTypeDescription="Create a new document." ma:contentTypeScope="" ma:versionID="d503cd8271a72c702ca1961133ba175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759411a1d50091fc5acb248322c8e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CE5AA5E-D351-4BE0-99D5-D5BC6D00E9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D469DB-056B-4F91-8B3C-1199F36CC7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6D3F8C-4209-47FF-A37A-E21247ADC2DB}">
  <ds:schemaRefs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5413</TotalTime>
  <Words>342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Regular</vt:lpstr>
      <vt:lpstr>Calibri</vt:lpstr>
      <vt:lpstr>Lucida Grande</vt:lpstr>
      <vt:lpstr>Wingdings</vt:lpstr>
      <vt:lpstr>ヒラギノ角ゴ Pro W3</vt:lpstr>
      <vt:lpstr>Font and logo master</vt:lpstr>
      <vt:lpstr>Font WITHOUT logo master</vt:lpstr>
      <vt:lpstr>Graduate placement opportunities within the AAI section, ISIS Facility</vt:lpstr>
      <vt:lpstr>PowerPoint Presentation</vt:lpstr>
      <vt:lpstr>AAI section</vt:lpstr>
      <vt:lpstr>Analysis</vt:lpstr>
      <vt:lpstr>Analysis - MDMC</vt:lpstr>
      <vt:lpstr>Analysis - MDMC</vt:lpstr>
      <vt:lpstr>Analysis - FitBenchmarking</vt:lpstr>
      <vt:lpstr>Analysis - FitBenchmarking</vt:lpstr>
      <vt:lpstr>Analytics</vt:lpstr>
      <vt:lpstr>Infrastructure</vt:lpstr>
      <vt:lpstr>Infrastructure - Autoreduction</vt:lpstr>
      <vt:lpstr>Infrastructure - Autoreduction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Millard</dc:creator>
  <cp:lastModifiedBy>Markvardsen, Anders (STFC,RAL,ISIS)</cp:lastModifiedBy>
  <cp:revision>332</cp:revision>
  <cp:lastPrinted>2019-10-02T08:27:37Z</cp:lastPrinted>
  <dcterms:created xsi:type="dcterms:W3CDTF">2019-09-17T08:04:08Z</dcterms:created>
  <dcterms:modified xsi:type="dcterms:W3CDTF">2020-10-15T13:50:45Z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0x010100F731947B08D5984288BC8B16A979FF50</vt:lpwstr>
  </property>
</Properties>
</file>