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Lst>
  <p:notesMasterIdLst>
    <p:notesMasterId r:id="rId19"/>
  </p:notesMasterIdLst>
  <p:sldIdLst>
    <p:sldId id="333" r:id="rId3"/>
    <p:sldId id="345" r:id="rId4"/>
    <p:sldId id="353" r:id="rId5"/>
    <p:sldId id="354" r:id="rId6"/>
    <p:sldId id="355" r:id="rId7"/>
    <p:sldId id="360" r:id="rId8"/>
    <p:sldId id="344" r:id="rId9"/>
    <p:sldId id="350" r:id="rId10"/>
    <p:sldId id="346" r:id="rId11"/>
    <p:sldId id="347" r:id="rId12"/>
    <p:sldId id="348" r:id="rId13"/>
    <p:sldId id="349" r:id="rId14"/>
    <p:sldId id="352" r:id="rId15"/>
    <p:sldId id="356" r:id="rId16"/>
    <p:sldId id="351" r:id="rId17"/>
    <p:sldId id="3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S Newell" initials="hs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F49E"/>
    <a:srgbClr val="EBFAEA"/>
    <a:srgbClr val="D5F5D3"/>
    <a:srgbClr val="AEF37F"/>
    <a:srgbClr val="C8F1B1"/>
    <a:srgbClr val="FFFF99"/>
    <a:srgbClr val="FFFF66"/>
    <a:srgbClr val="FFFEA8"/>
    <a:srgbClr val="F4FB97"/>
    <a:srgbClr val="FBD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18" autoAdjust="0"/>
    <p:restoredTop sz="98571" autoAdjust="0"/>
  </p:normalViewPr>
  <p:slideViewPr>
    <p:cSldViewPr>
      <p:cViewPr varScale="1">
        <p:scale>
          <a:sx n="82" d="100"/>
          <a:sy n="82" d="100"/>
        </p:scale>
        <p:origin x="2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463B8-8A55-4D9A-B94B-2F3339F758F0}" type="datetimeFigureOut">
              <a:rPr lang="en-US" smtClean="0"/>
              <a:pPr/>
              <a:t>8/7/2017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F24C0-D7A6-4EBC-93AF-C497B37178DD}" type="slidenum">
              <a:rPr lang="en-US" smtClean="0"/>
              <a:pPr/>
              <a:t>‹#›</a:t>
            </a:fld>
            <a:endParaRPr lang="en-US" dirty="0"/>
          </a:p>
        </p:txBody>
      </p:sp>
    </p:spTree>
    <p:extLst>
      <p:ext uri="{BB962C8B-B14F-4D97-AF65-F5344CB8AC3E}">
        <p14:creationId xmlns:p14="http://schemas.microsoft.com/office/powerpoint/2010/main" val="668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rgbClr val="FFFEA8"/>
            </a:gs>
            <a:gs pos="50000">
              <a:schemeClr val="bg1"/>
            </a:gs>
            <a:gs pos="100000">
              <a:srgbClr val="FFFEA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841985-EE9A-4176-9462-7C6427056078}"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sz="700" dirty="0" smtClean="0"/>
              <a:t>T.H. 7/20/16  </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BC4B7-7A3F-483A-83A3-CBE85D4C82DA}"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4C1A94-1160-4AC5-A1DE-697911929BF2}"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CED140-814B-4D19-A549-9D236AF676E4}" type="datetimeFigureOut">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27673591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ED140-814B-4D19-A549-9D236AF676E4}" type="datetimeFigureOut">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36100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ED140-814B-4D19-A549-9D236AF676E4}" type="datetimeFigureOut">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108890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CED140-814B-4D19-A549-9D236AF676E4}" type="datetimeFigureOut">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2558630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CED140-814B-4D19-A549-9D236AF676E4}" type="datetimeFigureOut">
              <a:rPr lang="en-US" smtClean="0"/>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193717457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CED140-814B-4D19-A549-9D236AF676E4}" type="datetimeFigureOut">
              <a:rPr lang="en-US" smtClean="0"/>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515264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ED140-814B-4D19-A549-9D236AF676E4}" type="datetimeFigureOut">
              <a:rPr lang="en-US" smtClean="0"/>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3107481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ED140-814B-4D19-A549-9D236AF676E4}" type="datetimeFigureOut">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152200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98E414B-12BC-4D2A-B0D1-3273B6260192}" type="datetime1">
              <a:rPr lang="en-US" smtClean="0"/>
              <a:pPr/>
              <a:t>8/7/2017</a:t>
            </a:fld>
            <a:endParaRPr lang="en-US" dirty="0"/>
          </a:p>
        </p:txBody>
      </p:sp>
      <p:sp>
        <p:nvSpPr>
          <p:cNvPr id="5" name="Footer Placeholder 4"/>
          <p:cNvSpPr>
            <a:spLocks noGrp="1"/>
          </p:cNvSpPr>
          <p:nvPr>
            <p:ph type="ftr" sz="quarter" idx="11"/>
          </p:nvPr>
        </p:nvSpPr>
        <p:spPr/>
        <p:txBody>
          <a:bodyPr/>
          <a:lstStyle>
            <a:lvl1pPr>
              <a:defRPr sz="700"/>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ED140-814B-4D19-A549-9D236AF676E4}" type="datetimeFigureOut">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2199721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ED140-814B-4D19-A549-9D236AF676E4}" type="datetimeFigureOut">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2798753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ED140-814B-4D19-A549-9D236AF676E4}" type="datetimeFigureOut">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2654953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CED140-814B-4D19-A549-9D236AF676E4}" type="datetimeFigureOut">
              <a:rPr lang="en-US" smtClean="0"/>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D612-FCEE-419D-86AF-EC0C29ACD026}" type="slidenum">
              <a:rPr lang="en-US" smtClean="0"/>
              <a:t>‹#›</a:t>
            </a:fld>
            <a:endParaRPr lang="en-US"/>
          </a:p>
        </p:txBody>
      </p:sp>
    </p:spTree>
    <p:extLst>
      <p:ext uri="{BB962C8B-B14F-4D97-AF65-F5344CB8AC3E}">
        <p14:creationId xmlns:p14="http://schemas.microsoft.com/office/powerpoint/2010/main" val="6029894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E401B6-972A-4447-AA46-3A132E39FD0E}"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ACB14F-A505-4561-9019-6CA9F7159F53}" type="datetime1">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471FF-FF42-4A19-A0B5-FB80F09CD378}" type="datetime1">
              <a:rPr lang="en-US" smtClean="0"/>
              <a:pPr/>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14C2B1-56EC-4EE7-A6F5-4181EFE64B48}" type="datetime1">
              <a:rPr lang="en-US" smtClean="0"/>
              <a:pPr/>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6DEDC-3738-4492-8698-555F768AFCF8}" type="datetime1">
              <a:rPr lang="en-US" smtClean="0"/>
              <a:pPr/>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B8320-7788-413E-83F5-AC47B38FEA29}" type="datetime1">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E6523-07C2-4F01-A340-EA1A3F81C670}" type="datetime1">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EA8"/>
            </a:gs>
            <a:gs pos="50000">
              <a:schemeClr val="bg1"/>
            </a:gs>
            <a:gs pos="100000">
              <a:srgbClr val="FFFEA8"/>
            </a:gs>
          </a:gsLst>
          <a:path path="circle">
            <a:fillToRect l="100000" t="10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8EBF9-D070-4C6C-B89A-F0B189A5863A}" type="datetime1">
              <a:rPr lang="en-US" smtClean="0"/>
              <a:pPr/>
              <a:t>8/7/2017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aseline="0">
                <a:solidFill>
                  <a:schemeClr val="tx1"/>
                </a:solidFill>
              </a:defRPr>
            </a:lvl1pPr>
          </a:lstStyle>
          <a:p>
            <a:r>
              <a:rPr lang="en-US" sz="700" dirty="0" smtClean="0"/>
              <a:t>T.H. 7/20/16  </a:t>
            </a:r>
            <a:fld id="{B6F15528-21DE-4FAA-801E-634DDDAF4B2B}" type="slidenum">
              <a:rPr lang="en-US" smtClean="0"/>
              <a:pPr/>
              <a:t>‹#›</a:t>
            </a:fld>
            <a:endParaRPr lang="en-US" dirty="0"/>
          </a:p>
        </p:txBody>
      </p:sp>
      <p:sp>
        <p:nvSpPr>
          <p:cNvPr id="7" name="Rectangle 6"/>
          <p:cNvSpPr/>
          <p:nvPr userDrawn="1"/>
        </p:nvSpPr>
        <p:spPr>
          <a:xfrm>
            <a:off x="0" y="0"/>
            <a:ext cx="9144000" cy="762000"/>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14" descr="images.jpg"/>
          <p:cNvPicPr>
            <a:picLocks noChangeAspect="1"/>
          </p:cNvPicPr>
          <p:nvPr userDrawn="1"/>
        </p:nvPicPr>
        <p:blipFill>
          <a:blip r:embed="rId13" cstate="print"/>
          <a:srcRect/>
          <a:stretch>
            <a:fillRect/>
          </a:stretch>
        </p:blipFill>
        <p:spPr bwMode="auto">
          <a:xfrm>
            <a:off x="76200" y="76200"/>
            <a:ext cx="544497"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ED140-814B-4D19-A549-9D236AF676E4}" type="datetimeFigureOut">
              <a:rPr lang="en-US" smtClean="0"/>
              <a:t>8/7/2017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D612-FCEE-419D-86AF-EC0C29ACD026}" type="slidenum">
              <a:rPr lang="en-US" smtClean="0"/>
              <a:t>‹#›</a:t>
            </a:fld>
            <a:endParaRPr lang="en-US"/>
          </a:p>
        </p:txBody>
      </p:sp>
    </p:spTree>
    <p:extLst>
      <p:ext uri="{BB962C8B-B14F-4D97-AF65-F5344CB8AC3E}">
        <p14:creationId xmlns:p14="http://schemas.microsoft.com/office/powerpoint/2010/main" val="3979449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6portal.wrk.fs.usda.gov/r6portal/saml2/acs?so=00D" TargetMode="External"/><Relationship Id="rId2" Type="http://schemas.openxmlformats.org/officeDocument/2006/relationships/hyperlink" Target="https://ip.usdaeauth/SAML2/SSO/Signout" TargetMode="External"/><Relationship Id="rId1" Type="http://schemas.openxmlformats.org/officeDocument/2006/relationships/slideLayout" Target="../slideLayouts/slideLayout2.xml"/><Relationship Id="rId4" Type="http://schemas.openxmlformats.org/officeDocument/2006/relationships/hyperlink" Target="https://ip.usdaeauth/SAML2/SSO/Redirect"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tools.ietf.org/html/rfc6749#section-4.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p.usdaeauth/SAML2/SSO/Redirect?SAMLRequest=%3crequest%3e&amp;RelayState=%3crelaystate" TargetMode="External"/><Relationship Id="rId2" Type="http://schemas.openxmlformats.org/officeDocument/2006/relationships/hyperlink" Target="https://en.wikipedia.org/wiki/HTTP_3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38200" y="2667000"/>
            <a:ext cx="7848600" cy="1752600"/>
          </a:xfrm>
        </p:spPr>
        <p:txBody>
          <a:bodyPr>
            <a:normAutofit/>
          </a:bodyPr>
          <a:lstStyle/>
          <a:p>
            <a:r>
              <a:rPr lang="en-US" sz="2000" b="1" dirty="0"/>
              <a:t>Single Page Application (SPA) PIV Authentication </a:t>
            </a:r>
            <a:r>
              <a:rPr lang="en-US" sz="2000" b="1" dirty="0" smtClean="0"/>
              <a:t>with </a:t>
            </a:r>
            <a:br>
              <a:rPr lang="en-US" sz="2000" b="1" dirty="0" smtClean="0"/>
            </a:br>
            <a:r>
              <a:rPr lang="en-US" sz="2000" b="1" dirty="0" smtClean="0"/>
              <a:t>the </a:t>
            </a:r>
            <a:r>
              <a:rPr lang="en-US" sz="2000" b="1" dirty="0" smtClean="0"/>
              <a:t>Security Gateway (R6Portal)</a:t>
            </a:r>
            <a:r>
              <a:rPr lang="en-US" b="1" dirty="0" smtClean="0"/>
              <a:t/>
            </a:r>
            <a:br>
              <a:rPr lang="en-US" b="1" dirty="0" smtClean="0"/>
            </a:br>
            <a:r>
              <a:rPr lang="en-US" sz="1200" b="1" dirty="0">
                <a:solidFill>
                  <a:srgbClr val="FF0000"/>
                </a:solidFill>
              </a:rPr>
              <a:t>Pilot Project </a:t>
            </a:r>
            <a:r>
              <a:rPr lang="en-US" sz="1200" b="1" dirty="0" smtClean="0">
                <a:solidFill>
                  <a:srgbClr val="FF0000"/>
                </a:solidFill>
              </a:rPr>
              <a:t>Preliminary Design</a:t>
            </a:r>
            <a:r>
              <a:rPr lang="en-US" sz="1200" b="1" dirty="0"/>
              <a:t> </a:t>
            </a:r>
            <a:r>
              <a:rPr lang="en-US" sz="900" b="1" dirty="0"/>
              <a:t>T.H. </a:t>
            </a:r>
            <a:r>
              <a:rPr lang="en-US" sz="900" b="1" dirty="0" smtClean="0"/>
              <a:t>8/9/2017</a:t>
            </a:r>
            <a:endParaRPr lang="en-US" sz="900" b="1" i="1" dirty="0" smtClean="0">
              <a:solidFill>
                <a:srgbClr val="FF0000"/>
              </a:solidFill>
            </a:endParaRPr>
          </a:p>
        </p:txBody>
      </p:sp>
      <p:sp>
        <p:nvSpPr>
          <p:cNvPr id="5" name="Rectangle 4"/>
          <p:cNvSpPr/>
          <p:nvPr/>
        </p:nvSpPr>
        <p:spPr>
          <a:xfrm>
            <a:off x="0" y="1981200"/>
            <a:ext cx="91440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953000"/>
            <a:ext cx="91440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105400"/>
            <a:ext cx="9144000" cy="17526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p>
          <a:p>
            <a:pPr fontAlgn="auto">
              <a:spcBef>
                <a:spcPts val="0"/>
              </a:spcBef>
              <a:spcAft>
                <a:spcPts val="0"/>
              </a:spcAft>
              <a:defRPr/>
            </a:pPr>
            <a:r>
              <a:rPr lang="en-US" sz="2800" dirty="0" smtClean="0"/>
              <a:t>	</a:t>
            </a:r>
            <a:endParaRPr lang="en-US" sz="2800" dirty="0"/>
          </a:p>
        </p:txBody>
      </p:sp>
      <p:sp>
        <p:nvSpPr>
          <p:cNvPr id="8" name="Rectangle 7"/>
          <p:cNvSpPr/>
          <p:nvPr/>
        </p:nvSpPr>
        <p:spPr>
          <a:xfrm>
            <a:off x="0" y="0"/>
            <a:ext cx="9144000" cy="1981200"/>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14" descr="images.jpg"/>
          <p:cNvPicPr>
            <a:picLocks noChangeAspect="1"/>
          </p:cNvPicPr>
          <p:nvPr/>
        </p:nvPicPr>
        <p:blipFill>
          <a:blip r:embed="rId2" cstate="print"/>
          <a:srcRect/>
          <a:stretch>
            <a:fillRect/>
          </a:stretch>
        </p:blipFill>
        <p:spPr bwMode="auto">
          <a:xfrm>
            <a:off x="228600" y="228600"/>
            <a:ext cx="876300" cy="981075"/>
          </a:xfrm>
          <a:prstGeom prst="rect">
            <a:avLst/>
          </a:prstGeom>
          <a:noFill/>
          <a:ln w="9525">
            <a:noFill/>
            <a:miter lim="800000"/>
            <a:headEnd/>
            <a:tailEnd/>
          </a:ln>
        </p:spPr>
      </p:pic>
      <p:sp>
        <p:nvSpPr>
          <p:cNvPr id="11" name="Title 1"/>
          <p:cNvSpPr txBox="1">
            <a:spLocks/>
          </p:cNvSpPr>
          <p:nvPr/>
        </p:nvSpPr>
        <p:spPr bwMode="auto">
          <a:xfrm>
            <a:off x="1371600" y="228600"/>
            <a:ext cx="6858000" cy="1470025"/>
          </a:xfrm>
          <a:prstGeom prst="rect">
            <a:avLst/>
          </a:prstGeom>
          <a:noFill/>
          <a:ln w="9525">
            <a:noFill/>
            <a:miter lim="800000"/>
            <a:headEnd/>
            <a:tailEnd/>
          </a:ln>
        </p:spPr>
        <p:txBody>
          <a:bodyPr anchor="ctr"/>
          <a:lstStyle/>
          <a:p>
            <a:endParaRPr lang="en-US" sz="3200" b="1" dirty="0"/>
          </a:p>
        </p:txBody>
      </p:sp>
      <p:sp>
        <p:nvSpPr>
          <p:cNvPr id="12" name="Title 1"/>
          <p:cNvSpPr txBox="1">
            <a:spLocks/>
          </p:cNvSpPr>
          <p:nvPr/>
        </p:nvSpPr>
        <p:spPr>
          <a:xfrm>
            <a:off x="1447800" y="5791200"/>
            <a:ext cx="3962400" cy="762000"/>
          </a:xfrm>
          <a:prstGeom prst="rect">
            <a:avLst/>
          </a:prstGeom>
        </p:spPr>
        <p:txBody>
          <a:bodyPr vert="horz" lIns="91440" tIns="45720" rIns="91440" bIns="45720" rtlCol="0" anchor="ctr">
            <a:normAutofit fontScale="6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1" u="none" strike="noStrike" kern="1200" cap="none" spc="0" normalizeH="0" noProof="0" dirty="0" smtClean="0">
                <a:ln>
                  <a:noFill/>
                </a:ln>
                <a:solidFill>
                  <a:schemeClr val="bg1"/>
                </a:solidFill>
                <a:effectLst/>
                <a:uLnTx/>
                <a:uFillTx/>
                <a:latin typeface="+mj-lt"/>
                <a:ea typeface="+mj-ea"/>
                <a:cs typeface="+mj-cs"/>
              </a:rPr>
              <a:t>EAD Group</a:t>
            </a:r>
            <a:r>
              <a:rPr kumimoji="0" lang="en-US" sz="4400" b="0" i="1" u="none" strike="noStrike" kern="1200" cap="none" spc="0" normalizeH="0" baseline="0" noProof="0" dirty="0" smtClean="0">
                <a:ln>
                  <a:noFill/>
                </a:ln>
                <a:solidFill>
                  <a:schemeClr val="tx1"/>
                </a:solidFill>
                <a:effectLst/>
                <a:uLnTx/>
                <a:uFillTx/>
                <a:latin typeface="+mj-lt"/>
                <a:ea typeface="+mj-ea"/>
                <a:cs typeface="+mj-cs"/>
              </a:rPr>
              <a:t/>
            </a:r>
            <a:br>
              <a:rPr kumimoji="0" lang="en-US" sz="4400" b="0" i="1"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1"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2000" b="1" dirty="0"/>
              <a:t>Security Gateway to ICAM Interface (Cont.) </a:t>
            </a:r>
            <a:r>
              <a:rPr lang="en-US" sz="2000" b="1" dirty="0" smtClean="0"/>
              <a:t/>
            </a:r>
            <a:br>
              <a:rPr lang="en-US" sz="2000" b="1" dirty="0" smtClean="0"/>
            </a:br>
            <a:r>
              <a:rPr lang="en-US" sz="2000" b="1" dirty="0" smtClean="0"/>
              <a:t>SAML2 </a:t>
            </a:r>
            <a:r>
              <a:rPr lang="en-US" sz="2000" b="1" dirty="0"/>
              <a:t>Exchange Example for </a:t>
            </a:r>
            <a:r>
              <a:rPr lang="en-US" sz="2000" b="1" dirty="0" smtClean="0"/>
              <a:t>Steps 3 to 5</a:t>
            </a: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Rectangle 1"/>
          <p:cNvSpPr>
            <a:spLocks noGrp="1" noChangeArrowheads="1"/>
          </p:cNvSpPr>
          <p:nvPr>
            <p:ph idx="1"/>
          </p:nvPr>
        </p:nvSpPr>
        <p:spPr bwMode="auto">
          <a:xfrm>
            <a:off x="457200" y="1185531"/>
            <a:ext cx="8255209" cy="535531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3. The IDP redirects the user’s browser to the authentication page for collecting their credentials.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4. Upon successful authentication, the relying</a:t>
            </a:r>
            <a:r>
              <a:rPr kumimoji="0" lang="en-US" altLang="en-US" sz="1200" b="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t> party will also provide the </a:t>
            </a:r>
            <a:r>
              <a:rPr kumimoji="0" lang="en-US" altLang="en-US" sz="1200" b="0" i="0" u="none" strike="noStrike" cap="none" normalizeH="0" dirty="0" err="1" smtClean="0">
                <a:ln>
                  <a:noFill/>
                </a:ln>
                <a:solidFill>
                  <a:schemeClr val="tx1"/>
                </a:solidFill>
                <a:effectLst/>
                <a:latin typeface="Arial" panose="020B0604020202020204" pitchFamily="34" charset="0"/>
                <a:ea typeface="Times New Roman" panose="02020603050405020304" pitchFamily="18" charset="0"/>
              </a:rPr>
              <a:t>eAuth</a:t>
            </a:r>
            <a:r>
              <a:rPr kumimoji="0" lang="en-US" altLang="en-US" sz="1200" b="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t> attributes</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5. The IDP signs the assertion with its digital signature and sends the signed assertion back with a session token to </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smtClean="0">
                <a:ea typeface="Times New Roman" panose="02020603050405020304" pitchFamily="18" charset="0"/>
              </a:rPr>
              <a:t>Gateway </a:t>
            </a:r>
            <a:r>
              <a:rPr lang="en-US" altLang="en-US" sz="1200" dirty="0" smtClean="0">
                <a:ea typeface="Times New Roman" panose="02020603050405020304" pitchFamily="18" charset="0"/>
              </a:rPr>
              <a:t>(asserting party)</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If the relying party had included a RelayState with the authentication request, the asserting party then redirects the user’s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browser to the RelayState URL.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Below is the IDP response with an XHTML form</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The SSO service validates the request</a:t>
            </a:r>
            <a:r>
              <a:rPr kumimoji="0" lang="en-US" altLang="en-US" sz="900" b="0"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 and responds with a document containing an XHTML form:</a:t>
            </a:r>
            <a:endParaRPr kumimoji="0" lang="en-US" altLang="en-US" sz="600" b="0" i="0" u="none" strike="noStrike" cap="none" normalizeH="0" baseline="0" dirty="0" smtClean="0">
              <a:ln>
                <a:noFill/>
              </a:ln>
              <a:solidFill>
                <a:schemeClr val="tx1"/>
              </a:solidFill>
              <a:effectLst/>
            </a:endParaRPr>
          </a:p>
          <a:p>
            <a:pPr marL="0" lvl="0" indent="0">
              <a:buNone/>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form</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method</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"post" action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lang="en-US" altLang="en-US" sz="900" dirty="0">
                <a:solidFill>
                  <a:srgbClr val="385623"/>
                </a:solidFill>
                <a:latin typeface="Arial Unicode MS" panose="020B0604020202020204" pitchFamily="34" charset="-128"/>
                <a:ea typeface="Times New Roman" panose="02020603050405020304" pitchFamily="18" charset="0"/>
                <a:cs typeface="Courier New" panose="02070309020205020404" pitchFamily="49" charset="0"/>
              </a:rPr>
              <a:t>" https</a:t>
            </a:r>
            <a:r>
              <a:rPr lang="en-US" altLang="en-US" sz="900" dirty="0" smtClean="0">
                <a:solidFill>
                  <a:srgbClr val="385623"/>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sz="900" b="1" dirty="0">
                <a:solidFill>
                  <a:srgbClr val="385623"/>
                </a:solidFill>
                <a:ea typeface="Times New Roman" panose="02020603050405020304" pitchFamily="18" charset="0"/>
                <a:cs typeface="Courier New" panose="02070309020205020404" pitchFamily="49" charset="0"/>
              </a:rPr>
              <a:t>r6portal</a:t>
            </a:r>
            <a:r>
              <a:rPr lang="en-US" altLang="en-US" sz="900" dirty="0" smtClean="0">
                <a:solidFill>
                  <a:srgbClr val="385623"/>
                </a:solidFill>
                <a:latin typeface="Arial Unicode MS" panose="020B0604020202020204" pitchFamily="34" charset="-128"/>
                <a:ea typeface="Times New Roman" panose="02020603050405020304" pitchFamily="18" charset="0"/>
                <a:cs typeface="Courier New" panose="02070309020205020404" pitchFamily="49" charset="0"/>
              </a:rPr>
              <a:t>.wrk.fs.usda.gov/r6portal/saml2/acs" </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input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type</a:t>
            </a:r>
            <a:r>
              <a:rPr kumimoji="0" lang="en-US" altLang="en-US" sz="900" b="0" i="0" u="none" strike="noStrike" cap="none" normalizeH="0" baseline="0" dirty="0" smtClean="0">
                <a:ln>
                  <a:noFill/>
                </a:ln>
                <a:solidFill>
                  <a:srgbClr val="385623"/>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"hidden" name</a:t>
            </a:r>
            <a:r>
              <a:rPr kumimoji="0" lang="en-US" altLang="en-US" sz="900" b="0" i="0" u="none" strike="noStrike" cap="none" normalizeH="0" baseline="0" dirty="0" smtClean="0">
                <a:ln>
                  <a:noFill/>
                </a:ln>
                <a:solidFill>
                  <a:srgbClr val="385623"/>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SAMLResponse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value</a:t>
            </a:r>
            <a:r>
              <a:rPr kumimoji="0" lang="en-US" altLang="en-US" sz="900" b="0" i="0" u="none" strike="noStrike" cap="none" normalizeH="0" baseline="0" dirty="0" smtClean="0">
                <a:ln>
                  <a:noFill/>
                </a:ln>
                <a:solidFill>
                  <a:srgbClr val="385623"/>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"response"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input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type</a:t>
            </a:r>
            <a:r>
              <a:rPr kumimoji="0" lang="en-US" altLang="en-US" sz="900" b="0" i="0" u="none" strike="noStrike" cap="none" normalizeH="0" baseline="0" dirty="0" smtClean="0">
                <a:ln>
                  <a:noFill/>
                </a:ln>
                <a:solidFill>
                  <a:srgbClr val="385623"/>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"hidden" name</a:t>
            </a:r>
            <a:r>
              <a:rPr kumimoji="0" lang="en-US" altLang="en-US" sz="900" b="0" i="0" u="none" strike="noStrike" cap="none" normalizeH="0" baseline="0" dirty="0" smtClean="0">
                <a:ln>
                  <a:noFill/>
                </a:ln>
                <a:solidFill>
                  <a:srgbClr val="385623"/>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RelayState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value</a:t>
            </a:r>
            <a:r>
              <a:rPr kumimoji="0" lang="en-US" altLang="en-US" sz="900" b="0" i="0" u="none" strike="noStrike" cap="none" normalizeH="0" baseline="0" dirty="0" smtClean="0">
                <a:ln>
                  <a:noFill/>
                </a:ln>
                <a:solidFill>
                  <a:srgbClr val="385623"/>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"token" /&gt;    ...    &lt;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input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type</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"submit" value</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"Submit"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form</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The value of the </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RelayState</a:t>
            </a:r>
            <a:r>
              <a:rPr kumimoji="0" lang="en-US" altLang="en-US" sz="900" b="0"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 parameter has been preserved from step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The value of the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SAMLResponse</a:t>
            </a:r>
            <a:r>
              <a:rPr kumimoji="0" lang="en-US" altLang="en-US" sz="900" b="0"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 parameter is the base64 encoding of the following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samlp:Response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panose="020B0604020202020204" pitchFamily="34" charset="0"/>
                <a:ea typeface="Times New Roman" panose="02020603050405020304" pitchFamily="18" charset="0"/>
                <a:cs typeface="Arial" panose="020B0604020202020204" pitchFamily="34" charset="0"/>
              </a:rPr>
              <a:t> element: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samlp:Response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xmlns:samlp</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="urn:oasis:names:tc:SAML:2.0:protocol"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xmlns:saml</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="urn:oasis:names:tc:SAML:2.0:assertion"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ID="identifier_2"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InResponseTo</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="identifier_1"    Version="2.0"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IssueInstant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="2004-12-05T09:22:05"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Destination=" https://apps.fs.usda.gov/authenticateme</a:t>
            </a:r>
            <a:r>
              <a:rPr kumimoji="0" lang="en-US" altLang="en-US" sz="900" b="0" i="0" u="none" strike="noStrike" cap="none" normalizeH="0" baseline="0" dirty="0" smtClean="0">
                <a:ln>
                  <a:noFill/>
                </a:ln>
                <a:solidFill>
                  <a:srgbClr val="385623"/>
                </a:solidFill>
                <a:effectLst/>
                <a:latin typeface="Helvetica" panose="020B0604020202020204" pitchFamily="34" charset="0"/>
                <a:ea typeface="Times New Roman" panose="02020603050405020304" pitchFamily="18" charset="0"/>
                <a:cs typeface="Courier New" panose="02070309020205020404" pitchFamily="49" charset="0"/>
              </a:rPr>
              <a:t>/saml2/acs</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saml:Issuer</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https://ip.USDAeAuth/SAML2</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&lt;/saml:Issuer&gt;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samlp:Status</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samlp:StatusCode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Value="urn:oasis:names:tc:SAML:2.0:status:Success"</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samlp:Status</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saml:Assertion</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xmlns:saml</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="urn:oasis:names:tc:SAML:2.0:assertion"      ID="identifier_3"      Version="2.0"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IssueInstant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="2004-12-05T09:22:05"</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saml:Issuer</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https://ip.USDAeAuth/SAML2</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&lt;/saml:Issuer&gt;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1"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 a </a:t>
            </a:r>
            <a:r>
              <a:rPr kumimoji="0" lang="en-US" altLang="en-US" sz="900" b="1" i="1"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POSTed</a:t>
            </a:r>
            <a:r>
              <a:rPr kumimoji="0" lang="en-US" altLang="en-US" sz="900" b="1" i="1"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assertion MUST be signed --&gt;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ds:Signature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xmlns:ds</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="http://www.w3.org/2000/09/</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xmldsig</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ds:Signature</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saml:Subject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saml:NameID</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Format="urn:oasis:names:tc:SAML:2.0:nameid-format:transient"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3f7b3dcf-1674-4ecd-92c8-1544f346baf8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saml:NameID</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saml:SubjectConfirmation</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Method="urn:oasis:names:tc:SAML:2.0:cm:bearer"</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saml:SubjectConfirmationData</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InResponseTo</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="identifier_1"	Recipient=" https://apps.fs.usda.gov</a:t>
            </a:r>
            <a:r>
              <a:rPr kumimoji="0" lang="en-US" altLang="en-US" sz="900" b="0" i="0" u="none" strike="noStrike" cap="none" normalizeH="0" baseline="0" dirty="0" smtClean="0">
                <a:ln>
                  <a:noFill/>
                </a:ln>
                <a:solidFill>
                  <a:srgbClr val="385623"/>
                </a:solidFill>
                <a:effectLst/>
                <a:latin typeface="Helvetica" panose="020B0604020202020204" pitchFamily="34" charset="0"/>
                <a:ea typeface="Times New Roman" panose="02020603050405020304" pitchFamily="18" charset="0"/>
                <a:cs typeface="Courier New" panose="02070309020205020404" pitchFamily="49" charset="0"/>
              </a:rPr>
              <a:t>/saml2/acs</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NotOnOrAfter</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="2004-12-05T09:27:05"</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saml:SubjectConfirmation</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saml:Subject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saml:Conditions</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NotBefore</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="2004-12-05T09:17:05"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NotOnOrAfter</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="2004-12-05T09:27:05"</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saml:AudienceRestriction</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saml:Audience</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https://sp.example.com/SAML2</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&lt;/saml:Audience&gt;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saml:AudienceRestriction</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saml:Conditions</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saml:AuthnStatement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AuthnInstant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="2004-12-05T09:22:00"        </a:t>
            </a:r>
            <a:r>
              <a:rPr kumimoji="0" lang="en-US" altLang="en-US" sz="900" b="0"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SessionIndex</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="identifier_3"</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saml:AuthnContext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saml:AuthnContextClassRef</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urn:oasis:names:tc:SAML:2.0:ac:classes:PasswordProtectedTransport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saml:AuthnContextClassRef</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saml:AuthnContext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saml:AuthnStatement</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saml:Assertion</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900" b="0"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samlp:Response</a:t>
            </a:r>
            <a:r>
              <a:rPr kumimoji="0" lang="en-US" altLang="en-US" sz="900" b="1" i="0" u="none" strike="noStrike" cap="none" normalizeH="0" baseline="0" dirty="0" smtClean="0">
                <a:ln>
                  <a:noFill/>
                </a:ln>
                <a:solidFill>
                  <a:srgbClr val="385623"/>
                </a:solidFill>
                <a:effectLst/>
                <a:latin typeface="Arial Unicode MS" panose="020B0604020202020204" pitchFamily="34" charset="-128"/>
                <a:ea typeface="Times New Roman" panose="02020603050405020304" pitchFamily="18" charset="0"/>
                <a:cs typeface="Courier New" panose="02070309020205020404" pitchFamily="49" charset="0"/>
              </a:rPr>
              <a:t>&gt;</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SAML response will contain the same user attributes as the existing </a:t>
            </a:r>
            <a:r>
              <a:rPr kumimoji="0" lang="en-US" altLang="en-US" sz="1200" b="1"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eAuth</a:t>
            </a:r>
            <a:r>
              <a:rPr kumimoji="0" lang="en-US" altLang="en-US" sz="12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headers.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1377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2000" b="1" dirty="0"/>
              <a:t>Security Gateway to ICAM Interface (Cont.) </a:t>
            </a:r>
            <a:r>
              <a:rPr lang="en-US" sz="2000" b="1" dirty="0" smtClean="0"/>
              <a:t/>
            </a:r>
            <a:br>
              <a:rPr lang="en-US" sz="2000" b="1" dirty="0" smtClean="0"/>
            </a:br>
            <a:r>
              <a:rPr lang="en-US" sz="2000" b="1" dirty="0" smtClean="0"/>
              <a:t>Security Requirements for SAML</a:t>
            </a:r>
            <a:endParaRPr lang="en-US" sz="2000" b="1"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lvl="0"/>
            <a:endParaRPr lang="en-US" sz="2400" dirty="0" smtClean="0"/>
          </a:p>
          <a:p>
            <a:pPr lvl="0"/>
            <a:r>
              <a:rPr lang="en-US" sz="2400" dirty="0" smtClean="0"/>
              <a:t>Create </a:t>
            </a:r>
            <a:r>
              <a:rPr lang="en-US" sz="2400" dirty="0"/>
              <a:t>trust between two parties </a:t>
            </a:r>
            <a:r>
              <a:rPr lang="en-US" sz="2400" dirty="0" smtClean="0"/>
              <a:t>(Security Gateway </a:t>
            </a:r>
            <a:r>
              <a:rPr lang="en-US" sz="2400" dirty="0"/>
              <a:t>and ICAM)</a:t>
            </a:r>
          </a:p>
          <a:p>
            <a:pPr lvl="0"/>
            <a:r>
              <a:rPr lang="en-US" sz="2400" dirty="0" smtClean="0"/>
              <a:t>All </a:t>
            </a:r>
            <a:r>
              <a:rPr lang="en-US" sz="2400" dirty="0"/>
              <a:t>SSO transactions and communications between the asserting party </a:t>
            </a:r>
            <a:r>
              <a:rPr lang="en-US" sz="2400" dirty="0" smtClean="0"/>
              <a:t>and the </a:t>
            </a:r>
            <a:r>
              <a:rPr lang="en-US" sz="2400" dirty="0"/>
              <a:t>relying party and </a:t>
            </a:r>
            <a:r>
              <a:rPr lang="en-US" sz="2400" dirty="0" smtClean="0"/>
              <a:t>are </a:t>
            </a:r>
            <a:r>
              <a:rPr lang="en-US" sz="2400" dirty="0"/>
              <a:t>to be SSL encrypted.</a:t>
            </a:r>
          </a:p>
          <a:p>
            <a:pPr lvl="0"/>
            <a:r>
              <a:rPr lang="en-US" sz="2400" dirty="0"/>
              <a:t>The relying party </a:t>
            </a:r>
            <a:r>
              <a:rPr lang="en-US" sz="2400" dirty="0" smtClean="0"/>
              <a:t>(ICAM) software will verify </a:t>
            </a:r>
            <a:r>
              <a:rPr lang="en-US" sz="2400" dirty="0"/>
              <a:t>the asserting party’s digital signature and block a user login if the presented digital signature within an assertion is a mismatch.</a:t>
            </a:r>
          </a:p>
          <a:p>
            <a:pPr lvl="0"/>
            <a:r>
              <a:rPr lang="en-US" sz="2400" dirty="0" smtClean="0"/>
              <a:t>All the current </a:t>
            </a:r>
            <a:r>
              <a:rPr lang="en-US" sz="2400" dirty="0" err="1" smtClean="0"/>
              <a:t>eAuth</a:t>
            </a:r>
            <a:r>
              <a:rPr lang="en-US" sz="2400" dirty="0" smtClean="0"/>
              <a:t> user </a:t>
            </a:r>
            <a:r>
              <a:rPr lang="en-US" sz="2400" dirty="0"/>
              <a:t>attributes </a:t>
            </a:r>
            <a:r>
              <a:rPr lang="en-US" sz="2400" dirty="0" smtClean="0"/>
              <a:t>will be provided by the relying party (ICAM).</a:t>
            </a:r>
          </a:p>
          <a:p>
            <a:pPr lvl="0"/>
            <a:r>
              <a:rPr lang="en-US" sz="2400" dirty="0"/>
              <a:t>ICAM will import published data about the </a:t>
            </a:r>
            <a:r>
              <a:rPr lang="en-US" sz="2400" dirty="0" smtClean="0"/>
              <a:t>SECURITYPORTAL_SP.XML </a:t>
            </a:r>
            <a:r>
              <a:rPr lang="en-US" sz="2400" dirty="0"/>
              <a:t>to establish the SP trust.</a:t>
            </a:r>
          </a:p>
          <a:p>
            <a:pPr lvl="0"/>
            <a:r>
              <a:rPr lang="en-US" sz="2400" dirty="0"/>
              <a:t>ICAM will send LDAP Attributes as Claims.</a:t>
            </a:r>
          </a:p>
          <a:p>
            <a:pPr lvl="0"/>
            <a:r>
              <a:rPr lang="en-US" sz="2400" dirty="0"/>
              <a:t>ICAM will map LDAP attributes with outgoing claim types to create claim rules.</a:t>
            </a:r>
          </a:p>
          <a:p>
            <a:pPr lvl="0"/>
            <a:r>
              <a:rPr lang="en-US" sz="2400" dirty="0"/>
              <a:t>ICAM provides the </a:t>
            </a:r>
            <a:r>
              <a:rPr lang="en-US" sz="2400" dirty="0" smtClean="0"/>
              <a:t>secure </a:t>
            </a:r>
            <a:r>
              <a:rPr lang="en-US" sz="2400" dirty="0"/>
              <a:t>hash algorithm level to use for the SP (SHA-1 or SHA-2</a:t>
            </a:r>
            <a:r>
              <a:rPr lang="en-US" sz="2400" dirty="0" smtClean="0"/>
              <a:t>).</a:t>
            </a:r>
          </a:p>
          <a:p>
            <a:pPr lvl="0"/>
            <a:r>
              <a:rPr lang="en-US" sz="2400" dirty="0" smtClean="0"/>
              <a:t>ICAM will provide all </a:t>
            </a:r>
            <a:r>
              <a:rPr lang="en-US" sz="2400" dirty="0"/>
              <a:t>the current </a:t>
            </a:r>
            <a:r>
              <a:rPr lang="en-US" sz="2400" dirty="0" err="1"/>
              <a:t>eAuth</a:t>
            </a:r>
            <a:r>
              <a:rPr lang="en-US" sz="2400" dirty="0"/>
              <a:t> user attributes</a:t>
            </a:r>
          </a:p>
          <a:p>
            <a:pPr lvl="0"/>
            <a:r>
              <a:rPr lang="en-US" sz="2400" dirty="0"/>
              <a:t>ICAM provides </a:t>
            </a:r>
            <a:r>
              <a:rPr lang="en-US" sz="2400" dirty="0" smtClean="0"/>
              <a:t>an </a:t>
            </a:r>
            <a:r>
              <a:rPr lang="en-US" sz="2400" dirty="0"/>
              <a:t>SSL certificate </a:t>
            </a:r>
            <a:r>
              <a:rPr lang="en-US" sz="2400" dirty="0" smtClean="0"/>
              <a:t>(server authentication certificate that proves its identity) for </a:t>
            </a:r>
            <a:r>
              <a:rPr lang="en-US" sz="2400" dirty="0"/>
              <a:t>the SP from a Certificate Authority (recommend well-known public CA</a:t>
            </a:r>
            <a:r>
              <a:rPr lang="en-US" sz="2400" dirty="0" smtClean="0"/>
              <a:t>).</a:t>
            </a:r>
          </a:p>
          <a:p>
            <a:pPr lvl="0"/>
            <a:r>
              <a:rPr lang="en-US" sz="2400" dirty="0" smtClean="0"/>
              <a:t>PKI for encrypting with the public key passed to the clients and decrypting with the private key. </a:t>
            </a:r>
            <a:endParaRPr lang="en-US" sz="2400" dirty="0"/>
          </a:p>
          <a:p>
            <a:pPr marL="400050" lvl="1" indent="0">
              <a:buNone/>
            </a:pPr>
            <a:r>
              <a:rPr lang="en-US" sz="2000" dirty="0" smtClean="0"/>
              <a:t>- </a:t>
            </a:r>
            <a:r>
              <a:rPr lang="en-US" sz="2000" dirty="0" smtClean="0"/>
              <a:t>Common </a:t>
            </a:r>
            <a:r>
              <a:rPr lang="en-US" sz="2000" dirty="0"/>
              <a:t>Name — The fully-qualified domain name (FQDN) — or URL </a:t>
            </a:r>
            <a:endParaRPr lang="en-US" sz="2000" dirty="0" smtClean="0"/>
          </a:p>
          <a:p>
            <a:pPr marL="400050" lvl="1" indent="0">
              <a:buNone/>
            </a:pPr>
            <a:r>
              <a:rPr lang="en-US" sz="2000" dirty="0" smtClean="0"/>
              <a:t>- RSA </a:t>
            </a:r>
            <a:r>
              <a:rPr lang="en-US" sz="2000" dirty="0" err="1"/>
              <a:t>SChannel</a:t>
            </a:r>
            <a:r>
              <a:rPr lang="en-US" sz="2000" dirty="0"/>
              <a:t> Cryptographic Provider, Bit length </a:t>
            </a:r>
            <a:r>
              <a:rPr lang="en-US" sz="2000" dirty="0" smtClean="0"/>
              <a:t>2048</a:t>
            </a:r>
            <a:endParaRPr lang="en-US" sz="2000" dirty="0"/>
          </a:p>
          <a:p>
            <a:pPr marL="400050" lvl="1"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133971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73443"/>
          </a:xfrm>
        </p:spPr>
        <p:txBody>
          <a:bodyPr>
            <a:noAutofit/>
          </a:bodyPr>
          <a:lstStyle/>
          <a:p>
            <a:r>
              <a:rPr lang="en-US" sz="2000" b="1" dirty="0"/>
              <a:t>Security Gateway to ICAM Interface (Cont.) </a:t>
            </a:r>
            <a:r>
              <a:rPr lang="en-US" sz="2000" b="1" dirty="0" smtClean="0"/>
              <a:t/>
            </a:r>
            <a:br>
              <a:rPr lang="en-US" sz="2000" b="1" dirty="0" smtClean="0"/>
            </a:br>
            <a:r>
              <a:rPr lang="en-US" sz="2000" b="1" dirty="0" smtClean="0"/>
              <a:t>Information </a:t>
            </a:r>
            <a:r>
              <a:rPr lang="en-US" sz="2000" b="1" dirty="0" smtClean="0"/>
              <a:t>Provided to the Relying Party (ICAM)</a:t>
            </a:r>
            <a:endParaRPr lang="en-US" sz="2000" b="1" dirty="0"/>
          </a:p>
        </p:txBody>
      </p:sp>
      <p:sp>
        <p:nvSpPr>
          <p:cNvPr id="3" name="Content Placeholder 2"/>
          <p:cNvSpPr>
            <a:spLocks noGrp="1"/>
          </p:cNvSpPr>
          <p:nvPr>
            <p:ph idx="1"/>
          </p:nvPr>
        </p:nvSpPr>
        <p:spPr>
          <a:xfrm>
            <a:off x="457200" y="1524000"/>
            <a:ext cx="8534400" cy="4602163"/>
          </a:xfrm>
        </p:spPr>
        <p:txBody>
          <a:bodyPr>
            <a:normAutofit fontScale="92500" lnSpcReduction="10000"/>
          </a:bodyPr>
          <a:lstStyle/>
          <a:p>
            <a:pPr lvl="0"/>
            <a:r>
              <a:rPr lang="en-US" sz="2800" dirty="0" smtClean="0"/>
              <a:t>The </a:t>
            </a:r>
            <a:r>
              <a:rPr lang="en-US" sz="2800" dirty="0"/>
              <a:t>base </a:t>
            </a:r>
            <a:r>
              <a:rPr lang="en-US" sz="2800" dirty="0" smtClean="0"/>
              <a:t>Dev URL </a:t>
            </a:r>
            <a:r>
              <a:rPr lang="en-US" sz="2800" dirty="0"/>
              <a:t>for the (SP) service provider</a:t>
            </a:r>
            <a:r>
              <a:rPr lang="en-US" sz="2800" dirty="0" smtClean="0"/>
              <a:t>.</a:t>
            </a:r>
          </a:p>
          <a:p>
            <a:pPr marL="0" lvl="0" indent="0">
              <a:buNone/>
            </a:pPr>
            <a:r>
              <a:rPr lang="en-US" sz="2800" dirty="0" smtClean="0"/>
              <a:t>	https://</a:t>
            </a:r>
            <a:r>
              <a:rPr lang="en-US" altLang="en-US" sz="2800" b="1" dirty="0">
                <a:solidFill>
                  <a:srgbClr val="385623"/>
                </a:solidFill>
                <a:ea typeface="Times New Roman" panose="02020603050405020304" pitchFamily="18" charset="0"/>
                <a:cs typeface="Courier New" panose="02070309020205020404" pitchFamily="49" charset="0"/>
              </a:rPr>
              <a:t>r6portal</a:t>
            </a:r>
            <a:r>
              <a:rPr lang="en-US" sz="2800" dirty="0" smtClean="0"/>
              <a:t>.wrk.fs.usda.gov</a:t>
            </a:r>
            <a:endParaRPr lang="en-US" sz="2800" dirty="0"/>
          </a:p>
          <a:p>
            <a:pPr lvl="0"/>
            <a:r>
              <a:rPr lang="en-US" sz="2800" dirty="0" smtClean="0"/>
              <a:t>The </a:t>
            </a:r>
            <a:r>
              <a:rPr lang="en-US" sz="2800" dirty="0"/>
              <a:t>assertion consumer service URL</a:t>
            </a:r>
            <a:r>
              <a:rPr lang="en-US" sz="2800" dirty="0" smtClean="0"/>
              <a:t>.</a:t>
            </a:r>
          </a:p>
          <a:p>
            <a:pPr marL="0" lvl="0" indent="0">
              <a:buNone/>
            </a:pPr>
            <a:r>
              <a:rPr lang="en-US" sz="2600" dirty="0"/>
              <a:t> </a:t>
            </a:r>
            <a:r>
              <a:rPr lang="en-US" sz="2600" dirty="0" smtClean="0"/>
              <a:t>  https://</a:t>
            </a:r>
            <a:r>
              <a:rPr lang="en-US" altLang="en-US" sz="2800" b="1" dirty="0">
                <a:solidFill>
                  <a:srgbClr val="385623"/>
                </a:solidFill>
                <a:ea typeface="Times New Roman" panose="02020603050405020304" pitchFamily="18" charset="0"/>
                <a:cs typeface="Courier New" panose="02070309020205020404" pitchFamily="49" charset="0"/>
              </a:rPr>
              <a:t>r6portal</a:t>
            </a:r>
            <a:r>
              <a:rPr lang="en-US" sz="2600" dirty="0" smtClean="0"/>
              <a:t>.wrk.fs.usda.gov/r6portal/saml2/acs?so=00D</a:t>
            </a:r>
            <a:endParaRPr lang="en-US" sz="2600" dirty="0"/>
          </a:p>
          <a:p>
            <a:r>
              <a:rPr lang="en-US" sz="2800" dirty="0" smtClean="0"/>
              <a:t>The </a:t>
            </a:r>
            <a:r>
              <a:rPr lang="en-US" sz="2800" dirty="0"/>
              <a:t>remote (SPID) Service Provider Identification. 	</a:t>
            </a:r>
            <a:r>
              <a:rPr lang="en-US" sz="2800" dirty="0" smtClean="0"/>
              <a:t>https://</a:t>
            </a:r>
            <a:r>
              <a:rPr lang="en-US" altLang="en-US" sz="2800" b="1" dirty="0">
                <a:solidFill>
                  <a:srgbClr val="385623"/>
                </a:solidFill>
                <a:ea typeface="Times New Roman" panose="02020603050405020304" pitchFamily="18" charset="0"/>
                <a:cs typeface="Courier New" panose="02070309020205020404" pitchFamily="49" charset="0"/>
              </a:rPr>
              <a:t>r6portal</a:t>
            </a:r>
            <a:r>
              <a:rPr lang="en-US" sz="2800" dirty="0" smtClean="0"/>
              <a:t>.wrk.fs.usda.gov.</a:t>
            </a:r>
            <a:endParaRPr lang="en-US" sz="2800" dirty="0"/>
          </a:p>
          <a:p>
            <a:pPr lvl="0"/>
            <a:r>
              <a:rPr lang="en-US" sz="2800" dirty="0"/>
              <a:t>The SP public key to be used for encrypting assertion attributes</a:t>
            </a:r>
            <a:r>
              <a:rPr lang="en-US" sz="2800" dirty="0" smtClean="0"/>
              <a:t>.</a:t>
            </a:r>
          </a:p>
          <a:p>
            <a:pPr lvl="0"/>
            <a:r>
              <a:rPr lang="en-US" sz="2800" dirty="0" smtClean="0">
                <a:solidFill>
                  <a:srgbClr val="FF0000"/>
                </a:solidFill>
              </a:rPr>
              <a:t>Will need also the re-direct URL from the relying party. </a:t>
            </a:r>
            <a:r>
              <a:rPr lang="en-US" sz="2800" dirty="0" err="1">
                <a:solidFill>
                  <a:srgbClr val="FF0000"/>
                </a:solidFill>
              </a:rPr>
              <a:t>i</a:t>
            </a:r>
            <a:r>
              <a:rPr lang="en-US" sz="2800" dirty="0" err="1" smtClean="0">
                <a:solidFill>
                  <a:srgbClr val="FF0000"/>
                </a:solidFill>
              </a:rPr>
              <a:t>e</a:t>
            </a:r>
            <a:r>
              <a:rPr lang="en-US" sz="2800" dirty="0" smtClean="0">
                <a:solidFill>
                  <a:srgbClr val="FF0000"/>
                </a:solidFill>
              </a:rPr>
              <a:t>.</a:t>
            </a:r>
          </a:p>
          <a:p>
            <a:pPr marL="0" lvl="0" indent="0">
              <a:buNone/>
            </a:pPr>
            <a:r>
              <a:rPr lang="en-US" sz="2800" dirty="0">
                <a:solidFill>
                  <a:srgbClr val="FF0000"/>
                </a:solidFill>
              </a:rPr>
              <a:t>	https://ip.USDAeAuth/SAML2/SSO/Redirect?SAMLRequest=&lt;request&gt;&amp;RelayState=&lt;relaystate&gt;</a:t>
            </a:r>
            <a:endParaRPr lang="en-US" sz="2800"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703410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184615"/>
            <a:ext cx="8229600" cy="428625"/>
          </a:xfrm>
        </p:spPr>
        <p:txBody>
          <a:bodyPr>
            <a:normAutofit fontScale="90000"/>
          </a:bodyPr>
          <a:lstStyle/>
          <a:p>
            <a:r>
              <a:rPr lang="en-US" sz="2000" b="1" dirty="0" smtClean="0"/>
              <a:t>SPA Application </a:t>
            </a:r>
            <a:r>
              <a:rPr lang="en-US" sz="2000" b="1" dirty="0" smtClean="0"/>
              <a:t>PIV Authentication</a:t>
            </a:r>
            <a:r>
              <a:rPr lang="en-US" sz="2000" b="1" dirty="0" smtClean="0"/>
              <a:t> Flow</a:t>
            </a:r>
            <a:br>
              <a:rPr lang="en-US" sz="2000" b="1" dirty="0" smtClean="0"/>
            </a:br>
            <a:r>
              <a:rPr lang="en-US" sz="2000" b="1" dirty="0" smtClean="0"/>
              <a:t>with </a:t>
            </a:r>
            <a:r>
              <a:rPr lang="en-US" sz="2000" b="1" dirty="0" smtClean="0"/>
              <a:t>OpenID Connect</a:t>
            </a:r>
            <a:r>
              <a:rPr lang="en-US" sz="2000" b="1" dirty="0"/>
              <a:t> and SAML2 </a:t>
            </a:r>
            <a:r>
              <a:rPr lang="en-US" sz="2000" b="1" dirty="0" smtClean="0"/>
              <a:t>(Using </a:t>
            </a:r>
            <a:r>
              <a:rPr lang="en-US" sz="2000" b="1" dirty="0"/>
              <a:t>the Relay </a:t>
            </a:r>
            <a:r>
              <a:rPr lang="en-US" sz="2000" b="1" dirty="0" smtClean="0"/>
              <a:t>State) </a:t>
            </a:r>
            <a:endParaRPr lang="en-US" sz="2000" b="1" dirty="0"/>
          </a:p>
        </p:txBody>
      </p:sp>
      <p:sp>
        <p:nvSpPr>
          <p:cNvPr id="4" name="Slide Number Placeholder 3"/>
          <p:cNvSpPr>
            <a:spLocks noGrp="1"/>
          </p:cNvSpPr>
          <p:nvPr>
            <p:ph type="sldNum" sz="quarter" idx="12"/>
          </p:nvPr>
        </p:nvSpPr>
        <p:spPr>
          <a:xfrm>
            <a:off x="6553200" y="7178675"/>
            <a:ext cx="2133600" cy="365125"/>
          </a:xfrm>
        </p:spPr>
        <p:txBody>
          <a:bodyPr/>
          <a:lstStyle/>
          <a:p>
            <a:fld id="{B6F15528-21DE-4FAA-801E-634DDDAF4B2B}" type="slidenum">
              <a:rPr lang="en-US" smtClean="0"/>
              <a:pPr/>
              <a:t>13</a:t>
            </a:fld>
            <a:endParaRPr lang="en-US" dirty="0"/>
          </a:p>
        </p:txBody>
      </p:sp>
      <p:cxnSp>
        <p:nvCxnSpPr>
          <p:cNvPr id="5" name="Straight Arrow Connector 4"/>
          <p:cNvCxnSpPr/>
          <p:nvPr/>
        </p:nvCxnSpPr>
        <p:spPr>
          <a:xfrm flipV="1">
            <a:off x="855425" y="1998444"/>
            <a:ext cx="2206942" cy="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881762" y="2209800"/>
            <a:ext cx="2166238" cy="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9531" y="1783575"/>
            <a:ext cx="90488" cy="61730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453009" y="1804281"/>
            <a:ext cx="762000" cy="184666"/>
          </a:xfrm>
          <a:prstGeom prst="rect">
            <a:avLst/>
          </a:prstGeom>
          <a:noFill/>
        </p:spPr>
        <p:txBody>
          <a:bodyPr wrap="square" rtlCol="0">
            <a:spAutoFit/>
          </a:bodyPr>
          <a:lstStyle/>
          <a:p>
            <a:r>
              <a:rPr lang="en-US" sz="600" b="1" dirty="0" smtClean="0"/>
              <a:t>Get</a:t>
            </a:r>
            <a:r>
              <a:rPr lang="en-US" sz="600" dirty="0" smtClean="0"/>
              <a:t> </a:t>
            </a:r>
            <a:r>
              <a:rPr lang="en-US" sz="600" dirty="0" err="1" smtClean="0"/>
              <a:t>ClientURL</a:t>
            </a:r>
            <a:endParaRPr lang="en-US" sz="600" dirty="0"/>
          </a:p>
        </p:txBody>
      </p:sp>
      <p:sp>
        <p:nvSpPr>
          <p:cNvPr id="18" name="TextBox 17"/>
          <p:cNvSpPr txBox="1"/>
          <p:nvPr/>
        </p:nvSpPr>
        <p:spPr>
          <a:xfrm>
            <a:off x="1317757" y="2057400"/>
            <a:ext cx="1333500" cy="184666"/>
          </a:xfrm>
          <a:prstGeom prst="rect">
            <a:avLst/>
          </a:prstGeom>
          <a:noFill/>
        </p:spPr>
        <p:txBody>
          <a:bodyPr wrap="square" rtlCol="0">
            <a:spAutoFit/>
          </a:bodyPr>
          <a:lstStyle/>
          <a:p>
            <a:r>
              <a:rPr lang="en-US" sz="600" dirty="0"/>
              <a:t>Main </a:t>
            </a:r>
            <a:r>
              <a:rPr lang="en-US" sz="600" dirty="0" smtClean="0"/>
              <a:t>Application </a:t>
            </a:r>
            <a:r>
              <a:rPr lang="en-US" sz="600" dirty="0"/>
              <a:t>View</a:t>
            </a:r>
          </a:p>
        </p:txBody>
      </p:sp>
      <p:sp>
        <p:nvSpPr>
          <p:cNvPr id="19" name="TextBox 18"/>
          <p:cNvSpPr txBox="1"/>
          <p:nvPr/>
        </p:nvSpPr>
        <p:spPr>
          <a:xfrm>
            <a:off x="866934" y="4343718"/>
            <a:ext cx="3623494" cy="276999"/>
          </a:xfrm>
          <a:prstGeom prst="rect">
            <a:avLst/>
          </a:prstGeom>
          <a:noFill/>
        </p:spPr>
        <p:txBody>
          <a:bodyPr wrap="square" rtlCol="0">
            <a:spAutoFit/>
          </a:bodyPr>
          <a:lstStyle/>
          <a:p>
            <a:r>
              <a:rPr lang="en-US" sz="600" dirty="0"/>
              <a:t>https://YOUR_APP/callback#access_token=TOKEN&amp;state=STATE</a:t>
            </a:r>
            <a:r>
              <a:rPr lang="en-US" sz="600" dirty="0" smtClean="0"/>
              <a:t>&amp;</a:t>
            </a:r>
          </a:p>
          <a:p>
            <a:r>
              <a:rPr lang="en-US" sz="600" dirty="0" smtClean="0"/>
              <a:t>token_type=</a:t>
            </a:r>
            <a:r>
              <a:rPr lang="en-US" sz="600" dirty="0" err="1" smtClean="0"/>
              <a:t>TYPE&amp;expires_in</a:t>
            </a:r>
            <a:r>
              <a:rPr lang="en-US" sz="600" dirty="0" smtClean="0"/>
              <a:t>=SECONDS</a:t>
            </a:r>
            <a:endParaRPr lang="en-US" sz="600" dirty="0"/>
          </a:p>
        </p:txBody>
      </p:sp>
      <p:sp>
        <p:nvSpPr>
          <p:cNvPr id="21" name="Rectangle 20"/>
          <p:cNvSpPr/>
          <p:nvPr/>
        </p:nvSpPr>
        <p:spPr>
          <a:xfrm>
            <a:off x="3114280" y="1865722"/>
            <a:ext cx="86320" cy="4135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923109" y="4609149"/>
            <a:ext cx="2141607" cy="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40650" y="4629529"/>
            <a:ext cx="666750" cy="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47920" y="4838254"/>
            <a:ext cx="602330" cy="6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81301" y="4444863"/>
            <a:ext cx="794443" cy="184666"/>
          </a:xfrm>
          <a:prstGeom prst="rect">
            <a:avLst/>
          </a:prstGeom>
          <a:noFill/>
        </p:spPr>
        <p:txBody>
          <a:bodyPr wrap="square" rtlCol="0">
            <a:spAutoFit/>
          </a:bodyPr>
          <a:lstStyle/>
          <a:p>
            <a:r>
              <a:rPr lang="en-US" sz="600" b="1" dirty="0" smtClean="0"/>
              <a:t>Get </a:t>
            </a:r>
            <a:r>
              <a:rPr lang="en-US" sz="600" dirty="0" smtClean="0"/>
              <a:t>/</a:t>
            </a:r>
            <a:r>
              <a:rPr lang="en-US" sz="600" dirty="0" err="1" smtClean="0"/>
              <a:t>api</a:t>
            </a:r>
            <a:r>
              <a:rPr lang="en-US" sz="600" dirty="0" smtClean="0"/>
              <a:t>/Resource</a:t>
            </a:r>
            <a:endParaRPr lang="en-US" sz="600" dirty="0"/>
          </a:p>
        </p:txBody>
      </p:sp>
      <p:sp>
        <p:nvSpPr>
          <p:cNvPr id="30" name="TextBox 29"/>
          <p:cNvSpPr txBox="1"/>
          <p:nvPr/>
        </p:nvSpPr>
        <p:spPr>
          <a:xfrm>
            <a:off x="3233688" y="4660332"/>
            <a:ext cx="681038" cy="184666"/>
          </a:xfrm>
          <a:prstGeom prst="rect">
            <a:avLst/>
          </a:prstGeom>
          <a:noFill/>
        </p:spPr>
        <p:txBody>
          <a:bodyPr wrap="square" rtlCol="0">
            <a:spAutoFit/>
          </a:bodyPr>
          <a:lstStyle/>
          <a:p>
            <a:r>
              <a:rPr lang="en-US" sz="600" b="1" dirty="0">
                <a:solidFill>
                  <a:srgbClr val="FF0000"/>
                </a:solidFill>
              </a:rPr>
              <a:t>A</a:t>
            </a:r>
            <a:r>
              <a:rPr lang="en-US" sz="600" b="1" dirty="0" smtClean="0">
                <a:solidFill>
                  <a:srgbClr val="FF0000"/>
                </a:solidFill>
              </a:rPr>
              <a:t>uthorized</a:t>
            </a:r>
            <a:endParaRPr lang="en-US" sz="600" dirty="0">
              <a:solidFill>
                <a:srgbClr val="FF0000"/>
              </a:solidFill>
            </a:endParaRPr>
          </a:p>
        </p:txBody>
      </p:sp>
      <p:cxnSp>
        <p:nvCxnSpPr>
          <p:cNvPr id="32" name="Straight Arrow Connector 31"/>
          <p:cNvCxnSpPr/>
          <p:nvPr/>
        </p:nvCxnSpPr>
        <p:spPr>
          <a:xfrm flipH="1">
            <a:off x="910292" y="4814195"/>
            <a:ext cx="2061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938483" y="4572000"/>
            <a:ext cx="76200" cy="35864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5800" y="2507377"/>
            <a:ext cx="90488" cy="61730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3462" y="1606026"/>
            <a:ext cx="749538" cy="141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Browser</a:t>
            </a:r>
            <a:endParaRPr lang="en-US" sz="900" dirty="0"/>
          </a:p>
        </p:txBody>
      </p:sp>
      <p:sp>
        <p:nvSpPr>
          <p:cNvPr id="39" name="Rectangle 38"/>
          <p:cNvSpPr/>
          <p:nvPr/>
        </p:nvSpPr>
        <p:spPr>
          <a:xfrm>
            <a:off x="2387753" y="1621526"/>
            <a:ext cx="928648" cy="13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SPA Application</a:t>
            </a:r>
            <a:endParaRPr lang="en-US" sz="900" dirty="0"/>
          </a:p>
        </p:txBody>
      </p:sp>
      <p:sp>
        <p:nvSpPr>
          <p:cNvPr id="42" name="Rectangle 41"/>
          <p:cNvSpPr/>
          <p:nvPr/>
        </p:nvSpPr>
        <p:spPr>
          <a:xfrm>
            <a:off x="4799806" y="1606027"/>
            <a:ext cx="2021002" cy="166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Security Portal </a:t>
            </a:r>
            <a:r>
              <a:rPr lang="en-US" sz="900" dirty="0" smtClean="0"/>
              <a:t>- SAML Service Provider</a:t>
            </a:r>
            <a:endParaRPr lang="en-US" sz="900" dirty="0"/>
          </a:p>
        </p:txBody>
      </p:sp>
      <p:sp>
        <p:nvSpPr>
          <p:cNvPr id="43" name="Rectangle 42"/>
          <p:cNvSpPr/>
          <p:nvPr/>
        </p:nvSpPr>
        <p:spPr>
          <a:xfrm>
            <a:off x="6973207" y="1590320"/>
            <a:ext cx="1575629" cy="16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ICAM- Identity Provider</a:t>
            </a:r>
            <a:endParaRPr lang="en-US" sz="900" dirty="0"/>
          </a:p>
        </p:txBody>
      </p:sp>
      <p:sp>
        <p:nvSpPr>
          <p:cNvPr id="44" name="Rectangle 43"/>
          <p:cNvSpPr/>
          <p:nvPr/>
        </p:nvSpPr>
        <p:spPr>
          <a:xfrm>
            <a:off x="5462477" y="2471367"/>
            <a:ext cx="83902" cy="4703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45" name="Straight Arrow Connector 44"/>
          <p:cNvCxnSpPr/>
          <p:nvPr/>
        </p:nvCxnSpPr>
        <p:spPr>
          <a:xfrm>
            <a:off x="855425" y="2706545"/>
            <a:ext cx="447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39510" y="2394401"/>
            <a:ext cx="4622968" cy="276999"/>
          </a:xfrm>
          <a:prstGeom prst="rect">
            <a:avLst/>
          </a:prstGeom>
          <a:noFill/>
        </p:spPr>
        <p:txBody>
          <a:bodyPr wrap="square" rtlCol="0">
            <a:spAutoFit/>
          </a:bodyPr>
          <a:lstStyle/>
          <a:p>
            <a:r>
              <a:rPr lang="en-US" sz="600" dirty="0"/>
              <a:t>GET https://r6portal.wrk.fs.usda.gov/r6portal/saml2/sso?audience=API_IDENTIFIER&amp;scope=SCOPE&amp;response_type=token|id_token|id_token </a:t>
            </a:r>
            <a:r>
              <a:rPr lang="en-US" sz="600" dirty="0" err="1"/>
              <a:t>token&amp;client_id</a:t>
            </a:r>
            <a:r>
              <a:rPr lang="en-US" sz="600" dirty="0"/>
              <a:t>=</a:t>
            </a:r>
            <a:r>
              <a:rPr lang="en-US" sz="600" dirty="0" err="1"/>
              <a:t>YOUR_CLIENT_ID&amp;redirect_uri</a:t>
            </a:r>
            <a:r>
              <a:rPr lang="en-US" sz="600" dirty="0"/>
              <a:t>=https://YOUR_APP/callback&amp;state=STATE&amp;nonce=NONCE&amp;connection=Connection</a:t>
            </a:r>
          </a:p>
        </p:txBody>
      </p:sp>
      <p:cxnSp>
        <p:nvCxnSpPr>
          <p:cNvPr id="48" name="Straight Arrow Connector 47"/>
          <p:cNvCxnSpPr/>
          <p:nvPr/>
        </p:nvCxnSpPr>
        <p:spPr>
          <a:xfrm flipH="1" flipV="1">
            <a:off x="866934" y="2891211"/>
            <a:ext cx="4390866" cy="2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61377" y="2727325"/>
            <a:ext cx="1571466" cy="184666"/>
          </a:xfrm>
          <a:prstGeom prst="rect">
            <a:avLst/>
          </a:prstGeom>
          <a:noFill/>
        </p:spPr>
        <p:txBody>
          <a:bodyPr wrap="square" rtlCol="0">
            <a:spAutoFit/>
          </a:bodyPr>
          <a:lstStyle/>
          <a:p>
            <a:r>
              <a:rPr lang="en-US" sz="600" dirty="0"/>
              <a:t>302 </a:t>
            </a:r>
            <a:r>
              <a:rPr lang="en-US" sz="600" dirty="0" smtClean="0"/>
              <a:t>Redirect + SAML Request + </a:t>
            </a:r>
            <a:r>
              <a:rPr lang="en-US" sz="600" dirty="0" err="1" smtClean="0"/>
              <a:t>RelayState</a:t>
            </a:r>
            <a:endParaRPr lang="en-US" sz="600" dirty="0"/>
          </a:p>
        </p:txBody>
      </p:sp>
      <p:sp>
        <p:nvSpPr>
          <p:cNvPr id="55" name="TextBox 54"/>
          <p:cNvSpPr txBox="1"/>
          <p:nvPr/>
        </p:nvSpPr>
        <p:spPr>
          <a:xfrm>
            <a:off x="1519456" y="3083375"/>
            <a:ext cx="3628866" cy="184666"/>
          </a:xfrm>
          <a:prstGeom prst="rect">
            <a:avLst/>
          </a:prstGeom>
          <a:noFill/>
        </p:spPr>
        <p:txBody>
          <a:bodyPr wrap="square" rtlCol="0">
            <a:spAutoFit/>
          </a:bodyPr>
          <a:lstStyle/>
          <a:p>
            <a:r>
              <a:rPr lang="en-US" sz="600" dirty="0"/>
              <a:t>https://ip.USDAeAuth/SAML2/SSO/Redirect?SAMLRequest=&lt;request&gt;&amp;RelayState=&lt;relaystate&gt;</a:t>
            </a:r>
          </a:p>
        </p:txBody>
      </p:sp>
      <p:sp>
        <p:nvSpPr>
          <p:cNvPr id="56" name="Rectangle 55"/>
          <p:cNvSpPr/>
          <p:nvPr/>
        </p:nvSpPr>
        <p:spPr>
          <a:xfrm>
            <a:off x="685800" y="3210317"/>
            <a:ext cx="90488" cy="5076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154956" y="3158861"/>
            <a:ext cx="86538" cy="5154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flipV="1">
            <a:off x="896004" y="3231914"/>
            <a:ext cx="6190596" cy="3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96004" y="3489325"/>
            <a:ext cx="6190596" cy="5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910292" y="3360620"/>
            <a:ext cx="6176308" cy="2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96082" y="3231914"/>
            <a:ext cx="1571466" cy="184666"/>
          </a:xfrm>
          <a:prstGeom prst="rect">
            <a:avLst/>
          </a:prstGeom>
          <a:noFill/>
        </p:spPr>
        <p:txBody>
          <a:bodyPr wrap="square" rtlCol="0">
            <a:spAutoFit/>
          </a:bodyPr>
          <a:lstStyle/>
          <a:p>
            <a:r>
              <a:rPr lang="en-US" sz="600" dirty="0" smtClean="0"/>
              <a:t>ICAM Authentication Request</a:t>
            </a:r>
            <a:endParaRPr lang="en-US" sz="600" dirty="0"/>
          </a:p>
        </p:txBody>
      </p:sp>
      <p:sp>
        <p:nvSpPr>
          <p:cNvPr id="67" name="TextBox 66"/>
          <p:cNvSpPr txBox="1"/>
          <p:nvPr/>
        </p:nvSpPr>
        <p:spPr>
          <a:xfrm>
            <a:off x="2296082" y="3360620"/>
            <a:ext cx="1571466" cy="184666"/>
          </a:xfrm>
          <a:prstGeom prst="rect">
            <a:avLst/>
          </a:prstGeom>
          <a:noFill/>
        </p:spPr>
        <p:txBody>
          <a:bodyPr wrap="square" rtlCol="0">
            <a:spAutoFit/>
          </a:bodyPr>
          <a:lstStyle/>
          <a:p>
            <a:r>
              <a:rPr lang="en-US" sz="600" dirty="0" smtClean="0"/>
              <a:t>ICAM Authentication Response</a:t>
            </a:r>
            <a:endParaRPr lang="en-US" sz="600" dirty="0"/>
          </a:p>
        </p:txBody>
      </p:sp>
      <p:cxnSp>
        <p:nvCxnSpPr>
          <p:cNvPr id="68" name="Straight Arrow Connector 67"/>
          <p:cNvCxnSpPr/>
          <p:nvPr/>
        </p:nvCxnSpPr>
        <p:spPr>
          <a:xfrm flipH="1" flipV="1">
            <a:off x="910292" y="3641725"/>
            <a:ext cx="6176308" cy="22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312194" y="3479466"/>
            <a:ext cx="1955005" cy="184666"/>
          </a:xfrm>
          <a:prstGeom prst="rect">
            <a:avLst/>
          </a:prstGeom>
          <a:noFill/>
        </p:spPr>
        <p:txBody>
          <a:bodyPr wrap="square" rtlCol="0">
            <a:spAutoFit/>
          </a:bodyPr>
          <a:lstStyle/>
          <a:p>
            <a:r>
              <a:rPr lang="en-US" sz="600" dirty="0" smtClean="0"/>
              <a:t>Client Redirect View (embedded SAML Response) </a:t>
            </a:r>
            <a:endParaRPr lang="en-US" sz="600" dirty="0"/>
          </a:p>
        </p:txBody>
      </p:sp>
      <p:sp>
        <p:nvSpPr>
          <p:cNvPr id="70" name="Rectangle 69"/>
          <p:cNvSpPr/>
          <p:nvPr/>
        </p:nvSpPr>
        <p:spPr>
          <a:xfrm>
            <a:off x="5474799" y="3883289"/>
            <a:ext cx="87802" cy="3839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5800" y="3841750"/>
            <a:ext cx="81409" cy="48577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2331397" y="3753663"/>
            <a:ext cx="3366572" cy="184666"/>
          </a:xfrm>
          <a:prstGeom prst="rect">
            <a:avLst/>
          </a:prstGeom>
          <a:noFill/>
        </p:spPr>
        <p:txBody>
          <a:bodyPr wrap="square" rtlCol="0">
            <a:spAutoFit/>
          </a:bodyPr>
          <a:lstStyle/>
          <a:p>
            <a:r>
              <a:rPr lang="en-US" sz="600" dirty="0" smtClean="0"/>
              <a:t>Post /</a:t>
            </a:r>
            <a:r>
              <a:rPr lang="en-US" sz="600" dirty="0" err="1" smtClean="0"/>
              <a:t>AuthResponce</a:t>
            </a:r>
            <a:r>
              <a:rPr lang="en-US" sz="600" dirty="0" smtClean="0"/>
              <a:t> + SAML </a:t>
            </a:r>
            <a:r>
              <a:rPr lang="en-US" sz="600" dirty="0" err="1" smtClean="0"/>
              <a:t>Responce</a:t>
            </a:r>
            <a:r>
              <a:rPr lang="en-US" sz="600" dirty="0" smtClean="0"/>
              <a:t> </a:t>
            </a:r>
            <a:endParaRPr lang="en-US" sz="600" dirty="0"/>
          </a:p>
        </p:txBody>
      </p:sp>
      <p:cxnSp>
        <p:nvCxnSpPr>
          <p:cNvPr id="73" name="Straight Arrow Connector 72"/>
          <p:cNvCxnSpPr/>
          <p:nvPr/>
        </p:nvCxnSpPr>
        <p:spPr>
          <a:xfrm flipV="1">
            <a:off x="957500" y="3922899"/>
            <a:ext cx="4429041" cy="1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896004" y="4166719"/>
            <a:ext cx="4490537" cy="2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124200" y="4352538"/>
            <a:ext cx="79603" cy="60713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938042" y="3990202"/>
            <a:ext cx="4836033" cy="184666"/>
          </a:xfrm>
          <a:prstGeom prst="rect">
            <a:avLst/>
          </a:prstGeom>
          <a:noFill/>
        </p:spPr>
        <p:txBody>
          <a:bodyPr wrap="square" rtlCol="0">
            <a:spAutoFit/>
          </a:bodyPr>
          <a:lstStyle/>
          <a:p>
            <a:r>
              <a:rPr lang="en-US" sz="600" dirty="0"/>
              <a:t>HTTP/1.1 302 </a:t>
            </a:r>
            <a:r>
              <a:rPr lang="en-US" sz="600" dirty="0" smtClean="0"/>
              <a:t>https</a:t>
            </a:r>
            <a:r>
              <a:rPr lang="en-US" sz="600" dirty="0"/>
              <a:t>://YOUR_APP/callback#access_token=TOKEN&amp;state=STATE&amp;token_type=TYPE&amp;expires_in=SECONDS</a:t>
            </a:r>
          </a:p>
        </p:txBody>
      </p:sp>
      <p:sp>
        <p:nvSpPr>
          <p:cNvPr id="82" name="Rectangle 81"/>
          <p:cNvSpPr/>
          <p:nvPr/>
        </p:nvSpPr>
        <p:spPr>
          <a:xfrm>
            <a:off x="685800" y="4460177"/>
            <a:ext cx="81409" cy="48577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411628" y="4629529"/>
            <a:ext cx="543618" cy="184666"/>
          </a:xfrm>
          <a:prstGeom prst="rect">
            <a:avLst/>
          </a:prstGeom>
          <a:noFill/>
        </p:spPr>
        <p:txBody>
          <a:bodyPr wrap="square" rtlCol="0">
            <a:spAutoFit/>
          </a:bodyPr>
          <a:lstStyle/>
          <a:p>
            <a:r>
              <a:rPr lang="en-US" sz="600" dirty="0" smtClean="0"/>
              <a:t>Resource</a:t>
            </a:r>
            <a:endParaRPr lang="en-US" sz="600" dirty="0"/>
          </a:p>
        </p:txBody>
      </p:sp>
      <p:cxnSp>
        <p:nvCxnSpPr>
          <p:cNvPr id="33" name="Straight Connector 32"/>
          <p:cNvCxnSpPr/>
          <p:nvPr/>
        </p:nvCxnSpPr>
        <p:spPr>
          <a:xfrm>
            <a:off x="3164001" y="1768130"/>
            <a:ext cx="0" cy="314487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0" idx="2"/>
          </p:cNvCxnSpPr>
          <p:nvPr/>
        </p:nvCxnSpPr>
        <p:spPr>
          <a:xfrm>
            <a:off x="5494701" y="1739079"/>
            <a:ext cx="23999" cy="252812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474199" y="1631869"/>
            <a:ext cx="1192427" cy="13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Application Resource</a:t>
            </a:r>
            <a:endParaRPr lang="en-US" sz="900" dirty="0"/>
          </a:p>
        </p:txBody>
      </p:sp>
      <p:cxnSp>
        <p:nvCxnSpPr>
          <p:cNvPr id="78" name="Straight Connector 77"/>
          <p:cNvCxnSpPr/>
          <p:nvPr/>
        </p:nvCxnSpPr>
        <p:spPr>
          <a:xfrm>
            <a:off x="3975744" y="1773847"/>
            <a:ext cx="0" cy="314487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57" idx="2"/>
          </p:cNvCxnSpPr>
          <p:nvPr/>
        </p:nvCxnSpPr>
        <p:spPr>
          <a:xfrm>
            <a:off x="7170254" y="1701556"/>
            <a:ext cx="27971" cy="19727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26504" y="1700125"/>
            <a:ext cx="0" cy="314487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281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000" b="1" dirty="0" smtClean="0"/>
              <a:t>Security Gateway </a:t>
            </a:r>
            <a:r>
              <a:rPr lang="en-US" sz="2000" b="1" dirty="0" smtClean="0"/>
              <a:t>Components </a:t>
            </a:r>
            <a:r>
              <a:rPr lang="en-US" sz="2000" b="1" dirty="0" smtClean="0"/>
              <a:t>in the </a:t>
            </a:r>
            <a:r>
              <a:rPr lang="en-US" sz="2000" b="1" dirty="0" smtClean="0"/>
              <a:t>Preferred </a:t>
            </a:r>
            <a:r>
              <a:rPr lang="en-US" sz="2000" b="1" dirty="0"/>
              <a:t>N</a:t>
            </a:r>
            <a:r>
              <a:rPr lang="en-US" sz="2000" b="1" dirty="0" smtClean="0"/>
              <a:t>etwork </a:t>
            </a:r>
            <a:r>
              <a:rPr lang="en-US" sz="2000" b="1" dirty="0"/>
              <a:t>Z</a:t>
            </a:r>
            <a:r>
              <a:rPr lang="en-US" sz="2000" b="1" dirty="0" smtClean="0"/>
              <a:t>ones</a:t>
            </a: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1026" name="Picture 2" descr="https://docops.ca.com/ca-api-management-oauth-toolkit/3-0/en/files/220332714/220561514/1/1430910347143/OAuthArchGraphi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000" y="1066800"/>
            <a:ext cx="5591356" cy="34310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 y="4724400"/>
            <a:ext cx="8085420" cy="1631216"/>
          </a:xfrm>
          <a:prstGeom prst="rect">
            <a:avLst/>
          </a:prstGeom>
        </p:spPr>
        <p:txBody>
          <a:bodyPr wrap="square">
            <a:spAutoFit/>
          </a:bodyPr>
          <a:lstStyle/>
          <a:p>
            <a:r>
              <a:rPr lang="en-US" sz="1000" dirty="0" smtClean="0"/>
              <a:t>Accessed </a:t>
            </a:r>
            <a:r>
              <a:rPr lang="en-US" sz="1000" dirty="0"/>
              <a:t>in the Internal Network when requesting resources:</a:t>
            </a:r>
          </a:p>
          <a:p>
            <a:r>
              <a:rPr lang="en-US" sz="1000" dirty="0"/>
              <a:t>- Backend Server</a:t>
            </a:r>
          </a:p>
          <a:p>
            <a:r>
              <a:rPr lang="en-US" sz="1000" dirty="0"/>
              <a:t>- REST API OAuth Validation Point: Validation of incoming requests</a:t>
            </a:r>
          </a:p>
          <a:p>
            <a:endParaRPr lang="en-US" sz="1000" dirty="0"/>
          </a:p>
          <a:p>
            <a:r>
              <a:rPr lang="en-US" sz="1000" dirty="0"/>
              <a:t>Accessed in the Internal Network when invoking client requests, user authorization and tokens</a:t>
            </a:r>
          </a:p>
          <a:p>
            <a:r>
              <a:rPr lang="en-US" sz="1000" dirty="0"/>
              <a:t>- REST API </a:t>
            </a:r>
            <a:r>
              <a:rPr lang="en-US" sz="1000" dirty="0" err="1"/>
              <a:t>Clientstore</a:t>
            </a:r>
            <a:r>
              <a:rPr lang="en-US" sz="1000" dirty="0"/>
              <a:t> for </a:t>
            </a:r>
            <a:r>
              <a:rPr lang="en-US" sz="1000" dirty="0" err="1"/>
              <a:t>clien_ids</a:t>
            </a:r>
            <a:r>
              <a:rPr lang="en-US" sz="1000" dirty="0"/>
              <a:t> storage</a:t>
            </a:r>
          </a:p>
          <a:p>
            <a:r>
              <a:rPr lang="en-US" sz="1000" dirty="0"/>
              <a:t>- REST API </a:t>
            </a:r>
            <a:r>
              <a:rPr lang="en-US" sz="1000" dirty="0" err="1"/>
              <a:t>Tokenstore</a:t>
            </a:r>
            <a:r>
              <a:rPr lang="en-US" sz="1000" dirty="0"/>
              <a:t> Where all tokens are stored</a:t>
            </a:r>
          </a:p>
          <a:p>
            <a:r>
              <a:rPr lang="en-US" sz="1000" dirty="0"/>
              <a:t>- Session store for calls to </a:t>
            </a:r>
            <a:r>
              <a:rPr lang="en-US" sz="1000" dirty="0" err="1"/>
              <a:t>Clientstore</a:t>
            </a:r>
            <a:r>
              <a:rPr lang="en-US" sz="1000" dirty="0"/>
              <a:t> and </a:t>
            </a:r>
            <a:r>
              <a:rPr lang="en-US" sz="1000" dirty="0" err="1"/>
              <a:t>Tokenstore</a:t>
            </a:r>
            <a:endParaRPr lang="en-US" sz="1000" dirty="0"/>
          </a:p>
          <a:p>
            <a:endParaRPr lang="en-US" sz="1000" dirty="0"/>
          </a:p>
          <a:p>
            <a:r>
              <a:rPr lang="en-US" sz="1000" dirty="0"/>
              <a:t>OAuth </a:t>
            </a:r>
            <a:r>
              <a:rPr lang="en-US" sz="1000" dirty="0" smtClean="0"/>
              <a:t>2.0 Authorization Framework: </a:t>
            </a:r>
            <a:r>
              <a:rPr lang="en-US" sz="1000" dirty="0"/>
              <a:t>http://tools.ietf.org/html/rfc6749</a:t>
            </a:r>
          </a:p>
        </p:txBody>
      </p:sp>
    </p:spTree>
    <p:extLst>
      <p:ext uri="{BB962C8B-B14F-4D97-AF65-F5344CB8AC3E}">
        <p14:creationId xmlns:p14="http://schemas.microsoft.com/office/powerpoint/2010/main" val="1044666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411162"/>
          </a:xfrm>
        </p:spPr>
        <p:txBody>
          <a:bodyPr>
            <a:normAutofit/>
          </a:bodyPr>
          <a:lstStyle/>
          <a:p>
            <a:r>
              <a:rPr lang="en-US" sz="1800" b="1" dirty="0" smtClean="0"/>
              <a:t>Example of a Portal Web App </a:t>
            </a:r>
            <a:r>
              <a:rPr lang="en-US" sz="1800" b="1" dirty="0" smtClean="0"/>
              <a:t>(API Driven) Authenticating </a:t>
            </a:r>
            <a:r>
              <a:rPr lang="en-US" sz="1800" b="1" dirty="0" smtClean="0"/>
              <a:t>via SAML and </a:t>
            </a:r>
            <a:r>
              <a:rPr lang="en-US" sz="1800" b="1" dirty="0" smtClean="0"/>
              <a:t>OAuth2 </a:t>
            </a:r>
            <a:endParaRPr lang="en-US" sz="1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6" name="Content Placeholder 5" descr="Sequence diagram of interaction between the different component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76173" y="1797730"/>
            <a:ext cx="5006596" cy="4525963"/>
          </a:xfrm>
          <a:prstGeom prst="rect">
            <a:avLst/>
          </a:prstGeom>
          <a:noFill/>
          <a:ln>
            <a:noFill/>
          </a:ln>
        </p:spPr>
      </p:pic>
      <p:sp>
        <p:nvSpPr>
          <p:cNvPr id="7" name="Rectangle 6"/>
          <p:cNvSpPr/>
          <p:nvPr/>
        </p:nvSpPr>
        <p:spPr>
          <a:xfrm>
            <a:off x="1948543" y="1770516"/>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Browser</a:t>
            </a:r>
            <a:endParaRPr lang="en-US" sz="900" dirty="0"/>
          </a:p>
        </p:txBody>
      </p:sp>
      <p:sp>
        <p:nvSpPr>
          <p:cNvPr id="10" name="Rectangle 9"/>
          <p:cNvSpPr/>
          <p:nvPr/>
        </p:nvSpPr>
        <p:spPr>
          <a:xfrm>
            <a:off x="3276600" y="1797730"/>
            <a:ext cx="1676400" cy="201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Portal – SAML Service Provider</a:t>
            </a:r>
            <a:endParaRPr lang="en-US" sz="900" dirty="0"/>
          </a:p>
        </p:txBody>
      </p:sp>
      <p:sp>
        <p:nvSpPr>
          <p:cNvPr id="11" name="Rectangle 10"/>
          <p:cNvSpPr/>
          <p:nvPr/>
        </p:nvSpPr>
        <p:spPr>
          <a:xfrm>
            <a:off x="6390747" y="1797730"/>
            <a:ext cx="1305453" cy="201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ICAM Identity Provider</a:t>
            </a:r>
            <a:endParaRPr lang="en-US" sz="900" dirty="0"/>
          </a:p>
        </p:txBody>
      </p:sp>
      <p:sp>
        <p:nvSpPr>
          <p:cNvPr id="12" name="Rectangle 11"/>
          <p:cNvSpPr/>
          <p:nvPr/>
        </p:nvSpPr>
        <p:spPr>
          <a:xfrm>
            <a:off x="5050970" y="1797730"/>
            <a:ext cx="1273630" cy="22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OAuth2 Authorization Server</a:t>
            </a:r>
            <a:endParaRPr lang="en-US" sz="900" dirty="0"/>
          </a:p>
        </p:txBody>
      </p:sp>
    </p:spTree>
    <p:extLst>
      <p:ext uri="{BB962C8B-B14F-4D97-AF65-F5344CB8AC3E}">
        <p14:creationId xmlns:p14="http://schemas.microsoft.com/office/powerpoint/2010/main" val="383573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400" b="1" dirty="0" smtClean="0"/>
              <a:t>Security Considerations</a:t>
            </a:r>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User access is not confined to the network perimeter.</a:t>
            </a:r>
          </a:p>
          <a:p>
            <a:r>
              <a:rPr lang="en-US" dirty="0" smtClean="0"/>
              <a:t>Token and assertion replays.</a:t>
            </a:r>
          </a:p>
          <a:p>
            <a:r>
              <a:rPr lang="en-US" dirty="0" smtClean="0"/>
              <a:t>Web gateways can protect against malware.</a:t>
            </a:r>
          </a:p>
          <a:p>
            <a:r>
              <a:rPr lang="en-US" dirty="0" smtClean="0"/>
              <a:t>Classify data over SSL sent out of the organization and uncover shadow IT.</a:t>
            </a:r>
          </a:p>
          <a:p>
            <a:r>
              <a:rPr lang="en-US" dirty="0" smtClean="0"/>
              <a:t>Provide application logs and access points.</a:t>
            </a:r>
          </a:p>
          <a:p>
            <a:r>
              <a:rPr lang="en-US" dirty="0" smtClean="0"/>
              <a:t>Uploading documents.</a:t>
            </a:r>
          </a:p>
          <a:p>
            <a:r>
              <a:rPr lang="en-US" dirty="0" smtClean="0"/>
              <a:t>Certificates.</a:t>
            </a:r>
          </a:p>
          <a:p>
            <a:r>
              <a:rPr lang="en-US" dirty="0" smtClean="0"/>
              <a:t>Rolling </a:t>
            </a:r>
            <a:r>
              <a:rPr lang="en-US" dirty="0"/>
              <a:t>out new software to every </a:t>
            </a:r>
            <a:r>
              <a:rPr lang="en-US" dirty="0" smtClean="0"/>
              <a:t>API endpoint.</a:t>
            </a:r>
          </a:p>
          <a:p>
            <a:r>
              <a:rPr lang="en-US" dirty="0" smtClean="0"/>
              <a:t>API driven network zone componentization. </a:t>
            </a:r>
          </a:p>
          <a:p>
            <a:r>
              <a:rPr lang="en-US" dirty="0" smtClean="0"/>
              <a:t>Application SDKs for web, SPA, mobile and different technologies.</a:t>
            </a:r>
          </a:p>
          <a:p>
            <a:r>
              <a:rPr lang="en-US" dirty="0" smtClean="0"/>
              <a:t>Security flows, JWT tokens and assertion types.</a:t>
            </a:r>
          </a:p>
          <a:p>
            <a:r>
              <a:rPr lang="en-US" dirty="0" smtClean="0"/>
              <a:t>JWT single point generation and validation.</a:t>
            </a:r>
          </a:p>
          <a:p>
            <a:r>
              <a:rPr lang="en-US" dirty="0" smtClean="0"/>
              <a:t>Traditional </a:t>
            </a:r>
            <a:r>
              <a:rPr lang="en-US" dirty="0" err="1" smtClean="0"/>
              <a:t>eAuth</a:t>
            </a:r>
            <a:r>
              <a:rPr lang="en-US" dirty="0" smtClean="0"/>
              <a:t> vs API driven application security.</a:t>
            </a:r>
            <a:endParaRPr lang="en-US" dirty="0"/>
          </a:p>
          <a:p>
            <a:endParaRPr lang="en-US" dirty="0" smtClean="0"/>
          </a:p>
          <a:p>
            <a:endParaRPr lang="en-US" dirty="0"/>
          </a:p>
        </p:txBody>
      </p:sp>
    </p:spTree>
    <p:extLst>
      <p:ext uri="{BB962C8B-B14F-4D97-AF65-F5344CB8AC3E}">
        <p14:creationId xmlns:p14="http://schemas.microsoft.com/office/powerpoint/2010/main" val="323320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5353"/>
            <a:ext cx="8229600" cy="334962"/>
          </a:xfrm>
        </p:spPr>
        <p:txBody>
          <a:bodyPr>
            <a:noAutofit/>
          </a:bodyPr>
          <a:lstStyle/>
          <a:p>
            <a:r>
              <a:rPr lang="en-US" sz="1600" b="1" dirty="0"/>
              <a:t>Leverage </a:t>
            </a:r>
            <a:r>
              <a:rPr lang="en-US" sz="1600" b="1" dirty="0" smtClean="0"/>
              <a:t>the Security Gateway  as SAML </a:t>
            </a:r>
            <a:r>
              <a:rPr lang="en-US" sz="1600" b="1" dirty="0" smtClean="0"/>
              <a:t>Service Provider (SP) with </a:t>
            </a:r>
            <a:br>
              <a:rPr lang="en-US" sz="1600" b="1" dirty="0" smtClean="0"/>
            </a:br>
            <a:r>
              <a:rPr lang="en-US" sz="1600" b="1" dirty="0" smtClean="0"/>
              <a:t>the ICAM </a:t>
            </a:r>
            <a:r>
              <a:rPr lang="en-US" sz="1600" b="1" dirty="0" smtClean="0"/>
              <a:t>as Identity </a:t>
            </a:r>
            <a:r>
              <a:rPr lang="en-US" sz="1600" b="1" dirty="0" smtClean="0"/>
              <a:t>Provider (IDP) for PIV </a:t>
            </a:r>
            <a:r>
              <a:rPr lang="en-US" sz="1600" b="1" dirty="0" smtClean="0"/>
              <a:t>Authentication</a:t>
            </a:r>
            <a:br>
              <a:rPr lang="en-US" sz="1600" b="1" dirty="0" smtClean="0"/>
            </a:b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Rectangle 4"/>
          <p:cNvSpPr/>
          <p:nvPr/>
        </p:nvSpPr>
        <p:spPr>
          <a:xfrm>
            <a:off x="95486" y="1524001"/>
            <a:ext cx="1941392" cy="472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Application</a:t>
            </a:r>
          </a:p>
          <a:p>
            <a:pPr algn="ctr"/>
            <a:endParaRPr lang="en-US" b="1" dirty="0" smtClean="0"/>
          </a:p>
          <a:p>
            <a:r>
              <a:rPr lang="en-US" sz="900" b="1" dirty="0" smtClean="0"/>
              <a:t>Client ID</a:t>
            </a:r>
            <a:r>
              <a:rPr lang="en-US" sz="900" b="1" dirty="0"/>
              <a:t>: </a:t>
            </a:r>
            <a:r>
              <a:rPr lang="en-US" sz="900" dirty="0" smtClean="0"/>
              <a:t>'YOUR_CLIENT_APP_ID'</a:t>
            </a:r>
          </a:p>
          <a:p>
            <a:r>
              <a:rPr lang="en-US" sz="900" b="1" dirty="0" smtClean="0"/>
              <a:t>Domain</a:t>
            </a:r>
            <a:r>
              <a:rPr lang="en-US" sz="900" b="1" dirty="0"/>
              <a:t>: </a:t>
            </a:r>
            <a:r>
              <a:rPr lang="en-US" sz="900" dirty="0" smtClean="0"/>
              <a:t>‘app.wrk.fs.usda.gov'</a:t>
            </a:r>
            <a:endParaRPr lang="en-US" sz="900" dirty="0"/>
          </a:p>
          <a:p>
            <a:r>
              <a:rPr lang="en-US" sz="900" b="1" dirty="0" err="1" smtClean="0"/>
              <a:t>ResponseType</a:t>
            </a:r>
            <a:r>
              <a:rPr lang="en-US" sz="900" b="1" dirty="0"/>
              <a:t>: </a:t>
            </a:r>
            <a:r>
              <a:rPr lang="en-US" sz="900" dirty="0"/>
              <a:t>'token id_token</a:t>
            </a:r>
            <a:r>
              <a:rPr lang="en-US" sz="900" dirty="0" smtClean="0"/>
              <a:t>'</a:t>
            </a:r>
            <a:endParaRPr lang="en-US" sz="900" dirty="0"/>
          </a:p>
          <a:p>
            <a:r>
              <a:rPr lang="en-US" sz="900" b="1" dirty="0" smtClean="0"/>
              <a:t>audience</a:t>
            </a:r>
            <a:r>
              <a:rPr lang="en-US" sz="900" b="1" dirty="0"/>
              <a:t>: </a:t>
            </a:r>
            <a:r>
              <a:rPr lang="en-US" sz="900" dirty="0"/>
              <a:t>'https://</a:t>
            </a:r>
            <a:r>
              <a:rPr lang="en-US" sz="900" dirty="0" smtClean="0"/>
              <a:t>r6portal.wrk.fs.usda.gov/</a:t>
            </a:r>
            <a:r>
              <a:rPr lang="en-US" sz="900" dirty="0" err="1" smtClean="0"/>
              <a:t>userinfo</a:t>
            </a:r>
            <a:r>
              <a:rPr lang="en-US" sz="900" dirty="0" smtClean="0"/>
              <a:t>‘ (</a:t>
            </a:r>
            <a:r>
              <a:rPr lang="en-US" sz="900" dirty="0"/>
              <a:t>The unique identifier of the target API you want to </a:t>
            </a:r>
            <a:r>
              <a:rPr lang="en-US" sz="900" dirty="0" smtClean="0"/>
              <a:t>access)</a:t>
            </a:r>
            <a:endParaRPr lang="en-US" sz="900" dirty="0"/>
          </a:p>
          <a:p>
            <a:r>
              <a:rPr lang="en-US" sz="900" b="1" dirty="0" err="1" smtClean="0"/>
              <a:t>RedirectUri</a:t>
            </a:r>
            <a:r>
              <a:rPr lang="en-US" sz="900" b="1" dirty="0"/>
              <a:t>: </a:t>
            </a:r>
            <a:r>
              <a:rPr lang="en-US" sz="900" b="1" dirty="0" smtClean="0"/>
              <a:t>'</a:t>
            </a:r>
            <a:r>
              <a:rPr lang="en-US" sz="900" b="1" dirty="0"/>
              <a:t> </a:t>
            </a:r>
            <a:r>
              <a:rPr lang="en-US" sz="900" dirty="0" smtClean="0"/>
              <a:t>https://Your_Application/callback '      </a:t>
            </a:r>
            <a:endParaRPr lang="en-US" sz="900" dirty="0"/>
          </a:p>
          <a:p>
            <a:r>
              <a:rPr lang="en-US" sz="900" b="1" dirty="0" smtClean="0"/>
              <a:t>scope</a:t>
            </a:r>
            <a:r>
              <a:rPr lang="en-US" sz="900" b="1" dirty="0"/>
              <a:t>: </a:t>
            </a:r>
            <a:r>
              <a:rPr lang="en-US" sz="900" dirty="0" smtClean="0"/>
              <a:t>'</a:t>
            </a:r>
            <a:r>
              <a:rPr lang="en-US" sz="900" dirty="0" err="1" smtClean="0"/>
              <a:t>openid</a:t>
            </a:r>
            <a:r>
              <a:rPr lang="en-US" sz="900" dirty="0" smtClean="0"/>
              <a:t>‘</a:t>
            </a:r>
          </a:p>
          <a:p>
            <a:r>
              <a:rPr lang="en-US" sz="900" b="1" dirty="0"/>
              <a:t>state: </a:t>
            </a:r>
            <a:r>
              <a:rPr lang="en-US" sz="900" dirty="0"/>
              <a:t>used by the client to prevent CSRF </a:t>
            </a:r>
            <a:r>
              <a:rPr lang="en-US" sz="900" dirty="0" smtClean="0"/>
              <a:t>attacks</a:t>
            </a:r>
            <a:endParaRPr lang="en-US" sz="900" dirty="0"/>
          </a:p>
          <a:p>
            <a:r>
              <a:rPr lang="en-US" sz="900" b="1" dirty="0"/>
              <a:t>nonce: </a:t>
            </a:r>
            <a:r>
              <a:rPr lang="en-US" sz="900" dirty="0"/>
              <a:t>included in the ID token to prevent token replay </a:t>
            </a:r>
            <a:r>
              <a:rPr lang="en-US" sz="900" dirty="0" smtClean="0"/>
              <a:t>attacks</a:t>
            </a:r>
          </a:p>
          <a:p>
            <a:endParaRPr lang="en-US" sz="900" dirty="0" smtClean="0"/>
          </a:p>
          <a:p>
            <a:r>
              <a:rPr lang="en-US" sz="900" b="1" dirty="0">
                <a:solidFill>
                  <a:schemeClr val="tx1"/>
                </a:solidFill>
              </a:rPr>
              <a:t>TO CREATE SAML IDP CONNECTION </a:t>
            </a:r>
          </a:p>
          <a:p>
            <a:r>
              <a:rPr lang="en-US" sz="900" b="1" dirty="0">
                <a:solidFill>
                  <a:schemeClr val="tx1"/>
                </a:solidFill>
              </a:rPr>
              <a:t>(Provided from ICAM):</a:t>
            </a:r>
          </a:p>
          <a:p>
            <a:r>
              <a:rPr lang="en-US" sz="900" dirty="0"/>
              <a:t>Connection Name:  ICAM SAML </a:t>
            </a:r>
            <a:r>
              <a:rPr lang="en-US" sz="900" dirty="0" smtClean="0"/>
              <a:t>X509 </a:t>
            </a:r>
            <a:r>
              <a:rPr lang="en-US" sz="900" dirty="0"/>
              <a:t>Signing  Certificate: PER or CER format of DIP  Public Key</a:t>
            </a:r>
          </a:p>
          <a:p>
            <a:r>
              <a:rPr lang="en-US" sz="900" dirty="0"/>
              <a:t>Sign-out URL: </a:t>
            </a:r>
            <a:r>
              <a:rPr lang="en-US" sz="900" dirty="0">
                <a:hlinkClick r:id="rId2"/>
              </a:rPr>
              <a:t>https://ip.USDAeAuth/SAML2/SSO/Signout</a:t>
            </a:r>
            <a:endParaRPr lang="en-US" sz="900" dirty="0"/>
          </a:p>
          <a:p>
            <a:r>
              <a:rPr lang="en-US" sz="900" dirty="0"/>
              <a:t>Sign Request Algorithm:  </a:t>
            </a:r>
            <a:r>
              <a:rPr lang="en-US" sz="900" dirty="0" smtClean="0"/>
              <a:t>RSA-SHA256</a:t>
            </a:r>
          </a:p>
          <a:p>
            <a:endParaRPr lang="en-US" sz="900" dirty="0"/>
          </a:p>
          <a:p>
            <a:r>
              <a:rPr lang="en-US" sz="900" b="1" dirty="0" smtClean="0"/>
              <a:t>RELM Discovery for IDP:</a:t>
            </a:r>
          </a:p>
          <a:p>
            <a:r>
              <a:rPr lang="en-US" sz="900" dirty="0" smtClean="0"/>
              <a:t>IDP123.fs.fed.us or email</a:t>
            </a:r>
            <a:endParaRPr lang="en-US" sz="900" dirty="0"/>
          </a:p>
          <a:p>
            <a:endParaRPr lang="en-US" sz="900" b="1" dirty="0"/>
          </a:p>
          <a:p>
            <a:pPr algn="ctr"/>
            <a:endParaRPr lang="en-US" sz="900" dirty="0"/>
          </a:p>
        </p:txBody>
      </p:sp>
      <p:sp>
        <p:nvSpPr>
          <p:cNvPr id="6" name="Rectangle 5"/>
          <p:cNvSpPr/>
          <p:nvPr/>
        </p:nvSpPr>
        <p:spPr>
          <a:xfrm>
            <a:off x="6391663" y="2451966"/>
            <a:ext cx="2615294" cy="2327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ICAM</a:t>
            </a:r>
          </a:p>
          <a:p>
            <a:endParaRPr lang="en-US" sz="900" dirty="0" smtClean="0"/>
          </a:p>
          <a:p>
            <a:r>
              <a:rPr lang="en-US" sz="900" dirty="0" smtClean="0">
                <a:solidFill>
                  <a:schemeClr val="tx1"/>
                </a:solidFill>
              </a:rPr>
              <a:t>TO CREATE SAML SP CONNECTION:</a:t>
            </a:r>
          </a:p>
          <a:p>
            <a:r>
              <a:rPr lang="en-US" sz="900" dirty="0" smtClean="0">
                <a:solidFill>
                  <a:schemeClr val="tx1"/>
                </a:solidFill>
              </a:rPr>
              <a:t>(Provided from </a:t>
            </a:r>
            <a:r>
              <a:rPr lang="en-US" sz="900" dirty="0" smtClean="0">
                <a:solidFill>
                  <a:schemeClr val="tx1"/>
                </a:solidFill>
              </a:rPr>
              <a:t>Gateway)</a:t>
            </a:r>
            <a:endParaRPr lang="en-US" sz="900" dirty="0">
              <a:solidFill>
                <a:schemeClr val="tx1"/>
              </a:solidFill>
            </a:endParaRPr>
          </a:p>
          <a:p>
            <a:r>
              <a:rPr lang="en-US" sz="900" dirty="0" smtClean="0"/>
              <a:t>Assertion Consumer Service URL: </a:t>
            </a:r>
            <a:r>
              <a:rPr lang="en-US" sz="900" dirty="0">
                <a:hlinkClick r:id="rId3"/>
              </a:rPr>
              <a:t>https://</a:t>
            </a:r>
            <a:r>
              <a:rPr lang="en-US" altLang="en-US" sz="900" b="1" dirty="0" smtClean="0">
                <a:solidFill>
                  <a:srgbClr val="385623"/>
                </a:solidFill>
                <a:ea typeface="Times New Roman" panose="02020603050405020304" pitchFamily="18" charset="0"/>
                <a:cs typeface="Courier New" panose="02070309020205020404" pitchFamily="49" charset="0"/>
                <a:hlinkClick r:id="rId3"/>
              </a:rPr>
              <a:t>r6portal</a:t>
            </a:r>
            <a:r>
              <a:rPr lang="en-US" sz="900" dirty="0" smtClean="0">
                <a:hlinkClick r:id="rId3"/>
              </a:rPr>
              <a:t>.wrk.fs.usda.gov/r6portal/saml2/acs?so=00D</a:t>
            </a:r>
            <a:endParaRPr lang="en-US" sz="900" dirty="0" smtClean="0"/>
          </a:p>
          <a:p>
            <a:r>
              <a:rPr lang="en-US" sz="900" dirty="0" smtClean="0"/>
              <a:t>SAML Request Binding: HTTP Redirect</a:t>
            </a:r>
          </a:p>
          <a:p>
            <a:r>
              <a:rPr lang="en-US" sz="900" dirty="0" smtClean="0"/>
              <a:t>SAML Response Binding: HTTP Post</a:t>
            </a:r>
          </a:p>
          <a:p>
            <a:r>
              <a:rPr lang="en-US" sz="900" dirty="0" smtClean="0"/>
              <a:t>SAML Response can be signed</a:t>
            </a:r>
          </a:p>
          <a:p>
            <a:r>
              <a:rPr lang="en-US" sz="900" dirty="0" smtClean="0"/>
              <a:t>SAML Assertions can be encrypted</a:t>
            </a:r>
          </a:p>
          <a:p>
            <a:endParaRPr lang="en-US" sz="900" dirty="0" smtClean="0"/>
          </a:p>
          <a:p>
            <a:r>
              <a:rPr lang="en-US" sz="900" dirty="0" smtClean="0"/>
              <a:t>May </a:t>
            </a:r>
            <a:r>
              <a:rPr lang="en-US" sz="900" dirty="0" smtClean="0"/>
              <a:t>use Public key of the </a:t>
            </a:r>
            <a:r>
              <a:rPr lang="en-US" sz="900" dirty="0" smtClean="0"/>
              <a:t>Gateway</a:t>
            </a:r>
            <a:endParaRPr lang="en-US" sz="900" dirty="0" smtClean="0"/>
          </a:p>
          <a:p>
            <a:endParaRPr lang="en-US" sz="900" dirty="0"/>
          </a:p>
          <a:p>
            <a:pPr algn="ctr"/>
            <a:r>
              <a:rPr lang="en-US" sz="900" dirty="0" smtClean="0"/>
              <a:t> </a:t>
            </a:r>
            <a:r>
              <a:rPr lang="en-US" dirty="0" smtClean="0"/>
              <a:t> </a:t>
            </a:r>
            <a:endParaRPr lang="en-US" dirty="0"/>
          </a:p>
        </p:txBody>
      </p:sp>
      <p:sp>
        <p:nvSpPr>
          <p:cNvPr id="7" name="Rounded Rectangle 6"/>
          <p:cNvSpPr/>
          <p:nvPr/>
        </p:nvSpPr>
        <p:spPr>
          <a:xfrm>
            <a:off x="2955080" y="1234281"/>
            <a:ext cx="2683720" cy="5487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b="1" dirty="0" smtClean="0"/>
              <a:t>Security Gateway</a:t>
            </a:r>
            <a:endParaRPr lang="en-US" sz="900" b="1" dirty="0" smtClean="0"/>
          </a:p>
          <a:p>
            <a:pPr algn="ctr"/>
            <a:endParaRPr lang="en-US" sz="900" dirty="0" smtClean="0"/>
          </a:p>
          <a:p>
            <a:r>
              <a:rPr lang="en-US" sz="1200" b="1" dirty="0" smtClean="0">
                <a:solidFill>
                  <a:schemeClr val="tx1"/>
                </a:solidFill>
              </a:rPr>
              <a:t>MANAGEMENT SCREEN</a:t>
            </a:r>
          </a:p>
          <a:p>
            <a:endParaRPr lang="en-US" sz="1200" b="1" dirty="0" smtClean="0">
              <a:solidFill>
                <a:schemeClr val="tx1"/>
              </a:solidFill>
            </a:endParaRPr>
          </a:p>
          <a:p>
            <a:r>
              <a:rPr lang="en-US" sz="900" b="1" dirty="0" smtClean="0">
                <a:solidFill>
                  <a:schemeClr val="tx1"/>
                </a:solidFill>
              </a:rPr>
              <a:t>CREATE APPLICATION CONNECTION:</a:t>
            </a:r>
          </a:p>
          <a:p>
            <a:endParaRPr lang="en-US" sz="900" b="1" dirty="0">
              <a:solidFill>
                <a:schemeClr val="tx1"/>
              </a:solidFill>
            </a:endParaRPr>
          </a:p>
          <a:p>
            <a:r>
              <a:rPr lang="en-US" sz="900" b="1" dirty="0" smtClean="0">
                <a:solidFill>
                  <a:schemeClr val="bg1"/>
                </a:solidFill>
              </a:rPr>
              <a:t>Name:</a:t>
            </a:r>
          </a:p>
          <a:p>
            <a:r>
              <a:rPr lang="en-US" sz="900" b="1" dirty="0" smtClean="0">
                <a:solidFill>
                  <a:schemeClr val="bg1"/>
                </a:solidFill>
              </a:rPr>
              <a:t>Domain:</a:t>
            </a:r>
          </a:p>
          <a:p>
            <a:r>
              <a:rPr lang="en-US" sz="900" b="1" dirty="0" smtClean="0">
                <a:solidFill>
                  <a:schemeClr val="bg1"/>
                </a:solidFill>
              </a:rPr>
              <a:t>Client ID:</a:t>
            </a:r>
            <a:endParaRPr lang="en-US" sz="900" b="1" dirty="0">
              <a:solidFill>
                <a:schemeClr val="bg1"/>
              </a:solidFill>
            </a:endParaRPr>
          </a:p>
          <a:p>
            <a:r>
              <a:rPr lang="en-US" sz="900" b="1" dirty="0" smtClean="0">
                <a:solidFill>
                  <a:schemeClr val="bg1"/>
                </a:solidFill>
              </a:rPr>
              <a:t>Client Secret:</a:t>
            </a:r>
          </a:p>
          <a:p>
            <a:r>
              <a:rPr lang="en-US" sz="900" b="1" dirty="0" smtClean="0">
                <a:solidFill>
                  <a:schemeClr val="bg1"/>
                </a:solidFill>
              </a:rPr>
              <a:t>Callback URL:</a:t>
            </a:r>
          </a:p>
          <a:p>
            <a:r>
              <a:rPr lang="en-US" sz="900" b="1" dirty="0" smtClean="0"/>
              <a:t>CORS:</a:t>
            </a:r>
            <a:endParaRPr lang="en-US" sz="900" b="1" dirty="0" smtClean="0">
              <a:solidFill>
                <a:schemeClr val="bg1"/>
              </a:solidFill>
            </a:endParaRPr>
          </a:p>
          <a:p>
            <a:endParaRPr lang="en-US" sz="900" b="1" dirty="0">
              <a:solidFill>
                <a:schemeClr val="tx1"/>
              </a:solidFill>
            </a:endParaRPr>
          </a:p>
          <a:p>
            <a:r>
              <a:rPr lang="en-US" sz="900" b="1" dirty="0" smtClean="0">
                <a:solidFill>
                  <a:schemeClr val="tx1"/>
                </a:solidFill>
              </a:rPr>
              <a:t>TO CREATE SAML IDP </a:t>
            </a:r>
            <a:r>
              <a:rPr lang="en-US" sz="900" b="1" dirty="0" smtClean="0">
                <a:solidFill>
                  <a:schemeClr val="tx1"/>
                </a:solidFill>
              </a:rPr>
              <a:t>TRUSTED CONNECTION </a:t>
            </a:r>
            <a:endParaRPr lang="en-US" sz="900" b="1" dirty="0" smtClean="0">
              <a:solidFill>
                <a:schemeClr val="tx1"/>
              </a:solidFill>
            </a:endParaRPr>
          </a:p>
          <a:p>
            <a:r>
              <a:rPr lang="en-US" sz="900" b="1" dirty="0" smtClean="0">
                <a:solidFill>
                  <a:schemeClr val="tx1"/>
                </a:solidFill>
              </a:rPr>
              <a:t>(Provided from ICAM):</a:t>
            </a:r>
          </a:p>
          <a:p>
            <a:r>
              <a:rPr lang="en-US" sz="900" b="1" dirty="0" smtClean="0"/>
              <a:t>Connection Name:  </a:t>
            </a:r>
            <a:r>
              <a:rPr lang="en-US" sz="900" dirty="0" smtClean="0"/>
              <a:t>ICAM SAML Connection</a:t>
            </a:r>
          </a:p>
          <a:p>
            <a:r>
              <a:rPr lang="en-US" sz="900" b="1" dirty="0" smtClean="0"/>
              <a:t>Identity Provider Sign-in </a:t>
            </a:r>
            <a:r>
              <a:rPr lang="en-US" sz="900" b="1" dirty="0" smtClean="0"/>
              <a:t>URL</a:t>
            </a:r>
            <a:r>
              <a:rPr lang="en-US" sz="900" dirty="0"/>
              <a:t>: </a:t>
            </a:r>
            <a:r>
              <a:rPr lang="en-US" sz="900" dirty="0">
                <a:hlinkClick r:id="rId4"/>
              </a:rPr>
              <a:t>https://</a:t>
            </a:r>
            <a:r>
              <a:rPr lang="en-US" sz="900" dirty="0" smtClean="0">
                <a:hlinkClick r:id="rId4"/>
              </a:rPr>
              <a:t>ip.USDAeAuth/SAML2/SSO/Redirect</a:t>
            </a:r>
            <a:endParaRPr lang="en-US" sz="900" dirty="0" smtClean="0"/>
          </a:p>
          <a:p>
            <a:r>
              <a:rPr lang="en-US" sz="900" dirty="0" err="1" smtClean="0"/>
              <a:t>Entity_ID</a:t>
            </a:r>
            <a:r>
              <a:rPr lang="en-US" sz="900" dirty="0" smtClean="0"/>
              <a:t> (Same as Assertion  Consumer Service):</a:t>
            </a:r>
            <a:r>
              <a:rPr lang="en-US" sz="900" dirty="0">
                <a:hlinkClick r:id="rId3"/>
              </a:rPr>
              <a:t>https://</a:t>
            </a:r>
            <a:r>
              <a:rPr lang="en-US" altLang="en-US" sz="900" b="1" dirty="0" smtClean="0">
                <a:solidFill>
                  <a:srgbClr val="385623"/>
                </a:solidFill>
                <a:ea typeface="Times New Roman" panose="02020603050405020304" pitchFamily="18" charset="0"/>
                <a:cs typeface="Courier New" panose="02070309020205020404" pitchFamily="49" charset="0"/>
                <a:hlinkClick r:id="rId3"/>
              </a:rPr>
              <a:t>r6portal</a:t>
            </a:r>
            <a:r>
              <a:rPr lang="en-US" sz="900" dirty="0" smtClean="0">
                <a:hlinkClick r:id="rId3"/>
              </a:rPr>
              <a:t>.wrk.fs.usda.gov/r6portal/saml2/</a:t>
            </a:r>
            <a:r>
              <a:rPr lang="en-US" sz="900" dirty="0" err="1" smtClean="0">
                <a:hlinkClick r:id="rId3"/>
              </a:rPr>
              <a:t>acs?so</a:t>
            </a:r>
            <a:r>
              <a:rPr lang="en-US" sz="900" dirty="0" smtClean="0">
                <a:hlinkClick r:id="rId3"/>
              </a:rPr>
              <a:t>=00D</a:t>
            </a:r>
            <a:endParaRPr lang="en-US" sz="900" dirty="0" smtClean="0"/>
          </a:p>
          <a:p>
            <a:r>
              <a:rPr lang="en-US" sz="900" b="1" dirty="0" smtClean="0"/>
              <a:t>Sign Assertions: </a:t>
            </a:r>
            <a:r>
              <a:rPr lang="en-US" sz="900" dirty="0" smtClean="0"/>
              <a:t>X509 </a:t>
            </a:r>
            <a:r>
              <a:rPr lang="en-US" sz="900" dirty="0" smtClean="0"/>
              <a:t>Signing  Certificate: PER or CER format of DIP  </a:t>
            </a:r>
            <a:r>
              <a:rPr lang="en-US" sz="900" dirty="0" smtClean="0"/>
              <a:t>(IDP Public Key)</a:t>
            </a:r>
          </a:p>
          <a:p>
            <a:r>
              <a:rPr lang="en-US" sz="900" b="1" dirty="0" smtClean="0"/>
              <a:t>Sign Response:</a:t>
            </a:r>
            <a:endParaRPr lang="en-US" sz="900" b="1" dirty="0" smtClean="0"/>
          </a:p>
          <a:p>
            <a:r>
              <a:rPr lang="en-US" sz="900" dirty="0" smtClean="0"/>
              <a:t>Sign-out URL</a:t>
            </a:r>
            <a:r>
              <a:rPr lang="en-US" sz="900" dirty="0"/>
              <a:t>: </a:t>
            </a:r>
            <a:r>
              <a:rPr lang="en-US" sz="900" dirty="0">
                <a:hlinkClick r:id="rId2"/>
              </a:rPr>
              <a:t>https://</a:t>
            </a:r>
            <a:r>
              <a:rPr lang="en-US" sz="900" dirty="0" smtClean="0">
                <a:hlinkClick r:id="rId2"/>
              </a:rPr>
              <a:t>ip.USDAeAuth/SAML2/SSO/Signout</a:t>
            </a:r>
            <a:endParaRPr lang="en-US" sz="900" dirty="0" smtClean="0"/>
          </a:p>
          <a:p>
            <a:r>
              <a:rPr lang="en-US" sz="900" dirty="0" smtClean="0"/>
              <a:t>Sign Request Algorithm:  </a:t>
            </a:r>
            <a:r>
              <a:rPr lang="en-US" sz="900" dirty="0" smtClean="0"/>
              <a:t>RSA-SHA256</a:t>
            </a:r>
          </a:p>
          <a:p>
            <a:endParaRPr lang="en-US" sz="900" dirty="0"/>
          </a:p>
          <a:p>
            <a:r>
              <a:rPr lang="en-US" sz="1200" dirty="0" smtClean="0"/>
              <a:t>Components:</a:t>
            </a:r>
          </a:p>
          <a:p>
            <a:r>
              <a:rPr lang="en-US" sz="1200" dirty="0" smtClean="0"/>
              <a:t>- Authorization Server</a:t>
            </a:r>
          </a:p>
          <a:p>
            <a:r>
              <a:rPr lang="en-US" sz="1200" dirty="0" smtClean="0"/>
              <a:t>- Token Server</a:t>
            </a:r>
          </a:p>
          <a:p>
            <a:r>
              <a:rPr lang="en-US" sz="1200" dirty="0" smtClean="0"/>
              <a:t>- SAML SP Server</a:t>
            </a:r>
          </a:p>
          <a:p>
            <a:r>
              <a:rPr lang="en-US" sz="1200" dirty="0" smtClean="0"/>
              <a:t>Resource Server access will not be</a:t>
            </a:r>
          </a:p>
          <a:p>
            <a:r>
              <a:rPr lang="en-US" sz="1200" dirty="0"/>
              <a:t>e</a:t>
            </a:r>
            <a:r>
              <a:rPr lang="en-US" sz="1200" dirty="0" smtClean="0"/>
              <a:t>nforced here.</a:t>
            </a:r>
            <a:endParaRPr lang="en-US" sz="1200" dirty="0" smtClean="0"/>
          </a:p>
          <a:p>
            <a:endParaRPr lang="en-US" sz="900" dirty="0" smtClean="0"/>
          </a:p>
          <a:p>
            <a:endParaRPr lang="en-US" sz="900" dirty="0" smtClean="0"/>
          </a:p>
          <a:p>
            <a:pPr algn="ctr"/>
            <a:endParaRPr lang="en-US" dirty="0" smtClean="0"/>
          </a:p>
        </p:txBody>
      </p:sp>
      <p:cxnSp>
        <p:nvCxnSpPr>
          <p:cNvPr id="11" name="Straight Arrow Connector 10"/>
          <p:cNvCxnSpPr/>
          <p:nvPr/>
        </p:nvCxnSpPr>
        <p:spPr>
          <a:xfrm>
            <a:off x="2093713" y="3412202"/>
            <a:ext cx="7627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23249" y="3412202"/>
            <a:ext cx="63137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65343" y="828043"/>
            <a:ext cx="2819400" cy="369332"/>
          </a:xfrm>
          <a:prstGeom prst="rect">
            <a:avLst/>
          </a:prstGeom>
          <a:noFill/>
        </p:spPr>
        <p:txBody>
          <a:bodyPr wrap="square" rtlCol="0">
            <a:spAutoFit/>
          </a:bodyPr>
          <a:lstStyle/>
          <a:p>
            <a:r>
              <a:rPr lang="en-US" dirty="0" smtClean="0"/>
              <a:t>SAML Service Provider (SP)</a:t>
            </a:r>
            <a:endParaRPr lang="en-US" dirty="0"/>
          </a:p>
        </p:txBody>
      </p:sp>
      <p:sp>
        <p:nvSpPr>
          <p:cNvPr id="17" name="TextBox 16"/>
          <p:cNvSpPr txBox="1"/>
          <p:nvPr/>
        </p:nvSpPr>
        <p:spPr>
          <a:xfrm>
            <a:off x="6254620" y="1959846"/>
            <a:ext cx="2889380" cy="369332"/>
          </a:xfrm>
          <a:prstGeom prst="rect">
            <a:avLst/>
          </a:prstGeom>
          <a:noFill/>
        </p:spPr>
        <p:txBody>
          <a:bodyPr wrap="square" rtlCol="0">
            <a:spAutoFit/>
          </a:bodyPr>
          <a:lstStyle/>
          <a:p>
            <a:r>
              <a:rPr lang="en-US" dirty="0" smtClean="0"/>
              <a:t>SAML Identity Provider (IDP)</a:t>
            </a:r>
            <a:endParaRPr lang="en-US" dirty="0"/>
          </a:p>
        </p:txBody>
      </p:sp>
      <p:sp>
        <p:nvSpPr>
          <p:cNvPr id="18" name="TextBox 17"/>
          <p:cNvSpPr txBox="1"/>
          <p:nvPr/>
        </p:nvSpPr>
        <p:spPr>
          <a:xfrm>
            <a:off x="5611372" y="2561305"/>
            <a:ext cx="807719" cy="830997"/>
          </a:xfrm>
          <a:prstGeom prst="rect">
            <a:avLst/>
          </a:prstGeom>
          <a:noFill/>
        </p:spPr>
        <p:txBody>
          <a:bodyPr wrap="square" rtlCol="0">
            <a:spAutoFit/>
          </a:bodyPr>
          <a:lstStyle/>
          <a:p>
            <a:r>
              <a:rPr lang="en-US" sz="1600" dirty="0" smtClean="0"/>
              <a:t>SAML </a:t>
            </a:r>
          </a:p>
          <a:p>
            <a:r>
              <a:rPr lang="en-US" sz="1600" dirty="0" smtClean="0"/>
              <a:t>Passive Profile</a:t>
            </a:r>
            <a:endParaRPr lang="en-US" sz="1600" dirty="0"/>
          </a:p>
        </p:txBody>
      </p:sp>
      <p:sp>
        <p:nvSpPr>
          <p:cNvPr id="19" name="TextBox 18"/>
          <p:cNvSpPr txBox="1"/>
          <p:nvPr/>
        </p:nvSpPr>
        <p:spPr>
          <a:xfrm flipH="1">
            <a:off x="1993938" y="2191973"/>
            <a:ext cx="1074421" cy="1200329"/>
          </a:xfrm>
          <a:prstGeom prst="rect">
            <a:avLst/>
          </a:prstGeom>
          <a:noFill/>
        </p:spPr>
        <p:txBody>
          <a:bodyPr wrap="square" rtlCol="0">
            <a:spAutoFit/>
          </a:bodyPr>
          <a:lstStyle/>
          <a:p>
            <a:r>
              <a:rPr lang="en-US" dirty="0" smtClean="0"/>
              <a:t>OAuth2</a:t>
            </a:r>
          </a:p>
          <a:p>
            <a:r>
              <a:rPr lang="en-US" dirty="0" smtClean="0"/>
              <a:t>Implicit</a:t>
            </a:r>
          </a:p>
          <a:p>
            <a:r>
              <a:rPr lang="en-US" dirty="0" smtClean="0"/>
              <a:t>Grant, OpendID</a:t>
            </a:r>
            <a:endParaRPr lang="en-US" dirty="0"/>
          </a:p>
        </p:txBody>
      </p:sp>
      <p:sp>
        <p:nvSpPr>
          <p:cNvPr id="14" name="TextBox 13"/>
          <p:cNvSpPr txBox="1"/>
          <p:nvPr/>
        </p:nvSpPr>
        <p:spPr>
          <a:xfrm>
            <a:off x="304800" y="1070211"/>
            <a:ext cx="1219200" cy="369332"/>
          </a:xfrm>
          <a:prstGeom prst="rect">
            <a:avLst/>
          </a:prstGeom>
          <a:noFill/>
        </p:spPr>
        <p:txBody>
          <a:bodyPr wrap="square" rtlCol="0">
            <a:spAutoFit/>
          </a:bodyPr>
          <a:lstStyle/>
          <a:p>
            <a:r>
              <a:rPr lang="en-US" dirty="0" smtClean="0"/>
              <a:t>SPA Client</a:t>
            </a:r>
            <a:endParaRPr lang="en-US" dirty="0"/>
          </a:p>
        </p:txBody>
      </p:sp>
    </p:spTree>
    <p:extLst>
      <p:ext uri="{BB962C8B-B14F-4D97-AF65-F5344CB8AC3E}">
        <p14:creationId xmlns:p14="http://schemas.microsoft.com/office/powerpoint/2010/main" val="3789507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629400" cy="487362"/>
          </a:xfrm>
        </p:spPr>
        <p:txBody>
          <a:bodyPr>
            <a:normAutofit fontScale="90000"/>
          </a:bodyPr>
          <a:lstStyle/>
          <a:p>
            <a:r>
              <a:rPr lang="en-US" sz="2000" b="1" dirty="0"/>
              <a:t> </a:t>
            </a:r>
            <a:r>
              <a:rPr lang="en-US" sz="2000" b="1" dirty="0" smtClean="0"/>
              <a:t/>
            </a:r>
            <a:br>
              <a:rPr lang="en-US" sz="2000" b="1" dirty="0" smtClean="0"/>
            </a:br>
            <a:r>
              <a:rPr lang="en-US" sz="2000" b="1" dirty="0" smtClean="0"/>
              <a:t>Application to Security Gateway Interface with </a:t>
            </a:r>
            <a:br>
              <a:rPr lang="en-US" sz="2000" b="1" dirty="0" smtClean="0"/>
            </a:br>
            <a:r>
              <a:rPr lang="en-US" sz="2000" b="1" dirty="0" smtClean="0"/>
              <a:t>OAuth2 Implicit Grant Flow\OpendID Connect</a:t>
            </a:r>
            <a:r>
              <a:rPr lang="en-US" sz="2000" b="1" dirty="0" smtClean="0"/>
              <a:t/>
            </a:r>
            <a:br>
              <a:rPr lang="en-US" sz="2000" b="1" dirty="0" smtClean="0"/>
            </a:br>
            <a:endParaRPr lang="en-US" sz="2000" b="1" dirty="0"/>
          </a:p>
        </p:txBody>
      </p:sp>
      <p:sp>
        <p:nvSpPr>
          <p:cNvPr id="3" name="Content Placeholder 2"/>
          <p:cNvSpPr>
            <a:spLocks noGrp="1"/>
          </p:cNvSpPr>
          <p:nvPr>
            <p:ph idx="1"/>
          </p:nvPr>
        </p:nvSpPr>
        <p:spPr>
          <a:xfrm>
            <a:off x="432486" y="1166018"/>
            <a:ext cx="8229600" cy="4525963"/>
          </a:xfrm>
        </p:spPr>
        <p:txBody>
          <a:bodyPr>
            <a:normAutofit fontScale="70000" lnSpcReduction="20000"/>
          </a:bodyPr>
          <a:lstStyle/>
          <a:p>
            <a:endParaRPr lang="en-US" dirty="0" smtClean="0"/>
          </a:p>
          <a:p>
            <a:r>
              <a:rPr lang="en-US" dirty="0"/>
              <a:t>The Gateway will </a:t>
            </a:r>
            <a:r>
              <a:rPr lang="en-US" dirty="0" smtClean="0"/>
              <a:t>service </a:t>
            </a:r>
            <a:r>
              <a:rPr lang="en-US" dirty="0"/>
              <a:t>Single Page Applications (SPAs) </a:t>
            </a:r>
            <a:r>
              <a:rPr lang="en-US" dirty="0" smtClean="0"/>
              <a:t>for PIV authentication with </a:t>
            </a:r>
            <a:r>
              <a:rPr lang="en-US" dirty="0"/>
              <a:t>Implicit Grant OAuth </a:t>
            </a:r>
            <a:r>
              <a:rPr lang="en-US" dirty="0" smtClean="0"/>
              <a:t>2.0\OpenID tokens. </a:t>
            </a:r>
          </a:p>
          <a:p>
            <a:r>
              <a:rPr lang="en-US" dirty="0" smtClean="0"/>
              <a:t>The </a:t>
            </a:r>
            <a:r>
              <a:rPr lang="en-US" dirty="0"/>
              <a:t>application is running on the browser using JavaScript.</a:t>
            </a:r>
          </a:p>
          <a:p>
            <a:r>
              <a:rPr lang="en-US" dirty="0" smtClean="0"/>
              <a:t>Follows an Implicit </a:t>
            </a:r>
            <a:r>
              <a:rPr lang="en-US" dirty="0"/>
              <a:t>Grant OAuth 2.0 flow (defined in </a:t>
            </a:r>
            <a:r>
              <a:rPr lang="en-US" dirty="0">
                <a:hlinkClick r:id="rId2"/>
              </a:rPr>
              <a:t>RFC 6749</a:t>
            </a:r>
            <a:r>
              <a:rPr lang="en-US" dirty="0"/>
              <a:t>) </a:t>
            </a:r>
            <a:endParaRPr lang="en-US" dirty="0" smtClean="0"/>
          </a:p>
          <a:p>
            <a:r>
              <a:rPr lang="en-US" dirty="0" smtClean="0"/>
              <a:t>The </a:t>
            </a:r>
            <a:r>
              <a:rPr lang="en-US" dirty="0"/>
              <a:t>client will receive an </a:t>
            </a:r>
            <a:r>
              <a:rPr lang="en-US" dirty="0" smtClean="0"/>
              <a:t>ID and access tokens </a:t>
            </a:r>
            <a:r>
              <a:rPr lang="en-US" dirty="0"/>
              <a:t>and will by-pass the authorization code.</a:t>
            </a:r>
          </a:p>
          <a:p>
            <a:r>
              <a:rPr lang="en-US" dirty="0"/>
              <a:t>The access token is exposed on the client side.</a:t>
            </a:r>
          </a:p>
          <a:p>
            <a:r>
              <a:rPr lang="en-US" dirty="0"/>
              <a:t>Implicit Grant cannot keep private a refresh token.</a:t>
            </a:r>
          </a:p>
          <a:p>
            <a:r>
              <a:rPr lang="en-US" dirty="0"/>
              <a:t>Refresh tokens will be requested from a /</a:t>
            </a:r>
            <a:r>
              <a:rPr lang="en-US" dirty="0" smtClean="0"/>
              <a:t>refresh token </a:t>
            </a:r>
            <a:r>
              <a:rPr lang="en-US" dirty="0"/>
              <a:t>point when token expires.</a:t>
            </a:r>
          </a:p>
          <a:p>
            <a:r>
              <a:rPr lang="en-US" dirty="0"/>
              <a:t>The client app receives his </a:t>
            </a:r>
            <a:r>
              <a:rPr lang="en-US" dirty="0" smtClean="0"/>
              <a:t>access and ID tokens </a:t>
            </a:r>
            <a:r>
              <a:rPr lang="en-US" dirty="0"/>
              <a:t>in the hash fragment of the URI and uses the token to call the API on behalf of the user.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812118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b="1" dirty="0"/>
              <a:t>Application to Security Gateway Interface </a:t>
            </a:r>
            <a:r>
              <a:rPr lang="en-US" sz="2000" b="1" dirty="0" smtClean="0"/>
              <a:t>(Cont.) </a:t>
            </a:r>
            <a:br>
              <a:rPr lang="en-US" sz="2000" b="1" dirty="0" smtClean="0"/>
            </a:br>
            <a:r>
              <a:rPr lang="en-US" sz="2000" b="1" dirty="0" smtClean="0"/>
              <a:t>SPA Client Request</a:t>
            </a:r>
            <a:endParaRPr lang="en-US" sz="2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4382755"/>
              </p:ext>
            </p:extLst>
          </p:nvPr>
        </p:nvGraphicFramePr>
        <p:xfrm>
          <a:off x="1600200" y="1447802"/>
          <a:ext cx="5468422" cy="4636415"/>
        </p:xfrm>
        <a:graphic>
          <a:graphicData uri="http://schemas.openxmlformats.org/drawingml/2006/table">
            <a:tbl>
              <a:tblPr firstRow="1" firstCol="1" bandRow="1">
                <a:tableStyleId>{5C22544A-7EE6-4342-B048-85BDC9FD1C3A}</a:tableStyleId>
              </a:tblPr>
              <a:tblGrid>
                <a:gridCol w="2734211"/>
                <a:gridCol w="2734211"/>
              </a:tblGrid>
              <a:tr h="448686">
                <a:tc>
                  <a:txBody>
                    <a:bodyPr/>
                    <a:lstStyle/>
                    <a:p>
                      <a:pPr marL="0" marR="0">
                        <a:lnSpc>
                          <a:spcPct val="107000"/>
                        </a:lnSpc>
                        <a:spcBef>
                          <a:spcPts val="0"/>
                        </a:spcBef>
                        <a:spcAft>
                          <a:spcPts val="0"/>
                        </a:spcAft>
                      </a:pPr>
                      <a:r>
                        <a:rPr lang="en-US" sz="900" dirty="0">
                          <a:effectLst/>
                        </a:rPr>
                        <a:t>GET </a:t>
                      </a:r>
                      <a:r>
                        <a:rPr lang="en-US" altLang="en-US" sz="900" b="1" kern="1200" dirty="0" smtClean="0">
                          <a:solidFill>
                            <a:schemeClr val="bg1"/>
                          </a:solidFill>
                          <a:latin typeface="+mn-lt"/>
                          <a:ea typeface="Times New Roman" panose="02020603050405020304" pitchFamily="18" charset="0"/>
                          <a:cs typeface="Courier New" panose="02070309020205020404" pitchFamily="49" charset="0"/>
                        </a:rPr>
                        <a:t>https://r6portal.wrk.fs.usda.gov/r6portal/saml2/sso </a:t>
                      </a:r>
                      <a:r>
                        <a:rPr lang="en-US" sz="900" dirty="0" smtClean="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299123">
                <a:tc>
                  <a:txBody>
                    <a:bodyPr/>
                    <a:lstStyle/>
                    <a:p>
                      <a:pPr marL="0" marR="0">
                        <a:lnSpc>
                          <a:spcPct val="107000"/>
                        </a:lnSpc>
                        <a:spcBef>
                          <a:spcPts val="0"/>
                        </a:spcBef>
                        <a:spcAft>
                          <a:spcPts val="0"/>
                        </a:spcAft>
                      </a:pPr>
                      <a:r>
                        <a:rPr lang="en-US" sz="900" dirty="0">
                          <a:effectLst/>
                        </a:rPr>
                        <a:t>audience=API_IDENTIFIER&amp;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a:effectLst/>
                        </a:rPr>
                        <a:t>The unique identifier of the target API you want to access.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747809">
                <a:tc>
                  <a:txBody>
                    <a:bodyPr/>
                    <a:lstStyle/>
                    <a:p>
                      <a:pPr marL="0" marR="0">
                        <a:lnSpc>
                          <a:spcPct val="107000"/>
                        </a:lnSpc>
                        <a:spcBef>
                          <a:spcPts val="0"/>
                        </a:spcBef>
                        <a:spcAft>
                          <a:spcPts val="0"/>
                        </a:spcAft>
                      </a:pPr>
                      <a:r>
                        <a:rPr lang="en-US" sz="900" dirty="0">
                          <a:effectLst/>
                        </a:rPr>
                        <a:t>scope=SCOPE&amp;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a:effectLst/>
                        </a:rPr>
                        <a:t>The space separated scopes which you want to request authorization.</a:t>
                      </a:r>
                    </a:p>
                    <a:p>
                      <a:pPr marL="0" marR="0">
                        <a:lnSpc>
                          <a:spcPct val="107000"/>
                        </a:lnSpc>
                        <a:spcBef>
                          <a:spcPts val="0"/>
                        </a:spcBef>
                        <a:spcAft>
                          <a:spcPts val="0"/>
                        </a:spcAft>
                      </a:pPr>
                      <a:r>
                        <a:rPr lang="en-US" sz="900">
                          <a:effectLst/>
                        </a:rPr>
                        <a:t>for example, update:contacts</a:t>
                      </a:r>
                    </a:p>
                    <a:p>
                      <a:pPr marL="0" marR="0">
                        <a:lnSpc>
                          <a:spcPct val="107000"/>
                        </a:lnSpc>
                        <a:spcBef>
                          <a:spcPts val="0"/>
                        </a:spcBef>
                        <a:spcAft>
                          <a:spcPts val="0"/>
                        </a:spcAft>
                      </a:pPr>
                      <a:r>
                        <a:rPr lang="en-US" sz="900">
                          <a:effectLst/>
                        </a:rPr>
                        <a:t>OIDC scopes about users, such as profile and email.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897371">
                <a:tc>
                  <a:txBody>
                    <a:bodyPr/>
                    <a:lstStyle/>
                    <a:p>
                      <a:pPr marL="0" marR="0">
                        <a:lnSpc>
                          <a:spcPct val="107000"/>
                        </a:lnSpc>
                        <a:spcBef>
                          <a:spcPts val="0"/>
                        </a:spcBef>
                        <a:spcAft>
                          <a:spcPts val="0"/>
                        </a:spcAft>
                      </a:pPr>
                      <a:r>
                        <a:rPr lang="en-US" sz="900" dirty="0" err="1">
                          <a:effectLst/>
                        </a:rPr>
                        <a:t>response_type</a:t>
                      </a:r>
                      <a:r>
                        <a:rPr lang="en-US" sz="900" dirty="0">
                          <a:effectLst/>
                        </a:rPr>
                        <a:t>=</a:t>
                      </a:r>
                      <a:r>
                        <a:rPr lang="en-US" sz="900" dirty="0" err="1">
                          <a:effectLst/>
                        </a:rPr>
                        <a:t>token|id_token|id_token</a:t>
                      </a:r>
                      <a:r>
                        <a:rPr lang="en-US" sz="900" dirty="0">
                          <a:effectLst/>
                        </a:rPr>
                        <a:t> token&amp;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a:effectLst/>
                        </a:rPr>
                        <a:t>REQUIRED This will specify the type of token you will receive at the end of the flow. Use token to get only an </a:t>
                      </a:r>
                      <a:r>
                        <a:rPr lang="en-US" sz="900" dirty="0" err="1">
                          <a:effectLst/>
                        </a:rPr>
                        <a:t>access_token</a:t>
                      </a:r>
                      <a:r>
                        <a:rPr lang="en-US" sz="900" dirty="0">
                          <a:effectLst/>
                        </a:rPr>
                        <a:t>, </a:t>
                      </a:r>
                      <a:r>
                        <a:rPr lang="en-US" sz="900" dirty="0" err="1">
                          <a:effectLst/>
                        </a:rPr>
                        <a:t>id_token</a:t>
                      </a:r>
                      <a:r>
                        <a:rPr lang="en-US" sz="900" dirty="0">
                          <a:effectLst/>
                        </a:rPr>
                        <a:t> to get only an </a:t>
                      </a:r>
                      <a:r>
                        <a:rPr lang="en-US" sz="900" dirty="0" err="1">
                          <a:effectLst/>
                        </a:rPr>
                        <a:t>id_token</a:t>
                      </a:r>
                      <a:r>
                        <a:rPr lang="en-US" sz="900" dirty="0">
                          <a:effectLst/>
                        </a:rPr>
                        <a:t> (if you don't plan on accessing an API), or </a:t>
                      </a:r>
                      <a:r>
                        <a:rPr lang="en-US" sz="900" dirty="0" err="1">
                          <a:effectLst/>
                        </a:rPr>
                        <a:t>id_token</a:t>
                      </a:r>
                      <a:r>
                        <a:rPr lang="en-US" sz="900" dirty="0">
                          <a:effectLst/>
                        </a:rPr>
                        <a:t> token to get both an </a:t>
                      </a:r>
                      <a:r>
                        <a:rPr lang="en-US" sz="900" dirty="0" err="1">
                          <a:effectLst/>
                        </a:rPr>
                        <a:t>id_token</a:t>
                      </a:r>
                      <a:r>
                        <a:rPr lang="en-US" sz="900" dirty="0">
                          <a:effectLst/>
                        </a:rPr>
                        <a:t> and an </a:t>
                      </a:r>
                      <a:r>
                        <a:rPr lang="en-US" sz="900" dirty="0" err="1">
                          <a:effectLst/>
                        </a:rPr>
                        <a:t>access_token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299123">
                <a:tc>
                  <a:txBody>
                    <a:bodyPr/>
                    <a:lstStyle/>
                    <a:p>
                      <a:pPr marL="0" marR="0">
                        <a:lnSpc>
                          <a:spcPct val="107000"/>
                        </a:lnSpc>
                        <a:spcBef>
                          <a:spcPts val="0"/>
                        </a:spcBef>
                        <a:spcAft>
                          <a:spcPts val="0"/>
                        </a:spcAft>
                      </a:pPr>
                      <a:r>
                        <a:rPr lang="en-US" sz="900" dirty="0" err="1">
                          <a:effectLst/>
                        </a:rPr>
                        <a:t>client_id</a:t>
                      </a:r>
                      <a:r>
                        <a:rPr lang="en-US" sz="900" dirty="0">
                          <a:effectLst/>
                        </a:rPr>
                        <a:t>=YOUR_CLIENT_ID&amp;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a:effectLst/>
                        </a:rPr>
                        <a:t>REQUIRED	Your application's Client ID.</a:t>
                      </a:r>
                    </a:p>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448686">
                <a:tc>
                  <a:txBody>
                    <a:bodyPr/>
                    <a:lstStyle/>
                    <a:p>
                      <a:pPr marL="0" marR="0">
                        <a:lnSpc>
                          <a:spcPct val="107000"/>
                        </a:lnSpc>
                        <a:spcBef>
                          <a:spcPts val="0"/>
                        </a:spcBef>
                        <a:spcAft>
                          <a:spcPts val="0"/>
                        </a:spcAft>
                      </a:pPr>
                      <a:r>
                        <a:rPr lang="en-US" sz="900" dirty="0" err="1" smtClean="0">
                          <a:effectLst/>
                        </a:rPr>
                        <a:t>redirect_uri</a:t>
                      </a:r>
                      <a:r>
                        <a:rPr lang="en-US" sz="900" dirty="0" smtClean="0">
                          <a:effectLst/>
                        </a:rPr>
                        <a:t>=https://YOUR_APP/callback&amp;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smtClean="0">
                          <a:effectLst/>
                        </a:rPr>
                        <a:t>The URL to which the Portal will redirect the browser after authorization has been granted by the user.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598247">
                <a:tc>
                  <a:txBody>
                    <a:bodyPr/>
                    <a:lstStyle/>
                    <a:p>
                      <a:pPr marL="0" marR="0">
                        <a:lnSpc>
                          <a:spcPct val="107000"/>
                        </a:lnSpc>
                        <a:spcBef>
                          <a:spcPts val="0"/>
                        </a:spcBef>
                        <a:spcAft>
                          <a:spcPts val="0"/>
                        </a:spcAft>
                      </a:pPr>
                      <a:r>
                        <a:rPr lang="en-US" sz="900" dirty="0" smtClean="0">
                          <a:effectLst/>
                        </a:rPr>
                        <a:t>state=STATE&amp;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smtClean="0">
                          <a:effectLst/>
                        </a:rPr>
                        <a:t>An opaque value the clients adds to the initial request that the portal includes when redirecting back to the client. This value must be </a:t>
                      </a:r>
                      <a:r>
                        <a:rPr lang="en-US" sz="900" b="1" dirty="0" smtClean="0">
                          <a:effectLst/>
                        </a:rPr>
                        <a:t>used by the client to prevent CSRF attacks</a:t>
                      </a:r>
                      <a:r>
                        <a:rPr lang="en-US" sz="900" dirty="0" smtClean="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598247">
                <a:tc>
                  <a:txBody>
                    <a:bodyPr/>
                    <a:lstStyle/>
                    <a:p>
                      <a:pPr marL="0" marR="0">
                        <a:lnSpc>
                          <a:spcPct val="107000"/>
                        </a:lnSpc>
                        <a:spcBef>
                          <a:spcPts val="0"/>
                        </a:spcBef>
                        <a:spcAft>
                          <a:spcPts val="0"/>
                        </a:spcAft>
                      </a:pPr>
                      <a:r>
                        <a:rPr lang="en-US" sz="900" dirty="0">
                          <a:effectLst/>
                        </a:rPr>
                        <a:t>nonce=NONCE&amp;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a:effectLst/>
                        </a:rPr>
                        <a:t>RECOMMENDED	A string value which will be included in the ID token response from the Portal, </a:t>
                      </a:r>
                      <a:r>
                        <a:rPr lang="en-US" sz="900" b="1" dirty="0">
                          <a:effectLst/>
                        </a:rPr>
                        <a:t>used to prevent token replay attacks</a:t>
                      </a:r>
                      <a:r>
                        <a:rPr lang="en-US" sz="900" dirty="0">
                          <a:effectLst/>
                        </a:rPr>
                        <a:t>. It is required for </a:t>
                      </a:r>
                      <a:r>
                        <a:rPr lang="en-US" sz="900" dirty="0" err="1">
                          <a:effectLst/>
                        </a:rPr>
                        <a:t>response_type</a:t>
                      </a:r>
                      <a:r>
                        <a:rPr lang="en-US" sz="900" dirty="0">
                          <a:effectLst/>
                        </a:rPr>
                        <a:t>=</a:t>
                      </a:r>
                      <a:r>
                        <a:rPr lang="en-US" sz="900" dirty="0" err="1">
                          <a:effectLst/>
                        </a:rPr>
                        <a:t>id_token</a:t>
                      </a:r>
                      <a:r>
                        <a:rPr lang="en-US" sz="900" dirty="0">
                          <a:effectLst/>
                        </a:rPr>
                        <a:t> token.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299123">
                <a:tc>
                  <a:txBody>
                    <a:bodyPr/>
                    <a:lstStyle/>
                    <a:p>
                      <a:pPr marL="0" marR="0">
                        <a:lnSpc>
                          <a:spcPct val="107000"/>
                        </a:lnSpc>
                        <a:spcBef>
                          <a:spcPts val="0"/>
                        </a:spcBef>
                        <a:spcAft>
                          <a:spcPts val="0"/>
                        </a:spcAft>
                      </a:pPr>
                      <a:r>
                        <a:rPr lang="en-US" sz="900" dirty="0" smtClean="0">
                          <a:effectLst/>
                        </a:rPr>
                        <a:t>connection=Connection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a:effectLst/>
                        </a:rPr>
                        <a:t>The name of the connection configured to your client.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690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b="1" dirty="0"/>
              <a:t>Application to Security Gateway Interface </a:t>
            </a:r>
            <a:r>
              <a:rPr lang="en-US" sz="2000" b="1" dirty="0" smtClean="0"/>
              <a:t>(</a:t>
            </a:r>
            <a:r>
              <a:rPr lang="en-US" sz="2000" b="1" dirty="0"/>
              <a:t>Cont</a:t>
            </a:r>
            <a:r>
              <a:rPr lang="en-US" sz="2000" b="1" dirty="0" smtClean="0"/>
              <a:t>.) </a:t>
            </a:r>
            <a:br>
              <a:rPr lang="en-US" sz="2000" b="1" dirty="0" smtClean="0"/>
            </a:br>
            <a:r>
              <a:rPr lang="en-US" sz="2000" b="1" dirty="0" smtClean="0"/>
              <a:t>SPA Client Response</a:t>
            </a:r>
            <a:endParaRPr lang="en-US" sz="2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4604290"/>
              </p:ext>
            </p:extLst>
          </p:nvPr>
        </p:nvGraphicFramePr>
        <p:xfrm>
          <a:off x="1905000" y="1295399"/>
          <a:ext cx="5257800" cy="2133601"/>
        </p:xfrm>
        <a:graphic>
          <a:graphicData uri="http://schemas.openxmlformats.org/drawingml/2006/table">
            <a:tbl>
              <a:tblPr firstRow="1" firstCol="1" bandRow="1">
                <a:tableStyleId>{5C22544A-7EE6-4342-B048-85BDC9FD1C3A}</a:tableStyleId>
              </a:tblPr>
              <a:tblGrid>
                <a:gridCol w="2628900"/>
                <a:gridCol w="2628900"/>
              </a:tblGrid>
              <a:tr h="420890">
                <a:tc>
                  <a:txBody>
                    <a:bodyPr/>
                    <a:lstStyle/>
                    <a:p>
                      <a:pPr marL="0" marR="0">
                        <a:lnSpc>
                          <a:spcPct val="107000"/>
                        </a:lnSpc>
                        <a:spcBef>
                          <a:spcPts val="0"/>
                        </a:spcBef>
                        <a:spcAft>
                          <a:spcPts val="0"/>
                        </a:spcAft>
                      </a:pPr>
                      <a:r>
                        <a:rPr lang="en-US" sz="900" b="0" i="0" kern="1200" dirty="0" smtClean="0">
                          <a:solidFill>
                            <a:schemeClr val="bg1"/>
                          </a:solidFill>
                          <a:effectLst/>
                          <a:latin typeface="+mn-lt"/>
                          <a:ea typeface="+mn-ea"/>
                          <a:cs typeface="+mn-cs"/>
                        </a:rPr>
                        <a:t>HTTP/1.1 302 Found Location: https://YOUR_APP/callback#access_token=TOKEN&amp;</a:t>
                      </a:r>
                    </a:p>
                  </a:txBody>
                  <a:tcPr marL="57676" marR="57676" marT="0" marB="0"/>
                </a:tc>
                <a:tc>
                  <a:txBody>
                    <a:bodyPr/>
                    <a:lstStyle/>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1066473">
                <a:tc>
                  <a:txBody>
                    <a:bodyPr/>
                    <a:lstStyle/>
                    <a:p>
                      <a:pPr marL="0" marR="0">
                        <a:lnSpc>
                          <a:spcPct val="107000"/>
                        </a:lnSpc>
                        <a:spcBef>
                          <a:spcPts val="0"/>
                        </a:spcBef>
                        <a:spcAft>
                          <a:spcPts val="0"/>
                        </a:spcAft>
                      </a:pPr>
                      <a:r>
                        <a:rPr lang="en-US" sz="900" b="0" i="0" kern="1200" dirty="0" smtClean="0">
                          <a:solidFill>
                            <a:schemeClr val="lt1"/>
                          </a:solidFill>
                          <a:effectLst/>
                          <a:latin typeface="+mn-lt"/>
                          <a:ea typeface="+mn-ea"/>
                          <a:cs typeface="+mn-cs"/>
                        </a:rPr>
                        <a:t>state=STATE</a:t>
                      </a:r>
                      <a:r>
                        <a:rPr lang="en-US" sz="900" dirty="0" smtClean="0">
                          <a:effectLst/>
                        </a:rPr>
                        <a:t>&amp;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900" dirty="0" smtClean="0">
                          <a:effectLst/>
                        </a:rPr>
                        <a:t>An opaque value the clients adds to the initial request that the portal includes when redirecting back to the client. This value must be used by the client to prevent CSRF attacks.</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420890">
                <a:tc>
                  <a:txBody>
                    <a:bodyPr/>
                    <a:lstStyle/>
                    <a:p>
                      <a:pPr marL="0" marR="0">
                        <a:lnSpc>
                          <a:spcPct val="107000"/>
                        </a:lnSpc>
                        <a:spcBef>
                          <a:spcPts val="0"/>
                        </a:spcBef>
                        <a:spcAft>
                          <a:spcPts val="0"/>
                        </a:spcAft>
                      </a:pPr>
                      <a:r>
                        <a:rPr lang="en-US" sz="900" b="0" i="0" kern="1200" dirty="0" err="1" smtClean="0">
                          <a:solidFill>
                            <a:schemeClr val="lt1"/>
                          </a:solidFill>
                          <a:effectLst/>
                          <a:latin typeface="+mn-lt"/>
                          <a:ea typeface="+mn-ea"/>
                          <a:cs typeface="+mn-cs"/>
                        </a:rPr>
                        <a:t>token_type</a:t>
                      </a:r>
                      <a:r>
                        <a:rPr lang="en-US" sz="900" b="0" i="0" kern="1200" dirty="0" smtClean="0">
                          <a:solidFill>
                            <a:schemeClr val="lt1"/>
                          </a:solidFill>
                          <a:effectLst/>
                          <a:latin typeface="+mn-lt"/>
                          <a:ea typeface="+mn-ea"/>
                          <a:cs typeface="+mn-cs"/>
                        </a:rPr>
                        <a:t>=TYPE&amp;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r>
                        <a:rPr lang="en-US" sz="900" dirty="0" smtClean="0">
                          <a:effectLst/>
                        </a:rPr>
                        <a:t>This will specify the type of token you will receive at the end of the flow.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r h="225348">
                <a:tc>
                  <a:txBody>
                    <a:bodyPr/>
                    <a:lstStyle/>
                    <a:p>
                      <a:pPr marL="0" marR="0">
                        <a:lnSpc>
                          <a:spcPct val="107000"/>
                        </a:lnSpc>
                        <a:spcBef>
                          <a:spcPts val="0"/>
                        </a:spcBef>
                        <a:spcAft>
                          <a:spcPts val="0"/>
                        </a:spcAft>
                      </a:pPr>
                      <a:r>
                        <a:rPr lang="en-US" sz="900" b="0" i="0" kern="1200" dirty="0" err="1" smtClean="0">
                          <a:solidFill>
                            <a:schemeClr val="lt1"/>
                          </a:solidFill>
                          <a:effectLst/>
                          <a:latin typeface="+mn-lt"/>
                          <a:ea typeface="+mn-ea"/>
                          <a:cs typeface="+mn-cs"/>
                        </a:rPr>
                        <a:t>expires_in</a:t>
                      </a:r>
                      <a:r>
                        <a:rPr lang="en-US" sz="900" b="0" i="0" kern="1200" dirty="0" smtClean="0">
                          <a:solidFill>
                            <a:schemeClr val="lt1"/>
                          </a:solidFill>
                          <a:effectLst/>
                          <a:latin typeface="+mn-lt"/>
                          <a:ea typeface="+mn-ea"/>
                          <a:cs typeface="+mn-cs"/>
                        </a:rPr>
                        <a:t>=SECONDS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c>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676" marR="57676" marT="0" marB="0"/>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190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381000"/>
          </a:xfrm>
        </p:spPr>
        <p:txBody>
          <a:bodyPr>
            <a:noAutofit/>
          </a:bodyPr>
          <a:lstStyle/>
          <a:p>
            <a:r>
              <a:rPr lang="en-US" sz="1800" b="1" dirty="0"/>
              <a:t>Application to Security Gateway Interface </a:t>
            </a:r>
            <a:r>
              <a:rPr lang="en-US" sz="1800" b="1" dirty="0" smtClean="0"/>
              <a:t>(</a:t>
            </a:r>
            <a:r>
              <a:rPr lang="en-US" sz="1800" b="1" dirty="0"/>
              <a:t>Cont</a:t>
            </a:r>
            <a:r>
              <a:rPr lang="en-US" sz="1800" b="1" dirty="0" smtClean="0"/>
              <a:t>.)</a:t>
            </a:r>
            <a:br>
              <a:rPr lang="en-US" sz="1800" b="1" dirty="0" smtClean="0"/>
            </a:br>
            <a:r>
              <a:rPr lang="en-US" sz="1800" b="1" dirty="0" smtClean="0"/>
              <a:t>OpenID Connect and OAuth2 Tokens</a:t>
            </a:r>
            <a:endParaRPr lang="en-US" sz="1800" b="1" dirty="0"/>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31205882"/>
              </p:ext>
            </p:extLst>
          </p:nvPr>
        </p:nvGraphicFramePr>
        <p:xfrm>
          <a:off x="342900" y="975996"/>
          <a:ext cx="8686800" cy="5745479"/>
        </p:xfrm>
        <a:graphic>
          <a:graphicData uri="http://schemas.openxmlformats.org/drawingml/2006/table">
            <a:tbl>
              <a:tblPr firstRow="1" bandRow="1">
                <a:tableStyleId>{5C22544A-7EE6-4342-B048-85BDC9FD1C3A}</a:tableStyleId>
              </a:tblPr>
              <a:tblGrid>
                <a:gridCol w="4114800"/>
                <a:gridCol w="4572000"/>
              </a:tblGrid>
              <a:tr h="5745479">
                <a:tc>
                  <a:txBody>
                    <a:bodyPr/>
                    <a:lstStyle/>
                    <a:p>
                      <a:r>
                        <a:rPr lang="en-US" sz="1300" dirty="0" smtClean="0"/>
                        <a:t>OpenID Connect issues an identity token, known as an </a:t>
                      </a:r>
                      <a:r>
                        <a:rPr lang="en-US" sz="1300" dirty="0" err="1" smtClean="0"/>
                        <a:t>id_token</a:t>
                      </a:r>
                      <a:r>
                        <a:rPr lang="en-US" sz="1300" dirty="0" smtClean="0"/>
                        <a:t>, while OAuth 2.0 issues an </a:t>
                      </a:r>
                      <a:r>
                        <a:rPr lang="en-US" sz="1300" dirty="0" err="1" smtClean="0"/>
                        <a:t>access_token</a:t>
                      </a:r>
                      <a:r>
                        <a:rPr lang="en-US" sz="1300" dirty="0" smtClean="0"/>
                        <a:t>.</a:t>
                      </a:r>
                    </a:p>
                    <a:p>
                      <a:endParaRPr lang="en-US" sz="1200" dirty="0" smtClean="0"/>
                    </a:p>
                    <a:p>
                      <a:r>
                        <a:rPr lang="en-US" sz="1600" dirty="0" smtClean="0"/>
                        <a:t>Contents of an ID_TOKEN. </a:t>
                      </a:r>
                    </a:p>
                    <a:p>
                      <a:r>
                        <a:rPr lang="en-US" sz="1200" dirty="0" smtClean="0"/>
                        <a:t>This token is meant for authenticating the user to the client. </a:t>
                      </a:r>
                    </a:p>
                    <a:p>
                      <a:r>
                        <a:rPr lang="en-US" sz="1200" dirty="0" smtClean="0"/>
                        <a:t>For a list of libraries you can use to verify a JWT refer to jwt.io.</a:t>
                      </a:r>
                    </a:p>
                    <a:p>
                      <a:r>
                        <a:rPr lang="en-US" sz="1200" dirty="0" smtClean="0"/>
                        <a:t>The audience (</a:t>
                      </a:r>
                      <a:r>
                        <a:rPr lang="en-US" sz="1200" dirty="0" err="1" smtClean="0"/>
                        <a:t>aud</a:t>
                      </a:r>
                      <a:r>
                        <a:rPr lang="en-US" sz="1200" dirty="0" smtClean="0"/>
                        <a:t> claim) of the token is set to the client's identifier, </a:t>
                      </a:r>
                      <a:r>
                        <a:rPr lang="en-US" sz="1200" baseline="0" dirty="0" smtClean="0"/>
                        <a:t> </a:t>
                      </a:r>
                      <a:r>
                        <a:rPr lang="en-US" sz="1200" dirty="0" smtClean="0"/>
                        <a:t>which means that only this specific client should consume this token.</a:t>
                      </a:r>
                    </a:p>
                    <a:p>
                      <a:endParaRPr lang="en-US" sz="1200" dirty="0" smtClean="0"/>
                    </a:p>
                    <a:p>
                      <a:r>
                        <a:rPr lang="en-US" sz="1200" dirty="0" smtClean="0"/>
                        <a:t>{</a:t>
                      </a:r>
                    </a:p>
                    <a:p>
                      <a:r>
                        <a:rPr lang="en-US" sz="1200" dirty="0" smtClean="0"/>
                        <a:t>  "</a:t>
                      </a:r>
                      <a:r>
                        <a:rPr lang="en-US" sz="1200" dirty="0" err="1" smtClean="0"/>
                        <a:t>iss</a:t>
                      </a:r>
                      <a:r>
                        <a:rPr lang="en-US" sz="1200" dirty="0" smtClean="0"/>
                        <a:t>": "http://YOUR_AUTH0_DOMAIN/",</a:t>
                      </a:r>
                    </a:p>
                    <a:p>
                      <a:r>
                        <a:rPr lang="en-US" sz="1200" dirty="0" smtClean="0"/>
                        <a:t>  "sub": "auth0|123456",</a:t>
                      </a:r>
                    </a:p>
                    <a:p>
                      <a:r>
                        <a:rPr lang="en-US" sz="1200" dirty="0" smtClean="0"/>
                        <a:t>  "</a:t>
                      </a:r>
                      <a:r>
                        <a:rPr lang="en-US" sz="1200" dirty="0" err="1" smtClean="0"/>
                        <a:t>aud</a:t>
                      </a:r>
                      <a:r>
                        <a:rPr lang="en-US" sz="1200" dirty="0" smtClean="0"/>
                        <a:t>": "YOUR_CLIENT_ID",</a:t>
                      </a:r>
                    </a:p>
                    <a:p>
                      <a:r>
                        <a:rPr lang="en-US" sz="1200" dirty="0" smtClean="0"/>
                        <a:t>  "</a:t>
                      </a:r>
                      <a:r>
                        <a:rPr lang="en-US" sz="1200" dirty="0" err="1" smtClean="0"/>
                        <a:t>exp</a:t>
                      </a:r>
                      <a:r>
                        <a:rPr lang="en-US" sz="1200" dirty="0" smtClean="0"/>
                        <a:t>": 1311281970,</a:t>
                      </a:r>
                    </a:p>
                    <a:p>
                      <a:r>
                        <a:rPr lang="en-US" sz="1200" dirty="0" smtClean="0"/>
                        <a:t>  "</a:t>
                      </a:r>
                      <a:r>
                        <a:rPr lang="en-US" sz="1200" dirty="0" err="1" smtClean="0"/>
                        <a:t>iat</a:t>
                      </a:r>
                      <a:r>
                        <a:rPr lang="en-US" sz="1200" dirty="0" smtClean="0"/>
                        <a:t>": 1311280970,</a:t>
                      </a:r>
                    </a:p>
                    <a:p>
                      <a:r>
                        <a:rPr lang="en-US" sz="1200" dirty="0" smtClean="0"/>
                        <a:t>  "name": "Jane Doe",</a:t>
                      </a:r>
                    </a:p>
                    <a:p>
                      <a:r>
                        <a:rPr lang="en-US" sz="1200" dirty="0" smtClean="0"/>
                        <a:t>  "</a:t>
                      </a:r>
                      <a:r>
                        <a:rPr lang="en-US" sz="1200" dirty="0" err="1" smtClean="0"/>
                        <a:t>given_name</a:t>
                      </a:r>
                      <a:r>
                        <a:rPr lang="en-US" sz="1200" dirty="0" smtClean="0"/>
                        <a:t>": "Jane",</a:t>
                      </a:r>
                    </a:p>
                    <a:p>
                      <a:r>
                        <a:rPr lang="en-US" sz="1200" dirty="0" smtClean="0"/>
                        <a:t>  "</a:t>
                      </a:r>
                      <a:r>
                        <a:rPr lang="en-US" sz="1200" dirty="0" err="1" smtClean="0"/>
                        <a:t>family_name</a:t>
                      </a:r>
                      <a:r>
                        <a:rPr lang="en-US" sz="1200" dirty="0" smtClean="0"/>
                        <a:t>": "Doe",</a:t>
                      </a:r>
                    </a:p>
                    <a:p>
                      <a:r>
                        <a:rPr lang="en-US" sz="1200" dirty="0" smtClean="0"/>
                        <a:t>  "gender": "female",</a:t>
                      </a:r>
                    </a:p>
                    <a:p>
                      <a:r>
                        <a:rPr lang="en-US" sz="1200" dirty="0" smtClean="0"/>
                        <a:t>  "birthdate": "0000-10-31",</a:t>
                      </a:r>
                    </a:p>
                    <a:p>
                      <a:r>
                        <a:rPr lang="en-US" sz="1200" dirty="0" smtClean="0"/>
                        <a:t>  "email": "janedoe@example.com",</a:t>
                      </a:r>
                    </a:p>
                    <a:p>
                      <a:r>
                        <a:rPr lang="en-US" sz="1200" dirty="0" smtClean="0"/>
                        <a:t>  "picture": "http://example.com/</a:t>
                      </a:r>
                      <a:r>
                        <a:rPr lang="en-US" sz="1200" dirty="0" err="1" smtClean="0"/>
                        <a:t>janedoe</a:t>
                      </a:r>
                      <a:r>
                        <a:rPr lang="en-US" sz="1200" dirty="0" smtClean="0"/>
                        <a:t>/me.jpg"</a:t>
                      </a:r>
                    </a:p>
                    <a:p>
                      <a:r>
                        <a:rPr lang="en-US" sz="1200" dirty="0" smtClean="0"/>
                        <a:t>}</a:t>
                      </a:r>
                    </a:p>
                    <a:p>
                      <a:endParaRPr lang="en-US" dirty="0"/>
                    </a:p>
                  </a:txBody>
                  <a:tcPr/>
                </a:tc>
                <a:tc>
                  <a:txBody>
                    <a:bodyPr/>
                    <a:lstStyle/>
                    <a:p>
                      <a:endParaRPr lang="en-US" sz="1600" dirty="0" smtClean="0"/>
                    </a:p>
                    <a:p>
                      <a:endParaRPr lang="en-US" sz="1600" dirty="0" smtClean="0"/>
                    </a:p>
                    <a:p>
                      <a:r>
                        <a:rPr lang="en-US" sz="1600" dirty="0" smtClean="0"/>
                        <a:t>Contents of an ACCESS_TOKEN</a:t>
                      </a:r>
                    </a:p>
                    <a:p>
                      <a:r>
                        <a:rPr lang="en-US" sz="1200" dirty="0" smtClean="0"/>
                        <a:t>The </a:t>
                      </a:r>
                      <a:r>
                        <a:rPr lang="en-US" sz="1200" dirty="0" err="1" smtClean="0"/>
                        <a:t>access_token</a:t>
                      </a:r>
                      <a:r>
                        <a:rPr lang="en-US" sz="1200" dirty="0" smtClean="0"/>
                        <a:t> can be any type of token (not necessarily a JWT) and is meant for the API. </a:t>
                      </a:r>
                    </a:p>
                    <a:p>
                      <a:r>
                        <a:rPr lang="en-US" sz="1200" dirty="0" smtClean="0"/>
                        <a:t>Access Tokens should be treated as opaque strings by clients, that should not attempt to decode.</a:t>
                      </a:r>
                    </a:p>
                    <a:p>
                      <a:r>
                        <a:rPr lang="en-US" sz="1200" dirty="0" smtClean="0"/>
                        <a:t>Use the </a:t>
                      </a:r>
                      <a:r>
                        <a:rPr lang="en-US" sz="1200" dirty="0" err="1" smtClean="0"/>
                        <a:t>access_token</a:t>
                      </a:r>
                      <a:r>
                        <a:rPr lang="en-US" sz="1200" dirty="0" smtClean="0"/>
                        <a:t> in an HTTP Authorization header.</a:t>
                      </a:r>
                    </a:p>
                    <a:p>
                      <a:r>
                        <a:rPr lang="en-US" sz="1200" dirty="0" smtClean="0"/>
                        <a:t>Valid for calling the /</a:t>
                      </a:r>
                      <a:r>
                        <a:rPr lang="en-US" sz="1200" dirty="0" err="1" smtClean="0"/>
                        <a:t>userinfo</a:t>
                      </a:r>
                      <a:r>
                        <a:rPr lang="en-US" sz="1200" dirty="0" smtClean="0"/>
                        <a:t> API, which will return the user's profile information. </a:t>
                      </a:r>
                    </a:p>
                    <a:p>
                      <a:r>
                        <a:rPr lang="en-US" sz="1200" dirty="0" smtClean="0"/>
                        <a:t>The </a:t>
                      </a:r>
                      <a:r>
                        <a:rPr lang="en-US" sz="1200" dirty="0" err="1" smtClean="0"/>
                        <a:t>intented</a:t>
                      </a:r>
                      <a:r>
                        <a:rPr lang="en-US" sz="1200" dirty="0" smtClean="0"/>
                        <a:t> audience (</a:t>
                      </a:r>
                      <a:r>
                        <a:rPr lang="en-US" sz="1200" dirty="0" err="1" smtClean="0"/>
                        <a:t>aud</a:t>
                      </a:r>
                      <a:r>
                        <a:rPr lang="en-US" sz="1200" dirty="0" smtClean="0"/>
                        <a:t> claim) of the token is either the API (my-</a:t>
                      </a:r>
                      <a:r>
                        <a:rPr lang="en-US" sz="1200" dirty="0" err="1" smtClean="0"/>
                        <a:t>api</a:t>
                      </a:r>
                      <a:r>
                        <a:rPr lang="en-US" sz="1200" dirty="0" smtClean="0"/>
                        <a:t>-identifier) or </a:t>
                      </a:r>
                      <a:r>
                        <a:rPr lang="en-US" sz="1200" baseline="0" dirty="0" smtClean="0"/>
                        <a:t> </a:t>
                      </a:r>
                      <a:r>
                        <a:rPr lang="en-US" sz="1200" dirty="0" smtClean="0"/>
                        <a:t>the /</a:t>
                      </a:r>
                      <a:r>
                        <a:rPr lang="en-US" sz="1200" dirty="0" err="1" smtClean="0"/>
                        <a:t>userinfo</a:t>
                      </a:r>
                      <a:r>
                        <a:rPr lang="en-US" sz="1200" dirty="0" smtClean="0"/>
                        <a:t> endpoint (https://YOUR_AUTH0_DOMAIN/userinfo).</a:t>
                      </a:r>
                    </a:p>
                    <a:p>
                      <a:endParaRPr lang="en-US" sz="1200" dirty="0" smtClean="0"/>
                    </a:p>
                    <a:p>
                      <a:endParaRPr lang="en-US" sz="1200" dirty="0" smtClean="0"/>
                    </a:p>
                    <a:p>
                      <a:r>
                        <a:rPr lang="en-US" sz="1200" dirty="0" smtClean="0"/>
                        <a:t>{</a:t>
                      </a:r>
                    </a:p>
                    <a:p>
                      <a:r>
                        <a:rPr lang="en-US" sz="1200" dirty="0" smtClean="0"/>
                        <a:t>  "</a:t>
                      </a:r>
                      <a:r>
                        <a:rPr lang="en-US" sz="1200" dirty="0" err="1" smtClean="0"/>
                        <a:t>iss</a:t>
                      </a:r>
                      <a:r>
                        <a:rPr lang="en-US" sz="1200" dirty="0" smtClean="0"/>
                        <a:t>": "https://YOUR_AUTH0_DOMAIN/",</a:t>
                      </a:r>
                    </a:p>
                    <a:p>
                      <a:r>
                        <a:rPr lang="en-US" sz="1200" dirty="0" smtClean="0"/>
                        <a:t>  "sub": "auth0|123456",</a:t>
                      </a:r>
                    </a:p>
                    <a:p>
                      <a:r>
                        <a:rPr lang="en-US" sz="1200" dirty="0" smtClean="0"/>
                        <a:t>  "</a:t>
                      </a:r>
                      <a:r>
                        <a:rPr lang="en-US" sz="1200" dirty="0" err="1" smtClean="0"/>
                        <a:t>aud</a:t>
                      </a:r>
                      <a:r>
                        <a:rPr lang="en-US" sz="1200" dirty="0" smtClean="0"/>
                        <a:t>": [</a:t>
                      </a:r>
                    </a:p>
                    <a:p>
                      <a:r>
                        <a:rPr lang="en-US" sz="1200" dirty="0" smtClean="0"/>
                        <a:t>    "my-</a:t>
                      </a:r>
                      <a:r>
                        <a:rPr lang="en-US" sz="1200" dirty="0" err="1" smtClean="0"/>
                        <a:t>api</a:t>
                      </a:r>
                      <a:r>
                        <a:rPr lang="en-US" sz="1200" dirty="0" smtClean="0"/>
                        <a:t>-identifier",</a:t>
                      </a:r>
                    </a:p>
                    <a:p>
                      <a:r>
                        <a:rPr lang="en-US" sz="1200" dirty="0" smtClean="0"/>
                        <a:t>    "https://YOUR_AUTH0_DOMAIN/</a:t>
                      </a:r>
                      <a:r>
                        <a:rPr lang="en-US" sz="1200" dirty="0" err="1" smtClean="0"/>
                        <a:t>userinfo</a:t>
                      </a:r>
                      <a:r>
                        <a:rPr lang="en-US" sz="1200" dirty="0" smtClean="0"/>
                        <a:t>"</a:t>
                      </a:r>
                    </a:p>
                    <a:p>
                      <a:r>
                        <a:rPr lang="en-US" sz="1200" dirty="0" smtClean="0"/>
                        <a:t>  ],</a:t>
                      </a:r>
                    </a:p>
                    <a:p>
                      <a:r>
                        <a:rPr lang="en-US" sz="1200" dirty="0" smtClean="0"/>
                        <a:t>  "</a:t>
                      </a:r>
                      <a:r>
                        <a:rPr lang="en-US" sz="1200" dirty="0" err="1" smtClean="0"/>
                        <a:t>azp</a:t>
                      </a:r>
                      <a:r>
                        <a:rPr lang="en-US" sz="1200" dirty="0" smtClean="0"/>
                        <a:t>": "YOUR_CLIENT_ID",</a:t>
                      </a:r>
                    </a:p>
                    <a:p>
                      <a:r>
                        <a:rPr lang="en-US" sz="1200" dirty="0" smtClean="0"/>
                        <a:t>  "</a:t>
                      </a:r>
                      <a:r>
                        <a:rPr lang="en-US" sz="1200" dirty="0" err="1" smtClean="0"/>
                        <a:t>exp</a:t>
                      </a:r>
                      <a:r>
                        <a:rPr lang="en-US" sz="1200" dirty="0" smtClean="0"/>
                        <a:t>": 1489179954,</a:t>
                      </a:r>
                    </a:p>
                    <a:p>
                      <a:r>
                        <a:rPr lang="en-US" sz="1200" dirty="0" smtClean="0"/>
                        <a:t>  "</a:t>
                      </a:r>
                      <a:r>
                        <a:rPr lang="en-US" sz="1200" dirty="0" err="1" smtClean="0"/>
                        <a:t>iat</a:t>
                      </a:r>
                      <a:r>
                        <a:rPr lang="en-US" sz="1200" dirty="0" smtClean="0"/>
                        <a:t>": 1489143954,</a:t>
                      </a:r>
                    </a:p>
                    <a:p>
                      <a:r>
                        <a:rPr lang="en-US" sz="1200" dirty="0" smtClean="0"/>
                        <a:t>  "scope": "</a:t>
                      </a:r>
                      <a:r>
                        <a:rPr lang="en-US" sz="1200" dirty="0" err="1" smtClean="0"/>
                        <a:t>openid</a:t>
                      </a:r>
                      <a:r>
                        <a:rPr lang="en-US" sz="1200" dirty="0" smtClean="0"/>
                        <a:t> profile email address phone </a:t>
                      </a:r>
                      <a:r>
                        <a:rPr lang="en-US" sz="1200" dirty="0" err="1" smtClean="0"/>
                        <a:t>read:appointments</a:t>
                      </a:r>
                      <a:r>
                        <a:rPr lang="en-US" sz="1200" dirty="0" smtClean="0"/>
                        <a:t> email"</a:t>
                      </a:r>
                    </a:p>
                    <a:p>
                      <a:r>
                        <a:rPr lang="en-US" sz="1200" dirty="0" smtClean="0"/>
                        <a:t>}</a:t>
                      </a:r>
                    </a:p>
                    <a:p>
                      <a:endParaRPr lang="en-US" dirty="0"/>
                    </a:p>
                  </a:txBody>
                  <a:tcPr/>
                </a:tc>
              </a:tr>
            </a:tbl>
          </a:graphicData>
        </a:graphic>
      </p:graphicFrame>
    </p:spTree>
    <p:extLst>
      <p:ext uri="{BB962C8B-B14F-4D97-AF65-F5344CB8AC3E}">
        <p14:creationId xmlns:p14="http://schemas.microsoft.com/office/powerpoint/2010/main" val="359589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533400"/>
          </a:xfrm>
        </p:spPr>
        <p:txBody>
          <a:bodyPr>
            <a:noAutofit/>
          </a:bodyPr>
          <a:lstStyle/>
          <a:p>
            <a:r>
              <a:rPr lang="en-US" sz="1600" b="1" dirty="0" smtClean="0"/>
              <a:t>Security Gateway to ICAM Interface</a:t>
            </a:r>
            <a:br>
              <a:rPr lang="en-US" sz="1600" b="1" dirty="0" smtClean="0"/>
            </a:br>
            <a:r>
              <a:rPr lang="en-US" sz="1600" b="1" dirty="0" smtClean="0"/>
              <a:t>SAML </a:t>
            </a:r>
            <a:r>
              <a:rPr lang="en-US" sz="1600" b="1" dirty="0"/>
              <a:t>Partnership for SSO Using </a:t>
            </a:r>
            <a:r>
              <a:rPr lang="en-US" sz="1600" b="1" dirty="0" smtClean="0"/>
              <a:t>the Security</a:t>
            </a:r>
            <a:r>
              <a:rPr lang="en-US" sz="1600" b="1" dirty="0" smtClean="0"/>
              <a:t> Gateway </a:t>
            </a:r>
            <a:r>
              <a:rPr lang="en-US" sz="1600" b="1" dirty="0"/>
              <a:t>as Service Provider and </a:t>
            </a:r>
            <a:r>
              <a:rPr lang="en-US" sz="1600" b="1" dirty="0" smtClean="0"/>
              <a:t/>
            </a:r>
            <a:br>
              <a:rPr lang="en-US" sz="1600" b="1" dirty="0" smtClean="0"/>
            </a:br>
            <a:r>
              <a:rPr lang="en-US" sz="1600" b="1" dirty="0" smtClean="0"/>
              <a:t>the ICAM </a:t>
            </a:r>
            <a:r>
              <a:rPr lang="en-US" sz="1600" b="1" dirty="0"/>
              <a:t>as Identity </a:t>
            </a:r>
            <a:r>
              <a:rPr lang="en-US" sz="1600" b="1" dirty="0" smtClean="0"/>
              <a:t>Provider </a:t>
            </a: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6" name="Content Placeholder 5" descr="Diagram of a SAML transaction" title="Diagram of a SAML transactio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24495" y="990600"/>
            <a:ext cx="6400800" cy="3838575"/>
          </a:xfrm>
          <a:prstGeom prst="rect">
            <a:avLst/>
          </a:prstGeom>
        </p:spPr>
      </p:pic>
      <p:sp>
        <p:nvSpPr>
          <p:cNvPr id="5" name="TextBox 4"/>
          <p:cNvSpPr txBox="1"/>
          <p:nvPr/>
        </p:nvSpPr>
        <p:spPr>
          <a:xfrm>
            <a:off x="1295400" y="5181600"/>
            <a:ext cx="7239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smtClean="0"/>
              <a:t>Gateway Application </a:t>
            </a:r>
            <a:r>
              <a:rPr lang="en-US" dirty="0" smtClean="0"/>
              <a:t>will be integrated with ICAM using the SAML2 protocol </a:t>
            </a:r>
            <a:r>
              <a:rPr lang="en-US" dirty="0"/>
              <a:t>for PIV </a:t>
            </a:r>
            <a:r>
              <a:rPr lang="en-US" dirty="0" smtClean="0"/>
              <a:t>authentication.</a:t>
            </a:r>
          </a:p>
          <a:p>
            <a:pPr marL="285750" indent="-285750">
              <a:buFont typeface="Arial" panose="020B0604020202020204" pitchFamily="34" charset="0"/>
              <a:buChar char="•"/>
            </a:pPr>
            <a:r>
              <a:rPr lang="en-US" dirty="0" smtClean="0"/>
              <a:t>The asserting party is the </a:t>
            </a:r>
            <a:r>
              <a:rPr lang="en-US" dirty="0" smtClean="0"/>
              <a:t>Gateway, </a:t>
            </a:r>
            <a:r>
              <a:rPr lang="en-US" dirty="0"/>
              <a:t>also known as service provider (SP</a:t>
            </a:r>
            <a:r>
              <a:rPr lang="en-US" dirty="0" smtClean="0"/>
              <a:t>), </a:t>
            </a:r>
            <a:r>
              <a:rPr lang="en-US" dirty="0"/>
              <a:t>which requests assertions about the subject from the relying party </a:t>
            </a:r>
            <a:r>
              <a:rPr lang="en-US" dirty="0" smtClean="0"/>
              <a:t>(ICAM), also </a:t>
            </a:r>
            <a:r>
              <a:rPr lang="en-US" dirty="0"/>
              <a:t>known as the Identity </a:t>
            </a:r>
            <a:r>
              <a:rPr lang="en-US" dirty="0" smtClean="0"/>
              <a:t>Provider.</a:t>
            </a:r>
            <a:endParaRPr lang="en-US" dirty="0"/>
          </a:p>
        </p:txBody>
      </p:sp>
      <p:sp>
        <p:nvSpPr>
          <p:cNvPr id="7" name="TextBox 6"/>
          <p:cNvSpPr txBox="1"/>
          <p:nvPr/>
        </p:nvSpPr>
        <p:spPr>
          <a:xfrm>
            <a:off x="2133600" y="1295399"/>
            <a:ext cx="2391295" cy="307777"/>
          </a:xfrm>
          <a:prstGeom prst="rect">
            <a:avLst/>
          </a:prstGeom>
          <a:solidFill>
            <a:schemeClr val="bg1"/>
          </a:solidFill>
        </p:spPr>
        <p:txBody>
          <a:bodyPr wrap="square" rtlCol="0">
            <a:spAutoFit/>
          </a:bodyPr>
          <a:lstStyle/>
          <a:p>
            <a:r>
              <a:rPr lang="en-US" sz="1400" b="1" dirty="0" smtClean="0"/>
              <a:t>Gateway </a:t>
            </a:r>
            <a:r>
              <a:rPr lang="en-US" sz="1400" b="1" dirty="0" smtClean="0"/>
              <a:t>– Asserting Party</a:t>
            </a:r>
            <a:endParaRPr lang="en-US" sz="1400" b="1" dirty="0"/>
          </a:p>
        </p:txBody>
      </p:sp>
      <p:sp>
        <p:nvSpPr>
          <p:cNvPr id="9" name="TextBox 8"/>
          <p:cNvSpPr txBox="1"/>
          <p:nvPr/>
        </p:nvSpPr>
        <p:spPr>
          <a:xfrm>
            <a:off x="5266805" y="1295399"/>
            <a:ext cx="2209800" cy="307777"/>
          </a:xfrm>
          <a:prstGeom prst="rect">
            <a:avLst/>
          </a:prstGeom>
          <a:solidFill>
            <a:schemeClr val="bg1"/>
          </a:solidFill>
        </p:spPr>
        <p:txBody>
          <a:bodyPr wrap="square" rtlCol="0">
            <a:spAutoFit/>
          </a:bodyPr>
          <a:lstStyle/>
          <a:p>
            <a:r>
              <a:rPr lang="en-US" sz="1400" b="1" dirty="0" smtClean="0"/>
              <a:t>ICAM – Relying Party</a:t>
            </a:r>
            <a:endParaRPr lang="en-US" sz="1400" b="1" dirty="0"/>
          </a:p>
        </p:txBody>
      </p:sp>
    </p:spTree>
    <p:extLst>
      <p:ext uri="{BB962C8B-B14F-4D97-AF65-F5344CB8AC3E}">
        <p14:creationId xmlns:p14="http://schemas.microsoft.com/office/powerpoint/2010/main" val="2037214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4962"/>
          </a:xfrm>
        </p:spPr>
        <p:txBody>
          <a:bodyPr>
            <a:noAutofit/>
          </a:bodyPr>
          <a:lstStyle/>
          <a:p>
            <a:r>
              <a:rPr lang="en-US" sz="2000" b="1" dirty="0"/>
              <a:t>Security Gateway to ICAM </a:t>
            </a:r>
            <a:r>
              <a:rPr lang="en-US" sz="2000" b="1" dirty="0" smtClean="0"/>
              <a:t>Interface (Cont.)</a:t>
            </a:r>
            <a:r>
              <a:rPr lang="en-US" sz="2000" b="1" dirty="0"/>
              <a:t/>
            </a:r>
            <a:br>
              <a:rPr lang="en-US" sz="2000" b="1" dirty="0"/>
            </a:br>
            <a:r>
              <a:rPr lang="en-US" sz="2000" b="1" dirty="0"/>
              <a:t>SAML </a:t>
            </a:r>
            <a:r>
              <a:rPr lang="en-US" sz="2000" b="1" dirty="0" smtClean="0"/>
              <a:t>SSO Workflow Steps</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pPr marL="0" indent="0">
              <a:buNone/>
            </a:pPr>
            <a:r>
              <a:rPr lang="en-US" dirty="0"/>
              <a:t>The following describes a typical SAML SSO </a:t>
            </a:r>
            <a:r>
              <a:rPr lang="en-US" dirty="0" smtClean="0"/>
              <a:t>workflow, Enterprise passive profile </a:t>
            </a:r>
            <a:r>
              <a:rPr lang="en-US" dirty="0"/>
              <a:t>(SP initiated SSO</a:t>
            </a:r>
            <a:r>
              <a:rPr lang="en-US" dirty="0" smtClean="0"/>
              <a:t>). </a:t>
            </a:r>
            <a:endParaRPr lang="en-US" dirty="0"/>
          </a:p>
          <a:p>
            <a:pPr marL="514350" lvl="0" indent="-514350">
              <a:buFont typeface="+mj-lt"/>
              <a:buAutoNum type="arabicPeriod"/>
            </a:pPr>
            <a:r>
              <a:rPr lang="en-US" dirty="0"/>
              <a:t>User directs browser to the target resource </a:t>
            </a:r>
            <a:r>
              <a:rPr lang="en-US" dirty="0" smtClean="0"/>
              <a:t>URL.</a:t>
            </a:r>
            <a:endParaRPr lang="en-US" dirty="0"/>
          </a:p>
          <a:p>
            <a:pPr marL="514350" lvl="0" indent="-514350">
              <a:buFont typeface="+mj-lt"/>
              <a:buAutoNum type="arabicPeriod"/>
            </a:pPr>
            <a:r>
              <a:rPr lang="en-US" dirty="0"/>
              <a:t>The relying </a:t>
            </a:r>
            <a:r>
              <a:rPr lang="en-US" dirty="0" smtClean="0"/>
              <a:t>party checks </a:t>
            </a:r>
            <a:r>
              <a:rPr lang="en-US" dirty="0"/>
              <a:t>for a valid existing SSO session for that user and redirects with an authentication request to the asserting party, if no session was found. Optionally, the relying party also includes a destination URL for user redirection post successful authentication as a RelayState.</a:t>
            </a:r>
          </a:p>
          <a:p>
            <a:pPr marL="514350" lvl="0" indent="-514350">
              <a:buFont typeface="+mj-lt"/>
              <a:buAutoNum type="arabicPeriod"/>
            </a:pPr>
            <a:r>
              <a:rPr lang="en-US" dirty="0"/>
              <a:t>The IDP </a:t>
            </a:r>
            <a:r>
              <a:rPr lang="en-US" dirty="0" smtClean="0"/>
              <a:t>SSO Service redirects </a:t>
            </a:r>
            <a:r>
              <a:rPr lang="en-US" dirty="0"/>
              <a:t>the user’s browser to the authentication page for collecting their credentials.</a:t>
            </a:r>
          </a:p>
          <a:p>
            <a:pPr marL="514350" lvl="0" indent="-514350">
              <a:buFont typeface="+mj-lt"/>
              <a:buAutoNum type="arabicPeriod"/>
            </a:pPr>
            <a:r>
              <a:rPr lang="en-US" dirty="0"/>
              <a:t>Upon successful authentication, </a:t>
            </a:r>
            <a:r>
              <a:rPr lang="en-US" dirty="0" smtClean="0"/>
              <a:t>user </a:t>
            </a:r>
            <a:r>
              <a:rPr lang="en-US" dirty="0"/>
              <a:t>attributes </a:t>
            </a:r>
            <a:r>
              <a:rPr lang="en-US" dirty="0" smtClean="0"/>
              <a:t>may be fetched from the </a:t>
            </a:r>
            <a:r>
              <a:rPr lang="en-US" dirty="0"/>
              <a:t>user </a:t>
            </a:r>
            <a:r>
              <a:rPr lang="en-US" dirty="0" smtClean="0"/>
              <a:t>store. Would like to pass the same header attributes from </a:t>
            </a:r>
            <a:r>
              <a:rPr lang="en-US" dirty="0" err="1" smtClean="0"/>
              <a:t>eAuth</a:t>
            </a:r>
            <a:r>
              <a:rPr lang="en-US" dirty="0" smtClean="0"/>
              <a:t>. </a:t>
            </a:r>
          </a:p>
          <a:p>
            <a:pPr marL="514350" lvl="0" indent="-514350">
              <a:buFont typeface="+mj-lt"/>
              <a:buAutoNum type="arabicPeriod"/>
            </a:pPr>
            <a:r>
              <a:rPr lang="en-US" dirty="0" smtClean="0"/>
              <a:t>The </a:t>
            </a:r>
            <a:r>
              <a:rPr lang="en-US" dirty="0"/>
              <a:t>IDP </a:t>
            </a:r>
            <a:r>
              <a:rPr lang="en-US" dirty="0" smtClean="0"/>
              <a:t>(ICAM) signs </a:t>
            </a:r>
            <a:r>
              <a:rPr lang="en-US" dirty="0"/>
              <a:t>the assertion with its digital signature and sends the signed assertion back with a session </a:t>
            </a:r>
            <a:r>
              <a:rPr lang="en-US" dirty="0" smtClean="0"/>
              <a:t>token. If the relying </a:t>
            </a:r>
            <a:r>
              <a:rPr lang="en-US" dirty="0"/>
              <a:t>party </a:t>
            </a:r>
            <a:r>
              <a:rPr lang="en-US" dirty="0" smtClean="0"/>
              <a:t>had </a:t>
            </a:r>
            <a:r>
              <a:rPr lang="en-US" dirty="0"/>
              <a:t>included a RelayState with the authentication request, the asserting party then redirects the user’s browser to the RelayState URL.</a:t>
            </a:r>
            <a:endParaRPr lang="en-US" dirty="0">
              <a:effectLst/>
            </a:endParaRPr>
          </a:p>
        </p:txBody>
      </p:sp>
    </p:spTree>
    <p:extLst>
      <p:ext uri="{BB962C8B-B14F-4D97-AF65-F5344CB8AC3E}">
        <p14:creationId xmlns:p14="http://schemas.microsoft.com/office/powerpoint/2010/main" val="426722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71" y="211879"/>
            <a:ext cx="8229600" cy="258762"/>
          </a:xfrm>
        </p:spPr>
        <p:txBody>
          <a:bodyPr>
            <a:noAutofit/>
          </a:bodyPr>
          <a:lstStyle/>
          <a:p>
            <a:r>
              <a:rPr lang="en-US" sz="2000" b="1" dirty="0"/>
              <a:t>Security Gateway to ICAM Interface (Cont.) </a:t>
            </a:r>
            <a:r>
              <a:rPr lang="en-US" sz="2000" b="1" dirty="0" smtClean="0"/>
              <a:t/>
            </a:r>
            <a:br>
              <a:rPr lang="en-US" sz="2000" b="1" dirty="0" smtClean="0"/>
            </a:br>
            <a:r>
              <a:rPr lang="en-US" sz="2000" b="1" dirty="0" smtClean="0"/>
              <a:t>SAML2 </a:t>
            </a:r>
            <a:r>
              <a:rPr lang="en-US" sz="2000" b="1" dirty="0" smtClean="0"/>
              <a:t>Exchange Example for Step2</a:t>
            </a: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Rectangle 1"/>
          <p:cNvSpPr>
            <a:spLocks noGrp="1" noChangeArrowheads="1"/>
          </p:cNvSpPr>
          <p:nvPr>
            <p:ph idx="1"/>
          </p:nvPr>
        </p:nvSpPr>
        <p:spPr bwMode="auto">
          <a:xfrm>
            <a:off x="146222" y="793289"/>
            <a:ext cx="85344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2.A</a:t>
            </a:r>
            <a:r>
              <a:rPr lang="en-US" altLang="en-US" sz="1100" b="1" dirty="0" smtClean="0">
                <a:solidFill>
                  <a:srgbClr val="385623"/>
                </a:solidFill>
                <a:latin typeface="+mj-lt"/>
                <a:ea typeface="Times New Roman" panose="02020603050405020304" pitchFamily="18" charset="0"/>
                <a:cs typeface="Arial" panose="020B0604020202020204" pitchFamily="34" charset="0"/>
              </a:rPr>
              <a:t> </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The SP generates an appropriate </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Arial" panose="020B0604020202020204" pitchFamily="34" charset="0"/>
              </a:rPr>
              <a:t>SAMLRequest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(and RelayState), then redirects the browser to the SSO Service, using a standard </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hlinkClick r:id="rId2" tooltip="HTTP 302"/>
              </a:rPr>
              <a:t>HTTP 302</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302 Redirect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hlinkClick r:id="rId3"/>
              </a:rPr>
              <a:t>https://ip.USDAeAuth/SAML2/SSO/Redirect?SAMLRequest=&lt;request&gt;&amp;</a:t>
            </a:r>
            <a:r>
              <a:rPr kumimoji="0" lang="en-US" altLang="en-US" sz="1100" b="1" i="0" strike="noStrike" cap="none" normalizeH="0" baseline="0" dirty="0" smtClean="0">
                <a:ln>
                  <a:noFill/>
                </a:ln>
                <a:solidFill>
                  <a:srgbClr val="FF0000"/>
                </a:solidFill>
                <a:effectLst/>
                <a:latin typeface="+mj-lt"/>
                <a:ea typeface="Times New Roman" panose="02020603050405020304" pitchFamily="18" charset="0"/>
                <a:cs typeface="Courier New" panose="02070309020205020404" pitchFamily="49" charset="0"/>
                <a:hlinkClick r:id="rId3"/>
              </a:rPr>
              <a:t>RelayState=&lt;relaystate</a:t>
            </a:r>
            <a:r>
              <a:rPr kumimoji="0" lang="en-US" altLang="en-US" sz="1100" b="1" i="0"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&gt;</a:t>
            </a:r>
            <a:r>
              <a:rPr lang="en-US" altLang="en-US" sz="900" b="1" u="sng" dirty="0">
                <a:solidFill>
                  <a:srgbClr val="385623"/>
                </a:solidFill>
                <a:latin typeface="+mj-lt"/>
                <a:ea typeface="Times New Roman" panose="02020603050405020304" pitchFamily="18" charset="0"/>
                <a:cs typeface="Courier New" panose="02070309020205020404" pitchFamily="49" charset="0"/>
              </a:rPr>
              <a:t> </a:t>
            </a:r>
            <a:r>
              <a:rPr lang="en-US" altLang="en-US" sz="900" b="1" u="sng" dirty="0" smtClean="0">
                <a:solidFill>
                  <a:srgbClr val="385623"/>
                </a:solidFill>
                <a:latin typeface="+mj-lt"/>
                <a:ea typeface="Times New Roman" panose="02020603050405020304" pitchFamily="18" charset="0"/>
                <a:cs typeface="Courier New" panose="02070309020205020404" pitchFamily="49" charset="0"/>
              </a:rPr>
              <a:t> </a:t>
            </a:r>
            <a:r>
              <a:rPr lang="en-US" altLang="en-US" sz="900" u="sng" dirty="0" smtClean="0">
                <a:solidFill>
                  <a:srgbClr val="FF0000"/>
                </a:solidFill>
                <a:latin typeface="+mj-lt"/>
                <a:ea typeface="Times New Roman" panose="02020603050405020304" pitchFamily="18" charset="0"/>
                <a:cs typeface="Courier New" panose="02070309020205020404" pitchFamily="49" charset="0"/>
              </a:rPr>
              <a:t>????</a:t>
            </a:r>
            <a:endParaRPr kumimoji="0" lang="en-US" altLang="en-US" sz="1100" i="0" strike="noStrike" cap="none" normalizeH="0" baseline="0" dirty="0" smtClean="0">
              <a:ln>
                <a:noFill/>
              </a:ln>
              <a:solidFill>
                <a:srgbClr val="FF0000"/>
              </a:solidFill>
              <a:effectLst/>
              <a:latin typeface="+mj-l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The </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Arial" panose="020B0604020202020204" pitchFamily="34" charset="0"/>
              </a:rPr>
              <a:t>SAMLRequest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may optionally be signed using the SP signing key.  For this basic example, it is not.</a:t>
            </a:r>
            <a:endParaRPr lang="en-US" altLang="en-US" sz="1100" b="1" dirty="0">
              <a:solidFill>
                <a:srgbClr val="385623"/>
              </a:solidFill>
              <a:ea typeface="Times New Roman" panose="02020603050405020304" pitchFamily="18"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The </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RelayState</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token is an opaque reference to state information maintained at the SP. </a:t>
            </a:r>
          </a:p>
          <a:p>
            <a:pPr lvl="0" eaLnBrk="0" fontAlgn="base" hangingPunct="0">
              <a:spcBef>
                <a:spcPct val="0"/>
              </a:spcBef>
              <a:spcAft>
                <a:spcPct val="0"/>
              </a:spcAft>
              <a:buFontTx/>
              <a:buChar char="-"/>
            </a:pPr>
            <a:r>
              <a:rPr lang="en-US" altLang="en-US" sz="1100" b="1" dirty="0">
                <a:solidFill>
                  <a:srgbClr val="385623"/>
                </a:solidFill>
                <a:ea typeface="Times New Roman" panose="02020603050405020304" pitchFamily="18" charset="0"/>
                <a:cs typeface="Times New Roman" panose="02020603050405020304" pitchFamily="18" charset="0"/>
              </a:rPr>
              <a:t>A</a:t>
            </a:r>
            <a:r>
              <a:rPr lang="en-US" altLang="en-US" sz="1100" b="1" dirty="0" smtClean="0">
                <a:solidFill>
                  <a:srgbClr val="385623"/>
                </a:solidFill>
                <a:ea typeface="Times New Roman" panose="02020603050405020304" pitchFamily="18" charset="0"/>
                <a:cs typeface="Times New Roman" panose="02020603050405020304" pitchFamily="18" charset="0"/>
              </a:rPr>
              <a:t>lso included is </a:t>
            </a:r>
            <a:r>
              <a:rPr lang="en-US" altLang="en-US" sz="1100" b="1" dirty="0">
                <a:solidFill>
                  <a:srgbClr val="385623"/>
                </a:solidFill>
                <a:ea typeface="Times New Roman" panose="02020603050405020304" pitchFamily="18" charset="0"/>
                <a:cs typeface="Times New Roman" panose="02020603050405020304" pitchFamily="18" charset="0"/>
              </a:rPr>
              <a:t>a destination URL for user redirection post successful authentication, as a RelayState</a:t>
            </a:r>
            <a:endPar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The value of the </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parameter is a deflated, base64-encoded and URL-encoded value of an </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&lt;</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samlp:AuthnRequest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&gt;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element:</a:t>
            </a:r>
            <a:endParaRPr kumimoji="0" lang="en-US" altLang="en-US" sz="11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a:t>
            </a:r>
            <a:endPar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endParaRPr>
          </a:p>
          <a:p>
            <a:pPr marL="400050" lvl="1" indent="0" eaLnBrk="0" fontAlgn="base" hangingPunct="0">
              <a:spcBef>
                <a:spcPct val="0"/>
              </a:spcBef>
              <a:spcAft>
                <a:spcPct val="0"/>
              </a:spcAft>
              <a:buFontTx/>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&lt;</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samlp:AuthnRequest</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a:t>
            </a:r>
          </a:p>
          <a:p>
            <a:pPr marL="400050" lvl="1" indent="0" eaLnBrk="0" fontAlgn="base" hangingPunct="0">
              <a:spcBef>
                <a:spcPct val="0"/>
              </a:spcBef>
              <a:spcAft>
                <a:spcPct val="0"/>
              </a:spcAft>
              <a:buFontTx/>
              <a:buNone/>
            </a:pPr>
            <a:r>
              <a:rPr lang="en-US" altLang="en-US" sz="900" b="1" dirty="0">
                <a:solidFill>
                  <a:srgbClr val="385623"/>
                </a:solidFill>
                <a:latin typeface="+mj-lt"/>
                <a:ea typeface="Times New Roman" panose="02020603050405020304" pitchFamily="18" charset="0"/>
                <a:cs typeface="Courier New" panose="02070309020205020404" pitchFamily="49" charset="0"/>
              </a:rPr>
              <a:t> </a:t>
            </a:r>
            <a:r>
              <a:rPr lang="en-US" altLang="en-US" sz="900" b="1" dirty="0" smtClean="0">
                <a:solidFill>
                  <a:srgbClr val="385623"/>
                </a:solidFill>
                <a:latin typeface="+mj-lt"/>
                <a:ea typeface="Times New Roman" panose="02020603050405020304" pitchFamily="18" charset="0"/>
                <a:cs typeface="Courier New" panose="02070309020205020404" pitchFamily="49" charset="0"/>
              </a:rPr>
              <a:t>   </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xmlns:samlp</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="urn:oasis:names:tc:SAML:2.0:protocol"    </a:t>
            </a:r>
          </a:p>
          <a:p>
            <a:pPr marL="400050" lvl="1" indent="0" eaLnBrk="0" fontAlgn="base" hangingPunct="0">
              <a:spcBef>
                <a:spcPct val="0"/>
              </a:spcBef>
              <a:spcAft>
                <a:spcPct val="0"/>
              </a:spcAft>
              <a:buFontTx/>
              <a:buNone/>
            </a:pPr>
            <a:r>
              <a:rPr lang="en-US" altLang="en-US" sz="900" b="1" dirty="0">
                <a:solidFill>
                  <a:srgbClr val="385623"/>
                </a:solidFill>
                <a:latin typeface="+mj-lt"/>
                <a:ea typeface="Times New Roman" panose="02020603050405020304" pitchFamily="18" charset="0"/>
                <a:cs typeface="Courier New" panose="02070309020205020404" pitchFamily="49" charset="0"/>
              </a:rPr>
              <a:t> </a:t>
            </a:r>
            <a:r>
              <a:rPr lang="en-US" altLang="en-US" sz="900" b="1" dirty="0" smtClean="0">
                <a:solidFill>
                  <a:srgbClr val="385623"/>
                </a:solidFill>
                <a:latin typeface="+mj-lt"/>
                <a:ea typeface="Times New Roman" panose="02020603050405020304" pitchFamily="18" charset="0"/>
                <a:cs typeface="Courier New" panose="02070309020205020404" pitchFamily="49" charset="0"/>
              </a:rPr>
              <a:t>   </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xmlns:saml</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="urn:oasis:names:tc:SAML:2.0:assertion"   </a:t>
            </a:r>
          </a:p>
          <a:p>
            <a:pPr marL="400050" lvl="1" indent="0" eaLnBrk="0" fontAlgn="base" hangingPunct="0">
              <a:spcBef>
                <a:spcPct val="0"/>
              </a:spcBef>
              <a:spcAft>
                <a:spcPct val="0"/>
              </a:spcAft>
              <a:buFontTx/>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ID="identifier_1"    Version="2.0"    </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IssueInstant</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="2004-12-05T09:21:59"    </a:t>
            </a:r>
          </a:p>
          <a:p>
            <a:pPr marL="400050" lvl="1" indent="0" eaLnBrk="0" fontAlgn="base" hangingPunct="0">
              <a:spcBef>
                <a:spcPct val="0"/>
              </a:spcBef>
              <a:spcAft>
                <a:spcPct val="0"/>
              </a:spcAft>
              <a:buFontTx/>
              <a:buNone/>
            </a:pPr>
            <a:r>
              <a:rPr lang="en-US" altLang="en-US" sz="900" b="1" dirty="0">
                <a:solidFill>
                  <a:srgbClr val="385623"/>
                </a:solidFill>
                <a:latin typeface="+mj-lt"/>
                <a:ea typeface="Times New Roman" panose="02020603050405020304" pitchFamily="18" charset="0"/>
                <a:cs typeface="Courier New" panose="02070309020205020404" pitchFamily="49" charset="0"/>
              </a:rPr>
              <a:t> </a:t>
            </a:r>
            <a:r>
              <a:rPr lang="en-US" altLang="en-US" sz="900" b="1" dirty="0" smtClean="0">
                <a:solidFill>
                  <a:srgbClr val="385623"/>
                </a:solidFill>
                <a:latin typeface="+mj-lt"/>
                <a:ea typeface="Times New Roman" panose="02020603050405020304" pitchFamily="18" charset="0"/>
                <a:cs typeface="Courier New" panose="02070309020205020404" pitchFamily="49" charset="0"/>
              </a:rPr>
              <a:t>  </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AssertionConsumerServiceIndex</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="0"&gt; 	</a:t>
            </a:r>
          </a:p>
          <a:p>
            <a:pPr marL="400050" lvl="1" indent="0" eaLnBrk="0" fontAlgn="base" hangingPunct="0">
              <a:spcBef>
                <a:spcPct val="0"/>
              </a:spcBef>
              <a:spcAft>
                <a:spcPct val="0"/>
              </a:spcAft>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&lt;</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saml:Issuer</a:t>
            </a:r>
            <a:r>
              <a:rPr lang="en-US" altLang="en-US" sz="900" b="1" dirty="0">
                <a:solidFill>
                  <a:srgbClr val="385623"/>
                </a:solidFill>
                <a:latin typeface="+mj-lt"/>
                <a:ea typeface="Times New Roman" panose="02020603050405020304" pitchFamily="18" charset="0"/>
                <a:cs typeface="Courier New" panose="02070309020205020404" pitchFamily="49" charset="0"/>
              </a:rPr>
              <a:t>&gt; https</a:t>
            </a:r>
            <a:r>
              <a:rPr lang="en-US" altLang="en-US" sz="900" b="1" dirty="0" smtClean="0">
                <a:solidFill>
                  <a:srgbClr val="385623"/>
                </a:solidFill>
                <a:latin typeface="+mj-lt"/>
                <a:ea typeface="Times New Roman" panose="02020603050405020304" pitchFamily="18" charset="0"/>
                <a:cs typeface="Courier New" panose="02070309020205020404" pitchFamily="49" charset="0"/>
              </a:rPr>
              <a:t>://r6portal.wrk.fs.usda.gov/r6portal/saml2/sso </a:t>
            </a:r>
            <a:endParaRPr kumimoji="0" lang="en-US" altLang="en-US" sz="900" b="1" i="0" u="sng" strike="noStrike" cap="none" normalizeH="0" baseline="0" dirty="0" smtClean="0">
              <a:ln>
                <a:noFill/>
              </a:ln>
              <a:solidFill>
                <a:schemeClr val="tx2"/>
              </a:solidFill>
              <a:effectLst/>
              <a:latin typeface="+mj-lt"/>
              <a:ea typeface="Times New Roman" panose="02020603050405020304" pitchFamily="18" charset="0"/>
              <a:cs typeface="Courier New" panose="02070309020205020404" pitchFamily="49" charset="0"/>
            </a:endParaRPr>
          </a:p>
          <a:p>
            <a:pPr marL="400050" lvl="1" indent="0" eaLnBrk="0" fontAlgn="base" hangingPunct="0">
              <a:spcBef>
                <a:spcPct val="0"/>
              </a:spcBef>
              <a:spcAft>
                <a:spcPct val="0"/>
              </a:spcAft>
              <a:buFontTx/>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&lt;/</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saml:Issuer</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&gt;    </a:t>
            </a:r>
          </a:p>
          <a:p>
            <a:pPr marL="400050" lvl="1" indent="0" eaLnBrk="0" fontAlgn="base" hangingPunct="0">
              <a:spcBef>
                <a:spcPct val="0"/>
              </a:spcBef>
              <a:spcAft>
                <a:spcPct val="0"/>
              </a:spcAft>
              <a:buFontTx/>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&lt;</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samlp:NameIPolicy</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AllowCreate</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="true"      </a:t>
            </a:r>
          </a:p>
          <a:p>
            <a:pPr marL="400050" lvl="1" indent="0" eaLnBrk="0" fontAlgn="base" hangingPunct="0">
              <a:spcBef>
                <a:spcPct val="0"/>
              </a:spcBef>
              <a:spcAft>
                <a:spcPct val="0"/>
              </a:spcAft>
              <a:buFontTx/>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Format="urn:oasis:names:tc:SAML:2.0:nameid-format:transient"/&gt;  </a:t>
            </a:r>
          </a:p>
          <a:p>
            <a:pPr marL="400050" lvl="1" indent="0" eaLnBrk="0" fontAlgn="base" hangingPunct="0">
              <a:spcBef>
                <a:spcPct val="0"/>
              </a:spcBef>
              <a:spcAft>
                <a:spcPct val="0"/>
              </a:spcAft>
              <a:buFontTx/>
              <a:buNone/>
            </a:pP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&lt;/</a:t>
            </a:r>
            <a:r>
              <a:rPr kumimoji="0" lang="en-US" altLang="en-US" sz="9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samlp:AuthnRequest</a:t>
            </a:r>
            <a: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&gt;</a:t>
            </a:r>
            <a:br>
              <a:rPr kumimoji="0" lang="en-US" altLang="en-US" sz="9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br>
            <a:r>
              <a:rPr kumimoji="0" lang="en-US" altLang="en-US" sz="7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a:r>
            <a:br>
              <a:rPr kumimoji="0" lang="en-US" altLang="en-US" sz="7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br>
            <a:r>
              <a:rPr kumimoji="0" lang="en-US" altLang="en-US" sz="7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
            </a:r>
            <a:br>
              <a:rPr kumimoji="0" lang="en-US" altLang="en-US" sz="7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br>
            <a:endParaRPr kumimoji="0" lang="en-US" altLang="en-US" sz="1100" b="1" i="0" u="none" strike="noStrike" cap="none" normalizeH="0" baseline="0" dirty="0" smtClean="0">
              <a:ln>
                <a:noFill/>
              </a:ln>
              <a:solidFill>
                <a:schemeClr val="tx1"/>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2B. Request the SSO Service at the IP (by the Browser)</a:t>
            </a:r>
            <a:endParaRPr kumimoji="0" lang="en-US" altLang="en-US" sz="1100" b="1" i="0" u="none" strike="noStrike" cap="none" normalizeH="0" baseline="0" dirty="0" smtClean="0">
              <a:ln>
                <a:noFill/>
              </a:ln>
              <a:solidFill>
                <a:schemeClr val="tx1"/>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According to the HTTP standard, the user agent issues a GET request to the SSO service at the identity provider: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GET /SAML2/SSO/</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Redirect?SAMLRequest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request&amp;RelayState</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=token HTTP</a:t>
            </a:r>
            <a:r>
              <a:rPr kumimoji="0" lang="en-US" altLang="en-US" sz="1100" b="1" i="0" u="none" strike="noStrike" cap="none" normalizeH="0" baseline="0" dirty="0" smtClean="0">
                <a:ln>
                  <a:noFill/>
                </a:ln>
                <a:solidFill>
                  <a:schemeClr val="tx1"/>
                </a:solidFill>
                <a:effectLst/>
                <a:latin typeface="+mj-lt"/>
              </a:rPr>
              <a: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1.1</a:t>
            </a:r>
          </a:p>
          <a:p>
            <a:pPr marL="0" lvl="0" indent="0" eaLnBrk="0" fontAlgn="base" hangingPunct="0">
              <a:spcBef>
                <a:spcPct val="0"/>
              </a:spcBef>
              <a:spcAft>
                <a:spcPct val="0"/>
              </a:spcAft>
              <a:buNone/>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Host</a:t>
            </a:r>
            <a:r>
              <a:rPr kumimoji="0" lang="en-US" altLang="en-US" sz="1100" b="1" i="0" u="none" strike="noStrike" cap="none" normalizeH="0" baseline="0" dirty="0" smtClean="0">
                <a:ln>
                  <a:noFill/>
                </a:ln>
                <a:solidFill>
                  <a:srgbClr val="385623"/>
                </a:solidFill>
                <a:effectLst/>
                <a:latin typeface="+mj-lt"/>
              </a:rPr>
              <a:t>:r6portal.fs.usda.gov</a:t>
            </a:r>
          </a:p>
          <a:p>
            <a:pPr marL="0" lvl="0" indent="0" eaLnBrk="0" fontAlgn="base" hangingPunct="0">
              <a:spcBef>
                <a:spcPct val="0"/>
              </a:spcBef>
              <a:spcAft>
                <a:spcPct val="0"/>
              </a:spcAft>
              <a:buNone/>
            </a:pPr>
            <a:endParaRPr kumimoji="0" lang="en-US" altLang="en-US" sz="1100" b="1" i="0" u="none" strike="noStrike" cap="none" normalizeH="0" baseline="0" dirty="0" smtClean="0">
              <a:ln>
                <a:noFill/>
              </a:ln>
              <a:solidFill>
                <a:schemeClr val="tx1"/>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Where the values of the </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and </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RelayState</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parameters are the same as those provided in the SP 302 response.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The SSO service at the IDP processes the </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&lt;</a:t>
            </a:r>
            <a:r>
              <a:rPr kumimoji="0" lang="en-US" altLang="en-US" sz="1100" b="1" i="0" u="none" strike="noStrike" cap="none" normalizeH="0" baseline="0" dirty="0" err="1" smtClean="0">
                <a:ln>
                  <a:noFill/>
                </a:ln>
                <a:solidFill>
                  <a:srgbClr val="385623"/>
                </a:solidFill>
                <a:effectLst/>
                <a:latin typeface="+mj-lt"/>
                <a:ea typeface="Times New Roman" panose="02020603050405020304" pitchFamily="18" charset="0"/>
                <a:cs typeface="Courier New" panose="02070309020205020404" pitchFamily="49" charset="0"/>
              </a:rPr>
              <a:t>samlp:AuthnRequest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Courier New" panose="02070309020205020404" pitchFamily="49" charset="0"/>
              </a:rPr>
              <a:t>&gt;</a:t>
            </a:r>
            <a:r>
              <a:rPr kumimoji="0" lang="en-US" altLang="en-US" sz="1100" b="1" i="0" u="none" strike="noStrike" cap="none" normalizeH="0" baseline="0" dirty="0" smtClean="0">
                <a:ln>
                  <a:noFill/>
                </a:ln>
                <a:solidFill>
                  <a:srgbClr val="385623"/>
                </a:solidFill>
                <a:effectLst/>
                <a:latin typeface="+mj-lt"/>
                <a:ea typeface="Times New Roman" panose="02020603050405020304" pitchFamily="18" charset="0"/>
                <a:cs typeface="Arial" panose="020B0604020202020204" pitchFamily="34" charset="0"/>
              </a:rPr>
              <a:t> element (by URL-decoding, base64-decoding and inflating the request, in that order) and performs a security check. If the user does not have a valid security context, the identity provider identifies the user with PIV enforcement.</a:t>
            </a:r>
            <a:endParaRPr kumimoji="0" lang="en-US" altLang="en-US" sz="1100" b="1"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162284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47443</TotalTime>
  <Words>1955</Words>
  <Application>Microsoft Office PowerPoint</Application>
  <PresentationFormat>On-screen Show (4:3)</PresentationFormat>
  <Paragraphs>330</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 Unicode MS</vt:lpstr>
      <vt:lpstr>Arial</vt:lpstr>
      <vt:lpstr>Calibri</vt:lpstr>
      <vt:lpstr>Calibri Light</vt:lpstr>
      <vt:lpstr>Courier New</vt:lpstr>
      <vt:lpstr>Helvetica</vt:lpstr>
      <vt:lpstr>Times New Roman</vt:lpstr>
      <vt:lpstr>Office Theme</vt:lpstr>
      <vt:lpstr>Custom Design</vt:lpstr>
      <vt:lpstr>Single Page Application (SPA) PIV Authentication with  the Security Gateway (R6Portal) Pilot Project Preliminary Design T.H. 8/9/2017</vt:lpstr>
      <vt:lpstr>Leverage the Security Gateway  as SAML Service Provider (SP) with  the ICAM as Identity Provider (IDP) for PIV Authentication </vt:lpstr>
      <vt:lpstr>  Application to Security Gateway Interface with  OAuth2 Implicit Grant Flow\OpendID Connect </vt:lpstr>
      <vt:lpstr>Application to Security Gateway Interface (Cont.)  SPA Client Request</vt:lpstr>
      <vt:lpstr>Application to Security Gateway Interface (Cont.)  SPA Client Response</vt:lpstr>
      <vt:lpstr>Application to Security Gateway Interface (Cont.) OpenID Connect and OAuth2 Tokens</vt:lpstr>
      <vt:lpstr>Security Gateway to ICAM Interface SAML Partnership for SSO Using the Security Gateway as Service Provider and  the ICAM as Identity Provider </vt:lpstr>
      <vt:lpstr>Security Gateway to ICAM Interface (Cont.) SAML SSO Workflow Steps</vt:lpstr>
      <vt:lpstr>Security Gateway to ICAM Interface (Cont.)  SAML2 Exchange Example for Step2</vt:lpstr>
      <vt:lpstr>Security Gateway to ICAM Interface (Cont.)  SAML2 Exchange Example for Steps 3 to 5</vt:lpstr>
      <vt:lpstr>Security Gateway to ICAM Interface (Cont.)  Security Requirements for SAML</vt:lpstr>
      <vt:lpstr>Security Gateway to ICAM Interface (Cont.)  Information Provided to the Relying Party (ICAM)</vt:lpstr>
      <vt:lpstr>SPA Application PIV Authentication Flow with OpenID Connect and SAML2 (Using the Relay State) </vt:lpstr>
      <vt:lpstr>Security Gateway Components in the Preferred Network Zones</vt:lpstr>
      <vt:lpstr>Example of a Portal Web App (API Driven) Authenticating via SAML and OAuth2 </vt:lpstr>
      <vt:lpstr>Security Considerations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Perceived Issues from Customers:  Root Cause Analysis</dc:title>
  <dc:creator>Himonas, Tom -FS</dc:creator>
  <cp:lastModifiedBy>Himonas, Tom -FS</cp:lastModifiedBy>
  <cp:revision>803</cp:revision>
  <dcterms:created xsi:type="dcterms:W3CDTF">2006-08-16T00:00:00Z</dcterms:created>
  <dcterms:modified xsi:type="dcterms:W3CDTF">2017-08-09T17:31:57Z</dcterms:modified>
</cp:coreProperties>
</file>