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6"/>
  </p:notesMasterIdLst>
  <p:sldSz cx="12192000" cy="6858000" type="custom"/>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ype="http://schemas.openxmlformats.org/officeDocument/2006/relationships/presProps" Target="presProps.xml"/>  <Relationship Id="rId13" Type="http://schemas.openxmlformats.org/officeDocument/2006/relationships/viewProps" Target="viewProps.xml"/>  <Relationship Id="rId14" Type="http://schemas.openxmlformats.org/officeDocument/2006/relationships/theme" Target="theme/theme1.xml"/>  <Relationship Id="rId15" Type="http://schemas.openxmlformats.org/officeDocument/2006/relationships/tableStyles" Target="tableStyles.xml"/>  <Relationship Id="rId16"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ustDataLst/>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png" Type="http://schemas.openxmlformats.org/officeDocument/2006/relationships/image"/><Relationship Id="rId2" Target="../media/image2.svg" Type="http://schemas.openxmlformats.org/officeDocument/2006/relationships/image"/><Relationship Id="rId3" Target="../media/image3.png" Type="http://schemas.openxmlformats.org/officeDocument/2006/relationships/image"/><Relationship Id="rId4" Target="../slideLayouts/slideLayout1.xml" Type="http://schemas.openxmlformats.org/officeDocument/2006/relationships/slideLayout"/><Relationship Id="rId5"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68.png" Type="http://schemas.openxmlformats.org/officeDocument/2006/relationships/image"/><Relationship Id="rId2" Target="../slideLayouts/slideLayout1.xml" Type="http://schemas.openxmlformats.org/officeDocument/2006/relationships/slideLayout"/><Relationship Id="rId3" Target="../notesSlides/notesSlide10.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4.png" Type="http://schemas.openxmlformats.org/officeDocument/2006/relationships/image"/><Relationship Id="rId2" Target="../media/image5.svg" Type="http://schemas.openxmlformats.org/officeDocument/2006/relationships/image"/><Relationship Id="rId3" Target="../slideLayouts/slideLayout1.xml" Type="http://schemas.openxmlformats.org/officeDocument/2006/relationships/slideLayout"/><Relationship Id="rId4"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6.png" Type="http://schemas.openxmlformats.org/officeDocument/2006/relationships/image"/><Relationship Id="rId2" Target="../media/image7.sv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 Id="rId10" Target="../media/image15.svg" Type="http://schemas.openxmlformats.org/officeDocument/2006/relationships/image"/><Relationship Id="rId11" Target="../slideLayouts/slideLayout1.xml" Type="http://schemas.openxmlformats.org/officeDocument/2006/relationships/slideLayout"/><Relationship Id="rId12"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16.png" Type="http://schemas.openxmlformats.org/officeDocument/2006/relationships/image"/><Relationship Id="rId2" Target="../media/image17.sv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slideLayouts/slideLayout1.xml" Type="http://schemas.openxmlformats.org/officeDocument/2006/relationships/slideLayout"/><Relationship Id="rId10"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24.png" Type="http://schemas.openxmlformats.org/officeDocument/2006/relationships/image"/><Relationship Id="rId2" Target="../media/image25.sv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slideLayouts/slideLayout1.xml" Type="http://schemas.openxmlformats.org/officeDocument/2006/relationships/slideLayout"/><Relationship Id="rId8"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30.png" Type="http://schemas.openxmlformats.org/officeDocument/2006/relationships/image"/><Relationship Id="rId2" Target="../media/image31.sv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 Id="rId9" Target="../media/image38.png" Type="http://schemas.openxmlformats.org/officeDocument/2006/relationships/image"/><Relationship Id="rId10" Target="../media/image39.svg" Type="http://schemas.openxmlformats.org/officeDocument/2006/relationships/image"/><Relationship Id="rId11" Target="../slideLayouts/slideLayout1.xml" Type="http://schemas.openxmlformats.org/officeDocument/2006/relationships/slideLayout"/><Relationship Id="rId12"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40.png" Type="http://schemas.openxmlformats.org/officeDocument/2006/relationships/image"/><Relationship Id="rId2" Target="../media/image41.sv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 Id="rId7" Target="../media/image46.png" Type="http://schemas.openxmlformats.org/officeDocument/2006/relationships/image"/><Relationship Id="rId8" Target="../media/image47.svg" Type="http://schemas.openxmlformats.org/officeDocument/2006/relationships/image"/><Relationship Id="rId9" Target="../media/image48.png" Type="http://schemas.openxmlformats.org/officeDocument/2006/relationships/image"/><Relationship Id="rId10" Target="../media/image49.svg" Type="http://schemas.openxmlformats.org/officeDocument/2006/relationships/image"/><Relationship Id="rId11" Target="../slideLayouts/slideLayout1.xml" Type="http://schemas.openxmlformats.org/officeDocument/2006/relationships/slideLayout"/><Relationship Id="rId12"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50.png" Type="http://schemas.openxmlformats.org/officeDocument/2006/relationships/image"/><Relationship Id="rId2" Target="../media/image51.svg" Type="http://schemas.openxmlformats.org/officeDocument/2006/relationships/image"/><Relationship Id="rId3" Target="../media/image52.png" Type="http://schemas.openxmlformats.org/officeDocument/2006/relationships/image"/><Relationship Id="rId4" Target="../media/image53.svg" Type="http://schemas.openxmlformats.org/officeDocument/2006/relationships/image"/><Relationship Id="rId5" Target="../media/image54.png" Type="http://schemas.openxmlformats.org/officeDocument/2006/relationships/image"/><Relationship Id="rId6" Target="../media/image55.svg" Type="http://schemas.openxmlformats.org/officeDocument/2006/relationships/image"/><Relationship Id="rId7" Target="../media/image56.png" Type="http://schemas.openxmlformats.org/officeDocument/2006/relationships/image"/><Relationship Id="rId8" Target="../media/image57.svg" Type="http://schemas.openxmlformats.org/officeDocument/2006/relationships/image"/><Relationship Id="rId9" Target="../slideLayouts/slideLayout1.xml" Type="http://schemas.openxmlformats.org/officeDocument/2006/relationships/slideLayout"/><Relationship Id="rId10"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58.png" Type="http://schemas.openxmlformats.org/officeDocument/2006/relationships/image"/><Relationship Id="rId2" Target="../media/image59.svg" Type="http://schemas.openxmlformats.org/officeDocument/2006/relationships/image"/><Relationship Id="rId3" Target="../media/image60.png" Type="http://schemas.openxmlformats.org/officeDocument/2006/relationships/image"/><Relationship Id="rId4" Target="../media/image61.svg" Type="http://schemas.openxmlformats.org/officeDocument/2006/relationships/image"/><Relationship Id="rId5" Target="../media/image62.png" Type="http://schemas.openxmlformats.org/officeDocument/2006/relationships/image"/><Relationship Id="rId6" Target="../media/image63.svg" Type="http://schemas.openxmlformats.org/officeDocument/2006/relationships/image"/><Relationship Id="rId7" Target="../media/image64.png" Type="http://schemas.openxmlformats.org/officeDocument/2006/relationships/image"/><Relationship Id="rId8" Target="../media/image65.svg" Type="http://schemas.openxmlformats.org/officeDocument/2006/relationships/image"/><Relationship Id="rId9" Target="../media/image66.png" Type="http://schemas.openxmlformats.org/officeDocument/2006/relationships/image"/><Relationship Id="rId10" Target="../media/image67.svg" Type="http://schemas.openxmlformats.org/officeDocument/2006/relationships/image"/><Relationship Id="rId11" Target="../slideLayouts/slideLayout1.xml" Type="http://schemas.openxmlformats.org/officeDocument/2006/relationships/slideLayout"/><Relationship Id="rId12"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c0c0c"/>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80909" y="5837282"/>
            <a:ext cx="952262" cy="38090"/>
          </a:xfrm>
          <a:prstGeom prst="rect">
            <a:avLst/>
          </a:prstGeom>
        </p:spPr>
      </p:pic>
      <p:sp>
        <p:nvSpPr>
          <p:cNvPr id="3" name="Object 2"/>
          <p:cNvSpPr/>
          <p:nvPr/>
        </p:nvSpPr>
        <p:spPr>
          <a:xfrm>
            <a:off x="380905" y="5044756"/>
            <a:ext cx="11760434" cy="590402"/>
          </a:xfrm>
          <a:prstGeom prst="rect">
            <a:avLst/>
          </a:prstGeom>
          <a:noFill/>
        </p:spPr>
        <p:txBody>
          <a:bodyPr wrap="square" rtlCol="0" anchor="t" bIns="0" lIns="0" rIns="0" tIns="0"/>
          <a:lstStyle/>
          <a:p>
            <a:pPr algn="l">
              <a:lnSpc>
                <a:spcPts val="4666"/>
              </a:lnSpc>
              <a:buNone/>
            </a:pPr>
            <a:r>
              <a:rPr lang="en-US" sz="4050" spc="162" kern="0" dirty="0" smtClean="0">
                <a:solidFill>
                  <a:srgbClr val="ffffff">
                    <a:alpha val="80000"/>
                  </a:srgbClr>
                </a:solidFill>
                <a:latin typeface="Roboto Slab" pitchFamily="34" charset="0"/>
                <a:ea typeface="Roboto Slab" pitchFamily="34" charset="-122"/>
                <a:cs typeface="Roboto Slab" pitchFamily="34" charset="-120"/>
              </a:rPr>
              <a:t>Real-Time Ticketing System</a:t>
            </a:r>
            <a:endParaRPr lang="en-US" dirty="0"/>
          </a:p>
        </p:txBody>
      </p:sp>
      <p:sp>
        <p:nvSpPr>
          <p:cNvPr id="4" name="Object 3"/>
          <p:cNvSpPr/>
          <p:nvPr/>
        </p:nvSpPr>
        <p:spPr>
          <a:xfrm>
            <a:off x="380905" y="6010707"/>
            <a:ext cx="11760434" cy="495176"/>
          </a:xfrm>
          <a:prstGeom prst="rect">
            <a:avLst/>
          </a:prstGeom>
          <a:noFill/>
        </p:spPr>
        <p:txBody>
          <a:bodyPr wrap="square" rtlCol="0" anchor="t" bIns="0" lIns="0" rIns="0" tIns="0"/>
          <a:lstStyle/>
          <a:p>
            <a:pPr algn="l">
              <a:lnSpc>
                <a:spcPts val="1983"/>
              </a:lnSpc>
              <a:spcBef>
                <a:spcPts val="2899"/>
              </a:spcBef>
              <a:buNone/>
            </a:pPr>
            <a:r>
              <a:rPr lang="en-US" b="1" sz="1377" spc="28" kern="0" dirty="0" smtClean="0">
                <a:solidFill>
                  <a:srgbClr val="ffffff">
                    <a:alpha val="80000"/>
                  </a:srgbClr>
                </a:solidFill>
                <a:latin typeface="Roboto Slab" pitchFamily="34" charset="0"/>
                <a:ea typeface="Roboto Slab" pitchFamily="34" charset="-122"/>
                <a:cs typeface="Roboto Slab" pitchFamily="34" charset="-120"/>
              </a:rPr>
              <a:t>An efficient and scalable platform for modern ticket management, leveraging WebSockets, Kafka, and MongoDB for seamless performance.</a:t>
            </a:r>
            <a:endParaRPr lang="en-US" dirty="0"/>
          </a:p>
        </p:txBody>
      </p:sp>
      <p:pic>
        <p:nvPicPr>
          <p:cNvPr id="5" name="Object 4" descr="">    </p:cNvPr>
          <p:cNvPicPr>
            <a:picLocks noChangeAspect="1"/>
          </p:cNvPicPr>
          <p:nvPr/>
        </p:nvPicPr>
        <p:blipFill>
          <a:blip r:embed="rId3"/>
          <a:srcRect l="0" r="0" t="15278" b="15278"/>
          <a:stretch/>
        </p:blipFill>
        <p:spPr>
          <a:xfrm>
            <a:off x="0" y="0"/>
            <a:ext cx="12188952" cy="4761309"/>
          </a:xfrm>
          <a:prstGeom prst="rect">
            <a:avLst/>
          </a:prstGeom>
        </p:spPr>
      </p:pic>
    </p:spTree>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8341814" y="476131"/>
            <a:ext cx="3380530" cy="5913546"/>
          </a:xfrm>
          <a:prstGeom prst="rect">
            <a:avLst/>
          </a:prstGeom>
          <a:solidFill>
            <a:srgbClr val="5da6b5"/>
          </a:solidFill>
        </p:spPr>
      </p:sp>
      <p:pic>
        <p:nvPicPr>
          <p:cNvPr id="3" name="Object 2" descr="">    </p:cNvPr>
          <p:cNvPicPr>
            <a:picLocks noChangeAspect="1"/>
          </p:cNvPicPr>
          <p:nvPr/>
        </p:nvPicPr>
        <p:blipFill>
          <a:blip r:embed="rId1"/>
          <a:srcRect l="44257" r="17633" t="0" b="0"/>
          <a:stretch/>
        </p:blipFill>
        <p:spPr>
          <a:xfrm>
            <a:off x="8341814" y="476131"/>
            <a:ext cx="3380530" cy="5913546"/>
          </a:xfrm>
          <a:prstGeom prst="rect">
            <a:avLst/>
          </a:prstGeom>
        </p:spPr>
      </p:pic>
      <p:sp>
        <p:nvSpPr>
          <p:cNvPr id="4" name="Object 3"/>
          <p:cNvSpPr/>
          <p:nvPr/>
        </p:nvSpPr>
        <p:spPr>
          <a:xfrm>
            <a:off x="101416" y="2310723"/>
            <a:ext cx="8138982" cy="409473"/>
          </a:xfrm>
          <a:prstGeom prst="rect">
            <a:avLst/>
          </a:prstGeom>
          <a:noFill/>
        </p:spPr>
        <p:txBody>
          <a:bodyPr wrap="square" rtlCol="0" anchor="t" bIns="0" lIns="0" rIns="0" tIns="0"/>
          <a:lstStyle/>
          <a:p>
            <a:pPr algn="ctr">
              <a:lnSpc>
                <a:spcPts val="3240"/>
              </a:lnSpc>
              <a:buNone/>
            </a:pPr>
            <a:r>
              <a:rPr lang="en-US" sz="2813" spc="113" kern="0" dirty="0" smtClean="0">
                <a:solidFill>
                  <a:srgbClr val="ffffff">
                    <a:alpha val="80000"/>
                  </a:srgbClr>
                </a:solidFill>
                <a:latin typeface="Roboto Slab" pitchFamily="34" charset="0"/>
                <a:ea typeface="Roboto Slab" pitchFamily="34" charset="-122"/>
                <a:cs typeface="Roboto Slab" pitchFamily="34" charset="-120"/>
              </a:rPr>
              <a:t>Conclusion</a:t>
            </a:r>
            <a:endParaRPr lang="en-US" dirty="0"/>
          </a:p>
        </p:txBody>
      </p:sp>
      <p:sp>
        <p:nvSpPr>
          <p:cNvPr id="5" name="Object 4"/>
          <p:cNvSpPr/>
          <p:nvPr/>
        </p:nvSpPr>
        <p:spPr>
          <a:xfrm>
            <a:off x="101416" y="2861993"/>
            <a:ext cx="8138982" cy="1656936"/>
          </a:xfrm>
          <a:prstGeom prst="rect">
            <a:avLst/>
          </a:prstGeom>
          <a:noFill/>
        </p:spPr>
        <p:txBody>
          <a:bodyPr wrap="square" rtlCol="0" anchor="t" bIns="0" lIns="0" rIns="0" tIns="0"/>
          <a:lstStyle/>
          <a:p>
            <a:pPr algn="ctr">
              <a:lnSpc>
                <a:spcPts val="2204"/>
              </a:lnSpc>
              <a:spcBef>
                <a:spcPts val="1095"/>
              </a:spcBef>
              <a:buNone/>
            </a:pPr>
            <a:r>
              <a:rPr lang="en-US" sz="1530" spc="31" kern="0" dirty="0" smtClean="0">
                <a:solidFill>
                  <a:srgbClr val="ffffff">
                    <a:alpha val="80000"/>
                  </a:srgbClr>
                </a:solidFill>
                <a:latin typeface="Roboto Slab" pitchFamily="34" charset="0"/>
                <a:ea typeface="Roboto Slab" pitchFamily="34" charset="-122"/>
                <a:cs typeface="Roboto Slab" pitchFamily="34" charset="-120"/>
              </a:rPr>
              <a:t>The Real-Time Ticketing System provides an improved way to manage tickets by using WebSockets for live updates, Kafka for handling large volumes of data, and MongoDB for reliable storage. It ensures quick responses, smooth performance, and dependable operation. This project sets a strong foundation for future growth, encouraging teamwork, innovation, and adaptability in ticket management systems.</a:t>
            </a:r>
            <a:endParaRPr lang="en-US" dirty="0"/>
          </a:p>
        </p:txBody>
      </p:sp>
    </p:spTree>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132" y="912389"/>
            <a:ext cx="380905" cy="47613"/>
          </a:xfrm>
          <a:prstGeom prst="rect">
            <a:avLst/>
          </a:prstGeom>
        </p:spPr>
      </p:pic>
      <p:sp>
        <p:nvSpPr>
          <p:cNvPr id="3" name="Object 2"/>
          <p:cNvSpPr/>
          <p:nvPr/>
        </p:nvSpPr>
        <p:spPr>
          <a:xfrm>
            <a:off x="476131" y="400396"/>
            <a:ext cx="12188952" cy="361860"/>
          </a:xfrm>
          <a:prstGeom prst="rect">
            <a:avLst/>
          </a:prstGeom>
          <a:noFill/>
        </p:spPr>
        <p:txBody>
          <a:bodyPr wrap="square" rtlCol="0" anchor="t" bIns="0" lIns="0" rIns="0" tIns="0"/>
          <a:lstStyle/>
          <a:p>
            <a:pPr algn="l">
              <a:lnSpc>
                <a:spcPts val="2916"/>
              </a:lnSpc>
              <a:buNone/>
            </a:pPr>
            <a:r>
              <a:rPr lang="en-US" sz="2531" spc="101" kern="0" dirty="0" smtClean="0">
                <a:solidFill>
                  <a:srgbClr val="ffffff">
                    <a:alpha val="80000"/>
                  </a:srgbClr>
                </a:solidFill>
                <a:latin typeface="Roboto Slab" pitchFamily="34" charset="0"/>
                <a:ea typeface="Roboto Slab" pitchFamily="34" charset="-122"/>
                <a:cs typeface="Roboto Slab" pitchFamily="34" charset="-120"/>
              </a:rPr>
              <a:t>Title Slide</a:t>
            </a:r>
            <a:endParaRPr lang="en-US" dirty="0"/>
          </a:p>
        </p:txBody>
      </p:sp>
      <p:sp>
        <p:nvSpPr>
          <p:cNvPr id="4" name="Object 3"/>
          <p:cNvSpPr/>
          <p:nvPr/>
        </p:nvSpPr>
        <p:spPr>
          <a:xfrm>
            <a:off x="952262" y="2505341"/>
            <a:ext cx="5446938" cy="2826283"/>
          </a:xfrm>
          <a:prstGeom prst="rect">
            <a:avLst/>
          </a:prstGeom>
          <a:noFill/>
        </p:spPr>
        <p:txBody>
          <a:bodyPr wrap="square" rtlCol="0" anchor="t" bIns="0" lIns="0" rIns="0" tIns="0"/>
          <a:lstStyle/>
          <a:p>
            <a:pPr algn="l" marL="242900" indent="-242900">
              <a:lnSpc>
                <a:spcPts val="2585"/>
              </a:lnSpc>
              <a:buSzPct val="100000"/>
              <a:buChar char="•"/>
            </a:pPr>
            <a:r>
              <a:rPr lang="en-US" b="1" sz="1890" spc="189" kern="0" dirty="0" smtClean="0">
                <a:solidFill>
                  <a:srgbClr val="ffffff">
                    <a:alpha val="80000"/>
                  </a:srgbClr>
                </a:solidFill>
                <a:latin typeface="Roboto" pitchFamily="34" charset="0"/>
                <a:ea typeface="Roboto" pitchFamily="34" charset="-122"/>
                <a:cs typeface="Roboto" pitchFamily="34" charset="-120"/>
              </a:rPr>
              <a:t>DISSERTATION TITLE</a:t>
            </a:r>
          </a:p>
          <a:p>
            <a:pPr algn="l" lvl="1">
              <a:lnSpc>
                <a:spcPts val="2111"/>
              </a:lnSpc>
              <a:spcBef>
                <a:spcPts val="268"/>
              </a:spcBef>
              <a:buNone/>
            </a:pPr>
            <a:r>
              <a:rPr lang="en-US" sz="1466" spc="29" kern="0" dirty="0" smtClean="0">
                <a:solidFill>
                  <a:srgbClr val="ffffff">
                    <a:alpha val="80000"/>
                  </a:srgbClr>
                </a:solidFill>
                <a:latin typeface="Roboto Slab" pitchFamily="34" charset="0"/>
                <a:ea typeface="Roboto Slab" pitchFamily="34" charset="-122"/>
                <a:cs typeface="Roboto Slab" pitchFamily="34" charset="-120"/>
              </a:rPr>
              <a:t>Real-Time Ticketing System</a:t>
            </a:r>
          </a:p>
          <a:p>
            <a:pPr algn="l" marL="242900" indent="-242900">
              <a:lnSpc>
                <a:spcPts val="2585"/>
              </a:lnSpc>
              <a:spcBef>
                <a:spcPts val="2642"/>
              </a:spcBef>
              <a:buSzPct val="100000"/>
              <a:buChar char="•"/>
            </a:pPr>
            <a:r>
              <a:rPr lang="en-US" b="1" sz="1890" spc="189" kern="0" dirty="0" smtClean="0">
                <a:solidFill>
                  <a:srgbClr val="ffffff">
                    <a:alpha val="80000"/>
                  </a:srgbClr>
                </a:solidFill>
                <a:latin typeface="Roboto" pitchFamily="34" charset="0"/>
                <a:ea typeface="Roboto" pitchFamily="34" charset="-122"/>
                <a:cs typeface="Roboto" pitchFamily="34" charset="-120"/>
              </a:rPr>
              <a:t>STUDENT NAME</a:t>
            </a:r>
          </a:p>
          <a:p>
            <a:pPr algn="l" lvl="1">
              <a:lnSpc>
                <a:spcPts val="2111"/>
              </a:lnSpc>
              <a:spcBef>
                <a:spcPts val="268"/>
              </a:spcBef>
              <a:buNone/>
            </a:pPr>
            <a:r>
              <a:rPr lang="en-US" sz="1466" spc="29" kern="0" dirty="0" smtClean="0">
                <a:solidFill>
                  <a:srgbClr val="ffffff">
                    <a:alpha val="80000"/>
                  </a:srgbClr>
                </a:solidFill>
                <a:latin typeface="Roboto Slab" pitchFamily="34" charset="0"/>
                <a:ea typeface="Roboto Slab" pitchFamily="34" charset="-122"/>
                <a:cs typeface="Roboto Slab" pitchFamily="34" charset="-120"/>
              </a:rPr>
              <a:t>Christos Stylidis</a:t>
            </a:r>
          </a:p>
          <a:p>
            <a:pPr algn="l" marL="242900" indent="-242900">
              <a:lnSpc>
                <a:spcPts val="2585"/>
              </a:lnSpc>
              <a:spcBef>
                <a:spcPts val="2642"/>
              </a:spcBef>
              <a:buSzPct val="100000"/>
              <a:buChar char="•"/>
            </a:pPr>
            <a:r>
              <a:rPr lang="en-US" b="1" sz="1890" spc="189" kern="0" dirty="0" smtClean="0">
                <a:solidFill>
                  <a:srgbClr val="ffffff">
                    <a:alpha val="80000"/>
                  </a:srgbClr>
                </a:solidFill>
                <a:latin typeface="Roboto" pitchFamily="34" charset="0"/>
                <a:ea typeface="Roboto" pitchFamily="34" charset="-122"/>
                <a:cs typeface="Roboto" pitchFamily="34" charset="-120"/>
              </a:rPr>
              <a:t>PROGRAM</a:t>
            </a:r>
          </a:p>
          <a:p>
            <a:pPr algn="l" lvl="1">
              <a:lnSpc>
                <a:spcPts val="2111"/>
              </a:lnSpc>
              <a:spcBef>
                <a:spcPts val="268"/>
              </a:spcBef>
              <a:buNone/>
            </a:pPr>
            <a:r>
              <a:rPr lang="en-US" sz="1466" spc="29" kern="0" dirty="0" smtClean="0">
                <a:solidFill>
                  <a:srgbClr val="ffffff">
                    <a:alpha val="80000"/>
                  </a:srgbClr>
                </a:solidFill>
                <a:latin typeface="Roboto Slab" pitchFamily="34" charset="0"/>
                <a:ea typeface="Roboto Slab" pitchFamily="34" charset="-122"/>
                <a:cs typeface="Roboto Slab" pitchFamily="34" charset="-120"/>
              </a:rPr>
              <a:t>MSc in Mobile and Web Computing: Internet of Things Applications</a:t>
            </a:r>
            <a:endParaRPr lang="en-US" dirty="0"/>
          </a:p>
        </p:txBody>
      </p:sp>
      <p:sp>
        <p:nvSpPr>
          <p:cNvPr id="5" name="Object 4"/>
          <p:cNvSpPr/>
          <p:nvPr/>
        </p:nvSpPr>
        <p:spPr>
          <a:xfrm>
            <a:off x="6284928" y="2505341"/>
            <a:ext cx="5446938" cy="1592360"/>
          </a:xfrm>
          <a:prstGeom prst="rect">
            <a:avLst/>
          </a:prstGeom>
          <a:noFill/>
        </p:spPr>
        <p:txBody>
          <a:bodyPr wrap="square" rtlCol="0" anchor="t" bIns="0" lIns="0" rIns="0" tIns="0"/>
          <a:lstStyle/>
          <a:p>
            <a:pPr algn="l" marL="242900" indent="-242900">
              <a:lnSpc>
                <a:spcPts val="2585"/>
              </a:lnSpc>
              <a:buSzPct val="100000"/>
              <a:buChar char="•"/>
            </a:pPr>
            <a:r>
              <a:rPr lang="en-US" b="1" sz="1890" spc="189" kern="0" dirty="0" smtClean="0">
                <a:solidFill>
                  <a:srgbClr val="ffffff">
                    <a:alpha val="80000"/>
                  </a:srgbClr>
                </a:solidFill>
                <a:latin typeface="Roboto" pitchFamily="34" charset="0"/>
                <a:ea typeface="Roboto" pitchFamily="34" charset="-122"/>
                <a:cs typeface="Roboto" pitchFamily="34" charset="-120"/>
              </a:rPr>
              <a:t>INSTITUTION</a:t>
            </a:r>
          </a:p>
          <a:p>
            <a:pPr algn="l" lvl="1">
              <a:lnSpc>
                <a:spcPts val="2111"/>
              </a:lnSpc>
              <a:spcBef>
                <a:spcPts val="268"/>
              </a:spcBef>
              <a:buNone/>
            </a:pPr>
            <a:r>
              <a:rPr lang="en-US" sz="1466" spc="29" kern="0" dirty="0" smtClean="0">
                <a:solidFill>
                  <a:srgbClr val="ffffff">
                    <a:alpha val="80000"/>
                  </a:srgbClr>
                </a:solidFill>
                <a:latin typeface="Roboto Slab" pitchFamily="34" charset="0"/>
                <a:ea typeface="Roboto Slab" pitchFamily="34" charset="-122"/>
                <a:cs typeface="Roboto Slab" pitchFamily="34" charset="-120"/>
              </a:rPr>
              <a:t>International Hellenic University</a:t>
            </a:r>
          </a:p>
          <a:p>
            <a:pPr algn="l" marL="242900" indent="-242900">
              <a:lnSpc>
                <a:spcPts val="2585"/>
              </a:lnSpc>
              <a:spcBef>
                <a:spcPts val="2642"/>
              </a:spcBef>
              <a:buSzPct val="100000"/>
              <a:buChar char="•"/>
            </a:pPr>
            <a:r>
              <a:rPr lang="en-US" b="1" sz="1890" spc="189" kern="0" dirty="0" smtClean="0">
                <a:solidFill>
                  <a:srgbClr val="ffffff">
                    <a:alpha val="80000"/>
                  </a:srgbClr>
                </a:solidFill>
                <a:latin typeface="Roboto" pitchFamily="34" charset="0"/>
                <a:ea typeface="Roboto" pitchFamily="34" charset="-122"/>
                <a:cs typeface="Roboto" pitchFamily="34" charset="-120"/>
              </a:rPr>
              <a:t>SUBMISSION DATE</a:t>
            </a:r>
          </a:p>
          <a:p>
            <a:pPr algn="l" lvl="1">
              <a:lnSpc>
                <a:spcPts val="2111"/>
              </a:lnSpc>
              <a:spcBef>
                <a:spcPts val="268"/>
              </a:spcBef>
              <a:buNone/>
            </a:pPr>
            <a:r>
              <a:rPr lang="en-US" sz="1466" spc="29" kern="0" dirty="0" smtClean="0">
                <a:solidFill>
                  <a:srgbClr val="ffffff">
                    <a:alpha val="80000"/>
                  </a:srgbClr>
                </a:solidFill>
                <a:latin typeface="Roboto Slab" pitchFamily="34" charset="0"/>
                <a:ea typeface="Roboto Slab" pitchFamily="34" charset="-122"/>
                <a:cs typeface="Roboto Slab" pitchFamily="34" charset="-120"/>
              </a:rPr>
              <a:t>January 2025</a:t>
            </a:r>
            <a:endParaRPr lang="en-US" dirty="0"/>
          </a:p>
        </p:txBody>
      </p:sp>
    </p:spTree>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132" y="912389"/>
            <a:ext cx="380905" cy="47613"/>
          </a:xfrm>
          <a:prstGeom prst="rect">
            <a:avLst/>
          </a:prstGeom>
        </p:spPr>
      </p:pic>
      <p:sp>
        <p:nvSpPr>
          <p:cNvPr id="3" name="Object 2"/>
          <p:cNvSpPr/>
          <p:nvPr/>
        </p:nvSpPr>
        <p:spPr>
          <a:xfrm>
            <a:off x="476131" y="400396"/>
            <a:ext cx="12188952" cy="361860"/>
          </a:xfrm>
          <a:prstGeom prst="rect">
            <a:avLst/>
          </a:prstGeom>
          <a:noFill/>
        </p:spPr>
        <p:txBody>
          <a:bodyPr wrap="square" rtlCol="0" anchor="t" bIns="0" lIns="0" rIns="0" tIns="0"/>
          <a:lstStyle/>
          <a:p>
            <a:pPr algn="l">
              <a:lnSpc>
                <a:spcPts val="2916"/>
              </a:lnSpc>
              <a:buNone/>
            </a:pPr>
            <a:r>
              <a:rPr lang="en-US" sz="2531" spc="101" kern="0" dirty="0" smtClean="0">
                <a:solidFill>
                  <a:srgbClr val="ffffff">
                    <a:alpha val="80000"/>
                  </a:srgbClr>
                </a:solidFill>
                <a:latin typeface="Roboto Slab" pitchFamily="34" charset="0"/>
                <a:ea typeface="Roboto Slab" pitchFamily="34" charset="-122"/>
                <a:cs typeface="Roboto Slab" pitchFamily="34" charset="-120"/>
              </a:rPr>
              <a:t>Background</a:t>
            </a:r>
            <a:endParaRPr lang="en-US" dirty="0"/>
          </a:p>
        </p:txBody>
      </p:sp>
      <p:pic>
        <p:nvPicPr>
          <p:cNvPr id="4" name="Object 3"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5073" y="2205829"/>
            <a:ext cx="723719" cy="828468"/>
          </a:xfrm>
          <a:prstGeom prst="rect">
            <a:avLst/>
          </a:prstGeom>
        </p:spPr>
      </p:pic>
      <p:sp>
        <p:nvSpPr>
          <p:cNvPr id="5" name="Object 4"/>
          <p:cNvSpPr/>
          <p:nvPr/>
        </p:nvSpPr>
        <p:spPr>
          <a:xfrm>
            <a:off x="382333" y="3428738"/>
            <a:ext cx="2639670" cy="628493"/>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LIMITATIONS OF TRADITIONAL TICKETING SYSTEMS</a:t>
            </a:r>
            <a:endParaRPr lang="en-US" dirty="0"/>
          </a:p>
        </p:txBody>
      </p:sp>
      <p:sp>
        <p:nvSpPr>
          <p:cNvPr id="6" name="Object 5"/>
          <p:cNvSpPr/>
          <p:nvPr/>
        </p:nvSpPr>
        <p:spPr>
          <a:xfrm>
            <a:off x="382333" y="4129394"/>
            <a:ext cx="2639670"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Many systems offer real-time updates but lack reliability under heavy loads.</a:t>
            </a:r>
            <a:endParaRPr lang="en-US" dirty="0"/>
          </a:p>
        </p:txBody>
      </p:sp>
      <p:pic>
        <p:nvPicPr>
          <p:cNvPr id="7" name="Object 6"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5160" y="2250463"/>
            <a:ext cx="904649" cy="723719"/>
          </a:xfrm>
          <a:prstGeom prst="rect">
            <a:avLst/>
          </a:prstGeom>
        </p:spPr>
      </p:pic>
      <p:sp>
        <p:nvSpPr>
          <p:cNvPr id="8" name="Object 7"/>
          <p:cNvSpPr/>
          <p:nvPr/>
        </p:nvSpPr>
        <p:spPr>
          <a:xfrm>
            <a:off x="3310538" y="3428738"/>
            <a:ext cx="2639670" cy="418995"/>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NEED FOR REAL-TIME COMMUNICATION</a:t>
            </a:r>
            <a:endParaRPr lang="en-US" dirty="0"/>
          </a:p>
        </p:txBody>
      </p:sp>
      <p:sp>
        <p:nvSpPr>
          <p:cNvPr id="9" name="Object 8"/>
          <p:cNvSpPr/>
          <p:nvPr/>
        </p:nvSpPr>
        <p:spPr>
          <a:xfrm>
            <a:off x="3310538" y="3919897"/>
            <a:ext cx="2639670"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Customers expect instant updates, but email and phone methods remain slow.</a:t>
            </a:r>
            <a:endParaRPr lang="en-US" dirty="0"/>
          </a:p>
        </p:txBody>
      </p:sp>
      <p:pic>
        <p:nvPicPr>
          <p:cNvPr id="10" name="Object 9"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56842" y="2216987"/>
            <a:ext cx="809423" cy="809423"/>
          </a:xfrm>
          <a:prstGeom prst="rect">
            <a:avLst/>
          </a:prstGeom>
        </p:spPr>
      </p:pic>
      <p:sp>
        <p:nvSpPr>
          <p:cNvPr id="11" name="Object 10"/>
          <p:cNvSpPr/>
          <p:nvPr/>
        </p:nvSpPr>
        <p:spPr>
          <a:xfrm>
            <a:off x="6249219" y="3428738"/>
            <a:ext cx="2618720" cy="209498"/>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SCALABILITY CHALLENGES</a:t>
            </a:r>
            <a:endParaRPr lang="en-US" dirty="0"/>
          </a:p>
        </p:txBody>
      </p:sp>
      <p:sp>
        <p:nvSpPr>
          <p:cNvPr id="12" name="Object 11"/>
          <p:cNvSpPr/>
          <p:nvPr/>
        </p:nvSpPr>
        <p:spPr>
          <a:xfrm>
            <a:off x="6249219" y="3710399"/>
            <a:ext cx="2618720"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Managing increasing user traffic often leads to system delays and overloads.</a:t>
            </a:r>
            <a:endParaRPr lang="en-US" dirty="0"/>
          </a:p>
        </p:txBody>
      </p:sp>
      <p:pic>
        <p:nvPicPr>
          <p:cNvPr id="13" name="Object 12" descr="">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40410" y="2283940"/>
            <a:ext cx="895126" cy="676106"/>
          </a:xfrm>
          <a:prstGeom prst="rect">
            <a:avLst/>
          </a:prstGeom>
        </p:spPr>
      </p:pic>
      <p:sp>
        <p:nvSpPr>
          <p:cNvPr id="14" name="Object 13"/>
          <p:cNvSpPr/>
          <p:nvPr/>
        </p:nvSpPr>
        <p:spPr>
          <a:xfrm>
            <a:off x="9161711" y="3428738"/>
            <a:ext cx="2650145" cy="418995"/>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INEFFICIENT DATA MANAGEMENT</a:t>
            </a:r>
            <a:endParaRPr lang="en-US" dirty="0"/>
          </a:p>
        </p:txBody>
      </p:sp>
      <p:sp>
        <p:nvSpPr>
          <p:cNvPr id="15" name="Object 14"/>
          <p:cNvSpPr/>
          <p:nvPr/>
        </p:nvSpPr>
        <p:spPr>
          <a:xfrm>
            <a:off x="9161711" y="3919897"/>
            <a:ext cx="2650145"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Relational databases struggle with the dynamic nature of ticketing data.</a:t>
            </a:r>
            <a:endParaRPr lang="en-US" dirty="0"/>
          </a:p>
        </p:txBody>
      </p:sp>
      <p:sp>
        <p:nvSpPr>
          <p:cNvPr id="16" name="Object 15"/>
          <p:cNvSpPr/>
          <p:nvPr/>
        </p:nvSpPr>
        <p:spPr>
          <a:xfrm>
            <a:off x="0" y="5685003"/>
            <a:ext cx="12188952" cy="1171282"/>
          </a:xfrm>
          <a:prstGeom prst="rect">
            <a:avLst/>
          </a:prstGeom>
          <a:solidFill>
            <a:srgbClr val="5da6b5"/>
          </a:solidFill>
        </p:spPr>
      </p:sp>
      <p:sp>
        <p:nvSpPr>
          <p:cNvPr id="17" name="Object 16"/>
          <p:cNvSpPr/>
          <p:nvPr/>
        </p:nvSpPr>
        <p:spPr>
          <a:xfrm>
            <a:off x="-95226" y="6007136"/>
            <a:ext cx="12379404" cy="533267"/>
          </a:xfrm>
          <a:prstGeom prst="rect">
            <a:avLst/>
          </a:prstGeom>
          <a:noFill/>
        </p:spPr>
        <p:txBody>
          <a:bodyPr wrap="square" rtlCol="0" anchor="t" bIns="0" lIns="0" rIns="0" tIns="0"/>
          <a:lstStyle/>
          <a:p>
            <a:pPr algn="ctr">
              <a:lnSpc>
                <a:spcPts val="2155"/>
              </a:lnSpc>
              <a:buNone/>
            </a:pPr>
            <a:r>
              <a:rPr lang="en-US" b="1" sz="1575" spc="158" kern="0" dirty="0" smtClean="0">
                <a:solidFill>
                  <a:srgbClr val="ffffff">
                    <a:alpha val="80000"/>
                  </a:srgbClr>
                </a:solidFill>
                <a:latin typeface="Roboto" pitchFamily="34" charset="0"/>
                <a:ea typeface="Roboto" pitchFamily="34" charset="-122"/>
                <a:cs typeface="Roboto" pitchFamily="34" charset="-120"/>
              </a:rPr>
              <a:t>TO ADDRESS THESE CHALLENGES, THIS PROJECT INTEGRATES WEBSOCKETS FOR REAL-TIME UPDATES, KAFKA FOR SCALABLE EVENT-DRIVEN PROCESSING, AND MONGODB FOR EFFICIENT DATA STORAGE</a:t>
            </a:r>
            <a:endParaRPr lang="en-US" dirty="0"/>
          </a:p>
        </p:txBody>
      </p:sp>
    </p:spTree>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132" y="912389"/>
            <a:ext cx="380905" cy="47613"/>
          </a:xfrm>
          <a:prstGeom prst="rect">
            <a:avLst/>
          </a:prstGeom>
        </p:spPr>
      </p:pic>
      <p:sp>
        <p:nvSpPr>
          <p:cNvPr id="3" name="Object 2"/>
          <p:cNvSpPr/>
          <p:nvPr/>
        </p:nvSpPr>
        <p:spPr>
          <a:xfrm>
            <a:off x="476131" y="400396"/>
            <a:ext cx="12188952" cy="361860"/>
          </a:xfrm>
          <a:prstGeom prst="rect">
            <a:avLst/>
          </a:prstGeom>
          <a:noFill/>
        </p:spPr>
        <p:txBody>
          <a:bodyPr wrap="square" rtlCol="0" anchor="t" bIns="0" lIns="0" rIns="0" tIns="0"/>
          <a:lstStyle/>
          <a:p>
            <a:pPr algn="l">
              <a:lnSpc>
                <a:spcPts val="2916"/>
              </a:lnSpc>
              <a:buNone/>
            </a:pPr>
            <a:r>
              <a:rPr lang="en-US" sz="2531" spc="101" kern="0" dirty="0" smtClean="0">
                <a:solidFill>
                  <a:srgbClr val="000000">
                    <a:alpha val="80000"/>
                  </a:srgbClr>
                </a:solidFill>
                <a:latin typeface="Roboto Slab" pitchFamily="34" charset="0"/>
                <a:ea typeface="Roboto Slab" pitchFamily="34" charset="-122"/>
                <a:cs typeface="Roboto Slab" pitchFamily="34" charset="-120"/>
              </a:rPr>
              <a:t>Dissertation Goals</a:t>
            </a:r>
            <a:endParaRPr lang="en-US" dirty="0"/>
          </a:p>
        </p:txBody>
      </p:sp>
      <p:pic>
        <p:nvPicPr>
          <p:cNvPr id="4" name="Object 3"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4265" y="2362512"/>
            <a:ext cx="695151" cy="695151"/>
          </a:xfrm>
          <a:prstGeom prst="rect">
            <a:avLst/>
          </a:prstGeom>
        </p:spPr>
      </p:pic>
      <p:sp>
        <p:nvSpPr>
          <p:cNvPr id="5" name="Object 4"/>
          <p:cNvSpPr/>
          <p:nvPr/>
        </p:nvSpPr>
        <p:spPr>
          <a:xfrm>
            <a:off x="383285" y="3518489"/>
            <a:ext cx="3613834" cy="418995"/>
          </a:xfrm>
          <a:prstGeom prst="rect">
            <a:avLst/>
          </a:prstGeom>
          <a:noFill/>
        </p:spPr>
        <p:txBody>
          <a:bodyPr wrap="square" rtlCol="0" anchor="t" bIns="0" lIns="0" rIns="0" tIns="0"/>
          <a:lstStyle/>
          <a:p>
            <a:pPr algn="ctr">
              <a:lnSpc>
                <a:spcPts val="1724"/>
              </a:lnSpc>
              <a:buNone/>
            </a:pPr>
            <a:r>
              <a:rPr lang="en-US" b="1" sz="1260" spc="126" kern="0" dirty="0" smtClean="0">
                <a:solidFill>
                  <a:srgbClr val="000000">
                    <a:alpha val="80000"/>
                  </a:srgbClr>
                </a:solidFill>
                <a:latin typeface="Roboto" pitchFamily="34" charset="0"/>
                <a:ea typeface="Roboto" pitchFamily="34" charset="-122"/>
                <a:cs typeface="Roboto" pitchFamily="34" charset="-120"/>
              </a:rPr>
              <a:t>DEVELOPING A ROLE-BASED TICKETING PLATFORM</a:t>
            </a:r>
            <a:endParaRPr lang="en-US" dirty="0"/>
          </a:p>
        </p:txBody>
      </p:sp>
      <p:sp>
        <p:nvSpPr>
          <p:cNvPr id="6" name="Object 5"/>
          <p:cNvSpPr/>
          <p:nvPr/>
        </p:nvSpPr>
        <p:spPr>
          <a:xfrm>
            <a:off x="383285" y="4009647"/>
            <a:ext cx="3613834"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000000">
                    <a:alpha val="80000"/>
                  </a:srgbClr>
                </a:solidFill>
                <a:latin typeface="Roboto Slab" pitchFamily="34" charset="0"/>
                <a:ea typeface="Roboto Slab" pitchFamily="34" charset="-122"/>
                <a:cs typeface="Roboto Slab" pitchFamily="34" charset="-120"/>
              </a:rPr>
              <a:t>Designing an intuitive platform for customers, agents, and admins to enable seamless workflows.</a:t>
            </a:r>
            <a:endParaRPr lang="en-US" dirty="0"/>
          </a:p>
        </p:txBody>
      </p:sp>
      <p:pic>
        <p:nvPicPr>
          <p:cNvPr id="7" name="Object 6"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3891" y="2284390"/>
            <a:ext cx="809423" cy="866558"/>
          </a:xfrm>
          <a:prstGeom prst="rect">
            <a:avLst/>
          </a:prstGeom>
        </p:spPr>
      </p:pic>
      <p:sp>
        <p:nvSpPr>
          <p:cNvPr id="8" name="Object 7"/>
          <p:cNvSpPr/>
          <p:nvPr/>
        </p:nvSpPr>
        <p:spPr>
          <a:xfrm>
            <a:off x="4271847" y="3518489"/>
            <a:ext cx="3645258" cy="418995"/>
          </a:xfrm>
          <a:prstGeom prst="rect">
            <a:avLst/>
          </a:prstGeom>
          <a:noFill/>
        </p:spPr>
        <p:txBody>
          <a:bodyPr wrap="square" rtlCol="0" anchor="t" bIns="0" lIns="0" rIns="0" tIns="0"/>
          <a:lstStyle/>
          <a:p>
            <a:pPr algn="ctr">
              <a:lnSpc>
                <a:spcPts val="1724"/>
              </a:lnSpc>
              <a:buNone/>
            </a:pPr>
            <a:r>
              <a:rPr lang="en-US" b="1" sz="1260" spc="126" kern="0" dirty="0" smtClean="0">
                <a:solidFill>
                  <a:srgbClr val="000000">
                    <a:alpha val="80000"/>
                  </a:srgbClr>
                </a:solidFill>
                <a:latin typeface="Roboto" pitchFamily="34" charset="0"/>
                <a:ea typeface="Roboto" pitchFamily="34" charset="-122"/>
                <a:cs typeface="Roboto" pitchFamily="34" charset="-120"/>
              </a:rPr>
              <a:t>IMPLEMENTING REAL-TIME UPDATES USING WEBSOCKETS</a:t>
            </a:r>
            <a:endParaRPr lang="en-US" dirty="0"/>
          </a:p>
        </p:txBody>
      </p:sp>
      <p:sp>
        <p:nvSpPr>
          <p:cNvPr id="9" name="Object 8"/>
          <p:cNvSpPr/>
          <p:nvPr/>
        </p:nvSpPr>
        <p:spPr>
          <a:xfrm>
            <a:off x="4271847" y="4009647"/>
            <a:ext cx="3645258"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000000">
                    <a:alpha val="80000"/>
                  </a:srgbClr>
                </a:solidFill>
                <a:latin typeface="Roboto Slab" pitchFamily="34" charset="0"/>
                <a:ea typeface="Roboto Slab" pitchFamily="34" charset="-122"/>
                <a:cs typeface="Roboto Slab" pitchFamily="34" charset="-120"/>
              </a:rPr>
              <a:t>Providing instant real-time updates on ticket activities to enhance responsiveness and teamwork.</a:t>
            </a:r>
            <a:endParaRPr lang="en-US" dirty="0"/>
          </a:p>
        </p:txBody>
      </p:sp>
      <p:pic>
        <p:nvPicPr>
          <p:cNvPr id="10" name="Object 9"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97014" y="2306705"/>
            <a:ext cx="809423" cy="809423"/>
          </a:xfrm>
          <a:prstGeom prst="rect">
            <a:avLst/>
          </a:prstGeom>
        </p:spPr>
      </p:pic>
      <p:sp>
        <p:nvSpPr>
          <p:cNvPr id="11" name="Object 10"/>
          <p:cNvSpPr/>
          <p:nvPr/>
        </p:nvSpPr>
        <p:spPr>
          <a:xfrm>
            <a:off x="8113271" y="3518489"/>
            <a:ext cx="3770957" cy="418995"/>
          </a:xfrm>
          <a:prstGeom prst="rect">
            <a:avLst/>
          </a:prstGeom>
          <a:noFill/>
        </p:spPr>
        <p:txBody>
          <a:bodyPr wrap="square" rtlCol="0" anchor="t" bIns="0" lIns="0" rIns="0" tIns="0"/>
          <a:lstStyle/>
          <a:p>
            <a:pPr algn="ctr">
              <a:lnSpc>
                <a:spcPts val="1724"/>
              </a:lnSpc>
              <a:buNone/>
            </a:pPr>
            <a:r>
              <a:rPr lang="en-US" b="1" sz="1260" spc="126" kern="0" dirty="0" smtClean="0">
                <a:solidFill>
                  <a:srgbClr val="000000">
                    <a:alpha val="80000"/>
                  </a:srgbClr>
                </a:solidFill>
                <a:latin typeface="Roboto" pitchFamily="34" charset="0"/>
                <a:ea typeface="Roboto" pitchFamily="34" charset="-122"/>
                <a:cs typeface="Roboto" pitchFamily="34" charset="-120"/>
              </a:rPr>
              <a:t>USING KAFKA FOR SCALABLE EVENT-DRIVEN PROCESSING</a:t>
            </a:r>
            <a:endParaRPr lang="en-US" dirty="0"/>
          </a:p>
        </p:txBody>
      </p:sp>
      <p:sp>
        <p:nvSpPr>
          <p:cNvPr id="12" name="Object 11"/>
          <p:cNvSpPr/>
          <p:nvPr/>
        </p:nvSpPr>
        <p:spPr>
          <a:xfrm>
            <a:off x="8113271" y="4009647"/>
            <a:ext cx="3770957"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000000">
                    <a:alpha val="80000"/>
                  </a:srgbClr>
                </a:solidFill>
                <a:latin typeface="Roboto Slab" pitchFamily="34" charset="0"/>
                <a:ea typeface="Roboto Slab" pitchFamily="34" charset="-122"/>
                <a:cs typeface="Roboto Slab" pitchFamily="34" charset="-120"/>
              </a:rPr>
              <a:t>Achieving seamless scalability to handle high event volumes and ensure consistent system performance.</a:t>
            </a:r>
            <a:endParaRPr lang="en-US" dirty="0"/>
          </a:p>
        </p:txBody>
      </p:sp>
      <p:sp>
        <p:nvSpPr>
          <p:cNvPr id="13" name="Object 12"/>
          <p:cNvSpPr/>
          <p:nvPr/>
        </p:nvSpPr>
        <p:spPr>
          <a:xfrm>
            <a:off x="0" y="5685003"/>
            <a:ext cx="12188952" cy="1171282"/>
          </a:xfrm>
          <a:prstGeom prst="rect">
            <a:avLst/>
          </a:prstGeom>
          <a:solidFill>
            <a:srgbClr val="5da6b5"/>
          </a:solidFill>
        </p:spPr>
      </p:sp>
      <p:sp>
        <p:nvSpPr>
          <p:cNvPr id="14" name="Object 13"/>
          <p:cNvSpPr/>
          <p:nvPr/>
        </p:nvSpPr>
        <p:spPr>
          <a:xfrm>
            <a:off x="1443629" y="6007136"/>
            <a:ext cx="9301694" cy="533267"/>
          </a:xfrm>
          <a:prstGeom prst="rect">
            <a:avLst/>
          </a:prstGeom>
          <a:noFill/>
        </p:spPr>
        <p:txBody>
          <a:bodyPr wrap="square" rtlCol="0" anchor="t" bIns="0" lIns="0" rIns="0" tIns="0"/>
          <a:lstStyle/>
          <a:p>
            <a:pPr algn="ctr">
              <a:lnSpc>
                <a:spcPts val="2155"/>
              </a:lnSpc>
              <a:buNone/>
            </a:pPr>
            <a:r>
              <a:rPr lang="en-US" b="1" sz="1575" spc="158" kern="0" dirty="0" smtClean="0">
                <a:solidFill>
                  <a:srgbClr val="ffffff">
                    <a:alpha val="80000"/>
                  </a:srgbClr>
                </a:solidFill>
                <a:latin typeface="Roboto" pitchFamily="34" charset="0"/>
                <a:ea typeface="Roboto" pitchFamily="34" charset="-122"/>
                <a:cs typeface="Roboto" pitchFamily="34" charset="-120"/>
              </a:rPr>
              <a:t>BY ADDRESSING THESE GOALS, THE SYSTEM REVOLUTIONIZES TRADITIONAL TICKETING WITH ENHANCED RESPONSIVENESS AND SCALABILITY</a:t>
            </a:r>
            <a:endParaRPr lang="en-US" dirty="0"/>
          </a:p>
        </p:txBody>
      </p:sp>
    </p:spTree>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00000"/>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132" y="912389"/>
            <a:ext cx="380905" cy="47613"/>
          </a:xfrm>
          <a:prstGeom prst="rect">
            <a:avLst/>
          </a:prstGeom>
        </p:spPr>
      </p:pic>
      <p:sp>
        <p:nvSpPr>
          <p:cNvPr id="3" name="Object 2"/>
          <p:cNvSpPr/>
          <p:nvPr/>
        </p:nvSpPr>
        <p:spPr>
          <a:xfrm>
            <a:off x="476131" y="400396"/>
            <a:ext cx="12188952" cy="361860"/>
          </a:xfrm>
          <a:prstGeom prst="rect">
            <a:avLst/>
          </a:prstGeom>
          <a:noFill/>
        </p:spPr>
        <p:txBody>
          <a:bodyPr wrap="square" rtlCol="0" anchor="t" bIns="0" lIns="0" rIns="0" tIns="0"/>
          <a:lstStyle/>
          <a:p>
            <a:pPr algn="l">
              <a:lnSpc>
                <a:spcPts val="2916"/>
              </a:lnSpc>
              <a:buNone/>
            </a:pPr>
            <a:r>
              <a:rPr lang="en-US" sz="2531" spc="101" kern="0" dirty="0" smtClean="0">
                <a:solidFill>
                  <a:srgbClr val="ffffff">
                    <a:alpha val="80000"/>
                  </a:srgbClr>
                </a:solidFill>
                <a:latin typeface="Roboto Slab" pitchFamily="34" charset="0"/>
                <a:ea typeface="Roboto Slab" pitchFamily="34" charset="-122"/>
                <a:cs typeface="Roboto Slab" pitchFamily="34" charset="-120"/>
              </a:rPr>
              <a:t>Technologies Used</a:t>
            </a:r>
            <a:endParaRPr lang="en-US" dirty="0"/>
          </a:p>
        </p:txBody>
      </p:sp>
      <p:pic>
        <p:nvPicPr>
          <p:cNvPr id="4" name="Object 3"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2" y="1466483"/>
            <a:ext cx="11246213" cy="4923194"/>
          </a:xfrm>
          <a:prstGeom prst="rect">
            <a:avLst/>
          </a:prstGeom>
        </p:spPr>
      </p:pic>
      <p:pic>
        <p:nvPicPr>
          <p:cNvPr id="5" name="Object 4"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6132" y="1466483"/>
            <a:ext cx="11236690" cy="4913671"/>
          </a:xfrm>
          <a:prstGeom prst="rect">
            <a:avLst/>
          </a:prstGeom>
        </p:spPr>
      </p:pic>
      <p:sp>
        <p:nvSpPr>
          <p:cNvPr id="6" name="Object 5"/>
          <p:cNvSpPr/>
          <p:nvPr/>
        </p:nvSpPr>
        <p:spPr>
          <a:xfrm>
            <a:off x="476131" y="1466483"/>
            <a:ext cx="5618345" cy="475517"/>
          </a:xfrm>
          <a:prstGeom prst="rect">
            <a:avLst/>
          </a:prstGeom>
          <a:noFill/>
        </p:spPr>
        <p:txBody>
          <a:bodyPr wrap="square" rtlCol="0" anchor="ctr">
            <a:normAutofit fontScale="85000" lnSpcReduction="20000"/>
          </a:bodyPr>
          <a:lstStyle/>
          <a:p>
            <a:pPr algn="ctr">
              <a:buNone/>
            </a:pPr>
            <a:r>
              <a:rPr lang="en-US" sz="2000" dirty="0" smtClean="0">
                <a:solidFill>
                  <a:srgbClr val="ffffff">
                    <a:alpha val="80000"/>
                  </a:srgbClr>
                </a:solidFill>
                <a:latin typeface="Roboto Slab Regular" pitchFamily="34" charset="0"/>
                <a:ea typeface="Roboto Slab Regular" pitchFamily="34" charset="-122"/>
                <a:cs typeface="Roboto Slab Regular" pitchFamily="34" charset="-120"/>
              </a:rPr>
              <a:t>Technology</a:t>
            </a:r>
            <a:endParaRPr lang="en-US" dirty="0"/>
          </a:p>
        </p:txBody>
      </p:sp>
      <p:sp>
        <p:nvSpPr>
          <p:cNvPr id="7" name="Object 6"/>
          <p:cNvSpPr/>
          <p:nvPr/>
        </p:nvSpPr>
        <p:spPr>
          <a:xfrm>
            <a:off x="6094476" y="1466483"/>
            <a:ext cx="5618345" cy="475517"/>
          </a:xfrm>
          <a:prstGeom prst="rect">
            <a:avLst/>
          </a:prstGeom>
          <a:noFill/>
        </p:spPr>
        <p:txBody>
          <a:bodyPr wrap="square" rtlCol="0" anchor="ctr">
            <a:normAutofit fontScale="85000" lnSpcReduction="20000"/>
          </a:bodyPr>
          <a:lstStyle/>
          <a:p>
            <a:pPr algn="ctr">
              <a:buNone/>
            </a:pPr>
            <a:r>
              <a:rPr lang="en-US" sz="2000" dirty="0" smtClean="0">
                <a:solidFill>
                  <a:srgbClr val="ffffff">
                    <a:alpha val="80000"/>
                  </a:srgbClr>
                </a:solidFill>
                <a:latin typeface="Roboto Slab Regular" pitchFamily="34" charset="0"/>
                <a:ea typeface="Roboto Slab Regular" pitchFamily="34" charset="-122"/>
                <a:cs typeface="Roboto Slab Regular" pitchFamily="34" charset="-120"/>
              </a:rPr>
              <a:t>Description</a:t>
            </a:r>
            <a:endParaRPr lang="en-US" dirty="0"/>
          </a:p>
        </p:txBody>
      </p:sp>
      <p:sp>
        <p:nvSpPr>
          <p:cNvPr id="8" name="Object 7"/>
          <p:cNvSpPr/>
          <p:nvPr/>
        </p:nvSpPr>
        <p:spPr>
          <a:xfrm>
            <a:off x="476131" y="1942000"/>
            <a:ext cx="5618345" cy="634022"/>
          </a:xfrm>
          <a:prstGeom prst="rect">
            <a:avLst/>
          </a:prstGeom>
          <a:noFill/>
        </p:spPr>
        <p:txBody>
          <a:bodyPr wrap="square" rtlCol="0" anchor="ctr">
            <a:normAutofit fontScale="85000" lnSpcReduction="20000"/>
          </a:bodyPr>
          <a:lstStyle/>
          <a:p>
            <a:pPr algn="ctr">
              <a:buNone/>
            </a:pPr>
            <a:r>
              <a:rPr lang="en-US" sz="2000" dirty="0" smtClean="0">
                <a:solidFill>
                  <a:srgbClr val="000000">
                    <a:alpha val="80000"/>
                  </a:srgbClr>
                </a:solidFill>
                <a:latin typeface="Roboto Slab Regular" pitchFamily="34" charset="0"/>
                <a:ea typeface="Roboto Slab Regular" pitchFamily="34" charset="-122"/>
                <a:cs typeface="Roboto Slab Regular" pitchFamily="34" charset="-120"/>
              </a:rPr>
              <a:t>Node.js</a:t>
            </a:r>
            <a:endParaRPr lang="en-US" dirty="0"/>
          </a:p>
        </p:txBody>
      </p:sp>
      <p:sp>
        <p:nvSpPr>
          <p:cNvPr id="9" name="Object 8"/>
          <p:cNvSpPr/>
          <p:nvPr/>
        </p:nvSpPr>
        <p:spPr>
          <a:xfrm>
            <a:off x="6094476" y="1942000"/>
            <a:ext cx="5618345" cy="634022"/>
          </a:xfrm>
          <a:prstGeom prst="rect">
            <a:avLst/>
          </a:prstGeom>
          <a:noFill/>
        </p:spPr>
        <p:txBody>
          <a:bodyPr wrap="square" rtlCol="0" anchor="ctr">
            <a:normAutofit fontScale="85000" lnSpcReduction="20000"/>
          </a:bodyPr>
          <a:lstStyle/>
          <a:p>
            <a:pPr algn="ctr">
              <a:buNone/>
            </a:pPr>
            <a:r>
              <a:rPr lang="en-US" sz="1800" dirty="0" smtClean="0">
                <a:solidFill>
                  <a:srgbClr val="000000">
                    <a:alpha val="80000"/>
                  </a:srgbClr>
                </a:solidFill>
                <a:latin typeface="Roboto Slab Regular" pitchFamily="34" charset="0"/>
                <a:ea typeface="Roboto Slab Regular" pitchFamily="34" charset="-122"/>
                <a:cs typeface="Roboto Slab Regular" pitchFamily="34" charset="-120"/>
              </a:rPr>
              <a:t>JavaScript runtime for building server-side applications outside the browser.</a:t>
            </a:r>
            <a:endParaRPr lang="en-US" dirty="0"/>
          </a:p>
        </p:txBody>
      </p:sp>
      <p:sp>
        <p:nvSpPr>
          <p:cNvPr id="10" name="Object 9"/>
          <p:cNvSpPr/>
          <p:nvPr/>
        </p:nvSpPr>
        <p:spPr>
          <a:xfrm>
            <a:off x="476131" y="2576022"/>
            <a:ext cx="5618345" cy="634022"/>
          </a:xfrm>
          <a:prstGeom prst="rect">
            <a:avLst/>
          </a:prstGeom>
          <a:noFill/>
        </p:spPr>
        <p:txBody>
          <a:bodyPr wrap="square" rtlCol="0" anchor="ctr">
            <a:normAutofit fontScale="85000" lnSpcReduction="20000"/>
          </a:bodyPr>
          <a:lstStyle/>
          <a:p>
            <a:pPr algn="ctr">
              <a:buNone/>
            </a:pPr>
            <a:r>
              <a:rPr lang="en-US" sz="2000" dirty="0" smtClean="0">
                <a:solidFill>
                  <a:srgbClr val="000000">
                    <a:alpha val="80000"/>
                  </a:srgbClr>
                </a:solidFill>
                <a:latin typeface="Roboto Slab Regular" pitchFamily="34" charset="0"/>
                <a:ea typeface="Roboto Slab Regular" pitchFamily="34" charset="-122"/>
                <a:cs typeface="Roboto Slab Regular" pitchFamily="34" charset="-120"/>
              </a:rPr>
              <a:t>Express.js</a:t>
            </a:r>
            <a:endParaRPr lang="en-US" dirty="0"/>
          </a:p>
        </p:txBody>
      </p:sp>
      <p:sp>
        <p:nvSpPr>
          <p:cNvPr id="11" name="Object 10"/>
          <p:cNvSpPr/>
          <p:nvPr/>
        </p:nvSpPr>
        <p:spPr>
          <a:xfrm>
            <a:off x="6094476" y="2576022"/>
            <a:ext cx="5618345" cy="634022"/>
          </a:xfrm>
          <a:prstGeom prst="rect">
            <a:avLst/>
          </a:prstGeom>
          <a:noFill/>
        </p:spPr>
        <p:txBody>
          <a:bodyPr wrap="square" rtlCol="0" anchor="ctr">
            <a:normAutofit fontScale="85000" lnSpcReduction="20000"/>
          </a:bodyPr>
          <a:lstStyle/>
          <a:p>
            <a:pPr algn="ctr">
              <a:buNone/>
            </a:pPr>
            <a:r>
              <a:rPr lang="en-US" sz="1800" dirty="0" smtClean="0">
                <a:solidFill>
                  <a:srgbClr val="000000">
                    <a:alpha val="80000"/>
                  </a:srgbClr>
                </a:solidFill>
                <a:latin typeface="Roboto Slab Regular" pitchFamily="34" charset="0"/>
                <a:ea typeface="Roboto Slab Regular" pitchFamily="34" charset="-122"/>
                <a:cs typeface="Roboto Slab Regular" pitchFamily="34" charset="-120"/>
              </a:rPr>
              <a:t>Framework for Node.js to handle routing, middleware, and HTTP requests.</a:t>
            </a:r>
            <a:endParaRPr lang="en-US" dirty="0"/>
          </a:p>
        </p:txBody>
      </p:sp>
      <p:sp>
        <p:nvSpPr>
          <p:cNvPr id="12" name="Object 11"/>
          <p:cNvSpPr/>
          <p:nvPr/>
        </p:nvSpPr>
        <p:spPr>
          <a:xfrm>
            <a:off x="476131" y="3210044"/>
            <a:ext cx="5618345" cy="634022"/>
          </a:xfrm>
          <a:prstGeom prst="rect">
            <a:avLst/>
          </a:prstGeom>
          <a:noFill/>
        </p:spPr>
        <p:txBody>
          <a:bodyPr wrap="square" rtlCol="0" anchor="ctr">
            <a:normAutofit fontScale="85000" lnSpcReduction="20000"/>
          </a:bodyPr>
          <a:lstStyle/>
          <a:p>
            <a:pPr algn="ctr">
              <a:buNone/>
            </a:pPr>
            <a:r>
              <a:rPr lang="en-US" sz="2000" dirty="0" smtClean="0">
                <a:solidFill>
                  <a:srgbClr val="000000">
                    <a:alpha val="80000"/>
                  </a:srgbClr>
                </a:solidFill>
                <a:latin typeface="Roboto Slab Regular" pitchFamily="34" charset="0"/>
                <a:ea typeface="Roboto Slab Regular" pitchFamily="34" charset="-122"/>
                <a:cs typeface="Roboto Slab Regular" pitchFamily="34" charset="-120"/>
              </a:rPr>
              <a:t>Kafka</a:t>
            </a:r>
            <a:endParaRPr lang="en-US" dirty="0"/>
          </a:p>
        </p:txBody>
      </p:sp>
      <p:sp>
        <p:nvSpPr>
          <p:cNvPr id="13" name="Object 12"/>
          <p:cNvSpPr/>
          <p:nvPr/>
        </p:nvSpPr>
        <p:spPr>
          <a:xfrm>
            <a:off x="6094476" y="3210044"/>
            <a:ext cx="5618345" cy="634022"/>
          </a:xfrm>
          <a:prstGeom prst="rect">
            <a:avLst/>
          </a:prstGeom>
          <a:noFill/>
        </p:spPr>
        <p:txBody>
          <a:bodyPr wrap="square" rtlCol="0" anchor="ctr">
            <a:normAutofit fontScale="85000" lnSpcReduction="20000"/>
          </a:bodyPr>
          <a:lstStyle/>
          <a:p>
            <a:pPr algn="ctr">
              <a:buNone/>
            </a:pPr>
            <a:r>
              <a:rPr lang="en-US" sz="1800" dirty="0" smtClean="0">
                <a:solidFill>
                  <a:srgbClr val="000000">
                    <a:alpha val="80000"/>
                  </a:srgbClr>
                </a:solidFill>
                <a:latin typeface="Roboto Slab Regular" pitchFamily="34" charset="0"/>
                <a:ea typeface="Roboto Slab Regular" pitchFamily="34" charset="-122"/>
                <a:cs typeface="Roboto Slab Regular" pitchFamily="34" charset="-120"/>
              </a:rPr>
              <a:t>Distributed platform for real-time data streaming and low-latency processing.</a:t>
            </a:r>
            <a:endParaRPr lang="en-US" dirty="0"/>
          </a:p>
        </p:txBody>
      </p:sp>
      <p:sp>
        <p:nvSpPr>
          <p:cNvPr id="14" name="Object 13"/>
          <p:cNvSpPr/>
          <p:nvPr/>
        </p:nvSpPr>
        <p:spPr>
          <a:xfrm>
            <a:off x="476131" y="3844066"/>
            <a:ext cx="5618345" cy="634022"/>
          </a:xfrm>
          <a:prstGeom prst="rect">
            <a:avLst/>
          </a:prstGeom>
          <a:noFill/>
        </p:spPr>
        <p:txBody>
          <a:bodyPr wrap="square" rtlCol="0" anchor="ctr">
            <a:normAutofit fontScale="85000" lnSpcReduction="20000"/>
          </a:bodyPr>
          <a:lstStyle/>
          <a:p>
            <a:pPr algn="ctr">
              <a:buNone/>
            </a:pPr>
            <a:r>
              <a:rPr lang="en-US" sz="2000" dirty="0" smtClean="0">
                <a:solidFill>
                  <a:srgbClr val="000000">
                    <a:alpha val="80000"/>
                  </a:srgbClr>
                </a:solidFill>
                <a:latin typeface="Roboto Slab Regular" pitchFamily="34" charset="0"/>
                <a:ea typeface="Roboto Slab Regular" pitchFamily="34" charset="-122"/>
                <a:cs typeface="Roboto Slab Regular" pitchFamily="34" charset="-120"/>
              </a:rPr>
              <a:t>WebSockets</a:t>
            </a:r>
            <a:endParaRPr lang="en-US" dirty="0"/>
          </a:p>
        </p:txBody>
      </p:sp>
      <p:sp>
        <p:nvSpPr>
          <p:cNvPr id="15" name="Object 14"/>
          <p:cNvSpPr/>
          <p:nvPr/>
        </p:nvSpPr>
        <p:spPr>
          <a:xfrm>
            <a:off x="6094476" y="3844066"/>
            <a:ext cx="5618345" cy="634022"/>
          </a:xfrm>
          <a:prstGeom prst="rect">
            <a:avLst/>
          </a:prstGeom>
          <a:noFill/>
        </p:spPr>
        <p:txBody>
          <a:bodyPr wrap="square" rtlCol="0" anchor="ctr">
            <a:normAutofit fontScale="85000" lnSpcReduction="20000"/>
          </a:bodyPr>
          <a:lstStyle/>
          <a:p>
            <a:pPr algn="ctr">
              <a:buNone/>
            </a:pPr>
            <a:r>
              <a:rPr lang="en-US" sz="1800" dirty="0" smtClean="0">
                <a:solidFill>
                  <a:srgbClr val="000000">
                    <a:alpha val="80000"/>
                  </a:srgbClr>
                </a:solidFill>
                <a:latin typeface="Roboto Slab Regular" pitchFamily="34" charset="0"/>
                <a:ea typeface="Roboto Slab Regular" pitchFamily="34" charset="-122"/>
                <a:cs typeface="Roboto Slab Regular" pitchFamily="34" charset="-120"/>
              </a:rPr>
              <a:t>Protocol for bidirectional communication between client and server.</a:t>
            </a:r>
            <a:endParaRPr lang="en-US" dirty="0"/>
          </a:p>
        </p:txBody>
      </p:sp>
      <p:sp>
        <p:nvSpPr>
          <p:cNvPr id="16" name="Object 15"/>
          <p:cNvSpPr/>
          <p:nvPr/>
        </p:nvSpPr>
        <p:spPr>
          <a:xfrm>
            <a:off x="476131" y="4478088"/>
            <a:ext cx="5618345" cy="634022"/>
          </a:xfrm>
          <a:prstGeom prst="rect">
            <a:avLst/>
          </a:prstGeom>
          <a:noFill/>
        </p:spPr>
        <p:txBody>
          <a:bodyPr wrap="square" rtlCol="0" anchor="ctr">
            <a:normAutofit fontScale="85000" lnSpcReduction="20000"/>
          </a:bodyPr>
          <a:lstStyle/>
          <a:p>
            <a:pPr algn="ctr">
              <a:buNone/>
            </a:pPr>
            <a:r>
              <a:rPr lang="en-US" sz="2000" dirty="0" smtClean="0">
                <a:solidFill>
                  <a:srgbClr val="000000">
                    <a:alpha val="80000"/>
                  </a:srgbClr>
                </a:solidFill>
                <a:latin typeface="Roboto Slab Regular" pitchFamily="34" charset="0"/>
                <a:ea typeface="Roboto Slab Regular" pitchFamily="34" charset="-122"/>
                <a:cs typeface="Roboto Slab Regular" pitchFamily="34" charset="-120"/>
              </a:rPr>
              <a:t>MongoDB</a:t>
            </a:r>
            <a:endParaRPr lang="en-US" dirty="0"/>
          </a:p>
        </p:txBody>
      </p:sp>
      <p:sp>
        <p:nvSpPr>
          <p:cNvPr id="17" name="Object 16"/>
          <p:cNvSpPr/>
          <p:nvPr/>
        </p:nvSpPr>
        <p:spPr>
          <a:xfrm>
            <a:off x="6094476" y="4478088"/>
            <a:ext cx="5618345" cy="634022"/>
          </a:xfrm>
          <a:prstGeom prst="rect">
            <a:avLst/>
          </a:prstGeom>
          <a:noFill/>
        </p:spPr>
        <p:txBody>
          <a:bodyPr wrap="square" rtlCol="0" anchor="ctr">
            <a:normAutofit fontScale="85000" lnSpcReduction="20000"/>
          </a:bodyPr>
          <a:lstStyle/>
          <a:p>
            <a:pPr algn="ctr">
              <a:buNone/>
            </a:pPr>
            <a:r>
              <a:rPr lang="en-US" sz="1800" dirty="0" smtClean="0">
                <a:solidFill>
                  <a:srgbClr val="000000">
                    <a:alpha val="80000"/>
                  </a:srgbClr>
                </a:solidFill>
                <a:latin typeface="Roboto Slab Regular" pitchFamily="34" charset="0"/>
                <a:ea typeface="Roboto Slab Regular" pitchFamily="34" charset="-122"/>
                <a:cs typeface="Roboto Slab Regular" pitchFamily="34" charset="-120"/>
              </a:rPr>
              <a:t>NoSQL database offering flexible, schema-less data handling for scalability.</a:t>
            </a:r>
            <a:endParaRPr lang="en-US" dirty="0"/>
          </a:p>
        </p:txBody>
      </p:sp>
      <p:sp>
        <p:nvSpPr>
          <p:cNvPr id="18" name="Object 17"/>
          <p:cNvSpPr/>
          <p:nvPr/>
        </p:nvSpPr>
        <p:spPr>
          <a:xfrm>
            <a:off x="476131" y="5112110"/>
            <a:ext cx="5618345" cy="634022"/>
          </a:xfrm>
          <a:prstGeom prst="rect">
            <a:avLst/>
          </a:prstGeom>
          <a:noFill/>
        </p:spPr>
        <p:txBody>
          <a:bodyPr wrap="square" rtlCol="0" anchor="ctr">
            <a:normAutofit fontScale="85000" lnSpcReduction="20000"/>
          </a:bodyPr>
          <a:lstStyle/>
          <a:p>
            <a:pPr algn="ctr">
              <a:buNone/>
            </a:pPr>
            <a:r>
              <a:rPr lang="en-US" sz="2000" dirty="0" smtClean="0">
                <a:solidFill>
                  <a:srgbClr val="000000">
                    <a:alpha val="80000"/>
                  </a:srgbClr>
                </a:solidFill>
                <a:latin typeface="Roboto Slab Regular" pitchFamily="34" charset="0"/>
                <a:ea typeface="Roboto Slab Regular" pitchFamily="34" charset="-122"/>
                <a:cs typeface="Roboto Slab Regular" pitchFamily="34" charset="-120"/>
              </a:rPr>
              <a:t>React.js</a:t>
            </a:r>
            <a:endParaRPr lang="en-US" dirty="0"/>
          </a:p>
        </p:txBody>
      </p:sp>
      <p:sp>
        <p:nvSpPr>
          <p:cNvPr id="19" name="Object 18"/>
          <p:cNvSpPr/>
          <p:nvPr/>
        </p:nvSpPr>
        <p:spPr>
          <a:xfrm>
            <a:off x="6094476" y="5112110"/>
            <a:ext cx="5618345" cy="634022"/>
          </a:xfrm>
          <a:prstGeom prst="rect">
            <a:avLst/>
          </a:prstGeom>
          <a:noFill/>
        </p:spPr>
        <p:txBody>
          <a:bodyPr wrap="square" rtlCol="0" anchor="ctr">
            <a:normAutofit fontScale="85000" lnSpcReduction="20000"/>
          </a:bodyPr>
          <a:lstStyle/>
          <a:p>
            <a:pPr algn="ctr">
              <a:buNone/>
            </a:pPr>
            <a:r>
              <a:rPr lang="en-US" sz="1800" dirty="0" smtClean="0">
                <a:solidFill>
                  <a:srgbClr val="000000">
                    <a:alpha val="80000"/>
                  </a:srgbClr>
                </a:solidFill>
                <a:latin typeface="Roboto Slab Regular" pitchFamily="34" charset="0"/>
                <a:ea typeface="Roboto Slab Regular" pitchFamily="34" charset="-122"/>
                <a:cs typeface="Roboto Slab Regular" pitchFamily="34" charset="-120"/>
              </a:rPr>
              <a:t>Library for creating dynamic, component-based web interfaces.</a:t>
            </a:r>
            <a:endParaRPr lang="en-US" dirty="0"/>
          </a:p>
        </p:txBody>
      </p:sp>
      <p:sp>
        <p:nvSpPr>
          <p:cNvPr id="20" name="Object 19"/>
          <p:cNvSpPr/>
          <p:nvPr/>
        </p:nvSpPr>
        <p:spPr>
          <a:xfrm>
            <a:off x="476131" y="5746132"/>
            <a:ext cx="5618345" cy="634022"/>
          </a:xfrm>
          <a:prstGeom prst="rect">
            <a:avLst/>
          </a:prstGeom>
          <a:noFill/>
        </p:spPr>
        <p:txBody>
          <a:bodyPr wrap="square" rtlCol="0" anchor="ctr">
            <a:normAutofit fontScale="85000" lnSpcReduction="20000"/>
          </a:bodyPr>
          <a:lstStyle/>
          <a:p>
            <a:pPr algn="ctr">
              <a:buNone/>
            </a:pPr>
            <a:r>
              <a:rPr lang="en-US" sz="2000" dirty="0" smtClean="0">
                <a:solidFill>
                  <a:srgbClr val="000000">
                    <a:alpha val="80000"/>
                  </a:srgbClr>
                </a:solidFill>
                <a:latin typeface="Roboto Slab Regular" pitchFamily="34" charset="0"/>
                <a:ea typeface="Roboto Slab Regular" pitchFamily="34" charset="-122"/>
                <a:cs typeface="Roboto Slab Regular" pitchFamily="34" charset="-120"/>
              </a:rPr>
              <a:t>Docker</a:t>
            </a:r>
            <a:endParaRPr lang="en-US" dirty="0"/>
          </a:p>
        </p:txBody>
      </p:sp>
      <p:sp>
        <p:nvSpPr>
          <p:cNvPr id="21" name="Object 20"/>
          <p:cNvSpPr/>
          <p:nvPr/>
        </p:nvSpPr>
        <p:spPr>
          <a:xfrm>
            <a:off x="6094476" y="5746132"/>
            <a:ext cx="5618345" cy="634022"/>
          </a:xfrm>
          <a:prstGeom prst="rect">
            <a:avLst/>
          </a:prstGeom>
          <a:noFill/>
        </p:spPr>
        <p:txBody>
          <a:bodyPr wrap="square" rtlCol="0" anchor="ctr">
            <a:normAutofit fontScale="85000" lnSpcReduction="20000"/>
          </a:bodyPr>
          <a:lstStyle/>
          <a:p>
            <a:pPr algn="ctr">
              <a:buNone/>
            </a:pPr>
            <a:r>
              <a:rPr lang="en-US" sz="1800" dirty="0" smtClean="0">
                <a:solidFill>
                  <a:srgbClr val="000000">
                    <a:alpha val="80000"/>
                  </a:srgbClr>
                </a:solidFill>
                <a:latin typeface="Roboto Slab Regular" pitchFamily="34" charset="0"/>
                <a:ea typeface="Roboto Slab Regular" pitchFamily="34" charset="-122"/>
                <a:cs typeface="Roboto Slab Regular" pitchFamily="34" charset="-120"/>
              </a:rPr>
              <a:t>Platform for containerizing applications for consistent and reliable deployments.</a:t>
            </a:r>
            <a:endParaRPr lang="en-US" dirty="0"/>
          </a:p>
        </p:txBody>
      </p:sp>
    </p:spTree>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00000"/>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131" y="912389"/>
            <a:ext cx="380905" cy="47613"/>
          </a:xfrm>
          <a:prstGeom prst="rect">
            <a:avLst/>
          </a:prstGeom>
        </p:spPr>
      </p:pic>
      <p:sp>
        <p:nvSpPr>
          <p:cNvPr id="3" name="Object 2"/>
          <p:cNvSpPr/>
          <p:nvPr/>
        </p:nvSpPr>
        <p:spPr>
          <a:xfrm>
            <a:off x="476131" y="400396"/>
            <a:ext cx="12188952" cy="361860"/>
          </a:xfrm>
          <a:prstGeom prst="rect">
            <a:avLst/>
          </a:prstGeom>
          <a:noFill/>
        </p:spPr>
        <p:txBody>
          <a:bodyPr wrap="square" rtlCol="0" anchor="t" bIns="0" lIns="0" rIns="0" tIns="0"/>
          <a:lstStyle/>
          <a:p>
            <a:pPr algn="l">
              <a:lnSpc>
                <a:spcPts val="2916"/>
              </a:lnSpc>
              <a:buNone/>
            </a:pPr>
            <a:r>
              <a:rPr lang="en-US" sz="2531" spc="101" kern="0" dirty="0" smtClean="0">
                <a:solidFill>
                  <a:srgbClr val="ffffff">
                    <a:alpha val="80000"/>
                  </a:srgbClr>
                </a:solidFill>
                <a:latin typeface="Roboto Slab" pitchFamily="34" charset="0"/>
                <a:ea typeface="Roboto Slab" pitchFamily="34" charset="-122"/>
                <a:cs typeface="Roboto Slab" pitchFamily="34" charset="-120"/>
              </a:rPr>
              <a:t>System Workflow and Implementation</a:t>
            </a:r>
            <a:endParaRPr lang="en-US" dirty="0"/>
          </a:p>
        </p:txBody>
      </p:sp>
      <p:pic>
        <p:nvPicPr>
          <p:cNvPr id="4" name="Object 3"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2572000"/>
            <a:ext cx="2961534" cy="1190327"/>
          </a:xfrm>
          <a:prstGeom prst="rect">
            <a:avLst/>
          </a:prstGeom>
        </p:spPr>
      </p:pic>
      <p:sp>
        <p:nvSpPr>
          <p:cNvPr id="5" name="Object 4"/>
          <p:cNvSpPr/>
          <p:nvPr/>
        </p:nvSpPr>
        <p:spPr>
          <a:xfrm>
            <a:off x="552312" y="2953559"/>
            <a:ext cx="2513971" cy="418995"/>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USER REGISTRATION AND LOGIN</a:t>
            </a:r>
            <a:endParaRPr lang="en-US" dirty="0"/>
          </a:p>
        </p:txBody>
      </p:sp>
      <p:sp>
        <p:nvSpPr>
          <p:cNvPr id="6" name="Object 5"/>
          <p:cNvSpPr/>
          <p:nvPr/>
        </p:nvSpPr>
        <p:spPr>
          <a:xfrm>
            <a:off x="761810" y="3891388"/>
            <a:ext cx="2513971" cy="1142714"/>
          </a:xfrm>
          <a:prstGeom prst="rect">
            <a:avLst/>
          </a:prstGeom>
          <a:noFill/>
        </p:spPr>
        <p:txBody>
          <a:bodyPr wrap="square" rtlCol="0" anchor="t" bIns="0" lIns="0" rIns="0" tIns="0"/>
          <a:lstStyle/>
          <a:p>
            <a:pPr algn="l">
              <a:lnSpc>
                <a:spcPts val="1836"/>
              </a:lnSpc>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Users securely register and authenticate to gain access to the platform. Credentials are validated via the backend</a:t>
            </a:r>
            <a:endParaRPr lang="en-US" dirty="0"/>
          </a:p>
        </p:txBody>
      </p:sp>
      <p:pic>
        <p:nvPicPr>
          <p:cNvPr id="7" name="Object 6"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37691" y="2572000"/>
            <a:ext cx="2952012" cy="1190327"/>
          </a:xfrm>
          <a:prstGeom prst="rect">
            <a:avLst/>
          </a:prstGeom>
        </p:spPr>
      </p:pic>
      <p:sp>
        <p:nvSpPr>
          <p:cNvPr id="8" name="Object 7"/>
          <p:cNvSpPr/>
          <p:nvPr/>
        </p:nvSpPr>
        <p:spPr>
          <a:xfrm>
            <a:off x="3613834" y="2848810"/>
            <a:ext cx="2199725" cy="628493"/>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TICKET CREATION AND ROLE-BASED DASHBOARDS</a:t>
            </a:r>
            <a:endParaRPr lang="en-US" dirty="0"/>
          </a:p>
        </p:txBody>
      </p:sp>
      <p:sp>
        <p:nvSpPr>
          <p:cNvPr id="9" name="Object 8"/>
          <p:cNvSpPr/>
          <p:nvPr/>
        </p:nvSpPr>
        <p:spPr>
          <a:xfrm>
            <a:off x="3523369" y="3891388"/>
            <a:ext cx="2513971" cy="1371257"/>
          </a:xfrm>
          <a:prstGeom prst="rect">
            <a:avLst/>
          </a:prstGeom>
          <a:noFill/>
        </p:spPr>
        <p:txBody>
          <a:bodyPr wrap="square" rtlCol="0" anchor="t" bIns="0" lIns="0" rIns="0" tIns="0"/>
          <a:lstStyle/>
          <a:p>
            <a:pPr algn="l">
              <a:lnSpc>
                <a:spcPts val="1836"/>
              </a:lnSpc>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Users submit tickets with relevant details, and dashboards dynamically adjust based on user roles (e.g., customer, agent, admin)</a:t>
            </a:r>
            <a:endParaRPr lang="en-US" dirty="0"/>
          </a:p>
        </p:txBody>
      </p:sp>
      <p:pic>
        <p:nvPicPr>
          <p:cNvPr id="10" name="Object 9"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9250" y="2572000"/>
            <a:ext cx="2961534" cy="1190327"/>
          </a:xfrm>
          <a:prstGeom prst="rect">
            <a:avLst/>
          </a:prstGeom>
        </p:spPr>
      </p:pic>
      <p:sp>
        <p:nvSpPr>
          <p:cNvPr id="11" name="Object 10"/>
          <p:cNvSpPr/>
          <p:nvPr/>
        </p:nvSpPr>
        <p:spPr>
          <a:xfrm>
            <a:off x="6375393" y="2953559"/>
            <a:ext cx="2199725" cy="418995"/>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REAL-TIME UPDATES USING WEBSOCKETS</a:t>
            </a:r>
            <a:endParaRPr lang="en-US" dirty="0"/>
          </a:p>
        </p:txBody>
      </p:sp>
      <p:sp>
        <p:nvSpPr>
          <p:cNvPr id="12" name="Object 11"/>
          <p:cNvSpPr/>
          <p:nvPr/>
        </p:nvSpPr>
        <p:spPr>
          <a:xfrm>
            <a:off x="6284928" y="3891388"/>
            <a:ext cx="2513971" cy="1142714"/>
          </a:xfrm>
          <a:prstGeom prst="rect">
            <a:avLst/>
          </a:prstGeom>
          <a:noFill/>
        </p:spPr>
        <p:txBody>
          <a:bodyPr wrap="square" rtlCol="0" anchor="t" bIns="0" lIns="0" rIns="0" tIns="0"/>
          <a:lstStyle/>
          <a:p>
            <a:pPr algn="l">
              <a:lnSpc>
                <a:spcPts val="1836"/>
              </a:lnSpc>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WebSockets synchronize ticket changes in real-time, ensuring dashboards stay updated without manual refreshes.</a:t>
            </a:r>
            <a:endParaRPr lang="en-US" dirty="0"/>
          </a:p>
        </p:txBody>
      </p:sp>
      <p:pic>
        <p:nvPicPr>
          <p:cNvPr id="13" name="Object 12" descr="">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60809" y="2572000"/>
            <a:ext cx="2961534" cy="1190327"/>
          </a:xfrm>
          <a:prstGeom prst="rect">
            <a:avLst/>
          </a:prstGeom>
        </p:spPr>
      </p:pic>
      <p:sp>
        <p:nvSpPr>
          <p:cNvPr id="14" name="Object 13"/>
          <p:cNvSpPr/>
          <p:nvPr/>
        </p:nvSpPr>
        <p:spPr>
          <a:xfrm>
            <a:off x="9136953" y="2848810"/>
            <a:ext cx="2199725" cy="628493"/>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SCALABLE EVENT-DRIVEN PROCESSING VIA KAFKA</a:t>
            </a:r>
            <a:endParaRPr lang="en-US" dirty="0"/>
          </a:p>
        </p:txBody>
      </p:sp>
      <p:sp>
        <p:nvSpPr>
          <p:cNvPr id="15" name="Object 14"/>
          <p:cNvSpPr/>
          <p:nvPr/>
        </p:nvSpPr>
        <p:spPr>
          <a:xfrm>
            <a:off x="9046488" y="3891388"/>
            <a:ext cx="2513971" cy="1371257"/>
          </a:xfrm>
          <a:prstGeom prst="rect">
            <a:avLst/>
          </a:prstGeom>
          <a:noFill/>
        </p:spPr>
        <p:txBody>
          <a:bodyPr wrap="square" rtlCol="0" anchor="t" bIns="0" lIns="0" rIns="0" tIns="0"/>
          <a:lstStyle/>
          <a:p>
            <a:pPr algn="l">
              <a:lnSpc>
                <a:spcPts val="1836"/>
              </a:lnSpc>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Kafka efficiently handles high volumes of ticket creation events, ensuring reliable processing and timely delivery to relevant system components.</a:t>
            </a:r>
            <a:endParaRPr lang="en-US" dirty="0"/>
          </a:p>
        </p:txBody>
      </p:sp>
    </p:spTree>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000000"/>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131" y="912389"/>
            <a:ext cx="380905" cy="47613"/>
          </a:xfrm>
          <a:prstGeom prst="rect">
            <a:avLst/>
          </a:prstGeom>
        </p:spPr>
      </p:pic>
      <p:sp>
        <p:nvSpPr>
          <p:cNvPr id="3" name="Object 2"/>
          <p:cNvSpPr/>
          <p:nvPr/>
        </p:nvSpPr>
        <p:spPr>
          <a:xfrm>
            <a:off x="476131" y="400396"/>
            <a:ext cx="12188952" cy="361860"/>
          </a:xfrm>
          <a:prstGeom prst="rect">
            <a:avLst/>
          </a:prstGeom>
          <a:noFill/>
        </p:spPr>
        <p:txBody>
          <a:bodyPr wrap="square" rtlCol="0" anchor="t" bIns="0" lIns="0" rIns="0" tIns="0"/>
          <a:lstStyle/>
          <a:p>
            <a:pPr algn="l">
              <a:lnSpc>
                <a:spcPts val="2916"/>
              </a:lnSpc>
              <a:buNone/>
            </a:pPr>
            <a:r>
              <a:rPr lang="en-US" sz="2531" spc="101" kern="0" dirty="0" smtClean="0">
                <a:solidFill>
                  <a:srgbClr val="ffffff">
                    <a:alpha val="80000"/>
                  </a:srgbClr>
                </a:solidFill>
                <a:latin typeface="Roboto Slab" pitchFamily="34" charset="0"/>
                <a:ea typeface="Roboto Slab" pitchFamily="34" charset="-122"/>
                <a:cs typeface="Roboto Slab" pitchFamily="34" charset="-120"/>
              </a:rPr>
              <a:t>Results and Impact</a:t>
            </a:r>
            <a:endParaRPr lang="en-US" dirty="0"/>
          </a:p>
        </p:txBody>
      </p:sp>
      <p:pic>
        <p:nvPicPr>
          <p:cNvPr id="4" name="Object 3"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6955" y="1843966"/>
            <a:ext cx="876081" cy="837990"/>
          </a:xfrm>
          <a:prstGeom prst="rect">
            <a:avLst/>
          </a:prstGeom>
        </p:spPr>
      </p:pic>
      <p:sp>
        <p:nvSpPr>
          <p:cNvPr id="5" name="Object 4"/>
          <p:cNvSpPr/>
          <p:nvPr/>
        </p:nvSpPr>
        <p:spPr>
          <a:xfrm>
            <a:off x="361383" y="3066878"/>
            <a:ext cx="2681569" cy="628493"/>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REAL-TIME UPDATES FOR TICKET CREATION, STATUS CHANGES</a:t>
            </a:r>
            <a:endParaRPr lang="en-US" dirty="0"/>
          </a:p>
        </p:txBody>
      </p:sp>
      <p:sp>
        <p:nvSpPr>
          <p:cNvPr id="6" name="Object 5"/>
          <p:cNvSpPr/>
          <p:nvPr/>
        </p:nvSpPr>
        <p:spPr>
          <a:xfrm>
            <a:off x="361383" y="3767535"/>
            <a:ext cx="2681569" cy="1142714"/>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WebSockets ensure instant updates on ticket changes, improving responsiveness and decision-making in dynamic ticket workflows.</a:t>
            </a:r>
            <a:endParaRPr lang="en-US" dirty="0"/>
          </a:p>
        </p:txBody>
      </p:sp>
      <p:pic>
        <p:nvPicPr>
          <p:cNvPr id="7" name="Object 6"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62138" y="1888603"/>
            <a:ext cx="733242" cy="733242"/>
          </a:xfrm>
          <a:prstGeom prst="rect">
            <a:avLst/>
          </a:prstGeom>
        </p:spPr>
      </p:pic>
      <p:sp>
        <p:nvSpPr>
          <p:cNvPr id="8" name="Object 7"/>
          <p:cNvSpPr/>
          <p:nvPr/>
        </p:nvSpPr>
        <p:spPr>
          <a:xfrm>
            <a:off x="3258164" y="3066878"/>
            <a:ext cx="2744419" cy="418995"/>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SCALABILITY ACHIEVED THROUGH KAFKA</a:t>
            </a:r>
            <a:endParaRPr lang="en-US" dirty="0"/>
          </a:p>
        </p:txBody>
      </p:sp>
      <p:sp>
        <p:nvSpPr>
          <p:cNvPr id="9" name="Object 8"/>
          <p:cNvSpPr/>
          <p:nvPr/>
        </p:nvSpPr>
        <p:spPr>
          <a:xfrm>
            <a:off x="3258164" y="3558037"/>
            <a:ext cx="2744419" cy="1142714"/>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Kafka efficiently handles concurrent ticket events, enabling consistent performance even during peak usage periods.</a:t>
            </a:r>
            <a:endParaRPr lang="en-US" dirty="0"/>
          </a:p>
        </p:txBody>
      </p:sp>
      <p:pic>
        <p:nvPicPr>
          <p:cNvPr id="10" name="Object 9"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12644" y="1910932"/>
            <a:ext cx="695151" cy="695151"/>
          </a:xfrm>
          <a:prstGeom prst="rect">
            <a:avLst/>
          </a:prstGeom>
        </p:spPr>
      </p:pic>
      <p:sp>
        <p:nvSpPr>
          <p:cNvPr id="11" name="Object 10"/>
          <p:cNvSpPr/>
          <p:nvPr/>
        </p:nvSpPr>
        <p:spPr>
          <a:xfrm>
            <a:off x="6243981" y="3066878"/>
            <a:ext cx="2629195" cy="418995"/>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USER-FRIENDLY ROLE-BASED DASHBOARDS</a:t>
            </a:r>
            <a:endParaRPr lang="en-US" dirty="0"/>
          </a:p>
        </p:txBody>
      </p:sp>
      <p:sp>
        <p:nvSpPr>
          <p:cNvPr id="12" name="Object 11"/>
          <p:cNvSpPr/>
          <p:nvPr/>
        </p:nvSpPr>
        <p:spPr>
          <a:xfrm>
            <a:off x="6243981" y="3558037"/>
            <a:ext cx="2629195" cy="1142714"/>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Role-based dashboards simplify workflows for users, agents, and admins, reducing ticket resolution times and improving productivity.</a:t>
            </a:r>
            <a:endParaRPr lang="en-US" dirty="0"/>
          </a:p>
        </p:txBody>
      </p:sp>
      <p:pic>
        <p:nvPicPr>
          <p:cNvPr id="13" name="Object 12" descr="">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29252" y="1910922"/>
            <a:ext cx="923694" cy="695151"/>
          </a:xfrm>
          <a:prstGeom prst="rect">
            <a:avLst/>
          </a:prstGeom>
        </p:spPr>
      </p:pic>
      <p:sp>
        <p:nvSpPr>
          <p:cNvPr id="14" name="Object 13"/>
          <p:cNvSpPr/>
          <p:nvPr/>
        </p:nvSpPr>
        <p:spPr>
          <a:xfrm>
            <a:off x="9145999" y="3066878"/>
            <a:ext cx="2681569" cy="628493"/>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AVAILABILITY OF AN OPEN-SOURCE CODEBASE FOR FUTURE DEVELOPMENT </a:t>
            </a:r>
            <a:endParaRPr lang="en-US" dirty="0"/>
          </a:p>
        </p:txBody>
      </p:sp>
      <p:sp>
        <p:nvSpPr>
          <p:cNvPr id="15" name="Object 14"/>
          <p:cNvSpPr/>
          <p:nvPr/>
        </p:nvSpPr>
        <p:spPr>
          <a:xfrm>
            <a:off x="9145999" y="3767535"/>
            <a:ext cx="2681569" cy="1142714"/>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The open-source GitHub repository invites collaboration, enabling the community to enhance and evolve the system.</a:t>
            </a:r>
            <a:endParaRPr lang="en-US" dirty="0"/>
          </a:p>
        </p:txBody>
      </p:sp>
      <p:sp>
        <p:nvSpPr>
          <p:cNvPr id="16" name="Object 15"/>
          <p:cNvSpPr/>
          <p:nvPr/>
        </p:nvSpPr>
        <p:spPr>
          <a:xfrm>
            <a:off x="0" y="5418370"/>
            <a:ext cx="12188952" cy="1437915"/>
          </a:xfrm>
          <a:prstGeom prst="rect">
            <a:avLst/>
          </a:prstGeom>
          <a:solidFill>
            <a:srgbClr val="dae0c9"/>
          </a:solidFill>
        </p:spPr>
      </p:sp>
      <p:sp>
        <p:nvSpPr>
          <p:cNvPr id="17" name="Object 16"/>
          <p:cNvSpPr/>
          <p:nvPr/>
        </p:nvSpPr>
        <p:spPr>
          <a:xfrm>
            <a:off x="328530" y="5740502"/>
            <a:ext cx="11531891" cy="799900"/>
          </a:xfrm>
          <a:prstGeom prst="rect">
            <a:avLst/>
          </a:prstGeom>
          <a:noFill/>
        </p:spPr>
        <p:txBody>
          <a:bodyPr wrap="square" rtlCol="0" anchor="t" bIns="0" lIns="0" rIns="0" tIns="0"/>
          <a:lstStyle/>
          <a:p>
            <a:pPr algn="ctr">
              <a:lnSpc>
                <a:spcPts val="2155"/>
              </a:lnSpc>
              <a:buNone/>
            </a:pPr>
            <a:r>
              <a:rPr lang="en-US" b="1" sz="1575" spc="158" kern="0" dirty="0" smtClean="0">
                <a:solidFill>
                  <a:srgbClr val="000000">
                    <a:alpha val="80000"/>
                  </a:srgbClr>
                </a:solidFill>
                <a:latin typeface="Roboto" pitchFamily="34" charset="0"/>
                <a:ea typeface="Roboto" pitchFamily="34" charset="-122"/>
                <a:cs typeface="Roboto" pitchFamily="34" charset="-120"/>
              </a:rPr>
              <a:t>THIS SYSTEM ENHANCES TICKET MANAGEMENT BY PROVIDING REAL-TIME UPDATES, SCALABLE PERFORMANCE, AND USER-FOCUSED INTERFACES, WHILE ITS OPEN-SOURCE MODEL DRIVES INNOVATION.</a:t>
            </a:r>
            <a:endParaRPr lang="en-US" dirty="0"/>
          </a:p>
        </p:txBody>
      </p:sp>
    </p:spTree>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000000"/>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132" y="912389"/>
            <a:ext cx="380905" cy="47613"/>
          </a:xfrm>
          <a:prstGeom prst="rect">
            <a:avLst/>
          </a:prstGeom>
        </p:spPr>
      </p:pic>
      <p:sp>
        <p:nvSpPr>
          <p:cNvPr id="3" name="Object 2"/>
          <p:cNvSpPr/>
          <p:nvPr/>
        </p:nvSpPr>
        <p:spPr>
          <a:xfrm>
            <a:off x="476131" y="400396"/>
            <a:ext cx="12188952" cy="361860"/>
          </a:xfrm>
          <a:prstGeom prst="rect">
            <a:avLst/>
          </a:prstGeom>
          <a:noFill/>
        </p:spPr>
        <p:txBody>
          <a:bodyPr wrap="square" rtlCol="0" anchor="t" bIns="0" lIns="0" rIns="0" tIns="0"/>
          <a:lstStyle/>
          <a:p>
            <a:pPr algn="l">
              <a:lnSpc>
                <a:spcPts val="2916"/>
              </a:lnSpc>
              <a:buNone/>
            </a:pPr>
            <a:r>
              <a:rPr lang="en-US" sz="2531" spc="101" kern="0" dirty="0" smtClean="0">
                <a:solidFill>
                  <a:srgbClr val="ffffff">
                    <a:alpha val="80000"/>
                  </a:srgbClr>
                </a:solidFill>
                <a:latin typeface="Roboto Slab" pitchFamily="34" charset="0"/>
                <a:ea typeface="Roboto Slab" pitchFamily="34" charset="-122"/>
                <a:cs typeface="Roboto Slab" pitchFamily="34" charset="-120"/>
              </a:rPr>
              <a:t>Challenges and Lessons Learned</a:t>
            </a:r>
            <a:endParaRPr lang="en-US" dirty="0"/>
          </a:p>
        </p:txBody>
      </p:sp>
      <p:pic>
        <p:nvPicPr>
          <p:cNvPr id="4" name="Object 3"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1511" y="2064623"/>
            <a:ext cx="952262" cy="809423"/>
          </a:xfrm>
          <a:prstGeom prst="rect">
            <a:avLst/>
          </a:prstGeom>
        </p:spPr>
      </p:pic>
      <p:sp>
        <p:nvSpPr>
          <p:cNvPr id="5" name="Object 4"/>
          <p:cNvSpPr/>
          <p:nvPr/>
        </p:nvSpPr>
        <p:spPr>
          <a:xfrm>
            <a:off x="309961" y="3276376"/>
            <a:ext cx="3760482" cy="209498"/>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REAL-TIME SYNCHRONIZATION</a:t>
            </a:r>
            <a:endParaRPr lang="en-US" dirty="0"/>
          </a:p>
        </p:txBody>
      </p:sp>
      <p:sp>
        <p:nvSpPr>
          <p:cNvPr id="6" name="Object 5"/>
          <p:cNvSpPr/>
          <p:nvPr/>
        </p:nvSpPr>
        <p:spPr>
          <a:xfrm>
            <a:off x="309961" y="3558037"/>
            <a:ext cx="3760482" cy="914171"/>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Faced minor delays in reflecting ticket updates across dashboards during testing, which required adjustments to backend logic to ensure seamless synchronization.</a:t>
            </a:r>
            <a:endParaRPr lang="en-US" dirty="0"/>
          </a:p>
        </p:txBody>
      </p:sp>
      <p:pic>
        <p:nvPicPr>
          <p:cNvPr id="7" name="Object 6"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26220" y="2109257"/>
            <a:ext cx="733242" cy="733242"/>
          </a:xfrm>
          <a:prstGeom prst="rect">
            <a:avLst/>
          </a:prstGeom>
        </p:spPr>
      </p:pic>
      <p:sp>
        <p:nvSpPr>
          <p:cNvPr id="8" name="Object 7"/>
          <p:cNvSpPr/>
          <p:nvPr/>
        </p:nvSpPr>
        <p:spPr>
          <a:xfrm>
            <a:off x="4208997" y="3276376"/>
            <a:ext cx="3770957" cy="209498"/>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ITERATIVE DEVELOPMENT APPROACH</a:t>
            </a:r>
            <a:endParaRPr lang="en-US" dirty="0"/>
          </a:p>
        </p:txBody>
      </p:sp>
      <p:sp>
        <p:nvSpPr>
          <p:cNvPr id="9" name="Object 8"/>
          <p:cNvSpPr/>
          <p:nvPr/>
        </p:nvSpPr>
        <p:spPr>
          <a:xfrm>
            <a:off x="4208997" y="3558037"/>
            <a:ext cx="3770957" cy="1142714"/>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Faced initial challenges in configuring Kafka with Docker, requiring multiple iterations to fine-tune container settings and streamline event-driven processes for consistent performance.</a:t>
            </a:r>
            <a:endParaRPr lang="en-US" dirty="0"/>
          </a:p>
        </p:txBody>
      </p:sp>
      <p:pic>
        <p:nvPicPr>
          <p:cNvPr id="10" name="Object 9"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52805" y="1975346"/>
            <a:ext cx="704674" cy="990352"/>
          </a:xfrm>
          <a:prstGeom prst="rect">
            <a:avLst/>
          </a:prstGeom>
        </p:spPr>
      </p:pic>
      <p:sp>
        <p:nvSpPr>
          <p:cNvPr id="11" name="Object 10"/>
          <p:cNvSpPr/>
          <p:nvPr/>
        </p:nvSpPr>
        <p:spPr>
          <a:xfrm>
            <a:off x="8191833" y="3276376"/>
            <a:ext cx="3613834" cy="209498"/>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LESSON LEARNED</a:t>
            </a:r>
            <a:endParaRPr lang="en-US" dirty="0"/>
          </a:p>
        </p:txBody>
      </p:sp>
      <p:sp>
        <p:nvSpPr>
          <p:cNvPr id="12" name="Object 11"/>
          <p:cNvSpPr/>
          <p:nvPr/>
        </p:nvSpPr>
        <p:spPr>
          <a:xfrm>
            <a:off x="8191833" y="3558037"/>
            <a:ext cx="3613834"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Effective collaboration and modular development simplify the process of scaling and debugging complex systems.</a:t>
            </a:r>
            <a:endParaRPr lang="en-US" dirty="0"/>
          </a:p>
        </p:txBody>
      </p:sp>
      <p:sp>
        <p:nvSpPr>
          <p:cNvPr id="13" name="Object 12"/>
          <p:cNvSpPr/>
          <p:nvPr/>
        </p:nvSpPr>
        <p:spPr>
          <a:xfrm>
            <a:off x="0" y="5418370"/>
            <a:ext cx="12188952" cy="1437915"/>
          </a:xfrm>
          <a:prstGeom prst="rect">
            <a:avLst/>
          </a:prstGeom>
          <a:solidFill>
            <a:srgbClr val="5da6b5"/>
          </a:solidFill>
        </p:spPr>
      </p:sp>
      <p:sp>
        <p:nvSpPr>
          <p:cNvPr id="14" name="Object 13"/>
          <p:cNvSpPr/>
          <p:nvPr/>
        </p:nvSpPr>
        <p:spPr>
          <a:xfrm>
            <a:off x="614209" y="5740502"/>
            <a:ext cx="10960534" cy="799900"/>
          </a:xfrm>
          <a:prstGeom prst="rect">
            <a:avLst/>
          </a:prstGeom>
          <a:noFill/>
        </p:spPr>
        <p:txBody>
          <a:bodyPr wrap="square" rtlCol="0" anchor="t" bIns="0" lIns="0" rIns="0" tIns="0"/>
          <a:lstStyle/>
          <a:p>
            <a:pPr algn="ctr">
              <a:lnSpc>
                <a:spcPts val="2155"/>
              </a:lnSpc>
              <a:buNone/>
            </a:pPr>
            <a:r>
              <a:rPr lang="en-US" b="1" sz="1575" spc="158" kern="0" dirty="0" smtClean="0">
                <a:solidFill>
                  <a:srgbClr val="ffffff">
                    <a:alpha val="80000"/>
                  </a:srgbClr>
                </a:solidFill>
                <a:latin typeface="Roboto" pitchFamily="34" charset="0"/>
                <a:ea typeface="Roboto" pitchFamily="34" charset="-122"/>
                <a:cs typeface="Roboto" pitchFamily="34" charset="-120"/>
              </a:rPr>
              <a:t>THE PROJECT FACED CHALLENGES IN SYNCHRONIZATION, CONNECTIVITY, AND WORKFLOW OPTIMIZATION, OVERCOMING THEM THROUGH CAREFUL PLANNING, TESTING, AND ITERATIVE IMPROVEMENTS.</a:t>
            </a:r>
            <a:endParaRPr lang="en-US" dirty="0"/>
          </a:p>
        </p:txBody>
      </p:sp>
    </p:spTree>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000000"/>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6132" y="912389"/>
            <a:ext cx="380905" cy="47613"/>
          </a:xfrm>
          <a:prstGeom prst="rect">
            <a:avLst/>
          </a:prstGeom>
        </p:spPr>
      </p:pic>
      <p:sp>
        <p:nvSpPr>
          <p:cNvPr id="3" name="Object 2"/>
          <p:cNvSpPr/>
          <p:nvPr/>
        </p:nvSpPr>
        <p:spPr>
          <a:xfrm>
            <a:off x="476131" y="400396"/>
            <a:ext cx="12188952" cy="361860"/>
          </a:xfrm>
          <a:prstGeom prst="rect">
            <a:avLst/>
          </a:prstGeom>
          <a:noFill/>
        </p:spPr>
        <p:txBody>
          <a:bodyPr wrap="square" rtlCol="0" anchor="t" bIns="0" lIns="0" rIns="0" tIns="0"/>
          <a:lstStyle/>
          <a:p>
            <a:pPr algn="l">
              <a:lnSpc>
                <a:spcPts val="2916"/>
              </a:lnSpc>
              <a:buNone/>
            </a:pPr>
            <a:r>
              <a:rPr lang="en-US" sz="2531" spc="101" kern="0" dirty="0" smtClean="0">
                <a:solidFill>
                  <a:srgbClr val="ffffff">
                    <a:alpha val="80000"/>
                  </a:srgbClr>
                </a:solidFill>
                <a:latin typeface="Roboto Slab" pitchFamily="34" charset="0"/>
                <a:ea typeface="Roboto Slab" pitchFamily="34" charset="-122"/>
                <a:cs typeface="Roboto Slab" pitchFamily="34" charset="-120"/>
              </a:rPr>
              <a:t>Future Work</a:t>
            </a:r>
            <a:endParaRPr lang="en-US" dirty="0"/>
          </a:p>
        </p:txBody>
      </p:sp>
      <p:pic>
        <p:nvPicPr>
          <p:cNvPr id="4" name="Object 3"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0432" y="2197942"/>
            <a:ext cx="809423" cy="809423"/>
          </a:xfrm>
          <a:prstGeom prst="rect">
            <a:avLst/>
          </a:prstGeom>
        </p:spPr>
      </p:pic>
      <p:sp>
        <p:nvSpPr>
          <p:cNvPr id="5" name="Object 4"/>
          <p:cNvSpPr/>
          <p:nvPr/>
        </p:nvSpPr>
        <p:spPr>
          <a:xfrm>
            <a:off x="481845" y="3409693"/>
            <a:ext cx="2440647" cy="209498"/>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PREDICTIVE ANALYTICS</a:t>
            </a:r>
            <a:endParaRPr lang="en-US" dirty="0"/>
          </a:p>
        </p:txBody>
      </p:sp>
      <p:sp>
        <p:nvSpPr>
          <p:cNvPr id="6" name="Object 5"/>
          <p:cNvSpPr/>
          <p:nvPr/>
        </p:nvSpPr>
        <p:spPr>
          <a:xfrm>
            <a:off x="481845" y="3691354"/>
            <a:ext cx="2440647" cy="1142714"/>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Use machine learning to predict ticket resolution times, enhancing customer experience and agent productivity.</a:t>
            </a:r>
            <a:endParaRPr lang="en-US" dirty="0"/>
          </a:p>
        </p:txBody>
      </p:sp>
      <p:pic>
        <p:nvPicPr>
          <p:cNvPr id="7" name="Object 6"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50524" y="2130983"/>
            <a:ext cx="961784" cy="952262"/>
          </a:xfrm>
          <a:prstGeom prst="rect">
            <a:avLst/>
          </a:prstGeom>
        </p:spPr>
      </p:pic>
      <p:sp>
        <p:nvSpPr>
          <p:cNvPr id="8" name="Object 7"/>
          <p:cNvSpPr/>
          <p:nvPr/>
        </p:nvSpPr>
        <p:spPr>
          <a:xfrm>
            <a:off x="3273876" y="3409693"/>
            <a:ext cx="2712994" cy="209498"/>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AI-BASED CHATBOTS</a:t>
            </a:r>
            <a:endParaRPr lang="en-US" dirty="0"/>
          </a:p>
        </p:txBody>
      </p:sp>
      <p:sp>
        <p:nvSpPr>
          <p:cNvPr id="9" name="Object 8"/>
          <p:cNvSpPr/>
          <p:nvPr/>
        </p:nvSpPr>
        <p:spPr>
          <a:xfrm>
            <a:off x="3273876" y="3691354"/>
            <a:ext cx="2712994" cy="914171"/>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Deploy AI chatbots to automate interactions, reduce agent workload, and offer 24/7 support.</a:t>
            </a:r>
            <a:endParaRPr lang="en-US" dirty="0"/>
          </a:p>
        </p:txBody>
      </p:sp>
      <p:pic>
        <p:nvPicPr>
          <p:cNvPr id="10" name="Object 9"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00612" y="2175621"/>
            <a:ext cx="990352" cy="799900"/>
          </a:xfrm>
          <a:prstGeom prst="rect">
            <a:avLst/>
          </a:prstGeom>
        </p:spPr>
      </p:pic>
      <p:sp>
        <p:nvSpPr>
          <p:cNvPr id="11" name="Object 10"/>
          <p:cNvSpPr/>
          <p:nvPr/>
        </p:nvSpPr>
        <p:spPr>
          <a:xfrm>
            <a:off x="6212556" y="3409693"/>
            <a:ext cx="2692044" cy="209498"/>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ADVANCED REPORTING</a:t>
            </a:r>
            <a:endParaRPr lang="en-US" dirty="0"/>
          </a:p>
        </p:txBody>
      </p:sp>
      <p:sp>
        <p:nvSpPr>
          <p:cNvPr id="12" name="Object 11"/>
          <p:cNvSpPr/>
          <p:nvPr/>
        </p:nvSpPr>
        <p:spPr>
          <a:xfrm>
            <a:off x="6212556" y="3691354"/>
            <a:ext cx="2692044"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Provide customizable reports tailored to users', agents, and admin  needs and preferences.</a:t>
            </a:r>
            <a:endParaRPr lang="en-US" dirty="0"/>
          </a:p>
        </p:txBody>
      </p:sp>
      <p:pic>
        <p:nvPicPr>
          <p:cNvPr id="13" name="Object 12" descr="">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85050" y="2209100"/>
            <a:ext cx="809423" cy="790377"/>
          </a:xfrm>
          <a:prstGeom prst="rect">
            <a:avLst/>
          </a:prstGeom>
        </p:spPr>
      </p:pic>
      <p:sp>
        <p:nvSpPr>
          <p:cNvPr id="14" name="Object 13"/>
          <p:cNvSpPr/>
          <p:nvPr/>
        </p:nvSpPr>
        <p:spPr>
          <a:xfrm>
            <a:off x="9240273" y="3409693"/>
            <a:ext cx="2493022" cy="209498"/>
          </a:xfrm>
          <a:prstGeom prst="rect">
            <a:avLst/>
          </a:prstGeom>
          <a:noFill/>
        </p:spPr>
        <p:txBody>
          <a:bodyPr wrap="square" rtlCol="0" anchor="t" bIns="0" lIns="0" rIns="0" tIns="0"/>
          <a:lstStyle/>
          <a:p>
            <a:pPr algn="ctr">
              <a:lnSpc>
                <a:spcPts val="1724"/>
              </a:lnSpc>
              <a:buNone/>
            </a:pPr>
            <a:r>
              <a:rPr lang="en-US" b="1" sz="1260" spc="126" kern="0" dirty="0" smtClean="0">
                <a:solidFill>
                  <a:srgbClr val="ffffff">
                    <a:alpha val="80000"/>
                  </a:srgbClr>
                </a:solidFill>
                <a:latin typeface="Roboto" pitchFamily="34" charset="0"/>
                <a:ea typeface="Roboto" pitchFamily="34" charset="-122"/>
                <a:cs typeface="Roboto" pitchFamily="34" charset="-120"/>
              </a:rPr>
              <a:t>MULTILINGUAL SUPPORT</a:t>
            </a:r>
            <a:endParaRPr lang="en-US" dirty="0"/>
          </a:p>
        </p:txBody>
      </p:sp>
      <p:sp>
        <p:nvSpPr>
          <p:cNvPr id="15" name="Object 14"/>
          <p:cNvSpPr/>
          <p:nvPr/>
        </p:nvSpPr>
        <p:spPr>
          <a:xfrm>
            <a:off x="9240273" y="3691354"/>
            <a:ext cx="2493022" cy="685629"/>
          </a:xfrm>
          <a:prstGeom prst="rect">
            <a:avLst/>
          </a:prstGeom>
          <a:noFill/>
        </p:spPr>
        <p:txBody>
          <a:bodyPr wrap="square" rtlCol="0" anchor="t" bIns="0" lIns="0" rIns="0" tIns="0"/>
          <a:lstStyle/>
          <a:p>
            <a:pPr algn="ctr">
              <a:lnSpc>
                <a:spcPts val="1836"/>
              </a:lnSpc>
              <a:spcBef>
                <a:spcPts val="558"/>
              </a:spcBef>
              <a:buNone/>
            </a:pPr>
            <a:r>
              <a:rPr lang="en-US" sz="1275" spc="26" kern="0" dirty="0" smtClean="0">
                <a:solidFill>
                  <a:srgbClr val="ffffff">
                    <a:alpha val="80000"/>
                  </a:srgbClr>
                </a:solidFill>
                <a:latin typeface="Roboto Slab" pitchFamily="34" charset="0"/>
                <a:ea typeface="Roboto Slab" pitchFamily="34" charset="-122"/>
                <a:cs typeface="Roboto Slab" pitchFamily="34" charset="-120"/>
              </a:rPr>
              <a:t>Add multilingual support to broaden access for users worldwide.</a:t>
            </a:r>
            <a:endParaRPr lang="en-US" dirty="0"/>
          </a:p>
        </p:txBody>
      </p:sp>
      <p:sp>
        <p:nvSpPr>
          <p:cNvPr id="16" name="Object 15"/>
          <p:cNvSpPr/>
          <p:nvPr/>
        </p:nvSpPr>
        <p:spPr>
          <a:xfrm>
            <a:off x="0" y="5685003"/>
            <a:ext cx="12188952" cy="1171282"/>
          </a:xfrm>
          <a:prstGeom prst="rect">
            <a:avLst/>
          </a:prstGeom>
          <a:solidFill>
            <a:srgbClr val="5da6b5"/>
          </a:solidFill>
        </p:spPr>
      </p:sp>
      <p:sp>
        <p:nvSpPr>
          <p:cNvPr id="17" name="Object 16"/>
          <p:cNvSpPr/>
          <p:nvPr/>
        </p:nvSpPr>
        <p:spPr>
          <a:xfrm>
            <a:off x="1637414" y="6007136"/>
            <a:ext cx="8914123" cy="533267"/>
          </a:xfrm>
          <a:prstGeom prst="rect">
            <a:avLst/>
          </a:prstGeom>
          <a:noFill/>
        </p:spPr>
        <p:txBody>
          <a:bodyPr wrap="square" rtlCol="0" anchor="t" bIns="0" lIns="0" rIns="0" tIns="0"/>
          <a:lstStyle/>
          <a:p>
            <a:pPr algn="ctr">
              <a:lnSpc>
                <a:spcPts val="2155"/>
              </a:lnSpc>
              <a:buNone/>
            </a:pPr>
            <a:r>
              <a:rPr lang="en-US" b="1" sz="1575" spc="158" kern="0" dirty="0" smtClean="0">
                <a:solidFill>
                  <a:srgbClr val="ffffff">
                    <a:alpha val="80000"/>
                  </a:srgbClr>
                </a:solidFill>
                <a:latin typeface="Roboto" pitchFamily="34" charset="0"/>
                <a:ea typeface="Roboto" pitchFamily="34" charset="-122"/>
                <a:cs typeface="Roboto" pitchFamily="34" charset="-120"/>
              </a:rPr>
              <a:t>THESE ENHANCEMENTS ENSURE THE SYSTEM EVOLVES INTO A SMARTER, PERSONALIZED, AND GLOBALLY ACCESSIBLE TICKETING SOLUTION.</a:t>
            </a:r>
            <a:endParaRPr lang="en-US" dirty="0"/>
          </a:p>
        </p:txBody>
      </p:sp>
    </p:spTree>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file>

<file path=ppt/tags/tag10.xml><?xml version="1.0" encoding="utf-8"?>
<p:tagLst xmlns:a="http://schemas.openxmlformats.org/drawingml/2006/main" xmlns:r="http://schemas.openxmlformats.org/officeDocument/2006/relationships" xmlns:p="http://schemas.openxmlformats.org/presentationml/2006/main"/>
</file>

<file path=ppt/tags/tag2.xml><?xml version="1.0" encoding="utf-8"?>
<p:tagLst xmlns:a="http://schemas.openxmlformats.org/drawingml/2006/main" xmlns:r="http://schemas.openxmlformats.org/officeDocument/2006/relationships" xmlns:p="http://schemas.openxmlformats.org/presentationml/2006/main"/>
</file>

<file path=ppt/tags/tag3.xml><?xml version="1.0" encoding="utf-8"?>
<p:tagLst xmlns:a="http://schemas.openxmlformats.org/drawingml/2006/main" xmlns:r="http://schemas.openxmlformats.org/officeDocument/2006/relationships" xmlns:p="http://schemas.openxmlformats.org/presentationml/2006/main"/>
</file>

<file path=ppt/tags/tag4.xml><?xml version="1.0" encoding="utf-8"?>
<p:tagLst xmlns:a="http://schemas.openxmlformats.org/drawingml/2006/main" xmlns:r="http://schemas.openxmlformats.org/officeDocument/2006/relationships" xmlns:p="http://schemas.openxmlformats.org/presentationml/2006/main"/>
</file>

<file path=ppt/tags/tag5.xml><?xml version="1.0" encoding="utf-8"?>
<p:tagLst xmlns:a="http://schemas.openxmlformats.org/drawingml/2006/main" xmlns:r="http://schemas.openxmlformats.org/officeDocument/2006/relationships" xmlns:p="http://schemas.openxmlformats.org/presentationml/2006/main"/>
</file>

<file path=ppt/tags/tag6.xml><?xml version="1.0" encoding="utf-8"?>
<p:tagLst xmlns:a="http://schemas.openxmlformats.org/drawingml/2006/main" xmlns:r="http://schemas.openxmlformats.org/officeDocument/2006/relationships" xmlns:p="http://schemas.openxmlformats.org/presentationml/2006/main"/>
</file>

<file path=ppt/tags/tag7.xml><?xml version="1.0" encoding="utf-8"?>
<p:tagLst xmlns:a="http://schemas.openxmlformats.org/drawingml/2006/main" xmlns:r="http://schemas.openxmlformats.org/officeDocument/2006/relationships" xmlns:p="http://schemas.openxmlformats.org/presentationml/2006/main"/>
</file>

<file path=ppt/tags/tag8.xml><?xml version="1.0" encoding="utf-8"?>
<p:tagLst xmlns:a="http://schemas.openxmlformats.org/drawingml/2006/main" xmlns:r="http://schemas.openxmlformats.org/officeDocument/2006/relationships" xmlns:p="http://schemas.openxmlformats.org/presentationml/2006/main"/>
</file>

<file path=ppt/tags/tag9.xml><?xml version="1.0" encoding="utf-8"?>
<p:tagLst xmlns:a="http://schemas.openxmlformats.org/drawingml/2006/main" xmlns:r="http://schemas.openxmlformats.org/officeDocument/2006/relationships" xmlns:p="http://schemas.openxmlformats.org/presentationml/2006/main"/>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Beautiful.ai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Ticketing System</dc:title>
  <dc:subject>Real-Time Ticketing System</dc:subject>
  <dc:creator>Christos S.</dc:creator>
  <cp:lastModifiedBy>Christos S.</cp:lastModifiedBy>
  <cp:revision>1</cp:revision>
  <dcterms:created xsi:type="dcterms:W3CDTF">2025-01-12T20:10:40.364Z</dcterms:created>
  <dcterms:modified xsi:type="dcterms:W3CDTF">2025-01-12T20:10:40.364Z</dcterms:modified>
</cp:coreProperties>
</file>