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47BE-30F3-4825-86DA-A675DAE9647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DB2C-4462-48E0-BB33-4FAD46721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0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Subwavelength: </a:t>
            </a:r>
            <a:r>
              <a:rPr lang="zh-TW" altLang="en-US" dirty="0"/>
              <a:t>比波長還要小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CDB2C-4462-48E0-BB33-4FAD467218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6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頸動脈大小</a:t>
            </a:r>
            <a:r>
              <a:rPr lang="en-US" altLang="zh-TW" dirty="0"/>
              <a:t>6.5mm </a:t>
            </a:r>
            <a:r>
              <a:rPr lang="zh-TW" altLang="en-US" dirty="0"/>
              <a:t>但是一般組織系統氧氣養分交換的微血管都在小於</a:t>
            </a:r>
            <a:r>
              <a:rPr lang="en-US" altLang="zh-TW" dirty="0"/>
              <a:t>100um</a:t>
            </a:r>
            <a:r>
              <a:rPr lang="zh-TW" altLang="en-US" dirty="0"/>
              <a:t> 例如腎腦微血管可能會到</a:t>
            </a:r>
            <a:r>
              <a:rPr lang="en-US" altLang="zh-TW" dirty="0"/>
              <a:t>10um </a:t>
            </a:r>
            <a:r>
              <a:rPr lang="zh-TW" altLang="en-US" dirty="0"/>
              <a:t>尤其是組織系統腦組織腎甚至會比一個紅血球</a:t>
            </a:r>
            <a:r>
              <a:rPr lang="en-US" altLang="zh-TW" dirty="0"/>
              <a:t>(6.2~8.2um)</a:t>
            </a:r>
            <a:r>
              <a:rPr lang="zh-TW" altLang="en-US" dirty="0"/>
              <a:t>還要細，紅血球有彈性可以變形</a:t>
            </a:r>
            <a:endParaRPr lang="en-US" altLang="zh-TW" dirty="0"/>
          </a:p>
          <a:p>
            <a:r>
              <a:rPr lang="zh-TW" altLang="en-US" dirty="0"/>
              <a:t>傳統上來說有很多選擇可以看到這些微血管，例如切片使用顯微鏡，而超解析超音波的優點是可以非接觸式進行診斷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CDB2C-4462-48E0-BB33-4FAD467218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2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太濃：若相黏則低過</a:t>
            </a:r>
            <a:r>
              <a:rPr lang="en-US" altLang="zh-TW"/>
              <a:t>lateral resolution</a:t>
            </a:r>
            <a:r>
              <a:rPr lang="zh-TW" altLang="en-US" dirty="0"/>
              <a:t>，無法定位</a:t>
            </a:r>
            <a:r>
              <a:rPr lang="en-US" altLang="zh-TW" dirty="0"/>
              <a:t>localization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CDB2C-4462-48E0-BB33-4FAD467218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10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非侵入式，切組織下來用顯微鏡 </a:t>
            </a:r>
            <a:r>
              <a:rPr lang="en-US" altLang="zh-TW" dirty="0"/>
              <a:t>(x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用非侵入式超音波觀測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CDB2C-4462-48E0-BB33-4FAD467218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38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26AAC-A1A3-4AA3-A29B-19957A53D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E7045B-0C8B-446A-929F-EFE86756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ABC524-7E69-4EAE-B9FC-1E6E6DD2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35A8-77B7-4650-9C67-E7B10FA64665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65C7F-41D2-4716-821E-8DF32D82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7E8C99-BB0C-4864-82FF-C0BCCFB0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0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8F102-5052-458D-BF7E-519FCE5D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7305B4-40E4-48ED-A91E-CB46A12E5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06A3F7-4424-4657-98A3-CCD2F168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A1CA-B93F-419D-A07D-BC9171BBE2C1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9F6A0E-C1A7-4B2C-A82E-1F94543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C8F10-8799-42F3-B806-0F739257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16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1C68FB-994E-4FC2-8C51-EE7A1A99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3A2BD1-1C87-4106-B855-A5E6F817B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1DBA81-5A54-4BB3-9B6E-A55D9364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129-AD1B-4A68-AD83-3A8E66B6C634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4B6C8-1965-4366-BB64-F4AD1A1C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75415F-A669-4FFC-B2F7-29228A25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6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95C4A-BDE7-4941-950C-CE47B90B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785EA-E941-4425-A171-2CFD9FB6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EA1FB-038C-43AD-99FE-E7E0601A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5203-1AA3-44F7-8EDC-44F7ED423C36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A0C714-9B54-40EE-8EAC-C5033123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96528E-65A3-4AB5-A35E-4FC11FD6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14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B0650-257E-4BCD-B517-DAFDE739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7774AE-2F40-453E-85EA-6D3346A1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00D6B-F67A-4862-819C-BC157037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C4E0-FB92-4134-97C1-B498745742AD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16CCA-5481-4E3D-9257-6FD9202B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46EDD-A17C-4441-879F-F201C642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86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A3918-7055-4B13-B479-85ADC7B6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F8EE88-5DF6-4AC3-81AE-8BCB482AC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30E6AB-761F-439F-9CFF-0867A5F9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535993-A18F-43C9-A2DC-C0DAF629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777-F3D8-4ED9-9851-26DD07705DA1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7AAC78-2991-4EEF-B824-239CDB49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854D09-EE2A-4802-B9A6-DE2BEB6B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67FD8-E056-4305-B2DA-CD825FCC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BE1B1-A56B-4687-A58E-96BE9F2D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AAE2D9-7C30-42F5-8280-FB7759B92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A59992-2FF2-4B3B-815C-68004D58A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FCF0FA-C07C-4971-A6CC-905F6BDD3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74D80F-EC03-43BF-93F4-DCA44866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1B3E-CED7-4B83-AAA0-4FA3162473C0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FEE526-A553-479C-8A46-EEE07B31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F5C9CD-DA1F-455D-9458-0933CF37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5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8D782-014D-4DA7-A830-6CC42A6F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FD8FC7-ADC6-4115-92C2-20B0262E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5D52-FEFC-437E-AFED-748CF877695E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111C31-B11D-4947-BD05-0295DD10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00C9FD-F4EF-4AF7-AC11-F858722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61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7920AD-D545-4423-BC8F-79BF4615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EBB1-856F-44B7-AC5E-8D289414D7C9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9B037B-1204-4A6E-8192-7EA0E7C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1F815B-BB60-44F2-8278-86D95C5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45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1DA35-0F6C-49B7-BD6E-F7D0792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5F861-14E7-4D2E-B271-3D448B47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678D69-C5C0-428A-AE2F-B4ABBF9E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F0388-0D70-41FE-AE3D-BCD554C0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6C26-0D69-4A68-8B01-83D14B8D88D9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F0E3A0-4760-4F18-8963-F91716A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F12753-FB68-4FFF-9836-ECAB1070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85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0948A-4DBB-46D6-954F-2AE805FE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EFF8C-6A7C-4687-99BB-9F061B4FE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5330FA-D85A-4FEC-8E63-CBEF2408D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699531-66D5-4CDD-8508-DFEEE85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B38C-69F0-475B-9D60-305936DBC881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39673F-18BE-4103-811F-A5045FCE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F6A0D2-7F16-4BDE-BBF5-270CE2B2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8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BB11ED-A693-4A9B-B8C1-9D94F28E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E7EA7F-5054-48E0-BBA0-AB1B060C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08581-E9BB-47AF-A5AA-5F3AA0DE3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F297-E6E9-4D5A-8EB8-07802547839D}" type="datetime1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252CE-7CC3-48AF-9F47-98F665188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06C99-24BD-40FF-84BF-513896E30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60AA-EEB4-4F77-9684-8ECA7EA8B0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6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803801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976B5-C747-4745-9244-C9F020BFB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Super Resolution Ultrasound Imaging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5F421B-59CC-4427-A1E7-53EA97E24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第三組</a:t>
            </a:r>
            <a:endParaRPr lang="en-US" altLang="zh-TW" dirty="0"/>
          </a:p>
          <a:p>
            <a:r>
              <a:rPr lang="zh-TW" altLang="en-US" dirty="0"/>
              <a:t>	</a:t>
            </a:r>
          </a:p>
          <a:p>
            <a:r>
              <a:rPr lang="zh-TW" altLang="en-US" dirty="0"/>
              <a:t>林祐安 劉鋐瑋</a:t>
            </a:r>
            <a:r>
              <a:rPr lang="en-US" altLang="zh-TW" dirty="0"/>
              <a:t> </a:t>
            </a:r>
            <a:r>
              <a:rPr lang="zh-TW" altLang="en-US" dirty="0"/>
              <a:t>陳薈評</a:t>
            </a:r>
            <a:endParaRPr lang="en-US" altLang="zh-TW" dirty="0"/>
          </a:p>
          <a:p>
            <a:r>
              <a:rPr lang="en-US" altLang="zh-TW" dirty="0"/>
              <a:t>2022/05/03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A0D1EC-7E69-4C1E-A4A0-761AA0C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87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E91B5-9028-4EFC-A11D-6906681D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C9AF-A7AD-485A-8AF0-F627FD33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6DF3C47-46DD-49CA-9971-A78CB20EFC1A}"/>
              </a:ext>
            </a:extLst>
          </p:cNvPr>
          <p:cNvGrpSpPr/>
          <p:nvPr/>
        </p:nvGrpSpPr>
        <p:grpSpPr>
          <a:xfrm>
            <a:off x="310409" y="1682655"/>
            <a:ext cx="6937037" cy="4637277"/>
            <a:chOff x="2627481" y="1539686"/>
            <a:chExt cx="6937037" cy="4637277"/>
          </a:xfrm>
        </p:grpSpPr>
        <p:pic>
          <p:nvPicPr>
            <p:cNvPr id="4" name="內容版面配置區 4">
              <a:extLst>
                <a:ext uri="{FF2B5EF4-FFF2-40B4-BE49-F238E27FC236}">
                  <a16:creationId xmlns:a16="http://schemas.microsoft.com/office/drawing/2014/main" id="{DB6802C2-E687-485B-B6F1-B3FECC9BA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481" y="1825625"/>
              <a:ext cx="6937037" cy="435133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62981-7D9F-4E0C-8B1B-B612A4AE93F8}"/>
                </a:ext>
              </a:extLst>
            </p:cNvPr>
            <p:cNvSpPr/>
            <p:nvPr/>
          </p:nvSpPr>
          <p:spPr>
            <a:xfrm>
              <a:off x="6641342" y="3540919"/>
              <a:ext cx="2309712" cy="1837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4EB8E10B-633E-4DD7-BDE8-BAC54FF96427}"/>
                </a:ext>
              </a:extLst>
            </p:cNvPr>
            <p:cNvCxnSpPr/>
            <p:nvPr/>
          </p:nvCxnSpPr>
          <p:spPr>
            <a:xfrm>
              <a:off x="6641342" y="1539686"/>
              <a:ext cx="0" cy="1977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313E67-C55B-4D90-AB81-6165C295A778}"/>
              </a:ext>
            </a:extLst>
          </p:cNvPr>
          <p:cNvGrpSpPr/>
          <p:nvPr/>
        </p:nvGrpSpPr>
        <p:grpSpPr>
          <a:xfrm>
            <a:off x="8159003" y="1228583"/>
            <a:ext cx="1855406" cy="4661129"/>
            <a:chOff x="8052471" y="2098595"/>
            <a:chExt cx="1855406" cy="466112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5EEEB9-2A30-4297-B2D2-5C19DA1EBA6A}"/>
                </a:ext>
              </a:extLst>
            </p:cNvPr>
            <p:cNvSpPr/>
            <p:nvPr/>
          </p:nvSpPr>
          <p:spPr>
            <a:xfrm>
              <a:off x="8105710" y="5774370"/>
              <a:ext cx="1802167" cy="9853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B5376BE-CBCA-4D5E-A4E6-49481DC2B6CC}"/>
                </a:ext>
              </a:extLst>
            </p:cNvPr>
            <p:cNvSpPr/>
            <p:nvPr/>
          </p:nvSpPr>
          <p:spPr>
            <a:xfrm>
              <a:off x="8052471" y="4026087"/>
              <a:ext cx="1802167" cy="9853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AFDBE77-38FF-4E9C-9AE0-639078899A41}"/>
                </a:ext>
              </a:extLst>
            </p:cNvPr>
            <p:cNvSpPr/>
            <p:nvPr/>
          </p:nvSpPr>
          <p:spPr>
            <a:xfrm>
              <a:off x="8052471" y="2098595"/>
              <a:ext cx="1802167" cy="9853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6217E6B-DFC2-4C00-977B-4F82E1864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2357" y="2098595"/>
              <a:ext cx="1543265" cy="97168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2C4A858-A3A7-4AF9-B281-296562FBB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5710" y="4135385"/>
              <a:ext cx="1695687" cy="885949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F7A5ECE1-E500-475C-8057-A5B6989E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49373" y="5883302"/>
              <a:ext cx="1581371" cy="876422"/>
            </a:xfrm>
            <a:prstGeom prst="rect">
              <a:avLst/>
            </a:prstGeom>
          </p:spPr>
        </p:pic>
      </p:grp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D3A5594F-C4D9-4E39-89BF-6AE851D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3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F74C-0DA4-4041-88E6-BF3B69B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177A3-6ACF-4C94-9976-3BD182F5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Vascular system ( </a:t>
            </a:r>
            <a:r>
              <a:rPr lang="zh-TW" altLang="en-US" dirty="0"/>
              <a:t>血管系統</a:t>
            </a:r>
            <a:r>
              <a:rPr lang="en-US" altLang="zh-TW" dirty="0"/>
              <a:t>)Cancer diabetes</a:t>
            </a:r>
          </a:p>
          <a:p>
            <a:r>
              <a:rPr lang="en-US" altLang="zh-TW" dirty="0"/>
              <a:t>neurodegenerative</a:t>
            </a:r>
            <a:r>
              <a:rPr lang="zh-TW" altLang="en-US" dirty="0"/>
              <a:t> </a:t>
            </a:r>
            <a:r>
              <a:rPr lang="en-US" altLang="zh-TW" dirty="0"/>
              <a:t>disease</a:t>
            </a:r>
            <a:r>
              <a:rPr lang="zh-TW" altLang="en-US" dirty="0"/>
              <a:t> </a:t>
            </a:r>
            <a:r>
              <a:rPr lang="en-US" altLang="zh-TW" dirty="0"/>
              <a:t>(Alzheimer Parkinson)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C09694-C3B0-4550-ACF1-7CF2ADE2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63" y="3167140"/>
            <a:ext cx="9116697" cy="2867425"/>
          </a:xfrm>
          <a:prstGeom prst="rect">
            <a:avLst/>
          </a:prstGeom>
        </p:spPr>
      </p:pic>
      <p:pic>
        <p:nvPicPr>
          <p:cNvPr id="1026" name="Picture 2" descr="Mechanism of survival and growth of a cancer cell: angiogenesis">
            <a:extLst>
              <a:ext uri="{FF2B5EF4-FFF2-40B4-BE49-F238E27FC236}">
                <a16:creationId xmlns:a16="http://schemas.microsoft.com/office/drawing/2014/main" id="{12C4964D-B7DF-4E06-85C0-FDB311FB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71" y="136525"/>
            <a:ext cx="4322038" cy="22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F5F1C-E16A-4A67-BB67-8C8B0B4B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58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FFCD5-D4A5-48E7-AA3B-48BDC22C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imaging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ECBD7-37F0-4282-B192-A0726007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9A8AC7-440D-4B23-91F3-9BEDCCB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52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B7D98-B65A-4551-8588-89EFBA1B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Pros and cons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8A96DC-80D3-4872-9566-41A53A97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A8A12C-B1A5-429C-A738-1F938858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2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52C9C-4454-4961-92B8-2E684517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Novel methods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F7B01-EBFE-493F-8CC9-657C6346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B5762-53B3-436C-BBC9-721AD462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32196-1DF9-469D-82EA-F461223B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4D19C-C8E5-4527-BA8A-449FB9CF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https://www.ncbi.nlm.nih.gov/pmc/articles/PMC8038018/</a:t>
            </a:r>
            <a:endParaRPr lang="en-US" altLang="zh-TW" dirty="0"/>
          </a:p>
          <a:p>
            <a:r>
              <a:rPr lang="en-US" altLang="zh-TW" dirty="0"/>
              <a:t>https://www.sciencedirect.com/science/article/pii/S0301562919315959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68791-8FEA-425C-A152-EAC53324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60AA-EEB4-4F77-9684-8ECA7EA8B08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65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199</Words>
  <Application>Microsoft Office PowerPoint</Application>
  <PresentationFormat>寬螢幕</PresentationFormat>
  <Paragraphs>31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Super Resolution Ultrasound Imaging</vt:lpstr>
      <vt:lpstr>Definition</vt:lpstr>
      <vt:lpstr>application</vt:lpstr>
      <vt:lpstr>How to imaging</vt:lpstr>
      <vt:lpstr>Pros and cons</vt:lpstr>
      <vt:lpstr>Novel methods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 Ultrasound Imaging</dc:title>
  <dc:creator>林祐安</dc:creator>
  <cp:lastModifiedBy>林祐安</cp:lastModifiedBy>
  <cp:revision>5</cp:revision>
  <dcterms:created xsi:type="dcterms:W3CDTF">2022-04-22T05:07:00Z</dcterms:created>
  <dcterms:modified xsi:type="dcterms:W3CDTF">2022-04-27T05:17:36Z</dcterms:modified>
</cp:coreProperties>
</file>