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7" r:id="rId4"/>
    <p:sldId id="258" r:id="rId5"/>
    <p:sldId id="260" r:id="rId6"/>
    <p:sldId id="259" r:id="rId7"/>
    <p:sldId id="262" r:id="rId8"/>
    <p:sldId id="265" r:id="rId9"/>
    <p:sldId id="263" r:id="rId10"/>
    <p:sldId id="266" r:id="rId11"/>
    <p:sldId id="267" r:id="rId12"/>
    <p:sldId id="264"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2" d="100"/>
          <a:sy n="72" d="100"/>
        </p:scale>
        <p:origin x="8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424B-410E-458B-BCD8-815D09AE76FC}" type="datetimeFigureOut">
              <a:rPr lang="zh-TW" altLang="en-US" smtClean="0"/>
              <a:t>2020/12/16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DD8B-6A37-4AD7-A32D-7E1763BC5C90}" type="slidenum">
              <a:rPr lang="zh-TW" altLang="en-US" smtClean="0"/>
              <a:t>‹#›</a:t>
            </a:fld>
            <a:endParaRPr lang="zh-TW" altLang="en-US"/>
          </a:p>
        </p:txBody>
      </p:sp>
    </p:spTree>
    <p:extLst>
      <p:ext uri="{BB962C8B-B14F-4D97-AF65-F5344CB8AC3E}">
        <p14:creationId xmlns:p14="http://schemas.microsoft.com/office/powerpoint/2010/main" val="407736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global support (affine transform) or local (or compact) support (a displacement field transform)</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9</a:t>
            </a:fld>
            <a:endParaRPr lang="zh-TW" altLang="en-US"/>
          </a:p>
        </p:txBody>
      </p:sp>
    </p:spTree>
    <p:extLst>
      <p:ext uri="{BB962C8B-B14F-4D97-AF65-F5344CB8AC3E}">
        <p14:creationId xmlns:p14="http://schemas.microsoft.com/office/powerpoint/2010/main" val="159244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任意兩個切片中間都會因為機器還是甚麼的問題而造成切的厚度不相同或者切出來的間隔太大，這時我們要重建成</a:t>
            </a:r>
            <a:r>
              <a:rPr lang="en-US" altLang="zh-TW" dirty="0"/>
              <a:t>3D</a:t>
            </a:r>
            <a:r>
              <a:rPr lang="zh-TW" altLang="en-US" dirty="0"/>
              <a:t>影像必須去除這些缺失的切片，以內插方式補足資訊，當然這無法完美補成</a:t>
            </a:r>
            <a:r>
              <a:rPr lang="en-US" altLang="zh-TW" dirty="0"/>
              <a:t>3D</a:t>
            </a:r>
            <a:r>
              <a:rPr lang="zh-TW" altLang="en-US" dirty="0"/>
              <a:t>圖案，因此會有</a:t>
            </a:r>
            <a:r>
              <a:rPr lang="en-US" altLang="zh-TW" dirty="0"/>
              <a:t>registration bias</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10</a:t>
            </a:fld>
            <a:endParaRPr lang="zh-TW" altLang="en-US"/>
          </a:p>
        </p:txBody>
      </p:sp>
    </p:spTree>
    <p:extLst>
      <p:ext uri="{BB962C8B-B14F-4D97-AF65-F5344CB8AC3E}">
        <p14:creationId xmlns:p14="http://schemas.microsoft.com/office/powerpoint/2010/main" val="45437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D9C9F-EEEC-4E04-A7A5-B23B085DA3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F08B94-F5A6-4278-AA91-6507268B6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5D08103-C781-4947-B649-E654110AB268}"/>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5" name="頁尾版面配置區 4">
            <a:extLst>
              <a:ext uri="{FF2B5EF4-FFF2-40B4-BE49-F238E27FC236}">
                <a16:creationId xmlns:a16="http://schemas.microsoft.com/office/drawing/2014/main" id="{1663B038-2378-4D72-B1B4-1B61D1C864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9EF444-5FFA-4B20-868F-A64D3FA2B696}"/>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7681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A682C-7837-4799-AAA2-073A1DFBE62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FBC3E5E-1E87-429F-8B60-C220063CB2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F7FC3F-1D3D-4686-B34A-2523E7A21A1C}"/>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5" name="頁尾版面配置區 4">
            <a:extLst>
              <a:ext uri="{FF2B5EF4-FFF2-40B4-BE49-F238E27FC236}">
                <a16:creationId xmlns:a16="http://schemas.microsoft.com/office/drawing/2014/main" id="{E0274370-7D4D-416C-AFCB-C9E88BD114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86FC75-4544-433C-B070-EB6E66C3DDA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17886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5735EE-3DC0-4CD6-8DCA-8785F89CED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4239CE-F190-4BF6-989B-F68C69D897A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1DC00-2EE9-44E2-8609-AE004B4F3BAD}"/>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5" name="頁尾版面配置區 4">
            <a:extLst>
              <a:ext uri="{FF2B5EF4-FFF2-40B4-BE49-F238E27FC236}">
                <a16:creationId xmlns:a16="http://schemas.microsoft.com/office/drawing/2014/main" id="{C1A2D282-AF3D-4587-96A8-2B3A72098E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80C3F-102A-46E8-9A27-8B6136CA3F51}"/>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64865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4F665-E59B-41DF-A1E6-A8A91AA3B1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79F9D7-AC84-4007-A99C-462830E606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C99C3E-9569-4FB4-88B8-590A47B1D976}"/>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5" name="頁尾版面配置區 4">
            <a:extLst>
              <a:ext uri="{FF2B5EF4-FFF2-40B4-BE49-F238E27FC236}">
                <a16:creationId xmlns:a16="http://schemas.microsoft.com/office/drawing/2014/main" id="{631A3476-EE01-4BE8-9C2F-70AE52B43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B5A6D-DCEB-47B7-8C6A-96443604DF0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9219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40BE5B-6094-4812-A544-929E9375FC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1AC141-DE95-4E67-BC7E-EA54CAD44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B59BE7-BCAB-42CA-88C8-D3B09DC06E7D}"/>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5" name="頁尾版面配置區 4">
            <a:extLst>
              <a:ext uri="{FF2B5EF4-FFF2-40B4-BE49-F238E27FC236}">
                <a16:creationId xmlns:a16="http://schemas.microsoft.com/office/drawing/2014/main" id="{B1892597-4B75-4D9A-A8E4-B5A701923B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644F7C-0A05-4578-A66C-FC1CD43FEB05}"/>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7897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4E26E-A9E0-4BED-971F-DFDF4FA025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A71078-8EDA-4EB0-BEEA-BBDE0CD7182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7D8309-DA02-4EFF-B598-5E45044E85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4C3792-47CF-4FDD-ACE7-49D2B3BABFFD}"/>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6" name="頁尾版面配置區 5">
            <a:extLst>
              <a:ext uri="{FF2B5EF4-FFF2-40B4-BE49-F238E27FC236}">
                <a16:creationId xmlns:a16="http://schemas.microsoft.com/office/drawing/2014/main" id="{9485D277-E084-4D4D-A6C6-C4C99E3E9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FD41CB-4E57-4AB3-BA71-63ABA8605EED}"/>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275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A55D0-9CDB-42A2-8C9F-5BCD5967CD2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13B55E-96E1-449C-9A16-4712DECD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69C3D58-8E82-42DE-BC69-B1715EB7E0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B3C2A-5C0F-4AE6-B82E-DBEC9F8A2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7D0A8A7-58B0-426F-87A3-E9F20E3828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F8E599C-0BC9-423B-9357-E4132A5580C7}"/>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8" name="頁尾版面配置區 7">
            <a:extLst>
              <a:ext uri="{FF2B5EF4-FFF2-40B4-BE49-F238E27FC236}">
                <a16:creationId xmlns:a16="http://schemas.microsoft.com/office/drawing/2014/main" id="{8E3D9DDE-9363-4F5D-977F-669863E14F7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90B02B3-3558-458B-8FF2-3D8209934DF3}"/>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9912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051929-B66F-4C76-B94B-D96A00839BD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9C2188-2FDC-4447-9AD8-DAFBBC5CD431}"/>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4" name="頁尾版面配置區 3">
            <a:extLst>
              <a:ext uri="{FF2B5EF4-FFF2-40B4-BE49-F238E27FC236}">
                <a16:creationId xmlns:a16="http://schemas.microsoft.com/office/drawing/2014/main" id="{7B1549D1-DD1D-4843-8F45-C96D094B0D3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83EFEE7-28FB-4479-AA92-43B6FA1BC68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0540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34EB2EE-44E3-4CE5-BC83-1F7255A174E7}"/>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3" name="頁尾版面配置區 2">
            <a:extLst>
              <a:ext uri="{FF2B5EF4-FFF2-40B4-BE49-F238E27FC236}">
                <a16:creationId xmlns:a16="http://schemas.microsoft.com/office/drawing/2014/main" id="{306A3394-A8F2-4A8C-A406-B271E98B8E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2A4B4D7-3E3E-479A-8070-B11B44BB007E}"/>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4451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4A5F6-173E-4875-828C-76A0B6BCF9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153507E-7998-493D-9E85-4116C215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EEDE56-F56C-468E-BCF4-988F5509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ADF526-B70C-4BC5-9FFC-8889CDA0C030}"/>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6" name="頁尾版面配置區 5">
            <a:extLst>
              <a:ext uri="{FF2B5EF4-FFF2-40B4-BE49-F238E27FC236}">
                <a16:creationId xmlns:a16="http://schemas.microsoft.com/office/drawing/2014/main" id="{DDD2AD8F-75E1-4710-AE7D-F06379CA34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BF5027-33E5-4777-8F92-785C34995ADA}"/>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5654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98B8-A8FF-4370-887E-E17858823D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022A6B-FD6D-4C11-B03F-D4C31ECB4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27F968-9DE2-43F1-9843-F5E4CD36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DACD64-0285-436C-A43F-B1BC978743AF}"/>
              </a:ext>
            </a:extLst>
          </p:cNvPr>
          <p:cNvSpPr>
            <a:spLocks noGrp="1"/>
          </p:cNvSpPr>
          <p:nvPr>
            <p:ph type="dt" sz="half" idx="10"/>
          </p:nvPr>
        </p:nvSpPr>
        <p:spPr/>
        <p:txBody>
          <a:bodyPr/>
          <a:lstStyle/>
          <a:p>
            <a:fld id="{6DA9DA98-45BB-4019-91CE-1745DA953A1D}" type="datetimeFigureOut">
              <a:rPr lang="zh-TW" altLang="en-US" smtClean="0"/>
              <a:t>2020/12/16</a:t>
            </a:fld>
            <a:endParaRPr lang="zh-TW" altLang="en-US"/>
          </a:p>
        </p:txBody>
      </p:sp>
      <p:sp>
        <p:nvSpPr>
          <p:cNvPr id="6" name="頁尾版面配置區 5">
            <a:extLst>
              <a:ext uri="{FF2B5EF4-FFF2-40B4-BE49-F238E27FC236}">
                <a16:creationId xmlns:a16="http://schemas.microsoft.com/office/drawing/2014/main" id="{5B9542B3-7C78-48D9-977A-A3E97983A7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3CF738E-E58C-442B-ABCA-504CC00A3E4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9873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B372E1-047C-413D-9770-6D59F4F40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B34947-152C-4921-94AB-3EA0A1D0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AB4232-F726-4A6A-8875-385A4FA5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DA98-45BB-4019-91CE-1745DA953A1D}" type="datetimeFigureOut">
              <a:rPr lang="zh-TW" altLang="en-US" smtClean="0"/>
              <a:t>2020/12/16</a:t>
            </a:fld>
            <a:endParaRPr lang="zh-TW" altLang="en-US"/>
          </a:p>
        </p:txBody>
      </p:sp>
      <p:sp>
        <p:nvSpPr>
          <p:cNvPr id="5" name="頁尾版面配置區 4">
            <a:extLst>
              <a:ext uri="{FF2B5EF4-FFF2-40B4-BE49-F238E27FC236}">
                <a16:creationId xmlns:a16="http://schemas.microsoft.com/office/drawing/2014/main" id="{D9B1E670-3D22-4A12-8DD8-9BD9BEAF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91044ED-B307-4E10-BEB2-321C07008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038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0719-2F15-491D-85D9-20054031496D}"/>
              </a:ext>
            </a:extLst>
          </p:cNvPr>
          <p:cNvSpPr>
            <a:spLocks noGrp="1"/>
          </p:cNvSpPr>
          <p:nvPr>
            <p:ph type="ctrTitle"/>
          </p:nvPr>
        </p:nvSpPr>
        <p:spPr/>
        <p:txBody>
          <a:bodyPr/>
          <a:lstStyle/>
          <a:p>
            <a:r>
              <a:rPr lang="en-US" altLang="zh-TW" dirty="0"/>
              <a:t>The insight toolkit image registration framework</a:t>
            </a:r>
            <a:endParaRPr lang="zh-TW" altLang="en-US" dirty="0"/>
          </a:p>
        </p:txBody>
      </p:sp>
      <p:sp>
        <p:nvSpPr>
          <p:cNvPr id="3" name="副標題 2">
            <a:extLst>
              <a:ext uri="{FF2B5EF4-FFF2-40B4-BE49-F238E27FC236}">
                <a16:creationId xmlns:a16="http://schemas.microsoft.com/office/drawing/2014/main" id="{EB5021C9-944B-4652-83A6-45468A2F0EAF}"/>
              </a:ext>
            </a:extLst>
          </p:cNvPr>
          <p:cNvSpPr>
            <a:spLocks noGrp="1"/>
          </p:cNvSpPr>
          <p:nvPr>
            <p:ph type="subTitle" idx="1"/>
          </p:nvPr>
        </p:nvSpPr>
        <p:spPr>
          <a:xfrm>
            <a:off x="1524000" y="3602037"/>
            <a:ext cx="9144000" cy="2718551"/>
          </a:xfrm>
        </p:spPr>
        <p:txBody>
          <a:bodyPr>
            <a:normAutofit/>
          </a:bodyPr>
          <a:lstStyle/>
          <a:p>
            <a:pPr algn="r"/>
            <a:r>
              <a:rPr lang="en-US" altLang="zh-TW" dirty="0"/>
              <a:t>Brian B. </a:t>
            </a:r>
            <a:r>
              <a:rPr lang="en-US" altLang="zh-TW" dirty="0" err="1"/>
              <a:t>Avants</a:t>
            </a:r>
            <a:endParaRPr lang="en-US" altLang="zh-TW" dirty="0"/>
          </a:p>
          <a:p>
            <a:pPr algn="r"/>
            <a:r>
              <a:rPr lang="en-US" altLang="zh-TW" dirty="0"/>
              <a:t>Nicholas J. </a:t>
            </a:r>
            <a:r>
              <a:rPr lang="en-US" altLang="zh-TW" dirty="0" err="1"/>
              <a:t>Tustison</a:t>
            </a:r>
            <a:endParaRPr lang="en-US" altLang="zh-TW" dirty="0"/>
          </a:p>
          <a:p>
            <a:pPr algn="r"/>
            <a:r>
              <a:rPr lang="en-US" altLang="zh-TW" dirty="0"/>
              <a:t>Michael Stauffer</a:t>
            </a:r>
          </a:p>
          <a:p>
            <a:pPr algn="r"/>
            <a:r>
              <a:rPr lang="en-US" altLang="zh-TW" dirty="0"/>
              <a:t>Gang Song</a:t>
            </a:r>
          </a:p>
          <a:p>
            <a:pPr algn="r"/>
            <a:r>
              <a:rPr lang="en-US" altLang="zh-TW" dirty="0" err="1"/>
              <a:t>Baohua</a:t>
            </a:r>
            <a:r>
              <a:rPr lang="en-US" altLang="zh-TW" dirty="0"/>
              <a:t> Wu</a:t>
            </a:r>
          </a:p>
          <a:p>
            <a:pPr algn="r"/>
            <a:r>
              <a:rPr lang="en-US" altLang="zh-TW" dirty="0"/>
              <a:t>James C. Gee</a:t>
            </a:r>
            <a:endParaRPr lang="zh-TW" altLang="en-US" dirty="0"/>
          </a:p>
        </p:txBody>
      </p:sp>
    </p:spTree>
    <p:extLst>
      <p:ext uri="{BB962C8B-B14F-4D97-AF65-F5344CB8AC3E}">
        <p14:creationId xmlns:p14="http://schemas.microsoft.com/office/powerpoint/2010/main" val="342067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22565-D577-4A50-B292-B194DDA45B80}"/>
              </a:ext>
            </a:extLst>
          </p:cNvPr>
          <p:cNvSpPr>
            <a:spLocks noGrp="1"/>
          </p:cNvSpPr>
          <p:nvPr>
            <p:ph type="title"/>
          </p:nvPr>
        </p:nvSpPr>
        <p:spPr/>
        <p:txBody>
          <a:bodyPr/>
          <a:lstStyle/>
          <a:p>
            <a:r>
              <a:rPr lang="en-US" altLang="zh-TW" dirty="0"/>
              <a:t>Asymmetric interpolation</a:t>
            </a:r>
            <a:endParaRPr lang="zh-TW" altLang="en-US" dirty="0"/>
          </a:p>
        </p:txBody>
      </p:sp>
      <p:sp>
        <p:nvSpPr>
          <p:cNvPr id="3" name="內容版面配置區 2">
            <a:extLst>
              <a:ext uri="{FF2B5EF4-FFF2-40B4-BE49-F238E27FC236}">
                <a16:creationId xmlns:a16="http://schemas.microsoft.com/office/drawing/2014/main" id="{046969AC-26E8-4904-9E96-6FABBF196ED9}"/>
              </a:ext>
            </a:extLst>
          </p:cNvPr>
          <p:cNvSpPr>
            <a:spLocks noGrp="1"/>
          </p:cNvSpPr>
          <p:nvPr>
            <p:ph idx="1"/>
          </p:nvPr>
        </p:nvSpPr>
        <p:spPr>
          <a:xfrm>
            <a:off x="838200" y="1564517"/>
            <a:ext cx="10515600" cy="4351338"/>
          </a:xfrm>
        </p:spPr>
        <p:txBody>
          <a:bodyPr/>
          <a:lstStyle/>
          <a:p>
            <a:r>
              <a:rPr lang="en-US" altLang="zh-TW" b="0" i="0" dirty="0">
                <a:solidFill>
                  <a:srgbClr val="2E2E2E"/>
                </a:solidFill>
                <a:effectLst/>
                <a:latin typeface="NexusSerif"/>
              </a:rPr>
              <a:t>In medical imaging, a slice sequence of an organ or tissue is obtained with high resolution using CT, MRI, or other modalities.</a:t>
            </a:r>
          </a:p>
          <a:p>
            <a:r>
              <a:rPr lang="en-US" altLang="zh-TW" b="0" i="0" dirty="0">
                <a:solidFill>
                  <a:srgbClr val="2E2E2E"/>
                </a:solidFill>
                <a:effectLst/>
                <a:latin typeface="NexusSerif"/>
              </a:rPr>
              <a:t> </a:t>
            </a:r>
            <a:r>
              <a:rPr lang="en-US" altLang="zh-TW" b="0" i="0" u="sng" dirty="0">
                <a:solidFill>
                  <a:srgbClr val="FF0000"/>
                </a:solidFill>
                <a:effectLst/>
                <a:latin typeface="NexusSerif"/>
              </a:rPr>
              <a:t>The spacing between neighboring slices is often much larger than the pixel size </a:t>
            </a:r>
            <a:r>
              <a:rPr lang="en-US" altLang="zh-TW" b="0" i="0" dirty="0">
                <a:solidFill>
                  <a:srgbClr val="2E2E2E"/>
                </a:solidFill>
                <a:effectLst/>
                <a:latin typeface="NexusSerif"/>
              </a:rPr>
              <a:t>which is attributed to the capability of the imaging devices, or time/storage/dose limitation.</a:t>
            </a:r>
          </a:p>
          <a:p>
            <a:r>
              <a:rPr lang="en-US" altLang="zh-TW" b="0" i="0" dirty="0">
                <a:solidFill>
                  <a:srgbClr val="2E2E2E"/>
                </a:solidFill>
                <a:effectLst/>
                <a:latin typeface="NexusSerif"/>
              </a:rPr>
              <a:t>To obtain volume data with isotropic dimensions for 3D structure reconstruction, we need to interpolate several in-between slices</a:t>
            </a:r>
            <a:endParaRPr lang="zh-TW" altLang="en-US" dirty="0"/>
          </a:p>
        </p:txBody>
      </p:sp>
      <p:pic>
        <p:nvPicPr>
          <p:cNvPr id="5" name="圖片 4">
            <a:extLst>
              <a:ext uri="{FF2B5EF4-FFF2-40B4-BE49-F238E27FC236}">
                <a16:creationId xmlns:a16="http://schemas.microsoft.com/office/drawing/2014/main" id="{5421C6A2-7EA9-4FA6-89A8-D42287B4C4AA}"/>
              </a:ext>
            </a:extLst>
          </p:cNvPr>
          <p:cNvPicPr>
            <a:picLocks noChangeAspect="1"/>
          </p:cNvPicPr>
          <p:nvPr/>
        </p:nvPicPr>
        <p:blipFill>
          <a:blip r:embed="rId3"/>
          <a:stretch>
            <a:fillRect/>
          </a:stretch>
        </p:blipFill>
        <p:spPr>
          <a:xfrm>
            <a:off x="5776720" y="4735649"/>
            <a:ext cx="2743583" cy="2086266"/>
          </a:xfrm>
          <a:prstGeom prst="rect">
            <a:avLst/>
          </a:prstGeom>
        </p:spPr>
      </p:pic>
      <p:sp>
        <p:nvSpPr>
          <p:cNvPr id="6" name="文字方塊 5">
            <a:extLst>
              <a:ext uri="{FF2B5EF4-FFF2-40B4-BE49-F238E27FC236}">
                <a16:creationId xmlns:a16="http://schemas.microsoft.com/office/drawing/2014/main" id="{0BAECDB3-374B-461B-B942-B5883D6BCB39}"/>
              </a:ext>
            </a:extLst>
          </p:cNvPr>
          <p:cNvSpPr txBox="1"/>
          <p:nvPr/>
        </p:nvSpPr>
        <p:spPr>
          <a:xfrm>
            <a:off x="8649130" y="6375196"/>
            <a:ext cx="6096000" cy="461665"/>
          </a:xfrm>
          <a:prstGeom prst="rect">
            <a:avLst/>
          </a:prstGeom>
          <a:noFill/>
        </p:spPr>
        <p:txBody>
          <a:bodyPr wrap="square">
            <a:spAutoFit/>
          </a:bodyPr>
          <a:lstStyle/>
          <a:p>
            <a:r>
              <a:rPr lang="en-US" altLang="zh-TW" sz="800" dirty="0"/>
              <a:t>Reference:</a:t>
            </a:r>
          </a:p>
          <a:p>
            <a:r>
              <a:rPr lang="zh-TW" altLang="en-US" sz="800" dirty="0"/>
              <a:t>https://www.sciencedirect.com/science/article/pii/S0898122113002538</a:t>
            </a:r>
            <a:endParaRPr lang="en-US" altLang="zh-TW" sz="800" dirty="0"/>
          </a:p>
          <a:p>
            <a:r>
              <a:rPr lang="en-US" altLang="zh-TW" sz="800" dirty="0"/>
              <a:t>https://forum.dcmtk.org/viewtopic.php?t=2179</a:t>
            </a:r>
            <a:endParaRPr lang="zh-TW" altLang="en-US" sz="800" dirty="0"/>
          </a:p>
        </p:txBody>
      </p:sp>
      <p:sp>
        <p:nvSpPr>
          <p:cNvPr id="7" name="流程圖: 磁碟 6">
            <a:extLst>
              <a:ext uri="{FF2B5EF4-FFF2-40B4-BE49-F238E27FC236}">
                <a16:creationId xmlns:a16="http://schemas.microsoft.com/office/drawing/2014/main" id="{89443595-4531-416C-AB05-D52329219AD2}"/>
              </a:ext>
            </a:extLst>
          </p:cNvPr>
          <p:cNvSpPr/>
          <p:nvPr/>
        </p:nvSpPr>
        <p:spPr>
          <a:xfrm>
            <a:off x="1510747" y="5155096"/>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磁碟 7">
            <a:extLst>
              <a:ext uri="{FF2B5EF4-FFF2-40B4-BE49-F238E27FC236}">
                <a16:creationId xmlns:a16="http://schemas.microsoft.com/office/drawing/2014/main" id="{8EC609D3-BE3E-45EF-A4B2-532556C957B4}"/>
              </a:ext>
            </a:extLst>
          </p:cNvPr>
          <p:cNvSpPr/>
          <p:nvPr/>
        </p:nvSpPr>
        <p:spPr>
          <a:xfrm>
            <a:off x="1510747" y="5666029"/>
            <a:ext cx="2067339" cy="510934"/>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磁碟 8">
            <a:extLst>
              <a:ext uri="{FF2B5EF4-FFF2-40B4-BE49-F238E27FC236}">
                <a16:creationId xmlns:a16="http://schemas.microsoft.com/office/drawing/2014/main" id="{1A5463AA-A68D-42FA-A500-0AFF9DECC670}"/>
              </a:ext>
            </a:extLst>
          </p:cNvPr>
          <p:cNvSpPr/>
          <p:nvPr/>
        </p:nvSpPr>
        <p:spPr>
          <a:xfrm>
            <a:off x="1510747" y="6292541"/>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78973A6D-6149-40D1-A207-B0156E383514}"/>
              </a:ext>
            </a:extLst>
          </p:cNvPr>
          <p:cNvCxnSpPr>
            <a:cxnSpLocks/>
          </p:cNvCxnSpPr>
          <p:nvPr/>
        </p:nvCxnSpPr>
        <p:spPr>
          <a:xfrm>
            <a:off x="3710609" y="5406887"/>
            <a:ext cx="0" cy="397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0DE558B-7453-4DE9-8626-B1806624438A}"/>
              </a:ext>
            </a:extLst>
          </p:cNvPr>
          <p:cNvSpPr txBox="1"/>
          <p:nvPr/>
        </p:nvSpPr>
        <p:spPr>
          <a:xfrm>
            <a:off x="748749" y="5755957"/>
            <a:ext cx="1523996" cy="369332"/>
          </a:xfrm>
          <a:prstGeom prst="rect">
            <a:avLst/>
          </a:prstGeom>
          <a:noFill/>
        </p:spPr>
        <p:txBody>
          <a:bodyPr wrap="square" rtlCol="0">
            <a:spAutoFit/>
          </a:bodyPr>
          <a:lstStyle/>
          <a:p>
            <a:r>
              <a:rPr lang="en-US" altLang="zh-TW" dirty="0"/>
              <a:t>slice</a:t>
            </a:r>
            <a:endParaRPr lang="zh-TW" altLang="en-US" dirty="0"/>
          </a:p>
        </p:txBody>
      </p:sp>
      <p:sp>
        <p:nvSpPr>
          <p:cNvPr id="14" name="文字方塊 13">
            <a:extLst>
              <a:ext uri="{FF2B5EF4-FFF2-40B4-BE49-F238E27FC236}">
                <a16:creationId xmlns:a16="http://schemas.microsoft.com/office/drawing/2014/main" id="{C208DF1B-0310-4693-8DFF-724905F9416F}"/>
              </a:ext>
            </a:extLst>
          </p:cNvPr>
          <p:cNvSpPr txBox="1"/>
          <p:nvPr/>
        </p:nvSpPr>
        <p:spPr>
          <a:xfrm>
            <a:off x="748749" y="5143572"/>
            <a:ext cx="1523996" cy="369332"/>
          </a:xfrm>
          <a:prstGeom prst="rect">
            <a:avLst/>
          </a:prstGeom>
          <a:noFill/>
        </p:spPr>
        <p:txBody>
          <a:bodyPr wrap="square" rtlCol="0">
            <a:spAutoFit/>
          </a:bodyPr>
          <a:lstStyle/>
          <a:p>
            <a:r>
              <a:rPr lang="en-US" altLang="zh-TW" dirty="0"/>
              <a:t>slice</a:t>
            </a:r>
            <a:endParaRPr lang="zh-TW" altLang="en-US" dirty="0"/>
          </a:p>
        </p:txBody>
      </p:sp>
      <p:sp>
        <p:nvSpPr>
          <p:cNvPr id="15" name="文字方塊 14">
            <a:extLst>
              <a:ext uri="{FF2B5EF4-FFF2-40B4-BE49-F238E27FC236}">
                <a16:creationId xmlns:a16="http://schemas.microsoft.com/office/drawing/2014/main" id="{7E504513-9597-47DD-B769-39467B4A4071}"/>
              </a:ext>
            </a:extLst>
          </p:cNvPr>
          <p:cNvSpPr txBox="1"/>
          <p:nvPr/>
        </p:nvSpPr>
        <p:spPr>
          <a:xfrm>
            <a:off x="748749" y="6318548"/>
            <a:ext cx="1523996" cy="369332"/>
          </a:xfrm>
          <a:prstGeom prst="rect">
            <a:avLst/>
          </a:prstGeom>
          <a:noFill/>
        </p:spPr>
        <p:txBody>
          <a:bodyPr wrap="square" rtlCol="0">
            <a:spAutoFit/>
          </a:bodyPr>
          <a:lstStyle/>
          <a:p>
            <a:r>
              <a:rPr lang="en-US" altLang="zh-TW" dirty="0"/>
              <a:t>slice</a:t>
            </a:r>
            <a:endParaRPr lang="zh-TW" altLang="en-US" dirty="0"/>
          </a:p>
        </p:txBody>
      </p:sp>
      <p:cxnSp>
        <p:nvCxnSpPr>
          <p:cNvPr id="16" name="直線單箭頭接點 15">
            <a:extLst>
              <a:ext uri="{FF2B5EF4-FFF2-40B4-BE49-F238E27FC236}">
                <a16:creationId xmlns:a16="http://schemas.microsoft.com/office/drawing/2014/main" id="{EE63C5F1-E39B-4CBC-8BD3-488F8018901C}"/>
              </a:ext>
            </a:extLst>
          </p:cNvPr>
          <p:cNvCxnSpPr>
            <a:cxnSpLocks/>
          </p:cNvCxnSpPr>
          <p:nvPr/>
        </p:nvCxnSpPr>
        <p:spPr>
          <a:xfrm>
            <a:off x="3710609" y="6125289"/>
            <a:ext cx="0" cy="283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7A8B2ECA-44C1-4CBE-B22B-030160CB1E81}"/>
              </a:ext>
            </a:extLst>
          </p:cNvPr>
          <p:cNvSpPr txBox="1"/>
          <p:nvPr/>
        </p:nvSpPr>
        <p:spPr>
          <a:xfrm>
            <a:off x="3899360" y="6318548"/>
            <a:ext cx="1391475" cy="369332"/>
          </a:xfrm>
          <a:prstGeom prst="rect">
            <a:avLst/>
          </a:prstGeom>
          <a:noFill/>
        </p:spPr>
        <p:txBody>
          <a:bodyPr wrap="square" rtlCol="0">
            <a:spAutoFit/>
          </a:bodyPr>
          <a:lstStyle/>
          <a:p>
            <a:r>
              <a:rPr lang="en-US" altLang="zh-TW" dirty="0"/>
              <a:t>0.1mm</a:t>
            </a:r>
            <a:endParaRPr lang="zh-TW" altLang="en-US" dirty="0"/>
          </a:p>
        </p:txBody>
      </p:sp>
      <p:sp>
        <p:nvSpPr>
          <p:cNvPr id="19" name="文字方塊 18">
            <a:extLst>
              <a:ext uri="{FF2B5EF4-FFF2-40B4-BE49-F238E27FC236}">
                <a16:creationId xmlns:a16="http://schemas.microsoft.com/office/drawing/2014/main" id="{CB29E4CB-F668-4067-A349-A62EDAC8631D}"/>
              </a:ext>
            </a:extLst>
          </p:cNvPr>
          <p:cNvSpPr txBox="1"/>
          <p:nvPr/>
        </p:nvSpPr>
        <p:spPr>
          <a:xfrm>
            <a:off x="3899360" y="5436570"/>
            <a:ext cx="1391475" cy="369332"/>
          </a:xfrm>
          <a:prstGeom prst="rect">
            <a:avLst/>
          </a:prstGeom>
          <a:noFill/>
        </p:spPr>
        <p:txBody>
          <a:bodyPr wrap="square" rtlCol="0">
            <a:spAutoFit/>
          </a:bodyPr>
          <a:lstStyle/>
          <a:p>
            <a:r>
              <a:rPr lang="en-US" altLang="zh-TW" dirty="0"/>
              <a:t>0.2mm</a:t>
            </a:r>
            <a:endParaRPr lang="zh-TW" altLang="en-US" dirty="0"/>
          </a:p>
        </p:txBody>
      </p:sp>
      <p:sp>
        <p:nvSpPr>
          <p:cNvPr id="20" name="文字方塊 19">
            <a:extLst>
              <a:ext uri="{FF2B5EF4-FFF2-40B4-BE49-F238E27FC236}">
                <a16:creationId xmlns:a16="http://schemas.microsoft.com/office/drawing/2014/main" id="{5C47D09C-E0AF-439D-A98F-0D77849E3792}"/>
              </a:ext>
            </a:extLst>
          </p:cNvPr>
          <p:cNvSpPr txBox="1"/>
          <p:nvPr/>
        </p:nvSpPr>
        <p:spPr>
          <a:xfrm>
            <a:off x="3889326" y="5738922"/>
            <a:ext cx="1391475" cy="369332"/>
          </a:xfrm>
          <a:prstGeom prst="rect">
            <a:avLst/>
          </a:prstGeom>
          <a:noFill/>
        </p:spPr>
        <p:txBody>
          <a:bodyPr wrap="square" rtlCol="0">
            <a:spAutoFit/>
          </a:bodyPr>
          <a:lstStyle/>
          <a:p>
            <a:r>
              <a:rPr lang="en-US" altLang="zh-TW" dirty="0"/>
              <a:t>0.3mm</a:t>
            </a:r>
            <a:endParaRPr lang="zh-TW" altLang="en-US" dirty="0"/>
          </a:p>
        </p:txBody>
      </p:sp>
      <p:sp>
        <p:nvSpPr>
          <p:cNvPr id="21" name="文字方塊 20">
            <a:extLst>
              <a:ext uri="{FF2B5EF4-FFF2-40B4-BE49-F238E27FC236}">
                <a16:creationId xmlns:a16="http://schemas.microsoft.com/office/drawing/2014/main" id="{1F2C384C-5164-46F7-84C8-07CD63E47451}"/>
              </a:ext>
            </a:extLst>
          </p:cNvPr>
          <p:cNvSpPr txBox="1"/>
          <p:nvPr/>
        </p:nvSpPr>
        <p:spPr>
          <a:xfrm>
            <a:off x="3887906" y="6050086"/>
            <a:ext cx="1391475" cy="369332"/>
          </a:xfrm>
          <a:prstGeom prst="rect">
            <a:avLst/>
          </a:prstGeom>
          <a:noFill/>
        </p:spPr>
        <p:txBody>
          <a:bodyPr wrap="square" rtlCol="0">
            <a:spAutoFit/>
          </a:bodyPr>
          <a:lstStyle/>
          <a:p>
            <a:r>
              <a:rPr lang="en-US" altLang="zh-TW" dirty="0"/>
              <a:t>0.1mm</a:t>
            </a:r>
            <a:endParaRPr lang="zh-TW" altLang="en-US" dirty="0"/>
          </a:p>
        </p:txBody>
      </p:sp>
      <p:sp>
        <p:nvSpPr>
          <p:cNvPr id="22" name="文字方塊 21">
            <a:extLst>
              <a:ext uri="{FF2B5EF4-FFF2-40B4-BE49-F238E27FC236}">
                <a16:creationId xmlns:a16="http://schemas.microsoft.com/office/drawing/2014/main" id="{3C392301-7F81-456F-9336-8A41A0C452A2}"/>
              </a:ext>
            </a:extLst>
          </p:cNvPr>
          <p:cNvSpPr txBox="1"/>
          <p:nvPr/>
        </p:nvSpPr>
        <p:spPr>
          <a:xfrm>
            <a:off x="3887906" y="5104267"/>
            <a:ext cx="1391475" cy="369332"/>
          </a:xfrm>
          <a:prstGeom prst="rect">
            <a:avLst/>
          </a:prstGeom>
          <a:noFill/>
        </p:spPr>
        <p:txBody>
          <a:bodyPr wrap="square" rtlCol="0">
            <a:spAutoFit/>
          </a:bodyPr>
          <a:lstStyle/>
          <a:p>
            <a:r>
              <a:rPr lang="en-US" altLang="zh-TW" dirty="0"/>
              <a:t>0.1mm</a:t>
            </a:r>
            <a:endParaRPr lang="zh-TW" altLang="en-US" dirty="0"/>
          </a:p>
        </p:txBody>
      </p:sp>
      <p:cxnSp>
        <p:nvCxnSpPr>
          <p:cNvPr id="24" name="直線單箭頭接點 23">
            <a:extLst>
              <a:ext uri="{FF2B5EF4-FFF2-40B4-BE49-F238E27FC236}">
                <a16:creationId xmlns:a16="http://schemas.microsoft.com/office/drawing/2014/main" id="{DDC5667A-858D-4F1C-8E5E-93CFA9A22689}"/>
              </a:ext>
            </a:extLst>
          </p:cNvPr>
          <p:cNvCxnSpPr>
            <a:cxnSpLocks/>
          </p:cNvCxnSpPr>
          <p:nvPr/>
        </p:nvCxnSpPr>
        <p:spPr>
          <a:xfrm flipH="1">
            <a:off x="1777599" y="6408876"/>
            <a:ext cx="596530" cy="408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899B48F-8686-418D-9F41-D8BC6B2A1328}"/>
              </a:ext>
            </a:extLst>
          </p:cNvPr>
          <p:cNvCxnSpPr>
            <a:cxnSpLocks/>
          </p:cNvCxnSpPr>
          <p:nvPr/>
        </p:nvCxnSpPr>
        <p:spPr>
          <a:xfrm>
            <a:off x="2354259" y="6394191"/>
            <a:ext cx="12886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EF1026-A44E-4186-9B51-9C76EBFFAA29}"/>
              </a:ext>
            </a:extLst>
          </p:cNvPr>
          <p:cNvCxnSpPr>
            <a:cxnSpLocks/>
          </p:cNvCxnSpPr>
          <p:nvPr/>
        </p:nvCxnSpPr>
        <p:spPr>
          <a:xfrm flipV="1">
            <a:off x="2374129" y="4771734"/>
            <a:ext cx="0" cy="1622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5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8B7F5-6DC9-4ECD-9EE9-BFF838BFD6AB}"/>
              </a:ext>
            </a:extLst>
          </p:cNvPr>
          <p:cNvSpPr>
            <a:spLocks noGrp="1"/>
          </p:cNvSpPr>
          <p:nvPr>
            <p:ph type="title"/>
          </p:nvPr>
        </p:nvSpPr>
        <p:spPr/>
        <p:txBody>
          <a:bodyPr/>
          <a:lstStyle/>
          <a:p>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140783B1-C6E1-4006-99F9-2B3D109DE745}"/>
              </a:ext>
            </a:extLst>
          </p:cNvPr>
          <p:cNvSpPr>
            <a:spLocks noGrp="1"/>
          </p:cNvSpPr>
          <p:nvPr>
            <p:ph idx="1"/>
          </p:nvPr>
        </p:nvSpPr>
        <p:spPr/>
        <p:txBody>
          <a:bodyPr/>
          <a:lstStyle/>
          <a:p>
            <a:r>
              <a:rPr lang="en-US" altLang="zh-TW" dirty="0"/>
              <a:t>Scene-based</a:t>
            </a:r>
          </a:p>
          <a:p>
            <a:pPr lvl="1"/>
            <a:r>
              <a:rPr lang="en-US" altLang="zh-TW" dirty="0" err="1"/>
              <a:t>Early:the</a:t>
            </a:r>
            <a:r>
              <a:rPr lang="en-US" altLang="zh-TW" dirty="0"/>
              <a:t> pixel intensity of in-between slices is determined directly from the pixel intensity of the given slices at the identical position.</a:t>
            </a:r>
          </a:p>
          <a:p>
            <a:pPr lvl="1"/>
            <a:r>
              <a:rPr lang="en-US" altLang="zh-TW" dirty="0"/>
              <a:t>Middle:</a:t>
            </a:r>
            <a:r>
              <a:rPr lang="en-US" altLang="zh-TW" b="0" i="0" dirty="0">
                <a:solidFill>
                  <a:srgbClr val="2E2E2E"/>
                </a:solidFill>
                <a:effectLst/>
                <a:latin typeface="NexusSerif"/>
              </a:rPr>
              <a:t> cubic spline and other polynomials were used in medical image interpolation.</a:t>
            </a:r>
          </a:p>
          <a:p>
            <a:pPr lvl="1"/>
            <a:r>
              <a:rPr lang="en-US" altLang="zh-TW" b="0" i="0" dirty="0">
                <a:solidFill>
                  <a:srgbClr val="2E2E2E"/>
                </a:solidFill>
                <a:effectLst/>
                <a:latin typeface="NexusSerif"/>
              </a:rPr>
              <a:t>In recent years, the kriging method in statistics was used in gray value interpolation</a:t>
            </a:r>
            <a:endParaRPr lang="en-US" altLang="zh-TW" dirty="0">
              <a:solidFill>
                <a:srgbClr val="2E2E2E"/>
              </a:solidFill>
              <a:latin typeface="NexusSerif"/>
            </a:endParaRPr>
          </a:p>
          <a:p>
            <a:pPr lvl="1"/>
            <a:r>
              <a:rPr lang="en-US" altLang="zh-TW" dirty="0">
                <a:solidFill>
                  <a:srgbClr val="2E2E2E"/>
                </a:solidFill>
                <a:latin typeface="NexusSerif"/>
              </a:rPr>
              <a:t>Pros and </a:t>
            </a:r>
            <a:r>
              <a:rPr lang="en-US" altLang="zh-TW" dirty="0" err="1">
                <a:solidFill>
                  <a:srgbClr val="2E2E2E"/>
                </a:solidFill>
                <a:latin typeface="NexusSerif"/>
              </a:rPr>
              <a:t>cons:simple.fast</a:t>
            </a:r>
            <a:r>
              <a:rPr lang="en-US" altLang="zh-TW" dirty="0">
                <a:solidFill>
                  <a:srgbClr val="2E2E2E"/>
                </a:solidFill>
                <a:latin typeface="NexusSerif"/>
              </a:rPr>
              <a:t> but acc is low and </a:t>
            </a:r>
            <a:r>
              <a:rPr lang="en-US" altLang="zh-TW" b="0" i="0" dirty="0">
                <a:solidFill>
                  <a:srgbClr val="2E2E2E"/>
                </a:solidFill>
                <a:effectLst/>
                <a:latin typeface="NexusSerif"/>
              </a:rPr>
              <a:t>without considering the shape feature deformation. </a:t>
            </a:r>
            <a:r>
              <a:rPr lang="en-US" altLang="zh-TW" b="0" i="0">
                <a:solidFill>
                  <a:srgbClr val="2E2E2E"/>
                </a:solidFill>
                <a:effectLst/>
                <a:latin typeface="NexusSerif"/>
              </a:rPr>
              <a:t>Hence, the resultant in-between slices have blurring effects at the object boundary.</a:t>
            </a:r>
            <a:endParaRPr lang="en-US" altLang="zh-TW" dirty="0"/>
          </a:p>
          <a:p>
            <a:r>
              <a:rPr lang="en-US" altLang="zh-TW" dirty="0"/>
              <a:t>Object-based</a:t>
            </a:r>
            <a:endParaRPr lang="zh-TW" altLang="en-US" dirty="0"/>
          </a:p>
        </p:txBody>
      </p:sp>
    </p:spTree>
    <p:extLst>
      <p:ext uri="{BB962C8B-B14F-4D97-AF65-F5344CB8AC3E}">
        <p14:creationId xmlns:p14="http://schemas.microsoft.com/office/powerpoint/2010/main" val="846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501DF-2C09-4A89-9A42-6072F4A1A758}"/>
              </a:ext>
            </a:extLst>
          </p:cNvPr>
          <p:cNvSpPr>
            <a:spLocks noGrp="1"/>
          </p:cNvSpPr>
          <p:nvPr>
            <p:ph type="title"/>
          </p:nvPr>
        </p:nvSpPr>
        <p:spPr>
          <a:xfrm>
            <a:off x="215900" y="-85739"/>
            <a:ext cx="10515600" cy="1325563"/>
          </a:xfrm>
        </p:spPr>
        <p:txBody>
          <a:bodyPr/>
          <a:lstStyle/>
          <a:p>
            <a:r>
              <a:rPr lang="en-US" altLang="zh-TW"/>
              <a:t>Similarity metrics</a:t>
            </a:r>
            <a:endParaRPr lang="zh-TW" altLang="en-US" dirty="0"/>
          </a:p>
        </p:txBody>
      </p:sp>
      <p:sp>
        <p:nvSpPr>
          <p:cNvPr id="3" name="內容版面配置區 2">
            <a:extLst>
              <a:ext uri="{FF2B5EF4-FFF2-40B4-BE49-F238E27FC236}">
                <a16:creationId xmlns:a16="http://schemas.microsoft.com/office/drawing/2014/main" id="{413BD074-3EE2-4578-9418-420C8E7ED736}"/>
              </a:ext>
            </a:extLst>
          </p:cNvPr>
          <p:cNvSpPr>
            <a:spLocks noGrp="1"/>
          </p:cNvSpPr>
          <p:nvPr>
            <p:ph idx="1"/>
          </p:nvPr>
        </p:nvSpPr>
        <p:spPr>
          <a:xfrm>
            <a:off x="793750" y="880284"/>
            <a:ext cx="11296650" cy="5825316"/>
          </a:xfrm>
        </p:spPr>
        <p:txBody>
          <a:bodyPr>
            <a:normAutofit/>
          </a:bodyPr>
          <a:lstStyle/>
          <a:p>
            <a:pPr marL="0" indent="0">
              <a:buNone/>
            </a:pPr>
            <a:r>
              <a:rPr lang="en-US" altLang="zh-TW" dirty="0"/>
              <a:t>		Mean squares  			 Pattern intensity</a:t>
            </a:r>
          </a:p>
          <a:p>
            <a:pPr marL="0" indent="0">
              <a:buNone/>
            </a:pPr>
            <a:endParaRPr lang="en-US" altLang="zh-TW" dirty="0"/>
          </a:p>
          <a:p>
            <a:pPr marL="0" indent="0">
              <a:buNone/>
            </a:pPr>
            <a:r>
              <a:rPr lang="en-US" altLang="zh-TW" dirty="0"/>
              <a:t>		Mutual information		Normalized correlation</a:t>
            </a:r>
            <a:endParaRPr lang="zh-TW" altLang="en-US" dirty="0"/>
          </a:p>
        </p:txBody>
      </p:sp>
      <p:pic>
        <p:nvPicPr>
          <p:cNvPr id="7" name="圖片 6">
            <a:extLst>
              <a:ext uri="{FF2B5EF4-FFF2-40B4-BE49-F238E27FC236}">
                <a16:creationId xmlns:a16="http://schemas.microsoft.com/office/drawing/2014/main" id="{5A64A97B-093D-494C-B56D-7B343B992819}"/>
              </a:ext>
            </a:extLst>
          </p:cNvPr>
          <p:cNvPicPr>
            <a:picLocks noChangeAspect="1"/>
          </p:cNvPicPr>
          <p:nvPr/>
        </p:nvPicPr>
        <p:blipFill>
          <a:blip r:embed="rId2"/>
          <a:stretch>
            <a:fillRect/>
          </a:stretch>
        </p:blipFill>
        <p:spPr>
          <a:xfrm>
            <a:off x="2295916" y="1270927"/>
            <a:ext cx="2896004" cy="628738"/>
          </a:xfrm>
          <a:prstGeom prst="rect">
            <a:avLst/>
          </a:prstGeom>
        </p:spPr>
      </p:pic>
      <p:sp>
        <p:nvSpPr>
          <p:cNvPr id="13" name="文字方塊 12">
            <a:extLst>
              <a:ext uri="{FF2B5EF4-FFF2-40B4-BE49-F238E27FC236}">
                <a16:creationId xmlns:a16="http://schemas.microsoft.com/office/drawing/2014/main" id="{280F974C-5221-49CA-A2B0-28785B795CAC}"/>
              </a:ext>
            </a:extLst>
          </p:cNvPr>
          <p:cNvSpPr txBox="1"/>
          <p:nvPr/>
        </p:nvSpPr>
        <p:spPr>
          <a:xfrm>
            <a:off x="7381393" y="6283029"/>
            <a:ext cx="6096000" cy="584775"/>
          </a:xfrm>
          <a:prstGeom prst="rect">
            <a:avLst/>
          </a:prstGeom>
          <a:noFill/>
        </p:spPr>
        <p:txBody>
          <a:bodyPr wrap="square">
            <a:spAutoFit/>
          </a:bodyPr>
          <a:lstStyle/>
          <a:p>
            <a:r>
              <a:rPr lang="en-US" altLang="zh-TW" sz="800" dirty="0"/>
              <a:t>Reference:</a:t>
            </a:r>
          </a:p>
          <a:p>
            <a:r>
              <a:rPr lang="zh-TW" altLang="en-US" sz="800" dirty="0"/>
              <a:t>https://datascience.stackexchange.com/questions/48642/how-to-measure-the-similarity-between-two-images</a:t>
            </a:r>
            <a:endParaRPr lang="en-US" altLang="zh-TW" sz="800" dirty="0"/>
          </a:p>
          <a:p>
            <a:r>
              <a:rPr lang="en-US" altLang="zh-TW" sz="800" dirty="0"/>
              <a:t>https://itk.org/Doxygen413/html/ImageSimilarityMetricsPage.html</a:t>
            </a:r>
          </a:p>
          <a:p>
            <a:r>
              <a:rPr lang="en-US" altLang="zh-TW" sz="800" dirty="0"/>
              <a:t>Figure: h ttps://towardsdatascience.com/convolution-vs-correlation-af868b6b4fb5</a:t>
            </a:r>
            <a:endParaRPr lang="zh-TW" altLang="en-US" sz="8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6ABE79E-72BD-418C-888A-0D49ABFCB33E}"/>
                  </a:ext>
                </a:extLst>
              </p:cNvPr>
              <p:cNvSpPr txBox="1"/>
              <p:nvPr/>
            </p:nvSpPr>
            <p:spPr>
              <a:xfrm>
                <a:off x="5397500" y="1222344"/>
                <a:ext cx="6965170" cy="725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𝑁</m:t>
                              </m:r>
                            </m:e>
                            <m:sup>
                              <m:r>
                                <a:rPr lang="en-US" altLang="zh-TW" b="0" i="1" smtClean="0">
                                  <a:latin typeface="Cambria Math" panose="02040503050406030204" pitchFamily="18" charset="0"/>
                                  <a:ea typeface="Cambria Math" panose="02040503050406030204" pitchFamily="18" charset="0"/>
                                </a:rPr>
                                <m:t>𝑀</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sup>
                          </m:sSup>
                        </m:sub>
                        <m:sup/>
                        <m:e>
                          <m:d>
                            <m:dPr>
                              <m:ctrlPr>
                                <a:rPr lang="en-US" altLang="zh-TW" i="1">
                                  <a:latin typeface="Cambria Math" panose="02040503050406030204" pitchFamily="18" charset="0"/>
                                </a:rPr>
                              </m:ctrlPr>
                            </m:dPr>
                            <m:e>
                              <m:r>
                                <a:rPr lang="en-US" altLang="zh-TW" i="1">
                                  <a:latin typeface="Cambria Math" panose="02040503050406030204" pitchFamily="18" charset="0"/>
                                </a:rPr>
                                <m:t>𝐽</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r>
                                    <a:rPr lang="en-US" altLang="zh-TW" i="1">
                                      <a:latin typeface="Cambria Math" panose="02040503050406030204" pitchFamily="18" charset="0"/>
                                    </a:rPr>
                                    <m:t> </m:t>
                                  </m:r>
                                </m:e>
                              </m:d>
                            </m:e>
                          </m:d>
                        </m:e>
                      </m:nary>
                      <m:r>
                        <a:rPr lang="en-US" altLang="zh-TW" b="0" i="1" smtClean="0">
                          <a:latin typeface="Cambria Math" panose="02040503050406030204" pitchFamily="18" charset="0"/>
                        </a:rPr>
                        <m:t>    </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r>
                            <a:rPr lang="en-US" altLang="zh-TW" i="1">
                              <a:latin typeface="Cambria Math" panose="02040503050406030204" pitchFamily="18" charset="0"/>
                            </a:rPr>
                            <m:t>]</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66ABE79E-72BD-418C-888A-0D49ABFCB33E}"/>
                  </a:ext>
                </a:extLst>
              </p:cNvPr>
              <p:cNvSpPr txBox="1">
                <a:spLocks noRot="1" noChangeAspect="1" noMove="1" noResize="1" noEditPoints="1" noAdjustHandles="1" noChangeArrowheads="1" noChangeShapeType="1" noTextEdit="1"/>
              </p:cNvSpPr>
              <p:nvPr/>
            </p:nvSpPr>
            <p:spPr>
              <a:xfrm>
                <a:off x="5397500" y="1222344"/>
                <a:ext cx="6965170" cy="725904"/>
              </a:xfrm>
              <a:prstGeom prst="rect">
                <a:avLst/>
              </a:prstGeom>
              <a:blipFill>
                <a:blip r:embed="rId3"/>
                <a:stretch>
                  <a:fillRect/>
                </a:stretch>
              </a:blipFill>
            </p:spPr>
            <p:txBody>
              <a:bodyPr/>
              <a:lstStyle/>
              <a:p>
                <a:r>
                  <a:rPr lang="zh-TW" altLang="en-US">
                    <a:noFill/>
                  </a:rPr>
                  <a:t> </a:t>
                </a:r>
              </a:p>
            </p:txBody>
          </p:sp>
        </mc:Fallback>
      </mc:AlternateContent>
      <p:pic>
        <p:nvPicPr>
          <p:cNvPr id="23" name="圖片 22">
            <a:extLst>
              <a:ext uri="{FF2B5EF4-FFF2-40B4-BE49-F238E27FC236}">
                <a16:creationId xmlns:a16="http://schemas.microsoft.com/office/drawing/2014/main" id="{B8D4B158-22B0-4EE0-BB85-335199DA4BC3}"/>
              </a:ext>
            </a:extLst>
          </p:cNvPr>
          <p:cNvPicPr>
            <a:picLocks noChangeAspect="1"/>
          </p:cNvPicPr>
          <p:nvPr/>
        </p:nvPicPr>
        <p:blipFill>
          <a:blip r:embed="rId4"/>
          <a:stretch>
            <a:fillRect/>
          </a:stretch>
        </p:blipFill>
        <p:spPr>
          <a:xfrm>
            <a:off x="2466253" y="4400666"/>
            <a:ext cx="3015909" cy="2139779"/>
          </a:xfrm>
          <a:prstGeom prst="rect">
            <a:avLst/>
          </a:prstGeom>
        </p:spPr>
      </p:pic>
      <p:pic>
        <p:nvPicPr>
          <p:cNvPr id="25" name="圖片 24">
            <a:extLst>
              <a:ext uri="{FF2B5EF4-FFF2-40B4-BE49-F238E27FC236}">
                <a16:creationId xmlns:a16="http://schemas.microsoft.com/office/drawing/2014/main" id="{DA5AFBE1-8CAF-4683-9291-6CCA625B9458}"/>
              </a:ext>
            </a:extLst>
          </p:cNvPr>
          <p:cNvPicPr>
            <a:picLocks noChangeAspect="1"/>
          </p:cNvPicPr>
          <p:nvPr/>
        </p:nvPicPr>
        <p:blipFill>
          <a:blip r:embed="rId5"/>
          <a:stretch>
            <a:fillRect/>
          </a:stretch>
        </p:blipFill>
        <p:spPr>
          <a:xfrm>
            <a:off x="1657006" y="2292234"/>
            <a:ext cx="2051683" cy="2051683"/>
          </a:xfrm>
          <a:prstGeom prst="rect">
            <a:avLst/>
          </a:prstGeom>
        </p:spPr>
      </p:pic>
      <p:pic>
        <p:nvPicPr>
          <p:cNvPr id="27" name="圖片 26">
            <a:extLst>
              <a:ext uri="{FF2B5EF4-FFF2-40B4-BE49-F238E27FC236}">
                <a16:creationId xmlns:a16="http://schemas.microsoft.com/office/drawing/2014/main" id="{BA788214-70AC-4AB6-A49B-B185EE085086}"/>
              </a:ext>
            </a:extLst>
          </p:cNvPr>
          <p:cNvPicPr>
            <a:picLocks noChangeAspect="1"/>
          </p:cNvPicPr>
          <p:nvPr/>
        </p:nvPicPr>
        <p:blipFill>
          <a:blip r:embed="rId6"/>
          <a:stretch>
            <a:fillRect/>
          </a:stretch>
        </p:blipFill>
        <p:spPr>
          <a:xfrm>
            <a:off x="4026205" y="2272657"/>
            <a:ext cx="2051683" cy="2090836"/>
          </a:xfrm>
          <a:prstGeom prst="rect">
            <a:avLst/>
          </a:prstGeom>
        </p:spPr>
      </p:pic>
      <p:sp>
        <p:nvSpPr>
          <p:cNvPr id="28" name="矩形: 圓角 27">
            <a:extLst>
              <a:ext uri="{FF2B5EF4-FFF2-40B4-BE49-F238E27FC236}">
                <a16:creationId xmlns:a16="http://schemas.microsoft.com/office/drawing/2014/main" id="{74F4E3F6-7414-414A-A5E9-14C01B8F41B6}"/>
              </a:ext>
            </a:extLst>
          </p:cNvPr>
          <p:cNvSpPr/>
          <p:nvPr/>
        </p:nvSpPr>
        <p:spPr>
          <a:xfrm>
            <a:off x="7139954" y="2402418"/>
            <a:ext cx="144026" cy="1594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317F3D1B-72F2-43F7-AC92-06B0ADFCDE2D}"/>
              </a:ext>
            </a:extLst>
          </p:cNvPr>
          <p:cNvPicPr>
            <a:picLocks noChangeAspect="1"/>
          </p:cNvPicPr>
          <p:nvPr/>
        </p:nvPicPr>
        <p:blipFill>
          <a:blip r:embed="rId7"/>
          <a:stretch>
            <a:fillRect/>
          </a:stretch>
        </p:blipFill>
        <p:spPr>
          <a:xfrm>
            <a:off x="7304400" y="2402418"/>
            <a:ext cx="4093850" cy="3122636"/>
          </a:xfrm>
          <a:prstGeom prst="rect">
            <a:avLst/>
          </a:prstGeom>
        </p:spPr>
      </p:pic>
    </p:spTree>
    <p:extLst>
      <p:ext uri="{BB962C8B-B14F-4D97-AF65-F5344CB8AC3E}">
        <p14:creationId xmlns:p14="http://schemas.microsoft.com/office/powerpoint/2010/main" val="57255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AFFDD-78EA-4DF4-9D63-A4BEFE61C7F0}"/>
              </a:ext>
            </a:extLst>
          </p:cNvPr>
          <p:cNvSpPr>
            <a:spLocks noGrp="1"/>
          </p:cNvSpPr>
          <p:nvPr>
            <p:ph type="title"/>
          </p:nvPr>
        </p:nvSpPr>
        <p:spPr/>
        <p:txBody>
          <a:bodyPr/>
          <a:lstStyle/>
          <a:p>
            <a:r>
              <a:rPr lang="en-US" altLang="zh-TW" dirty="0"/>
              <a:t>Definition from wiki</a:t>
            </a:r>
            <a:endParaRPr lang="zh-TW" altLang="en-US" dirty="0"/>
          </a:p>
        </p:txBody>
      </p:sp>
      <p:sp>
        <p:nvSpPr>
          <p:cNvPr id="3" name="內容版面配置區 2">
            <a:extLst>
              <a:ext uri="{FF2B5EF4-FFF2-40B4-BE49-F238E27FC236}">
                <a16:creationId xmlns:a16="http://schemas.microsoft.com/office/drawing/2014/main" id="{E49BAAE5-4E10-46B8-B331-888B22C9C88D}"/>
              </a:ext>
            </a:extLst>
          </p:cNvPr>
          <p:cNvSpPr>
            <a:spLocks noGrp="1"/>
          </p:cNvSpPr>
          <p:nvPr>
            <p:ph idx="1"/>
          </p:nvPr>
        </p:nvSpPr>
        <p:spPr/>
        <p:txBody>
          <a:bodyPr/>
          <a:lstStyle/>
          <a:p>
            <a:r>
              <a:rPr lang="en-US" altLang="zh-TW" dirty="0"/>
              <a:t>Image registration is the process of transforming different sets of data into </a:t>
            </a:r>
            <a:r>
              <a:rPr lang="en-US" altLang="zh-TW" u="sng" dirty="0">
                <a:solidFill>
                  <a:srgbClr val="FF0000"/>
                </a:solidFill>
              </a:rPr>
              <a:t>one coordinate system</a:t>
            </a:r>
            <a:r>
              <a:rPr lang="en-US" altLang="zh-TW" dirty="0"/>
              <a:t>. Data may be multiple photographs, data from different sensors, times, depths, or viewpoints…</a:t>
            </a:r>
            <a:endParaRPr lang="zh-TW" altLang="en-US" dirty="0"/>
          </a:p>
        </p:txBody>
      </p:sp>
      <p:pic>
        <p:nvPicPr>
          <p:cNvPr id="5" name="圖片 4" descr="一張含有 文字, 美工圖案 的圖片&#10;&#10;自動產生的描述">
            <a:extLst>
              <a:ext uri="{FF2B5EF4-FFF2-40B4-BE49-F238E27FC236}">
                <a16:creationId xmlns:a16="http://schemas.microsoft.com/office/drawing/2014/main" id="{83E4AFFB-1123-40D3-AD3B-5162D2E8A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84" y="3429000"/>
            <a:ext cx="1485547" cy="1485547"/>
          </a:xfrm>
          <a:prstGeom prst="rect">
            <a:avLst/>
          </a:prstGeom>
        </p:spPr>
      </p:pic>
      <p:pic>
        <p:nvPicPr>
          <p:cNvPr id="7" name="圖片 6">
            <a:extLst>
              <a:ext uri="{FF2B5EF4-FFF2-40B4-BE49-F238E27FC236}">
                <a16:creationId xmlns:a16="http://schemas.microsoft.com/office/drawing/2014/main" id="{379E6A62-25A8-47F1-9625-C10C82E9F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73" y="3429000"/>
            <a:ext cx="1332709" cy="1332709"/>
          </a:xfrm>
          <a:prstGeom prst="rect">
            <a:avLst/>
          </a:prstGeom>
        </p:spPr>
      </p:pic>
      <p:pic>
        <p:nvPicPr>
          <p:cNvPr id="9" name="圖片 8">
            <a:extLst>
              <a:ext uri="{FF2B5EF4-FFF2-40B4-BE49-F238E27FC236}">
                <a16:creationId xmlns:a16="http://schemas.microsoft.com/office/drawing/2014/main" id="{BB6A9A60-8C00-4FD3-B621-7810D5EB5D53}"/>
              </a:ext>
            </a:extLst>
          </p:cNvPr>
          <p:cNvPicPr>
            <a:picLocks noChangeAspect="1"/>
          </p:cNvPicPr>
          <p:nvPr/>
        </p:nvPicPr>
        <p:blipFill>
          <a:blip r:embed="rId4"/>
          <a:stretch>
            <a:fillRect/>
          </a:stretch>
        </p:blipFill>
        <p:spPr>
          <a:xfrm rot="7306709">
            <a:off x="3309382" y="3388095"/>
            <a:ext cx="1417263" cy="1414516"/>
          </a:xfrm>
          <a:prstGeom prst="rect">
            <a:avLst/>
          </a:prstGeom>
        </p:spPr>
      </p:pic>
      <p:sp>
        <p:nvSpPr>
          <p:cNvPr id="10" name="加號 9">
            <a:extLst>
              <a:ext uri="{FF2B5EF4-FFF2-40B4-BE49-F238E27FC236}">
                <a16:creationId xmlns:a16="http://schemas.microsoft.com/office/drawing/2014/main" id="{B5D8BE93-A600-452B-A0F6-A00715796851}"/>
              </a:ext>
            </a:extLst>
          </p:cNvPr>
          <p:cNvSpPr/>
          <p:nvPr/>
        </p:nvSpPr>
        <p:spPr>
          <a:xfrm>
            <a:off x="2274009" y="3991741"/>
            <a:ext cx="550769" cy="580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a:extLst>
              <a:ext uri="{FF2B5EF4-FFF2-40B4-BE49-F238E27FC236}">
                <a16:creationId xmlns:a16="http://schemas.microsoft.com/office/drawing/2014/main" id="{CF8991E5-2055-4AE5-AF9C-11C485469312}"/>
              </a:ext>
            </a:extLst>
          </p:cNvPr>
          <p:cNvSpPr/>
          <p:nvPr/>
        </p:nvSpPr>
        <p:spPr>
          <a:xfrm>
            <a:off x="5228592" y="4006400"/>
            <a:ext cx="575308" cy="565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4C87D414-78F3-4CFA-A83C-2F9C6EBD9597}"/>
              </a:ext>
            </a:extLst>
          </p:cNvPr>
          <p:cNvGrpSpPr/>
          <p:nvPr/>
        </p:nvGrpSpPr>
        <p:grpSpPr>
          <a:xfrm>
            <a:off x="6240338" y="4570386"/>
            <a:ext cx="575308" cy="121030"/>
            <a:chOff x="8366508" y="4824386"/>
            <a:chExt cx="566238" cy="90514"/>
          </a:xfrm>
        </p:grpSpPr>
        <p:sp>
          <p:nvSpPr>
            <p:cNvPr id="12" name="橢圓 11">
              <a:extLst>
                <a:ext uri="{FF2B5EF4-FFF2-40B4-BE49-F238E27FC236}">
                  <a16:creationId xmlns:a16="http://schemas.microsoft.com/office/drawing/2014/main" id="{C29CFA56-BCE9-4087-AF63-6BD10B701F8E}"/>
                </a:ext>
              </a:extLst>
            </p:cNvPr>
            <p:cNvSpPr/>
            <p:nvPr/>
          </p:nvSpPr>
          <p:spPr>
            <a:xfrm>
              <a:off x="8366508"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1BB472C-DA67-4FA4-B167-8494C96D1C0D}"/>
                </a:ext>
              </a:extLst>
            </p:cNvPr>
            <p:cNvSpPr/>
            <p:nvPr/>
          </p:nvSpPr>
          <p:spPr>
            <a:xfrm>
              <a:off x="8624681"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A505E29-819A-4AE9-A0E1-39285053C63B}"/>
                </a:ext>
              </a:extLst>
            </p:cNvPr>
            <p:cNvSpPr/>
            <p:nvPr/>
          </p:nvSpPr>
          <p:spPr>
            <a:xfrm>
              <a:off x="8887027"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0D099524-5201-4DF0-9C7C-3248F7F08076}"/>
              </a:ext>
            </a:extLst>
          </p:cNvPr>
          <p:cNvGrpSpPr/>
          <p:nvPr/>
        </p:nvGrpSpPr>
        <p:grpSpPr>
          <a:xfrm>
            <a:off x="7207840" y="3840999"/>
            <a:ext cx="1730273" cy="850417"/>
            <a:chOff x="7617298" y="5549353"/>
            <a:chExt cx="2939278" cy="1003741"/>
          </a:xfrm>
        </p:grpSpPr>
        <p:sp>
          <p:nvSpPr>
            <p:cNvPr id="15" name="矩形 14">
              <a:extLst>
                <a:ext uri="{FF2B5EF4-FFF2-40B4-BE49-F238E27FC236}">
                  <a16:creationId xmlns:a16="http://schemas.microsoft.com/office/drawing/2014/main" id="{0EC69980-3532-46DC-A209-7B4E870C2E6D}"/>
                </a:ext>
              </a:extLst>
            </p:cNvPr>
            <p:cNvSpPr/>
            <p:nvPr/>
          </p:nvSpPr>
          <p:spPr>
            <a:xfrm>
              <a:off x="8128087" y="5549353"/>
              <a:ext cx="1917700" cy="100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8FB3A52C-17CF-4314-B3E8-CA9480FE54FB}"/>
                </a:ext>
              </a:extLst>
            </p:cNvPr>
            <p:cNvCxnSpPr>
              <a:endCxn id="15" idx="1"/>
            </p:cNvCxnSpPr>
            <p:nvPr/>
          </p:nvCxnSpPr>
          <p:spPr>
            <a:xfrm>
              <a:off x="7617298" y="6051224"/>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C53F8D39-9F6D-4C1A-B6C0-712C67AD3867}"/>
                </a:ext>
              </a:extLst>
            </p:cNvPr>
            <p:cNvCxnSpPr/>
            <p:nvPr/>
          </p:nvCxnSpPr>
          <p:spPr>
            <a:xfrm>
              <a:off x="10045787" y="6051223"/>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823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E24E4-C2F8-45CE-A8B4-B967EF97C046}"/>
              </a:ext>
            </a:extLst>
          </p:cNvPr>
          <p:cNvSpPr>
            <a:spLocks noGrp="1"/>
          </p:cNvSpPr>
          <p:nvPr>
            <p:ph type="title"/>
          </p:nvPr>
        </p:nvSpPr>
        <p:spPr/>
        <p:txBody>
          <a:bodyPr/>
          <a:lstStyle/>
          <a:p>
            <a:r>
              <a:rPr lang="en-US" altLang="zh-TW" dirty="0"/>
              <a:t>Background	</a:t>
            </a:r>
            <a:endParaRPr lang="zh-TW" altLang="en-US" dirty="0"/>
          </a:p>
        </p:txBody>
      </p:sp>
      <p:sp>
        <p:nvSpPr>
          <p:cNvPr id="3" name="內容版面配置區 2">
            <a:extLst>
              <a:ext uri="{FF2B5EF4-FFF2-40B4-BE49-F238E27FC236}">
                <a16:creationId xmlns:a16="http://schemas.microsoft.com/office/drawing/2014/main" id="{F58F42CA-3230-4ABC-BED8-843B2CC9B4C6}"/>
              </a:ext>
            </a:extLst>
          </p:cNvPr>
          <p:cNvSpPr>
            <a:spLocks noGrp="1"/>
          </p:cNvSpPr>
          <p:nvPr>
            <p:ph idx="1"/>
          </p:nvPr>
        </p:nvSpPr>
        <p:spPr>
          <a:xfrm>
            <a:off x="838200" y="1475874"/>
            <a:ext cx="10840452" cy="5149515"/>
          </a:xfrm>
        </p:spPr>
        <p:txBody>
          <a:bodyPr>
            <a:normAutofit/>
          </a:bodyPr>
          <a:lstStyle/>
          <a:p>
            <a:r>
              <a:rPr lang="en-US" altLang="zh-TW" dirty="0">
                <a:solidFill>
                  <a:srgbClr val="666666"/>
                </a:solidFill>
                <a:latin typeface="Open Sans"/>
              </a:rPr>
              <a:t>I</a:t>
            </a:r>
            <a:r>
              <a:rPr lang="en-US" altLang="zh-TW" b="0" i="0" dirty="0">
                <a:solidFill>
                  <a:srgbClr val="666666"/>
                </a:solidFill>
                <a:effectLst/>
                <a:latin typeface="Open Sans"/>
              </a:rPr>
              <a:t>nsight </a:t>
            </a:r>
            <a:r>
              <a:rPr lang="en-US" altLang="zh-TW" dirty="0">
                <a:solidFill>
                  <a:srgbClr val="666666"/>
                </a:solidFill>
                <a:latin typeface="Open Sans"/>
              </a:rPr>
              <a:t>T</a:t>
            </a:r>
            <a:r>
              <a:rPr lang="en-US" altLang="zh-TW" b="0" i="0" dirty="0">
                <a:solidFill>
                  <a:srgbClr val="666666"/>
                </a:solidFill>
                <a:effectLst/>
                <a:latin typeface="Open Sans"/>
              </a:rPr>
              <a:t>oolkit(ITK) is an open-source, cross-platform library that provides developers with an extensive suite of software tools for image analysis.  Developed through extreme programming methodologies, ITK builds on a proven, spatially-oriented architecture for processing, segmentation, and registration of scientific images in two, three, or more dimensions.</a:t>
            </a:r>
          </a:p>
          <a:p>
            <a:r>
              <a:rPr lang="en-US" altLang="zh-TW" dirty="0">
                <a:solidFill>
                  <a:srgbClr val="666666"/>
                </a:solidFill>
                <a:latin typeface="Open Sans"/>
              </a:rPr>
              <a:t>The latest version is 5.1.2 (12/8 2020)</a:t>
            </a:r>
          </a:p>
          <a:p>
            <a:r>
              <a:rPr lang="en-US" altLang="zh-TW" dirty="0">
                <a:solidFill>
                  <a:srgbClr val="666666"/>
                </a:solidFill>
                <a:latin typeface="Open Sans"/>
              </a:rPr>
              <a:t>language</a:t>
            </a:r>
            <a:r>
              <a:rPr lang="zh-TW" altLang="en-US" dirty="0">
                <a:solidFill>
                  <a:srgbClr val="666666"/>
                </a:solidFill>
                <a:latin typeface="Open Sans"/>
              </a:rPr>
              <a:t>：</a:t>
            </a:r>
            <a:r>
              <a:rPr lang="en-US" altLang="zh-TW" dirty="0" err="1">
                <a:solidFill>
                  <a:srgbClr val="666666"/>
                </a:solidFill>
                <a:latin typeface="Open Sans"/>
              </a:rPr>
              <a:t>c++</a:t>
            </a:r>
            <a:r>
              <a:rPr lang="en-US" altLang="zh-TW" dirty="0">
                <a:solidFill>
                  <a:srgbClr val="666666"/>
                </a:solidFill>
                <a:latin typeface="Open Sans"/>
              </a:rPr>
              <a:t>, python, </a:t>
            </a:r>
            <a:r>
              <a:rPr lang="en-US" altLang="zh-TW" dirty="0" err="1">
                <a:solidFill>
                  <a:srgbClr val="666666"/>
                </a:solidFill>
                <a:latin typeface="Open Sans"/>
              </a:rPr>
              <a:t>javascript</a:t>
            </a:r>
            <a:r>
              <a:rPr lang="en-US" altLang="zh-TW" dirty="0">
                <a:solidFill>
                  <a:srgbClr val="666666"/>
                </a:solidFill>
                <a:latin typeface="Open Sans"/>
              </a:rPr>
              <a:t> </a:t>
            </a:r>
            <a:endParaRPr lang="zh-TW" altLang="en-US" dirty="0"/>
          </a:p>
        </p:txBody>
      </p:sp>
    </p:spTree>
    <p:extLst>
      <p:ext uri="{BB962C8B-B14F-4D97-AF65-F5344CB8AC3E}">
        <p14:creationId xmlns:p14="http://schemas.microsoft.com/office/powerpoint/2010/main" val="427483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E6504-C458-4E79-ACE2-BC313309E440}"/>
              </a:ext>
            </a:extLst>
          </p:cNvPr>
          <p:cNvSpPr>
            <a:spLocks noGrp="1"/>
          </p:cNvSpPr>
          <p:nvPr>
            <p:ph type="title"/>
          </p:nvPr>
        </p:nvSpPr>
        <p:spPr/>
        <p:txBody>
          <a:bodyPr/>
          <a:lstStyle/>
          <a:p>
            <a:r>
              <a:rPr lang="en-US" altLang="zh-TW" dirty="0"/>
              <a:t>Motivation	</a:t>
            </a:r>
            <a:endParaRPr lang="zh-TW" altLang="en-US" dirty="0"/>
          </a:p>
        </p:txBody>
      </p:sp>
      <p:sp>
        <p:nvSpPr>
          <p:cNvPr id="3" name="內容版面配置區 2">
            <a:extLst>
              <a:ext uri="{FF2B5EF4-FFF2-40B4-BE49-F238E27FC236}">
                <a16:creationId xmlns:a16="http://schemas.microsoft.com/office/drawing/2014/main" id="{3FA948B6-8FE0-46AC-9ECD-DCD8E9298D23}"/>
              </a:ext>
            </a:extLst>
          </p:cNvPr>
          <p:cNvSpPr>
            <a:spLocks noGrp="1"/>
          </p:cNvSpPr>
          <p:nvPr>
            <p:ph idx="1"/>
          </p:nvPr>
        </p:nvSpPr>
        <p:spPr/>
        <p:txBody>
          <a:bodyPr>
            <a:normAutofit/>
          </a:bodyPr>
          <a:lstStyle/>
          <a:p>
            <a:r>
              <a:rPr lang="en-US" altLang="zh-TW" dirty="0"/>
              <a:t>The software was selected randomly by me at first time. I finally decided to introduce the topic because it can use python language  which is slightly familiar to me. </a:t>
            </a:r>
            <a:r>
              <a:rPr lang="en-US" altLang="zh-TW" dirty="0" err="1"/>
              <a:t>uhhh</a:t>
            </a:r>
            <a:r>
              <a:rPr lang="en-US" altLang="zh-TW" dirty="0"/>
              <a:t>... In fact, I haven’t  used python since last semester and almost forgot how to do.</a:t>
            </a:r>
          </a:p>
          <a:p>
            <a:r>
              <a:rPr lang="en-US" altLang="zh-TW" dirty="0"/>
              <a:t>However, ITK doesn’t provide any visualization functionalities. If applications requires visualization, we need to install another software, such as 3D Slicer, The Visualization Toolkit (VTK),and etc. additionally. Accidently, I found an easy-to-start software based on ITK, </a:t>
            </a:r>
            <a:r>
              <a:rPr lang="en-US" altLang="zh-TW" dirty="0" err="1"/>
              <a:t>SimpleITK</a:t>
            </a:r>
            <a:r>
              <a:rPr lang="en-US" altLang="zh-TW" dirty="0"/>
              <a:t>, which supports image IO, basic image manipulation,ITKv4 registration framework, and so on.</a:t>
            </a:r>
            <a:endParaRPr lang="en-US" altLang="zh-TW" b="0" i="0" dirty="0">
              <a:solidFill>
                <a:srgbClr val="666666"/>
              </a:solidFill>
              <a:effectLst/>
              <a:latin typeface="Open Sans"/>
            </a:endParaRPr>
          </a:p>
          <a:p>
            <a:pPr marL="0" indent="0">
              <a:buNone/>
            </a:pPr>
            <a:endParaRPr lang="zh-TW" altLang="en-US" dirty="0"/>
          </a:p>
        </p:txBody>
      </p:sp>
    </p:spTree>
    <p:extLst>
      <p:ext uri="{BB962C8B-B14F-4D97-AF65-F5344CB8AC3E}">
        <p14:creationId xmlns:p14="http://schemas.microsoft.com/office/powerpoint/2010/main" val="370985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3CD3B-A4F7-4D13-ABA8-8D60FC74AA5B}"/>
              </a:ext>
            </a:extLst>
          </p:cNvPr>
          <p:cNvSpPr>
            <a:spLocks noGrp="1"/>
          </p:cNvSpPr>
          <p:nvPr>
            <p:ph type="title"/>
          </p:nvPr>
        </p:nvSpPr>
        <p:spPr>
          <a:xfrm>
            <a:off x="597568" y="275472"/>
            <a:ext cx="10515600" cy="1325563"/>
          </a:xfrm>
        </p:spPr>
        <p:txBody>
          <a:bodyPr/>
          <a:lstStyle/>
          <a:p>
            <a:r>
              <a:rPr lang="en-US" altLang="zh-TW" dirty="0"/>
              <a:t>Why do I use </a:t>
            </a:r>
            <a:r>
              <a:rPr lang="en-US" altLang="zh-TW" dirty="0" err="1"/>
              <a:t>SimpleITK</a:t>
            </a:r>
            <a:r>
              <a:rPr lang="en-US" altLang="zh-TW" dirty="0"/>
              <a:t> instead of ITK.</a:t>
            </a:r>
            <a:endParaRPr lang="zh-TW" altLang="en-US" dirty="0"/>
          </a:p>
        </p:txBody>
      </p:sp>
      <p:sp>
        <p:nvSpPr>
          <p:cNvPr id="3" name="內容版面配置區 2">
            <a:extLst>
              <a:ext uri="{FF2B5EF4-FFF2-40B4-BE49-F238E27FC236}">
                <a16:creationId xmlns:a16="http://schemas.microsoft.com/office/drawing/2014/main" id="{2818E9C0-FF2D-4312-B032-2CEE78B8475A}"/>
              </a:ext>
            </a:extLst>
          </p:cNvPr>
          <p:cNvSpPr>
            <a:spLocks noGrp="1"/>
          </p:cNvSpPr>
          <p:nvPr>
            <p:ph idx="1"/>
          </p:nvPr>
        </p:nvSpPr>
        <p:spPr/>
        <p:txBody>
          <a:bodyPr/>
          <a:lstStyle/>
          <a:p>
            <a:r>
              <a:rPr lang="en-US" altLang="zh-TW" dirty="0" err="1"/>
              <a:t>SimpleITK</a:t>
            </a:r>
            <a:r>
              <a:rPr lang="en-US" altLang="zh-TW" dirty="0"/>
              <a:t> can easily visualize image using </a:t>
            </a:r>
            <a:r>
              <a:rPr lang="en-US" altLang="zh-TW" dirty="0" err="1"/>
              <a:t>Jupyter</a:t>
            </a:r>
            <a:r>
              <a:rPr lang="en-US" altLang="zh-TW" dirty="0"/>
              <a:t> notebook without installing additionally toolkit.</a:t>
            </a:r>
          </a:p>
          <a:p>
            <a:r>
              <a:rPr lang="en-US" altLang="zh-TW" dirty="0"/>
              <a:t>There are many tutorial videos about how to use python packages </a:t>
            </a:r>
            <a:r>
              <a:rPr lang="en-US" altLang="zh-TW" dirty="0" err="1"/>
              <a:t>SimpleITK</a:t>
            </a:r>
            <a:r>
              <a:rPr lang="en-US" altLang="zh-TW" dirty="0"/>
              <a:t> on the official YouTube’s channel named </a:t>
            </a:r>
            <a:r>
              <a:rPr lang="en-US" altLang="zh-TW" dirty="0" err="1"/>
              <a:t>SimpleITK</a:t>
            </a:r>
            <a:r>
              <a:rPr lang="en-US" altLang="zh-TW" dirty="0"/>
              <a:t>, furthermore, most of examples on official ITK website are programmed in C++.</a:t>
            </a:r>
          </a:p>
          <a:p>
            <a:r>
              <a:rPr lang="en-US" altLang="zh-TW" dirty="0"/>
              <a:t>I only want to demonstrate simple image registrations with light weight operations.</a:t>
            </a:r>
            <a:endParaRPr lang="zh-TW" altLang="en-US" dirty="0"/>
          </a:p>
        </p:txBody>
      </p:sp>
    </p:spTree>
    <p:extLst>
      <p:ext uri="{BB962C8B-B14F-4D97-AF65-F5344CB8AC3E}">
        <p14:creationId xmlns:p14="http://schemas.microsoft.com/office/powerpoint/2010/main" val="52603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3413E-4B76-427B-92A8-211CD031448D}"/>
              </a:ext>
            </a:extLst>
          </p:cNvPr>
          <p:cNvSpPr>
            <a:spLocks noGrp="1"/>
          </p:cNvSpPr>
          <p:nvPr>
            <p:ph type="title"/>
          </p:nvPr>
        </p:nvSpPr>
        <p:spPr/>
        <p:txBody>
          <a:bodyPr/>
          <a:lstStyle/>
          <a:p>
            <a:r>
              <a:rPr lang="en-US" altLang="zh-TW" dirty="0"/>
              <a:t>Purpose</a:t>
            </a:r>
            <a:endParaRPr lang="zh-TW" altLang="en-US" dirty="0"/>
          </a:p>
        </p:txBody>
      </p:sp>
      <p:sp>
        <p:nvSpPr>
          <p:cNvPr id="3" name="內容版面配置區 2">
            <a:extLst>
              <a:ext uri="{FF2B5EF4-FFF2-40B4-BE49-F238E27FC236}">
                <a16:creationId xmlns:a16="http://schemas.microsoft.com/office/drawing/2014/main" id="{F523F748-86DA-496A-BEEE-DEB24F5CBCEC}"/>
              </a:ext>
            </a:extLst>
          </p:cNvPr>
          <p:cNvSpPr>
            <a:spLocks noGrp="1"/>
          </p:cNvSpPr>
          <p:nvPr>
            <p:ph idx="1"/>
          </p:nvPr>
        </p:nvSpPr>
        <p:spPr>
          <a:xfrm>
            <a:off x="838200" y="1485900"/>
            <a:ext cx="10668000" cy="4779963"/>
          </a:xfrm>
        </p:spPr>
        <p:txBody>
          <a:bodyPr>
            <a:normAutofit fontScale="85000" lnSpcReduction="20000"/>
          </a:bodyPr>
          <a:lstStyle/>
          <a:p>
            <a:r>
              <a:rPr lang="en-US" altLang="zh-TW" b="0" i="0" dirty="0">
                <a:solidFill>
                  <a:srgbClr val="0070C0"/>
                </a:solidFill>
                <a:effectLst/>
                <a:latin typeface="arial" panose="020B0604020202020204" pitchFamily="34" charset="0"/>
              </a:rPr>
              <a:t>Core software components</a:t>
            </a:r>
          </a:p>
          <a:p>
            <a:r>
              <a:rPr lang="en-US" altLang="zh-TW" b="0" i="0" dirty="0">
                <a:solidFill>
                  <a:srgbClr val="0070C0"/>
                </a:solidFill>
                <a:effectLst/>
                <a:latin typeface="arial" panose="020B0604020202020204" pitchFamily="34" charset="0"/>
              </a:rPr>
              <a:t>ITK transforms should be unified</a:t>
            </a:r>
            <a:endParaRPr lang="en-US" altLang="zh-TW" b="0" i="0" u="sng" dirty="0">
              <a:solidFill>
                <a:srgbClr val="0070C0"/>
              </a:solidFill>
              <a:effectLst/>
              <a:latin typeface="arial" panose="020B0604020202020204" pitchFamily="34" charset="0"/>
            </a:endParaRPr>
          </a:p>
          <a:p>
            <a:r>
              <a:rPr lang="en-US" altLang="zh-TW" b="0" i="0" u="sng" dirty="0">
                <a:solidFill>
                  <a:srgbClr val="FF0000"/>
                </a:solidFill>
                <a:effectLst/>
                <a:latin typeface="arial" panose="020B0604020202020204" pitchFamily="34" charset="0"/>
              </a:rPr>
              <a:t>Image registration should be achievable in one step</a:t>
            </a:r>
          </a:p>
          <a:p>
            <a:r>
              <a:rPr lang="en-US" altLang="zh-TW" b="0" i="0" dirty="0">
                <a:effectLst/>
                <a:latin typeface="arial" panose="020B0604020202020204" pitchFamily="34" charset="0"/>
              </a:rPr>
              <a:t>Registration mappings should be applicable to a number of popular data types, including DTI</a:t>
            </a:r>
          </a:p>
          <a:p>
            <a:r>
              <a:rPr lang="en-US" altLang="zh-TW" b="0" i="0" dirty="0">
                <a:effectLst/>
                <a:latin typeface="arial" panose="020B0604020202020204" pitchFamily="34" charset="0"/>
              </a:rPr>
              <a:t>Affine and deformable similarity metrics should look as similar as possible</a:t>
            </a:r>
          </a:p>
          <a:p>
            <a:r>
              <a:rPr lang="en-US" altLang="zh-TW" b="0" i="0" dirty="0">
                <a:effectLst/>
                <a:latin typeface="arial" panose="020B0604020202020204" pitchFamily="34" charset="0"/>
              </a:rPr>
              <a:t>Users should be able to combine multiple similarity metrics, some of which may operate on different data types</a:t>
            </a:r>
          </a:p>
          <a:p>
            <a:r>
              <a:rPr lang="en-US" altLang="zh-TW" b="0" i="0" dirty="0">
                <a:effectLst/>
                <a:latin typeface="arial" panose="020B0604020202020204" pitchFamily="34" charset="0"/>
              </a:rPr>
              <a:t>Optimizers and transformations should interact flexibly</a:t>
            </a:r>
          </a:p>
          <a:p>
            <a:r>
              <a:rPr lang="en-US" altLang="zh-TW" b="0" i="0" strike="sngStrike" dirty="0">
                <a:effectLst/>
                <a:latin typeface="arial" panose="020B0604020202020204" pitchFamily="34" charset="0"/>
              </a:rPr>
              <a:t>GPU and multi-core acceleration will open up new applications for image registration</a:t>
            </a:r>
          </a:p>
          <a:p>
            <a:r>
              <a:rPr lang="en-US" altLang="zh-TW" b="0" i="0" strike="sngStrike" dirty="0">
                <a:effectLst/>
                <a:latin typeface="arial" panose="020B0604020202020204" pitchFamily="34" charset="0"/>
              </a:rPr>
              <a:t>Improve memory efficiency in optimization framework</a:t>
            </a:r>
            <a:br>
              <a:rPr lang="en-US" altLang="zh-TW" dirty="0"/>
            </a:br>
            <a:endParaRPr lang="en-US" altLang="zh-TW" dirty="0"/>
          </a:p>
        </p:txBody>
      </p:sp>
    </p:spTree>
    <p:extLst>
      <p:ext uri="{BB962C8B-B14F-4D97-AF65-F5344CB8AC3E}">
        <p14:creationId xmlns:p14="http://schemas.microsoft.com/office/powerpoint/2010/main" val="361946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FACD5-5E38-4DB2-8033-B0870EBDB851}"/>
              </a:ext>
            </a:extLst>
          </p:cNvPr>
          <p:cNvSpPr>
            <a:spLocks noGrp="1"/>
          </p:cNvSpPr>
          <p:nvPr>
            <p:ph type="title"/>
          </p:nvPr>
        </p:nvSpPr>
        <p:spPr>
          <a:xfrm>
            <a:off x="838200" y="365125"/>
            <a:ext cx="5014490" cy="1460500"/>
          </a:xfrm>
        </p:spPr>
        <p:txBody>
          <a:bodyPr>
            <a:normAutofit/>
          </a:bodyPr>
          <a:lstStyle/>
          <a:p>
            <a:r>
              <a:rPr lang="en-US" altLang="zh-TW" sz="2800" b="0" i="0" u="sng" dirty="0">
                <a:effectLst/>
                <a:latin typeface="arial" panose="020B0604020202020204" pitchFamily="34" charset="0"/>
              </a:rPr>
              <a:t>Core software components</a:t>
            </a:r>
            <a:br>
              <a:rPr lang="en-US" altLang="zh-TW" sz="2800" b="0" i="0" u="sng" dirty="0">
                <a:effectLst/>
                <a:latin typeface="arial" panose="020B0604020202020204" pitchFamily="34" charset="0"/>
              </a:rPr>
            </a:br>
            <a:endParaRPr lang="zh-TW" altLang="en-US" sz="2800" dirty="0"/>
          </a:p>
        </p:txBody>
      </p:sp>
      <p:sp>
        <p:nvSpPr>
          <p:cNvPr id="3" name="內容版面配置區 2">
            <a:extLst>
              <a:ext uri="{FF2B5EF4-FFF2-40B4-BE49-F238E27FC236}">
                <a16:creationId xmlns:a16="http://schemas.microsoft.com/office/drawing/2014/main" id="{1011F6A1-9E2F-4B27-ACF9-B04AFE9FB4E5}"/>
              </a:ext>
            </a:extLst>
          </p:cNvPr>
          <p:cNvSpPr>
            <a:spLocks noGrp="1"/>
          </p:cNvSpPr>
          <p:nvPr>
            <p:ph idx="1"/>
          </p:nvPr>
        </p:nvSpPr>
        <p:spPr/>
        <p:txBody>
          <a:bodyPr/>
          <a:lstStyle/>
          <a:p>
            <a:endParaRPr lang="en-US" altLang="zh-TW" dirty="0"/>
          </a:p>
          <a:p>
            <a:endParaRPr lang="zh-TW" altLang="en-US" dirty="0"/>
          </a:p>
        </p:txBody>
      </p:sp>
      <p:pic>
        <p:nvPicPr>
          <p:cNvPr id="5" name="圖片 4">
            <a:extLst>
              <a:ext uri="{FF2B5EF4-FFF2-40B4-BE49-F238E27FC236}">
                <a16:creationId xmlns:a16="http://schemas.microsoft.com/office/drawing/2014/main" id="{CFF9243F-62D5-45CE-9525-9263C93924E1}"/>
              </a:ext>
            </a:extLst>
          </p:cNvPr>
          <p:cNvPicPr>
            <a:picLocks noChangeAspect="1"/>
          </p:cNvPicPr>
          <p:nvPr/>
        </p:nvPicPr>
        <p:blipFill>
          <a:blip r:embed="rId2"/>
          <a:stretch>
            <a:fillRect/>
          </a:stretch>
        </p:blipFill>
        <p:spPr>
          <a:xfrm>
            <a:off x="5852690" y="47625"/>
            <a:ext cx="6049219" cy="6411220"/>
          </a:xfrm>
          <a:prstGeom prst="rect">
            <a:avLst/>
          </a:prstGeom>
        </p:spPr>
      </p:pic>
    </p:spTree>
    <p:extLst>
      <p:ext uri="{BB962C8B-B14F-4D97-AF65-F5344CB8AC3E}">
        <p14:creationId xmlns:p14="http://schemas.microsoft.com/office/powerpoint/2010/main" val="315484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862558-2F0E-4FD9-AE41-B41D8476C1A4}"/>
              </a:ext>
            </a:extLst>
          </p:cNvPr>
          <p:cNvSpPr>
            <a:spLocks noGrp="1"/>
          </p:cNvSpPr>
          <p:nvPr>
            <p:ph type="title"/>
          </p:nvPr>
        </p:nvSpPr>
        <p:spPr/>
        <p:txBody>
          <a:bodyPr/>
          <a:lstStyle/>
          <a:p>
            <a:r>
              <a:rPr lang="en-US" altLang="zh-TW" b="0" i="0" dirty="0">
                <a:effectLst/>
                <a:latin typeface="arial" panose="020B0604020202020204" pitchFamily="34" charset="0"/>
              </a:rPr>
              <a:t>ITK transforms should be unified</a:t>
            </a:r>
            <a:br>
              <a:rPr lang="en-US" altLang="zh-TW" b="0" i="0" u="sng" dirty="0">
                <a:effectLst/>
                <a:latin typeface="arial" panose="020B0604020202020204" pitchFamily="34" charset="0"/>
              </a:rPr>
            </a:br>
            <a:endParaRPr lang="zh-TW" altLang="en-US" dirty="0"/>
          </a:p>
        </p:txBody>
      </p:sp>
      <p:sp>
        <p:nvSpPr>
          <p:cNvPr id="3" name="內容版面配置區 2">
            <a:extLst>
              <a:ext uri="{FF2B5EF4-FFF2-40B4-BE49-F238E27FC236}">
                <a16:creationId xmlns:a16="http://schemas.microsoft.com/office/drawing/2014/main" id="{9EA7ADAC-341C-47BB-ADF1-BE1A85418366}"/>
              </a:ext>
            </a:extLst>
          </p:cNvPr>
          <p:cNvSpPr>
            <a:spLocks noGrp="1"/>
          </p:cNvSpPr>
          <p:nvPr>
            <p:ph idx="1"/>
          </p:nvPr>
        </p:nvSpPr>
        <p:spPr/>
        <p:txBody>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a:p>
            <a:r>
              <a:rPr lang="en-US" altLang="zh-TW" b="0" i="0" dirty="0">
                <a:solidFill>
                  <a:srgbClr val="000000"/>
                </a:solidFill>
                <a:effectLst/>
                <a:latin typeface="Times New Roman" panose="02020603050405020304" pitchFamily="18" charset="0"/>
              </a:rPr>
              <a:t>Both “fixed” and “moving” images may have initial transforms. 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endParaRPr lang="zh-TW" altLang="en-US" dirty="0"/>
          </a:p>
        </p:txBody>
      </p:sp>
    </p:spTree>
    <p:extLst>
      <p:ext uri="{BB962C8B-B14F-4D97-AF65-F5344CB8AC3E}">
        <p14:creationId xmlns:p14="http://schemas.microsoft.com/office/powerpoint/2010/main" val="80822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8C5BCD-AC27-46E7-9748-5B9FA8EEB840}"/>
              </a:ext>
            </a:extLst>
          </p:cNvPr>
          <p:cNvSpPr>
            <a:spLocks noGrp="1"/>
          </p:cNvSpPr>
          <p:nvPr>
            <p:ph type="title"/>
          </p:nvPr>
        </p:nvSpPr>
        <p:spPr>
          <a:xfrm>
            <a:off x="1422400" y="398952"/>
            <a:ext cx="9817100" cy="1055198"/>
          </a:xfrm>
        </p:spPr>
        <p:txBody>
          <a:bodyPr>
            <a:normAutofit/>
          </a:bodyPr>
          <a:lstStyle/>
          <a:p>
            <a:r>
              <a:rPr lang="en-US" altLang="zh-TW" dirty="0"/>
              <a:t>Local 			</a:t>
            </a:r>
            <a:r>
              <a:rPr lang="zh-TW" altLang="en-US" dirty="0"/>
              <a:t>  </a:t>
            </a:r>
            <a:r>
              <a:rPr lang="en-US" altLang="zh-TW" dirty="0" err="1"/>
              <a:t>v.s</a:t>
            </a:r>
            <a:r>
              <a:rPr lang="en-US" altLang="zh-TW" dirty="0"/>
              <a:t>.		 Global</a:t>
            </a:r>
            <a:endParaRPr lang="zh-TW" altLang="en-US" dirty="0"/>
          </a:p>
        </p:txBody>
      </p:sp>
      <p:pic>
        <p:nvPicPr>
          <p:cNvPr id="5" name="圖片 4">
            <a:extLst>
              <a:ext uri="{FF2B5EF4-FFF2-40B4-BE49-F238E27FC236}">
                <a16:creationId xmlns:a16="http://schemas.microsoft.com/office/drawing/2014/main" id="{E0869F2B-3962-41EB-9978-F8F3671A4241}"/>
              </a:ext>
            </a:extLst>
          </p:cNvPr>
          <p:cNvPicPr>
            <a:picLocks noChangeAspect="1"/>
          </p:cNvPicPr>
          <p:nvPr/>
        </p:nvPicPr>
        <p:blipFill>
          <a:blip r:embed="rId3"/>
          <a:stretch>
            <a:fillRect/>
          </a:stretch>
        </p:blipFill>
        <p:spPr>
          <a:xfrm>
            <a:off x="774969" y="2548665"/>
            <a:ext cx="5967375" cy="2018506"/>
          </a:xfrm>
          <a:prstGeom prst="rect">
            <a:avLst/>
          </a:prstGeom>
        </p:spPr>
      </p:pic>
      <p:sp>
        <p:nvSpPr>
          <p:cNvPr id="7" name="文字方塊 6">
            <a:extLst>
              <a:ext uri="{FF2B5EF4-FFF2-40B4-BE49-F238E27FC236}">
                <a16:creationId xmlns:a16="http://schemas.microsoft.com/office/drawing/2014/main" id="{D36872FC-10C4-43F5-B23B-3126FC90BC75}"/>
              </a:ext>
            </a:extLst>
          </p:cNvPr>
          <p:cNvSpPr txBox="1"/>
          <p:nvPr/>
        </p:nvSpPr>
        <p:spPr>
          <a:xfrm>
            <a:off x="4255588" y="6548438"/>
            <a:ext cx="8355512" cy="415498"/>
          </a:xfrm>
          <a:prstGeom prst="rect">
            <a:avLst/>
          </a:prstGeom>
          <a:noFill/>
        </p:spPr>
        <p:txBody>
          <a:bodyPr wrap="square">
            <a:spAutoFit/>
          </a:bodyPr>
          <a:lstStyle/>
          <a:p>
            <a:r>
              <a:rPr lang="en-US" altLang="zh-TW" sz="1050" dirty="0"/>
              <a:t>Left figure:</a:t>
            </a:r>
            <a:r>
              <a:rPr lang="zh-TW" altLang="en-US" sz="1050" dirty="0"/>
              <a:t>https://www.researchgate.net/figure/The-concept-of-displacement-fields-A-displacement-field-gives-for-every-pixel_fig1_267946997</a:t>
            </a:r>
            <a:endParaRPr lang="en-US" altLang="zh-TW" sz="1050" dirty="0"/>
          </a:p>
          <a:p>
            <a:r>
              <a:rPr lang="en-US" altLang="zh-TW" sz="1050" dirty="0"/>
              <a:t>Right </a:t>
            </a:r>
            <a:r>
              <a:rPr lang="en-US" altLang="zh-TW" sz="1050" dirty="0" err="1"/>
              <a:t>figure:https</a:t>
            </a:r>
            <a:r>
              <a:rPr lang="en-US" altLang="zh-TW" sz="1050" dirty="0"/>
              <a:t>://pubs.rsc.org/</a:t>
            </a:r>
            <a:r>
              <a:rPr lang="en-US" altLang="zh-TW" sz="1050" dirty="0" err="1"/>
              <a:t>en</a:t>
            </a:r>
            <a:r>
              <a:rPr lang="en-US" altLang="zh-TW" sz="1050" dirty="0"/>
              <a:t>/content/</a:t>
            </a:r>
            <a:r>
              <a:rPr lang="en-US" altLang="zh-TW" sz="1050" dirty="0" err="1"/>
              <a:t>articlelanding</a:t>
            </a:r>
            <a:r>
              <a:rPr lang="en-US" altLang="zh-TW" sz="1050" dirty="0"/>
              <a:t>/2012/</a:t>
            </a:r>
            <a:r>
              <a:rPr lang="en-US" altLang="zh-TW" sz="1050" dirty="0" err="1"/>
              <a:t>sm</a:t>
            </a:r>
            <a:r>
              <a:rPr lang="en-US" altLang="zh-TW" sz="1050" dirty="0"/>
              <a:t>/c2sm25364j#!</a:t>
            </a:r>
            <a:r>
              <a:rPr lang="en-US" altLang="zh-TW" sz="1050" dirty="0" err="1"/>
              <a:t>divAbstract</a:t>
            </a:r>
            <a:endParaRPr lang="zh-TW" altLang="en-US" sz="1050" dirty="0"/>
          </a:p>
        </p:txBody>
      </p:sp>
      <p:pic>
        <p:nvPicPr>
          <p:cNvPr id="9" name="圖片 8">
            <a:extLst>
              <a:ext uri="{FF2B5EF4-FFF2-40B4-BE49-F238E27FC236}">
                <a16:creationId xmlns:a16="http://schemas.microsoft.com/office/drawing/2014/main" id="{08E03D23-89B2-4628-89B0-11258AFEA7EF}"/>
              </a:ext>
            </a:extLst>
          </p:cNvPr>
          <p:cNvPicPr>
            <a:picLocks noChangeAspect="1"/>
          </p:cNvPicPr>
          <p:nvPr/>
        </p:nvPicPr>
        <p:blipFill>
          <a:blip r:embed="rId4"/>
          <a:stretch>
            <a:fillRect/>
          </a:stretch>
        </p:blipFill>
        <p:spPr>
          <a:xfrm>
            <a:off x="7445123" y="2647308"/>
            <a:ext cx="4191202" cy="1563384"/>
          </a:xfrm>
          <a:prstGeom prst="rect">
            <a:avLst/>
          </a:prstGeom>
        </p:spPr>
      </p:pic>
      <p:sp>
        <p:nvSpPr>
          <p:cNvPr id="10" name="文字方塊 9">
            <a:extLst>
              <a:ext uri="{FF2B5EF4-FFF2-40B4-BE49-F238E27FC236}">
                <a16:creationId xmlns:a16="http://schemas.microsoft.com/office/drawing/2014/main" id="{987621C7-314B-42D5-B4A7-D7839B04A582}"/>
              </a:ext>
            </a:extLst>
          </p:cNvPr>
          <p:cNvSpPr txBox="1"/>
          <p:nvPr/>
        </p:nvSpPr>
        <p:spPr>
          <a:xfrm>
            <a:off x="8433344" y="1902334"/>
            <a:ext cx="2667000" cy="646331"/>
          </a:xfrm>
          <a:prstGeom prst="rect">
            <a:avLst/>
          </a:prstGeom>
          <a:noFill/>
        </p:spPr>
        <p:txBody>
          <a:bodyPr wrap="square" rtlCol="0">
            <a:spAutoFit/>
          </a:bodyPr>
          <a:lstStyle/>
          <a:p>
            <a:r>
              <a:rPr lang="en-US" altLang="zh-TW" dirty="0"/>
              <a:t>Affine : it preserves parallelism, collinearity</a:t>
            </a:r>
            <a:endParaRPr lang="zh-TW" altLang="en-US" dirty="0"/>
          </a:p>
        </p:txBody>
      </p:sp>
      <p:sp>
        <p:nvSpPr>
          <p:cNvPr id="11" name="文字方塊 10">
            <a:extLst>
              <a:ext uri="{FF2B5EF4-FFF2-40B4-BE49-F238E27FC236}">
                <a16:creationId xmlns:a16="http://schemas.microsoft.com/office/drawing/2014/main" id="{0BAB45EE-DE34-4542-8DF0-672193C0C17B}"/>
              </a:ext>
            </a:extLst>
          </p:cNvPr>
          <p:cNvSpPr txBox="1"/>
          <p:nvPr/>
        </p:nvSpPr>
        <p:spPr>
          <a:xfrm>
            <a:off x="2699055" y="2075451"/>
            <a:ext cx="2667000" cy="369332"/>
          </a:xfrm>
          <a:prstGeom prst="rect">
            <a:avLst/>
          </a:prstGeom>
          <a:noFill/>
        </p:spPr>
        <p:txBody>
          <a:bodyPr wrap="square" rtlCol="0">
            <a:spAutoFit/>
          </a:bodyPr>
          <a:lstStyle/>
          <a:p>
            <a:r>
              <a:rPr lang="en-US" altLang="zh-TW" dirty="0"/>
              <a:t>deformation(</a:t>
            </a:r>
            <a:r>
              <a:rPr lang="zh-TW" altLang="en-US" dirty="0"/>
              <a:t>變形</a:t>
            </a:r>
            <a:r>
              <a:rPr lang="en-US" altLang="zh-TW" dirty="0"/>
              <a:t>)</a:t>
            </a:r>
            <a:endParaRPr lang="zh-TW" altLang="en-US" dirty="0"/>
          </a:p>
        </p:txBody>
      </p:sp>
    </p:spTree>
    <p:extLst>
      <p:ext uri="{BB962C8B-B14F-4D97-AF65-F5344CB8AC3E}">
        <p14:creationId xmlns:p14="http://schemas.microsoft.com/office/powerpoint/2010/main" val="3042022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3162</TotalTime>
  <Words>1099</Words>
  <Application>Microsoft Office PowerPoint</Application>
  <PresentationFormat>寬螢幕</PresentationFormat>
  <Paragraphs>74</Paragraphs>
  <Slides>12</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NexusSerif</vt:lpstr>
      <vt:lpstr>Open Sans</vt:lpstr>
      <vt:lpstr>Arial</vt:lpstr>
      <vt:lpstr>Arial</vt:lpstr>
      <vt:lpstr>Calibri</vt:lpstr>
      <vt:lpstr>Calibri Light</vt:lpstr>
      <vt:lpstr>Cambria Math</vt:lpstr>
      <vt:lpstr>Times New Roman</vt:lpstr>
      <vt:lpstr>Office 佈景主題</vt:lpstr>
      <vt:lpstr>The insight toolkit image registration framework</vt:lpstr>
      <vt:lpstr>Definition from wiki</vt:lpstr>
      <vt:lpstr>Background </vt:lpstr>
      <vt:lpstr>Motivation </vt:lpstr>
      <vt:lpstr>Why do I use SimpleITK instead of ITK.</vt:lpstr>
      <vt:lpstr>Purpose</vt:lpstr>
      <vt:lpstr>Core software components </vt:lpstr>
      <vt:lpstr>ITK transforms should be unified </vt:lpstr>
      <vt:lpstr>Local      v.s.   Global</vt:lpstr>
      <vt:lpstr>Asymmetric interpolation</vt:lpstr>
      <vt:lpstr>interpolation</vt:lpstr>
      <vt:lpstr>Similarity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insight toolkit image registration framework</dc:title>
  <dc:creator>攸俺 林</dc:creator>
  <cp:lastModifiedBy>攸俺 林</cp:lastModifiedBy>
  <cp:revision>37</cp:revision>
  <dcterms:created xsi:type="dcterms:W3CDTF">2020-12-10T06:39:39Z</dcterms:created>
  <dcterms:modified xsi:type="dcterms:W3CDTF">2020-12-16T09:44:04Z</dcterms:modified>
</cp:coreProperties>
</file>