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2" r:id="rId3"/>
    <p:sldId id="257" r:id="rId4"/>
    <p:sldId id="258" r:id="rId5"/>
    <p:sldId id="260" r:id="rId6"/>
    <p:sldId id="275" r:id="rId7"/>
    <p:sldId id="261" r:id="rId8"/>
    <p:sldId id="259" r:id="rId9"/>
    <p:sldId id="262" r:id="rId10"/>
    <p:sldId id="265" r:id="rId11"/>
    <p:sldId id="263" r:id="rId12"/>
    <p:sldId id="269" r:id="rId13"/>
    <p:sldId id="266" r:id="rId14"/>
    <p:sldId id="267" r:id="rId15"/>
    <p:sldId id="270" r:id="rId16"/>
    <p:sldId id="277" r:id="rId17"/>
    <p:sldId id="273" r:id="rId18"/>
    <p:sldId id="268" r:id="rId19"/>
    <p:sldId id="274" r:id="rId20"/>
    <p:sldId id="278" r:id="rId21"/>
    <p:sldId id="279" r:id="rId22"/>
    <p:sldId id="264" r:id="rId23"/>
    <p:sldId id="271"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53" d="100"/>
          <a:sy n="153" d="100"/>
        </p:scale>
        <p:origin x="62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A424B-410E-458B-BCD8-815D09AE76FC}" type="datetimeFigureOut">
              <a:rPr lang="zh-TW" altLang="en-US" smtClean="0"/>
              <a:t>2020/12/31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2DD8B-6A37-4AD7-A32D-7E1763BC5C90}" type="slidenum">
              <a:rPr lang="zh-TW" altLang="en-US" smtClean="0"/>
              <a:t>‹#›</a:t>
            </a:fld>
            <a:endParaRPr lang="zh-TW" altLang="en-US"/>
          </a:p>
        </p:txBody>
      </p:sp>
    </p:spTree>
    <p:extLst>
      <p:ext uri="{BB962C8B-B14F-4D97-AF65-F5344CB8AC3E}">
        <p14:creationId xmlns:p14="http://schemas.microsoft.com/office/powerpoint/2010/main" val="407736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000000"/>
                </a:solidFill>
                <a:effectLst/>
                <a:latin typeface="Times New Roman" panose="02020603050405020304" pitchFamily="18" charset="0"/>
              </a:rPr>
              <a:t>Each ITK</a:t>
            </a:r>
            <a:r>
              <a:rPr lang="en-US" altLang="zh-TW" b="0" i="0" baseline="30000" dirty="0">
                <a:solidFill>
                  <a:srgbClr val="000000"/>
                </a:solidFill>
                <a:effectLst/>
                <a:latin typeface="Times New Roman" panose="02020603050405020304" pitchFamily="18" charset="0"/>
              </a:rPr>
              <a:t>4</a:t>
            </a:r>
            <a:r>
              <a:rPr lang="en-US" altLang="zh-TW" b="0" i="0" dirty="0">
                <a:solidFill>
                  <a:srgbClr val="000000"/>
                </a:solidFill>
                <a:effectLst/>
                <a:latin typeface="Times New Roman" panose="02020603050405020304" pitchFamily="18" charset="0"/>
              </a:rPr>
              <a:t> transform now has either global support (affine transform) or local (or compact) support (a displacement field transform)</a:t>
            </a:r>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11</a:t>
            </a:fld>
            <a:endParaRPr lang="zh-TW" altLang="en-US"/>
          </a:p>
        </p:txBody>
      </p:sp>
    </p:spTree>
    <p:extLst>
      <p:ext uri="{BB962C8B-B14F-4D97-AF65-F5344CB8AC3E}">
        <p14:creationId xmlns:p14="http://schemas.microsoft.com/office/powerpoint/2010/main" val="1592443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舉個實際的例子 如果我有兩張圖片 要在中間插入三張 而這兩張圖片旋轉角度不同 </a:t>
            </a:r>
            <a:endParaRPr lang="en-US" altLang="zh-TW" dirty="0"/>
          </a:p>
          <a:p>
            <a:r>
              <a:rPr lang="zh-TW" altLang="en-US" dirty="0"/>
              <a:t>上方組是使用傳統的</a:t>
            </a:r>
            <a:r>
              <a:rPr lang="en-US" altLang="zh-TW" dirty="0"/>
              <a:t>linear interpolation</a:t>
            </a:r>
            <a:r>
              <a:rPr lang="zh-TW" altLang="en-US" dirty="0"/>
              <a:t>實作出的 可以看到中間那張圖具有明顯的模糊 比對下方該論文作者使用的改良版方法可以清除大部分的殘影 非常乾淨</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20</a:t>
            </a:fld>
            <a:endParaRPr lang="zh-TW" altLang="en-US"/>
          </a:p>
        </p:txBody>
      </p:sp>
    </p:spTree>
    <p:extLst>
      <p:ext uri="{BB962C8B-B14F-4D97-AF65-F5344CB8AC3E}">
        <p14:creationId xmlns:p14="http://schemas.microsoft.com/office/powerpoint/2010/main" val="1697755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Sigma</a:t>
            </a:r>
            <a:r>
              <a:rPr lang="zh-TW" altLang="en-US" dirty="0"/>
              <a:t>不變 但整體區域變小 因此相對來說</a:t>
            </a:r>
            <a:r>
              <a:rPr lang="en-US" altLang="zh-TW" dirty="0"/>
              <a:t>sigma</a:t>
            </a:r>
            <a:r>
              <a:rPr lang="zh-TW" altLang="en-US" dirty="0"/>
              <a:t>同樣為</a:t>
            </a:r>
            <a:r>
              <a:rPr lang="en-US" altLang="zh-TW" dirty="0"/>
              <a:t>2pixel</a:t>
            </a:r>
            <a:r>
              <a:rPr lang="zh-TW" altLang="en-US" dirty="0"/>
              <a:t>對小面積的影響會更明顯 模糊程度更高</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12</a:t>
            </a:fld>
            <a:endParaRPr lang="zh-TW" altLang="en-US"/>
          </a:p>
        </p:txBody>
      </p:sp>
    </p:spTree>
    <p:extLst>
      <p:ext uri="{BB962C8B-B14F-4D97-AF65-F5344CB8AC3E}">
        <p14:creationId xmlns:p14="http://schemas.microsoft.com/office/powerpoint/2010/main" val="3839753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任意兩個切片中間都會因為機器還是甚麼的問題而造成切的厚度不相同或者切出來的間隔太大，這時我們要重建成</a:t>
            </a:r>
            <a:r>
              <a:rPr lang="en-US" altLang="zh-TW" dirty="0"/>
              <a:t>3D</a:t>
            </a:r>
            <a:r>
              <a:rPr lang="zh-TW" altLang="en-US" dirty="0"/>
              <a:t>影像必須去除這些缺失的切片，以內插方式補足資訊，當然這無法完美補成</a:t>
            </a:r>
            <a:r>
              <a:rPr lang="en-US" altLang="zh-TW" dirty="0"/>
              <a:t>3D</a:t>
            </a:r>
            <a:r>
              <a:rPr lang="zh-TW" altLang="en-US" dirty="0"/>
              <a:t>圖案，因此會有</a:t>
            </a:r>
            <a:r>
              <a:rPr lang="en-US" altLang="zh-TW" dirty="0"/>
              <a:t>registration bias</a:t>
            </a:r>
          </a:p>
          <a:p>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13</a:t>
            </a:fld>
            <a:endParaRPr lang="zh-TW" altLang="en-US"/>
          </a:p>
        </p:txBody>
      </p:sp>
    </p:spTree>
    <p:extLst>
      <p:ext uri="{BB962C8B-B14F-4D97-AF65-F5344CB8AC3E}">
        <p14:creationId xmlns:p14="http://schemas.microsoft.com/office/powerpoint/2010/main" val="454371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優點是想法簡單 取鄰近的點做平均或插值 缺點是準確度不高  若邊緣有變形 容易造成插進去的圖模糊</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14</a:t>
            </a:fld>
            <a:endParaRPr lang="zh-TW" altLang="en-US"/>
          </a:p>
        </p:txBody>
      </p:sp>
    </p:spTree>
    <p:extLst>
      <p:ext uri="{BB962C8B-B14F-4D97-AF65-F5344CB8AC3E}">
        <p14:creationId xmlns:p14="http://schemas.microsoft.com/office/powerpoint/2010/main" val="50552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Object-based method</a:t>
            </a:r>
            <a:r>
              <a:rPr lang="zh-TW" altLang="en-US" dirty="0"/>
              <a:t>主要是用來萃取特徵與輪廓 藉以幫助插值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舉個例子 </a:t>
            </a:r>
            <a:r>
              <a:rPr lang="en-US" altLang="zh-TW" dirty="0"/>
              <a:t>shaped base method</a:t>
            </a:r>
            <a:r>
              <a:rPr lang="zh-TW" altLang="en-US" dirty="0"/>
              <a:t>是計算輪廓與像素兩者間的位移量而非單純用兩像素插值找轉換</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譬如說這張圖 </a:t>
            </a:r>
            <a:r>
              <a:rPr lang="en-US" altLang="zh-TW" dirty="0"/>
              <a:t>a</a:t>
            </a:r>
            <a:r>
              <a:rPr lang="zh-TW" altLang="en-US" dirty="0"/>
              <a:t>圖</a:t>
            </a:r>
            <a:r>
              <a:rPr lang="en-US" altLang="zh-TW" dirty="0"/>
              <a:t>b</a:t>
            </a:r>
            <a:r>
              <a:rPr lang="zh-TW" altLang="en-US" dirty="0"/>
              <a:t>圖要做插值 但是在</a:t>
            </a:r>
            <a:r>
              <a:rPr lang="en-US" altLang="zh-TW" dirty="0"/>
              <a:t>shape-based</a:t>
            </a:r>
            <a:r>
              <a:rPr lang="zh-TW" altLang="en-US" dirty="0"/>
              <a:t>中 會產生</a:t>
            </a:r>
            <a:r>
              <a:rPr lang="en-US" altLang="zh-TW" dirty="0"/>
              <a:t>c</a:t>
            </a:r>
            <a:r>
              <a:rPr lang="zh-TW" altLang="en-US" dirty="0"/>
              <a:t>圖的情況 根據演算法定義 在輪廓內的像素距離會是正值 外面的會是負值 </a:t>
            </a:r>
            <a:r>
              <a:rPr lang="en-US" altLang="zh-TW" dirty="0"/>
              <a:t>a</a:t>
            </a:r>
            <a:r>
              <a:rPr lang="zh-TW" altLang="en-US" dirty="0"/>
              <a:t>和</a:t>
            </a:r>
            <a:r>
              <a:rPr lang="en-US" altLang="zh-TW" dirty="0"/>
              <a:t>b</a:t>
            </a:r>
            <a:r>
              <a:rPr lang="zh-TW" altLang="en-US" dirty="0"/>
              <a:t>的相對位置剛好使 </a:t>
            </a:r>
            <a:r>
              <a:rPr lang="en-US" altLang="zh-TW" dirty="0" err="1"/>
              <a:t>a.b</a:t>
            </a:r>
            <a:r>
              <a:rPr lang="zh-TW" altLang="en-US" dirty="0"/>
              <a:t>一正一負相抵銷成</a:t>
            </a:r>
            <a:r>
              <a:rPr lang="en-US" altLang="zh-TW" dirty="0"/>
              <a:t>0</a:t>
            </a:r>
            <a:r>
              <a:rPr lang="zh-TW" altLang="en-US" dirty="0"/>
              <a:t> 因此這個方法沒有先做對齊就會產生這種問題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若先對齊重心如</a:t>
            </a:r>
            <a:r>
              <a:rPr lang="en-US" altLang="zh-TW" dirty="0"/>
              <a:t>d</a:t>
            </a:r>
            <a:r>
              <a:rPr lang="zh-TW" altLang="en-US" dirty="0"/>
              <a:t>圖 在做插值就能成功 </a:t>
            </a:r>
            <a:endParaRPr lang="en-US" altLang="zh-TW"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15</a:t>
            </a:fld>
            <a:endParaRPr lang="zh-TW" altLang="en-US"/>
          </a:p>
        </p:txBody>
      </p:sp>
    </p:spTree>
    <p:extLst>
      <p:ext uri="{BB962C8B-B14F-4D97-AF65-F5344CB8AC3E}">
        <p14:creationId xmlns:p14="http://schemas.microsoft.com/office/powerpoint/2010/main" val="1708751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比較深色的是</a:t>
            </a:r>
            <a:r>
              <a:rPr lang="en-US" altLang="zh-TW" dirty="0"/>
              <a:t>x0 </a:t>
            </a:r>
            <a:r>
              <a:rPr lang="zh-TW" altLang="en-US" dirty="0"/>
              <a:t>淺色的是</a:t>
            </a:r>
            <a:r>
              <a:rPr lang="en-US" altLang="zh-TW" dirty="0"/>
              <a:t>xn+1</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使用</a:t>
            </a:r>
            <a:r>
              <a:rPr lang="en-US" altLang="zh-TW" dirty="0"/>
              <a:t>dilation operator</a:t>
            </a:r>
            <a:r>
              <a:rPr lang="zh-TW" altLang="en-US" dirty="0"/>
              <a:t>在區域</a:t>
            </a:r>
            <a:r>
              <a:rPr lang="en-US" altLang="zh-TW" dirty="0"/>
              <a:t>1</a:t>
            </a:r>
            <a:r>
              <a:rPr lang="zh-TW" altLang="en-US" dirty="0"/>
              <a:t> </a:t>
            </a:r>
            <a:r>
              <a:rPr lang="en-US" altLang="zh-TW" dirty="0"/>
              <a:t>2</a:t>
            </a:r>
            <a:r>
              <a:rPr lang="zh-TW" altLang="en-US" dirty="0"/>
              <a:t>去獲得與區域三邊界的像素距離 在這個過程中區域</a:t>
            </a:r>
            <a:r>
              <a:rPr lang="en-US" altLang="zh-TW" dirty="0"/>
              <a:t>1.2</a:t>
            </a:r>
            <a:r>
              <a:rPr lang="zh-TW" altLang="en-US" dirty="0"/>
              <a:t>的像素會朝區域</a:t>
            </a:r>
            <a:r>
              <a:rPr lang="en-US" altLang="zh-TW" dirty="0"/>
              <a:t>3</a:t>
            </a:r>
            <a:r>
              <a:rPr lang="zh-TW" altLang="en-US" dirty="0"/>
              <a:t>移動 再透過</a:t>
            </a:r>
            <a:r>
              <a:rPr lang="en-US" altLang="zh-TW" dirty="0"/>
              <a:t>erosion</a:t>
            </a:r>
            <a:r>
              <a:rPr lang="zh-TW" altLang="en-US" dirty="0"/>
              <a:t> </a:t>
            </a:r>
            <a:r>
              <a:rPr lang="en-US" altLang="zh-TW" dirty="0"/>
              <a:t>operator</a:t>
            </a:r>
            <a:r>
              <a:rPr lang="zh-TW" altLang="en-US" dirty="0"/>
              <a:t>進行插值</a:t>
            </a:r>
            <a:endParaRPr lang="en-US" altLang="zh-TW"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16</a:t>
            </a:fld>
            <a:endParaRPr lang="zh-TW" altLang="en-US"/>
          </a:p>
        </p:txBody>
      </p:sp>
    </p:spTree>
    <p:extLst>
      <p:ext uri="{BB962C8B-B14F-4D97-AF65-F5344CB8AC3E}">
        <p14:creationId xmlns:p14="http://schemas.microsoft.com/office/powerpoint/2010/main" val="3387127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第一點若不成立 切片資訊可能會遺失</a:t>
            </a:r>
            <a:r>
              <a:rPr lang="en-US" altLang="zh-TW" dirty="0"/>
              <a:t>(asymmetric interpolation)</a:t>
            </a:r>
            <a:r>
              <a:rPr lang="zh-TW" altLang="en-US" dirty="0"/>
              <a:t>  第二點會影響使用甚麼演算法以及難度</a:t>
            </a:r>
            <a:endParaRPr lang="en-US" altLang="zh-TW" dirty="0"/>
          </a:p>
          <a:p>
            <a:r>
              <a:rPr lang="zh-TW" altLang="en-US" dirty="0"/>
              <a:t>舉個例子 先將</a:t>
            </a:r>
            <a:r>
              <a:rPr lang="en-US" altLang="zh-TW" dirty="0"/>
              <a:t>AB</a:t>
            </a:r>
            <a:r>
              <a:rPr lang="zh-TW" altLang="en-US" dirty="0"/>
              <a:t>影像對齊 根據計算得到最短距離</a:t>
            </a:r>
            <a:r>
              <a:rPr lang="en-US" altLang="zh-TW" dirty="0" err="1"/>
              <a:t>Lmin</a:t>
            </a:r>
            <a:r>
              <a:rPr lang="zh-TW" altLang="en-US" dirty="0"/>
              <a:t>平移找通過目標點</a:t>
            </a:r>
            <a:r>
              <a:rPr lang="en-US" altLang="zh-TW" dirty="0"/>
              <a:t>x</a:t>
            </a:r>
            <a:r>
              <a:rPr lang="zh-TW" altLang="en-US" dirty="0"/>
              <a:t>的</a:t>
            </a:r>
            <a:r>
              <a:rPr lang="en-US" altLang="zh-TW" dirty="0"/>
              <a:t>Lx</a:t>
            </a:r>
            <a:r>
              <a:rPr lang="zh-TW" altLang="en-US" dirty="0"/>
              <a:t> 透過</a:t>
            </a:r>
            <a:r>
              <a:rPr lang="en-US" altLang="zh-TW" dirty="0"/>
              <a:t>lx</a:t>
            </a:r>
            <a:r>
              <a:rPr lang="zh-TW" altLang="en-US" dirty="0"/>
              <a:t>可得在兩張圖相對目標</a:t>
            </a:r>
            <a:r>
              <a:rPr lang="en-US" altLang="zh-TW" dirty="0"/>
              <a:t>XA</a:t>
            </a:r>
            <a:r>
              <a:rPr lang="zh-TW" altLang="en-US" dirty="0"/>
              <a:t> </a:t>
            </a:r>
            <a:r>
              <a:rPr lang="en-US" altLang="zh-TW" dirty="0"/>
              <a:t>XB</a:t>
            </a:r>
            <a:r>
              <a:rPr lang="zh-TW" altLang="en-US" dirty="0"/>
              <a:t> 在轉換回原本的座標系統</a:t>
            </a:r>
            <a:r>
              <a:rPr lang="en-US" altLang="zh-TW" dirty="0"/>
              <a:t>W</a:t>
            </a:r>
            <a:r>
              <a:rPr lang="zh-TW" altLang="en-US" dirty="0"/>
              <a:t> 這個過程可以得到轉換矩陣</a:t>
            </a:r>
            <a:r>
              <a:rPr lang="en-US" altLang="zh-TW" dirty="0"/>
              <a:t>TA</a:t>
            </a:r>
            <a:r>
              <a:rPr lang="zh-TW" altLang="en-US" dirty="0"/>
              <a:t> </a:t>
            </a:r>
            <a:r>
              <a:rPr lang="en-US" altLang="zh-TW" dirty="0"/>
              <a:t>TB</a:t>
            </a:r>
            <a:r>
              <a:rPr lang="zh-TW" altLang="en-US" dirty="0"/>
              <a:t>和</a:t>
            </a:r>
            <a:r>
              <a:rPr lang="en-US" altLang="zh-TW" dirty="0"/>
              <a:t>TI</a:t>
            </a:r>
            <a:r>
              <a:rPr lang="zh-TW" altLang="en-US" dirty="0"/>
              <a:t> 透過矩陣找出插值</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17</a:t>
            </a:fld>
            <a:endParaRPr lang="zh-TW" altLang="en-US"/>
          </a:p>
        </p:txBody>
      </p:sp>
    </p:spTree>
    <p:extLst>
      <p:ext uri="{BB962C8B-B14F-4D97-AF65-F5344CB8AC3E}">
        <p14:creationId xmlns:p14="http://schemas.microsoft.com/office/powerpoint/2010/main" val="218440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如果今天我們有很多的資料點 想要找出一個函數表現這些資料點 我們會利用插值方式 例如牛頓插值去擬合出一條線通過所有的點 常理上分布應該是愈高次方就更能將這些點連起來 因為愈高次方能轉的方向愈多 </a:t>
            </a:r>
            <a:endParaRPr lang="en-US" altLang="zh-TW" dirty="0"/>
          </a:p>
          <a:p>
            <a:r>
              <a:rPr lang="zh-TW" altLang="en-US" dirty="0"/>
              <a:t>有一個人就發現了這想法不太對 他發現在高次方時正確率卻下降了 這是龍格現象 尋找一個函數使用過高次方項導致某些端點出現異常極值 並非我們想的愈高次方的函數就能更完美的擬合 因此才會有以下想法衍伸出來</a:t>
            </a:r>
            <a:endParaRPr lang="en-US" altLang="zh-TW" dirty="0"/>
          </a:p>
          <a:p>
            <a:r>
              <a:rPr lang="zh-TW" altLang="en-US" dirty="0"/>
              <a:t>拆成多段討論 </a:t>
            </a:r>
            <a:r>
              <a:rPr lang="en-US" altLang="zh-TW" dirty="0"/>
              <a:t>=&gt;</a:t>
            </a:r>
            <a:r>
              <a:rPr lang="zh-TW" altLang="en-US" dirty="0"/>
              <a:t>樣條插值   線性樣條插值 每一段用直線相連   三次樣條插值每一段使用最高次數為三次方的函數</a:t>
            </a:r>
            <a:r>
              <a:rPr lang="en-US" altLang="zh-TW" dirty="0"/>
              <a:t>fit</a:t>
            </a:r>
            <a:r>
              <a:rPr lang="zh-TW" altLang="en-US" dirty="0"/>
              <a:t>   </a:t>
            </a:r>
            <a:r>
              <a:rPr lang="en-US" altLang="zh-TW" dirty="0"/>
              <a:t>B spline</a:t>
            </a:r>
            <a:r>
              <a:rPr lang="zh-TW" altLang="en-US" dirty="0"/>
              <a:t>是近幾年較常使用的演算法 至少在我選的這篇論文中有提到目前</a:t>
            </a:r>
            <a:r>
              <a:rPr lang="en-US" altLang="zh-TW" dirty="0"/>
              <a:t>ITK</a:t>
            </a:r>
            <a:r>
              <a:rPr lang="zh-TW" altLang="en-US" dirty="0"/>
              <a:t>樣條插值以及一些</a:t>
            </a:r>
            <a:r>
              <a:rPr lang="en-US" altLang="zh-TW" dirty="0"/>
              <a:t>2018</a:t>
            </a:r>
            <a:r>
              <a:rPr lang="zh-TW" altLang="en-US" dirty="0"/>
              <a:t>年的論文也還能看到這個演算法 蠻複雜 這邊就不解釋了</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18</a:t>
            </a:fld>
            <a:endParaRPr lang="zh-TW" altLang="en-US"/>
          </a:p>
        </p:txBody>
      </p:sp>
    </p:spTree>
    <p:extLst>
      <p:ext uri="{BB962C8B-B14F-4D97-AF65-F5344CB8AC3E}">
        <p14:creationId xmlns:p14="http://schemas.microsoft.com/office/powerpoint/2010/main" val="526561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上面這張圖是基於</a:t>
            </a:r>
            <a:r>
              <a:rPr lang="en-US" altLang="zh-TW" dirty="0"/>
              <a:t>scene based</a:t>
            </a:r>
            <a:r>
              <a:rPr lang="zh-TW" altLang="en-US" dirty="0"/>
              <a:t>的方法插入中間圖片 可以看到不同的權重所做出來的清晰程度會完全不同 但我們從左往右處理 或由右往左處理都能得到相同的結果 這是</a:t>
            </a:r>
            <a:r>
              <a:rPr lang="en-US" altLang="zh-TW" dirty="0"/>
              <a:t>symmetric interpolation</a:t>
            </a:r>
          </a:p>
          <a:p>
            <a:r>
              <a:rPr lang="en-US" altLang="zh-TW" dirty="0"/>
              <a:t>Asymmetric</a:t>
            </a:r>
            <a:r>
              <a:rPr lang="zh-TW" altLang="en-US" dirty="0"/>
              <a:t>指起初有</a:t>
            </a:r>
            <a:r>
              <a:rPr lang="en-US" altLang="zh-TW" dirty="0"/>
              <a:t>Io</a:t>
            </a:r>
            <a:r>
              <a:rPr lang="zh-TW" altLang="en-US" dirty="0"/>
              <a:t>與</a:t>
            </a:r>
            <a:r>
              <a:rPr lang="en-US" altLang="zh-TW" dirty="0"/>
              <a:t>I1</a:t>
            </a:r>
            <a:r>
              <a:rPr lang="zh-TW" altLang="en-US" dirty="0"/>
              <a:t>兩張圖 我們要將這兩張圖中間插入圖片 很明顯的這兩張圖特徵不一樣 </a:t>
            </a:r>
            <a:r>
              <a:rPr lang="en-US" altLang="zh-TW" dirty="0"/>
              <a:t>I1</a:t>
            </a:r>
            <a:r>
              <a:rPr lang="zh-TW" altLang="en-US" dirty="0"/>
              <a:t>白區域稍微大一點 然後中間有一個黑圓 我們無法直接憑空生出一個黑圓在中間</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將</a:t>
            </a:r>
            <a:r>
              <a:rPr lang="en-US" altLang="zh-TW" dirty="0"/>
              <a:t>I0</a:t>
            </a:r>
            <a:r>
              <a:rPr lang="zh-TW" altLang="en-US" dirty="0"/>
              <a:t>經</a:t>
            </a:r>
            <a:r>
              <a:rPr lang="en-US" altLang="zh-TW" dirty="0"/>
              <a:t>x0</a:t>
            </a:r>
            <a:r>
              <a:rPr lang="zh-TW" altLang="en-US" dirty="0"/>
              <a:t>轉換後得到右上角圖 對比</a:t>
            </a:r>
            <a:r>
              <a:rPr lang="en-US" altLang="zh-TW" dirty="0"/>
              <a:t>I1</a:t>
            </a:r>
            <a:r>
              <a:rPr lang="zh-TW" altLang="en-US" dirty="0"/>
              <a:t>會發現中間沒有黑色區塊 這個過程定義為</a:t>
            </a:r>
            <a:r>
              <a:rPr lang="en-US" altLang="zh-TW" dirty="0"/>
              <a:t>forward registration</a:t>
            </a:r>
            <a:r>
              <a:rPr lang="zh-TW" altLang="en-US" dirty="0"/>
              <a:t> </a:t>
            </a:r>
            <a:endParaRPr lang="en-US" altLang="zh-TW" dirty="0"/>
          </a:p>
          <a:p>
            <a:r>
              <a:rPr lang="zh-TW" altLang="en-US" dirty="0"/>
              <a:t>將</a:t>
            </a:r>
            <a:r>
              <a:rPr lang="en-US" altLang="zh-TW" dirty="0"/>
              <a:t>I1</a:t>
            </a:r>
            <a:r>
              <a:rPr lang="zh-TW" altLang="en-US" dirty="0"/>
              <a:t>經</a:t>
            </a:r>
            <a:r>
              <a:rPr lang="en-US" altLang="zh-TW" dirty="0"/>
              <a:t>x1</a:t>
            </a:r>
            <a:r>
              <a:rPr lang="zh-TW" altLang="en-US" dirty="0"/>
              <a:t>轉換後得到左下角圖 對比</a:t>
            </a:r>
            <a:r>
              <a:rPr lang="en-US" altLang="zh-TW" dirty="0"/>
              <a:t>IO</a:t>
            </a:r>
            <a:r>
              <a:rPr lang="zh-TW" altLang="en-US" dirty="0"/>
              <a:t>會發現中間有一個黑點 這個過程定義為</a:t>
            </a:r>
            <a:r>
              <a:rPr lang="en-US" altLang="zh-TW" dirty="0"/>
              <a:t>backward registration</a:t>
            </a:r>
          </a:p>
          <a:p>
            <a:r>
              <a:rPr lang="zh-TW" altLang="en-US" dirty="0"/>
              <a:t>利用</a:t>
            </a:r>
            <a:r>
              <a:rPr lang="en-US" altLang="zh-TW" dirty="0"/>
              <a:t>B-spline interpolation</a:t>
            </a:r>
            <a:r>
              <a:rPr lang="zh-TW" altLang="en-US" dirty="0"/>
              <a:t>得到最右邊兩張 圖中灰色區塊一大一小 右上角是經</a:t>
            </a:r>
            <a:r>
              <a:rPr lang="en-US" altLang="zh-TW" dirty="0"/>
              <a:t>forward registration</a:t>
            </a:r>
            <a:r>
              <a:rPr lang="zh-TW" altLang="en-US" dirty="0"/>
              <a:t> 得到的插值 右下則是</a:t>
            </a:r>
            <a:r>
              <a:rPr lang="en-US" altLang="zh-TW" dirty="0"/>
              <a:t>backward registration</a:t>
            </a:r>
            <a:r>
              <a:rPr lang="zh-TW" altLang="en-US" dirty="0"/>
              <a:t>得到的 兩者有所差異 這個過程是為</a:t>
            </a:r>
            <a:r>
              <a:rPr lang="en-US" altLang="zh-TW" dirty="0"/>
              <a:t>Asymmetric interpolation </a:t>
            </a:r>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19</a:t>
            </a:fld>
            <a:endParaRPr lang="zh-TW" altLang="en-US"/>
          </a:p>
        </p:txBody>
      </p:sp>
    </p:spTree>
    <p:extLst>
      <p:ext uri="{BB962C8B-B14F-4D97-AF65-F5344CB8AC3E}">
        <p14:creationId xmlns:p14="http://schemas.microsoft.com/office/powerpoint/2010/main" val="3985754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4D9C9F-EEEC-4E04-A7A5-B23B085DA3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5F08B94-F5A6-4278-AA91-6507268B6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5D08103-C781-4947-B649-E654110AB268}"/>
              </a:ext>
            </a:extLst>
          </p:cNvPr>
          <p:cNvSpPr>
            <a:spLocks noGrp="1"/>
          </p:cNvSpPr>
          <p:nvPr>
            <p:ph type="dt" sz="half" idx="10"/>
          </p:nvPr>
        </p:nvSpPr>
        <p:spPr/>
        <p:txBody>
          <a:bodyPr/>
          <a:lstStyle/>
          <a:p>
            <a:fld id="{6DA9DA98-45BB-4019-91CE-1745DA953A1D}" type="datetimeFigureOut">
              <a:rPr lang="zh-TW" altLang="en-US" smtClean="0"/>
              <a:t>2020/12/31</a:t>
            </a:fld>
            <a:endParaRPr lang="zh-TW" altLang="en-US"/>
          </a:p>
        </p:txBody>
      </p:sp>
      <p:sp>
        <p:nvSpPr>
          <p:cNvPr id="5" name="頁尾版面配置區 4">
            <a:extLst>
              <a:ext uri="{FF2B5EF4-FFF2-40B4-BE49-F238E27FC236}">
                <a16:creationId xmlns:a16="http://schemas.microsoft.com/office/drawing/2014/main" id="{1663B038-2378-4D72-B1B4-1B61D1C8646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D9EF444-5FFA-4B20-868F-A64D3FA2B696}"/>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76814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9A682C-7837-4799-AAA2-073A1DFBE62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FBC3E5E-1E87-429F-8B60-C220063CB22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EF7FC3F-1D3D-4686-B34A-2523E7A21A1C}"/>
              </a:ext>
            </a:extLst>
          </p:cNvPr>
          <p:cNvSpPr>
            <a:spLocks noGrp="1"/>
          </p:cNvSpPr>
          <p:nvPr>
            <p:ph type="dt" sz="half" idx="10"/>
          </p:nvPr>
        </p:nvSpPr>
        <p:spPr/>
        <p:txBody>
          <a:bodyPr/>
          <a:lstStyle/>
          <a:p>
            <a:fld id="{6DA9DA98-45BB-4019-91CE-1745DA953A1D}" type="datetimeFigureOut">
              <a:rPr lang="zh-TW" altLang="en-US" smtClean="0"/>
              <a:t>2020/12/31</a:t>
            </a:fld>
            <a:endParaRPr lang="zh-TW" altLang="en-US"/>
          </a:p>
        </p:txBody>
      </p:sp>
      <p:sp>
        <p:nvSpPr>
          <p:cNvPr id="5" name="頁尾版面配置區 4">
            <a:extLst>
              <a:ext uri="{FF2B5EF4-FFF2-40B4-BE49-F238E27FC236}">
                <a16:creationId xmlns:a16="http://schemas.microsoft.com/office/drawing/2014/main" id="{E0274370-7D4D-416C-AFCB-C9E88BD114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F86FC75-4544-433C-B070-EB6E66C3DDA9}"/>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17886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45735EE-3DC0-4CD6-8DCA-8785F89CEDF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64239CE-F190-4BF6-989B-F68C69D897A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AD1DC00-2EE9-44E2-8609-AE004B4F3BAD}"/>
              </a:ext>
            </a:extLst>
          </p:cNvPr>
          <p:cNvSpPr>
            <a:spLocks noGrp="1"/>
          </p:cNvSpPr>
          <p:nvPr>
            <p:ph type="dt" sz="half" idx="10"/>
          </p:nvPr>
        </p:nvSpPr>
        <p:spPr/>
        <p:txBody>
          <a:bodyPr/>
          <a:lstStyle/>
          <a:p>
            <a:fld id="{6DA9DA98-45BB-4019-91CE-1745DA953A1D}" type="datetimeFigureOut">
              <a:rPr lang="zh-TW" altLang="en-US" smtClean="0"/>
              <a:t>2020/12/31</a:t>
            </a:fld>
            <a:endParaRPr lang="zh-TW" altLang="en-US"/>
          </a:p>
        </p:txBody>
      </p:sp>
      <p:sp>
        <p:nvSpPr>
          <p:cNvPr id="5" name="頁尾版面配置區 4">
            <a:extLst>
              <a:ext uri="{FF2B5EF4-FFF2-40B4-BE49-F238E27FC236}">
                <a16:creationId xmlns:a16="http://schemas.microsoft.com/office/drawing/2014/main" id="{C1A2D282-AF3D-4587-96A8-2B3A72098E4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5680C3F-102A-46E8-9A27-8B6136CA3F51}"/>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64865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C4F665-E59B-41DF-A1E6-A8A91AA3B1F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379F9D7-AC84-4007-A99C-462830E6061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BC99C3E-9569-4FB4-88B8-590A47B1D976}"/>
              </a:ext>
            </a:extLst>
          </p:cNvPr>
          <p:cNvSpPr>
            <a:spLocks noGrp="1"/>
          </p:cNvSpPr>
          <p:nvPr>
            <p:ph type="dt" sz="half" idx="10"/>
          </p:nvPr>
        </p:nvSpPr>
        <p:spPr/>
        <p:txBody>
          <a:bodyPr/>
          <a:lstStyle/>
          <a:p>
            <a:fld id="{6DA9DA98-45BB-4019-91CE-1745DA953A1D}" type="datetimeFigureOut">
              <a:rPr lang="zh-TW" altLang="en-US" smtClean="0"/>
              <a:t>2020/12/31</a:t>
            </a:fld>
            <a:endParaRPr lang="zh-TW" altLang="en-US"/>
          </a:p>
        </p:txBody>
      </p:sp>
      <p:sp>
        <p:nvSpPr>
          <p:cNvPr id="5" name="頁尾版面配置區 4">
            <a:extLst>
              <a:ext uri="{FF2B5EF4-FFF2-40B4-BE49-F238E27FC236}">
                <a16:creationId xmlns:a16="http://schemas.microsoft.com/office/drawing/2014/main" id="{631A3476-EE01-4BE8-9C2F-70AE52B435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9BB5A6D-DCEB-47B7-8C6A-96443604DF04}"/>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92199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40BE5B-6094-4812-A544-929E9375FCC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11AC141-DE95-4E67-BC7E-EA54CAD44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0B59BE7-BCAB-42CA-88C8-D3B09DC06E7D}"/>
              </a:ext>
            </a:extLst>
          </p:cNvPr>
          <p:cNvSpPr>
            <a:spLocks noGrp="1"/>
          </p:cNvSpPr>
          <p:nvPr>
            <p:ph type="dt" sz="half" idx="10"/>
          </p:nvPr>
        </p:nvSpPr>
        <p:spPr/>
        <p:txBody>
          <a:bodyPr/>
          <a:lstStyle/>
          <a:p>
            <a:fld id="{6DA9DA98-45BB-4019-91CE-1745DA953A1D}" type="datetimeFigureOut">
              <a:rPr lang="zh-TW" altLang="en-US" smtClean="0"/>
              <a:t>2020/12/31</a:t>
            </a:fld>
            <a:endParaRPr lang="zh-TW" altLang="en-US"/>
          </a:p>
        </p:txBody>
      </p:sp>
      <p:sp>
        <p:nvSpPr>
          <p:cNvPr id="5" name="頁尾版面配置區 4">
            <a:extLst>
              <a:ext uri="{FF2B5EF4-FFF2-40B4-BE49-F238E27FC236}">
                <a16:creationId xmlns:a16="http://schemas.microsoft.com/office/drawing/2014/main" id="{B1892597-4B75-4D9A-A8E4-B5A701923B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F644F7C-0A05-4578-A66C-FC1CD43FEB05}"/>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7897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C4E26E-A9E0-4BED-971F-DFDF4FA0250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FA71078-8EDA-4EB0-BEEA-BBDE0CD7182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97D8309-DA02-4EFF-B598-5E45044E853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24C3792-47CF-4FDD-ACE7-49D2B3BABFFD}"/>
              </a:ext>
            </a:extLst>
          </p:cNvPr>
          <p:cNvSpPr>
            <a:spLocks noGrp="1"/>
          </p:cNvSpPr>
          <p:nvPr>
            <p:ph type="dt" sz="half" idx="10"/>
          </p:nvPr>
        </p:nvSpPr>
        <p:spPr/>
        <p:txBody>
          <a:bodyPr/>
          <a:lstStyle/>
          <a:p>
            <a:fld id="{6DA9DA98-45BB-4019-91CE-1745DA953A1D}" type="datetimeFigureOut">
              <a:rPr lang="zh-TW" altLang="en-US" smtClean="0"/>
              <a:t>2020/12/31</a:t>
            </a:fld>
            <a:endParaRPr lang="zh-TW" altLang="en-US"/>
          </a:p>
        </p:txBody>
      </p:sp>
      <p:sp>
        <p:nvSpPr>
          <p:cNvPr id="6" name="頁尾版面配置區 5">
            <a:extLst>
              <a:ext uri="{FF2B5EF4-FFF2-40B4-BE49-F238E27FC236}">
                <a16:creationId xmlns:a16="http://schemas.microsoft.com/office/drawing/2014/main" id="{9485D277-E084-4D4D-A6C6-C4C99E3E909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5FD41CB-4E57-4AB3-BA71-63ABA8605EED}"/>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2754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7A55D0-9CDB-42A2-8C9F-5BCD5967CD2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213B55E-96E1-449C-9A16-4712DECD9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69C3D58-8E82-42DE-BC69-B1715EB7E08A}"/>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28B3C2A-5C0F-4AE6-B82E-DBEC9F8A2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7D0A8A7-58B0-426F-87A3-E9F20E38282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F8E599C-0BC9-423B-9357-E4132A5580C7}"/>
              </a:ext>
            </a:extLst>
          </p:cNvPr>
          <p:cNvSpPr>
            <a:spLocks noGrp="1"/>
          </p:cNvSpPr>
          <p:nvPr>
            <p:ph type="dt" sz="half" idx="10"/>
          </p:nvPr>
        </p:nvSpPr>
        <p:spPr/>
        <p:txBody>
          <a:bodyPr/>
          <a:lstStyle/>
          <a:p>
            <a:fld id="{6DA9DA98-45BB-4019-91CE-1745DA953A1D}" type="datetimeFigureOut">
              <a:rPr lang="zh-TW" altLang="en-US" smtClean="0"/>
              <a:t>2020/12/31</a:t>
            </a:fld>
            <a:endParaRPr lang="zh-TW" altLang="en-US"/>
          </a:p>
        </p:txBody>
      </p:sp>
      <p:sp>
        <p:nvSpPr>
          <p:cNvPr id="8" name="頁尾版面配置區 7">
            <a:extLst>
              <a:ext uri="{FF2B5EF4-FFF2-40B4-BE49-F238E27FC236}">
                <a16:creationId xmlns:a16="http://schemas.microsoft.com/office/drawing/2014/main" id="{8E3D9DDE-9363-4F5D-977F-669863E14F7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90B02B3-3558-458B-8FF2-3D8209934DF3}"/>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99125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051929-B66F-4C76-B94B-D96A00839BD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49C2188-2FDC-4447-9AD8-DAFBBC5CD431}"/>
              </a:ext>
            </a:extLst>
          </p:cNvPr>
          <p:cNvSpPr>
            <a:spLocks noGrp="1"/>
          </p:cNvSpPr>
          <p:nvPr>
            <p:ph type="dt" sz="half" idx="10"/>
          </p:nvPr>
        </p:nvSpPr>
        <p:spPr/>
        <p:txBody>
          <a:bodyPr/>
          <a:lstStyle/>
          <a:p>
            <a:fld id="{6DA9DA98-45BB-4019-91CE-1745DA953A1D}" type="datetimeFigureOut">
              <a:rPr lang="zh-TW" altLang="en-US" smtClean="0"/>
              <a:t>2020/12/31</a:t>
            </a:fld>
            <a:endParaRPr lang="zh-TW" altLang="en-US"/>
          </a:p>
        </p:txBody>
      </p:sp>
      <p:sp>
        <p:nvSpPr>
          <p:cNvPr id="4" name="頁尾版面配置區 3">
            <a:extLst>
              <a:ext uri="{FF2B5EF4-FFF2-40B4-BE49-F238E27FC236}">
                <a16:creationId xmlns:a16="http://schemas.microsoft.com/office/drawing/2014/main" id="{7B1549D1-DD1D-4843-8F45-C96D094B0D3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83EFEE7-28FB-4479-AA92-43B6FA1BC684}"/>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0540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34EB2EE-44E3-4CE5-BC83-1F7255A174E7}"/>
              </a:ext>
            </a:extLst>
          </p:cNvPr>
          <p:cNvSpPr>
            <a:spLocks noGrp="1"/>
          </p:cNvSpPr>
          <p:nvPr>
            <p:ph type="dt" sz="half" idx="10"/>
          </p:nvPr>
        </p:nvSpPr>
        <p:spPr/>
        <p:txBody>
          <a:bodyPr/>
          <a:lstStyle/>
          <a:p>
            <a:fld id="{6DA9DA98-45BB-4019-91CE-1745DA953A1D}" type="datetimeFigureOut">
              <a:rPr lang="zh-TW" altLang="en-US" smtClean="0"/>
              <a:t>2020/12/31</a:t>
            </a:fld>
            <a:endParaRPr lang="zh-TW" altLang="en-US"/>
          </a:p>
        </p:txBody>
      </p:sp>
      <p:sp>
        <p:nvSpPr>
          <p:cNvPr id="3" name="頁尾版面配置區 2">
            <a:extLst>
              <a:ext uri="{FF2B5EF4-FFF2-40B4-BE49-F238E27FC236}">
                <a16:creationId xmlns:a16="http://schemas.microsoft.com/office/drawing/2014/main" id="{306A3394-A8F2-4A8C-A406-B271E98B8E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2A4B4D7-3E3E-479A-8070-B11B44BB007E}"/>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44516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04A5F6-173E-4875-828C-76A0B6BCF9C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153507E-7998-493D-9E85-4116C215D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6EEDE56-F56C-468E-BCF4-988F5509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7ADF526-B70C-4BC5-9FFC-8889CDA0C030}"/>
              </a:ext>
            </a:extLst>
          </p:cNvPr>
          <p:cNvSpPr>
            <a:spLocks noGrp="1"/>
          </p:cNvSpPr>
          <p:nvPr>
            <p:ph type="dt" sz="half" idx="10"/>
          </p:nvPr>
        </p:nvSpPr>
        <p:spPr/>
        <p:txBody>
          <a:bodyPr/>
          <a:lstStyle/>
          <a:p>
            <a:fld id="{6DA9DA98-45BB-4019-91CE-1745DA953A1D}" type="datetimeFigureOut">
              <a:rPr lang="zh-TW" altLang="en-US" smtClean="0"/>
              <a:t>2020/12/31</a:t>
            </a:fld>
            <a:endParaRPr lang="zh-TW" altLang="en-US"/>
          </a:p>
        </p:txBody>
      </p:sp>
      <p:sp>
        <p:nvSpPr>
          <p:cNvPr id="6" name="頁尾版面配置區 5">
            <a:extLst>
              <a:ext uri="{FF2B5EF4-FFF2-40B4-BE49-F238E27FC236}">
                <a16:creationId xmlns:a16="http://schemas.microsoft.com/office/drawing/2014/main" id="{DDD2AD8F-75E1-4710-AE7D-F06379CA346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1BF5027-33E5-4777-8F92-785C34995ADA}"/>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256546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2F98B8-A8FF-4370-887E-E17858823DA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2022A6B-FD6D-4C11-B03F-D4C31ECB47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127F968-9DE2-43F1-9843-F5E4CD36A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4DACD64-0285-436C-A43F-B1BC978743AF}"/>
              </a:ext>
            </a:extLst>
          </p:cNvPr>
          <p:cNvSpPr>
            <a:spLocks noGrp="1"/>
          </p:cNvSpPr>
          <p:nvPr>
            <p:ph type="dt" sz="half" idx="10"/>
          </p:nvPr>
        </p:nvSpPr>
        <p:spPr/>
        <p:txBody>
          <a:bodyPr/>
          <a:lstStyle/>
          <a:p>
            <a:fld id="{6DA9DA98-45BB-4019-91CE-1745DA953A1D}" type="datetimeFigureOut">
              <a:rPr lang="zh-TW" altLang="en-US" smtClean="0"/>
              <a:t>2020/12/31</a:t>
            </a:fld>
            <a:endParaRPr lang="zh-TW" altLang="en-US"/>
          </a:p>
        </p:txBody>
      </p:sp>
      <p:sp>
        <p:nvSpPr>
          <p:cNvPr id="6" name="頁尾版面配置區 5">
            <a:extLst>
              <a:ext uri="{FF2B5EF4-FFF2-40B4-BE49-F238E27FC236}">
                <a16:creationId xmlns:a16="http://schemas.microsoft.com/office/drawing/2014/main" id="{5B9542B3-7C78-48D9-977A-A3E97983A7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3CF738E-E58C-442B-ABCA-504CC00A3E49}"/>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298732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4B372E1-047C-413D-9770-6D59F4F40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1B34947-152C-4921-94AB-3EA0A1D09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DAB4232-F726-4A6A-8875-385A4FA52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9DA98-45BB-4019-91CE-1745DA953A1D}" type="datetimeFigureOut">
              <a:rPr lang="zh-TW" altLang="en-US" smtClean="0"/>
              <a:t>2020/12/31</a:t>
            </a:fld>
            <a:endParaRPr lang="zh-TW" altLang="en-US"/>
          </a:p>
        </p:txBody>
      </p:sp>
      <p:sp>
        <p:nvSpPr>
          <p:cNvPr id="5" name="頁尾版面配置區 4">
            <a:extLst>
              <a:ext uri="{FF2B5EF4-FFF2-40B4-BE49-F238E27FC236}">
                <a16:creationId xmlns:a16="http://schemas.microsoft.com/office/drawing/2014/main" id="{D9B1E670-3D22-4A12-8DD8-9BD9BEAF7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91044ED-B307-4E10-BEB2-321C07008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0382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C30719-2F15-491D-85D9-20054031496D}"/>
              </a:ext>
            </a:extLst>
          </p:cNvPr>
          <p:cNvSpPr>
            <a:spLocks noGrp="1"/>
          </p:cNvSpPr>
          <p:nvPr>
            <p:ph type="ctrTitle"/>
          </p:nvPr>
        </p:nvSpPr>
        <p:spPr/>
        <p:txBody>
          <a:bodyPr/>
          <a:lstStyle/>
          <a:p>
            <a:r>
              <a:rPr lang="en-US" altLang="zh-TW" dirty="0"/>
              <a:t>The insight toolkit image registration framework</a:t>
            </a:r>
            <a:endParaRPr lang="zh-TW" altLang="en-US" dirty="0"/>
          </a:p>
        </p:txBody>
      </p:sp>
      <p:sp>
        <p:nvSpPr>
          <p:cNvPr id="3" name="副標題 2">
            <a:extLst>
              <a:ext uri="{FF2B5EF4-FFF2-40B4-BE49-F238E27FC236}">
                <a16:creationId xmlns:a16="http://schemas.microsoft.com/office/drawing/2014/main" id="{EB5021C9-944B-4652-83A6-45468A2F0EAF}"/>
              </a:ext>
            </a:extLst>
          </p:cNvPr>
          <p:cNvSpPr>
            <a:spLocks noGrp="1"/>
          </p:cNvSpPr>
          <p:nvPr>
            <p:ph type="subTitle" idx="1"/>
          </p:nvPr>
        </p:nvSpPr>
        <p:spPr>
          <a:xfrm>
            <a:off x="1524000" y="3602037"/>
            <a:ext cx="9144000" cy="2718551"/>
          </a:xfrm>
        </p:spPr>
        <p:txBody>
          <a:bodyPr>
            <a:normAutofit/>
          </a:bodyPr>
          <a:lstStyle/>
          <a:p>
            <a:pPr algn="r"/>
            <a:r>
              <a:rPr lang="en-US" altLang="zh-TW" dirty="0"/>
              <a:t>Brian B. </a:t>
            </a:r>
            <a:r>
              <a:rPr lang="en-US" altLang="zh-TW" dirty="0" err="1"/>
              <a:t>Avants</a:t>
            </a:r>
            <a:endParaRPr lang="en-US" altLang="zh-TW" dirty="0"/>
          </a:p>
          <a:p>
            <a:pPr algn="r"/>
            <a:r>
              <a:rPr lang="en-US" altLang="zh-TW" dirty="0"/>
              <a:t>Nicholas J. </a:t>
            </a:r>
            <a:r>
              <a:rPr lang="en-US" altLang="zh-TW" dirty="0" err="1"/>
              <a:t>Tustison</a:t>
            </a:r>
            <a:endParaRPr lang="en-US" altLang="zh-TW" dirty="0"/>
          </a:p>
          <a:p>
            <a:pPr algn="r"/>
            <a:r>
              <a:rPr lang="en-US" altLang="zh-TW" dirty="0"/>
              <a:t>Michael Stauffer</a:t>
            </a:r>
          </a:p>
          <a:p>
            <a:pPr algn="r"/>
            <a:r>
              <a:rPr lang="en-US" altLang="zh-TW" dirty="0"/>
              <a:t>Gang Song</a:t>
            </a:r>
          </a:p>
          <a:p>
            <a:pPr algn="r"/>
            <a:r>
              <a:rPr lang="en-US" altLang="zh-TW" dirty="0" err="1"/>
              <a:t>Baohua</a:t>
            </a:r>
            <a:r>
              <a:rPr lang="en-US" altLang="zh-TW" dirty="0"/>
              <a:t> Wu</a:t>
            </a:r>
          </a:p>
          <a:p>
            <a:pPr algn="r"/>
            <a:r>
              <a:rPr lang="en-US" altLang="zh-TW" dirty="0"/>
              <a:t>James C. Gee</a:t>
            </a:r>
            <a:endParaRPr lang="zh-TW" altLang="en-US" dirty="0"/>
          </a:p>
        </p:txBody>
      </p:sp>
    </p:spTree>
    <p:extLst>
      <p:ext uri="{BB962C8B-B14F-4D97-AF65-F5344CB8AC3E}">
        <p14:creationId xmlns:p14="http://schemas.microsoft.com/office/powerpoint/2010/main" val="342067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862558-2F0E-4FD9-AE41-B41D8476C1A4}"/>
              </a:ext>
            </a:extLst>
          </p:cNvPr>
          <p:cNvSpPr>
            <a:spLocks noGrp="1"/>
          </p:cNvSpPr>
          <p:nvPr>
            <p:ph type="title"/>
          </p:nvPr>
        </p:nvSpPr>
        <p:spPr/>
        <p:txBody>
          <a:bodyPr/>
          <a:lstStyle/>
          <a:p>
            <a:r>
              <a:rPr lang="en-US" altLang="zh-TW" b="0" i="0" dirty="0">
                <a:effectLst/>
                <a:latin typeface="arial" panose="020B0604020202020204" pitchFamily="34" charset="0"/>
              </a:rPr>
              <a:t>ITK transforms should be unified</a:t>
            </a:r>
            <a:br>
              <a:rPr lang="en-US" altLang="zh-TW" b="0" i="0" u="sng" dirty="0">
                <a:effectLst/>
                <a:latin typeface="arial" panose="020B0604020202020204" pitchFamily="34" charset="0"/>
              </a:rPr>
            </a:br>
            <a:endParaRPr lang="zh-TW" altLang="en-US" dirty="0"/>
          </a:p>
        </p:txBody>
      </p:sp>
      <p:sp>
        <p:nvSpPr>
          <p:cNvPr id="3" name="內容版面配置區 2">
            <a:extLst>
              <a:ext uri="{FF2B5EF4-FFF2-40B4-BE49-F238E27FC236}">
                <a16:creationId xmlns:a16="http://schemas.microsoft.com/office/drawing/2014/main" id="{9EA7ADAC-341C-47BB-ADF1-BE1A85418366}"/>
              </a:ext>
            </a:extLst>
          </p:cNvPr>
          <p:cNvSpPr>
            <a:spLocks noGrp="1"/>
          </p:cNvSpPr>
          <p:nvPr>
            <p:ph idx="1"/>
          </p:nvPr>
        </p:nvSpPr>
        <p:spPr/>
        <p:txBody>
          <a:bodyPr/>
          <a:lstStyle/>
          <a:p>
            <a:r>
              <a:rPr lang="en-US" altLang="zh-TW" b="0" i="0" dirty="0">
                <a:solidFill>
                  <a:srgbClr val="000000"/>
                </a:solidFill>
                <a:effectLst/>
                <a:latin typeface="Times New Roman" panose="02020603050405020304" pitchFamily="18" charset="0"/>
              </a:rPr>
              <a:t>Each ITK</a:t>
            </a:r>
            <a:r>
              <a:rPr lang="en-US" altLang="zh-TW" b="0" i="0" baseline="30000" dirty="0">
                <a:solidFill>
                  <a:srgbClr val="000000"/>
                </a:solidFill>
                <a:effectLst/>
                <a:latin typeface="Times New Roman" panose="02020603050405020304" pitchFamily="18" charset="0"/>
              </a:rPr>
              <a:t>4</a:t>
            </a:r>
            <a:r>
              <a:rPr lang="en-US" altLang="zh-TW" b="0" i="0" dirty="0">
                <a:solidFill>
                  <a:srgbClr val="000000"/>
                </a:solidFill>
                <a:effectLst/>
                <a:latin typeface="Times New Roman" panose="02020603050405020304" pitchFamily="18" charset="0"/>
              </a:rPr>
              <a:t> transform now has either </a:t>
            </a:r>
            <a:r>
              <a:rPr lang="en-US" altLang="zh-TW" b="0" i="0" dirty="0">
                <a:solidFill>
                  <a:srgbClr val="FF0000"/>
                </a:solidFill>
                <a:effectLst/>
                <a:latin typeface="Times New Roman" panose="02020603050405020304" pitchFamily="18" charset="0"/>
              </a:rPr>
              <a:t>global</a:t>
            </a:r>
            <a:r>
              <a:rPr lang="en-US" altLang="zh-TW" b="0" i="0" dirty="0">
                <a:solidFill>
                  <a:srgbClr val="000000"/>
                </a:solidFill>
                <a:effectLst/>
                <a:latin typeface="Times New Roman" panose="02020603050405020304" pitchFamily="18" charset="0"/>
              </a:rPr>
              <a:t> support (affine transform) or </a:t>
            </a:r>
            <a:r>
              <a:rPr lang="en-US" altLang="zh-TW" b="0" i="0" dirty="0">
                <a:solidFill>
                  <a:srgbClr val="FF0000"/>
                </a:solidFill>
                <a:effectLst/>
                <a:latin typeface="Times New Roman" panose="02020603050405020304" pitchFamily="18" charset="0"/>
              </a:rPr>
              <a:t>local</a:t>
            </a:r>
            <a:r>
              <a:rPr lang="en-US" altLang="zh-TW" b="0" i="0" dirty="0">
                <a:solidFill>
                  <a:srgbClr val="000000"/>
                </a:solidFill>
                <a:effectLst/>
                <a:latin typeface="Times New Roman" panose="02020603050405020304" pitchFamily="18" charset="0"/>
              </a:rPr>
              <a:t> support (a displacement field transform). If any map in a composite transform has global support then the composite transform has global support. </a:t>
            </a:r>
          </a:p>
          <a:p>
            <a:r>
              <a:rPr lang="en-US" altLang="zh-TW" b="0" i="0" dirty="0">
                <a:solidFill>
                  <a:srgbClr val="000000"/>
                </a:solidFill>
                <a:effectLst/>
                <a:latin typeface="Times New Roman" panose="02020603050405020304" pitchFamily="18" charset="0"/>
              </a:rPr>
              <a:t>Both “fixed” and “moving” images may have initial transforms. This allows one to reduce “</a:t>
            </a:r>
            <a:r>
              <a:rPr lang="en-US" altLang="zh-TW" b="0" i="0" dirty="0">
                <a:solidFill>
                  <a:srgbClr val="FF0000"/>
                </a:solidFill>
                <a:effectLst/>
                <a:latin typeface="Times New Roman" panose="02020603050405020304" pitchFamily="18" charset="0"/>
              </a:rPr>
              <a:t>registration bias</a:t>
            </a:r>
            <a:r>
              <a:rPr lang="en-US" altLang="zh-TW" b="0" i="0" dirty="0">
                <a:solidFill>
                  <a:srgbClr val="000000"/>
                </a:solidFill>
                <a:effectLst/>
                <a:latin typeface="Times New Roman" panose="02020603050405020304" pitchFamily="18" charset="0"/>
              </a:rPr>
              <a:t>” that may be induced by </a:t>
            </a:r>
            <a:r>
              <a:rPr lang="en-US" altLang="zh-TW" b="0" i="0" dirty="0">
                <a:solidFill>
                  <a:srgbClr val="FF0000"/>
                </a:solidFill>
                <a:effectLst/>
                <a:latin typeface="Times New Roman" panose="02020603050405020304" pitchFamily="18" charset="0"/>
              </a:rPr>
              <a:t>asymmetric interpolation</a:t>
            </a:r>
            <a:r>
              <a:rPr lang="en-US" altLang="zh-TW" b="0" i="0" dirty="0">
                <a:solidFill>
                  <a:srgbClr val="000000"/>
                </a:solidFill>
                <a:effectLst/>
                <a:latin typeface="Times New Roman" panose="02020603050405020304" pitchFamily="18" charset="0"/>
              </a:rPr>
              <a:t>. </a:t>
            </a:r>
            <a:endParaRPr lang="zh-TW" altLang="en-US" dirty="0"/>
          </a:p>
        </p:txBody>
      </p:sp>
    </p:spTree>
    <p:extLst>
      <p:ext uri="{BB962C8B-B14F-4D97-AF65-F5344CB8AC3E}">
        <p14:creationId xmlns:p14="http://schemas.microsoft.com/office/powerpoint/2010/main" val="80822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8C5BCD-AC27-46E7-9748-5B9FA8EEB840}"/>
              </a:ext>
            </a:extLst>
          </p:cNvPr>
          <p:cNvSpPr>
            <a:spLocks noGrp="1"/>
          </p:cNvSpPr>
          <p:nvPr>
            <p:ph type="title"/>
          </p:nvPr>
        </p:nvSpPr>
        <p:spPr>
          <a:xfrm>
            <a:off x="1422400" y="398952"/>
            <a:ext cx="9817100" cy="1055198"/>
          </a:xfrm>
        </p:spPr>
        <p:txBody>
          <a:bodyPr>
            <a:normAutofit/>
          </a:bodyPr>
          <a:lstStyle/>
          <a:p>
            <a:r>
              <a:rPr lang="en-US" altLang="zh-TW" dirty="0"/>
              <a:t>Local 			</a:t>
            </a:r>
            <a:r>
              <a:rPr lang="zh-TW" altLang="en-US" dirty="0"/>
              <a:t>  </a:t>
            </a:r>
            <a:r>
              <a:rPr lang="en-US" altLang="zh-TW" dirty="0" err="1"/>
              <a:t>v.s</a:t>
            </a:r>
            <a:r>
              <a:rPr lang="en-US" altLang="zh-TW" dirty="0"/>
              <a:t>.		 Global</a:t>
            </a:r>
            <a:endParaRPr lang="zh-TW" altLang="en-US" dirty="0"/>
          </a:p>
        </p:txBody>
      </p:sp>
      <p:pic>
        <p:nvPicPr>
          <p:cNvPr id="5" name="圖片 4">
            <a:extLst>
              <a:ext uri="{FF2B5EF4-FFF2-40B4-BE49-F238E27FC236}">
                <a16:creationId xmlns:a16="http://schemas.microsoft.com/office/drawing/2014/main" id="{E0869F2B-3962-41EB-9978-F8F3671A4241}"/>
              </a:ext>
            </a:extLst>
          </p:cNvPr>
          <p:cNvPicPr>
            <a:picLocks noChangeAspect="1"/>
          </p:cNvPicPr>
          <p:nvPr/>
        </p:nvPicPr>
        <p:blipFill>
          <a:blip r:embed="rId3"/>
          <a:stretch>
            <a:fillRect/>
          </a:stretch>
        </p:blipFill>
        <p:spPr>
          <a:xfrm>
            <a:off x="774969" y="2548665"/>
            <a:ext cx="5967375" cy="2018506"/>
          </a:xfrm>
          <a:prstGeom prst="rect">
            <a:avLst/>
          </a:prstGeom>
        </p:spPr>
      </p:pic>
      <p:sp>
        <p:nvSpPr>
          <p:cNvPr id="7" name="文字方塊 6">
            <a:extLst>
              <a:ext uri="{FF2B5EF4-FFF2-40B4-BE49-F238E27FC236}">
                <a16:creationId xmlns:a16="http://schemas.microsoft.com/office/drawing/2014/main" id="{D36872FC-10C4-43F5-B23B-3126FC90BC75}"/>
              </a:ext>
            </a:extLst>
          </p:cNvPr>
          <p:cNvSpPr txBox="1"/>
          <p:nvPr/>
        </p:nvSpPr>
        <p:spPr>
          <a:xfrm>
            <a:off x="4255588" y="6548438"/>
            <a:ext cx="8355512" cy="415498"/>
          </a:xfrm>
          <a:prstGeom prst="rect">
            <a:avLst/>
          </a:prstGeom>
          <a:noFill/>
        </p:spPr>
        <p:txBody>
          <a:bodyPr wrap="square">
            <a:spAutoFit/>
          </a:bodyPr>
          <a:lstStyle/>
          <a:p>
            <a:r>
              <a:rPr lang="en-US" altLang="zh-TW" sz="1050" dirty="0"/>
              <a:t>Left figure:</a:t>
            </a:r>
            <a:r>
              <a:rPr lang="zh-TW" altLang="en-US" sz="1050" dirty="0"/>
              <a:t>https://www.researchgate.net/figure/The-concept-of-displacement-fields-A-displacement-field-gives-for-every-pixel_fig1_267946997</a:t>
            </a:r>
            <a:endParaRPr lang="en-US" altLang="zh-TW" sz="1050" dirty="0"/>
          </a:p>
          <a:p>
            <a:r>
              <a:rPr lang="en-US" altLang="zh-TW" sz="1050" dirty="0"/>
              <a:t>Right </a:t>
            </a:r>
            <a:r>
              <a:rPr lang="en-US" altLang="zh-TW" sz="1050" dirty="0" err="1"/>
              <a:t>figure:https</a:t>
            </a:r>
            <a:r>
              <a:rPr lang="en-US" altLang="zh-TW" sz="1050" dirty="0"/>
              <a:t>://pubs.rsc.org/</a:t>
            </a:r>
            <a:r>
              <a:rPr lang="en-US" altLang="zh-TW" sz="1050" dirty="0" err="1"/>
              <a:t>en</a:t>
            </a:r>
            <a:r>
              <a:rPr lang="en-US" altLang="zh-TW" sz="1050" dirty="0"/>
              <a:t>/content/</a:t>
            </a:r>
            <a:r>
              <a:rPr lang="en-US" altLang="zh-TW" sz="1050" dirty="0" err="1"/>
              <a:t>articlelanding</a:t>
            </a:r>
            <a:r>
              <a:rPr lang="en-US" altLang="zh-TW" sz="1050" dirty="0"/>
              <a:t>/2012/</a:t>
            </a:r>
            <a:r>
              <a:rPr lang="en-US" altLang="zh-TW" sz="1050" dirty="0" err="1"/>
              <a:t>sm</a:t>
            </a:r>
            <a:r>
              <a:rPr lang="en-US" altLang="zh-TW" sz="1050" dirty="0"/>
              <a:t>/c2sm25364j#!</a:t>
            </a:r>
            <a:r>
              <a:rPr lang="en-US" altLang="zh-TW" sz="1050" dirty="0" err="1"/>
              <a:t>divAbstract</a:t>
            </a:r>
            <a:endParaRPr lang="zh-TW" altLang="en-US" sz="1050" dirty="0"/>
          </a:p>
        </p:txBody>
      </p:sp>
      <p:pic>
        <p:nvPicPr>
          <p:cNvPr id="9" name="圖片 8">
            <a:extLst>
              <a:ext uri="{FF2B5EF4-FFF2-40B4-BE49-F238E27FC236}">
                <a16:creationId xmlns:a16="http://schemas.microsoft.com/office/drawing/2014/main" id="{08E03D23-89B2-4628-89B0-11258AFEA7EF}"/>
              </a:ext>
            </a:extLst>
          </p:cNvPr>
          <p:cNvPicPr>
            <a:picLocks noChangeAspect="1"/>
          </p:cNvPicPr>
          <p:nvPr/>
        </p:nvPicPr>
        <p:blipFill>
          <a:blip r:embed="rId4"/>
          <a:stretch>
            <a:fillRect/>
          </a:stretch>
        </p:blipFill>
        <p:spPr>
          <a:xfrm>
            <a:off x="7445123" y="2647308"/>
            <a:ext cx="4191202" cy="1563384"/>
          </a:xfrm>
          <a:prstGeom prst="rect">
            <a:avLst/>
          </a:prstGeom>
        </p:spPr>
      </p:pic>
      <p:sp>
        <p:nvSpPr>
          <p:cNvPr id="10" name="文字方塊 9">
            <a:extLst>
              <a:ext uri="{FF2B5EF4-FFF2-40B4-BE49-F238E27FC236}">
                <a16:creationId xmlns:a16="http://schemas.microsoft.com/office/drawing/2014/main" id="{987621C7-314B-42D5-B4A7-D7839B04A582}"/>
              </a:ext>
            </a:extLst>
          </p:cNvPr>
          <p:cNvSpPr txBox="1"/>
          <p:nvPr/>
        </p:nvSpPr>
        <p:spPr>
          <a:xfrm>
            <a:off x="8433344" y="1902334"/>
            <a:ext cx="2667000" cy="646331"/>
          </a:xfrm>
          <a:prstGeom prst="rect">
            <a:avLst/>
          </a:prstGeom>
          <a:noFill/>
        </p:spPr>
        <p:txBody>
          <a:bodyPr wrap="square" rtlCol="0">
            <a:spAutoFit/>
          </a:bodyPr>
          <a:lstStyle/>
          <a:p>
            <a:r>
              <a:rPr lang="en-US" altLang="zh-TW" dirty="0"/>
              <a:t>Affine : it preserves parallelism, collinearity</a:t>
            </a:r>
            <a:endParaRPr lang="zh-TW" altLang="en-US" dirty="0"/>
          </a:p>
        </p:txBody>
      </p:sp>
      <p:sp>
        <p:nvSpPr>
          <p:cNvPr id="11" name="文字方塊 10">
            <a:extLst>
              <a:ext uri="{FF2B5EF4-FFF2-40B4-BE49-F238E27FC236}">
                <a16:creationId xmlns:a16="http://schemas.microsoft.com/office/drawing/2014/main" id="{0BAB45EE-DE34-4542-8DF0-672193C0C17B}"/>
              </a:ext>
            </a:extLst>
          </p:cNvPr>
          <p:cNvSpPr txBox="1"/>
          <p:nvPr/>
        </p:nvSpPr>
        <p:spPr>
          <a:xfrm>
            <a:off x="2699055" y="2075451"/>
            <a:ext cx="2667000" cy="369332"/>
          </a:xfrm>
          <a:prstGeom prst="rect">
            <a:avLst/>
          </a:prstGeom>
          <a:noFill/>
        </p:spPr>
        <p:txBody>
          <a:bodyPr wrap="square" rtlCol="0">
            <a:spAutoFit/>
          </a:bodyPr>
          <a:lstStyle/>
          <a:p>
            <a:r>
              <a:rPr lang="en-US" altLang="zh-TW" dirty="0"/>
              <a:t>deformation(</a:t>
            </a:r>
            <a:r>
              <a:rPr lang="zh-TW" altLang="en-US" dirty="0"/>
              <a:t>變形</a:t>
            </a:r>
            <a:r>
              <a:rPr lang="en-US" altLang="zh-TW" dirty="0"/>
              <a:t>)</a:t>
            </a:r>
            <a:endParaRPr lang="zh-TW" altLang="en-US" dirty="0"/>
          </a:p>
        </p:txBody>
      </p:sp>
    </p:spTree>
    <p:extLst>
      <p:ext uri="{BB962C8B-B14F-4D97-AF65-F5344CB8AC3E}">
        <p14:creationId xmlns:p14="http://schemas.microsoft.com/office/powerpoint/2010/main" val="30420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F0DD04-3EB3-468E-82C8-5294F42A5D71}"/>
              </a:ext>
            </a:extLst>
          </p:cNvPr>
          <p:cNvSpPr>
            <a:spLocks noGrp="1"/>
          </p:cNvSpPr>
          <p:nvPr>
            <p:ph type="title"/>
          </p:nvPr>
        </p:nvSpPr>
        <p:spPr/>
        <p:txBody>
          <a:bodyPr/>
          <a:lstStyle/>
          <a:p>
            <a:r>
              <a:rPr lang="en-US" altLang="zh-TW" dirty="0"/>
              <a:t>Registration bias</a:t>
            </a:r>
            <a:endParaRPr lang="zh-TW" altLang="en-US" dirty="0"/>
          </a:p>
        </p:txBody>
      </p:sp>
      <p:pic>
        <p:nvPicPr>
          <p:cNvPr id="5" name="內容版面配置區 4">
            <a:extLst>
              <a:ext uri="{FF2B5EF4-FFF2-40B4-BE49-F238E27FC236}">
                <a16:creationId xmlns:a16="http://schemas.microsoft.com/office/drawing/2014/main" id="{250ED41D-B4A2-40B1-B6FC-F73957890CD5}"/>
              </a:ext>
            </a:extLst>
          </p:cNvPr>
          <p:cNvPicPr>
            <a:picLocks noGrp="1" noChangeAspect="1"/>
          </p:cNvPicPr>
          <p:nvPr>
            <p:ph idx="1"/>
          </p:nvPr>
        </p:nvPicPr>
        <p:blipFill>
          <a:blip r:embed="rId3"/>
          <a:stretch>
            <a:fillRect/>
          </a:stretch>
        </p:blipFill>
        <p:spPr>
          <a:xfrm>
            <a:off x="2258787" y="1503895"/>
            <a:ext cx="4800600" cy="2362200"/>
          </a:xfrm>
        </p:spPr>
      </p:pic>
      <p:sp>
        <p:nvSpPr>
          <p:cNvPr id="7" name="文字方塊 6">
            <a:extLst>
              <a:ext uri="{FF2B5EF4-FFF2-40B4-BE49-F238E27FC236}">
                <a16:creationId xmlns:a16="http://schemas.microsoft.com/office/drawing/2014/main" id="{BDDD12B7-1AF3-4039-9D12-59DBBC7A945A}"/>
              </a:ext>
            </a:extLst>
          </p:cNvPr>
          <p:cNvSpPr txBox="1"/>
          <p:nvPr/>
        </p:nvSpPr>
        <p:spPr>
          <a:xfrm>
            <a:off x="7377831" y="6492875"/>
            <a:ext cx="4350620" cy="276999"/>
          </a:xfrm>
          <a:prstGeom prst="rect">
            <a:avLst/>
          </a:prstGeom>
          <a:noFill/>
        </p:spPr>
        <p:txBody>
          <a:bodyPr wrap="square">
            <a:spAutoFit/>
          </a:bodyPr>
          <a:lstStyle/>
          <a:p>
            <a:r>
              <a:rPr lang="en-US" altLang="zh-TW" sz="1200" dirty="0"/>
              <a:t>Reference:</a:t>
            </a:r>
            <a:r>
              <a:rPr lang="zh-TW" altLang="en-US" sz="1200" dirty="0"/>
              <a:t>http://goksel-dedeoglu.com/asymmetry/asymmetry.pdf</a:t>
            </a:r>
          </a:p>
        </p:txBody>
      </p:sp>
      <p:sp>
        <p:nvSpPr>
          <p:cNvPr id="9" name="文字方塊 8">
            <a:extLst>
              <a:ext uri="{FF2B5EF4-FFF2-40B4-BE49-F238E27FC236}">
                <a16:creationId xmlns:a16="http://schemas.microsoft.com/office/drawing/2014/main" id="{1E6A33E5-D697-4844-AC54-66F7CBCC0D35}"/>
              </a:ext>
            </a:extLst>
          </p:cNvPr>
          <p:cNvSpPr txBox="1"/>
          <p:nvPr/>
        </p:nvSpPr>
        <p:spPr>
          <a:xfrm>
            <a:off x="1752077" y="3980517"/>
            <a:ext cx="7742651" cy="1200329"/>
          </a:xfrm>
          <a:prstGeom prst="rect">
            <a:avLst/>
          </a:prstGeom>
          <a:noFill/>
        </p:spPr>
        <p:txBody>
          <a:bodyPr wrap="square">
            <a:spAutoFit/>
          </a:bodyPr>
          <a:lstStyle/>
          <a:p>
            <a:r>
              <a:rPr lang="en-US" altLang="zh-TW" dirty="0"/>
              <a:t>The order of blurring and geometric warp operations is important</a:t>
            </a:r>
          </a:p>
          <a:p>
            <a:r>
              <a:rPr lang="en-US" altLang="zh-TW" dirty="0"/>
              <a:t>In this example, we used the same Gaussian blur kernel (</a:t>
            </a:r>
            <a:r>
              <a:rPr lang="en-US" altLang="zh-TW" dirty="0">
                <a:solidFill>
                  <a:srgbClr val="FF0000"/>
                </a:solidFill>
              </a:rPr>
              <a:t>σ=2 pixels</a:t>
            </a:r>
            <a:r>
              <a:rPr lang="en-US" altLang="zh-TW" dirty="0"/>
              <a:t>) before (top row) or after (bottom row) geometric scaling by a factor of 1/2. Resulting images, shown on the right, differ from each other. </a:t>
            </a:r>
            <a:endParaRPr lang="zh-TW" altLang="en-US" dirty="0"/>
          </a:p>
        </p:txBody>
      </p:sp>
    </p:spTree>
    <p:extLst>
      <p:ext uri="{BB962C8B-B14F-4D97-AF65-F5344CB8AC3E}">
        <p14:creationId xmlns:p14="http://schemas.microsoft.com/office/powerpoint/2010/main" val="377942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A22565-D577-4A50-B292-B194DDA45B80}"/>
              </a:ext>
            </a:extLst>
          </p:cNvPr>
          <p:cNvSpPr>
            <a:spLocks noGrp="1"/>
          </p:cNvSpPr>
          <p:nvPr>
            <p:ph type="title"/>
          </p:nvPr>
        </p:nvSpPr>
        <p:spPr/>
        <p:txBody>
          <a:bodyPr/>
          <a:lstStyle/>
          <a:p>
            <a:r>
              <a:rPr lang="en-US" altLang="zh-TW" dirty="0"/>
              <a:t>Registration bias</a:t>
            </a:r>
            <a:endParaRPr lang="zh-TW" altLang="en-US" dirty="0"/>
          </a:p>
        </p:txBody>
      </p:sp>
      <p:sp>
        <p:nvSpPr>
          <p:cNvPr id="3" name="內容版面配置區 2">
            <a:extLst>
              <a:ext uri="{FF2B5EF4-FFF2-40B4-BE49-F238E27FC236}">
                <a16:creationId xmlns:a16="http://schemas.microsoft.com/office/drawing/2014/main" id="{046969AC-26E8-4904-9E96-6FABBF196ED9}"/>
              </a:ext>
            </a:extLst>
          </p:cNvPr>
          <p:cNvSpPr>
            <a:spLocks noGrp="1"/>
          </p:cNvSpPr>
          <p:nvPr>
            <p:ph idx="1"/>
          </p:nvPr>
        </p:nvSpPr>
        <p:spPr>
          <a:xfrm>
            <a:off x="838200" y="1564517"/>
            <a:ext cx="10515600" cy="4351338"/>
          </a:xfrm>
        </p:spPr>
        <p:txBody>
          <a:bodyPr/>
          <a:lstStyle/>
          <a:p>
            <a:r>
              <a:rPr lang="en-US" altLang="zh-TW" b="0" i="0" dirty="0">
                <a:solidFill>
                  <a:srgbClr val="2E2E2E"/>
                </a:solidFill>
                <a:effectLst/>
                <a:latin typeface="NexusSerif"/>
              </a:rPr>
              <a:t>In medical imaging, a slice sequence of an organ or tissue is obtained with high resolution using CT, MRI, or other modalities.</a:t>
            </a:r>
          </a:p>
          <a:p>
            <a:r>
              <a:rPr lang="en-US" altLang="zh-TW" b="0" i="0" dirty="0">
                <a:solidFill>
                  <a:srgbClr val="2E2E2E"/>
                </a:solidFill>
                <a:effectLst/>
                <a:latin typeface="NexusSerif"/>
              </a:rPr>
              <a:t> </a:t>
            </a:r>
            <a:r>
              <a:rPr lang="en-US" altLang="zh-TW" b="0" i="0" u="sng" dirty="0">
                <a:solidFill>
                  <a:srgbClr val="FF0000"/>
                </a:solidFill>
                <a:effectLst/>
                <a:latin typeface="NexusSerif"/>
              </a:rPr>
              <a:t>The spacing between neighboring slices is often much larger than the pixel size </a:t>
            </a:r>
            <a:r>
              <a:rPr lang="en-US" altLang="zh-TW" b="0" i="0" dirty="0">
                <a:solidFill>
                  <a:srgbClr val="2E2E2E"/>
                </a:solidFill>
                <a:effectLst/>
                <a:latin typeface="NexusSerif"/>
              </a:rPr>
              <a:t>which is attributed to the capability of the imaging devices, or time/storage/dose(</a:t>
            </a:r>
            <a:r>
              <a:rPr lang="zh-TW" altLang="en-US" b="0" i="0" dirty="0">
                <a:solidFill>
                  <a:srgbClr val="2E2E2E"/>
                </a:solidFill>
                <a:effectLst/>
                <a:latin typeface="NexusSerif"/>
              </a:rPr>
              <a:t>劑量</a:t>
            </a:r>
            <a:r>
              <a:rPr lang="en-US" altLang="zh-TW" b="0" i="0" dirty="0">
                <a:solidFill>
                  <a:srgbClr val="2E2E2E"/>
                </a:solidFill>
                <a:effectLst/>
                <a:latin typeface="NexusSerif"/>
              </a:rPr>
              <a:t>) limitation.</a:t>
            </a:r>
          </a:p>
          <a:p>
            <a:r>
              <a:rPr lang="en-US" altLang="zh-TW" b="0" i="0" dirty="0">
                <a:solidFill>
                  <a:srgbClr val="2E2E2E"/>
                </a:solidFill>
                <a:effectLst/>
                <a:latin typeface="NexusSerif"/>
              </a:rPr>
              <a:t>To obtain volume data with isotropic dimensions for 3D structure reconstruction, we need to interpolate several in-between slices</a:t>
            </a:r>
            <a:endParaRPr lang="zh-TW" altLang="en-US" dirty="0"/>
          </a:p>
        </p:txBody>
      </p:sp>
      <p:pic>
        <p:nvPicPr>
          <p:cNvPr id="5" name="圖片 4">
            <a:extLst>
              <a:ext uri="{FF2B5EF4-FFF2-40B4-BE49-F238E27FC236}">
                <a16:creationId xmlns:a16="http://schemas.microsoft.com/office/drawing/2014/main" id="{5421C6A2-7EA9-4FA6-89A8-D42287B4C4AA}"/>
              </a:ext>
            </a:extLst>
          </p:cNvPr>
          <p:cNvPicPr>
            <a:picLocks noChangeAspect="1"/>
          </p:cNvPicPr>
          <p:nvPr/>
        </p:nvPicPr>
        <p:blipFill>
          <a:blip r:embed="rId3"/>
          <a:stretch>
            <a:fillRect/>
          </a:stretch>
        </p:blipFill>
        <p:spPr>
          <a:xfrm>
            <a:off x="5776720" y="4735649"/>
            <a:ext cx="2743583" cy="2086266"/>
          </a:xfrm>
          <a:prstGeom prst="rect">
            <a:avLst/>
          </a:prstGeom>
        </p:spPr>
      </p:pic>
      <p:sp>
        <p:nvSpPr>
          <p:cNvPr id="6" name="文字方塊 5">
            <a:extLst>
              <a:ext uri="{FF2B5EF4-FFF2-40B4-BE49-F238E27FC236}">
                <a16:creationId xmlns:a16="http://schemas.microsoft.com/office/drawing/2014/main" id="{0BAECDB3-374B-461B-B942-B5883D6BCB39}"/>
              </a:ext>
            </a:extLst>
          </p:cNvPr>
          <p:cNvSpPr txBox="1"/>
          <p:nvPr/>
        </p:nvSpPr>
        <p:spPr>
          <a:xfrm>
            <a:off x="8649130" y="6375196"/>
            <a:ext cx="6096000" cy="461665"/>
          </a:xfrm>
          <a:prstGeom prst="rect">
            <a:avLst/>
          </a:prstGeom>
          <a:noFill/>
        </p:spPr>
        <p:txBody>
          <a:bodyPr wrap="square">
            <a:spAutoFit/>
          </a:bodyPr>
          <a:lstStyle/>
          <a:p>
            <a:r>
              <a:rPr lang="en-US" altLang="zh-TW" sz="800" dirty="0"/>
              <a:t>Reference:</a:t>
            </a:r>
          </a:p>
          <a:p>
            <a:r>
              <a:rPr lang="zh-TW" altLang="en-US" sz="800" dirty="0"/>
              <a:t>https://www.sciencedirect.com/science/article/pii/S0898122113002538</a:t>
            </a:r>
            <a:endParaRPr lang="en-US" altLang="zh-TW" sz="800" dirty="0"/>
          </a:p>
          <a:p>
            <a:r>
              <a:rPr lang="en-US" altLang="zh-TW" sz="800" dirty="0"/>
              <a:t>https://forum.dcmtk.org/viewtopic.php?t=2179</a:t>
            </a:r>
            <a:endParaRPr lang="zh-TW" altLang="en-US" sz="800" dirty="0"/>
          </a:p>
        </p:txBody>
      </p:sp>
      <p:sp>
        <p:nvSpPr>
          <p:cNvPr id="7" name="流程圖: 磁碟 6">
            <a:extLst>
              <a:ext uri="{FF2B5EF4-FFF2-40B4-BE49-F238E27FC236}">
                <a16:creationId xmlns:a16="http://schemas.microsoft.com/office/drawing/2014/main" id="{89443595-4531-416C-AB05-D52329219AD2}"/>
              </a:ext>
            </a:extLst>
          </p:cNvPr>
          <p:cNvSpPr/>
          <p:nvPr/>
        </p:nvSpPr>
        <p:spPr>
          <a:xfrm>
            <a:off x="1510747" y="5155096"/>
            <a:ext cx="2067339" cy="357808"/>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流程圖: 磁碟 7">
            <a:extLst>
              <a:ext uri="{FF2B5EF4-FFF2-40B4-BE49-F238E27FC236}">
                <a16:creationId xmlns:a16="http://schemas.microsoft.com/office/drawing/2014/main" id="{8EC609D3-BE3E-45EF-A4B2-532556C957B4}"/>
              </a:ext>
            </a:extLst>
          </p:cNvPr>
          <p:cNvSpPr/>
          <p:nvPr/>
        </p:nvSpPr>
        <p:spPr>
          <a:xfrm>
            <a:off x="1510747" y="5666029"/>
            <a:ext cx="2067339" cy="510934"/>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流程圖: 磁碟 8">
            <a:extLst>
              <a:ext uri="{FF2B5EF4-FFF2-40B4-BE49-F238E27FC236}">
                <a16:creationId xmlns:a16="http://schemas.microsoft.com/office/drawing/2014/main" id="{1A5463AA-A68D-42FA-A500-0AFF9DECC670}"/>
              </a:ext>
            </a:extLst>
          </p:cNvPr>
          <p:cNvSpPr/>
          <p:nvPr/>
        </p:nvSpPr>
        <p:spPr>
          <a:xfrm>
            <a:off x="1510747" y="6292541"/>
            <a:ext cx="2067339" cy="357808"/>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a:extLst>
              <a:ext uri="{FF2B5EF4-FFF2-40B4-BE49-F238E27FC236}">
                <a16:creationId xmlns:a16="http://schemas.microsoft.com/office/drawing/2014/main" id="{78973A6D-6149-40D1-A207-B0156E383514}"/>
              </a:ext>
            </a:extLst>
          </p:cNvPr>
          <p:cNvCxnSpPr>
            <a:cxnSpLocks/>
          </p:cNvCxnSpPr>
          <p:nvPr/>
        </p:nvCxnSpPr>
        <p:spPr>
          <a:xfrm>
            <a:off x="3710609" y="5406887"/>
            <a:ext cx="0" cy="3975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60DE558B-7453-4DE9-8626-B1806624438A}"/>
              </a:ext>
            </a:extLst>
          </p:cNvPr>
          <p:cNvSpPr txBox="1"/>
          <p:nvPr/>
        </p:nvSpPr>
        <p:spPr>
          <a:xfrm>
            <a:off x="748749" y="5755957"/>
            <a:ext cx="1523996" cy="369332"/>
          </a:xfrm>
          <a:prstGeom prst="rect">
            <a:avLst/>
          </a:prstGeom>
          <a:noFill/>
        </p:spPr>
        <p:txBody>
          <a:bodyPr wrap="square" rtlCol="0">
            <a:spAutoFit/>
          </a:bodyPr>
          <a:lstStyle/>
          <a:p>
            <a:r>
              <a:rPr lang="en-US" altLang="zh-TW" dirty="0"/>
              <a:t>slice</a:t>
            </a:r>
            <a:endParaRPr lang="zh-TW" altLang="en-US" dirty="0"/>
          </a:p>
        </p:txBody>
      </p:sp>
      <p:sp>
        <p:nvSpPr>
          <p:cNvPr id="14" name="文字方塊 13">
            <a:extLst>
              <a:ext uri="{FF2B5EF4-FFF2-40B4-BE49-F238E27FC236}">
                <a16:creationId xmlns:a16="http://schemas.microsoft.com/office/drawing/2014/main" id="{C208DF1B-0310-4693-8DFF-724905F9416F}"/>
              </a:ext>
            </a:extLst>
          </p:cNvPr>
          <p:cNvSpPr txBox="1"/>
          <p:nvPr/>
        </p:nvSpPr>
        <p:spPr>
          <a:xfrm>
            <a:off x="748749" y="5143572"/>
            <a:ext cx="1523996" cy="369332"/>
          </a:xfrm>
          <a:prstGeom prst="rect">
            <a:avLst/>
          </a:prstGeom>
          <a:noFill/>
        </p:spPr>
        <p:txBody>
          <a:bodyPr wrap="square" rtlCol="0">
            <a:spAutoFit/>
          </a:bodyPr>
          <a:lstStyle/>
          <a:p>
            <a:r>
              <a:rPr lang="en-US" altLang="zh-TW" dirty="0"/>
              <a:t>slice</a:t>
            </a:r>
            <a:endParaRPr lang="zh-TW" altLang="en-US" dirty="0"/>
          </a:p>
        </p:txBody>
      </p:sp>
      <p:sp>
        <p:nvSpPr>
          <p:cNvPr id="15" name="文字方塊 14">
            <a:extLst>
              <a:ext uri="{FF2B5EF4-FFF2-40B4-BE49-F238E27FC236}">
                <a16:creationId xmlns:a16="http://schemas.microsoft.com/office/drawing/2014/main" id="{7E504513-9597-47DD-B769-39467B4A4071}"/>
              </a:ext>
            </a:extLst>
          </p:cNvPr>
          <p:cNvSpPr txBox="1"/>
          <p:nvPr/>
        </p:nvSpPr>
        <p:spPr>
          <a:xfrm>
            <a:off x="748749" y="6318548"/>
            <a:ext cx="1523996" cy="369332"/>
          </a:xfrm>
          <a:prstGeom prst="rect">
            <a:avLst/>
          </a:prstGeom>
          <a:noFill/>
        </p:spPr>
        <p:txBody>
          <a:bodyPr wrap="square" rtlCol="0">
            <a:spAutoFit/>
          </a:bodyPr>
          <a:lstStyle/>
          <a:p>
            <a:r>
              <a:rPr lang="en-US" altLang="zh-TW" dirty="0"/>
              <a:t>slice</a:t>
            </a:r>
            <a:endParaRPr lang="zh-TW" altLang="en-US" dirty="0"/>
          </a:p>
        </p:txBody>
      </p:sp>
      <p:cxnSp>
        <p:nvCxnSpPr>
          <p:cNvPr id="16" name="直線單箭頭接點 15">
            <a:extLst>
              <a:ext uri="{FF2B5EF4-FFF2-40B4-BE49-F238E27FC236}">
                <a16:creationId xmlns:a16="http://schemas.microsoft.com/office/drawing/2014/main" id="{EE63C5F1-E39B-4CBC-8BD3-488F8018901C}"/>
              </a:ext>
            </a:extLst>
          </p:cNvPr>
          <p:cNvCxnSpPr>
            <a:cxnSpLocks/>
          </p:cNvCxnSpPr>
          <p:nvPr/>
        </p:nvCxnSpPr>
        <p:spPr>
          <a:xfrm>
            <a:off x="3710609" y="6125289"/>
            <a:ext cx="0" cy="2835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7A8B2ECA-44C1-4CBE-B22B-030160CB1E81}"/>
              </a:ext>
            </a:extLst>
          </p:cNvPr>
          <p:cNvSpPr txBox="1"/>
          <p:nvPr/>
        </p:nvSpPr>
        <p:spPr>
          <a:xfrm>
            <a:off x="3899360" y="6318548"/>
            <a:ext cx="1391475" cy="369332"/>
          </a:xfrm>
          <a:prstGeom prst="rect">
            <a:avLst/>
          </a:prstGeom>
          <a:noFill/>
        </p:spPr>
        <p:txBody>
          <a:bodyPr wrap="square" rtlCol="0">
            <a:spAutoFit/>
          </a:bodyPr>
          <a:lstStyle/>
          <a:p>
            <a:r>
              <a:rPr lang="en-US" altLang="zh-TW" dirty="0"/>
              <a:t>0.1mm</a:t>
            </a:r>
            <a:endParaRPr lang="zh-TW" altLang="en-US" dirty="0"/>
          </a:p>
        </p:txBody>
      </p:sp>
      <p:sp>
        <p:nvSpPr>
          <p:cNvPr id="19" name="文字方塊 18">
            <a:extLst>
              <a:ext uri="{FF2B5EF4-FFF2-40B4-BE49-F238E27FC236}">
                <a16:creationId xmlns:a16="http://schemas.microsoft.com/office/drawing/2014/main" id="{CB29E4CB-F668-4067-A349-A62EDAC8631D}"/>
              </a:ext>
            </a:extLst>
          </p:cNvPr>
          <p:cNvSpPr txBox="1"/>
          <p:nvPr/>
        </p:nvSpPr>
        <p:spPr>
          <a:xfrm>
            <a:off x="3899360" y="5436570"/>
            <a:ext cx="1391475" cy="369332"/>
          </a:xfrm>
          <a:prstGeom prst="rect">
            <a:avLst/>
          </a:prstGeom>
          <a:noFill/>
        </p:spPr>
        <p:txBody>
          <a:bodyPr wrap="square" rtlCol="0">
            <a:spAutoFit/>
          </a:bodyPr>
          <a:lstStyle/>
          <a:p>
            <a:r>
              <a:rPr lang="en-US" altLang="zh-TW" dirty="0"/>
              <a:t>0.2mm</a:t>
            </a:r>
            <a:endParaRPr lang="zh-TW" altLang="en-US" dirty="0"/>
          </a:p>
        </p:txBody>
      </p:sp>
      <p:sp>
        <p:nvSpPr>
          <p:cNvPr id="20" name="文字方塊 19">
            <a:extLst>
              <a:ext uri="{FF2B5EF4-FFF2-40B4-BE49-F238E27FC236}">
                <a16:creationId xmlns:a16="http://schemas.microsoft.com/office/drawing/2014/main" id="{5C47D09C-E0AF-439D-A98F-0D77849E3792}"/>
              </a:ext>
            </a:extLst>
          </p:cNvPr>
          <p:cNvSpPr txBox="1"/>
          <p:nvPr/>
        </p:nvSpPr>
        <p:spPr>
          <a:xfrm>
            <a:off x="3889326" y="5738922"/>
            <a:ext cx="1391475" cy="369332"/>
          </a:xfrm>
          <a:prstGeom prst="rect">
            <a:avLst/>
          </a:prstGeom>
          <a:noFill/>
        </p:spPr>
        <p:txBody>
          <a:bodyPr wrap="square" rtlCol="0">
            <a:spAutoFit/>
          </a:bodyPr>
          <a:lstStyle/>
          <a:p>
            <a:r>
              <a:rPr lang="en-US" altLang="zh-TW" dirty="0"/>
              <a:t>0.3mm</a:t>
            </a:r>
            <a:endParaRPr lang="zh-TW" altLang="en-US" dirty="0"/>
          </a:p>
        </p:txBody>
      </p:sp>
      <p:sp>
        <p:nvSpPr>
          <p:cNvPr id="21" name="文字方塊 20">
            <a:extLst>
              <a:ext uri="{FF2B5EF4-FFF2-40B4-BE49-F238E27FC236}">
                <a16:creationId xmlns:a16="http://schemas.microsoft.com/office/drawing/2014/main" id="{1F2C384C-5164-46F7-84C8-07CD63E47451}"/>
              </a:ext>
            </a:extLst>
          </p:cNvPr>
          <p:cNvSpPr txBox="1"/>
          <p:nvPr/>
        </p:nvSpPr>
        <p:spPr>
          <a:xfrm>
            <a:off x="3887906" y="6050086"/>
            <a:ext cx="1391475" cy="369332"/>
          </a:xfrm>
          <a:prstGeom prst="rect">
            <a:avLst/>
          </a:prstGeom>
          <a:noFill/>
        </p:spPr>
        <p:txBody>
          <a:bodyPr wrap="square" rtlCol="0">
            <a:spAutoFit/>
          </a:bodyPr>
          <a:lstStyle/>
          <a:p>
            <a:r>
              <a:rPr lang="en-US" altLang="zh-TW" dirty="0"/>
              <a:t>0.1mm</a:t>
            </a:r>
            <a:endParaRPr lang="zh-TW" altLang="en-US" dirty="0"/>
          </a:p>
        </p:txBody>
      </p:sp>
      <p:sp>
        <p:nvSpPr>
          <p:cNvPr id="22" name="文字方塊 21">
            <a:extLst>
              <a:ext uri="{FF2B5EF4-FFF2-40B4-BE49-F238E27FC236}">
                <a16:creationId xmlns:a16="http://schemas.microsoft.com/office/drawing/2014/main" id="{3C392301-7F81-456F-9336-8A41A0C452A2}"/>
              </a:ext>
            </a:extLst>
          </p:cNvPr>
          <p:cNvSpPr txBox="1"/>
          <p:nvPr/>
        </p:nvSpPr>
        <p:spPr>
          <a:xfrm>
            <a:off x="3887906" y="5104267"/>
            <a:ext cx="1391475" cy="369332"/>
          </a:xfrm>
          <a:prstGeom prst="rect">
            <a:avLst/>
          </a:prstGeom>
          <a:noFill/>
        </p:spPr>
        <p:txBody>
          <a:bodyPr wrap="square" rtlCol="0">
            <a:spAutoFit/>
          </a:bodyPr>
          <a:lstStyle/>
          <a:p>
            <a:r>
              <a:rPr lang="en-US" altLang="zh-TW" dirty="0"/>
              <a:t>0.1mm</a:t>
            </a:r>
            <a:endParaRPr lang="zh-TW" altLang="en-US" dirty="0"/>
          </a:p>
        </p:txBody>
      </p:sp>
      <p:cxnSp>
        <p:nvCxnSpPr>
          <p:cNvPr id="24" name="直線單箭頭接點 23">
            <a:extLst>
              <a:ext uri="{FF2B5EF4-FFF2-40B4-BE49-F238E27FC236}">
                <a16:creationId xmlns:a16="http://schemas.microsoft.com/office/drawing/2014/main" id="{DDC5667A-858D-4F1C-8E5E-93CFA9A22689}"/>
              </a:ext>
            </a:extLst>
          </p:cNvPr>
          <p:cNvCxnSpPr>
            <a:cxnSpLocks/>
          </p:cNvCxnSpPr>
          <p:nvPr/>
        </p:nvCxnSpPr>
        <p:spPr>
          <a:xfrm flipH="1">
            <a:off x="1777599" y="6408876"/>
            <a:ext cx="596530" cy="4085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0899B48F-8686-418D-9F41-D8BC6B2A1328}"/>
              </a:ext>
            </a:extLst>
          </p:cNvPr>
          <p:cNvCxnSpPr>
            <a:cxnSpLocks/>
          </p:cNvCxnSpPr>
          <p:nvPr/>
        </p:nvCxnSpPr>
        <p:spPr>
          <a:xfrm>
            <a:off x="2354259" y="6394191"/>
            <a:ext cx="128867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03EF1026-A44E-4186-9B51-9C76EBFFAA29}"/>
              </a:ext>
            </a:extLst>
          </p:cNvPr>
          <p:cNvCxnSpPr>
            <a:cxnSpLocks/>
          </p:cNvCxnSpPr>
          <p:nvPr/>
        </p:nvCxnSpPr>
        <p:spPr>
          <a:xfrm flipV="1">
            <a:off x="2374129" y="4771734"/>
            <a:ext cx="0" cy="1622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5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18B7F5-6DC9-4ECD-9EE9-BFF838BFD6AB}"/>
              </a:ext>
            </a:extLst>
          </p:cNvPr>
          <p:cNvSpPr>
            <a:spLocks noGrp="1"/>
          </p:cNvSpPr>
          <p:nvPr>
            <p:ph type="title"/>
          </p:nvPr>
        </p:nvSpPr>
        <p:spPr/>
        <p:txBody>
          <a:bodyPr/>
          <a:lstStyle/>
          <a:p>
            <a:r>
              <a:rPr lang="en-US" altLang="zh-TW" dirty="0"/>
              <a:t>One-to-one object interpolation</a:t>
            </a:r>
            <a:endParaRPr lang="zh-TW" altLang="en-US" dirty="0"/>
          </a:p>
        </p:txBody>
      </p:sp>
      <p:sp>
        <p:nvSpPr>
          <p:cNvPr id="3" name="內容版面配置區 2">
            <a:extLst>
              <a:ext uri="{FF2B5EF4-FFF2-40B4-BE49-F238E27FC236}">
                <a16:creationId xmlns:a16="http://schemas.microsoft.com/office/drawing/2014/main" id="{140783B1-C6E1-4006-99F9-2B3D109DE745}"/>
              </a:ext>
            </a:extLst>
          </p:cNvPr>
          <p:cNvSpPr>
            <a:spLocks noGrp="1"/>
          </p:cNvSpPr>
          <p:nvPr>
            <p:ph idx="1"/>
          </p:nvPr>
        </p:nvSpPr>
        <p:spPr/>
        <p:txBody>
          <a:bodyPr/>
          <a:lstStyle/>
          <a:p>
            <a:r>
              <a:rPr lang="en-US" altLang="zh-TW" dirty="0"/>
              <a:t>Scene-based</a:t>
            </a:r>
          </a:p>
          <a:p>
            <a:pPr lvl="1"/>
            <a:r>
              <a:rPr lang="en-US" altLang="zh-TW" dirty="0"/>
              <a:t>Early: the pixel intensity of in-between slices is determined directly from the pixel intensity of the given slices at the identical position.</a:t>
            </a:r>
          </a:p>
          <a:p>
            <a:pPr lvl="1"/>
            <a:r>
              <a:rPr lang="en-US" altLang="zh-TW" dirty="0"/>
              <a:t>Middle: spline-based </a:t>
            </a:r>
            <a:r>
              <a:rPr lang="en-US" altLang="zh-TW" dirty="0" err="1"/>
              <a:t>methods,such</a:t>
            </a:r>
            <a:r>
              <a:rPr lang="en-US" altLang="zh-TW" dirty="0"/>
              <a:t> as</a:t>
            </a:r>
            <a:r>
              <a:rPr lang="en-US" altLang="zh-TW" b="0" i="0" dirty="0">
                <a:solidFill>
                  <a:srgbClr val="2E2E2E"/>
                </a:solidFill>
                <a:effectLst/>
                <a:latin typeface="NexusSerif"/>
              </a:rPr>
              <a:t> cubic spline and other polynomials, were used in medical image interpolation.</a:t>
            </a:r>
          </a:p>
          <a:p>
            <a:pPr lvl="1"/>
            <a:r>
              <a:rPr lang="en-US" altLang="zh-TW" b="0" i="0" dirty="0">
                <a:solidFill>
                  <a:srgbClr val="2E2E2E"/>
                </a:solidFill>
                <a:effectLst/>
                <a:latin typeface="NexusSerif"/>
              </a:rPr>
              <a:t>In recent years, these methods can produce large artifacts when the in-plane position of anatomical (</a:t>
            </a:r>
            <a:r>
              <a:rPr lang="zh-TW" altLang="en-US" b="0" i="0" dirty="0">
                <a:solidFill>
                  <a:srgbClr val="2E2E2E"/>
                </a:solidFill>
                <a:effectLst/>
                <a:latin typeface="NexusSerif"/>
              </a:rPr>
              <a:t>解剖的</a:t>
            </a:r>
            <a:r>
              <a:rPr lang="en-US" altLang="zh-TW" b="0" i="0" dirty="0">
                <a:solidFill>
                  <a:srgbClr val="2E2E2E"/>
                </a:solidFill>
                <a:effectLst/>
                <a:latin typeface="NexusSerif"/>
              </a:rPr>
              <a:t>) features shift considerably between slices.</a:t>
            </a:r>
            <a:endParaRPr lang="en-US" altLang="zh-TW" dirty="0">
              <a:solidFill>
                <a:srgbClr val="2E2E2E"/>
              </a:solidFill>
              <a:latin typeface="NexusSerif"/>
            </a:endParaRPr>
          </a:p>
          <a:p>
            <a:pPr lvl="1"/>
            <a:r>
              <a:rPr lang="en-US" altLang="zh-TW" dirty="0">
                <a:solidFill>
                  <a:srgbClr val="2E2E2E"/>
                </a:solidFill>
                <a:latin typeface="NexusSerif"/>
              </a:rPr>
              <a:t>Pros and cons:</a:t>
            </a:r>
          </a:p>
          <a:p>
            <a:pPr lvl="2"/>
            <a:r>
              <a:rPr lang="en-US" altLang="zh-TW" dirty="0">
                <a:solidFill>
                  <a:srgbClr val="2E2E2E"/>
                </a:solidFill>
                <a:latin typeface="NexusSerif"/>
              </a:rPr>
              <a:t>Simple and fast but acc is low and </a:t>
            </a:r>
            <a:r>
              <a:rPr lang="en-US" altLang="zh-TW" b="0" i="0" dirty="0">
                <a:solidFill>
                  <a:srgbClr val="FF0000"/>
                </a:solidFill>
                <a:effectLst/>
                <a:latin typeface="NexusSerif"/>
              </a:rPr>
              <a:t>without considering the shape feature deformation</a:t>
            </a:r>
            <a:r>
              <a:rPr lang="en-US" altLang="zh-TW" b="0" i="0" dirty="0">
                <a:solidFill>
                  <a:srgbClr val="2E2E2E"/>
                </a:solidFill>
                <a:effectLst/>
                <a:latin typeface="NexusSerif"/>
              </a:rPr>
              <a:t>. Hence, the resultant in-between slices </a:t>
            </a:r>
            <a:r>
              <a:rPr lang="en-US" altLang="zh-TW" b="0" i="0" dirty="0">
                <a:solidFill>
                  <a:srgbClr val="FF0000"/>
                </a:solidFill>
                <a:effectLst/>
                <a:latin typeface="NexusSerif"/>
              </a:rPr>
              <a:t>have blurring effects </a:t>
            </a:r>
            <a:r>
              <a:rPr lang="en-US" altLang="zh-TW" b="0" i="0" dirty="0">
                <a:solidFill>
                  <a:srgbClr val="2E2E2E"/>
                </a:solidFill>
                <a:effectLst/>
                <a:latin typeface="NexusSerif"/>
              </a:rPr>
              <a:t>at the object boundary.</a:t>
            </a:r>
            <a:endParaRPr lang="en-US" altLang="zh-TW" dirty="0"/>
          </a:p>
        </p:txBody>
      </p:sp>
      <p:sp>
        <p:nvSpPr>
          <p:cNvPr id="5" name="文字方塊 4">
            <a:extLst>
              <a:ext uri="{FF2B5EF4-FFF2-40B4-BE49-F238E27FC236}">
                <a16:creationId xmlns:a16="http://schemas.microsoft.com/office/drawing/2014/main" id="{4BE2536A-1D8A-4C40-BEE2-9A061EA3CBC7}"/>
              </a:ext>
            </a:extLst>
          </p:cNvPr>
          <p:cNvSpPr txBox="1"/>
          <p:nvPr/>
        </p:nvSpPr>
        <p:spPr>
          <a:xfrm>
            <a:off x="6096000" y="6581001"/>
            <a:ext cx="6097044" cy="276999"/>
          </a:xfrm>
          <a:prstGeom prst="rect">
            <a:avLst/>
          </a:prstGeom>
          <a:noFill/>
        </p:spPr>
        <p:txBody>
          <a:bodyPr wrap="square">
            <a:spAutoFit/>
          </a:bodyPr>
          <a:lstStyle/>
          <a:p>
            <a:r>
              <a:rPr lang="en-US" altLang="zh-TW" sz="1200" dirty="0" err="1"/>
              <a:t>Reference:https</a:t>
            </a:r>
            <a:r>
              <a:rPr lang="en-US" altLang="zh-TW" sz="1200" dirty="0"/>
              <a:t>://www.sciencedirect.com/science/article/pii/S0898122113002538#br000090</a:t>
            </a:r>
            <a:endParaRPr lang="zh-TW" altLang="en-US" sz="1200" dirty="0"/>
          </a:p>
        </p:txBody>
      </p:sp>
    </p:spTree>
    <p:extLst>
      <p:ext uri="{BB962C8B-B14F-4D97-AF65-F5344CB8AC3E}">
        <p14:creationId xmlns:p14="http://schemas.microsoft.com/office/powerpoint/2010/main" val="8467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6704F5-9D73-4039-A5E2-B9349EDAA83E}"/>
              </a:ext>
            </a:extLst>
          </p:cNvPr>
          <p:cNvSpPr>
            <a:spLocks noGrp="1"/>
          </p:cNvSpPr>
          <p:nvPr>
            <p:ph type="title"/>
          </p:nvPr>
        </p:nvSpPr>
        <p:spPr/>
        <p:txBody>
          <a:bodyPr/>
          <a:lstStyle/>
          <a:p>
            <a:r>
              <a:rPr lang="en-US" altLang="zh-TW" dirty="0"/>
              <a:t>interpolation</a:t>
            </a:r>
            <a:endParaRPr lang="zh-TW" altLang="en-US" dirty="0"/>
          </a:p>
        </p:txBody>
      </p:sp>
      <p:sp>
        <p:nvSpPr>
          <p:cNvPr id="3" name="內容版面配置區 2">
            <a:extLst>
              <a:ext uri="{FF2B5EF4-FFF2-40B4-BE49-F238E27FC236}">
                <a16:creationId xmlns:a16="http://schemas.microsoft.com/office/drawing/2014/main" id="{974365D6-CD74-484A-9C56-958EFF72CA10}"/>
              </a:ext>
            </a:extLst>
          </p:cNvPr>
          <p:cNvSpPr>
            <a:spLocks noGrp="1"/>
          </p:cNvSpPr>
          <p:nvPr>
            <p:ph idx="1"/>
          </p:nvPr>
        </p:nvSpPr>
        <p:spPr>
          <a:xfrm>
            <a:off x="772886" y="1512116"/>
            <a:ext cx="10515600" cy="5032375"/>
          </a:xfrm>
        </p:spPr>
        <p:txBody>
          <a:bodyPr>
            <a:normAutofit lnSpcReduction="10000"/>
          </a:bodyPr>
          <a:lstStyle/>
          <a:p>
            <a:r>
              <a:rPr lang="en-US" altLang="zh-TW" dirty="0"/>
              <a:t>Object-based method</a:t>
            </a:r>
          </a:p>
          <a:p>
            <a:pPr lvl="1"/>
            <a:r>
              <a:rPr lang="en-US" altLang="zh-TW" dirty="0"/>
              <a:t>Extract some additional information from images instead of only intensity, such as features or contours, to help guide the interpolation. </a:t>
            </a:r>
          </a:p>
          <a:p>
            <a:pPr lvl="1"/>
            <a:r>
              <a:rPr lang="en-US" altLang="zh-TW" dirty="0"/>
              <a:t>Shape-based method(1990s) :</a:t>
            </a:r>
            <a:r>
              <a:rPr lang="en-US" altLang="zh-TW" dirty="0">
                <a:solidFill>
                  <a:srgbClr val="2E2E2E"/>
                </a:solidFill>
                <a:latin typeface="NexusSerif"/>
              </a:rPr>
              <a:t>Approximate the Euclidean shortest distance(i.e. </a:t>
            </a:r>
            <a:r>
              <a:rPr lang="en-US" altLang="zh-TW" b="0" i="0" dirty="0">
                <a:solidFill>
                  <a:srgbClr val="2E2E2E"/>
                </a:solidFill>
                <a:effectLst/>
                <a:latin typeface="NexusSerif"/>
              </a:rPr>
              <a:t>displacement</a:t>
            </a:r>
            <a:r>
              <a:rPr lang="en-US" altLang="zh-TW" dirty="0">
                <a:solidFill>
                  <a:srgbClr val="2E2E2E"/>
                </a:solidFill>
                <a:latin typeface="NexusSerif"/>
              </a:rPr>
              <a:t>) between the pixel and the contour of the object. Accordingly, if there is no prior alignment between two input images, this method cannot perform well.</a:t>
            </a: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r>
              <a:rPr lang="en-US" altLang="zh-TW" dirty="0">
                <a:solidFill>
                  <a:srgbClr val="2E2E2E"/>
                </a:solidFill>
                <a:latin typeface="NexusSerif"/>
              </a:rPr>
              <a:t>One way to solve the issue is matching the </a:t>
            </a:r>
            <a:r>
              <a:rPr lang="en-US" altLang="zh-TW" u="sng" dirty="0">
                <a:solidFill>
                  <a:srgbClr val="2E2E2E"/>
                </a:solidFill>
                <a:latin typeface="NexusSerif"/>
              </a:rPr>
              <a:t>centroids(</a:t>
            </a:r>
            <a:r>
              <a:rPr lang="zh-TW" altLang="en-US" u="sng" dirty="0">
                <a:solidFill>
                  <a:srgbClr val="2E2E2E"/>
                </a:solidFill>
                <a:latin typeface="NexusSerif"/>
              </a:rPr>
              <a:t>重</a:t>
            </a:r>
            <a:r>
              <a:rPr lang="en-US" altLang="zh-TW" u="sng" dirty="0">
                <a:solidFill>
                  <a:srgbClr val="2E2E2E"/>
                </a:solidFill>
                <a:latin typeface="NexusSerif"/>
              </a:rPr>
              <a:t>(?)</a:t>
            </a:r>
            <a:r>
              <a:rPr lang="zh-TW" altLang="en-US" u="sng" dirty="0">
                <a:solidFill>
                  <a:srgbClr val="2E2E2E"/>
                </a:solidFill>
                <a:latin typeface="NexusSerif"/>
              </a:rPr>
              <a:t>心</a:t>
            </a:r>
            <a:r>
              <a:rPr lang="en-US" altLang="zh-TW" u="sng" dirty="0">
                <a:solidFill>
                  <a:srgbClr val="2E2E2E"/>
                </a:solidFill>
                <a:latin typeface="NexusSerif"/>
              </a:rPr>
              <a:t>)</a:t>
            </a:r>
            <a:r>
              <a:rPr lang="en-US" altLang="zh-TW" dirty="0">
                <a:solidFill>
                  <a:srgbClr val="2E2E2E"/>
                </a:solidFill>
                <a:latin typeface="NexusSerif"/>
              </a:rPr>
              <a:t> of two objects prior to distance transformation(d),which is termed </a:t>
            </a:r>
            <a:r>
              <a:rPr lang="en-US" altLang="zh-TW" i="1" dirty="0">
                <a:solidFill>
                  <a:srgbClr val="2E2E2E"/>
                </a:solidFill>
                <a:latin typeface="NexusSerif"/>
              </a:rPr>
              <a:t>object centralization</a:t>
            </a:r>
            <a:r>
              <a:rPr lang="en-US" altLang="zh-TW" dirty="0">
                <a:solidFill>
                  <a:srgbClr val="2E2E2E"/>
                </a:solidFill>
                <a:latin typeface="NexusSerif"/>
              </a:rPr>
              <a:t> in this paper.</a:t>
            </a:r>
            <a:r>
              <a:rPr lang="zh-TW" altLang="en-US" dirty="0">
                <a:solidFill>
                  <a:srgbClr val="2E2E2E"/>
                </a:solidFill>
                <a:latin typeface="NexusSerif"/>
              </a:rPr>
              <a:t> </a:t>
            </a:r>
            <a:r>
              <a:rPr lang="en-US" altLang="zh-TW" dirty="0">
                <a:solidFill>
                  <a:srgbClr val="2E2E2E"/>
                </a:solidFill>
                <a:latin typeface="NexusSerif"/>
              </a:rPr>
              <a:t>we can obtain a better interpolation(e).</a:t>
            </a: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p:txBody>
      </p:sp>
      <p:pic>
        <p:nvPicPr>
          <p:cNvPr id="13" name="圖片 12">
            <a:extLst>
              <a:ext uri="{FF2B5EF4-FFF2-40B4-BE49-F238E27FC236}">
                <a16:creationId xmlns:a16="http://schemas.microsoft.com/office/drawing/2014/main" id="{E031E29F-2CAF-458F-9091-9E201F6BDFA0}"/>
              </a:ext>
            </a:extLst>
          </p:cNvPr>
          <p:cNvPicPr>
            <a:picLocks noChangeAspect="1"/>
          </p:cNvPicPr>
          <p:nvPr/>
        </p:nvPicPr>
        <p:blipFill>
          <a:blip r:embed="rId3"/>
          <a:stretch>
            <a:fillRect/>
          </a:stretch>
        </p:blipFill>
        <p:spPr>
          <a:xfrm>
            <a:off x="1593940" y="3809532"/>
            <a:ext cx="5581650" cy="1323975"/>
          </a:xfrm>
          <a:prstGeom prst="rect">
            <a:avLst/>
          </a:prstGeom>
        </p:spPr>
      </p:pic>
      <p:sp>
        <p:nvSpPr>
          <p:cNvPr id="15" name="文字方塊 14">
            <a:extLst>
              <a:ext uri="{FF2B5EF4-FFF2-40B4-BE49-F238E27FC236}">
                <a16:creationId xmlns:a16="http://schemas.microsoft.com/office/drawing/2014/main" id="{A4CF0DED-4A65-461C-9D92-0BE6EFDE874B}"/>
              </a:ext>
            </a:extLst>
          </p:cNvPr>
          <p:cNvSpPr txBox="1"/>
          <p:nvPr/>
        </p:nvSpPr>
        <p:spPr>
          <a:xfrm>
            <a:off x="7265431" y="6594699"/>
            <a:ext cx="6358344" cy="276999"/>
          </a:xfrm>
          <a:prstGeom prst="rect">
            <a:avLst/>
          </a:prstGeom>
          <a:noFill/>
        </p:spPr>
        <p:txBody>
          <a:bodyPr wrap="square">
            <a:spAutoFit/>
          </a:bodyPr>
          <a:lstStyle/>
          <a:p>
            <a:r>
              <a:rPr lang="en-US" altLang="zh-TW" sz="1200" dirty="0" err="1"/>
              <a:t>reference:https</a:t>
            </a:r>
            <a:r>
              <a:rPr lang="en-US" altLang="zh-TW" sz="1200" dirty="0"/>
              <a:t>://ieeexplore.ieee.org/document/875193/</a:t>
            </a:r>
            <a:r>
              <a:rPr lang="en-US" altLang="zh-TW" sz="1200" dirty="0" err="1"/>
              <a:t>metrics#metrics</a:t>
            </a:r>
            <a:endParaRPr lang="zh-TW" altLang="en-US" sz="1200" dirty="0"/>
          </a:p>
        </p:txBody>
      </p:sp>
      <p:pic>
        <p:nvPicPr>
          <p:cNvPr id="17" name="圖片 16">
            <a:extLst>
              <a:ext uri="{FF2B5EF4-FFF2-40B4-BE49-F238E27FC236}">
                <a16:creationId xmlns:a16="http://schemas.microsoft.com/office/drawing/2014/main" id="{A0BF88C4-E498-4705-96CA-7529E87D1F2D}"/>
              </a:ext>
            </a:extLst>
          </p:cNvPr>
          <p:cNvPicPr>
            <a:picLocks noChangeAspect="1"/>
          </p:cNvPicPr>
          <p:nvPr/>
        </p:nvPicPr>
        <p:blipFill>
          <a:blip r:embed="rId4"/>
          <a:stretch>
            <a:fillRect/>
          </a:stretch>
        </p:blipFill>
        <p:spPr>
          <a:xfrm>
            <a:off x="7675789" y="3678513"/>
            <a:ext cx="3341098" cy="1454994"/>
          </a:xfrm>
          <a:prstGeom prst="rect">
            <a:avLst/>
          </a:prstGeom>
        </p:spPr>
      </p:pic>
    </p:spTree>
    <p:extLst>
      <p:ext uri="{BB962C8B-B14F-4D97-AF65-F5344CB8AC3E}">
        <p14:creationId xmlns:p14="http://schemas.microsoft.com/office/powerpoint/2010/main" val="2850037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6704F5-9D73-4039-A5E2-B9349EDAA83E}"/>
              </a:ext>
            </a:extLst>
          </p:cNvPr>
          <p:cNvSpPr>
            <a:spLocks noGrp="1"/>
          </p:cNvSpPr>
          <p:nvPr>
            <p:ph type="title"/>
          </p:nvPr>
        </p:nvSpPr>
        <p:spPr/>
        <p:txBody>
          <a:bodyPr/>
          <a:lstStyle/>
          <a:p>
            <a:r>
              <a:rPr lang="en-US" altLang="zh-TW" dirty="0"/>
              <a:t>interpolation</a:t>
            </a:r>
            <a:endParaRPr lang="zh-TW" altLang="en-US" dirty="0"/>
          </a:p>
        </p:txBody>
      </p:sp>
      <p:sp>
        <p:nvSpPr>
          <p:cNvPr id="3" name="內容版面配置區 2">
            <a:extLst>
              <a:ext uri="{FF2B5EF4-FFF2-40B4-BE49-F238E27FC236}">
                <a16:creationId xmlns:a16="http://schemas.microsoft.com/office/drawing/2014/main" id="{974365D6-CD74-484A-9C56-958EFF72CA10}"/>
              </a:ext>
            </a:extLst>
          </p:cNvPr>
          <p:cNvSpPr>
            <a:spLocks noGrp="1"/>
          </p:cNvSpPr>
          <p:nvPr>
            <p:ph idx="1"/>
          </p:nvPr>
        </p:nvSpPr>
        <p:spPr>
          <a:xfrm>
            <a:off x="838200" y="1327760"/>
            <a:ext cx="10515600" cy="5354876"/>
          </a:xfrm>
        </p:spPr>
        <p:txBody>
          <a:bodyPr>
            <a:normAutofit/>
          </a:bodyPr>
          <a:lstStyle/>
          <a:p>
            <a:pPr lvl="1"/>
            <a:r>
              <a:rPr lang="en-US" altLang="zh-TW" b="0" i="0" dirty="0">
                <a:solidFill>
                  <a:srgbClr val="2E2E2E"/>
                </a:solidFill>
                <a:effectLst/>
                <a:latin typeface="NexusSerif"/>
              </a:rPr>
              <a:t>Morphology-based methods(2000s)</a:t>
            </a:r>
          </a:p>
          <a:p>
            <a:pPr lvl="2"/>
            <a:r>
              <a:rPr lang="en-US" altLang="zh-TW" b="0" i="0" dirty="0">
                <a:solidFill>
                  <a:srgbClr val="2E2E2E"/>
                </a:solidFill>
                <a:effectLst/>
                <a:latin typeface="NexusSerif"/>
              </a:rPr>
              <a:t>First, align two corresponding objects X</a:t>
            </a:r>
            <a:r>
              <a:rPr lang="en-US" altLang="zh-TW" sz="1200" b="0" i="0" dirty="0">
                <a:solidFill>
                  <a:srgbClr val="2E2E2E"/>
                </a:solidFill>
                <a:effectLst/>
                <a:latin typeface="NexusSerif"/>
              </a:rPr>
              <a:t>0</a:t>
            </a:r>
            <a:r>
              <a:rPr lang="en-US" altLang="zh-TW" b="0" i="0" dirty="0">
                <a:solidFill>
                  <a:srgbClr val="2E2E2E"/>
                </a:solidFill>
                <a:effectLst/>
                <a:latin typeface="NexusSerif"/>
              </a:rPr>
              <a:t> and X</a:t>
            </a:r>
            <a:r>
              <a:rPr lang="en-US" altLang="zh-TW" sz="1400" b="0" i="0" dirty="0">
                <a:solidFill>
                  <a:srgbClr val="2E2E2E"/>
                </a:solidFill>
                <a:effectLst/>
                <a:latin typeface="NexusSerif"/>
              </a:rPr>
              <a:t>n+1 </a:t>
            </a:r>
            <a:r>
              <a:rPr lang="en-US" altLang="zh-TW" b="0" i="0" dirty="0">
                <a:solidFill>
                  <a:srgbClr val="2E2E2E"/>
                </a:solidFill>
                <a:effectLst/>
                <a:latin typeface="NexusSerif"/>
              </a:rPr>
              <a:t>using object centralization</a:t>
            </a:r>
            <a:r>
              <a:rPr lang="zh-TW" altLang="en-US" b="0" i="0" dirty="0">
                <a:solidFill>
                  <a:srgbClr val="2E2E2E"/>
                </a:solidFill>
                <a:effectLst/>
                <a:latin typeface="NexusSerif"/>
              </a:rPr>
              <a:t> </a:t>
            </a:r>
            <a:r>
              <a:rPr lang="en-US" altLang="zh-TW" b="0" i="0" dirty="0">
                <a:solidFill>
                  <a:srgbClr val="2E2E2E"/>
                </a:solidFill>
                <a:effectLst/>
                <a:latin typeface="NexusSerif"/>
              </a:rPr>
              <a:t>as shown in figure.</a:t>
            </a:r>
          </a:p>
          <a:p>
            <a:pPr lvl="2"/>
            <a:r>
              <a:rPr lang="en-US" altLang="zh-TW" dirty="0">
                <a:solidFill>
                  <a:srgbClr val="2E2E2E"/>
                </a:solidFill>
                <a:latin typeface="NexusSerif"/>
              </a:rPr>
              <a:t>After this alignment, there are three kinds of possible portions: region I, II, and III, respectively</a:t>
            </a:r>
          </a:p>
          <a:p>
            <a:pPr lvl="2"/>
            <a:endParaRPr lang="en-US" altLang="zh-TW" dirty="0">
              <a:solidFill>
                <a:srgbClr val="2E2E2E"/>
              </a:solidFill>
              <a:latin typeface="NexusSerif"/>
            </a:endParaRPr>
          </a:p>
          <a:p>
            <a:pPr lvl="2"/>
            <a:endParaRPr lang="en-US" altLang="zh-TW" b="0" i="0" dirty="0">
              <a:solidFill>
                <a:srgbClr val="2E2E2E"/>
              </a:solidFill>
              <a:effectLst/>
              <a:latin typeface="NexusSerif"/>
            </a:endParaRPr>
          </a:p>
          <a:p>
            <a:pPr lvl="2"/>
            <a:endParaRPr lang="en-US" altLang="zh-TW" dirty="0">
              <a:solidFill>
                <a:srgbClr val="2E2E2E"/>
              </a:solidFill>
              <a:latin typeface="NexusSerif"/>
            </a:endParaRPr>
          </a:p>
          <a:p>
            <a:pPr lvl="2"/>
            <a:endParaRPr lang="en-US" altLang="zh-TW" b="0" i="0" dirty="0">
              <a:solidFill>
                <a:srgbClr val="2E2E2E"/>
              </a:solidFill>
              <a:effectLst/>
              <a:latin typeface="NexusSerif"/>
            </a:endParaRPr>
          </a:p>
          <a:p>
            <a:pPr marL="914400" lvl="2" indent="0">
              <a:buNone/>
            </a:pPr>
            <a:endParaRPr lang="en-US" altLang="zh-TW" b="0" i="0" dirty="0">
              <a:solidFill>
                <a:srgbClr val="2E2E2E"/>
              </a:solidFill>
              <a:effectLst/>
              <a:latin typeface="NexusSerif"/>
            </a:endParaRPr>
          </a:p>
          <a:p>
            <a:pPr lvl="1"/>
            <a:r>
              <a:rPr lang="en-US" altLang="zh-TW" dirty="0">
                <a:solidFill>
                  <a:srgbClr val="2E2E2E"/>
                </a:solidFill>
                <a:latin typeface="NexusSerif"/>
              </a:rPr>
              <a:t>Both of shape-based and morphology-based methods are unable to interpolate grey-scale images</a:t>
            </a:r>
            <a:endParaRPr lang="en-US" altLang="zh-TW" b="0" i="0" dirty="0">
              <a:solidFill>
                <a:srgbClr val="2E2E2E"/>
              </a:solidFill>
              <a:effectLst/>
              <a:latin typeface="NexusSerif"/>
            </a:endParaRPr>
          </a:p>
          <a:p>
            <a:pPr lvl="1"/>
            <a:r>
              <a:rPr lang="en-US" altLang="zh-TW" b="0" i="0" dirty="0">
                <a:solidFill>
                  <a:srgbClr val="2E2E2E"/>
                </a:solidFill>
                <a:effectLst/>
                <a:latin typeface="NexusSerif"/>
              </a:rPr>
              <a:t>registration-based image(2000s)</a:t>
            </a:r>
          </a:p>
          <a:p>
            <a:pPr lvl="1"/>
            <a:r>
              <a:rPr lang="en-US" altLang="zh-TW" dirty="0">
                <a:solidFill>
                  <a:srgbClr val="2E2E2E"/>
                </a:solidFill>
                <a:latin typeface="NexusSerif"/>
              </a:rPr>
              <a:t>B-spline-based</a:t>
            </a:r>
            <a:r>
              <a:rPr lang="en-US" altLang="zh-TW" b="0" i="0" dirty="0">
                <a:solidFill>
                  <a:srgbClr val="2E2E2E"/>
                </a:solidFill>
                <a:effectLst/>
                <a:latin typeface="NexusSerif"/>
              </a:rPr>
              <a:t>(2000s)</a:t>
            </a:r>
          </a:p>
          <a:p>
            <a:pPr marL="457200" lvl="1" indent="0">
              <a:buNone/>
            </a:pPr>
            <a:endParaRPr lang="en-US" altLang="zh-TW" dirty="0">
              <a:solidFill>
                <a:srgbClr val="2E2E2E"/>
              </a:solidFill>
              <a:latin typeface="NexusSerif"/>
            </a:endParaRPr>
          </a:p>
        </p:txBody>
      </p:sp>
      <p:sp>
        <p:nvSpPr>
          <p:cNvPr id="6" name="文字方塊 5">
            <a:extLst>
              <a:ext uri="{FF2B5EF4-FFF2-40B4-BE49-F238E27FC236}">
                <a16:creationId xmlns:a16="http://schemas.microsoft.com/office/drawing/2014/main" id="{04F58339-0CA7-4155-9A74-BE4738CEEEE3}"/>
              </a:ext>
            </a:extLst>
          </p:cNvPr>
          <p:cNvSpPr txBox="1"/>
          <p:nvPr/>
        </p:nvSpPr>
        <p:spPr>
          <a:xfrm>
            <a:off x="6711512" y="6258549"/>
            <a:ext cx="6358344" cy="646331"/>
          </a:xfrm>
          <a:prstGeom prst="rect">
            <a:avLst/>
          </a:prstGeom>
          <a:noFill/>
        </p:spPr>
        <p:txBody>
          <a:bodyPr wrap="square">
            <a:spAutoFit/>
          </a:bodyPr>
          <a:lstStyle/>
          <a:p>
            <a:r>
              <a:rPr lang="en-US" altLang="zh-TW" sz="1200" dirty="0" err="1"/>
              <a:t>reference:https</a:t>
            </a:r>
            <a:r>
              <a:rPr lang="en-US" altLang="zh-TW" sz="1200" dirty="0"/>
              <a:t>://ieeexplore.ieee.org/document/875193/</a:t>
            </a:r>
            <a:r>
              <a:rPr lang="en-US" altLang="zh-TW" sz="1200" dirty="0" err="1"/>
              <a:t>metrics#metrics</a:t>
            </a:r>
            <a:endParaRPr lang="en-US" altLang="zh-TW" sz="1200" dirty="0"/>
          </a:p>
          <a:p>
            <a:r>
              <a:rPr lang="en-US" altLang="zh-TW" sz="1200" dirty="0"/>
              <a:t>https://ieeexplore.ieee.org/document/1309715</a:t>
            </a:r>
          </a:p>
          <a:p>
            <a:r>
              <a:rPr lang="en-US" altLang="zh-TW" sz="1200" dirty="0"/>
              <a:t>https://www.sciencedirect.com/science/article/pii/S0898122113002538#br000090</a:t>
            </a:r>
            <a:endParaRPr lang="zh-TW" altLang="en-US" sz="1200" dirty="0"/>
          </a:p>
        </p:txBody>
      </p:sp>
      <p:pic>
        <p:nvPicPr>
          <p:cNvPr id="5" name="圖片 4">
            <a:extLst>
              <a:ext uri="{FF2B5EF4-FFF2-40B4-BE49-F238E27FC236}">
                <a16:creationId xmlns:a16="http://schemas.microsoft.com/office/drawing/2014/main" id="{B78B6714-CCCE-499A-B4C3-F32171E6596B}"/>
              </a:ext>
            </a:extLst>
          </p:cNvPr>
          <p:cNvPicPr>
            <a:picLocks noChangeAspect="1"/>
          </p:cNvPicPr>
          <p:nvPr/>
        </p:nvPicPr>
        <p:blipFill>
          <a:blip r:embed="rId3"/>
          <a:stretch>
            <a:fillRect/>
          </a:stretch>
        </p:blipFill>
        <p:spPr>
          <a:xfrm>
            <a:off x="3860098" y="2653323"/>
            <a:ext cx="1954364" cy="1864508"/>
          </a:xfrm>
          <a:prstGeom prst="rect">
            <a:avLst/>
          </a:prstGeom>
        </p:spPr>
      </p:pic>
      <p:sp>
        <p:nvSpPr>
          <p:cNvPr id="13" name="文字方塊 12">
            <a:extLst>
              <a:ext uri="{FF2B5EF4-FFF2-40B4-BE49-F238E27FC236}">
                <a16:creationId xmlns:a16="http://schemas.microsoft.com/office/drawing/2014/main" id="{6F268593-4A3B-4493-AD57-03DEF78F1C81}"/>
              </a:ext>
            </a:extLst>
          </p:cNvPr>
          <p:cNvSpPr txBox="1"/>
          <p:nvPr/>
        </p:nvSpPr>
        <p:spPr>
          <a:xfrm>
            <a:off x="5884070" y="3358867"/>
            <a:ext cx="5244977" cy="646331"/>
          </a:xfrm>
          <a:prstGeom prst="rect">
            <a:avLst/>
          </a:prstGeom>
          <a:noFill/>
        </p:spPr>
        <p:txBody>
          <a:bodyPr wrap="square">
            <a:spAutoFit/>
          </a:bodyPr>
          <a:lstStyle/>
          <a:p>
            <a:r>
              <a:rPr lang="en-US" altLang="zh-TW" dirty="0"/>
              <a:t>Regions I and II represent the morphological difference between the two objects </a:t>
            </a:r>
            <a:r>
              <a:rPr lang="en-US" altLang="zh-TW" b="0" i="0" dirty="0">
                <a:solidFill>
                  <a:srgbClr val="2E2E2E"/>
                </a:solidFill>
                <a:effectLst/>
                <a:latin typeface="NexusSerif"/>
              </a:rPr>
              <a:t>X</a:t>
            </a:r>
            <a:r>
              <a:rPr lang="en-US" altLang="zh-TW" sz="1000" b="0" i="0" dirty="0">
                <a:solidFill>
                  <a:srgbClr val="2E2E2E"/>
                </a:solidFill>
                <a:effectLst/>
                <a:latin typeface="NexusSerif"/>
              </a:rPr>
              <a:t>0</a:t>
            </a:r>
            <a:r>
              <a:rPr lang="en-US" altLang="zh-TW" b="0" i="0" dirty="0">
                <a:solidFill>
                  <a:srgbClr val="2E2E2E"/>
                </a:solidFill>
                <a:effectLst/>
                <a:latin typeface="NexusSerif"/>
              </a:rPr>
              <a:t> and X</a:t>
            </a:r>
            <a:r>
              <a:rPr lang="en-US" altLang="zh-TW" sz="1050" b="0" i="0" dirty="0">
                <a:solidFill>
                  <a:srgbClr val="2E2E2E"/>
                </a:solidFill>
                <a:effectLst/>
                <a:latin typeface="NexusSerif"/>
              </a:rPr>
              <a:t>n+1</a:t>
            </a:r>
            <a:r>
              <a:rPr lang="en-US" altLang="zh-TW" dirty="0"/>
              <a:t> .</a:t>
            </a:r>
            <a:endParaRPr lang="zh-TW" altLang="en-US" dirty="0"/>
          </a:p>
        </p:txBody>
      </p:sp>
    </p:spTree>
    <p:extLst>
      <p:ext uri="{BB962C8B-B14F-4D97-AF65-F5344CB8AC3E}">
        <p14:creationId xmlns:p14="http://schemas.microsoft.com/office/powerpoint/2010/main" val="1016738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9B3775B-C30E-4937-BF58-A0B2C03D1FBC}"/>
              </a:ext>
            </a:extLst>
          </p:cNvPr>
          <p:cNvSpPr>
            <a:spLocks noGrp="1"/>
          </p:cNvSpPr>
          <p:nvPr>
            <p:ph idx="1"/>
          </p:nvPr>
        </p:nvSpPr>
        <p:spPr/>
        <p:txBody>
          <a:bodyPr/>
          <a:lstStyle/>
          <a:p>
            <a:r>
              <a:rPr lang="en-US" altLang="zh-TW" b="0" i="0" dirty="0">
                <a:solidFill>
                  <a:srgbClr val="2E2E2E"/>
                </a:solidFill>
                <a:effectLst/>
                <a:latin typeface="NexusSerif"/>
              </a:rPr>
              <a:t>registration-based image interpolation depends on two prerequisites</a:t>
            </a:r>
          </a:p>
          <a:p>
            <a:pPr lvl="1"/>
            <a:r>
              <a:rPr lang="en-US" altLang="zh-TW" dirty="0">
                <a:solidFill>
                  <a:srgbClr val="2E2E2E"/>
                </a:solidFill>
                <a:latin typeface="NexusSerif"/>
              </a:rPr>
              <a:t>t</a:t>
            </a:r>
            <a:r>
              <a:rPr lang="en-US" altLang="zh-TW" b="0" i="0" dirty="0">
                <a:solidFill>
                  <a:srgbClr val="2E2E2E"/>
                </a:solidFill>
                <a:effectLst/>
                <a:latin typeface="NexusSerif"/>
              </a:rPr>
              <a:t>he neighboring slices contain similar anatomical features</a:t>
            </a:r>
          </a:p>
          <a:p>
            <a:pPr lvl="1"/>
            <a:r>
              <a:rPr lang="en-US" altLang="zh-TW" b="0" i="0" dirty="0">
                <a:solidFill>
                  <a:srgbClr val="2E2E2E"/>
                </a:solidFill>
                <a:effectLst/>
                <a:latin typeface="NexusSerif"/>
              </a:rPr>
              <a:t>the registration algorithm is capable of finding the transformation which maps similar features correctly.</a:t>
            </a:r>
          </a:p>
          <a:p>
            <a:endParaRPr lang="zh-TW" altLang="en-US" dirty="0"/>
          </a:p>
        </p:txBody>
      </p:sp>
      <p:pic>
        <p:nvPicPr>
          <p:cNvPr id="5" name="圖片 4">
            <a:extLst>
              <a:ext uri="{FF2B5EF4-FFF2-40B4-BE49-F238E27FC236}">
                <a16:creationId xmlns:a16="http://schemas.microsoft.com/office/drawing/2014/main" id="{DC1F9380-145C-47A4-A18A-3E9BBBE790B4}"/>
              </a:ext>
            </a:extLst>
          </p:cNvPr>
          <p:cNvPicPr>
            <a:picLocks noChangeAspect="1"/>
          </p:cNvPicPr>
          <p:nvPr/>
        </p:nvPicPr>
        <p:blipFill>
          <a:blip r:embed="rId3"/>
          <a:stretch>
            <a:fillRect/>
          </a:stretch>
        </p:blipFill>
        <p:spPr>
          <a:xfrm>
            <a:off x="1277550" y="3494314"/>
            <a:ext cx="9427893" cy="3068172"/>
          </a:xfrm>
          <a:prstGeom prst="rect">
            <a:avLst/>
          </a:prstGeom>
        </p:spPr>
      </p:pic>
      <p:sp>
        <p:nvSpPr>
          <p:cNvPr id="6" name="標題 1">
            <a:extLst>
              <a:ext uri="{FF2B5EF4-FFF2-40B4-BE49-F238E27FC236}">
                <a16:creationId xmlns:a16="http://schemas.microsoft.com/office/drawing/2014/main" id="{8D7FACEA-B4E1-4BD3-85E0-E00BDAEC2BB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a:t>interpolation</a:t>
            </a:r>
            <a:endParaRPr lang="zh-TW" altLang="en-US" dirty="0"/>
          </a:p>
        </p:txBody>
      </p:sp>
    </p:spTree>
    <p:extLst>
      <p:ext uri="{BB962C8B-B14F-4D97-AF65-F5344CB8AC3E}">
        <p14:creationId xmlns:p14="http://schemas.microsoft.com/office/powerpoint/2010/main" val="252318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CA4DB4-3880-4F9D-893B-3AE8AF8FBAB6}"/>
              </a:ext>
            </a:extLst>
          </p:cNvPr>
          <p:cNvSpPr>
            <a:spLocks noGrp="1"/>
          </p:cNvSpPr>
          <p:nvPr>
            <p:ph type="title"/>
          </p:nvPr>
        </p:nvSpPr>
        <p:spPr/>
        <p:txBody>
          <a:bodyPr/>
          <a:lstStyle/>
          <a:p>
            <a:r>
              <a:rPr lang="en-US" altLang="zh-TW" dirty="0"/>
              <a:t>Spline interpolation</a:t>
            </a:r>
            <a:endParaRPr lang="zh-TW" altLang="en-US" dirty="0"/>
          </a:p>
        </p:txBody>
      </p:sp>
      <p:sp>
        <p:nvSpPr>
          <p:cNvPr id="3" name="內容版面配置區 2">
            <a:extLst>
              <a:ext uri="{FF2B5EF4-FFF2-40B4-BE49-F238E27FC236}">
                <a16:creationId xmlns:a16="http://schemas.microsoft.com/office/drawing/2014/main" id="{B30F1E6E-72BE-42C2-8DC4-BADDFC17E3E0}"/>
              </a:ext>
            </a:extLst>
          </p:cNvPr>
          <p:cNvSpPr>
            <a:spLocks noGrp="1"/>
          </p:cNvSpPr>
          <p:nvPr>
            <p:ph idx="1"/>
          </p:nvPr>
        </p:nvSpPr>
        <p:spPr/>
        <p:txBody>
          <a:bodyPr>
            <a:normAutofit fontScale="85000" lnSpcReduction="20000"/>
          </a:bodyPr>
          <a:lstStyle/>
          <a:p>
            <a:r>
              <a:rPr lang="en-US" altLang="zh-TW" dirty="0"/>
              <a:t>Runge phenomenon</a:t>
            </a:r>
          </a:p>
          <a:p>
            <a:r>
              <a:rPr lang="en-US" altLang="zh-TW" dirty="0"/>
              <a:t>Linear		</a:t>
            </a:r>
          </a:p>
          <a:p>
            <a:endParaRPr lang="en-US" altLang="zh-TW" dirty="0"/>
          </a:p>
          <a:p>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r>
              <a:rPr lang="en-US" altLang="zh-TW" dirty="0"/>
              <a:t>Cubic</a:t>
            </a:r>
          </a:p>
          <a:p>
            <a:r>
              <a:rPr lang="en-US" altLang="zh-TW" dirty="0"/>
              <a:t>B/bicubic B</a:t>
            </a:r>
          </a:p>
          <a:p>
            <a:pPr marL="0" indent="0">
              <a:buNone/>
            </a:pPr>
            <a:endParaRPr lang="en-US" altLang="zh-TW" dirty="0"/>
          </a:p>
          <a:p>
            <a:pPr marL="0" indent="0">
              <a:buNone/>
            </a:pPr>
            <a:endParaRPr lang="zh-TW" altLang="en-US" dirty="0"/>
          </a:p>
        </p:txBody>
      </p:sp>
      <p:sp>
        <p:nvSpPr>
          <p:cNvPr id="5" name="文字方塊 4">
            <a:extLst>
              <a:ext uri="{FF2B5EF4-FFF2-40B4-BE49-F238E27FC236}">
                <a16:creationId xmlns:a16="http://schemas.microsoft.com/office/drawing/2014/main" id="{7E255083-2351-40A0-AACB-A2D7AE2841F0}"/>
              </a:ext>
            </a:extLst>
          </p:cNvPr>
          <p:cNvSpPr txBox="1"/>
          <p:nvPr/>
        </p:nvSpPr>
        <p:spPr>
          <a:xfrm>
            <a:off x="5941381" y="6311900"/>
            <a:ext cx="6094520" cy="461665"/>
          </a:xfrm>
          <a:prstGeom prst="rect">
            <a:avLst/>
          </a:prstGeom>
          <a:noFill/>
        </p:spPr>
        <p:txBody>
          <a:bodyPr wrap="square">
            <a:spAutoFit/>
          </a:bodyPr>
          <a:lstStyle/>
          <a:p>
            <a:r>
              <a:rPr lang="en-US" altLang="zh-TW" sz="1200" dirty="0"/>
              <a:t>Reference:</a:t>
            </a:r>
            <a:r>
              <a:rPr lang="zh-TW" altLang="en-US" sz="1200" dirty="0"/>
              <a:t>https://mropengate.blogspot.com/2015/04/cubic-spline-interpolation.html</a:t>
            </a:r>
            <a:endParaRPr lang="en-US" altLang="zh-TW" sz="1200" dirty="0"/>
          </a:p>
          <a:p>
            <a:r>
              <a:rPr lang="en-US" altLang="zh-TW" sz="1200" dirty="0" err="1"/>
              <a:t>Reference:https</a:t>
            </a:r>
            <a:r>
              <a:rPr lang="en-US" altLang="zh-TW" sz="1200" dirty="0"/>
              <a:t>://zhuanlan.zhihu.com/p/50626506</a:t>
            </a:r>
            <a:endParaRPr lang="zh-TW" altLang="en-US" sz="1200" dirty="0"/>
          </a:p>
        </p:txBody>
      </p:sp>
      <p:pic>
        <p:nvPicPr>
          <p:cNvPr id="7" name="圖片 6">
            <a:extLst>
              <a:ext uri="{FF2B5EF4-FFF2-40B4-BE49-F238E27FC236}">
                <a16:creationId xmlns:a16="http://schemas.microsoft.com/office/drawing/2014/main" id="{3428BC18-F91D-4724-8C86-20A8242DAB8F}"/>
              </a:ext>
            </a:extLst>
          </p:cNvPr>
          <p:cNvPicPr>
            <a:picLocks noChangeAspect="1"/>
          </p:cNvPicPr>
          <p:nvPr/>
        </p:nvPicPr>
        <p:blipFill>
          <a:blip r:embed="rId3"/>
          <a:stretch>
            <a:fillRect/>
          </a:stretch>
        </p:blipFill>
        <p:spPr>
          <a:xfrm>
            <a:off x="1099085" y="2630700"/>
            <a:ext cx="3483849" cy="2371299"/>
          </a:xfrm>
          <a:prstGeom prst="rect">
            <a:avLst/>
          </a:prstGeom>
        </p:spPr>
      </p:pic>
      <p:pic>
        <p:nvPicPr>
          <p:cNvPr id="11" name="圖片 10">
            <a:extLst>
              <a:ext uri="{FF2B5EF4-FFF2-40B4-BE49-F238E27FC236}">
                <a16:creationId xmlns:a16="http://schemas.microsoft.com/office/drawing/2014/main" id="{FB1F0465-2D6A-427A-866E-FF5764A1C7CC}"/>
              </a:ext>
            </a:extLst>
          </p:cNvPr>
          <p:cNvPicPr>
            <a:picLocks noChangeAspect="1"/>
          </p:cNvPicPr>
          <p:nvPr/>
        </p:nvPicPr>
        <p:blipFill>
          <a:blip r:embed="rId4"/>
          <a:stretch>
            <a:fillRect/>
          </a:stretch>
        </p:blipFill>
        <p:spPr>
          <a:xfrm>
            <a:off x="7380539" y="287440"/>
            <a:ext cx="3216204" cy="3076369"/>
          </a:xfrm>
          <a:prstGeom prst="rect">
            <a:avLst/>
          </a:prstGeom>
        </p:spPr>
      </p:pic>
      <p:pic>
        <p:nvPicPr>
          <p:cNvPr id="13" name="圖片 12">
            <a:extLst>
              <a:ext uri="{FF2B5EF4-FFF2-40B4-BE49-F238E27FC236}">
                <a16:creationId xmlns:a16="http://schemas.microsoft.com/office/drawing/2014/main" id="{B122EF75-B782-4A1B-AF8D-E37C6553D34C}"/>
              </a:ext>
            </a:extLst>
          </p:cNvPr>
          <p:cNvPicPr>
            <a:picLocks noChangeAspect="1"/>
          </p:cNvPicPr>
          <p:nvPr/>
        </p:nvPicPr>
        <p:blipFill>
          <a:blip r:embed="rId5"/>
          <a:stretch>
            <a:fillRect/>
          </a:stretch>
        </p:blipFill>
        <p:spPr>
          <a:xfrm>
            <a:off x="7017921" y="3470660"/>
            <a:ext cx="3817916" cy="2841240"/>
          </a:xfrm>
          <a:prstGeom prst="rect">
            <a:avLst/>
          </a:prstGeom>
        </p:spPr>
      </p:pic>
      <p:pic>
        <p:nvPicPr>
          <p:cNvPr id="15" name="圖片 14">
            <a:extLst>
              <a:ext uri="{FF2B5EF4-FFF2-40B4-BE49-F238E27FC236}">
                <a16:creationId xmlns:a16="http://schemas.microsoft.com/office/drawing/2014/main" id="{E948E108-D9E2-42EC-A554-2D2988EF9976}"/>
              </a:ext>
            </a:extLst>
          </p:cNvPr>
          <p:cNvPicPr>
            <a:picLocks noChangeAspect="1"/>
          </p:cNvPicPr>
          <p:nvPr/>
        </p:nvPicPr>
        <p:blipFill>
          <a:blip r:embed="rId6"/>
          <a:stretch>
            <a:fillRect/>
          </a:stretch>
        </p:blipFill>
        <p:spPr>
          <a:xfrm>
            <a:off x="889304" y="6006059"/>
            <a:ext cx="4898210" cy="486816"/>
          </a:xfrm>
          <a:prstGeom prst="rect">
            <a:avLst/>
          </a:prstGeom>
        </p:spPr>
      </p:pic>
    </p:spTree>
    <p:extLst>
      <p:ext uri="{BB962C8B-B14F-4D97-AF65-F5344CB8AC3E}">
        <p14:creationId xmlns:p14="http://schemas.microsoft.com/office/powerpoint/2010/main" val="134689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D0872D-43B5-4615-8F12-42C9E48FCC4C}"/>
              </a:ext>
            </a:extLst>
          </p:cNvPr>
          <p:cNvSpPr>
            <a:spLocks noGrp="1"/>
          </p:cNvSpPr>
          <p:nvPr>
            <p:ph type="title"/>
          </p:nvPr>
        </p:nvSpPr>
        <p:spPr/>
        <p:txBody>
          <a:bodyPr/>
          <a:lstStyle/>
          <a:p>
            <a:r>
              <a:rPr lang="en-US" altLang="zh-TW" dirty="0"/>
              <a:t>Asymmetric interpolation </a:t>
            </a:r>
            <a:endParaRPr lang="zh-TW" altLang="en-US" dirty="0"/>
          </a:p>
        </p:txBody>
      </p:sp>
      <p:pic>
        <p:nvPicPr>
          <p:cNvPr id="5" name="內容版面配置區 4">
            <a:extLst>
              <a:ext uri="{FF2B5EF4-FFF2-40B4-BE49-F238E27FC236}">
                <a16:creationId xmlns:a16="http://schemas.microsoft.com/office/drawing/2014/main" id="{17E4BF94-027B-401E-A006-1B69036A2629}"/>
              </a:ext>
            </a:extLst>
          </p:cNvPr>
          <p:cNvPicPr>
            <a:picLocks noGrp="1" noChangeAspect="1"/>
          </p:cNvPicPr>
          <p:nvPr>
            <p:ph idx="1"/>
          </p:nvPr>
        </p:nvPicPr>
        <p:blipFill>
          <a:blip r:embed="rId3"/>
          <a:stretch>
            <a:fillRect/>
          </a:stretch>
        </p:blipFill>
        <p:spPr>
          <a:xfrm>
            <a:off x="2088696" y="1625373"/>
            <a:ext cx="7270841" cy="1758651"/>
          </a:xfrm>
        </p:spPr>
      </p:pic>
      <p:pic>
        <p:nvPicPr>
          <p:cNvPr id="6" name="圖片 5">
            <a:extLst>
              <a:ext uri="{FF2B5EF4-FFF2-40B4-BE49-F238E27FC236}">
                <a16:creationId xmlns:a16="http://schemas.microsoft.com/office/drawing/2014/main" id="{2AD4994D-9AD1-4743-B5FA-88496D2A04C7}"/>
              </a:ext>
            </a:extLst>
          </p:cNvPr>
          <p:cNvPicPr>
            <a:picLocks noChangeAspect="1"/>
          </p:cNvPicPr>
          <p:nvPr/>
        </p:nvPicPr>
        <p:blipFill>
          <a:blip r:embed="rId4"/>
          <a:stretch>
            <a:fillRect/>
          </a:stretch>
        </p:blipFill>
        <p:spPr>
          <a:xfrm>
            <a:off x="1559511" y="4161520"/>
            <a:ext cx="5453606" cy="2586717"/>
          </a:xfrm>
          <a:prstGeom prst="rect">
            <a:avLst/>
          </a:prstGeom>
        </p:spPr>
      </p:pic>
      <p:sp>
        <p:nvSpPr>
          <p:cNvPr id="8" name="文字方塊 7">
            <a:extLst>
              <a:ext uri="{FF2B5EF4-FFF2-40B4-BE49-F238E27FC236}">
                <a16:creationId xmlns:a16="http://schemas.microsoft.com/office/drawing/2014/main" id="{29BDAC59-7BF4-4AE8-88CC-3EF093CF7D77}"/>
              </a:ext>
            </a:extLst>
          </p:cNvPr>
          <p:cNvSpPr txBox="1"/>
          <p:nvPr/>
        </p:nvSpPr>
        <p:spPr>
          <a:xfrm>
            <a:off x="5040183" y="3322021"/>
            <a:ext cx="6097088" cy="369332"/>
          </a:xfrm>
          <a:prstGeom prst="rect">
            <a:avLst/>
          </a:prstGeom>
          <a:noFill/>
        </p:spPr>
        <p:txBody>
          <a:bodyPr wrap="square">
            <a:spAutoFit/>
          </a:bodyPr>
          <a:lstStyle/>
          <a:p>
            <a:r>
              <a:rPr lang="en-US" altLang="zh-TW" dirty="0"/>
              <a:t>Scene-based</a:t>
            </a:r>
          </a:p>
        </p:txBody>
      </p:sp>
      <p:pic>
        <p:nvPicPr>
          <p:cNvPr id="10" name="圖片 9">
            <a:extLst>
              <a:ext uri="{FF2B5EF4-FFF2-40B4-BE49-F238E27FC236}">
                <a16:creationId xmlns:a16="http://schemas.microsoft.com/office/drawing/2014/main" id="{DE87DB2F-FF7C-4EDE-90AD-FB6A7A0D8EC5}"/>
              </a:ext>
            </a:extLst>
          </p:cNvPr>
          <p:cNvPicPr>
            <a:picLocks noChangeAspect="1"/>
          </p:cNvPicPr>
          <p:nvPr/>
        </p:nvPicPr>
        <p:blipFill>
          <a:blip r:embed="rId5"/>
          <a:stretch>
            <a:fillRect/>
          </a:stretch>
        </p:blipFill>
        <p:spPr>
          <a:xfrm>
            <a:off x="4286314" y="3691353"/>
            <a:ext cx="3381375" cy="323850"/>
          </a:xfrm>
          <a:prstGeom prst="rect">
            <a:avLst/>
          </a:prstGeom>
        </p:spPr>
      </p:pic>
      <p:pic>
        <p:nvPicPr>
          <p:cNvPr id="15" name="圖片 14">
            <a:extLst>
              <a:ext uri="{FF2B5EF4-FFF2-40B4-BE49-F238E27FC236}">
                <a16:creationId xmlns:a16="http://schemas.microsoft.com/office/drawing/2014/main" id="{5FDDAE7C-3FDD-4616-A8E0-4FA43B22F51B}"/>
              </a:ext>
            </a:extLst>
          </p:cNvPr>
          <p:cNvPicPr>
            <a:picLocks noChangeAspect="1"/>
          </p:cNvPicPr>
          <p:nvPr/>
        </p:nvPicPr>
        <p:blipFill>
          <a:blip r:embed="rId6"/>
          <a:stretch>
            <a:fillRect/>
          </a:stretch>
        </p:blipFill>
        <p:spPr>
          <a:xfrm>
            <a:off x="7988474" y="4489248"/>
            <a:ext cx="1676400" cy="1666875"/>
          </a:xfrm>
          <a:prstGeom prst="rect">
            <a:avLst/>
          </a:prstGeom>
        </p:spPr>
      </p:pic>
      <p:pic>
        <p:nvPicPr>
          <p:cNvPr id="17" name="圖片 16">
            <a:extLst>
              <a:ext uri="{FF2B5EF4-FFF2-40B4-BE49-F238E27FC236}">
                <a16:creationId xmlns:a16="http://schemas.microsoft.com/office/drawing/2014/main" id="{0FC2A163-B52B-44D5-AB0D-4252A813744B}"/>
              </a:ext>
            </a:extLst>
          </p:cNvPr>
          <p:cNvPicPr>
            <a:picLocks noChangeAspect="1"/>
          </p:cNvPicPr>
          <p:nvPr/>
        </p:nvPicPr>
        <p:blipFill>
          <a:blip r:embed="rId7"/>
          <a:stretch>
            <a:fillRect/>
          </a:stretch>
        </p:blipFill>
        <p:spPr>
          <a:xfrm>
            <a:off x="9664874" y="4489248"/>
            <a:ext cx="1686838" cy="1666875"/>
          </a:xfrm>
          <a:prstGeom prst="rect">
            <a:avLst/>
          </a:prstGeom>
        </p:spPr>
      </p:pic>
      <p:cxnSp>
        <p:nvCxnSpPr>
          <p:cNvPr id="19" name="直線單箭頭接點 18">
            <a:extLst>
              <a:ext uri="{FF2B5EF4-FFF2-40B4-BE49-F238E27FC236}">
                <a16:creationId xmlns:a16="http://schemas.microsoft.com/office/drawing/2014/main" id="{FA9FD796-3850-4C82-AE8E-62D9B66723FB}"/>
              </a:ext>
            </a:extLst>
          </p:cNvPr>
          <p:cNvCxnSpPr>
            <a:cxnSpLocks/>
          </p:cNvCxnSpPr>
          <p:nvPr/>
        </p:nvCxnSpPr>
        <p:spPr>
          <a:xfrm>
            <a:off x="10502000" y="4715423"/>
            <a:ext cx="0" cy="119686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9530CACE-5E5A-497D-8161-8848FCE7BB77}"/>
              </a:ext>
            </a:extLst>
          </p:cNvPr>
          <p:cNvCxnSpPr>
            <a:cxnSpLocks/>
          </p:cNvCxnSpPr>
          <p:nvPr/>
        </p:nvCxnSpPr>
        <p:spPr>
          <a:xfrm>
            <a:off x="8800548" y="4715423"/>
            <a:ext cx="0" cy="119686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73A6BD81-155B-4B7A-A184-9A8E932E4971}"/>
              </a:ext>
            </a:extLst>
          </p:cNvPr>
          <p:cNvSpPr txBox="1"/>
          <p:nvPr/>
        </p:nvSpPr>
        <p:spPr>
          <a:xfrm>
            <a:off x="6616330" y="6396335"/>
            <a:ext cx="6097088" cy="461665"/>
          </a:xfrm>
          <a:prstGeom prst="rect">
            <a:avLst/>
          </a:prstGeom>
          <a:noFill/>
        </p:spPr>
        <p:txBody>
          <a:bodyPr wrap="square">
            <a:spAutoFit/>
          </a:bodyPr>
          <a:lstStyle/>
          <a:p>
            <a:r>
              <a:rPr lang="en-US" altLang="zh-TW" sz="1200" dirty="0"/>
              <a:t>reference:</a:t>
            </a:r>
            <a:r>
              <a:rPr lang="zh-TW" altLang="en-US" sz="1200" dirty="0"/>
              <a:t>https://archive.siam.org/books/fa06/Modersitzki_FAIR_2009_FA06.pdf</a:t>
            </a:r>
            <a:endParaRPr lang="en-US" altLang="zh-TW" sz="1200" dirty="0"/>
          </a:p>
          <a:p>
            <a:r>
              <a:rPr lang="en-US" altLang="zh-TW" sz="1200" dirty="0" err="1"/>
              <a:t>Fig:https</a:t>
            </a:r>
            <a:r>
              <a:rPr lang="en-US" altLang="zh-TW" sz="1200" dirty="0"/>
              <a:t>://www.sciencedirect.com/science/article/pii/S0898122113002538#br000090</a:t>
            </a:r>
            <a:endParaRPr lang="zh-TW" altLang="en-US" sz="1200" dirty="0"/>
          </a:p>
        </p:txBody>
      </p:sp>
    </p:spTree>
    <p:extLst>
      <p:ext uri="{BB962C8B-B14F-4D97-AF65-F5344CB8AC3E}">
        <p14:creationId xmlns:p14="http://schemas.microsoft.com/office/powerpoint/2010/main" val="66566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87EC2-F796-4E5A-B0A7-073F2C14ADC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3FF550FD-EBB8-40B6-9739-9E6A90C9FA4F}"/>
              </a:ext>
            </a:extLst>
          </p:cNvPr>
          <p:cNvSpPr>
            <a:spLocks noGrp="1"/>
          </p:cNvSpPr>
          <p:nvPr>
            <p:ph idx="1"/>
          </p:nvPr>
        </p:nvSpPr>
        <p:spPr/>
        <p:txBody>
          <a:bodyPr/>
          <a:lstStyle/>
          <a:p>
            <a:r>
              <a:rPr lang="en-US" altLang="zh-TW" dirty="0"/>
              <a:t>Background</a:t>
            </a:r>
          </a:p>
          <a:p>
            <a:r>
              <a:rPr lang="en-US" altLang="zh-TW" dirty="0"/>
              <a:t>Motivate</a:t>
            </a:r>
          </a:p>
          <a:p>
            <a:r>
              <a:rPr lang="en-US" altLang="zh-TW" dirty="0"/>
              <a:t>3D reconstruction</a:t>
            </a:r>
          </a:p>
          <a:p>
            <a:r>
              <a:rPr lang="en-US" altLang="zh-TW" dirty="0"/>
              <a:t>Interpolation methods</a:t>
            </a:r>
          </a:p>
          <a:p>
            <a:r>
              <a:rPr lang="en-US" altLang="zh-TW" dirty="0"/>
              <a:t>Q&amp;A</a:t>
            </a:r>
          </a:p>
          <a:p>
            <a:endParaRPr lang="en-US" altLang="zh-TW" dirty="0"/>
          </a:p>
          <a:p>
            <a:endParaRPr lang="zh-TW" altLang="en-US" dirty="0"/>
          </a:p>
        </p:txBody>
      </p:sp>
    </p:spTree>
    <p:extLst>
      <p:ext uri="{BB962C8B-B14F-4D97-AF65-F5344CB8AC3E}">
        <p14:creationId xmlns:p14="http://schemas.microsoft.com/office/powerpoint/2010/main" val="4089399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A8D0AB-7076-4DC3-95BE-96A4E8ABD696}"/>
              </a:ext>
            </a:extLst>
          </p:cNvPr>
          <p:cNvSpPr>
            <a:spLocks noGrp="1"/>
          </p:cNvSpPr>
          <p:nvPr>
            <p:ph type="title"/>
          </p:nvPr>
        </p:nvSpPr>
        <p:spPr/>
        <p:txBody>
          <a:bodyPr/>
          <a:lstStyle/>
          <a:p>
            <a:r>
              <a:rPr lang="en-US" altLang="zh-TW" dirty="0"/>
              <a:t>Real medical images</a:t>
            </a:r>
            <a:endParaRPr lang="zh-TW" altLang="en-US" dirty="0"/>
          </a:p>
        </p:txBody>
      </p:sp>
      <p:pic>
        <p:nvPicPr>
          <p:cNvPr id="7" name="內容版面配置區 6">
            <a:extLst>
              <a:ext uri="{FF2B5EF4-FFF2-40B4-BE49-F238E27FC236}">
                <a16:creationId xmlns:a16="http://schemas.microsoft.com/office/drawing/2014/main" id="{0E688E50-C77B-4FD2-B347-C152B601B084}"/>
              </a:ext>
            </a:extLst>
          </p:cNvPr>
          <p:cNvPicPr>
            <a:picLocks noGrp="1" noChangeAspect="1"/>
          </p:cNvPicPr>
          <p:nvPr>
            <p:ph idx="1"/>
          </p:nvPr>
        </p:nvPicPr>
        <p:blipFill>
          <a:blip r:embed="rId3"/>
          <a:stretch>
            <a:fillRect/>
          </a:stretch>
        </p:blipFill>
        <p:spPr>
          <a:xfrm>
            <a:off x="2094683" y="1851910"/>
            <a:ext cx="8172450" cy="3619500"/>
          </a:xfrm>
        </p:spPr>
      </p:pic>
      <p:sp>
        <p:nvSpPr>
          <p:cNvPr id="9" name="文字方塊 8">
            <a:extLst>
              <a:ext uri="{FF2B5EF4-FFF2-40B4-BE49-F238E27FC236}">
                <a16:creationId xmlns:a16="http://schemas.microsoft.com/office/drawing/2014/main" id="{51BB1D8B-15D8-4113-8C95-7C7D2CBBF79A}"/>
              </a:ext>
            </a:extLst>
          </p:cNvPr>
          <p:cNvSpPr txBox="1"/>
          <p:nvPr/>
        </p:nvSpPr>
        <p:spPr>
          <a:xfrm>
            <a:off x="5829323" y="6124607"/>
            <a:ext cx="6097088" cy="646331"/>
          </a:xfrm>
          <a:prstGeom prst="rect">
            <a:avLst/>
          </a:prstGeom>
          <a:noFill/>
        </p:spPr>
        <p:txBody>
          <a:bodyPr wrap="square">
            <a:spAutoFit/>
          </a:bodyPr>
          <a:lstStyle/>
          <a:p>
            <a:r>
              <a:rPr lang="zh-TW" altLang="en-US" dirty="0"/>
              <a:t>https://www.sciencedirect.com/science/article/pii/S0898122113002538#br000090</a:t>
            </a:r>
          </a:p>
        </p:txBody>
      </p:sp>
    </p:spTree>
    <p:extLst>
      <p:ext uri="{BB962C8B-B14F-4D97-AF65-F5344CB8AC3E}">
        <p14:creationId xmlns:p14="http://schemas.microsoft.com/office/powerpoint/2010/main" val="1022435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411007-ED55-4483-A146-D41811351AC4}"/>
              </a:ext>
            </a:extLst>
          </p:cNvPr>
          <p:cNvSpPr>
            <a:spLocks noGrp="1"/>
          </p:cNvSpPr>
          <p:nvPr>
            <p:ph type="title"/>
          </p:nvPr>
        </p:nvSpPr>
        <p:spPr/>
        <p:txBody>
          <a:bodyPr/>
          <a:lstStyle/>
          <a:p>
            <a:r>
              <a:rPr lang="en-US" altLang="zh-TW" dirty="0"/>
              <a:t>Real medical Images</a:t>
            </a:r>
            <a:endParaRPr lang="zh-TW" altLang="en-US" dirty="0"/>
          </a:p>
        </p:txBody>
      </p:sp>
      <p:grpSp>
        <p:nvGrpSpPr>
          <p:cNvPr id="9" name="群組 8">
            <a:extLst>
              <a:ext uri="{FF2B5EF4-FFF2-40B4-BE49-F238E27FC236}">
                <a16:creationId xmlns:a16="http://schemas.microsoft.com/office/drawing/2014/main" id="{C9D6B3E0-0E97-4A94-BC7C-1C1496C5679B}"/>
              </a:ext>
            </a:extLst>
          </p:cNvPr>
          <p:cNvGrpSpPr/>
          <p:nvPr/>
        </p:nvGrpSpPr>
        <p:grpSpPr>
          <a:xfrm>
            <a:off x="923194" y="1908237"/>
            <a:ext cx="5595529" cy="2513231"/>
            <a:chOff x="1693545" y="1927026"/>
            <a:chExt cx="5595529" cy="2513231"/>
          </a:xfrm>
        </p:grpSpPr>
        <p:pic>
          <p:nvPicPr>
            <p:cNvPr id="7" name="圖片 6">
              <a:extLst>
                <a:ext uri="{FF2B5EF4-FFF2-40B4-BE49-F238E27FC236}">
                  <a16:creationId xmlns:a16="http://schemas.microsoft.com/office/drawing/2014/main" id="{1D8D91B6-A235-4C23-98BB-6B2894BADDEC}"/>
                </a:ext>
              </a:extLst>
            </p:cNvPr>
            <p:cNvPicPr>
              <a:picLocks noChangeAspect="1"/>
            </p:cNvPicPr>
            <p:nvPr/>
          </p:nvPicPr>
          <p:blipFill>
            <a:blip r:embed="rId2"/>
            <a:stretch>
              <a:fillRect/>
            </a:stretch>
          </p:blipFill>
          <p:spPr>
            <a:xfrm>
              <a:off x="1693545" y="1927026"/>
              <a:ext cx="4781550" cy="1866900"/>
            </a:xfrm>
            <a:prstGeom prst="rect">
              <a:avLst/>
            </a:prstGeom>
          </p:spPr>
        </p:pic>
        <p:sp>
          <p:nvSpPr>
            <p:cNvPr id="8" name="文字方塊 7">
              <a:extLst>
                <a:ext uri="{FF2B5EF4-FFF2-40B4-BE49-F238E27FC236}">
                  <a16:creationId xmlns:a16="http://schemas.microsoft.com/office/drawing/2014/main" id="{B02BC3E8-3C5E-431A-B144-E2B6C5826E25}"/>
                </a:ext>
              </a:extLst>
            </p:cNvPr>
            <p:cNvSpPr txBox="1"/>
            <p:nvPr/>
          </p:nvSpPr>
          <p:spPr>
            <a:xfrm>
              <a:off x="2063930" y="3793926"/>
              <a:ext cx="5225144" cy="646331"/>
            </a:xfrm>
            <a:prstGeom prst="rect">
              <a:avLst/>
            </a:prstGeom>
            <a:noFill/>
          </p:spPr>
          <p:txBody>
            <a:bodyPr wrap="square" rtlCol="0">
              <a:spAutoFit/>
            </a:bodyPr>
            <a:lstStyle/>
            <a:p>
              <a:r>
                <a:rPr lang="en-US" altLang="zh-TW" dirty="0"/>
                <a:t>MR</a:t>
              </a:r>
              <a:r>
                <a:rPr lang="zh-TW" altLang="en-US" dirty="0"/>
                <a:t> </a:t>
              </a:r>
              <a:r>
                <a:rPr lang="en-US" altLang="zh-TW" dirty="0"/>
                <a:t>brain sequence           CT chest sequence</a:t>
              </a:r>
            </a:p>
            <a:p>
              <a:r>
                <a:rPr lang="en-US" altLang="zh-TW" dirty="0"/>
                <a:t>       (161 slices)		  (69 slices)</a:t>
              </a:r>
              <a:endParaRPr lang="zh-TW" altLang="en-US" dirty="0"/>
            </a:p>
          </p:txBody>
        </p:sp>
      </p:grpSp>
      <p:pic>
        <p:nvPicPr>
          <p:cNvPr id="11" name="圖片 10">
            <a:extLst>
              <a:ext uri="{FF2B5EF4-FFF2-40B4-BE49-F238E27FC236}">
                <a16:creationId xmlns:a16="http://schemas.microsoft.com/office/drawing/2014/main" id="{0BECE392-1294-45F8-8295-7142A5C08DBF}"/>
              </a:ext>
            </a:extLst>
          </p:cNvPr>
          <p:cNvPicPr>
            <a:picLocks noChangeAspect="1"/>
          </p:cNvPicPr>
          <p:nvPr/>
        </p:nvPicPr>
        <p:blipFill>
          <a:blip r:embed="rId3"/>
          <a:stretch>
            <a:fillRect/>
          </a:stretch>
        </p:blipFill>
        <p:spPr>
          <a:xfrm>
            <a:off x="923194" y="4506061"/>
            <a:ext cx="4867341" cy="1999856"/>
          </a:xfrm>
          <a:prstGeom prst="rect">
            <a:avLst/>
          </a:prstGeom>
        </p:spPr>
      </p:pic>
    </p:spTree>
    <p:extLst>
      <p:ext uri="{BB962C8B-B14F-4D97-AF65-F5344CB8AC3E}">
        <p14:creationId xmlns:p14="http://schemas.microsoft.com/office/powerpoint/2010/main" val="750859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3501DF-2C09-4A89-9A42-6072F4A1A758}"/>
              </a:ext>
            </a:extLst>
          </p:cNvPr>
          <p:cNvSpPr>
            <a:spLocks noGrp="1"/>
          </p:cNvSpPr>
          <p:nvPr>
            <p:ph type="title"/>
          </p:nvPr>
        </p:nvSpPr>
        <p:spPr>
          <a:xfrm>
            <a:off x="215900" y="-85739"/>
            <a:ext cx="10515600" cy="1325563"/>
          </a:xfrm>
        </p:spPr>
        <p:txBody>
          <a:bodyPr/>
          <a:lstStyle/>
          <a:p>
            <a:r>
              <a:rPr lang="en-US" altLang="zh-TW"/>
              <a:t>Similarity metrics</a:t>
            </a:r>
            <a:endParaRPr lang="zh-TW" altLang="en-US" dirty="0"/>
          </a:p>
        </p:txBody>
      </p:sp>
      <p:sp>
        <p:nvSpPr>
          <p:cNvPr id="3" name="內容版面配置區 2">
            <a:extLst>
              <a:ext uri="{FF2B5EF4-FFF2-40B4-BE49-F238E27FC236}">
                <a16:creationId xmlns:a16="http://schemas.microsoft.com/office/drawing/2014/main" id="{413BD074-3EE2-4578-9418-420C8E7ED736}"/>
              </a:ext>
            </a:extLst>
          </p:cNvPr>
          <p:cNvSpPr>
            <a:spLocks noGrp="1"/>
          </p:cNvSpPr>
          <p:nvPr>
            <p:ph idx="1"/>
          </p:nvPr>
        </p:nvSpPr>
        <p:spPr>
          <a:xfrm>
            <a:off x="793750" y="880284"/>
            <a:ext cx="11296650" cy="5825316"/>
          </a:xfrm>
        </p:spPr>
        <p:txBody>
          <a:bodyPr>
            <a:normAutofit/>
          </a:bodyPr>
          <a:lstStyle/>
          <a:p>
            <a:pPr marL="0" indent="0">
              <a:buNone/>
            </a:pPr>
            <a:r>
              <a:rPr lang="en-US" altLang="zh-TW" dirty="0"/>
              <a:t>		Mean squares  			 Pattern intensity</a:t>
            </a:r>
          </a:p>
          <a:p>
            <a:pPr marL="0" indent="0">
              <a:buNone/>
            </a:pPr>
            <a:endParaRPr lang="en-US" altLang="zh-TW" dirty="0"/>
          </a:p>
          <a:p>
            <a:pPr marL="0" indent="0">
              <a:buNone/>
            </a:pPr>
            <a:r>
              <a:rPr lang="en-US" altLang="zh-TW" dirty="0"/>
              <a:t>		Mutual information		Normalized correlation</a:t>
            </a:r>
            <a:endParaRPr lang="zh-TW" altLang="en-US" dirty="0"/>
          </a:p>
        </p:txBody>
      </p:sp>
      <p:pic>
        <p:nvPicPr>
          <p:cNvPr id="7" name="圖片 6">
            <a:extLst>
              <a:ext uri="{FF2B5EF4-FFF2-40B4-BE49-F238E27FC236}">
                <a16:creationId xmlns:a16="http://schemas.microsoft.com/office/drawing/2014/main" id="{5A64A97B-093D-494C-B56D-7B343B992819}"/>
              </a:ext>
            </a:extLst>
          </p:cNvPr>
          <p:cNvPicPr>
            <a:picLocks noChangeAspect="1"/>
          </p:cNvPicPr>
          <p:nvPr/>
        </p:nvPicPr>
        <p:blipFill>
          <a:blip r:embed="rId2"/>
          <a:stretch>
            <a:fillRect/>
          </a:stretch>
        </p:blipFill>
        <p:spPr>
          <a:xfrm>
            <a:off x="2295916" y="1270927"/>
            <a:ext cx="2896004" cy="628738"/>
          </a:xfrm>
          <a:prstGeom prst="rect">
            <a:avLst/>
          </a:prstGeom>
        </p:spPr>
      </p:pic>
      <p:sp>
        <p:nvSpPr>
          <p:cNvPr id="13" name="文字方塊 12">
            <a:extLst>
              <a:ext uri="{FF2B5EF4-FFF2-40B4-BE49-F238E27FC236}">
                <a16:creationId xmlns:a16="http://schemas.microsoft.com/office/drawing/2014/main" id="{280F974C-5221-49CA-A2B0-28785B795CAC}"/>
              </a:ext>
            </a:extLst>
          </p:cNvPr>
          <p:cNvSpPr txBox="1"/>
          <p:nvPr/>
        </p:nvSpPr>
        <p:spPr>
          <a:xfrm>
            <a:off x="7381393" y="6283029"/>
            <a:ext cx="6096000" cy="584775"/>
          </a:xfrm>
          <a:prstGeom prst="rect">
            <a:avLst/>
          </a:prstGeom>
          <a:noFill/>
        </p:spPr>
        <p:txBody>
          <a:bodyPr wrap="square">
            <a:spAutoFit/>
          </a:bodyPr>
          <a:lstStyle/>
          <a:p>
            <a:r>
              <a:rPr lang="en-US" altLang="zh-TW" sz="800" dirty="0"/>
              <a:t>Reference:</a:t>
            </a:r>
          </a:p>
          <a:p>
            <a:r>
              <a:rPr lang="zh-TW" altLang="en-US" sz="800" dirty="0"/>
              <a:t>https://datascience.stackexchange.com/questions/48642/how-to-measure-the-similarity-between-two-images</a:t>
            </a:r>
            <a:endParaRPr lang="en-US" altLang="zh-TW" sz="800" dirty="0"/>
          </a:p>
          <a:p>
            <a:r>
              <a:rPr lang="en-US" altLang="zh-TW" sz="800" dirty="0"/>
              <a:t>https://itk.org/Doxygen413/html/ImageSimilarityMetricsPage.html</a:t>
            </a:r>
          </a:p>
          <a:p>
            <a:r>
              <a:rPr lang="en-US" altLang="zh-TW" sz="800" dirty="0"/>
              <a:t>Figure: h ttps://towardsdatascience.com/convolution-vs-correlation-af868b6b4fb5</a:t>
            </a:r>
            <a:endParaRPr lang="zh-TW" altLang="en-US" sz="800" dirty="0"/>
          </a:p>
        </p:txBody>
      </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66ABE79E-72BD-418C-888A-0D49ABFCB33E}"/>
                  </a:ext>
                </a:extLst>
              </p:cNvPr>
              <p:cNvSpPr txBox="1"/>
              <p:nvPr/>
            </p:nvSpPr>
            <p:spPr>
              <a:xfrm>
                <a:off x="5397500" y="1222344"/>
                <a:ext cx="6965170" cy="7259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𝑚</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𝑁</m:t>
                              </m:r>
                            </m:e>
                            <m:sup>
                              <m:r>
                                <a:rPr lang="en-US" altLang="zh-TW" b="0" i="1" smtClean="0">
                                  <a:latin typeface="Cambria Math" panose="02040503050406030204" pitchFamily="18" charset="0"/>
                                  <a:ea typeface="Cambria Math" panose="02040503050406030204" pitchFamily="18" charset="0"/>
                                </a:rPr>
                                <m:t>𝑀</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𝑁</m:t>
                              </m:r>
                            </m:sup>
                          </m:sSup>
                        </m:sub>
                        <m:sup/>
                        <m:e>
                          <m:d>
                            <m:dPr>
                              <m:ctrlPr>
                                <a:rPr lang="en-US" altLang="zh-TW" i="1">
                                  <a:latin typeface="Cambria Math" panose="02040503050406030204" pitchFamily="18" charset="0"/>
                                </a:rPr>
                              </m:ctrlPr>
                            </m:dPr>
                            <m:e>
                              <m:r>
                                <a:rPr lang="en-US" altLang="zh-TW" i="1">
                                  <a:latin typeface="Cambria Math" panose="02040503050406030204" pitchFamily="18" charset="0"/>
                                </a:rPr>
                                <m:t>𝐽</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𝑛</m:t>
                                  </m:r>
                                </m:e>
                              </m:d>
                              <m:r>
                                <a:rPr lang="en-US" altLang="zh-TW" i="1">
                                  <a:latin typeface="Cambria Math" panose="02040503050406030204" pitchFamily="18" charset="0"/>
                                </a:rPr>
                                <m:t>−</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𝐼</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e>
                                  </m:d>
                                  <m:r>
                                    <a:rPr lang="en-US" altLang="zh-TW" i="1">
                                      <a:latin typeface="Cambria Math" panose="02040503050406030204" pitchFamily="18" charset="0"/>
                                    </a:rPr>
                                    <m:t> </m:t>
                                  </m:r>
                                </m:e>
                              </m:d>
                            </m:e>
                          </m:d>
                        </m:e>
                      </m:nary>
                      <m:r>
                        <a:rPr lang="en-US" altLang="zh-TW" b="0" i="1" smtClean="0">
                          <a:latin typeface="Cambria Math" panose="02040503050406030204" pitchFamily="18" charset="0"/>
                        </a:rPr>
                        <m:t>    </m:t>
                      </m:r>
                      <m:r>
                        <a:rPr lang="en-US" altLang="zh-TW" b="0" i="1" smtClean="0">
                          <a:latin typeface="Cambria Math" panose="02040503050406030204" pitchFamily="18" charset="0"/>
                        </a:rPr>
                        <m:t>𝑤h𝑒𝑟𝑒</m:t>
                      </m:r>
                      <m:r>
                        <a:rPr lang="en-US" altLang="zh-TW" b="0" i="1" smtClean="0">
                          <a:latin typeface="Cambria Math" panose="02040503050406030204" pitchFamily="18" charset="0"/>
                        </a:rPr>
                        <m:t>   </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𝐼</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e>
                          </m:d>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1+</m:t>
                          </m:r>
                          <m:r>
                            <a:rPr lang="en-US" altLang="zh-TW" i="1">
                              <a:latin typeface="Cambria Math" panose="02040503050406030204" pitchFamily="18" charset="0"/>
                            </a:rPr>
                            <m:t>𝐼</m:t>
                          </m:r>
                          <m:r>
                            <a:rPr lang="en-US" altLang="zh-TW" i="1">
                              <a:latin typeface="Cambria Math" panose="02040503050406030204" pitchFamily="18" charset="0"/>
                            </a:rPr>
                            <m:t>[</m:t>
                          </m:r>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r>
                            <a:rPr lang="en-US" altLang="zh-TW" i="1">
                              <a:latin typeface="Cambria Math" panose="02040503050406030204" pitchFamily="18" charset="0"/>
                            </a:rPr>
                            <m:t>]</m:t>
                          </m:r>
                        </m:den>
                      </m:f>
                    </m:oMath>
                  </m:oMathPara>
                </a14:m>
                <a:endParaRPr lang="zh-TW" altLang="en-US" dirty="0"/>
              </a:p>
            </p:txBody>
          </p:sp>
        </mc:Choice>
        <mc:Fallback xmlns="">
          <p:sp>
            <p:nvSpPr>
              <p:cNvPr id="15" name="文字方塊 14">
                <a:extLst>
                  <a:ext uri="{FF2B5EF4-FFF2-40B4-BE49-F238E27FC236}">
                    <a16:creationId xmlns:a16="http://schemas.microsoft.com/office/drawing/2014/main" id="{66ABE79E-72BD-418C-888A-0D49ABFCB33E}"/>
                  </a:ext>
                </a:extLst>
              </p:cNvPr>
              <p:cNvSpPr txBox="1">
                <a:spLocks noRot="1" noChangeAspect="1" noMove="1" noResize="1" noEditPoints="1" noAdjustHandles="1" noChangeArrowheads="1" noChangeShapeType="1" noTextEdit="1"/>
              </p:cNvSpPr>
              <p:nvPr/>
            </p:nvSpPr>
            <p:spPr>
              <a:xfrm>
                <a:off x="5397500" y="1222344"/>
                <a:ext cx="6965170" cy="725904"/>
              </a:xfrm>
              <a:prstGeom prst="rect">
                <a:avLst/>
              </a:prstGeom>
              <a:blipFill>
                <a:blip r:embed="rId3"/>
                <a:stretch>
                  <a:fillRect/>
                </a:stretch>
              </a:blipFill>
            </p:spPr>
            <p:txBody>
              <a:bodyPr/>
              <a:lstStyle/>
              <a:p>
                <a:r>
                  <a:rPr lang="zh-TW" altLang="en-US">
                    <a:noFill/>
                  </a:rPr>
                  <a:t> </a:t>
                </a:r>
              </a:p>
            </p:txBody>
          </p:sp>
        </mc:Fallback>
      </mc:AlternateContent>
      <p:pic>
        <p:nvPicPr>
          <p:cNvPr id="23" name="圖片 22">
            <a:extLst>
              <a:ext uri="{FF2B5EF4-FFF2-40B4-BE49-F238E27FC236}">
                <a16:creationId xmlns:a16="http://schemas.microsoft.com/office/drawing/2014/main" id="{B8D4B158-22B0-4EE0-BB85-335199DA4BC3}"/>
              </a:ext>
            </a:extLst>
          </p:cNvPr>
          <p:cNvPicPr>
            <a:picLocks noChangeAspect="1"/>
          </p:cNvPicPr>
          <p:nvPr/>
        </p:nvPicPr>
        <p:blipFill>
          <a:blip r:embed="rId4"/>
          <a:stretch>
            <a:fillRect/>
          </a:stretch>
        </p:blipFill>
        <p:spPr>
          <a:xfrm>
            <a:off x="2466253" y="4400666"/>
            <a:ext cx="3015909" cy="2139779"/>
          </a:xfrm>
          <a:prstGeom prst="rect">
            <a:avLst/>
          </a:prstGeom>
        </p:spPr>
      </p:pic>
      <p:pic>
        <p:nvPicPr>
          <p:cNvPr id="25" name="圖片 24">
            <a:extLst>
              <a:ext uri="{FF2B5EF4-FFF2-40B4-BE49-F238E27FC236}">
                <a16:creationId xmlns:a16="http://schemas.microsoft.com/office/drawing/2014/main" id="{DA5AFBE1-8CAF-4683-9291-6CCA625B9458}"/>
              </a:ext>
            </a:extLst>
          </p:cNvPr>
          <p:cNvPicPr>
            <a:picLocks noChangeAspect="1"/>
          </p:cNvPicPr>
          <p:nvPr/>
        </p:nvPicPr>
        <p:blipFill>
          <a:blip r:embed="rId5"/>
          <a:stretch>
            <a:fillRect/>
          </a:stretch>
        </p:blipFill>
        <p:spPr>
          <a:xfrm>
            <a:off x="1657006" y="2292234"/>
            <a:ext cx="2051683" cy="2051683"/>
          </a:xfrm>
          <a:prstGeom prst="rect">
            <a:avLst/>
          </a:prstGeom>
        </p:spPr>
      </p:pic>
      <p:pic>
        <p:nvPicPr>
          <p:cNvPr id="27" name="圖片 26">
            <a:extLst>
              <a:ext uri="{FF2B5EF4-FFF2-40B4-BE49-F238E27FC236}">
                <a16:creationId xmlns:a16="http://schemas.microsoft.com/office/drawing/2014/main" id="{BA788214-70AC-4AB6-A49B-B185EE085086}"/>
              </a:ext>
            </a:extLst>
          </p:cNvPr>
          <p:cNvPicPr>
            <a:picLocks noChangeAspect="1"/>
          </p:cNvPicPr>
          <p:nvPr/>
        </p:nvPicPr>
        <p:blipFill>
          <a:blip r:embed="rId6"/>
          <a:stretch>
            <a:fillRect/>
          </a:stretch>
        </p:blipFill>
        <p:spPr>
          <a:xfrm>
            <a:off x="4026205" y="2272657"/>
            <a:ext cx="2051683" cy="2090836"/>
          </a:xfrm>
          <a:prstGeom prst="rect">
            <a:avLst/>
          </a:prstGeom>
        </p:spPr>
      </p:pic>
      <p:sp>
        <p:nvSpPr>
          <p:cNvPr id="28" name="矩形: 圓角 27">
            <a:extLst>
              <a:ext uri="{FF2B5EF4-FFF2-40B4-BE49-F238E27FC236}">
                <a16:creationId xmlns:a16="http://schemas.microsoft.com/office/drawing/2014/main" id="{74F4E3F6-7414-414A-A5E9-14C01B8F41B6}"/>
              </a:ext>
            </a:extLst>
          </p:cNvPr>
          <p:cNvSpPr/>
          <p:nvPr/>
        </p:nvSpPr>
        <p:spPr>
          <a:xfrm>
            <a:off x="7139954" y="2402418"/>
            <a:ext cx="144026" cy="1594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圖片 29">
            <a:extLst>
              <a:ext uri="{FF2B5EF4-FFF2-40B4-BE49-F238E27FC236}">
                <a16:creationId xmlns:a16="http://schemas.microsoft.com/office/drawing/2014/main" id="{317F3D1B-72F2-43F7-AC92-06B0ADFCDE2D}"/>
              </a:ext>
            </a:extLst>
          </p:cNvPr>
          <p:cNvPicPr>
            <a:picLocks noChangeAspect="1"/>
          </p:cNvPicPr>
          <p:nvPr/>
        </p:nvPicPr>
        <p:blipFill>
          <a:blip r:embed="rId7"/>
          <a:stretch>
            <a:fillRect/>
          </a:stretch>
        </p:blipFill>
        <p:spPr>
          <a:xfrm>
            <a:off x="7304400" y="2402418"/>
            <a:ext cx="4093850" cy="3122636"/>
          </a:xfrm>
          <a:prstGeom prst="rect">
            <a:avLst/>
          </a:prstGeom>
        </p:spPr>
      </p:pic>
    </p:spTree>
    <p:extLst>
      <p:ext uri="{BB962C8B-B14F-4D97-AF65-F5344CB8AC3E}">
        <p14:creationId xmlns:p14="http://schemas.microsoft.com/office/powerpoint/2010/main" val="572550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4422E8-397A-4CB9-BE09-DFE0A726E7B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52CC59E-6EA8-4CAC-869A-F1FE9FE5BA04}"/>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3E1C3BA3-E774-48FC-BB15-5F849B817F52}"/>
              </a:ext>
            </a:extLst>
          </p:cNvPr>
          <p:cNvPicPr>
            <a:picLocks noChangeAspect="1"/>
          </p:cNvPicPr>
          <p:nvPr/>
        </p:nvPicPr>
        <p:blipFill>
          <a:blip r:embed="rId2"/>
          <a:stretch>
            <a:fillRect/>
          </a:stretch>
        </p:blipFill>
        <p:spPr>
          <a:xfrm>
            <a:off x="4457700" y="2256278"/>
            <a:ext cx="3276600" cy="3301423"/>
          </a:xfrm>
          <a:prstGeom prst="rect">
            <a:avLst/>
          </a:prstGeom>
        </p:spPr>
      </p:pic>
    </p:spTree>
    <p:extLst>
      <p:ext uri="{BB962C8B-B14F-4D97-AF65-F5344CB8AC3E}">
        <p14:creationId xmlns:p14="http://schemas.microsoft.com/office/powerpoint/2010/main" val="240706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FE24E4-C2F8-45CE-A8B4-B967EF97C046}"/>
              </a:ext>
            </a:extLst>
          </p:cNvPr>
          <p:cNvSpPr>
            <a:spLocks noGrp="1"/>
          </p:cNvSpPr>
          <p:nvPr>
            <p:ph type="title"/>
          </p:nvPr>
        </p:nvSpPr>
        <p:spPr/>
        <p:txBody>
          <a:bodyPr/>
          <a:lstStyle/>
          <a:p>
            <a:r>
              <a:rPr lang="en-US" altLang="zh-TW" dirty="0"/>
              <a:t>Background	</a:t>
            </a:r>
            <a:endParaRPr lang="zh-TW" altLang="en-US" dirty="0"/>
          </a:p>
        </p:txBody>
      </p:sp>
      <p:sp>
        <p:nvSpPr>
          <p:cNvPr id="3" name="內容版面配置區 2">
            <a:extLst>
              <a:ext uri="{FF2B5EF4-FFF2-40B4-BE49-F238E27FC236}">
                <a16:creationId xmlns:a16="http://schemas.microsoft.com/office/drawing/2014/main" id="{F58F42CA-3230-4ABC-BED8-843B2CC9B4C6}"/>
              </a:ext>
            </a:extLst>
          </p:cNvPr>
          <p:cNvSpPr>
            <a:spLocks noGrp="1"/>
          </p:cNvSpPr>
          <p:nvPr>
            <p:ph idx="1"/>
          </p:nvPr>
        </p:nvSpPr>
        <p:spPr>
          <a:xfrm>
            <a:off x="838200" y="1475874"/>
            <a:ext cx="10840452" cy="5149515"/>
          </a:xfrm>
        </p:spPr>
        <p:txBody>
          <a:bodyPr>
            <a:normAutofit/>
          </a:bodyPr>
          <a:lstStyle/>
          <a:p>
            <a:r>
              <a:rPr lang="en-US" altLang="zh-TW" dirty="0">
                <a:solidFill>
                  <a:srgbClr val="666666"/>
                </a:solidFill>
                <a:latin typeface="Open Sans"/>
              </a:rPr>
              <a:t>I</a:t>
            </a:r>
            <a:r>
              <a:rPr lang="en-US" altLang="zh-TW" b="0" i="0" dirty="0">
                <a:solidFill>
                  <a:srgbClr val="666666"/>
                </a:solidFill>
                <a:effectLst/>
                <a:latin typeface="Open Sans"/>
              </a:rPr>
              <a:t>nsight </a:t>
            </a:r>
            <a:r>
              <a:rPr lang="en-US" altLang="zh-TW" dirty="0">
                <a:solidFill>
                  <a:srgbClr val="666666"/>
                </a:solidFill>
                <a:latin typeface="Open Sans"/>
              </a:rPr>
              <a:t>T</a:t>
            </a:r>
            <a:r>
              <a:rPr lang="en-US" altLang="zh-TW" b="0" i="0" dirty="0">
                <a:solidFill>
                  <a:srgbClr val="666666"/>
                </a:solidFill>
                <a:effectLst/>
                <a:latin typeface="Open Sans"/>
              </a:rPr>
              <a:t>oolkit(ITK) is an open-source, cross-platform library that provides developers with an extensive suite of software tools for image analysis.  Developed through extreme programming methodologies, ITK builds on a proven, spatially-oriented architecture for processing, segmentation, and registration of scientific images in two, three, or more dimensions.</a:t>
            </a:r>
          </a:p>
          <a:p>
            <a:r>
              <a:rPr lang="en-US" altLang="zh-TW" dirty="0">
                <a:solidFill>
                  <a:srgbClr val="666666"/>
                </a:solidFill>
                <a:latin typeface="Open Sans"/>
              </a:rPr>
              <a:t>The latest version is 5.1.2 (12/8 2020)</a:t>
            </a:r>
          </a:p>
          <a:p>
            <a:r>
              <a:rPr lang="en-US" altLang="zh-TW" dirty="0">
                <a:solidFill>
                  <a:srgbClr val="666666"/>
                </a:solidFill>
                <a:latin typeface="Open Sans"/>
              </a:rPr>
              <a:t>language</a:t>
            </a:r>
            <a:r>
              <a:rPr lang="zh-TW" altLang="en-US" dirty="0">
                <a:solidFill>
                  <a:srgbClr val="666666"/>
                </a:solidFill>
                <a:latin typeface="Open Sans"/>
              </a:rPr>
              <a:t>：</a:t>
            </a:r>
            <a:r>
              <a:rPr lang="en-US" altLang="zh-TW" dirty="0" err="1">
                <a:solidFill>
                  <a:srgbClr val="666666"/>
                </a:solidFill>
                <a:latin typeface="Open Sans"/>
              </a:rPr>
              <a:t>c++</a:t>
            </a:r>
            <a:r>
              <a:rPr lang="en-US" altLang="zh-TW" dirty="0">
                <a:solidFill>
                  <a:srgbClr val="666666"/>
                </a:solidFill>
                <a:latin typeface="Open Sans"/>
              </a:rPr>
              <a:t>, python, </a:t>
            </a:r>
            <a:r>
              <a:rPr lang="en-US" altLang="zh-TW" dirty="0" err="1">
                <a:solidFill>
                  <a:srgbClr val="666666"/>
                </a:solidFill>
                <a:latin typeface="Open Sans"/>
              </a:rPr>
              <a:t>javascript</a:t>
            </a:r>
            <a:r>
              <a:rPr lang="en-US" altLang="zh-TW" dirty="0">
                <a:solidFill>
                  <a:srgbClr val="666666"/>
                </a:solidFill>
                <a:latin typeface="Open Sans"/>
              </a:rPr>
              <a:t> </a:t>
            </a:r>
            <a:endParaRPr lang="zh-TW" altLang="en-US" dirty="0"/>
          </a:p>
        </p:txBody>
      </p:sp>
    </p:spTree>
    <p:extLst>
      <p:ext uri="{BB962C8B-B14F-4D97-AF65-F5344CB8AC3E}">
        <p14:creationId xmlns:p14="http://schemas.microsoft.com/office/powerpoint/2010/main" val="4274834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AE6504-C458-4E79-ACE2-BC313309E440}"/>
              </a:ext>
            </a:extLst>
          </p:cNvPr>
          <p:cNvSpPr>
            <a:spLocks noGrp="1"/>
          </p:cNvSpPr>
          <p:nvPr>
            <p:ph type="title"/>
          </p:nvPr>
        </p:nvSpPr>
        <p:spPr/>
        <p:txBody>
          <a:bodyPr/>
          <a:lstStyle/>
          <a:p>
            <a:r>
              <a:rPr lang="en-US" altLang="zh-TW" dirty="0"/>
              <a:t>Motivation	</a:t>
            </a:r>
            <a:endParaRPr lang="zh-TW" altLang="en-US" dirty="0"/>
          </a:p>
        </p:txBody>
      </p:sp>
      <p:sp>
        <p:nvSpPr>
          <p:cNvPr id="3" name="內容版面配置區 2">
            <a:extLst>
              <a:ext uri="{FF2B5EF4-FFF2-40B4-BE49-F238E27FC236}">
                <a16:creationId xmlns:a16="http://schemas.microsoft.com/office/drawing/2014/main" id="{3FA948B6-8FE0-46AC-9ECD-DCD8E9298D23}"/>
              </a:ext>
            </a:extLst>
          </p:cNvPr>
          <p:cNvSpPr>
            <a:spLocks noGrp="1"/>
          </p:cNvSpPr>
          <p:nvPr>
            <p:ph idx="1"/>
          </p:nvPr>
        </p:nvSpPr>
        <p:spPr/>
        <p:txBody>
          <a:bodyPr>
            <a:normAutofit/>
          </a:bodyPr>
          <a:lstStyle/>
          <a:p>
            <a:r>
              <a:rPr lang="en-US" altLang="zh-TW" dirty="0"/>
              <a:t>The software was selected randomly by me at first time. I finally decided to introduce the topic because it can use python language  which is slightly familiar to me. </a:t>
            </a:r>
            <a:r>
              <a:rPr lang="en-US" altLang="zh-TW" dirty="0" err="1"/>
              <a:t>uhhh</a:t>
            </a:r>
            <a:r>
              <a:rPr lang="en-US" altLang="zh-TW" dirty="0"/>
              <a:t>... In fact, I haven’t  used python since last semester and almost forgot how to do.</a:t>
            </a:r>
          </a:p>
          <a:p>
            <a:r>
              <a:rPr lang="en-US" altLang="zh-TW" dirty="0"/>
              <a:t>However, ITK doesn’t provide any visualization functionalities. If applications requires visualization, we need to install another software, such as 3D Slicer, The Visualization Toolkit (VTK),and etc. additionally. Accidently, I found an easy-to-start software based on ITK, </a:t>
            </a:r>
            <a:r>
              <a:rPr lang="en-US" altLang="zh-TW" dirty="0" err="1"/>
              <a:t>SimpleITK</a:t>
            </a:r>
            <a:r>
              <a:rPr lang="en-US" altLang="zh-TW" dirty="0"/>
              <a:t>, which supports image IO, basic image manipulation,ITKv4 registration framework, and so on.</a:t>
            </a:r>
            <a:endParaRPr lang="en-US" altLang="zh-TW" b="0" i="0" dirty="0">
              <a:solidFill>
                <a:srgbClr val="666666"/>
              </a:solidFill>
              <a:effectLst/>
              <a:latin typeface="Open Sans"/>
            </a:endParaRPr>
          </a:p>
          <a:p>
            <a:pPr marL="0" indent="0">
              <a:buNone/>
            </a:pPr>
            <a:endParaRPr lang="zh-TW" altLang="en-US" dirty="0"/>
          </a:p>
        </p:txBody>
      </p:sp>
    </p:spTree>
    <p:extLst>
      <p:ext uri="{BB962C8B-B14F-4D97-AF65-F5344CB8AC3E}">
        <p14:creationId xmlns:p14="http://schemas.microsoft.com/office/powerpoint/2010/main" val="370985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73CD3B-A4F7-4D13-ABA8-8D60FC74AA5B}"/>
              </a:ext>
            </a:extLst>
          </p:cNvPr>
          <p:cNvSpPr>
            <a:spLocks noGrp="1"/>
          </p:cNvSpPr>
          <p:nvPr>
            <p:ph type="title"/>
          </p:nvPr>
        </p:nvSpPr>
        <p:spPr>
          <a:xfrm>
            <a:off x="597568" y="275472"/>
            <a:ext cx="10515600" cy="1325563"/>
          </a:xfrm>
        </p:spPr>
        <p:txBody>
          <a:bodyPr/>
          <a:lstStyle/>
          <a:p>
            <a:r>
              <a:rPr lang="en-US" altLang="zh-TW" dirty="0"/>
              <a:t>Why did I use </a:t>
            </a:r>
            <a:r>
              <a:rPr lang="en-US" altLang="zh-TW" dirty="0" err="1"/>
              <a:t>SimpleITK</a:t>
            </a:r>
            <a:r>
              <a:rPr lang="en-US" altLang="zh-TW" dirty="0"/>
              <a:t> instead of ITK.</a:t>
            </a:r>
            <a:endParaRPr lang="zh-TW" altLang="en-US" dirty="0"/>
          </a:p>
        </p:txBody>
      </p:sp>
      <p:sp>
        <p:nvSpPr>
          <p:cNvPr id="3" name="內容版面配置區 2">
            <a:extLst>
              <a:ext uri="{FF2B5EF4-FFF2-40B4-BE49-F238E27FC236}">
                <a16:creationId xmlns:a16="http://schemas.microsoft.com/office/drawing/2014/main" id="{2818E9C0-FF2D-4312-B032-2CEE78B8475A}"/>
              </a:ext>
            </a:extLst>
          </p:cNvPr>
          <p:cNvSpPr>
            <a:spLocks noGrp="1"/>
          </p:cNvSpPr>
          <p:nvPr>
            <p:ph idx="1"/>
          </p:nvPr>
        </p:nvSpPr>
        <p:spPr/>
        <p:txBody>
          <a:bodyPr/>
          <a:lstStyle/>
          <a:p>
            <a:r>
              <a:rPr lang="en-US" altLang="zh-TW" dirty="0" err="1"/>
              <a:t>SimpleITK</a:t>
            </a:r>
            <a:r>
              <a:rPr lang="en-US" altLang="zh-TW" dirty="0"/>
              <a:t> can easily visualize image using </a:t>
            </a:r>
            <a:r>
              <a:rPr lang="en-US" altLang="zh-TW" dirty="0" err="1"/>
              <a:t>Jupyter</a:t>
            </a:r>
            <a:r>
              <a:rPr lang="en-US" altLang="zh-TW" dirty="0"/>
              <a:t> notebook without installing additionally toolkit.</a:t>
            </a:r>
          </a:p>
          <a:p>
            <a:r>
              <a:rPr lang="en-US" altLang="zh-TW" dirty="0"/>
              <a:t>There are many tutorial videos about how to use python packages </a:t>
            </a:r>
            <a:r>
              <a:rPr lang="en-US" altLang="zh-TW" dirty="0" err="1"/>
              <a:t>SimpleITK</a:t>
            </a:r>
            <a:r>
              <a:rPr lang="en-US" altLang="zh-TW" dirty="0"/>
              <a:t> on the official YouTube’s channel named </a:t>
            </a:r>
            <a:r>
              <a:rPr lang="en-US" altLang="zh-TW" dirty="0" err="1"/>
              <a:t>SimpleITK</a:t>
            </a:r>
            <a:r>
              <a:rPr lang="en-US" altLang="zh-TW" dirty="0"/>
              <a:t>, furthermore, most of examples on official ITK website are programmed in C++.</a:t>
            </a:r>
          </a:p>
          <a:p>
            <a:r>
              <a:rPr lang="en-US" altLang="zh-TW" dirty="0"/>
              <a:t>I only want to demonstrate simple image registrations with light weight operations.</a:t>
            </a:r>
            <a:endParaRPr lang="zh-TW" altLang="en-US" dirty="0"/>
          </a:p>
        </p:txBody>
      </p:sp>
    </p:spTree>
    <p:extLst>
      <p:ext uri="{BB962C8B-B14F-4D97-AF65-F5344CB8AC3E}">
        <p14:creationId xmlns:p14="http://schemas.microsoft.com/office/powerpoint/2010/main" val="52603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8E5E3E-0BAF-4F01-A199-158CEF7AF6C9}"/>
              </a:ext>
            </a:extLst>
          </p:cNvPr>
          <p:cNvSpPr>
            <a:spLocks noGrp="1"/>
          </p:cNvSpPr>
          <p:nvPr>
            <p:ph type="title"/>
          </p:nvPr>
        </p:nvSpPr>
        <p:spPr/>
        <p:txBody>
          <a:bodyPr/>
          <a:lstStyle/>
          <a:p>
            <a:r>
              <a:rPr lang="en-US" altLang="zh-TW" dirty="0"/>
              <a:t>3D</a:t>
            </a:r>
            <a:r>
              <a:rPr lang="zh-TW" altLang="en-US" dirty="0"/>
              <a:t> </a:t>
            </a:r>
            <a:r>
              <a:rPr lang="en-US" altLang="zh-TW" dirty="0"/>
              <a:t>reconstruction</a:t>
            </a:r>
            <a:endParaRPr lang="zh-TW" altLang="en-US" dirty="0"/>
          </a:p>
        </p:txBody>
      </p:sp>
      <p:sp>
        <p:nvSpPr>
          <p:cNvPr id="3" name="內容版面配置區 2">
            <a:extLst>
              <a:ext uri="{FF2B5EF4-FFF2-40B4-BE49-F238E27FC236}">
                <a16:creationId xmlns:a16="http://schemas.microsoft.com/office/drawing/2014/main" id="{1E75F5E2-35E5-4FBB-9F33-0BE3D714A337}"/>
              </a:ext>
            </a:extLst>
          </p:cNvPr>
          <p:cNvSpPr>
            <a:spLocks noGrp="1"/>
          </p:cNvSpPr>
          <p:nvPr>
            <p:ph idx="1"/>
          </p:nvPr>
        </p:nvSpPr>
        <p:spPr/>
        <p:txBody>
          <a:bodyPr/>
          <a:lstStyle/>
          <a:p>
            <a:r>
              <a:rPr lang="en-US" altLang="zh-TW" dirty="0"/>
              <a:t>First, the object or hole contours are extracted using conventional image-processing techniques. </a:t>
            </a:r>
          </a:p>
          <a:p>
            <a:r>
              <a:rPr lang="en-US" altLang="zh-TW" dirty="0"/>
              <a:t>Second, the object or hole matching issue is evaluated.</a:t>
            </a:r>
          </a:p>
          <a:p>
            <a:r>
              <a:rPr lang="en-US" altLang="zh-TW" dirty="0"/>
              <a:t>Third ,align the centroids of the objects.</a:t>
            </a:r>
          </a:p>
          <a:p>
            <a:r>
              <a:rPr lang="en-US" altLang="zh-TW" dirty="0"/>
              <a:t>Next, the authors employ a dilation operator to transform digital images into distance maps and they correct the distance maps if required.</a:t>
            </a:r>
          </a:p>
          <a:p>
            <a:r>
              <a:rPr lang="en-US" altLang="zh-TW" dirty="0"/>
              <a:t>Finally, the authors utilize an erosion operator to accomplish the interpolation</a:t>
            </a:r>
          </a:p>
        </p:txBody>
      </p:sp>
    </p:spTree>
    <p:extLst>
      <p:ext uri="{BB962C8B-B14F-4D97-AF65-F5344CB8AC3E}">
        <p14:creationId xmlns:p14="http://schemas.microsoft.com/office/powerpoint/2010/main" val="426791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FAFFDD-78EA-4DF4-9D63-A4BEFE61C7F0}"/>
              </a:ext>
            </a:extLst>
          </p:cNvPr>
          <p:cNvSpPr>
            <a:spLocks noGrp="1"/>
          </p:cNvSpPr>
          <p:nvPr>
            <p:ph type="title"/>
          </p:nvPr>
        </p:nvSpPr>
        <p:spPr/>
        <p:txBody>
          <a:bodyPr/>
          <a:lstStyle/>
          <a:p>
            <a:r>
              <a:rPr lang="en-US" altLang="zh-TW" dirty="0"/>
              <a:t>Image registration</a:t>
            </a:r>
            <a:endParaRPr lang="zh-TW" altLang="en-US" dirty="0"/>
          </a:p>
        </p:txBody>
      </p:sp>
      <p:sp>
        <p:nvSpPr>
          <p:cNvPr id="3" name="內容版面配置區 2">
            <a:extLst>
              <a:ext uri="{FF2B5EF4-FFF2-40B4-BE49-F238E27FC236}">
                <a16:creationId xmlns:a16="http://schemas.microsoft.com/office/drawing/2014/main" id="{E49BAAE5-4E10-46B8-B331-888B22C9C88D}"/>
              </a:ext>
            </a:extLst>
          </p:cNvPr>
          <p:cNvSpPr>
            <a:spLocks noGrp="1"/>
          </p:cNvSpPr>
          <p:nvPr>
            <p:ph idx="1"/>
          </p:nvPr>
        </p:nvSpPr>
        <p:spPr/>
        <p:txBody>
          <a:bodyPr/>
          <a:lstStyle/>
          <a:p>
            <a:r>
              <a:rPr lang="en-US" altLang="zh-TW" dirty="0"/>
              <a:t>The process of transforming different sets of data into </a:t>
            </a:r>
            <a:r>
              <a:rPr lang="en-US" altLang="zh-TW" u="sng" dirty="0">
                <a:solidFill>
                  <a:srgbClr val="FF0000"/>
                </a:solidFill>
              </a:rPr>
              <a:t>one coordinate system</a:t>
            </a:r>
            <a:r>
              <a:rPr lang="en-US" altLang="zh-TW" dirty="0"/>
              <a:t>. Data may be multiple photographs, data from different sensors, times, depths, or viewpoints…</a:t>
            </a:r>
            <a:endParaRPr lang="zh-TW" altLang="en-US" dirty="0"/>
          </a:p>
        </p:txBody>
      </p:sp>
      <p:sp>
        <p:nvSpPr>
          <p:cNvPr id="10" name="加號 9">
            <a:extLst>
              <a:ext uri="{FF2B5EF4-FFF2-40B4-BE49-F238E27FC236}">
                <a16:creationId xmlns:a16="http://schemas.microsoft.com/office/drawing/2014/main" id="{B5D8BE93-A600-452B-A0F6-A00715796851}"/>
              </a:ext>
            </a:extLst>
          </p:cNvPr>
          <p:cNvSpPr/>
          <p:nvPr/>
        </p:nvSpPr>
        <p:spPr>
          <a:xfrm>
            <a:off x="2274009" y="3991741"/>
            <a:ext cx="550769" cy="58025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加號 10">
            <a:extLst>
              <a:ext uri="{FF2B5EF4-FFF2-40B4-BE49-F238E27FC236}">
                <a16:creationId xmlns:a16="http://schemas.microsoft.com/office/drawing/2014/main" id="{CF8991E5-2055-4AE5-AF9C-11C485469312}"/>
              </a:ext>
            </a:extLst>
          </p:cNvPr>
          <p:cNvSpPr/>
          <p:nvPr/>
        </p:nvSpPr>
        <p:spPr>
          <a:xfrm>
            <a:off x="5228592" y="4006400"/>
            <a:ext cx="575308" cy="565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0" name="群組 19">
            <a:extLst>
              <a:ext uri="{FF2B5EF4-FFF2-40B4-BE49-F238E27FC236}">
                <a16:creationId xmlns:a16="http://schemas.microsoft.com/office/drawing/2014/main" id="{4C87D414-78F3-4CFA-A83C-2F9C6EBD9597}"/>
              </a:ext>
            </a:extLst>
          </p:cNvPr>
          <p:cNvGrpSpPr/>
          <p:nvPr/>
        </p:nvGrpSpPr>
        <p:grpSpPr>
          <a:xfrm>
            <a:off x="6240338" y="4570386"/>
            <a:ext cx="575308" cy="121030"/>
            <a:chOff x="8366508" y="4824386"/>
            <a:chExt cx="566238" cy="90514"/>
          </a:xfrm>
        </p:grpSpPr>
        <p:sp>
          <p:nvSpPr>
            <p:cNvPr id="12" name="橢圓 11">
              <a:extLst>
                <a:ext uri="{FF2B5EF4-FFF2-40B4-BE49-F238E27FC236}">
                  <a16:creationId xmlns:a16="http://schemas.microsoft.com/office/drawing/2014/main" id="{C29CFA56-BCE9-4087-AF63-6BD10B701F8E}"/>
                </a:ext>
              </a:extLst>
            </p:cNvPr>
            <p:cNvSpPr/>
            <p:nvPr/>
          </p:nvSpPr>
          <p:spPr>
            <a:xfrm>
              <a:off x="8366508"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E1BB472C-DA67-4FA4-B167-8494C96D1C0D}"/>
                </a:ext>
              </a:extLst>
            </p:cNvPr>
            <p:cNvSpPr/>
            <p:nvPr/>
          </p:nvSpPr>
          <p:spPr>
            <a:xfrm>
              <a:off x="8624681"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CA505E29-819A-4AE9-A0E1-39285053C63B}"/>
                </a:ext>
              </a:extLst>
            </p:cNvPr>
            <p:cNvSpPr/>
            <p:nvPr/>
          </p:nvSpPr>
          <p:spPr>
            <a:xfrm>
              <a:off x="8887027"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a:extLst>
              <a:ext uri="{FF2B5EF4-FFF2-40B4-BE49-F238E27FC236}">
                <a16:creationId xmlns:a16="http://schemas.microsoft.com/office/drawing/2014/main" id="{0D099524-5201-4DF0-9C7C-3248F7F08076}"/>
              </a:ext>
            </a:extLst>
          </p:cNvPr>
          <p:cNvGrpSpPr/>
          <p:nvPr/>
        </p:nvGrpSpPr>
        <p:grpSpPr>
          <a:xfrm>
            <a:off x="7207840" y="3840999"/>
            <a:ext cx="1730273" cy="850417"/>
            <a:chOff x="7617298" y="5549353"/>
            <a:chExt cx="2939278" cy="1003741"/>
          </a:xfrm>
        </p:grpSpPr>
        <p:sp>
          <p:nvSpPr>
            <p:cNvPr id="15" name="矩形 14">
              <a:extLst>
                <a:ext uri="{FF2B5EF4-FFF2-40B4-BE49-F238E27FC236}">
                  <a16:creationId xmlns:a16="http://schemas.microsoft.com/office/drawing/2014/main" id="{0EC69980-3532-46DC-A209-7B4E870C2E6D}"/>
                </a:ext>
              </a:extLst>
            </p:cNvPr>
            <p:cNvSpPr/>
            <p:nvPr/>
          </p:nvSpPr>
          <p:spPr>
            <a:xfrm>
              <a:off x="8128087" y="5549353"/>
              <a:ext cx="1917700" cy="10037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單箭頭接點 16">
              <a:extLst>
                <a:ext uri="{FF2B5EF4-FFF2-40B4-BE49-F238E27FC236}">
                  <a16:creationId xmlns:a16="http://schemas.microsoft.com/office/drawing/2014/main" id="{8FB3A52C-17CF-4314-B3E8-CA9480FE54FB}"/>
                </a:ext>
              </a:extLst>
            </p:cNvPr>
            <p:cNvCxnSpPr>
              <a:endCxn id="15" idx="1"/>
            </p:cNvCxnSpPr>
            <p:nvPr/>
          </p:nvCxnSpPr>
          <p:spPr>
            <a:xfrm>
              <a:off x="7617298" y="6051224"/>
              <a:ext cx="510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C53F8D39-9F6D-4C1A-B6C0-712C67AD3867}"/>
                </a:ext>
              </a:extLst>
            </p:cNvPr>
            <p:cNvCxnSpPr/>
            <p:nvPr/>
          </p:nvCxnSpPr>
          <p:spPr>
            <a:xfrm>
              <a:off x="10045787" y="6051223"/>
              <a:ext cx="510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6" name="圖片 25">
            <a:extLst>
              <a:ext uri="{FF2B5EF4-FFF2-40B4-BE49-F238E27FC236}">
                <a16:creationId xmlns:a16="http://schemas.microsoft.com/office/drawing/2014/main" id="{4D7C1BFB-DDF0-43EC-AEEB-1510093E14CA}"/>
              </a:ext>
            </a:extLst>
          </p:cNvPr>
          <p:cNvPicPr>
            <a:picLocks noChangeAspect="1"/>
          </p:cNvPicPr>
          <p:nvPr/>
        </p:nvPicPr>
        <p:blipFill>
          <a:blip r:embed="rId2"/>
          <a:stretch>
            <a:fillRect/>
          </a:stretch>
        </p:blipFill>
        <p:spPr>
          <a:xfrm>
            <a:off x="2959616" y="3256767"/>
            <a:ext cx="2280155" cy="2406629"/>
          </a:xfrm>
          <a:prstGeom prst="rect">
            <a:avLst/>
          </a:prstGeom>
        </p:spPr>
      </p:pic>
      <p:pic>
        <p:nvPicPr>
          <p:cNvPr id="28" name="圖片 27">
            <a:extLst>
              <a:ext uri="{FF2B5EF4-FFF2-40B4-BE49-F238E27FC236}">
                <a16:creationId xmlns:a16="http://schemas.microsoft.com/office/drawing/2014/main" id="{1AC3D015-D91B-4460-A908-C0FBB7BDA8E9}"/>
              </a:ext>
            </a:extLst>
          </p:cNvPr>
          <p:cNvPicPr>
            <a:picLocks noChangeAspect="1"/>
          </p:cNvPicPr>
          <p:nvPr/>
        </p:nvPicPr>
        <p:blipFill>
          <a:blip r:embed="rId3"/>
          <a:stretch>
            <a:fillRect/>
          </a:stretch>
        </p:blipFill>
        <p:spPr>
          <a:xfrm rot="3685946">
            <a:off x="116098" y="3680216"/>
            <a:ext cx="2144772" cy="1325563"/>
          </a:xfrm>
          <a:prstGeom prst="rect">
            <a:avLst/>
          </a:prstGeom>
        </p:spPr>
      </p:pic>
      <p:pic>
        <p:nvPicPr>
          <p:cNvPr id="32" name="圖片 31">
            <a:extLst>
              <a:ext uri="{FF2B5EF4-FFF2-40B4-BE49-F238E27FC236}">
                <a16:creationId xmlns:a16="http://schemas.microsoft.com/office/drawing/2014/main" id="{FC02615B-79A0-404A-9FA5-11EBE452842D}"/>
              </a:ext>
            </a:extLst>
          </p:cNvPr>
          <p:cNvPicPr>
            <a:picLocks noChangeAspect="1"/>
          </p:cNvPicPr>
          <p:nvPr/>
        </p:nvPicPr>
        <p:blipFill>
          <a:blip r:embed="rId4"/>
          <a:stretch>
            <a:fillRect/>
          </a:stretch>
        </p:blipFill>
        <p:spPr>
          <a:xfrm>
            <a:off x="9382042" y="2769962"/>
            <a:ext cx="1771650" cy="3038475"/>
          </a:xfrm>
          <a:prstGeom prst="rect">
            <a:avLst/>
          </a:prstGeom>
        </p:spPr>
      </p:pic>
    </p:spTree>
    <p:extLst>
      <p:ext uri="{BB962C8B-B14F-4D97-AF65-F5344CB8AC3E}">
        <p14:creationId xmlns:p14="http://schemas.microsoft.com/office/powerpoint/2010/main" val="230823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3413E-4B76-427B-92A8-211CD031448D}"/>
              </a:ext>
            </a:extLst>
          </p:cNvPr>
          <p:cNvSpPr>
            <a:spLocks noGrp="1"/>
          </p:cNvSpPr>
          <p:nvPr>
            <p:ph type="title"/>
          </p:nvPr>
        </p:nvSpPr>
        <p:spPr/>
        <p:txBody>
          <a:bodyPr/>
          <a:lstStyle/>
          <a:p>
            <a:r>
              <a:rPr lang="en-US" altLang="zh-TW" dirty="0"/>
              <a:t>Purpose</a:t>
            </a:r>
            <a:endParaRPr lang="zh-TW" altLang="en-US" dirty="0"/>
          </a:p>
        </p:txBody>
      </p:sp>
      <p:sp>
        <p:nvSpPr>
          <p:cNvPr id="3" name="內容版面配置區 2">
            <a:extLst>
              <a:ext uri="{FF2B5EF4-FFF2-40B4-BE49-F238E27FC236}">
                <a16:creationId xmlns:a16="http://schemas.microsoft.com/office/drawing/2014/main" id="{F523F748-86DA-496A-BEEE-DEB24F5CBCEC}"/>
              </a:ext>
            </a:extLst>
          </p:cNvPr>
          <p:cNvSpPr>
            <a:spLocks noGrp="1"/>
          </p:cNvSpPr>
          <p:nvPr>
            <p:ph idx="1"/>
          </p:nvPr>
        </p:nvSpPr>
        <p:spPr>
          <a:xfrm>
            <a:off x="838200" y="1485900"/>
            <a:ext cx="10668000" cy="4779963"/>
          </a:xfrm>
        </p:spPr>
        <p:txBody>
          <a:bodyPr>
            <a:normAutofit fontScale="85000" lnSpcReduction="20000"/>
          </a:bodyPr>
          <a:lstStyle/>
          <a:p>
            <a:r>
              <a:rPr lang="en-US" altLang="zh-TW" b="0" i="0" dirty="0">
                <a:solidFill>
                  <a:srgbClr val="0070C0"/>
                </a:solidFill>
                <a:effectLst/>
                <a:latin typeface="arial" panose="020B0604020202020204" pitchFamily="34" charset="0"/>
              </a:rPr>
              <a:t>Core software components</a:t>
            </a:r>
          </a:p>
          <a:p>
            <a:r>
              <a:rPr lang="en-US" altLang="zh-TW" b="0" i="0" dirty="0">
                <a:solidFill>
                  <a:srgbClr val="0070C0"/>
                </a:solidFill>
                <a:effectLst/>
                <a:latin typeface="arial" panose="020B0604020202020204" pitchFamily="34" charset="0"/>
              </a:rPr>
              <a:t>ITK transforms should be unified</a:t>
            </a:r>
            <a:endParaRPr lang="en-US" altLang="zh-TW" b="0" i="0" u="sng" dirty="0">
              <a:solidFill>
                <a:srgbClr val="0070C0"/>
              </a:solidFill>
              <a:effectLst/>
              <a:latin typeface="arial" panose="020B0604020202020204" pitchFamily="34" charset="0"/>
            </a:endParaRPr>
          </a:p>
          <a:p>
            <a:r>
              <a:rPr lang="en-US" altLang="zh-TW" b="0" i="0" u="sng" dirty="0">
                <a:solidFill>
                  <a:srgbClr val="FF0000"/>
                </a:solidFill>
                <a:effectLst/>
                <a:latin typeface="arial" panose="020B0604020202020204" pitchFamily="34" charset="0"/>
              </a:rPr>
              <a:t>Image registration should be achievable in one step</a:t>
            </a:r>
          </a:p>
          <a:p>
            <a:r>
              <a:rPr lang="en-US" altLang="zh-TW" b="0" i="0" dirty="0">
                <a:effectLst/>
                <a:latin typeface="arial" panose="020B0604020202020204" pitchFamily="34" charset="0"/>
              </a:rPr>
              <a:t>Registration mappings should be applicable to a number of popular data types, including DTI</a:t>
            </a:r>
          </a:p>
          <a:p>
            <a:r>
              <a:rPr lang="en-US" altLang="zh-TW" b="0" i="0" dirty="0">
                <a:effectLst/>
                <a:latin typeface="arial" panose="020B0604020202020204" pitchFamily="34" charset="0"/>
              </a:rPr>
              <a:t>Affine and deformable similarity metrics should look as similar as possible</a:t>
            </a:r>
          </a:p>
          <a:p>
            <a:r>
              <a:rPr lang="en-US" altLang="zh-TW" b="0" i="0" dirty="0">
                <a:effectLst/>
                <a:latin typeface="arial" panose="020B0604020202020204" pitchFamily="34" charset="0"/>
              </a:rPr>
              <a:t>Users should be able to combine multiple similarity metrics, some of which may operate on different data types</a:t>
            </a:r>
          </a:p>
          <a:p>
            <a:r>
              <a:rPr lang="en-US" altLang="zh-TW" b="0" i="0" dirty="0">
                <a:effectLst/>
                <a:latin typeface="arial" panose="020B0604020202020204" pitchFamily="34" charset="0"/>
              </a:rPr>
              <a:t>Optimizers and transformations should interact flexibly</a:t>
            </a:r>
          </a:p>
          <a:p>
            <a:r>
              <a:rPr lang="en-US" altLang="zh-TW" b="0" i="0" strike="sngStrike" dirty="0">
                <a:effectLst/>
                <a:latin typeface="arial" panose="020B0604020202020204" pitchFamily="34" charset="0"/>
              </a:rPr>
              <a:t>GPU and multi-core acceleration will open up new applications for image registration</a:t>
            </a:r>
          </a:p>
          <a:p>
            <a:r>
              <a:rPr lang="en-US" altLang="zh-TW" b="0" i="0" strike="sngStrike" dirty="0">
                <a:effectLst/>
                <a:latin typeface="arial" panose="020B0604020202020204" pitchFamily="34" charset="0"/>
              </a:rPr>
              <a:t>Improve memory efficiency in optimization framework</a:t>
            </a:r>
            <a:br>
              <a:rPr lang="en-US" altLang="zh-TW" dirty="0"/>
            </a:br>
            <a:endParaRPr lang="en-US" altLang="zh-TW" dirty="0"/>
          </a:p>
        </p:txBody>
      </p:sp>
    </p:spTree>
    <p:extLst>
      <p:ext uri="{BB962C8B-B14F-4D97-AF65-F5344CB8AC3E}">
        <p14:creationId xmlns:p14="http://schemas.microsoft.com/office/powerpoint/2010/main" val="361946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FACD5-5E38-4DB2-8033-B0870EBDB851}"/>
              </a:ext>
            </a:extLst>
          </p:cNvPr>
          <p:cNvSpPr>
            <a:spLocks noGrp="1"/>
          </p:cNvSpPr>
          <p:nvPr>
            <p:ph type="title"/>
          </p:nvPr>
        </p:nvSpPr>
        <p:spPr>
          <a:xfrm>
            <a:off x="838200" y="365125"/>
            <a:ext cx="5014490" cy="1460500"/>
          </a:xfrm>
        </p:spPr>
        <p:txBody>
          <a:bodyPr>
            <a:normAutofit/>
          </a:bodyPr>
          <a:lstStyle/>
          <a:p>
            <a:r>
              <a:rPr lang="en-US" altLang="zh-TW" sz="2800" b="0" i="0" u="sng" dirty="0">
                <a:effectLst/>
                <a:latin typeface="arial" panose="020B0604020202020204" pitchFamily="34" charset="0"/>
              </a:rPr>
              <a:t>Core software components</a:t>
            </a:r>
            <a:br>
              <a:rPr lang="en-US" altLang="zh-TW" sz="2800" b="0" i="0" u="sng" dirty="0">
                <a:effectLst/>
                <a:latin typeface="arial" panose="020B0604020202020204" pitchFamily="34" charset="0"/>
              </a:rPr>
            </a:br>
            <a:endParaRPr lang="zh-TW" altLang="en-US" sz="2800" dirty="0"/>
          </a:p>
        </p:txBody>
      </p:sp>
      <p:sp>
        <p:nvSpPr>
          <p:cNvPr id="3" name="內容版面配置區 2">
            <a:extLst>
              <a:ext uri="{FF2B5EF4-FFF2-40B4-BE49-F238E27FC236}">
                <a16:creationId xmlns:a16="http://schemas.microsoft.com/office/drawing/2014/main" id="{1011F6A1-9E2F-4B27-ACF9-B04AFE9FB4E5}"/>
              </a:ext>
            </a:extLst>
          </p:cNvPr>
          <p:cNvSpPr>
            <a:spLocks noGrp="1"/>
          </p:cNvSpPr>
          <p:nvPr>
            <p:ph idx="1"/>
          </p:nvPr>
        </p:nvSpPr>
        <p:spPr/>
        <p:txBody>
          <a:bodyPr/>
          <a:lstStyle/>
          <a:p>
            <a:endParaRPr lang="en-US" altLang="zh-TW" dirty="0"/>
          </a:p>
          <a:p>
            <a:endParaRPr lang="zh-TW" altLang="en-US" dirty="0"/>
          </a:p>
        </p:txBody>
      </p:sp>
      <p:pic>
        <p:nvPicPr>
          <p:cNvPr id="5" name="圖片 4">
            <a:extLst>
              <a:ext uri="{FF2B5EF4-FFF2-40B4-BE49-F238E27FC236}">
                <a16:creationId xmlns:a16="http://schemas.microsoft.com/office/drawing/2014/main" id="{CFF9243F-62D5-45CE-9525-9263C93924E1}"/>
              </a:ext>
            </a:extLst>
          </p:cNvPr>
          <p:cNvPicPr>
            <a:picLocks noChangeAspect="1"/>
          </p:cNvPicPr>
          <p:nvPr/>
        </p:nvPicPr>
        <p:blipFill>
          <a:blip r:embed="rId2"/>
          <a:stretch>
            <a:fillRect/>
          </a:stretch>
        </p:blipFill>
        <p:spPr>
          <a:xfrm>
            <a:off x="5852690" y="47625"/>
            <a:ext cx="6049219" cy="6411220"/>
          </a:xfrm>
          <a:prstGeom prst="rect">
            <a:avLst/>
          </a:prstGeom>
        </p:spPr>
      </p:pic>
    </p:spTree>
    <p:extLst>
      <p:ext uri="{BB962C8B-B14F-4D97-AF65-F5344CB8AC3E}">
        <p14:creationId xmlns:p14="http://schemas.microsoft.com/office/powerpoint/2010/main" val="315484653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5759</TotalTime>
  <Words>2612</Words>
  <Application>Microsoft Office PowerPoint</Application>
  <PresentationFormat>寬螢幕</PresentationFormat>
  <Paragraphs>175</Paragraphs>
  <Slides>23</Slides>
  <Notes>10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23</vt:i4>
      </vt:variant>
    </vt:vector>
  </HeadingPairs>
  <TitlesOfParts>
    <vt:vector size="32" baseType="lpstr">
      <vt:lpstr>NexusSerif</vt:lpstr>
      <vt:lpstr>Open Sans</vt:lpstr>
      <vt:lpstr>Arial</vt:lpstr>
      <vt:lpstr>Arial</vt:lpstr>
      <vt:lpstr>Calibri</vt:lpstr>
      <vt:lpstr>Calibri Light</vt:lpstr>
      <vt:lpstr>Cambria Math</vt:lpstr>
      <vt:lpstr>Times New Roman</vt:lpstr>
      <vt:lpstr>Office 佈景主題</vt:lpstr>
      <vt:lpstr>The insight toolkit image registration framework</vt:lpstr>
      <vt:lpstr>outline</vt:lpstr>
      <vt:lpstr>Background </vt:lpstr>
      <vt:lpstr>Motivation </vt:lpstr>
      <vt:lpstr>Why did I use SimpleITK instead of ITK.</vt:lpstr>
      <vt:lpstr>3D reconstruction</vt:lpstr>
      <vt:lpstr>Image registration</vt:lpstr>
      <vt:lpstr>Purpose</vt:lpstr>
      <vt:lpstr>Core software components </vt:lpstr>
      <vt:lpstr>ITK transforms should be unified </vt:lpstr>
      <vt:lpstr>Local      v.s.   Global</vt:lpstr>
      <vt:lpstr>Registration bias</vt:lpstr>
      <vt:lpstr>Registration bias</vt:lpstr>
      <vt:lpstr>One-to-one object interpolation</vt:lpstr>
      <vt:lpstr>interpolation</vt:lpstr>
      <vt:lpstr>interpolation</vt:lpstr>
      <vt:lpstr>PowerPoint 簡報</vt:lpstr>
      <vt:lpstr>Spline interpolation</vt:lpstr>
      <vt:lpstr>Asymmetric interpolation </vt:lpstr>
      <vt:lpstr>Real medical images</vt:lpstr>
      <vt:lpstr>Real medical Images</vt:lpstr>
      <vt:lpstr>Similarity metrics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insight toolkit image registration framework</dc:title>
  <dc:creator>攸俺 林</dc:creator>
  <cp:lastModifiedBy>苯異丙胺</cp:lastModifiedBy>
  <cp:revision>76</cp:revision>
  <dcterms:created xsi:type="dcterms:W3CDTF">2020-12-10T06:39:39Z</dcterms:created>
  <dcterms:modified xsi:type="dcterms:W3CDTF">2021-01-01T07:51:45Z</dcterms:modified>
</cp:coreProperties>
</file>