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2" r:id="rId3"/>
    <p:sldId id="258" r:id="rId4"/>
    <p:sldId id="257" r:id="rId5"/>
    <p:sldId id="260" r:id="rId6"/>
    <p:sldId id="261" r:id="rId7"/>
    <p:sldId id="259" r:id="rId8"/>
    <p:sldId id="262" r:id="rId9"/>
    <p:sldId id="265" r:id="rId10"/>
    <p:sldId id="275" r:id="rId11"/>
    <p:sldId id="263" r:id="rId12"/>
    <p:sldId id="264" r:id="rId13"/>
    <p:sldId id="282" r:id="rId14"/>
    <p:sldId id="269" r:id="rId15"/>
    <p:sldId id="266" r:id="rId16"/>
    <p:sldId id="267" r:id="rId17"/>
    <p:sldId id="280" r:id="rId18"/>
    <p:sldId id="270" r:id="rId19"/>
    <p:sldId id="277" r:id="rId20"/>
    <p:sldId id="273" r:id="rId21"/>
    <p:sldId id="268" r:id="rId22"/>
    <p:sldId id="274" r:id="rId23"/>
    <p:sldId id="278" r:id="rId24"/>
    <p:sldId id="279" r:id="rId25"/>
    <p:sldId id="281" r:id="rId26"/>
    <p:sldId id="27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118"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88DBA-7780-4A62-9FCC-751BE088BB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B2E389E-D06C-41E6-A76A-DAD23C095BC3}">
      <dgm:prSet/>
      <dgm:spPr/>
      <dgm:t>
        <a:bodyPr/>
        <a:lstStyle/>
        <a:p>
          <a:r>
            <a:rPr lang="en-US" dirty="0"/>
            <a:t>Background</a:t>
          </a:r>
        </a:p>
      </dgm:t>
    </dgm:pt>
    <dgm:pt modelId="{4916FA3C-FFF2-43FA-B69A-3964486128E8}" type="parTrans" cxnId="{4D4F59F5-30CD-4A44-B85C-EC565B50A288}">
      <dgm:prSet/>
      <dgm:spPr/>
      <dgm:t>
        <a:bodyPr/>
        <a:lstStyle/>
        <a:p>
          <a:endParaRPr lang="en-US"/>
        </a:p>
      </dgm:t>
    </dgm:pt>
    <dgm:pt modelId="{600A7B60-6FE3-460A-AE0C-32373E60E527}" type="sibTrans" cxnId="{4D4F59F5-30CD-4A44-B85C-EC565B50A288}">
      <dgm:prSet/>
      <dgm:spPr/>
      <dgm:t>
        <a:bodyPr/>
        <a:lstStyle/>
        <a:p>
          <a:endParaRPr lang="en-US"/>
        </a:p>
      </dgm:t>
    </dgm:pt>
    <dgm:pt modelId="{F5D61D29-42A9-454B-8652-56D61A0F3531}">
      <dgm:prSet/>
      <dgm:spPr/>
      <dgm:t>
        <a:bodyPr/>
        <a:lstStyle/>
        <a:p>
          <a:r>
            <a:rPr lang="en-US"/>
            <a:t>Core software components</a:t>
          </a:r>
        </a:p>
      </dgm:t>
    </dgm:pt>
    <dgm:pt modelId="{097FCBD1-E8F8-48D6-9092-9985A256F131}" type="parTrans" cxnId="{A3BC00EE-AA9C-4DA3-9B73-0FF09478FBD8}">
      <dgm:prSet/>
      <dgm:spPr/>
      <dgm:t>
        <a:bodyPr/>
        <a:lstStyle/>
        <a:p>
          <a:endParaRPr lang="en-US"/>
        </a:p>
      </dgm:t>
    </dgm:pt>
    <dgm:pt modelId="{62EE15E2-43CF-473A-9188-5A0E094C13F8}" type="sibTrans" cxnId="{A3BC00EE-AA9C-4DA3-9B73-0FF09478FBD8}">
      <dgm:prSet/>
      <dgm:spPr/>
      <dgm:t>
        <a:bodyPr/>
        <a:lstStyle/>
        <a:p>
          <a:endParaRPr lang="en-US"/>
        </a:p>
      </dgm:t>
    </dgm:pt>
    <dgm:pt modelId="{73B2E2EF-7757-4761-8FCF-CCFCB8E5BC35}">
      <dgm:prSet/>
      <dgm:spPr/>
      <dgm:t>
        <a:bodyPr/>
        <a:lstStyle/>
        <a:p>
          <a:r>
            <a:rPr lang="en-US"/>
            <a:t>Purpose </a:t>
          </a:r>
        </a:p>
      </dgm:t>
    </dgm:pt>
    <dgm:pt modelId="{E17602D5-EAB2-414E-81BC-37EEED1C798F}" type="parTrans" cxnId="{DE0CB900-4D54-4233-BD9D-8E2AE03F3651}">
      <dgm:prSet/>
      <dgm:spPr/>
      <dgm:t>
        <a:bodyPr/>
        <a:lstStyle/>
        <a:p>
          <a:endParaRPr lang="en-US"/>
        </a:p>
      </dgm:t>
    </dgm:pt>
    <dgm:pt modelId="{67A947B3-47F8-4F05-9243-B8ECAD24F476}" type="sibTrans" cxnId="{DE0CB900-4D54-4233-BD9D-8E2AE03F3651}">
      <dgm:prSet/>
      <dgm:spPr/>
      <dgm:t>
        <a:bodyPr/>
        <a:lstStyle/>
        <a:p>
          <a:endParaRPr lang="en-US"/>
        </a:p>
      </dgm:t>
    </dgm:pt>
    <dgm:pt modelId="{FA5358EA-8E5B-4D85-8033-0D63EF97AC11}">
      <dgm:prSet/>
      <dgm:spPr/>
      <dgm:t>
        <a:bodyPr/>
        <a:lstStyle/>
        <a:p>
          <a:r>
            <a:rPr lang="en-US"/>
            <a:t>Interpolation methods</a:t>
          </a:r>
        </a:p>
      </dgm:t>
    </dgm:pt>
    <dgm:pt modelId="{B81A3A45-B5D4-4F2B-8F2F-06426144323A}" type="parTrans" cxnId="{1C0EE89F-B76A-418D-906D-67C964D970A6}">
      <dgm:prSet/>
      <dgm:spPr/>
      <dgm:t>
        <a:bodyPr/>
        <a:lstStyle/>
        <a:p>
          <a:endParaRPr lang="en-US"/>
        </a:p>
      </dgm:t>
    </dgm:pt>
    <dgm:pt modelId="{2BADB588-136D-4C98-BA23-6F3ACCE10254}" type="sibTrans" cxnId="{1C0EE89F-B76A-418D-906D-67C964D970A6}">
      <dgm:prSet/>
      <dgm:spPr/>
      <dgm:t>
        <a:bodyPr/>
        <a:lstStyle/>
        <a:p>
          <a:endParaRPr lang="en-US"/>
        </a:p>
      </dgm:t>
    </dgm:pt>
    <dgm:pt modelId="{74A16922-32F4-4E42-9677-9E5CBE2E57BD}">
      <dgm:prSet/>
      <dgm:spPr/>
      <dgm:t>
        <a:bodyPr/>
        <a:lstStyle/>
        <a:p>
          <a:r>
            <a:rPr lang="en-US"/>
            <a:t>demo SimpleITK</a:t>
          </a:r>
        </a:p>
      </dgm:t>
    </dgm:pt>
    <dgm:pt modelId="{D01382B4-1B57-438C-B704-EE856D81141A}" type="parTrans" cxnId="{47F806A1-F386-495B-857B-F3F8BCDA9A3D}">
      <dgm:prSet/>
      <dgm:spPr/>
      <dgm:t>
        <a:bodyPr/>
        <a:lstStyle/>
        <a:p>
          <a:endParaRPr lang="en-US"/>
        </a:p>
      </dgm:t>
    </dgm:pt>
    <dgm:pt modelId="{3A7B2853-CB48-42F8-96E5-373CB9DA09C4}" type="sibTrans" cxnId="{47F806A1-F386-495B-857B-F3F8BCDA9A3D}">
      <dgm:prSet/>
      <dgm:spPr/>
      <dgm:t>
        <a:bodyPr/>
        <a:lstStyle/>
        <a:p>
          <a:endParaRPr lang="en-US"/>
        </a:p>
      </dgm:t>
    </dgm:pt>
    <dgm:pt modelId="{E341DE81-2B67-405B-9313-1FB90B3B8AF8}">
      <dgm:prSet/>
      <dgm:spPr/>
      <dgm:t>
        <a:bodyPr/>
        <a:lstStyle/>
        <a:p>
          <a:r>
            <a:rPr lang="en-US" dirty="0"/>
            <a:t>Q&amp;A</a:t>
          </a:r>
        </a:p>
      </dgm:t>
    </dgm:pt>
    <dgm:pt modelId="{A323EC65-D4B7-4CD4-A702-698D2535F95C}" type="parTrans" cxnId="{C21243EE-A1BB-4F66-90F8-1179DE857618}">
      <dgm:prSet/>
      <dgm:spPr/>
      <dgm:t>
        <a:bodyPr/>
        <a:lstStyle/>
        <a:p>
          <a:endParaRPr lang="en-US"/>
        </a:p>
      </dgm:t>
    </dgm:pt>
    <dgm:pt modelId="{8E032DF5-899D-4C03-807E-06DB0477ABE8}" type="sibTrans" cxnId="{C21243EE-A1BB-4F66-90F8-1179DE857618}">
      <dgm:prSet/>
      <dgm:spPr/>
      <dgm:t>
        <a:bodyPr/>
        <a:lstStyle/>
        <a:p>
          <a:endParaRPr lang="en-US"/>
        </a:p>
      </dgm:t>
    </dgm:pt>
    <dgm:pt modelId="{5D397035-0373-4B41-A4EA-117532CE10C4}">
      <dgm:prSet/>
      <dgm:spPr/>
      <dgm:t>
        <a:bodyPr/>
        <a:lstStyle/>
        <a:p>
          <a:r>
            <a:rPr lang="en-US" dirty="0"/>
            <a:t>Motivate</a:t>
          </a:r>
        </a:p>
      </dgm:t>
    </dgm:pt>
    <dgm:pt modelId="{0DE6F670-24FD-4CD4-BB25-5D3C2E6DC0C0}" type="parTrans" cxnId="{E6E713BD-5237-4560-83FD-E213964162BF}">
      <dgm:prSet/>
      <dgm:spPr/>
    </dgm:pt>
    <dgm:pt modelId="{D0E8F26F-95A4-451A-AB28-A0B1D48A152E}" type="sibTrans" cxnId="{E6E713BD-5237-4560-83FD-E213964162BF}">
      <dgm:prSet/>
      <dgm:spPr/>
    </dgm:pt>
    <dgm:pt modelId="{207266F7-262A-430F-8D2F-858AECA53688}" type="pres">
      <dgm:prSet presAssocID="{9D088DBA-7780-4A62-9FCC-751BE088BB73}" presName="linear" presStyleCnt="0">
        <dgm:presLayoutVars>
          <dgm:animLvl val="lvl"/>
          <dgm:resizeHandles val="exact"/>
        </dgm:presLayoutVars>
      </dgm:prSet>
      <dgm:spPr/>
    </dgm:pt>
    <dgm:pt modelId="{35BB8D0F-3490-40E0-8F4D-5FDAFE4FD05C}" type="pres">
      <dgm:prSet presAssocID="{5D397035-0373-4B41-A4EA-117532CE10C4}" presName="parentText" presStyleLbl="node1" presStyleIdx="0" presStyleCnt="7">
        <dgm:presLayoutVars>
          <dgm:chMax val="0"/>
          <dgm:bulletEnabled val="1"/>
        </dgm:presLayoutVars>
      </dgm:prSet>
      <dgm:spPr/>
    </dgm:pt>
    <dgm:pt modelId="{FB09AAAB-015C-4793-9CFE-24019BA694A5}" type="pres">
      <dgm:prSet presAssocID="{D0E8F26F-95A4-451A-AB28-A0B1D48A152E}" presName="spacer" presStyleCnt="0"/>
      <dgm:spPr/>
    </dgm:pt>
    <dgm:pt modelId="{E524D683-A493-4E39-89FE-65D5E286949C}" type="pres">
      <dgm:prSet presAssocID="{7B2E389E-D06C-41E6-A76A-DAD23C095BC3}" presName="parentText" presStyleLbl="node1" presStyleIdx="1" presStyleCnt="7">
        <dgm:presLayoutVars>
          <dgm:chMax val="0"/>
          <dgm:bulletEnabled val="1"/>
        </dgm:presLayoutVars>
      </dgm:prSet>
      <dgm:spPr/>
    </dgm:pt>
    <dgm:pt modelId="{3B9E0CC9-1A59-4EF2-B201-28D70E6A978B}" type="pres">
      <dgm:prSet presAssocID="{600A7B60-6FE3-460A-AE0C-32373E60E527}" presName="spacer" presStyleCnt="0"/>
      <dgm:spPr/>
    </dgm:pt>
    <dgm:pt modelId="{63A5E75D-C83A-48E2-B6FB-A10DD9971483}" type="pres">
      <dgm:prSet presAssocID="{F5D61D29-42A9-454B-8652-56D61A0F3531}" presName="parentText" presStyleLbl="node1" presStyleIdx="2" presStyleCnt="7">
        <dgm:presLayoutVars>
          <dgm:chMax val="0"/>
          <dgm:bulletEnabled val="1"/>
        </dgm:presLayoutVars>
      </dgm:prSet>
      <dgm:spPr/>
    </dgm:pt>
    <dgm:pt modelId="{4F609009-C23E-4E0A-BCD1-F4E92ED5B343}" type="pres">
      <dgm:prSet presAssocID="{62EE15E2-43CF-473A-9188-5A0E094C13F8}" presName="spacer" presStyleCnt="0"/>
      <dgm:spPr/>
    </dgm:pt>
    <dgm:pt modelId="{5BC169FF-5322-4C30-8CFE-E232321E448C}" type="pres">
      <dgm:prSet presAssocID="{73B2E2EF-7757-4761-8FCF-CCFCB8E5BC35}" presName="parentText" presStyleLbl="node1" presStyleIdx="3" presStyleCnt="7">
        <dgm:presLayoutVars>
          <dgm:chMax val="0"/>
          <dgm:bulletEnabled val="1"/>
        </dgm:presLayoutVars>
      </dgm:prSet>
      <dgm:spPr/>
    </dgm:pt>
    <dgm:pt modelId="{759DDC87-7770-4CF1-B5A0-AD8DD15E37D0}" type="pres">
      <dgm:prSet presAssocID="{67A947B3-47F8-4F05-9243-B8ECAD24F476}" presName="spacer" presStyleCnt="0"/>
      <dgm:spPr/>
    </dgm:pt>
    <dgm:pt modelId="{D9513B41-04B3-4220-A642-07E3C4800B48}" type="pres">
      <dgm:prSet presAssocID="{FA5358EA-8E5B-4D85-8033-0D63EF97AC11}" presName="parentText" presStyleLbl="node1" presStyleIdx="4" presStyleCnt="7">
        <dgm:presLayoutVars>
          <dgm:chMax val="0"/>
          <dgm:bulletEnabled val="1"/>
        </dgm:presLayoutVars>
      </dgm:prSet>
      <dgm:spPr/>
    </dgm:pt>
    <dgm:pt modelId="{D0417F1E-8390-425B-BD03-49E83701DCB5}" type="pres">
      <dgm:prSet presAssocID="{2BADB588-136D-4C98-BA23-6F3ACCE10254}" presName="spacer" presStyleCnt="0"/>
      <dgm:spPr/>
    </dgm:pt>
    <dgm:pt modelId="{60380C09-D318-4C10-ACF3-DE646251C120}" type="pres">
      <dgm:prSet presAssocID="{74A16922-32F4-4E42-9677-9E5CBE2E57BD}" presName="parentText" presStyleLbl="node1" presStyleIdx="5" presStyleCnt="7">
        <dgm:presLayoutVars>
          <dgm:chMax val="0"/>
          <dgm:bulletEnabled val="1"/>
        </dgm:presLayoutVars>
      </dgm:prSet>
      <dgm:spPr/>
    </dgm:pt>
    <dgm:pt modelId="{26D0C41A-C64C-410B-91A8-ADAEDA102226}" type="pres">
      <dgm:prSet presAssocID="{3A7B2853-CB48-42F8-96E5-373CB9DA09C4}" presName="spacer" presStyleCnt="0"/>
      <dgm:spPr/>
    </dgm:pt>
    <dgm:pt modelId="{BDBA32E5-6824-4AF1-82AE-8F0BBBE6A509}" type="pres">
      <dgm:prSet presAssocID="{E341DE81-2B67-405B-9313-1FB90B3B8AF8}" presName="parentText" presStyleLbl="node1" presStyleIdx="6" presStyleCnt="7">
        <dgm:presLayoutVars>
          <dgm:chMax val="0"/>
          <dgm:bulletEnabled val="1"/>
        </dgm:presLayoutVars>
      </dgm:prSet>
      <dgm:spPr/>
    </dgm:pt>
  </dgm:ptLst>
  <dgm:cxnLst>
    <dgm:cxn modelId="{DE0CB900-4D54-4233-BD9D-8E2AE03F3651}" srcId="{9D088DBA-7780-4A62-9FCC-751BE088BB73}" destId="{73B2E2EF-7757-4761-8FCF-CCFCB8E5BC35}" srcOrd="3" destOrd="0" parTransId="{E17602D5-EAB2-414E-81BC-37EEED1C798F}" sibTransId="{67A947B3-47F8-4F05-9243-B8ECAD24F476}"/>
    <dgm:cxn modelId="{6072FA09-C0F8-456C-BE48-8110483FA27B}" type="presOf" srcId="{74A16922-32F4-4E42-9677-9E5CBE2E57BD}" destId="{60380C09-D318-4C10-ACF3-DE646251C120}" srcOrd="0" destOrd="0" presId="urn:microsoft.com/office/officeart/2005/8/layout/vList2"/>
    <dgm:cxn modelId="{597D1718-0CCF-4C8B-82EB-C7C6DE8E0EBC}" type="presOf" srcId="{FA5358EA-8E5B-4D85-8033-0D63EF97AC11}" destId="{D9513B41-04B3-4220-A642-07E3C4800B48}" srcOrd="0" destOrd="0" presId="urn:microsoft.com/office/officeart/2005/8/layout/vList2"/>
    <dgm:cxn modelId="{2E6BDD28-EBCC-481F-AA6B-9BD051302D62}" type="presOf" srcId="{73B2E2EF-7757-4761-8FCF-CCFCB8E5BC35}" destId="{5BC169FF-5322-4C30-8CFE-E232321E448C}" srcOrd="0" destOrd="0" presId="urn:microsoft.com/office/officeart/2005/8/layout/vList2"/>
    <dgm:cxn modelId="{2FE7826B-9F3A-4B27-AE56-FA33C96AF7EC}" type="presOf" srcId="{E341DE81-2B67-405B-9313-1FB90B3B8AF8}" destId="{BDBA32E5-6824-4AF1-82AE-8F0BBBE6A509}" srcOrd="0" destOrd="0" presId="urn:microsoft.com/office/officeart/2005/8/layout/vList2"/>
    <dgm:cxn modelId="{72C3F77D-E22D-4268-A60A-38E201C79861}" type="presOf" srcId="{9D088DBA-7780-4A62-9FCC-751BE088BB73}" destId="{207266F7-262A-430F-8D2F-858AECA53688}" srcOrd="0" destOrd="0" presId="urn:microsoft.com/office/officeart/2005/8/layout/vList2"/>
    <dgm:cxn modelId="{E86B118F-1CD5-4EA4-838F-A4D5B1B100A3}" type="presOf" srcId="{7B2E389E-D06C-41E6-A76A-DAD23C095BC3}" destId="{E524D683-A493-4E39-89FE-65D5E286949C}" srcOrd="0" destOrd="0" presId="urn:microsoft.com/office/officeart/2005/8/layout/vList2"/>
    <dgm:cxn modelId="{1C0EE89F-B76A-418D-906D-67C964D970A6}" srcId="{9D088DBA-7780-4A62-9FCC-751BE088BB73}" destId="{FA5358EA-8E5B-4D85-8033-0D63EF97AC11}" srcOrd="4" destOrd="0" parTransId="{B81A3A45-B5D4-4F2B-8F2F-06426144323A}" sibTransId="{2BADB588-136D-4C98-BA23-6F3ACCE10254}"/>
    <dgm:cxn modelId="{47F806A1-F386-495B-857B-F3F8BCDA9A3D}" srcId="{9D088DBA-7780-4A62-9FCC-751BE088BB73}" destId="{74A16922-32F4-4E42-9677-9E5CBE2E57BD}" srcOrd="5" destOrd="0" parTransId="{D01382B4-1B57-438C-B704-EE856D81141A}" sibTransId="{3A7B2853-CB48-42F8-96E5-373CB9DA09C4}"/>
    <dgm:cxn modelId="{E6E713BD-5237-4560-83FD-E213964162BF}" srcId="{9D088DBA-7780-4A62-9FCC-751BE088BB73}" destId="{5D397035-0373-4B41-A4EA-117532CE10C4}" srcOrd="0" destOrd="0" parTransId="{0DE6F670-24FD-4CD4-BB25-5D3C2E6DC0C0}" sibTransId="{D0E8F26F-95A4-451A-AB28-A0B1D48A152E}"/>
    <dgm:cxn modelId="{25403CD5-3D9D-46CA-B0A1-0AC2C5E8B369}" type="presOf" srcId="{F5D61D29-42A9-454B-8652-56D61A0F3531}" destId="{63A5E75D-C83A-48E2-B6FB-A10DD9971483}" srcOrd="0" destOrd="0" presId="urn:microsoft.com/office/officeart/2005/8/layout/vList2"/>
    <dgm:cxn modelId="{A3BC00EE-AA9C-4DA3-9B73-0FF09478FBD8}" srcId="{9D088DBA-7780-4A62-9FCC-751BE088BB73}" destId="{F5D61D29-42A9-454B-8652-56D61A0F3531}" srcOrd="2" destOrd="0" parTransId="{097FCBD1-E8F8-48D6-9092-9985A256F131}" sibTransId="{62EE15E2-43CF-473A-9188-5A0E094C13F8}"/>
    <dgm:cxn modelId="{C21243EE-A1BB-4F66-90F8-1179DE857618}" srcId="{9D088DBA-7780-4A62-9FCC-751BE088BB73}" destId="{E341DE81-2B67-405B-9313-1FB90B3B8AF8}" srcOrd="6" destOrd="0" parTransId="{A323EC65-D4B7-4CD4-A702-698D2535F95C}" sibTransId="{8E032DF5-899D-4C03-807E-06DB0477ABE8}"/>
    <dgm:cxn modelId="{4D4F59F5-30CD-4A44-B85C-EC565B50A288}" srcId="{9D088DBA-7780-4A62-9FCC-751BE088BB73}" destId="{7B2E389E-D06C-41E6-A76A-DAD23C095BC3}" srcOrd="1" destOrd="0" parTransId="{4916FA3C-FFF2-43FA-B69A-3964486128E8}" sibTransId="{600A7B60-6FE3-460A-AE0C-32373E60E527}"/>
    <dgm:cxn modelId="{5A4719FC-11AB-4FB2-A4A5-7791F514DE6F}" type="presOf" srcId="{5D397035-0373-4B41-A4EA-117532CE10C4}" destId="{35BB8D0F-3490-40E0-8F4D-5FDAFE4FD05C}" srcOrd="0" destOrd="0" presId="urn:microsoft.com/office/officeart/2005/8/layout/vList2"/>
    <dgm:cxn modelId="{EB8DF740-633A-4B5E-8858-97336F672372}" type="presParOf" srcId="{207266F7-262A-430F-8D2F-858AECA53688}" destId="{35BB8D0F-3490-40E0-8F4D-5FDAFE4FD05C}" srcOrd="0" destOrd="0" presId="urn:microsoft.com/office/officeart/2005/8/layout/vList2"/>
    <dgm:cxn modelId="{6187422C-2C63-4F17-BF29-93ADB64C99B4}" type="presParOf" srcId="{207266F7-262A-430F-8D2F-858AECA53688}" destId="{FB09AAAB-015C-4793-9CFE-24019BA694A5}" srcOrd="1" destOrd="0" presId="urn:microsoft.com/office/officeart/2005/8/layout/vList2"/>
    <dgm:cxn modelId="{979FB8DC-5026-4008-BA2A-BCDCDE2AB80A}" type="presParOf" srcId="{207266F7-262A-430F-8D2F-858AECA53688}" destId="{E524D683-A493-4E39-89FE-65D5E286949C}" srcOrd="2" destOrd="0" presId="urn:microsoft.com/office/officeart/2005/8/layout/vList2"/>
    <dgm:cxn modelId="{5ECB77AB-BFCA-4DF8-AF8B-6DB9A3A0A0C0}" type="presParOf" srcId="{207266F7-262A-430F-8D2F-858AECA53688}" destId="{3B9E0CC9-1A59-4EF2-B201-28D70E6A978B}" srcOrd="3" destOrd="0" presId="urn:microsoft.com/office/officeart/2005/8/layout/vList2"/>
    <dgm:cxn modelId="{ADA80807-01E8-4FC3-B304-DD2AC6E9D65A}" type="presParOf" srcId="{207266F7-262A-430F-8D2F-858AECA53688}" destId="{63A5E75D-C83A-48E2-B6FB-A10DD9971483}" srcOrd="4" destOrd="0" presId="urn:microsoft.com/office/officeart/2005/8/layout/vList2"/>
    <dgm:cxn modelId="{4BC61D0B-1249-4B2A-B41F-2EDB7CC1971B}" type="presParOf" srcId="{207266F7-262A-430F-8D2F-858AECA53688}" destId="{4F609009-C23E-4E0A-BCD1-F4E92ED5B343}" srcOrd="5" destOrd="0" presId="urn:microsoft.com/office/officeart/2005/8/layout/vList2"/>
    <dgm:cxn modelId="{B0E285FB-0001-4EE9-AA22-FDA07908037E}" type="presParOf" srcId="{207266F7-262A-430F-8D2F-858AECA53688}" destId="{5BC169FF-5322-4C30-8CFE-E232321E448C}" srcOrd="6" destOrd="0" presId="urn:microsoft.com/office/officeart/2005/8/layout/vList2"/>
    <dgm:cxn modelId="{2524429F-43EF-475F-9921-2639E9591F10}" type="presParOf" srcId="{207266F7-262A-430F-8D2F-858AECA53688}" destId="{759DDC87-7770-4CF1-B5A0-AD8DD15E37D0}" srcOrd="7" destOrd="0" presId="urn:microsoft.com/office/officeart/2005/8/layout/vList2"/>
    <dgm:cxn modelId="{590A11BE-DEB0-4818-A2B6-2A56B3F03E28}" type="presParOf" srcId="{207266F7-262A-430F-8D2F-858AECA53688}" destId="{D9513B41-04B3-4220-A642-07E3C4800B48}" srcOrd="8" destOrd="0" presId="urn:microsoft.com/office/officeart/2005/8/layout/vList2"/>
    <dgm:cxn modelId="{3F6EE821-DD02-48A2-954D-F83E290F2702}" type="presParOf" srcId="{207266F7-262A-430F-8D2F-858AECA53688}" destId="{D0417F1E-8390-425B-BD03-49E83701DCB5}" srcOrd="9" destOrd="0" presId="urn:microsoft.com/office/officeart/2005/8/layout/vList2"/>
    <dgm:cxn modelId="{8C0ED06A-419C-48EB-A4B5-96326F6D38B1}" type="presParOf" srcId="{207266F7-262A-430F-8D2F-858AECA53688}" destId="{60380C09-D318-4C10-ACF3-DE646251C120}" srcOrd="10" destOrd="0" presId="urn:microsoft.com/office/officeart/2005/8/layout/vList2"/>
    <dgm:cxn modelId="{E882E881-7A54-4DC6-A278-1CB95F89141F}" type="presParOf" srcId="{207266F7-262A-430F-8D2F-858AECA53688}" destId="{26D0C41A-C64C-410B-91A8-ADAEDA102226}" srcOrd="11" destOrd="0" presId="urn:microsoft.com/office/officeart/2005/8/layout/vList2"/>
    <dgm:cxn modelId="{DD4ACB7F-87F4-4325-944C-0D37BB870BCE}" type="presParOf" srcId="{207266F7-262A-430F-8D2F-858AECA53688}" destId="{BDBA32E5-6824-4AF1-82AE-8F0BBBE6A5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B8D0F-3490-40E0-8F4D-5FDAFE4FD05C}">
      <dsp:nvSpPr>
        <dsp:cNvPr id="0" name=""/>
        <dsp:cNvSpPr/>
      </dsp:nvSpPr>
      <dsp:spPr>
        <a:xfrm>
          <a:off x="0" y="83032"/>
          <a:ext cx="6900512"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Motivate</a:t>
          </a:r>
        </a:p>
      </dsp:txBody>
      <dsp:txXfrm>
        <a:off x="33955" y="116987"/>
        <a:ext cx="6832602" cy="627655"/>
      </dsp:txXfrm>
    </dsp:sp>
    <dsp:sp modelId="{E524D683-A493-4E39-89FE-65D5E286949C}">
      <dsp:nvSpPr>
        <dsp:cNvPr id="0" name=""/>
        <dsp:cNvSpPr/>
      </dsp:nvSpPr>
      <dsp:spPr>
        <a:xfrm>
          <a:off x="0" y="862117"/>
          <a:ext cx="6900512" cy="69556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Background</a:t>
          </a:r>
        </a:p>
      </dsp:txBody>
      <dsp:txXfrm>
        <a:off x="33955" y="896072"/>
        <a:ext cx="6832602" cy="627655"/>
      </dsp:txXfrm>
    </dsp:sp>
    <dsp:sp modelId="{63A5E75D-C83A-48E2-B6FB-A10DD9971483}">
      <dsp:nvSpPr>
        <dsp:cNvPr id="0" name=""/>
        <dsp:cNvSpPr/>
      </dsp:nvSpPr>
      <dsp:spPr>
        <a:xfrm>
          <a:off x="0" y="1641202"/>
          <a:ext cx="6900512" cy="69556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Core software components</a:t>
          </a:r>
        </a:p>
      </dsp:txBody>
      <dsp:txXfrm>
        <a:off x="33955" y="1675157"/>
        <a:ext cx="6832602" cy="627655"/>
      </dsp:txXfrm>
    </dsp:sp>
    <dsp:sp modelId="{5BC169FF-5322-4C30-8CFE-E232321E448C}">
      <dsp:nvSpPr>
        <dsp:cNvPr id="0" name=""/>
        <dsp:cNvSpPr/>
      </dsp:nvSpPr>
      <dsp:spPr>
        <a:xfrm>
          <a:off x="0" y="2420287"/>
          <a:ext cx="6900512"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Purpose </a:t>
          </a:r>
        </a:p>
      </dsp:txBody>
      <dsp:txXfrm>
        <a:off x="33955" y="2454242"/>
        <a:ext cx="6832602" cy="627655"/>
      </dsp:txXfrm>
    </dsp:sp>
    <dsp:sp modelId="{D9513B41-04B3-4220-A642-07E3C4800B48}">
      <dsp:nvSpPr>
        <dsp:cNvPr id="0" name=""/>
        <dsp:cNvSpPr/>
      </dsp:nvSpPr>
      <dsp:spPr>
        <a:xfrm>
          <a:off x="0" y="3199373"/>
          <a:ext cx="6900512" cy="69556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Interpolation methods</a:t>
          </a:r>
        </a:p>
      </dsp:txBody>
      <dsp:txXfrm>
        <a:off x="33955" y="3233328"/>
        <a:ext cx="6832602" cy="627655"/>
      </dsp:txXfrm>
    </dsp:sp>
    <dsp:sp modelId="{60380C09-D318-4C10-ACF3-DE646251C120}">
      <dsp:nvSpPr>
        <dsp:cNvPr id="0" name=""/>
        <dsp:cNvSpPr/>
      </dsp:nvSpPr>
      <dsp:spPr>
        <a:xfrm>
          <a:off x="0" y="3978458"/>
          <a:ext cx="6900512" cy="69556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demo SimpleITK</a:t>
          </a:r>
        </a:p>
      </dsp:txBody>
      <dsp:txXfrm>
        <a:off x="33955" y="4012413"/>
        <a:ext cx="6832602" cy="627655"/>
      </dsp:txXfrm>
    </dsp:sp>
    <dsp:sp modelId="{BDBA32E5-6824-4AF1-82AE-8F0BBBE6A509}">
      <dsp:nvSpPr>
        <dsp:cNvPr id="0" name=""/>
        <dsp:cNvSpPr/>
      </dsp:nvSpPr>
      <dsp:spPr>
        <a:xfrm>
          <a:off x="0" y="4757543"/>
          <a:ext cx="6900512"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Q&amp;A</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2021/1/3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ITK</a:t>
            </a:r>
            <a:r>
              <a:rPr lang="zh-TW" altLang="en-US" dirty="0"/>
              <a:t>這個軟體致力於讓使用者能更簡單使用，所以團隊撰寫這個軟體在這篇論文中有提出幾個目標</a:t>
            </a:r>
            <a:endParaRPr lang="en-US" altLang="zh-TW" dirty="0"/>
          </a:p>
          <a:p>
            <a:r>
              <a:rPr lang="zh-TW" altLang="en-US" dirty="0"/>
              <a:t>第一點盡量使影像的轉換是同個類型，若有全域變形或局部變形則使用全域為主</a:t>
            </a:r>
            <a:endParaRPr lang="en-US" altLang="zh-TW" dirty="0"/>
          </a:p>
          <a:p>
            <a:r>
              <a:rPr lang="zh-TW" altLang="en-US" dirty="0"/>
              <a:t>第二點參考影像與模板都會給予初始轉換值，這個方法可以有效降低</a:t>
            </a:r>
            <a:r>
              <a:rPr lang="en-US" altLang="zh-TW" dirty="0"/>
              <a:t>registration bias</a:t>
            </a:r>
            <a:r>
              <a:rPr lang="zh-TW" altLang="en-US" dirty="0"/>
              <a:t> 這些</a:t>
            </a:r>
            <a:r>
              <a:rPr lang="en-US" altLang="zh-TW" dirty="0"/>
              <a:t>bias</a:t>
            </a:r>
            <a:r>
              <a:rPr lang="zh-TW" altLang="en-US" dirty="0"/>
              <a:t>可能是由</a:t>
            </a:r>
            <a:r>
              <a:rPr lang="en-US" altLang="zh-TW" dirty="0" err="1"/>
              <a:t>astmmetric</a:t>
            </a:r>
            <a:r>
              <a:rPr lang="en-US" altLang="zh-TW" dirty="0"/>
              <a:t> interpolation</a:t>
            </a:r>
            <a:r>
              <a:rPr lang="zh-TW" altLang="en-US" dirty="0"/>
              <a:t>產生</a:t>
            </a:r>
            <a:endParaRPr lang="en-US" altLang="zh-TW" dirty="0"/>
          </a:p>
          <a:p>
            <a:r>
              <a:rPr lang="zh-TW" altLang="en-US" dirty="0"/>
              <a:t>第三點使用者可以將不同的資料型態進行多次有關</a:t>
            </a:r>
            <a:r>
              <a:rPr lang="en-US" altLang="zh-TW" dirty="0"/>
              <a:t>similarity matrix</a:t>
            </a:r>
            <a:r>
              <a:rPr lang="zh-TW" altLang="en-US" dirty="0"/>
              <a:t>的操作</a:t>
            </a:r>
            <a:endParaRPr lang="en-US" altLang="zh-TW" dirty="0"/>
          </a:p>
          <a:p>
            <a:r>
              <a:rPr lang="zh-TW" altLang="en-US" dirty="0"/>
              <a:t>這些紅字標記的地方就是今天主要講述的內容 </a:t>
            </a:r>
            <a:r>
              <a:rPr lang="en-US" altLang="zh-TW" dirty="0"/>
              <a:t>J</a:t>
            </a:r>
            <a:r>
              <a:rPr lang="zh-TW" altLang="en-US" dirty="0"/>
              <a:t>喜蝦咪挖歌勒攻殺虫</a:t>
            </a:r>
            <a:endParaRPr lang="en-US" altLang="zh-TW" dirty="0"/>
          </a:p>
          <a:p>
            <a:r>
              <a:rPr lang="zh-TW" altLang="en-US" dirty="0"/>
              <a:t>首先我們必須了解甚麼是全域甚麼是局部以及第二點的</a:t>
            </a:r>
            <a:r>
              <a:rPr lang="en-US" altLang="zh-TW" dirty="0" err="1"/>
              <a:t>registriation</a:t>
            </a:r>
            <a:r>
              <a:rPr lang="zh-TW" altLang="en-US" dirty="0"/>
              <a:t> </a:t>
            </a:r>
            <a:r>
              <a:rPr lang="en-US" altLang="zh-TW" dirty="0"/>
              <a:t>bias</a:t>
            </a:r>
            <a:r>
              <a:rPr lang="zh-TW" altLang="en-US" dirty="0"/>
              <a:t> 這邊提到</a:t>
            </a:r>
            <a:r>
              <a:rPr lang="en-US" altLang="zh-TW" dirty="0" err="1"/>
              <a:t>astmmeric</a:t>
            </a:r>
            <a:r>
              <a:rPr lang="en-US" altLang="zh-TW" dirty="0"/>
              <a:t> interpolation</a:t>
            </a:r>
            <a:r>
              <a:rPr lang="zh-TW" altLang="en-US" dirty="0"/>
              <a:t>可能會造成這個問題</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9</a:t>
            </a:fld>
            <a:endParaRPr lang="zh-TW" altLang="en-US"/>
          </a:p>
        </p:txBody>
      </p:sp>
    </p:spTree>
    <p:extLst>
      <p:ext uri="{BB962C8B-B14F-4D97-AF65-F5344CB8AC3E}">
        <p14:creationId xmlns:p14="http://schemas.microsoft.com/office/powerpoint/2010/main" val="57454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如果今天我們有很多的資料點 想要找出一個函數表現這些資料點 我們會利用插值方式 例如牛頓插值去擬合出一條線通過所有的點 常理上分布應該是愈高次方就更能將這些點連起來 因為愈高次方能轉的方向愈多 </a:t>
            </a:r>
            <a:endParaRPr lang="en-US" altLang="zh-TW" dirty="0"/>
          </a:p>
          <a:p>
            <a:r>
              <a:rPr lang="zh-TW" altLang="en-US" dirty="0"/>
              <a:t>有一個人就發現了這想法不太對 他發現在高次方時正確率卻下降了 這是龍格現象 尋找一個函數使用過高次方項導致某些端點出現異常極值 並非我們想的愈高次方的函數就能更完美的擬合 因此才會有以下想法衍伸出來</a:t>
            </a:r>
            <a:endParaRPr lang="en-US" altLang="zh-TW" dirty="0"/>
          </a:p>
          <a:p>
            <a:r>
              <a:rPr lang="zh-TW" altLang="en-US" dirty="0"/>
              <a:t>拆成多段討論 </a:t>
            </a:r>
            <a:r>
              <a:rPr lang="en-US" altLang="zh-TW" dirty="0"/>
              <a:t>=&gt;</a:t>
            </a:r>
            <a:r>
              <a:rPr lang="zh-TW" altLang="en-US" dirty="0"/>
              <a:t>樣條插值   線性樣條插值 每一段用直線相連   三次樣條插值每一段使用最高次數為三次方的函數</a:t>
            </a:r>
            <a:r>
              <a:rPr lang="en-US" altLang="zh-TW" dirty="0"/>
              <a:t>fit</a:t>
            </a:r>
            <a:r>
              <a:rPr lang="zh-TW" altLang="en-US" dirty="0"/>
              <a:t>   </a:t>
            </a:r>
            <a:r>
              <a:rPr lang="en-US" altLang="zh-TW" dirty="0"/>
              <a:t>B spline</a:t>
            </a:r>
            <a:r>
              <a:rPr lang="zh-TW" altLang="en-US" dirty="0"/>
              <a:t>是近幾年較常使用的演算法 至少在我選的這篇論文中有提到目前</a:t>
            </a:r>
            <a:r>
              <a:rPr lang="en-US" altLang="zh-TW" dirty="0"/>
              <a:t>ITK</a:t>
            </a:r>
            <a:r>
              <a:rPr lang="zh-TW" altLang="en-US" dirty="0"/>
              <a:t>樣條插值以及一些</a:t>
            </a:r>
            <a:r>
              <a:rPr lang="en-US" altLang="zh-TW" dirty="0"/>
              <a:t>2018</a:t>
            </a:r>
            <a:r>
              <a:rPr lang="zh-TW" altLang="en-US" dirty="0"/>
              <a:t>年的論文也還能看到這個演算法 蠻複雜 這邊就不解釋了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21</a:t>
            </a:fld>
            <a:endParaRPr lang="zh-TW" altLang="en-US"/>
          </a:p>
        </p:txBody>
      </p:sp>
    </p:spTree>
    <p:extLst>
      <p:ext uri="{BB962C8B-B14F-4D97-AF65-F5344CB8AC3E}">
        <p14:creationId xmlns:p14="http://schemas.microsoft.com/office/powerpoint/2010/main" val="52656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上面這張圖是基於</a:t>
            </a:r>
            <a:r>
              <a:rPr lang="en-US" altLang="zh-TW" dirty="0"/>
              <a:t>scene based</a:t>
            </a:r>
            <a:r>
              <a:rPr lang="zh-TW" altLang="en-US" dirty="0"/>
              <a:t>的方法插入中間圖片 可以看到不同的權重所做出來的清晰程度會完全不同 但我們從左往右處理 或由右往左處理都能得到相同的結果 這是</a:t>
            </a:r>
            <a:r>
              <a:rPr lang="en-US" altLang="zh-TW" dirty="0"/>
              <a:t>symmetric interpolation</a:t>
            </a:r>
          </a:p>
          <a:p>
            <a:r>
              <a:rPr lang="en-US" altLang="zh-TW" dirty="0"/>
              <a:t>Asymmetric</a:t>
            </a:r>
            <a:r>
              <a:rPr lang="zh-TW" altLang="en-US" dirty="0"/>
              <a:t>指起初有</a:t>
            </a:r>
            <a:r>
              <a:rPr lang="en-US" altLang="zh-TW" dirty="0"/>
              <a:t>Io</a:t>
            </a:r>
            <a:r>
              <a:rPr lang="zh-TW" altLang="en-US" dirty="0"/>
              <a:t>與</a:t>
            </a:r>
            <a:r>
              <a:rPr lang="en-US" altLang="zh-TW" dirty="0"/>
              <a:t>I1</a:t>
            </a:r>
            <a:r>
              <a:rPr lang="zh-TW" altLang="en-US" dirty="0"/>
              <a:t>兩張圖 我們要將這兩張圖中間插入圖片 很明顯的這兩張圖特徵不一樣 </a:t>
            </a:r>
            <a:r>
              <a:rPr lang="en-US" altLang="zh-TW" dirty="0"/>
              <a:t>I1</a:t>
            </a:r>
            <a:r>
              <a:rPr lang="zh-TW" altLang="en-US" dirty="0"/>
              <a:t>白區域稍微大一點 然後中間有一個黑圓 我們無法直接憑空生出一個黑圓在中間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a:t>
            </a:r>
            <a:r>
              <a:rPr lang="en-US" altLang="zh-TW" dirty="0"/>
              <a:t>I0</a:t>
            </a:r>
            <a:r>
              <a:rPr lang="zh-TW" altLang="en-US" dirty="0"/>
              <a:t>經</a:t>
            </a:r>
            <a:r>
              <a:rPr lang="en-US" altLang="zh-TW" dirty="0"/>
              <a:t>x0</a:t>
            </a:r>
            <a:r>
              <a:rPr lang="zh-TW" altLang="en-US" dirty="0"/>
              <a:t>轉換後得到右上角圖 對比</a:t>
            </a:r>
            <a:r>
              <a:rPr lang="en-US" altLang="zh-TW" dirty="0"/>
              <a:t>I1</a:t>
            </a:r>
            <a:r>
              <a:rPr lang="zh-TW" altLang="en-US" dirty="0"/>
              <a:t>會發現中間沒有黑色區塊 這個過程定義為</a:t>
            </a:r>
            <a:r>
              <a:rPr lang="en-US" altLang="zh-TW" dirty="0"/>
              <a:t>forward registration</a:t>
            </a:r>
            <a:r>
              <a:rPr lang="zh-TW" altLang="en-US" dirty="0"/>
              <a:t> </a:t>
            </a:r>
            <a:endParaRPr lang="en-US" altLang="zh-TW" dirty="0"/>
          </a:p>
          <a:p>
            <a:r>
              <a:rPr lang="zh-TW" altLang="en-US" dirty="0"/>
              <a:t>將</a:t>
            </a:r>
            <a:r>
              <a:rPr lang="en-US" altLang="zh-TW" dirty="0"/>
              <a:t>I1</a:t>
            </a:r>
            <a:r>
              <a:rPr lang="zh-TW" altLang="en-US" dirty="0"/>
              <a:t>經</a:t>
            </a:r>
            <a:r>
              <a:rPr lang="en-US" altLang="zh-TW" dirty="0"/>
              <a:t>x1</a:t>
            </a:r>
            <a:r>
              <a:rPr lang="zh-TW" altLang="en-US" dirty="0"/>
              <a:t>轉換後得到左下角圖 對比</a:t>
            </a:r>
            <a:r>
              <a:rPr lang="en-US" altLang="zh-TW" dirty="0"/>
              <a:t>IO</a:t>
            </a:r>
            <a:r>
              <a:rPr lang="zh-TW" altLang="en-US" dirty="0"/>
              <a:t>會發現中間有一個黑點 這個過程定義為</a:t>
            </a:r>
            <a:r>
              <a:rPr lang="en-US" altLang="zh-TW" dirty="0"/>
              <a:t>backward registration</a:t>
            </a:r>
          </a:p>
          <a:p>
            <a:r>
              <a:rPr lang="zh-TW" altLang="en-US" dirty="0"/>
              <a:t>利用</a:t>
            </a:r>
            <a:r>
              <a:rPr lang="en-US" altLang="zh-TW" dirty="0"/>
              <a:t>B-spline interpolation</a:t>
            </a:r>
            <a:r>
              <a:rPr lang="zh-TW" altLang="en-US" dirty="0"/>
              <a:t>得到最右邊兩張 圖中灰色區塊一大一小 右上角是經</a:t>
            </a:r>
            <a:r>
              <a:rPr lang="en-US" altLang="zh-TW" dirty="0"/>
              <a:t>forward registration</a:t>
            </a:r>
            <a:r>
              <a:rPr lang="zh-TW" altLang="en-US" dirty="0"/>
              <a:t> 得到的插值 右下則是</a:t>
            </a:r>
            <a:r>
              <a:rPr lang="en-US" altLang="zh-TW" dirty="0"/>
              <a:t>backward registration</a:t>
            </a:r>
            <a:r>
              <a:rPr lang="zh-TW" altLang="en-US" dirty="0"/>
              <a:t>得到的 兩者有所差異 這個過程是為</a:t>
            </a:r>
            <a:r>
              <a:rPr lang="en-US" altLang="zh-TW" dirty="0"/>
              <a:t>Asymmetric interpolation </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22</a:t>
            </a:fld>
            <a:endParaRPr lang="zh-TW" altLang="en-US"/>
          </a:p>
        </p:txBody>
      </p:sp>
    </p:spTree>
    <p:extLst>
      <p:ext uri="{BB962C8B-B14F-4D97-AF65-F5344CB8AC3E}">
        <p14:creationId xmlns:p14="http://schemas.microsoft.com/office/powerpoint/2010/main" val="398575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舉個實際的例子 如果我有兩張圖片 要在中間插入三張 而這兩張圖片旋轉角度不同 </a:t>
            </a:r>
            <a:endParaRPr lang="en-US" altLang="zh-TW" dirty="0"/>
          </a:p>
          <a:p>
            <a:r>
              <a:rPr lang="zh-TW" altLang="en-US" dirty="0"/>
              <a:t>上方組是使用傳統的</a:t>
            </a:r>
            <a:r>
              <a:rPr lang="en-US" altLang="zh-TW" dirty="0"/>
              <a:t>linear interpolation</a:t>
            </a:r>
            <a:r>
              <a:rPr lang="zh-TW" altLang="en-US" dirty="0"/>
              <a:t>實作出的 可以看到中間那張圖具有明顯的模糊 比對下方該論文作者使用的改良版方法可以清除大部分的殘影 非常乾淨</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23</a:t>
            </a:fld>
            <a:endParaRPr lang="zh-TW" altLang="en-US"/>
          </a:p>
        </p:txBody>
      </p:sp>
    </p:spTree>
    <p:extLst>
      <p:ext uri="{BB962C8B-B14F-4D97-AF65-F5344CB8AC3E}">
        <p14:creationId xmlns:p14="http://schemas.microsoft.com/office/powerpoint/2010/main" val="169775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11</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讀取影像後會先將圖片做對齊處理，如何對齊</a:t>
            </a:r>
            <a:r>
              <a:rPr lang="en-US" altLang="zh-TW" dirty="0"/>
              <a:t>?</a:t>
            </a:r>
            <a:r>
              <a:rPr lang="zh-TW" altLang="en-US" dirty="0"/>
              <a:t>在</a:t>
            </a:r>
            <a:r>
              <a:rPr lang="en-US" altLang="zh-TW" dirty="0" err="1"/>
              <a:t>SimpleITK</a:t>
            </a:r>
            <a:r>
              <a:rPr lang="zh-TW" altLang="en-US" dirty="0"/>
              <a:t>中給予了以下幾個選擇，不做任何事，中心對齊，計算</a:t>
            </a:r>
            <a:r>
              <a:rPr lang="en-US" altLang="zh-TW" dirty="0"/>
              <a:t>MI</a:t>
            </a:r>
          </a:p>
          <a:p>
            <a:r>
              <a:rPr lang="zh-TW" altLang="en-US" dirty="0"/>
              <a:t>為什麼要做</a:t>
            </a:r>
            <a:r>
              <a:rPr lang="en-US" altLang="zh-TW" dirty="0"/>
              <a:t>initial</a:t>
            </a:r>
            <a:r>
              <a:rPr lang="zh-TW" altLang="en-US" dirty="0"/>
              <a:t> </a:t>
            </a:r>
            <a:r>
              <a:rPr lang="en-US" altLang="zh-TW" dirty="0"/>
              <a:t>transformation</a:t>
            </a:r>
            <a:r>
              <a:rPr lang="zh-TW" altLang="en-US" dirty="0"/>
              <a:t> 從結構圖來看 有一個東西是</a:t>
            </a:r>
            <a:r>
              <a:rPr lang="en-US" altLang="zh-TW" dirty="0"/>
              <a:t>optimizer </a:t>
            </a:r>
            <a:r>
              <a:rPr lang="zh-TW" altLang="en-US" dirty="0"/>
              <a:t>如果有學過深度學習的話應該不陌生 </a:t>
            </a:r>
            <a:r>
              <a:rPr lang="en-US" altLang="zh-TW" dirty="0"/>
              <a:t>Adam</a:t>
            </a:r>
            <a:r>
              <a:rPr lang="zh-TW" altLang="en-US" dirty="0"/>
              <a:t> </a:t>
            </a:r>
            <a:r>
              <a:rPr lang="en-US" altLang="zh-TW" dirty="0"/>
              <a:t>SGD momentum</a:t>
            </a:r>
            <a:r>
              <a:rPr lang="zh-TW" altLang="en-US" dirty="0"/>
              <a:t>等 這些都離不開計算梯度 同樣的 在此也是以種計算梯度下降的方法</a:t>
            </a:r>
            <a:endParaRPr lang="en-US" altLang="zh-TW" dirty="0"/>
          </a:p>
          <a:p>
            <a:r>
              <a:rPr lang="zh-TW" altLang="en-US" dirty="0"/>
              <a:t>藉由計算梯度 確認是否收斂 也就是我們要的結果 而這個過程需要反覆進行 也就是要反覆實驗</a:t>
            </a:r>
            <a:r>
              <a:rPr lang="en-US" altLang="zh-TW" dirty="0"/>
              <a:t>transform</a:t>
            </a:r>
            <a:r>
              <a:rPr lang="zh-TW" altLang="en-US" dirty="0"/>
              <a:t> 而初始</a:t>
            </a:r>
            <a:r>
              <a:rPr lang="en-US" altLang="zh-TW" dirty="0"/>
              <a:t>transform</a:t>
            </a:r>
            <a:r>
              <a:rPr lang="zh-TW" altLang="en-US" dirty="0"/>
              <a:t>則決定了你要走多遠 借了一張深度學習的訓練圖來說明</a:t>
            </a:r>
            <a:endParaRPr lang="en-US" altLang="zh-TW" dirty="0"/>
          </a:p>
          <a:p>
            <a:r>
              <a:rPr lang="zh-TW" altLang="en-US" dirty="0"/>
              <a:t>如果今天起始點取的好 那麼我們就可以很快找到收斂處 起始點找不好 收斂就要非常久 透過一些方法 例如先將圖片對齊 透過較容易取得的資訊例如中心點位置 </a:t>
            </a:r>
            <a:r>
              <a:rPr lang="en-US" altLang="zh-TW" dirty="0"/>
              <a:t>MI</a:t>
            </a:r>
            <a:r>
              <a:rPr lang="zh-TW" altLang="en-US" dirty="0"/>
              <a:t>找特徵點 將圖片先處理簡單的部分 困難的部分在慢慢處理</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13</a:t>
            </a:fld>
            <a:endParaRPr lang="zh-TW" altLang="en-US"/>
          </a:p>
        </p:txBody>
      </p:sp>
    </p:spTree>
    <p:extLst>
      <p:ext uri="{BB962C8B-B14F-4D97-AF65-F5344CB8AC3E}">
        <p14:creationId xmlns:p14="http://schemas.microsoft.com/office/powerpoint/2010/main" val="84950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Sigma</a:t>
            </a:r>
            <a:r>
              <a:rPr lang="zh-TW" altLang="en-US" dirty="0"/>
              <a:t>不變 但整體區域變小 因此相對來說</a:t>
            </a:r>
            <a:r>
              <a:rPr lang="en-US" altLang="zh-TW" dirty="0"/>
              <a:t>sigma</a:t>
            </a:r>
            <a:r>
              <a:rPr lang="zh-TW" altLang="en-US" dirty="0"/>
              <a:t>同樣為</a:t>
            </a:r>
            <a:r>
              <a:rPr lang="en-US" altLang="zh-TW" dirty="0"/>
              <a:t>2pixel</a:t>
            </a:r>
            <a:r>
              <a:rPr lang="zh-TW" altLang="en-US" dirty="0"/>
              <a:t>對小面積的影響會更明顯 模糊程度更高</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14</a:t>
            </a:fld>
            <a:endParaRPr lang="zh-TW" altLang="en-US"/>
          </a:p>
        </p:txBody>
      </p:sp>
    </p:spTree>
    <p:extLst>
      <p:ext uri="{BB962C8B-B14F-4D97-AF65-F5344CB8AC3E}">
        <p14:creationId xmlns:p14="http://schemas.microsoft.com/office/powerpoint/2010/main" val="383975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15</a:t>
            </a:fld>
            <a:endParaRPr lang="zh-TW" altLang="en-US"/>
          </a:p>
        </p:txBody>
      </p:sp>
    </p:spTree>
    <p:extLst>
      <p:ext uri="{BB962C8B-B14F-4D97-AF65-F5344CB8AC3E}">
        <p14:creationId xmlns:p14="http://schemas.microsoft.com/office/powerpoint/2010/main" val="45437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一對一的</a:t>
            </a:r>
            <a:r>
              <a:rPr lang="en-US" altLang="zh-TW" dirty="0"/>
              <a:t>object interpolation</a:t>
            </a:r>
            <a:r>
              <a:rPr lang="zh-TW" altLang="en-US" dirty="0"/>
              <a:t>主要可以分成兩大類，第一種是</a:t>
            </a:r>
            <a:r>
              <a:rPr lang="en-US" altLang="zh-TW" dirty="0"/>
              <a:t>scene based</a:t>
            </a:r>
            <a:r>
              <a:rPr lang="zh-TW" altLang="en-US" dirty="0"/>
              <a:t>，直接處理兩張圖，早期是直接計算兩張圖同個地方的影像強度差值，中期開始使用差值的概念，後面會說明甚麼是</a:t>
            </a:r>
            <a:r>
              <a:rPr lang="en-US" altLang="zh-TW" dirty="0"/>
              <a:t>spline</a:t>
            </a:r>
            <a:r>
              <a:rPr lang="zh-TW" altLang="en-US" dirty="0"/>
              <a:t>，這兩個有甚麼差別呢，打個比方，假設上一張圖片影像強度是</a:t>
            </a:r>
            <a:r>
              <a:rPr lang="en-US" altLang="zh-TW" dirty="0"/>
              <a:t>5</a:t>
            </a:r>
            <a:r>
              <a:rPr lang="zh-TW" altLang="en-US" dirty="0"/>
              <a:t>下一張是</a:t>
            </a:r>
            <a:r>
              <a:rPr lang="en-US" altLang="zh-TW" dirty="0"/>
              <a:t>3</a:t>
            </a:r>
            <a:r>
              <a:rPr lang="zh-TW" altLang="en-US" dirty="0"/>
              <a:t> 早期的方法中間就差</a:t>
            </a:r>
            <a:r>
              <a:rPr lang="en-US" altLang="zh-TW" dirty="0"/>
              <a:t>4</a:t>
            </a:r>
            <a:r>
              <a:rPr lang="zh-TW" altLang="en-US" dirty="0"/>
              <a:t>進去 中期可能還會再多考慮幾張圖 上一張</a:t>
            </a:r>
            <a:r>
              <a:rPr lang="en-US" altLang="zh-TW" dirty="0"/>
              <a:t>5</a:t>
            </a:r>
            <a:r>
              <a:rPr lang="zh-TW" altLang="en-US" dirty="0"/>
              <a:t> 下一張</a:t>
            </a:r>
            <a:r>
              <a:rPr lang="en-US" altLang="zh-TW" dirty="0"/>
              <a:t>3</a:t>
            </a:r>
            <a:r>
              <a:rPr lang="zh-TW" altLang="en-US" dirty="0"/>
              <a:t> 下下一張是</a:t>
            </a:r>
            <a:r>
              <a:rPr lang="en-US" altLang="zh-TW" dirty="0"/>
              <a:t>7</a:t>
            </a:r>
            <a:r>
              <a:rPr lang="zh-TW" altLang="en-US" dirty="0"/>
              <a:t> 然後找出一個函數能連接這些點去預測中間該插入多少值 但是這些方法有個問題，若兩張圖位置有些偏差</a:t>
            </a:r>
            <a:endParaRPr lang="en-US" altLang="zh-TW" dirty="0"/>
          </a:p>
          <a:p>
            <a:r>
              <a:rPr lang="zh-TW" altLang="en-US" dirty="0"/>
              <a:t>到了最近幾年開始與另一類方法</a:t>
            </a:r>
            <a:r>
              <a:rPr lang="en-US" altLang="zh-TW" dirty="0"/>
              <a:t>object-base</a:t>
            </a:r>
            <a:r>
              <a:rPr lang="zh-TW" altLang="en-US" dirty="0"/>
              <a:t>相互補足不足處 以前都是找尋同個點的影像強度差異近一步插入中間圖片，</a:t>
            </a:r>
            <a:endParaRPr lang="en-US" altLang="zh-TW" dirty="0"/>
          </a:p>
          <a:p>
            <a:r>
              <a:rPr lang="zh-TW" altLang="en-US" dirty="0"/>
              <a:t>優點是想法簡單 取鄰近的點做平均或插值 缺點是準確度不高  若邊緣有變形 容易造成插進去的圖模糊</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16</a:t>
            </a:fld>
            <a:endParaRPr lang="zh-TW" altLang="en-US"/>
          </a:p>
        </p:txBody>
      </p:sp>
    </p:spTree>
    <p:extLst>
      <p:ext uri="{BB962C8B-B14F-4D97-AF65-F5344CB8AC3E}">
        <p14:creationId xmlns:p14="http://schemas.microsoft.com/office/powerpoint/2010/main" val="50552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Object-based method</a:t>
            </a:r>
            <a:r>
              <a:rPr lang="zh-TW" altLang="en-US" dirty="0"/>
              <a:t>主要是用來萃取特徵與輪廓 藉以幫助插值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舉個例子 </a:t>
            </a:r>
            <a:r>
              <a:rPr lang="en-US" altLang="zh-TW" dirty="0"/>
              <a:t>shaped base method</a:t>
            </a:r>
            <a:r>
              <a:rPr lang="zh-TW" altLang="en-US" dirty="0"/>
              <a:t>是計算輪廓與像素兩者間的位移量而非單純用兩像素插值找轉換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譬如說這張圖 </a:t>
            </a:r>
            <a:r>
              <a:rPr lang="en-US" altLang="zh-TW" dirty="0"/>
              <a:t>a</a:t>
            </a:r>
            <a:r>
              <a:rPr lang="zh-TW" altLang="en-US" dirty="0"/>
              <a:t>圖</a:t>
            </a:r>
            <a:r>
              <a:rPr lang="en-US" altLang="zh-TW" dirty="0"/>
              <a:t>b</a:t>
            </a:r>
            <a:r>
              <a:rPr lang="zh-TW" altLang="en-US" dirty="0"/>
              <a:t>圖要做插值 但是在</a:t>
            </a:r>
            <a:r>
              <a:rPr lang="en-US" altLang="zh-TW" dirty="0"/>
              <a:t>shape-based</a:t>
            </a:r>
            <a:r>
              <a:rPr lang="zh-TW" altLang="en-US" dirty="0"/>
              <a:t>中 會產生</a:t>
            </a:r>
            <a:r>
              <a:rPr lang="en-US" altLang="zh-TW" dirty="0"/>
              <a:t>c</a:t>
            </a:r>
            <a:r>
              <a:rPr lang="zh-TW" altLang="en-US" dirty="0"/>
              <a:t>圖的情況 根據演算法定義 在輪廓內的像素距離會是正值 外面的會是負值 </a:t>
            </a:r>
            <a:r>
              <a:rPr lang="en-US" altLang="zh-TW" dirty="0"/>
              <a:t>a</a:t>
            </a:r>
            <a:r>
              <a:rPr lang="zh-TW" altLang="en-US" dirty="0"/>
              <a:t>和</a:t>
            </a:r>
            <a:r>
              <a:rPr lang="en-US" altLang="zh-TW" dirty="0"/>
              <a:t>b</a:t>
            </a:r>
            <a:r>
              <a:rPr lang="zh-TW" altLang="en-US" dirty="0"/>
              <a:t>的相對位置剛好使 </a:t>
            </a:r>
            <a:r>
              <a:rPr lang="en-US" altLang="zh-TW" dirty="0" err="1"/>
              <a:t>a.b</a:t>
            </a:r>
            <a:r>
              <a:rPr lang="zh-TW" altLang="en-US" dirty="0"/>
              <a:t>一正一負相抵銷成</a:t>
            </a:r>
            <a:r>
              <a:rPr lang="en-US" altLang="zh-TW" dirty="0"/>
              <a:t>0</a:t>
            </a:r>
            <a:r>
              <a:rPr lang="zh-TW" altLang="en-US" dirty="0"/>
              <a:t> 因此這個方法沒有先做對齊就會產生這種問題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若先對齊重心如</a:t>
            </a:r>
            <a:r>
              <a:rPr lang="en-US" altLang="zh-TW" dirty="0"/>
              <a:t>d</a:t>
            </a:r>
            <a:r>
              <a:rPr lang="zh-TW" altLang="en-US" dirty="0"/>
              <a:t>圖 在做插值就能成功 </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18</a:t>
            </a:fld>
            <a:endParaRPr lang="zh-TW" altLang="en-US"/>
          </a:p>
        </p:txBody>
      </p:sp>
    </p:spTree>
    <p:extLst>
      <p:ext uri="{BB962C8B-B14F-4D97-AF65-F5344CB8AC3E}">
        <p14:creationId xmlns:p14="http://schemas.microsoft.com/office/powerpoint/2010/main" val="170875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比較深色的是</a:t>
            </a:r>
            <a:r>
              <a:rPr lang="en-US" altLang="zh-TW" dirty="0"/>
              <a:t>x0 </a:t>
            </a:r>
            <a:r>
              <a:rPr lang="zh-TW" altLang="en-US" dirty="0"/>
              <a:t>淺色的是</a:t>
            </a:r>
            <a:r>
              <a:rPr lang="en-US" altLang="zh-TW" dirty="0"/>
              <a:t>xn+1</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dilation operator</a:t>
            </a:r>
            <a:r>
              <a:rPr lang="zh-TW" altLang="en-US" dirty="0"/>
              <a:t>在區域</a:t>
            </a:r>
            <a:r>
              <a:rPr lang="en-US" altLang="zh-TW" dirty="0"/>
              <a:t>1</a:t>
            </a:r>
            <a:r>
              <a:rPr lang="zh-TW" altLang="en-US" dirty="0"/>
              <a:t> </a:t>
            </a:r>
            <a:r>
              <a:rPr lang="en-US" altLang="zh-TW" dirty="0"/>
              <a:t>2</a:t>
            </a:r>
            <a:r>
              <a:rPr lang="zh-TW" altLang="en-US" dirty="0"/>
              <a:t>去獲得與區域三邊界的像素距離 在這個過程中區域</a:t>
            </a:r>
            <a:r>
              <a:rPr lang="en-US" altLang="zh-TW" dirty="0"/>
              <a:t>1.2</a:t>
            </a:r>
            <a:r>
              <a:rPr lang="zh-TW" altLang="en-US" dirty="0"/>
              <a:t>的像素會朝區域</a:t>
            </a:r>
            <a:r>
              <a:rPr lang="en-US" altLang="zh-TW" dirty="0"/>
              <a:t>3</a:t>
            </a:r>
            <a:r>
              <a:rPr lang="zh-TW" altLang="en-US" dirty="0"/>
              <a:t>移動 再透過</a:t>
            </a:r>
            <a:r>
              <a:rPr lang="en-US" altLang="zh-TW" dirty="0"/>
              <a:t>erosion</a:t>
            </a:r>
            <a:r>
              <a:rPr lang="zh-TW" altLang="en-US" dirty="0"/>
              <a:t> </a:t>
            </a:r>
            <a:r>
              <a:rPr lang="en-US" altLang="zh-TW" dirty="0"/>
              <a:t>operator</a:t>
            </a:r>
            <a:r>
              <a:rPr lang="zh-TW" altLang="en-US" dirty="0"/>
              <a:t>進行插值</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19</a:t>
            </a:fld>
            <a:endParaRPr lang="zh-TW" altLang="en-US"/>
          </a:p>
        </p:txBody>
      </p:sp>
    </p:spTree>
    <p:extLst>
      <p:ext uri="{BB962C8B-B14F-4D97-AF65-F5344CB8AC3E}">
        <p14:creationId xmlns:p14="http://schemas.microsoft.com/office/powerpoint/2010/main" val="3387127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第一點若不成立 切片資訊可能會遺失</a:t>
            </a:r>
            <a:r>
              <a:rPr lang="en-US" altLang="zh-TW" dirty="0"/>
              <a:t>(asymmetric interpolation)</a:t>
            </a:r>
            <a:r>
              <a:rPr lang="zh-TW" altLang="en-US" dirty="0"/>
              <a:t>  第二點會影響使用甚麼演算法以及難度</a:t>
            </a:r>
            <a:endParaRPr lang="en-US" altLang="zh-TW" dirty="0"/>
          </a:p>
          <a:p>
            <a:r>
              <a:rPr lang="zh-TW" altLang="en-US" dirty="0"/>
              <a:t>舉個例子 先將</a:t>
            </a:r>
            <a:r>
              <a:rPr lang="en-US" altLang="zh-TW" dirty="0"/>
              <a:t>AB</a:t>
            </a:r>
            <a:r>
              <a:rPr lang="zh-TW" altLang="en-US" dirty="0"/>
              <a:t>影像對齊 根據計算得到最短距離</a:t>
            </a:r>
            <a:r>
              <a:rPr lang="en-US" altLang="zh-TW" dirty="0" err="1"/>
              <a:t>Lmin</a:t>
            </a:r>
            <a:r>
              <a:rPr lang="zh-TW" altLang="en-US" dirty="0"/>
              <a:t>平移找通過目標點</a:t>
            </a:r>
            <a:r>
              <a:rPr lang="en-US" altLang="zh-TW" dirty="0"/>
              <a:t>x</a:t>
            </a:r>
            <a:r>
              <a:rPr lang="zh-TW" altLang="en-US" dirty="0"/>
              <a:t>的</a:t>
            </a:r>
            <a:r>
              <a:rPr lang="en-US" altLang="zh-TW" dirty="0"/>
              <a:t>Lx</a:t>
            </a:r>
            <a:r>
              <a:rPr lang="zh-TW" altLang="en-US" dirty="0"/>
              <a:t> 透過</a:t>
            </a:r>
            <a:r>
              <a:rPr lang="en-US" altLang="zh-TW" dirty="0"/>
              <a:t>lx</a:t>
            </a:r>
            <a:r>
              <a:rPr lang="zh-TW" altLang="en-US" dirty="0"/>
              <a:t>可得在兩張圖相對目標</a:t>
            </a:r>
            <a:r>
              <a:rPr lang="en-US" altLang="zh-TW" dirty="0"/>
              <a:t>XA</a:t>
            </a:r>
            <a:r>
              <a:rPr lang="zh-TW" altLang="en-US" dirty="0"/>
              <a:t> </a:t>
            </a:r>
            <a:r>
              <a:rPr lang="en-US" altLang="zh-TW" dirty="0"/>
              <a:t>XB</a:t>
            </a:r>
            <a:r>
              <a:rPr lang="zh-TW" altLang="en-US" dirty="0"/>
              <a:t> 在轉換回原本的座標系統</a:t>
            </a:r>
            <a:r>
              <a:rPr lang="en-US" altLang="zh-TW" dirty="0"/>
              <a:t>W</a:t>
            </a:r>
            <a:r>
              <a:rPr lang="zh-TW" altLang="en-US" dirty="0"/>
              <a:t> 這個過程可以得到轉換矩陣</a:t>
            </a:r>
            <a:r>
              <a:rPr lang="en-US" altLang="zh-TW" dirty="0"/>
              <a:t>TA</a:t>
            </a:r>
            <a:r>
              <a:rPr lang="zh-TW" altLang="en-US" dirty="0"/>
              <a:t> </a:t>
            </a:r>
            <a:r>
              <a:rPr lang="en-US" altLang="zh-TW" dirty="0"/>
              <a:t>TB</a:t>
            </a:r>
            <a:r>
              <a:rPr lang="zh-TW" altLang="en-US" dirty="0"/>
              <a:t>和</a:t>
            </a:r>
            <a:r>
              <a:rPr lang="en-US" altLang="zh-TW" dirty="0"/>
              <a:t>TI</a:t>
            </a:r>
            <a:r>
              <a:rPr lang="zh-TW" altLang="en-US" dirty="0"/>
              <a:t> 透過矩陣找出插值</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20</a:t>
            </a:fld>
            <a:endParaRPr lang="zh-TW" altLang="en-US"/>
          </a:p>
        </p:txBody>
      </p:sp>
    </p:spTree>
    <p:extLst>
      <p:ext uri="{BB962C8B-B14F-4D97-AF65-F5344CB8AC3E}">
        <p14:creationId xmlns:p14="http://schemas.microsoft.com/office/powerpoint/2010/main" val="218440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2021/1/3</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2021/1/3</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a:xfrm>
            <a:off x="645858" y="5110423"/>
            <a:ext cx="11328891" cy="671540"/>
          </a:xfrm>
          <a:noFill/>
        </p:spPr>
        <p:txBody>
          <a:bodyPr anchor="ctr">
            <a:normAutofit fontScale="90000"/>
          </a:bodyPr>
          <a:lstStyle/>
          <a:p>
            <a:r>
              <a:rPr lang="en-US" altLang="zh-TW" sz="4100" dirty="0">
                <a:latin typeface="Arial Rounded MT Bold" panose="020F0704030504030204" pitchFamily="34" charset="0"/>
              </a:rPr>
              <a:t>The insight toolkit image registration framework</a:t>
            </a:r>
            <a:endParaRPr lang="zh-TW" altLang="en-US" sz="4100" dirty="0">
              <a:latin typeface="Arial Rounded MT Bold" panose="020F0704030504030204" pitchFamily="34" charset="0"/>
            </a:endParaRPr>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645858" y="5855843"/>
            <a:ext cx="10906061" cy="458470"/>
          </a:xfrm>
          <a:noFill/>
        </p:spPr>
        <p:txBody>
          <a:bodyPr>
            <a:normAutofit fontScale="92500" lnSpcReduction="20000"/>
          </a:bodyPr>
          <a:lstStyle/>
          <a:p>
            <a:pPr>
              <a:spcBef>
                <a:spcPct val="0"/>
              </a:spcBef>
            </a:pPr>
            <a:r>
              <a:rPr lang="en-US" altLang="zh-TW" sz="3700" dirty="0">
                <a:latin typeface="Arial Rounded MT Bold" panose="020F0704030504030204" pitchFamily="34" charset="0"/>
                <a:ea typeface="+mj-ea"/>
                <a:cs typeface="+mj-cs"/>
              </a:rPr>
              <a:t>Presenter:</a:t>
            </a:r>
            <a:r>
              <a:rPr lang="zh-TW" altLang="en-US" sz="3700" dirty="0">
                <a:latin typeface="微軟正黑體" panose="020B0604030504040204" pitchFamily="34" charset="-120"/>
                <a:ea typeface="微軟正黑體" panose="020B0604030504040204" pitchFamily="34" charset="-120"/>
                <a:cs typeface="+mj-cs"/>
              </a:rPr>
              <a:t>林祐安</a:t>
            </a:r>
            <a:endParaRPr lang="en-US" altLang="zh-TW" sz="3700" dirty="0">
              <a:latin typeface="微軟正黑體" panose="020B0604030504040204" pitchFamily="34" charset="-120"/>
              <a:ea typeface="微軟正黑體" panose="020B0604030504040204" pitchFamily="34" charset="-120"/>
              <a:cs typeface="+mj-cs"/>
            </a:endParaRPr>
          </a:p>
          <a:p>
            <a:endParaRPr lang="zh-TW" altLang="en-US" dirty="0"/>
          </a:p>
        </p:txBody>
      </p:sp>
      <p:sp>
        <p:nvSpPr>
          <p:cNvPr id="21" name="Rectangle 2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圖片 15">
            <a:extLst>
              <a:ext uri="{FF2B5EF4-FFF2-40B4-BE49-F238E27FC236}">
                <a16:creationId xmlns:a16="http://schemas.microsoft.com/office/drawing/2014/main" id="{6B78C12E-13E2-49D2-B3A5-6F730452D77A}"/>
              </a:ext>
            </a:extLst>
          </p:cNvPr>
          <p:cNvPicPr>
            <a:picLocks noChangeAspect="1"/>
          </p:cNvPicPr>
          <p:nvPr/>
        </p:nvPicPr>
        <p:blipFill rotWithShape="1">
          <a:blip r:embed="rId2"/>
          <a:srcRect t="832" b="16050"/>
          <a:stretch/>
        </p:blipFill>
        <p:spPr>
          <a:xfrm>
            <a:off x="2170029" y="804672"/>
            <a:ext cx="7851943" cy="3554676"/>
          </a:xfrm>
          <a:prstGeom prst="rect">
            <a:avLst/>
          </a:prstGeom>
          <a:effectLst/>
        </p:spPr>
      </p:pic>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E5E3E-0BAF-4F01-A199-158CEF7AF6C9}"/>
              </a:ext>
            </a:extLst>
          </p:cNvPr>
          <p:cNvSpPr>
            <a:spLocks noGrp="1"/>
          </p:cNvSpPr>
          <p:nvPr>
            <p:ph type="title"/>
          </p:nvPr>
        </p:nvSpPr>
        <p:spPr/>
        <p:txBody>
          <a:bodyPr/>
          <a:lstStyle/>
          <a:p>
            <a:r>
              <a:rPr lang="en-US" altLang="zh-TW" dirty="0"/>
              <a:t>3D</a:t>
            </a:r>
            <a:r>
              <a:rPr lang="zh-TW" altLang="en-US" dirty="0"/>
              <a:t> </a:t>
            </a:r>
            <a:r>
              <a:rPr lang="en-US" altLang="zh-TW" dirty="0"/>
              <a:t>reconstruction</a:t>
            </a:r>
            <a:endParaRPr lang="zh-TW" altLang="en-US" dirty="0"/>
          </a:p>
        </p:txBody>
      </p:sp>
      <p:sp>
        <p:nvSpPr>
          <p:cNvPr id="3" name="內容版面配置區 2">
            <a:extLst>
              <a:ext uri="{FF2B5EF4-FFF2-40B4-BE49-F238E27FC236}">
                <a16:creationId xmlns:a16="http://schemas.microsoft.com/office/drawing/2014/main" id="{1E75F5E2-35E5-4FBB-9F33-0BE3D714A337}"/>
              </a:ext>
            </a:extLst>
          </p:cNvPr>
          <p:cNvSpPr>
            <a:spLocks noGrp="1"/>
          </p:cNvSpPr>
          <p:nvPr>
            <p:ph idx="1"/>
          </p:nvPr>
        </p:nvSpPr>
        <p:spPr/>
        <p:txBody>
          <a:bodyPr/>
          <a:lstStyle/>
          <a:p>
            <a:r>
              <a:rPr lang="en-US" altLang="zh-TW" dirty="0"/>
              <a:t>First, the object or hole contours are extracted using conventional image-processing techniques. </a:t>
            </a:r>
          </a:p>
          <a:p>
            <a:r>
              <a:rPr lang="en-US" altLang="zh-TW" dirty="0"/>
              <a:t>Second, the object or hole matching issue is evaluated.</a:t>
            </a:r>
          </a:p>
          <a:p>
            <a:r>
              <a:rPr lang="en-US" altLang="zh-TW" dirty="0"/>
              <a:t>Third ,align the centroids of the objects.</a:t>
            </a:r>
          </a:p>
          <a:p>
            <a:r>
              <a:rPr lang="en-US" altLang="zh-TW" dirty="0"/>
              <a:t>Next, the authors employ a dilation operator to transform digital images into distance maps and they correct the distance maps if required.</a:t>
            </a:r>
          </a:p>
          <a:p>
            <a:r>
              <a:rPr lang="en-US" altLang="zh-TW" dirty="0"/>
              <a:t>Finally, the authors utilize an erosion operator to accomplish the interpolation</a:t>
            </a:r>
          </a:p>
        </p:txBody>
      </p:sp>
    </p:spTree>
    <p:extLst>
      <p:ext uri="{BB962C8B-B14F-4D97-AF65-F5344CB8AC3E}">
        <p14:creationId xmlns:p14="http://schemas.microsoft.com/office/powerpoint/2010/main" val="426791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1529404" y="1770552"/>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881973" y="3920265"/>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4284771" y="6439845"/>
            <a:ext cx="8355512" cy="415498"/>
          </a:xfrm>
          <a:prstGeom prst="rect">
            <a:avLst/>
          </a:prstGeom>
          <a:noFill/>
        </p:spPr>
        <p:txBody>
          <a:bodyPr wrap="square">
            <a:spAutoFit/>
          </a:bodyPr>
          <a:lstStyle/>
          <a:p>
            <a:r>
              <a:rPr lang="en-US" altLang="zh-TW" sz="1050" dirty="0"/>
              <a:t>Left figure:</a:t>
            </a:r>
            <a:r>
              <a:rPr lang="zh-TW" altLang="en-US" sz="1050" dirty="0"/>
              <a:t>https://www.researchgate.net/figure/The-concept-of-displacement-fields-A-displacement-field-gives-for-every-pixel_fig1_267946997</a:t>
            </a:r>
            <a:endParaRPr lang="en-US" altLang="zh-TW" sz="1050" dirty="0"/>
          </a:p>
          <a:p>
            <a:r>
              <a:rPr lang="en-US" altLang="zh-TW" sz="1050" dirty="0"/>
              <a:t>Right </a:t>
            </a:r>
            <a:r>
              <a:rPr lang="en-US" altLang="zh-TW" sz="1050" dirty="0" err="1"/>
              <a:t>figure:https</a:t>
            </a:r>
            <a:r>
              <a:rPr lang="en-US" altLang="zh-TW" sz="1050" dirty="0"/>
              <a:t>://pubs.rsc.org/</a:t>
            </a:r>
            <a:r>
              <a:rPr lang="en-US" altLang="zh-TW" sz="1050" dirty="0" err="1"/>
              <a:t>en</a:t>
            </a:r>
            <a:r>
              <a:rPr lang="en-US" altLang="zh-TW" sz="1050" dirty="0"/>
              <a:t>/content/</a:t>
            </a:r>
            <a:r>
              <a:rPr lang="en-US" altLang="zh-TW" sz="1050" dirty="0" err="1"/>
              <a:t>articlelanding</a:t>
            </a:r>
            <a:r>
              <a:rPr lang="en-US" altLang="zh-TW" sz="1050" dirty="0"/>
              <a:t>/2012/</a:t>
            </a:r>
            <a:r>
              <a:rPr lang="en-US" altLang="zh-TW" sz="1050" dirty="0" err="1"/>
              <a:t>sm</a:t>
            </a:r>
            <a:r>
              <a:rPr lang="en-US" altLang="zh-TW" sz="1050" dirty="0"/>
              <a:t>/c2sm25364j#!</a:t>
            </a:r>
            <a:r>
              <a:rPr lang="en-US" altLang="zh-TW" sz="1050" dirty="0" err="1"/>
              <a:t>divAbstract</a:t>
            </a:r>
            <a:endParaRPr lang="zh-TW" altLang="en-US" sz="105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552127" y="4018908"/>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540348" y="3273934"/>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2806059" y="3447051"/>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
        <p:nvSpPr>
          <p:cNvPr id="12" name="文字方塊 11">
            <a:extLst>
              <a:ext uri="{FF2B5EF4-FFF2-40B4-BE49-F238E27FC236}">
                <a16:creationId xmlns:a16="http://schemas.microsoft.com/office/drawing/2014/main" id="{CDA433A1-8D96-417A-BFBC-646A4F529B3D}"/>
              </a:ext>
            </a:extLst>
          </p:cNvPr>
          <p:cNvSpPr txBox="1"/>
          <p:nvPr/>
        </p:nvSpPr>
        <p:spPr>
          <a:xfrm>
            <a:off x="1018162" y="749115"/>
            <a:ext cx="11289372" cy="646331"/>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p:txBody>
      </p:sp>
    </p:spTree>
    <p:extLst>
      <p:ext uri="{BB962C8B-B14F-4D97-AF65-F5344CB8AC3E}">
        <p14:creationId xmlns:p14="http://schemas.microsoft.com/office/powerpoint/2010/main" val="30420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2"/>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381393" y="6283029"/>
            <a:ext cx="6096000" cy="584775"/>
          </a:xfrm>
          <a:prstGeom prst="rect">
            <a:avLst/>
          </a:prstGeom>
          <a:noFill/>
        </p:spPr>
        <p:txBody>
          <a:bodyPr wrap="square">
            <a:spAutoFit/>
          </a:bodyPr>
          <a:lstStyle/>
          <a:p>
            <a:r>
              <a:rPr lang="en-US" altLang="zh-TW" sz="800" dirty="0"/>
              <a:t>Reference:</a:t>
            </a:r>
          </a:p>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 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3"/>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4"/>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5"/>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6"/>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7"/>
          <a:stretch>
            <a:fillRect/>
          </a:stretch>
        </p:blipFill>
        <p:spPr>
          <a:xfrm>
            <a:off x="7304400" y="2402418"/>
            <a:ext cx="4093850" cy="3122636"/>
          </a:xfrm>
          <a:prstGeom prst="rect">
            <a:avLst/>
          </a:prstGeom>
        </p:spPr>
      </p:pic>
      <p:sp>
        <p:nvSpPr>
          <p:cNvPr id="14" name="文字方塊 13">
            <a:extLst>
              <a:ext uri="{FF2B5EF4-FFF2-40B4-BE49-F238E27FC236}">
                <a16:creationId xmlns:a16="http://schemas.microsoft.com/office/drawing/2014/main" id="{AB90CD42-CC8A-48D8-AB82-03676E54D430}"/>
              </a:ext>
            </a:extLst>
          </p:cNvPr>
          <p:cNvSpPr txBox="1"/>
          <p:nvPr/>
        </p:nvSpPr>
        <p:spPr>
          <a:xfrm>
            <a:off x="4927496" y="90381"/>
            <a:ext cx="7435174" cy="369332"/>
          </a:xfrm>
          <a:prstGeom prst="rect">
            <a:avLst/>
          </a:prstGeom>
          <a:noFill/>
        </p:spPr>
        <p:txBody>
          <a:bodyPr wrap="square">
            <a:spAutoFit/>
          </a:bodyPr>
          <a:lstStyle/>
          <a:p>
            <a:r>
              <a:rPr lang="en-US" altLang="zh-TW" dirty="0"/>
              <a:t>Affine and deformable similarity metrics should look </a:t>
            </a:r>
            <a:r>
              <a:rPr lang="en-US" altLang="zh-TW" dirty="0">
                <a:solidFill>
                  <a:srgbClr val="FF0000"/>
                </a:solidFill>
              </a:rPr>
              <a:t>as similar as possible</a:t>
            </a:r>
            <a:r>
              <a:rPr lang="en-US" altLang="zh-TW" dirty="0"/>
              <a:t>.</a:t>
            </a:r>
            <a:endParaRPr lang="zh-TW" altLang="en-US" dirty="0"/>
          </a:p>
        </p:txBody>
      </p:sp>
    </p:spTree>
    <p:extLst>
      <p:ext uri="{BB962C8B-B14F-4D97-AF65-F5344CB8AC3E}">
        <p14:creationId xmlns:p14="http://schemas.microsoft.com/office/powerpoint/2010/main" val="57255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E1505CF-50AA-4CA3-9F3F-82EB61D084E3}"/>
              </a:ext>
            </a:extLst>
          </p:cNvPr>
          <p:cNvSpPr>
            <a:spLocks noGrp="1"/>
          </p:cNvSpPr>
          <p:nvPr>
            <p:ph idx="1"/>
          </p:nvPr>
        </p:nvSpPr>
        <p:spPr/>
        <p:txBody>
          <a:bodyPr>
            <a:normAutofit/>
          </a:bodyPr>
          <a:lstStyle/>
          <a:p>
            <a:r>
              <a:rPr lang="en-US" altLang="zh-TW" b="0" i="0" dirty="0">
                <a:solidFill>
                  <a:srgbClr val="000000"/>
                </a:solidFill>
                <a:effectLst/>
                <a:latin typeface="Helvetica Neue"/>
              </a:rPr>
              <a:t>Do nothing</a:t>
            </a:r>
            <a:endParaRPr lang="en-US" altLang="zh-TW" dirty="0"/>
          </a:p>
          <a:p>
            <a:r>
              <a:rPr lang="en-US" altLang="zh-TW" dirty="0" err="1"/>
              <a:t>CenteredTransformInitializer</a:t>
            </a:r>
            <a:r>
              <a:rPr lang="en-US" altLang="zh-TW" dirty="0"/>
              <a:t> </a:t>
            </a:r>
          </a:p>
          <a:p>
            <a:r>
              <a:rPr lang="en-US" altLang="zh-TW" dirty="0"/>
              <a:t>Manual initialization</a:t>
            </a:r>
          </a:p>
          <a:p>
            <a:endParaRPr lang="en-US" altLang="zh-TW" dirty="0"/>
          </a:p>
          <a:p>
            <a:endParaRPr lang="en-US" altLang="zh-TW" dirty="0"/>
          </a:p>
          <a:p>
            <a:r>
              <a:rPr lang="en-US" altLang="zh-TW" dirty="0"/>
              <a:t>Exhaustive</a:t>
            </a:r>
          </a:p>
          <a:p>
            <a:r>
              <a:rPr lang="en-US" altLang="zh-TW" dirty="0"/>
              <a:t>Gradient descent</a:t>
            </a:r>
          </a:p>
          <a:p>
            <a:pPr marL="0" indent="0">
              <a:buNone/>
            </a:pPr>
            <a:endParaRPr lang="zh-TW" altLang="en-US" dirty="0"/>
          </a:p>
        </p:txBody>
      </p:sp>
      <p:sp>
        <p:nvSpPr>
          <p:cNvPr id="5" name="文字方塊 4">
            <a:extLst>
              <a:ext uri="{FF2B5EF4-FFF2-40B4-BE49-F238E27FC236}">
                <a16:creationId xmlns:a16="http://schemas.microsoft.com/office/drawing/2014/main" id="{5C2B108E-2D9C-4286-B8FF-C7A14E74A45B}"/>
              </a:ext>
            </a:extLst>
          </p:cNvPr>
          <p:cNvSpPr txBox="1"/>
          <p:nvPr/>
        </p:nvSpPr>
        <p:spPr>
          <a:xfrm>
            <a:off x="3163110" y="311705"/>
            <a:ext cx="10650166"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Both “fixed” and “moving” images may have </a:t>
            </a:r>
            <a:r>
              <a:rPr lang="en-US" altLang="zh-TW" b="0" i="0" dirty="0">
                <a:solidFill>
                  <a:srgbClr val="FF0000"/>
                </a:solidFill>
                <a:effectLst/>
                <a:latin typeface="Times New Roman" panose="02020603050405020304" pitchFamily="18" charset="0"/>
              </a:rPr>
              <a:t>initial transforms</a:t>
            </a:r>
            <a:r>
              <a:rPr lang="en-US" altLang="zh-TW" b="0" i="0" dirty="0">
                <a:solidFill>
                  <a:srgbClr val="000000"/>
                </a:solidFill>
                <a:effectLst/>
                <a:latin typeface="Times New Roman" panose="02020603050405020304" pitchFamily="18" charset="0"/>
              </a:rPr>
              <a:t>. </a:t>
            </a:r>
          </a:p>
        </p:txBody>
      </p:sp>
      <p:sp>
        <p:nvSpPr>
          <p:cNvPr id="6" name="標題 1">
            <a:extLst>
              <a:ext uri="{FF2B5EF4-FFF2-40B4-BE49-F238E27FC236}">
                <a16:creationId xmlns:a16="http://schemas.microsoft.com/office/drawing/2014/main" id="{F67392D2-28A3-4FA9-BDA0-3479C666721B}"/>
              </a:ext>
            </a:extLst>
          </p:cNvPr>
          <p:cNvSpPr>
            <a:spLocks noGrp="1"/>
          </p:cNvSpPr>
          <p:nvPr>
            <p:ph type="title"/>
          </p:nvPr>
        </p:nvSpPr>
        <p:spPr>
          <a:xfrm>
            <a:off x="838200" y="455148"/>
            <a:ext cx="10515600" cy="1325563"/>
          </a:xfrm>
        </p:spPr>
        <p:txBody>
          <a:bodyPr/>
          <a:lstStyle/>
          <a:p>
            <a:r>
              <a:rPr lang="en-US" altLang="zh-TW" dirty="0"/>
              <a:t>Initial transformation</a:t>
            </a:r>
            <a:endParaRPr lang="zh-TW" altLang="en-US" dirty="0"/>
          </a:p>
        </p:txBody>
      </p:sp>
      <p:pic>
        <p:nvPicPr>
          <p:cNvPr id="7" name="圖片 6">
            <a:extLst>
              <a:ext uri="{FF2B5EF4-FFF2-40B4-BE49-F238E27FC236}">
                <a16:creationId xmlns:a16="http://schemas.microsoft.com/office/drawing/2014/main" id="{95AA200C-5DE8-4711-B755-C6C9F66F81E1}"/>
              </a:ext>
            </a:extLst>
          </p:cNvPr>
          <p:cNvPicPr>
            <a:picLocks noChangeAspect="1"/>
          </p:cNvPicPr>
          <p:nvPr/>
        </p:nvPicPr>
        <p:blipFill>
          <a:blip r:embed="rId3"/>
          <a:stretch>
            <a:fillRect/>
          </a:stretch>
        </p:blipFill>
        <p:spPr>
          <a:xfrm>
            <a:off x="6096000" y="625564"/>
            <a:ext cx="4978816" cy="3375730"/>
          </a:xfrm>
          <a:prstGeom prst="rect">
            <a:avLst/>
          </a:prstGeom>
        </p:spPr>
      </p:pic>
      <p:sp>
        <p:nvSpPr>
          <p:cNvPr id="8" name="標題 1">
            <a:extLst>
              <a:ext uri="{FF2B5EF4-FFF2-40B4-BE49-F238E27FC236}">
                <a16:creationId xmlns:a16="http://schemas.microsoft.com/office/drawing/2014/main" id="{8587825F-3978-448F-9AA0-54F24B2F3FDC}"/>
              </a:ext>
            </a:extLst>
          </p:cNvPr>
          <p:cNvSpPr txBox="1">
            <a:spLocks/>
          </p:cNvSpPr>
          <p:nvPr/>
        </p:nvSpPr>
        <p:spPr>
          <a:xfrm>
            <a:off x="838200" y="32363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Optimizer</a:t>
            </a:r>
          </a:p>
        </p:txBody>
      </p:sp>
      <p:pic>
        <p:nvPicPr>
          <p:cNvPr id="10" name="圖片 9">
            <a:extLst>
              <a:ext uri="{FF2B5EF4-FFF2-40B4-BE49-F238E27FC236}">
                <a16:creationId xmlns:a16="http://schemas.microsoft.com/office/drawing/2014/main" id="{643AF885-7B6E-48FC-93A5-6E2CE1F29705}"/>
              </a:ext>
            </a:extLst>
          </p:cNvPr>
          <p:cNvPicPr>
            <a:picLocks noChangeAspect="1"/>
          </p:cNvPicPr>
          <p:nvPr/>
        </p:nvPicPr>
        <p:blipFill>
          <a:blip r:embed="rId4"/>
          <a:stretch>
            <a:fillRect/>
          </a:stretch>
        </p:blipFill>
        <p:spPr>
          <a:xfrm>
            <a:off x="1176870" y="5371797"/>
            <a:ext cx="3972479" cy="685896"/>
          </a:xfrm>
          <a:prstGeom prst="rect">
            <a:avLst/>
          </a:prstGeom>
        </p:spPr>
      </p:pic>
      <p:pic>
        <p:nvPicPr>
          <p:cNvPr id="12" name="圖片 11">
            <a:extLst>
              <a:ext uri="{FF2B5EF4-FFF2-40B4-BE49-F238E27FC236}">
                <a16:creationId xmlns:a16="http://schemas.microsoft.com/office/drawing/2014/main" id="{CB90EFA3-30EE-4C07-82AC-FE84A979AECB}"/>
              </a:ext>
            </a:extLst>
          </p:cNvPr>
          <p:cNvPicPr>
            <a:picLocks noChangeAspect="1"/>
          </p:cNvPicPr>
          <p:nvPr/>
        </p:nvPicPr>
        <p:blipFill>
          <a:blip r:embed="rId5"/>
          <a:stretch>
            <a:fillRect/>
          </a:stretch>
        </p:blipFill>
        <p:spPr>
          <a:xfrm>
            <a:off x="1618436" y="6010345"/>
            <a:ext cx="2753109" cy="543001"/>
          </a:xfrm>
          <a:prstGeom prst="rect">
            <a:avLst/>
          </a:prstGeom>
        </p:spPr>
      </p:pic>
      <p:sp>
        <p:nvSpPr>
          <p:cNvPr id="14" name="文字方塊 13">
            <a:extLst>
              <a:ext uri="{FF2B5EF4-FFF2-40B4-BE49-F238E27FC236}">
                <a16:creationId xmlns:a16="http://schemas.microsoft.com/office/drawing/2014/main" id="{4BD90C01-5D6D-41FF-98C3-A469BFABD4C9}"/>
              </a:ext>
            </a:extLst>
          </p:cNvPr>
          <p:cNvSpPr txBox="1"/>
          <p:nvPr/>
        </p:nvSpPr>
        <p:spPr>
          <a:xfrm>
            <a:off x="8126714" y="6471237"/>
            <a:ext cx="6906638" cy="338554"/>
          </a:xfrm>
          <a:prstGeom prst="rect">
            <a:avLst/>
          </a:prstGeom>
          <a:noFill/>
        </p:spPr>
        <p:txBody>
          <a:bodyPr wrap="square">
            <a:spAutoFit/>
          </a:bodyPr>
          <a:lstStyle/>
          <a:p>
            <a:r>
              <a:rPr lang="zh-TW" altLang="en-US" sz="800" dirty="0"/>
              <a:t>https://cs.stackexchange.com/questions/105705/image-registration-using-gradient-descent</a:t>
            </a:r>
            <a:endParaRPr lang="en-US" altLang="zh-TW" sz="800" dirty="0"/>
          </a:p>
          <a:p>
            <a:r>
              <a:rPr lang="en-US" altLang="zh-TW" sz="800" dirty="0"/>
              <a:t>https://serokell.io/blog/ml-optimization</a:t>
            </a:r>
            <a:endParaRPr lang="zh-TW" altLang="en-US" sz="800" dirty="0"/>
          </a:p>
        </p:txBody>
      </p:sp>
      <p:pic>
        <p:nvPicPr>
          <p:cNvPr id="16" name="圖片 15">
            <a:extLst>
              <a:ext uri="{FF2B5EF4-FFF2-40B4-BE49-F238E27FC236}">
                <a16:creationId xmlns:a16="http://schemas.microsoft.com/office/drawing/2014/main" id="{4087BE57-0A09-41A3-B842-2CFEEC3C49AE}"/>
              </a:ext>
            </a:extLst>
          </p:cNvPr>
          <p:cNvPicPr>
            <a:picLocks noChangeAspect="1"/>
          </p:cNvPicPr>
          <p:nvPr/>
        </p:nvPicPr>
        <p:blipFill>
          <a:blip r:embed="rId6"/>
          <a:stretch>
            <a:fillRect/>
          </a:stretch>
        </p:blipFill>
        <p:spPr>
          <a:xfrm>
            <a:off x="6119486" y="3959772"/>
            <a:ext cx="5460547" cy="2481447"/>
          </a:xfrm>
          <a:prstGeom prst="rect">
            <a:avLst/>
          </a:prstGeom>
        </p:spPr>
      </p:pic>
    </p:spTree>
    <p:extLst>
      <p:ext uri="{BB962C8B-B14F-4D97-AF65-F5344CB8AC3E}">
        <p14:creationId xmlns:p14="http://schemas.microsoft.com/office/powerpoint/2010/main" val="167568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0DD04-3EB3-468E-82C8-5294F42A5D71}"/>
              </a:ext>
            </a:extLst>
          </p:cNvPr>
          <p:cNvSpPr>
            <a:spLocks noGrp="1"/>
          </p:cNvSpPr>
          <p:nvPr>
            <p:ph type="title"/>
          </p:nvPr>
        </p:nvSpPr>
        <p:spPr/>
        <p:txBody>
          <a:bodyPr/>
          <a:lstStyle/>
          <a:p>
            <a:r>
              <a:rPr lang="en-US" altLang="zh-TW" dirty="0"/>
              <a:t>Registration bias</a:t>
            </a:r>
            <a:endParaRPr lang="zh-TW" altLang="en-US" dirty="0"/>
          </a:p>
        </p:txBody>
      </p:sp>
      <p:pic>
        <p:nvPicPr>
          <p:cNvPr id="5" name="內容版面配置區 4">
            <a:extLst>
              <a:ext uri="{FF2B5EF4-FFF2-40B4-BE49-F238E27FC236}">
                <a16:creationId xmlns:a16="http://schemas.microsoft.com/office/drawing/2014/main" id="{250ED41D-B4A2-40B1-B6FC-F73957890CD5}"/>
              </a:ext>
            </a:extLst>
          </p:cNvPr>
          <p:cNvPicPr>
            <a:picLocks noGrp="1" noChangeAspect="1"/>
          </p:cNvPicPr>
          <p:nvPr>
            <p:ph idx="1"/>
          </p:nvPr>
        </p:nvPicPr>
        <p:blipFill>
          <a:blip r:embed="rId3"/>
          <a:stretch>
            <a:fillRect/>
          </a:stretch>
        </p:blipFill>
        <p:spPr>
          <a:xfrm>
            <a:off x="2258787" y="1503895"/>
            <a:ext cx="4800600" cy="2362200"/>
          </a:xfrm>
        </p:spPr>
      </p:pic>
      <p:sp>
        <p:nvSpPr>
          <p:cNvPr id="7" name="文字方塊 6">
            <a:extLst>
              <a:ext uri="{FF2B5EF4-FFF2-40B4-BE49-F238E27FC236}">
                <a16:creationId xmlns:a16="http://schemas.microsoft.com/office/drawing/2014/main" id="{BDDD12B7-1AF3-4039-9D12-59DBBC7A945A}"/>
              </a:ext>
            </a:extLst>
          </p:cNvPr>
          <p:cNvSpPr txBox="1"/>
          <p:nvPr/>
        </p:nvSpPr>
        <p:spPr>
          <a:xfrm>
            <a:off x="7377831" y="6492875"/>
            <a:ext cx="4350620" cy="276999"/>
          </a:xfrm>
          <a:prstGeom prst="rect">
            <a:avLst/>
          </a:prstGeom>
          <a:noFill/>
        </p:spPr>
        <p:txBody>
          <a:bodyPr wrap="square">
            <a:spAutoFit/>
          </a:bodyPr>
          <a:lstStyle/>
          <a:p>
            <a:r>
              <a:rPr lang="en-US" altLang="zh-TW" sz="1200" dirty="0"/>
              <a:t>Reference:</a:t>
            </a:r>
            <a:r>
              <a:rPr lang="zh-TW" altLang="en-US" sz="1200" dirty="0"/>
              <a:t>http://goksel-dedeoglu.com/asymmetry/asymmetry.pdf</a:t>
            </a:r>
          </a:p>
        </p:txBody>
      </p:sp>
      <p:sp>
        <p:nvSpPr>
          <p:cNvPr id="9" name="文字方塊 8">
            <a:extLst>
              <a:ext uri="{FF2B5EF4-FFF2-40B4-BE49-F238E27FC236}">
                <a16:creationId xmlns:a16="http://schemas.microsoft.com/office/drawing/2014/main" id="{1E6A33E5-D697-4844-AC54-66F7CBCC0D35}"/>
              </a:ext>
            </a:extLst>
          </p:cNvPr>
          <p:cNvSpPr txBox="1"/>
          <p:nvPr/>
        </p:nvSpPr>
        <p:spPr>
          <a:xfrm>
            <a:off x="1752077" y="3980517"/>
            <a:ext cx="7742651" cy="1200329"/>
          </a:xfrm>
          <a:prstGeom prst="rect">
            <a:avLst/>
          </a:prstGeom>
          <a:noFill/>
        </p:spPr>
        <p:txBody>
          <a:bodyPr wrap="square">
            <a:spAutoFit/>
          </a:bodyPr>
          <a:lstStyle/>
          <a:p>
            <a:r>
              <a:rPr lang="en-US" altLang="zh-TW" dirty="0"/>
              <a:t>The order of blurring and geometric warp operations is important</a:t>
            </a:r>
          </a:p>
          <a:p>
            <a:r>
              <a:rPr lang="en-US" altLang="zh-TW" dirty="0"/>
              <a:t>In this example, we used the same Gaussian blur kernel (</a:t>
            </a:r>
            <a:r>
              <a:rPr lang="en-US" altLang="zh-TW" dirty="0">
                <a:solidFill>
                  <a:srgbClr val="FF0000"/>
                </a:solidFill>
              </a:rPr>
              <a:t>σ=2 pixels</a:t>
            </a:r>
            <a:r>
              <a:rPr lang="en-US" altLang="zh-TW" dirty="0"/>
              <a:t>) before (top row) or after (bottom row) geometric scaling by a factor of 1/2. Resulting images, shown on the right, differ from each other. </a:t>
            </a:r>
            <a:endParaRPr lang="zh-TW" altLang="en-US" dirty="0"/>
          </a:p>
        </p:txBody>
      </p:sp>
      <p:sp>
        <p:nvSpPr>
          <p:cNvPr id="10" name="文字方塊 9">
            <a:extLst>
              <a:ext uri="{FF2B5EF4-FFF2-40B4-BE49-F238E27FC236}">
                <a16:creationId xmlns:a16="http://schemas.microsoft.com/office/drawing/2014/main" id="{A32BB207-260B-471A-88C8-ABE3D421A25D}"/>
              </a:ext>
            </a:extLst>
          </p:cNvPr>
          <p:cNvSpPr txBox="1"/>
          <p:nvPr/>
        </p:nvSpPr>
        <p:spPr>
          <a:xfrm>
            <a:off x="2132788" y="365125"/>
            <a:ext cx="9122113"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377942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Registration bias</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a:t>
            </a:r>
            <a:r>
              <a:rPr lang="zh-TW" altLang="en-US" b="0" i="0" dirty="0">
                <a:solidFill>
                  <a:srgbClr val="2E2E2E"/>
                </a:solidFill>
                <a:effectLst/>
                <a:latin typeface="NexusSerif"/>
              </a:rPr>
              <a:t>劑量</a:t>
            </a:r>
            <a:r>
              <a:rPr lang="en-US" altLang="zh-TW" b="0" i="0" dirty="0">
                <a:solidFill>
                  <a:srgbClr val="2E2E2E"/>
                </a:solidFill>
                <a:effectLst/>
                <a:latin typeface="NexusSerif"/>
              </a:rPr>
              <a:t>)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649130" y="6375196"/>
            <a:ext cx="6096000" cy="461665"/>
          </a:xfrm>
          <a:prstGeom prst="rect">
            <a:avLst/>
          </a:prstGeom>
          <a:noFill/>
        </p:spPr>
        <p:txBody>
          <a:bodyPr wrap="square">
            <a:spAutoFit/>
          </a:bodyPr>
          <a:lstStyle/>
          <a:p>
            <a:r>
              <a:rPr lang="en-US" altLang="zh-TW" sz="800" dirty="0"/>
              <a:t>Reference:</a:t>
            </a:r>
          </a:p>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p:txBody>
          <a:bodyPr/>
          <a:lstStyle/>
          <a:p>
            <a:r>
              <a:rPr lang="en-US" altLang="zh-TW" dirty="0"/>
              <a:t>One-to-one object 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p:txBody>
          <a:bodyPr/>
          <a:lstStyle/>
          <a:p>
            <a:r>
              <a:rPr lang="en-US" altLang="zh-TW" dirty="0"/>
              <a:t>Scene-based</a:t>
            </a:r>
          </a:p>
          <a:p>
            <a:pPr lvl="1"/>
            <a:r>
              <a:rPr lang="en-US" altLang="zh-TW" dirty="0"/>
              <a:t>Early: the pixel intensity of in-between slices is determined directly from the pixel intensity of the given slices at the identical position.</a:t>
            </a:r>
          </a:p>
          <a:p>
            <a:pPr lvl="1"/>
            <a:r>
              <a:rPr lang="en-US" altLang="zh-TW" dirty="0"/>
              <a:t>Middle: </a:t>
            </a:r>
            <a:r>
              <a:rPr lang="en-US" altLang="zh-TW" dirty="0">
                <a:solidFill>
                  <a:srgbClr val="FF0000"/>
                </a:solidFill>
              </a:rPr>
              <a:t>spline-based</a:t>
            </a:r>
            <a:r>
              <a:rPr lang="en-US" altLang="zh-TW" dirty="0"/>
              <a:t> methods,</a:t>
            </a:r>
            <a:r>
              <a:rPr lang="zh-TW" altLang="en-US" dirty="0"/>
              <a:t> </a:t>
            </a:r>
            <a:r>
              <a:rPr lang="en-US" altLang="zh-TW" dirty="0"/>
              <a:t>such as</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these methods can produce large artifacts when the in-plane position of anatomical (</a:t>
            </a:r>
            <a:r>
              <a:rPr lang="zh-TW" altLang="en-US" b="0" i="0" dirty="0">
                <a:solidFill>
                  <a:srgbClr val="2E2E2E"/>
                </a:solidFill>
                <a:effectLst/>
                <a:latin typeface="NexusSerif"/>
              </a:rPr>
              <a:t>解剖的</a:t>
            </a:r>
            <a:r>
              <a:rPr lang="en-US" altLang="zh-TW" b="0" i="0" dirty="0">
                <a:solidFill>
                  <a:srgbClr val="2E2E2E"/>
                </a:solidFill>
                <a:effectLst/>
                <a:latin typeface="NexusSerif"/>
              </a:rPr>
              <a:t>) features shift considerably between slices.</a:t>
            </a:r>
            <a:endParaRPr lang="en-US" altLang="zh-TW" dirty="0">
              <a:solidFill>
                <a:srgbClr val="2E2E2E"/>
              </a:solidFill>
              <a:latin typeface="NexusSerif"/>
            </a:endParaRPr>
          </a:p>
        </p:txBody>
      </p:sp>
      <p:sp>
        <p:nvSpPr>
          <p:cNvPr id="5" name="文字方塊 4">
            <a:extLst>
              <a:ext uri="{FF2B5EF4-FFF2-40B4-BE49-F238E27FC236}">
                <a16:creationId xmlns:a16="http://schemas.microsoft.com/office/drawing/2014/main" id="{4BE2536A-1D8A-4C40-BEE2-9A061EA3CBC7}"/>
              </a:ext>
            </a:extLst>
          </p:cNvPr>
          <p:cNvSpPr txBox="1"/>
          <p:nvPr/>
        </p:nvSpPr>
        <p:spPr>
          <a:xfrm>
            <a:off x="6096000" y="6581001"/>
            <a:ext cx="6097044" cy="276999"/>
          </a:xfrm>
          <a:prstGeom prst="rect">
            <a:avLst/>
          </a:prstGeom>
          <a:noFill/>
        </p:spPr>
        <p:txBody>
          <a:bodyPr wrap="square">
            <a:spAutoFit/>
          </a:bodyPr>
          <a:lstStyle/>
          <a:p>
            <a:r>
              <a:rPr lang="en-US" altLang="zh-TW" sz="1200"/>
              <a:t>Reference:https://www.sciencedirect.com/science/article/pii/S0898122113002538#br000090</a:t>
            </a:r>
            <a:endParaRPr lang="zh-TW" altLang="en-US" sz="1200" dirty="0"/>
          </a:p>
        </p:txBody>
      </p:sp>
      <p:grpSp>
        <p:nvGrpSpPr>
          <p:cNvPr id="18" name="群組 17">
            <a:extLst>
              <a:ext uri="{FF2B5EF4-FFF2-40B4-BE49-F238E27FC236}">
                <a16:creationId xmlns:a16="http://schemas.microsoft.com/office/drawing/2014/main" id="{F9AA7A16-D969-4317-96BC-1787EF46092E}"/>
              </a:ext>
            </a:extLst>
          </p:cNvPr>
          <p:cNvGrpSpPr/>
          <p:nvPr/>
        </p:nvGrpSpPr>
        <p:grpSpPr>
          <a:xfrm>
            <a:off x="6624537" y="1588757"/>
            <a:ext cx="4824919" cy="610599"/>
            <a:chOff x="4056434" y="1494157"/>
            <a:chExt cx="4824919" cy="610599"/>
          </a:xfrm>
        </p:grpSpPr>
        <p:cxnSp>
          <p:nvCxnSpPr>
            <p:cNvPr id="10" name="直線接點 9">
              <a:extLst>
                <a:ext uri="{FF2B5EF4-FFF2-40B4-BE49-F238E27FC236}">
                  <a16:creationId xmlns:a16="http://schemas.microsoft.com/office/drawing/2014/main" id="{87259AD6-D1E7-468A-A307-04B31A191038}"/>
                </a:ext>
              </a:extLst>
            </p:cNvPr>
            <p:cNvCxnSpPr/>
            <p:nvPr/>
          </p:nvCxnSpPr>
          <p:spPr>
            <a:xfrm>
              <a:off x="4056434" y="1614791"/>
              <a:ext cx="4824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D8C7A568-B61D-444B-8FCE-08B6FBBCAD4B}"/>
                </a:ext>
              </a:extLst>
            </p:cNvPr>
            <p:cNvCxnSpPr>
              <a:cxnSpLocks/>
            </p:cNvCxnSpPr>
            <p:nvPr/>
          </p:nvCxnSpPr>
          <p:spPr>
            <a:xfrm>
              <a:off x="4679004"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6F672B6E-6672-4FBF-B0B8-C1B60AAD264A}"/>
                </a:ext>
              </a:extLst>
            </p:cNvPr>
            <p:cNvCxnSpPr>
              <a:cxnSpLocks/>
            </p:cNvCxnSpPr>
            <p:nvPr/>
          </p:nvCxnSpPr>
          <p:spPr>
            <a:xfrm>
              <a:off x="5387501"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AF6E3C9A-96DD-4180-A271-F57DDA4C84A5}"/>
                </a:ext>
              </a:extLst>
            </p:cNvPr>
            <p:cNvCxnSpPr>
              <a:cxnSpLocks/>
            </p:cNvCxnSpPr>
            <p:nvPr/>
          </p:nvCxnSpPr>
          <p:spPr>
            <a:xfrm>
              <a:off x="6095999"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2BA41EA2-1E06-4C93-AC72-B0B49EE10C6C}"/>
                </a:ext>
              </a:extLst>
            </p:cNvPr>
            <p:cNvCxnSpPr>
              <a:cxnSpLocks/>
            </p:cNvCxnSpPr>
            <p:nvPr/>
          </p:nvCxnSpPr>
          <p:spPr>
            <a:xfrm>
              <a:off x="6095999"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BF1FBB46-7DE3-4A40-B353-F42A356CF083}"/>
                </a:ext>
              </a:extLst>
            </p:cNvPr>
            <p:cNvCxnSpPr>
              <a:cxnSpLocks/>
            </p:cNvCxnSpPr>
            <p:nvPr/>
          </p:nvCxnSpPr>
          <p:spPr>
            <a:xfrm>
              <a:off x="6804496"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F42845B6-2AA6-4852-8EAD-07D87B8B18C4}"/>
                </a:ext>
              </a:extLst>
            </p:cNvPr>
            <p:cNvCxnSpPr>
              <a:cxnSpLocks/>
            </p:cNvCxnSpPr>
            <p:nvPr/>
          </p:nvCxnSpPr>
          <p:spPr>
            <a:xfrm>
              <a:off x="7512994" y="1494157"/>
              <a:ext cx="0" cy="2412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675984B2-369F-42EE-940B-1BB4D2D225E8}"/>
                </a:ext>
              </a:extLst>
            </p:cNvPr>
            <p:cNvSpPr txBox="1"/>
            <p:nvPr/>
          </p:nvSpPr>
          <p:spPr>
            <a:xfrm>
              <a:off x="4484451" y="1735424"/>
              <a:ext cx="3861881" cy="369332"/>
            </a:xfrm>
            <a:prstGeom prst="rect">
              <a:avLst/>
            </a:prstGeom>
            <a:noFill/>
          </p:spPr>
          <p:txBody>
            <a:bodyPr wrap="square" rtlCol="0">
              <a:spAutoFit/>
            </a:bodyPr>
            <a:lstStyle/>
            <a:p>
              <a:r>
                <a:rPr lang="zh-TW" altLang="en-US" dirty="0"/>
                <a:t> </a:t>
              </a:r>
              <a:r>
                <a:rPr lang="en-US" altLang="zh-TW" dirty="0"/>
                <a:t>5            ?           3           7           9</a:t>
              </a:r>
              <a:endParaRPr lang="zh-TW" altLang="en-US" dirty="0"/>
            </a:p>
          </p:txBody>
        </p:sp>
      </p:grpSp>
      <p:sp>
        <p:nvSpPr>
          <p:cNvPr id="36" name="文字方塊 35">
            <a:extLst>
              <a:ext uri="{FF2B5EF4-FFF2-40B4-BE49-F238E27FC236}">
                <a16:creationId xmlns:a16="http://schemas.microsoft.com/office/drawing/2014/main" id="{4907E25D-AA46-48B8-9E24-4D311CC469B9}"/>
              </a:ext>
            </a:extLst>
          </p:cNvPr>
          <p:cNvSpPr txBox="1"/>
          <p:nvPr/>
        </p:nvSpPr>
        <p:spPr>
          <a:xfrm>
            <a:off x="2200882" y="365125"/>
            <a:ext cx="9063727"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846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249C9-DB44-4F5D-8386-7256C0FC5C43}"/>
              </a:ext>
            </a:extLst>
          </p:cNvPr>
          <p:cNvSpPr>
            <a:spLocks noGrp="1"/>
          </p:cNvSpPr>
          <p:nvPr>
            <p:ph type="title"/>
          </p:nvPr>
        </p:nvSpPr>
        <p:spPr/>
        <p:txBody>
          <a:bodyPr/>
          <a:lstStyle/>
          <a:p>
            <a:r>
              <a:rPr lang="en-US" altLang="zh-TW" dirty="0"/>
              <a:t>Scene-based</a:t>
            </a:r>
            <a:r>
              <a:rPr lang="zh-TW" altLang="en-US" dirty="0"/>
              <a:t> </a:t>
            </a:r>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0B1F6158-F336-4A70-838C-4A818634F9E1}"/>
              </a:ext>
            </a:extLst>
          </p:cNvPr>
          <p:cNvSpPr>
            <a:spLocks noGrp="1"/>
          </p:cNvSpPr>
          <p:nvPr>
            <p:ph idx="1"/>
          </p:nvPr>
        </p:nvSpPr>
        <p:spPr>
          <a:xfrm>
            <a:off x="810066" y="1459282"/>
            <a:ext cx="10515600" cy="4351338"/>
          </a:xfrm>
        </p:spPr>
        <p:txBody>
          <a:bodyPr/>
          <a:lstStyle/>
          <a:p>
            <a:pPr lvl="1"/>
            <a:r>
              <a:rPr lang="en-US" altLang="zh-TW" dirty="0">
                <a:solidFill>
                  <a:srgbClr val="2E2E2E"/>
                </a:solidFill>
                <a:latin typeface="NexusSerif"/>
              </a:rPr>
              <a:t>Pros and cons:</a:t>
            </a:r>
          </a:p>
          <a:p>
            <a:pPr lvl="2"/>
            <a:r>
              <a:rPr lang="en-US" altLang="zh-TW" dirty="0">
                <a:solidFill>
                  <a:srgbClr val="2E2E2E"/>
                </a:solidFill>
                <a:latin typeface="NexusSerif"/>
              </a:rPr>
              <a:t>Simple and fast but acc is low and </a:t>
            </a:r>
            <a:r>
              <a:rPr lang="en-US" altLang="zh-TW" b="0" i="0" dirty="0">
                <a:solidFill>
                  <a:srgbClr val="FF0000"/>
                </a:solidFill>
                <a:effectLst/>
                <a:latin typeface="NexusSerif"/>
              </a:rPr>
              <a:t>without considering the shape feature deformation</a:t>
            </a:r>
            <a:r>
              <a:rPr lang="en-US" altLang="zh-TW" b="0" i="0" dirty="0">
                <a:solidFill>
                  <a:srgbClr val="2E2E2E"/>
                </a:solidFill>
                <a:effectLst/>
                <a:latin typeface="NexusSerif"/>
              </a:rPr>
              <a:t>. Hence, the resultant in-between slices </a:t>
            </a:r>
            <a:r>
              <a:rPr lang="en-US" altLang="zh-TW" b="0" i="0" dirty="0">
                <a:solidFill>
                  <a:srgbClr val="FF0000"/>
                </a:solidFill>
                <a:effectLst/>
                <a:latin typeface="NexusSerif"/>
              </a:rPr>
              <a:t>have blurring effects </a:t>
            </a:r>
            <a:r>
              <a:rPr lang="en-US" altLang="zh-TW" b="0" i="0" dirty="0">
                <a:solidFill>
                  <a:srgbClr val="2E2E2E"/>
                </a:solidFill>
                <a:effectLst/>
                <a:latin typeface="NexusSerif"/>
              </a:rPr>
              <a:t>at the object boundary.</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4FA54F63-687D-402B-BA85-73038C7D527F}"/>
              </a:ext>
            </a:extLst>
          </p:cNvPr>
          <p:cNvPicPr>
            <a:picLocks noChangeAspect="1"/>
          </p:cNvPicPr>
          <p:nvPr/>
        </p:nvPicPr>
        <p:blipFill>
          <a:blip r:embed="rId2"/>
          <a:stretch>
            <a:fillRect/>
          </a:stretch>
        </p:blipFill>
        <p:spPr>
          <a:xfrm>
            <a:off x="1580740" y="4375498"/>
            <a:ext cx="1733792" cy="1771897"/>
          </a:xfrm>
          <a:prstGeom prst="rect">
            <a:avLst/>
          </a:prstGeom>
        </p:spPr>
      </p:pic>
      <p:pic>
        <p:nvPicPr>
          <p:cNvPr id="7" name="圖片 6">
            <a:extLst>
              <a:ext uri="{FF2B5EF4-FFF2-40B4-BE49-F238E27FC236}">
                <a16:creationId xmlns:a16="http://schemas.microsoft.com/office/drawing/2014/main" id="{B465A66A-E392-492A-A40C-8F0899A24F04}"/>
              </a:ext>
            </a:extLst>
          </p:cNvPr>
          <p:cNvPicPr>
            <a:picLocks noChangeAspect="1"/>
          </p:cNvPicPr>
          <p:nvPr/>
        </p:nvPicPr>
        <p:blipFill>
          <a:blip r:embed="rId3"/>
          <a:stretch>
            <a:fillRect/>
          </a:stretch>
        </p:blipFill>
        <p:spPr>
          <a:xfrm>
            <a:off x="8616772" y="4418366"/>
            <a:ext cx="1686160" cy="1686160"/>
          </a:xfrm>
          <a:prstGeom prst="rect">
            <a:avLst/>
          </a:prstGeom>
        </p:spPr>
      </p:pic>
      <p:pic>
        <p:nvPicPr>
          <p:cNvPr id="11" name="圖片 10">
            <a:extLst>
              <a:ext uri="{FF2B5EF4-FFF2-40B4-BE49-F238E27FC236}">
                <a16:creationId xmlns:a16="http://schemas.microsoft.com/office/drawing/2014/main" id="{9352C752-5EDB-4933-B321-F7DA3508E2B5}"/>
              </a:ext>
            </a:extLst>
          </p:cNvPr>
          <p:cNvPicPr>
            <a:picLocks noChangeAspect="1"/>
          </p:cNvPicPr>
          <p:nvPr/>
        </p:nvPicPr>
        <p:blipFill>
          <a:blip r:embed="rId4"/>
          <a:stretch>
            <a:fillRect/>
          </a:stretch>
        </p:blipFill>
        <p:spPr>
          <a:xfrm>
            <a:off x="3478855" y="4431640"/>
            <a:ext cx="5029902" cy="1924319"/>
          </a:xfrm>
          <a:prstGeom prst="rect">
            <a:avLst/>
          </a:prstGeom>
        </p:spPr>
      </p:pic>
      <p:sp>
        <p:nvSpPr>
          <p:cNvPr id="12" name="文字方塊 11">
            <a:extLst>
              <a:ext uri="{FF2B5EF4-FFF2-40B4-BE49-F238E27FC236}">
                <a16:creationId xmlns:a16="http://schemas.microsoft.com/office/drawing/2014/main" id="{414B7E9B-5A05-45F3-B9A2-F618888C4951}"/>
              </a:ext>
            </a:extLst>
          </p:cNvPr>
          <p:cNvSpPr txBox="1"/>
          <p:nvPr/>
        </p:nvSpPr>
        <p:spPr>
          <a:xfrm>
            <a:off x="5900384" y="6363835"/>
            <a:ext cx="6097088" cy="646331"/>
          </a:xfrm>
          <a:prstGeom prst="rect">
            <a:avLst/>
          </a:prstGeom>
          <a:noFill/>
        </p:spPr>
        <p:txBody>
          <a:bodyPr wrap="square">
            <a:spAutoFit/>
          </a:bodyPr>
          <a:lstStyle/>
          <a:p>
            <a:r>
              <a:rPr lang="zh-TW" altLang="en-US" dirty="0"/>
              <a:t>https://www.sciencedirect.com/science/article/pii/S0898122113002538#br000090</a:t>
            </a:r>
          </a:p>
        </p:txBody>
      </p:sp>
      <p:pic>
        <p:nvPicPr>
          <p:cNvPr id="14" name="內容版面配置區 4">
            <a:extLst>
              <a:ext uri="{FF2B5EF4-FFF2-40B4-BE49-F238E27FC236}">
                <a16:creationId xmlns:a16="http://schemas.microsoft.com/office/drawing/2014/main" id="{66F30628-9D9C-4985-B38C-D5E47DEE4B90}"/>
              </a:ext>
            </a:extLst>
          </p:cNvPr>
          <p:cNvPicPr>
            <a:picLocks noChangeAspect="1"/>
          </p:cNvPicPr>
          <p:nvPr/>
        </p:nvPicPr>
        <p:blipFill>
          <a:blip r:embed="rId5"/>
          <a:stretch>
            <a:fillRect/>
          </a:stretch>
        </p:blipFill>
        <p:spPr>
          <a:xfrm>
            <a:off x="2283994" y="2467909"/>
            <a:ext cx="7270841" cy="1758651"/>
          </a:xfrm>
          <a:prstGeom prst="rect">
            <a:avLst/>
          </a:prstGeom>
        </p:spPr>
      </p:pic>
      <p:pic>
        <p:nvPicPr>
          <p:cNvPr id="15" name="圖片 14">
            <a:extLst>
              <a:ext uri="{FF2B5EF4-FFF2-40B4-BE49-F238E27FC236}">
                <a16:creationId xmlns:a16="http://schemas.microsoft.com/office/drawing/2014/main" id="{A70D082F-C2B0-4185-A565-EE379292F058}"/>
              </a:ext>
            </a:extLst>
          </p:cNvPr>
          <p:cNvPicPr>
            <a:picLocks noChangeAspect="1"/>
          </p:cNvPicPr>
          <p:nvPr/>
        </p:nvPicPr>
        <p:blipFill>
          <a:blip r:embed="rId6"/>
          <a:stretch>
            <a:fillRect/>
          </a:stretch>
        </p:blipFill>
        <p:spPr>
          <a:xfrm>
            <a:off x="4600610" y="4171811"/>
            <a:ext cx="3381375" cy="323850"/>
          </a:xfrm>
          <a:prstGeom prst="rect">
            <a:avLst/>
          </a:prstGeom>
        </p:spPr>
      </p:pic>
    </p:spTree>
    <p:extLst>
      <p:ext uri="{BB962C8B-B14F-4D97-AF65-F5344CB8AC3E}">
        <p14:creationId xmlns:p14="http://schemas.microsoft.com/office/powerpoint/2010/main" val="226108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704F5-9D73-4039-A5E2-B9349EDAA83E}"/>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772886" y="1512116"/>
            <a:ext cx="10515600" cy="5032375"/>
          </a:xfrm>
        </p:spPr>
        <p:txBody>
          <a:bodyPr>
            <a:normAutofit lnSpcReduction="10000"/>
          </a:bodyPr>
          <a:lstStyle/>
          <a:p>
            <a:r>
              <a:rPr lang="en-US" altLang="zh-TW" dirty="0"/>
              <a:t>Object-based method</a:t>
            </a:r>
          </a:p>
          <a:p>
            <a:pPr lvl="1"/>
            <a:r>
              <a:rPr lang="en-US" altLang="zh-TW" dirty="0"/>
              <a:t>Extract some additional information from images instead of only intensity, such as features or contours, to help guide the interpolation. </a:t>
            </a:r>
          </a:p>
          <a:p>
            <a:pPr lvl="1"/>
            <a:r>
              <a:rPr lang="en-US" altLang="zh-TW" dirty="0"/>
              <a:t>Shape-based method(1990s) :</a:t>
            </a:r>
            <a:r>
              <a:rPr lang="en-US" altLang="zh-TW" dirty="0">
                <a:solidFill>
                  <a:srgbClr val="2E2E2E"/>
                </a:solidFill>
                <a:latin typeface="NexusSerif"/>
              </a:rPr>
              <a:t>Approximate the Euclidean shortest distance(i.e. </a:t>
            </a:r>
            <a:r>
              <a:rPr lang="en-US" altLang="zh-TW" b="0" i="0" dirty="0">
                <a:solidFill>
                  <a:srgbClr val="2E2E2E"/>
                </a:solidFill>
                <a:effectLst/>
                <a:latin typeface="NexusSerif"/>
              </a:rPr>
              <a:t>displacement</a:t>
            </a:r>
            <a:r>
              <a:rPr lang="en-US" altLang="zh-TW" dirty="0">
                <a:solidFill>
                  <a:srgbClr val="2E2E2E"/>
                </a:solidFill>
                <a:latin typeface="NexusSerif"/>
              </a:rPr>
              <a:t>) between the pixel and the contour of the object. Accordingly, if there is no prior alignment between two input images, this method cannot perform well.</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r>
              <a:rPr lang="en-US" altLang="zh-TW" dirty="0">
                <a:solidFill>
                  <a:srgbClr val="2E2E2E"/>
                </a:solidFill>
                <a:latin typeface="NexusSerif"/>
              </a:rPr>
              <a:t>One way to solve the issue is matching the </a:t>
            </a:r>
            <a:r>
              <a:rPr lang="en-US" altLang="zh-TW" u="sng" dirty="0">
                <a:solidFill>
                  <a:srgbClr val="2E2E2E"/>
                </a:solidFill>
                <a:latin typeface="NexusSerif"/>
              </a:rPr>
              <a:t>centroids(</a:t>
            </a:r>
            <a:r>
              <a:rPr lang="zh-TW" altLang="en-US" u="sng" dirty="0">
                <a:solidFill>
                  <a:srgbClr val="2E2E2E"/>
                </a:solidFill>
                <a:latin typeface="NexusSerif"/>
              </a:rPr>
              <a:t>重</a:t>
            </a:r>
            <a:r>
              <a:rPr lang="en-US" altLang="zh-TW" u="sng" dirty="0">
                <a:solidFill>
                  <a:srgbClr val="2E2E2E"/>
                </a:solidFill>
                <a:latin typeface="NexusSerif"/>
              </a:rPr>
              <a:t>(?)</a:t>
            </a:r>
            <a:r>
              <a:rPr lang="zh-TW" altLang="en-US" u="sng" dirty="0">
                <a:solidFill>
                  <a:srgbClr val="2E2E2E"/>
                </a:solidFill>
                <a:latin typeface="NexusSerif"/>
              </a:rPr>
              <a:t>心</a:t>
            </a:r>
            <a:r>
              <a:rPr lang="en-US" altLang="zh-TW" u="sng" dirty="0">
                <a:solidFill>
                  <a:srgbClr val="2E2E2E"/>
                </a:solidFill>
                <a:latin typeface="NexusSerif"/>
              </a:rPr>
              <a:t>)</a:t>
            </a:r>
            <a:r>
              <a:rPr lang="en-US" altLang="zh-TW" dirty="0">
                <a:solidFill>
                  <a:srgbClr val="2E2E2E"/>
                </a:solidFill>
                <a:latin typeface="NexusSerif"/>
              </a:rPr>
              <a:t> of two objects prior to distance transformation(d),which is termed </a:t>
            </a:r>
            <a:r>
              <a:rPr lang="en-US" altLang="zh-TW" i="1" dirty="0">
                <a:solidFill>
                  <a:srgbClr val="2E2E2E"/>
                </a:solidFill>
                <a:latin typeface="NexusSerif"/>
              </a:rPr>
              <a:t>object centralization</a:t>
            </a:r>
            <a:r>
              <a:rPr lang="en-US" altLang="zh-TW" dirty="0">
                <a:solidFill>
                  <a:srgbClr val="2E2E2E"/>
                </a:solidFill>
                <a:latin typeface="NexusSerif"/>
              </a:rPr>
              <a:t> in this paper.</a:t>
            </a:r>
            <a:r>
              <a:rPr lang="zh-TW" altLang="en-US" dirty="0">
                <a:solidFill>
                  <a:srgbClr val="2E2E2E"/>
                </a:solidFill>
                <a:latin typeface="NexusSerif"/>
              </a:rPr>
              <a:t> </a:t>
            </a:r>
            <a:r>
              <a:rPr lang="en-US" altLang="zh-TW" dirty="0">
                <a:solidFill>
                  <a:srgbClr val="2E2E2E"/>
                </a:solidFill>
                <a:latin typeface="NexusSerif"/>
              </a:rPr>
              <a:t>we can obtain a better interpolation(e).</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p:txBody>
      </p:sp>
      <p:pic>
        <p:nvPicPr>
          <p:cNvPr id="13" name="圖片 12">
            <a:extLst>
              <a:ext uri="{FF2B5EF4-FFF2-40B4-BE49-F238E27FC236}">
                <a16:creationId xmlns:a16="http://schemas.microsoft.com/office/drawing/2014/main" id="{E031E29F-2CAF-458F-9091-9E201F6BDFA0}"/>
              </a:ext>
            </a:extLst>
          </p:cNvPr>
          <p:cNvPicPr>
            <a:picLocks noChangeAspect="1"/>
          </p:cNvPicPr>
          <p:nvPr/>
        </p:nvPicPr>
        <p:blipFill>
          <a:blip r:embed="rId3"/>
          <a:stretch>
            <a:fillRect/>
          </a:stretch>
        </p:blipFill>
        <p:spPr>
          <a:xfrm>
            <a:off x="1593940" y="3809532"/>
            <a:ext cx="5581650" cy="1323975"/>
          </a:xfrm>
          <a:prstGeom prst="rect">
            <a:avLst/>
          </a:prstGeom>
        </p:spPr>
      </p:pic>
      <p:sp>
        <p:nvSpPr>
          <p:cNvPr id="15" name="文字方塊 14">
            <a:extLst>
              <a:ext uri="{FF2B5EF4-FFF2-40B4-BE49-F238E27FC236}">
                <a16:creationId xmlns:a16="http://schemas.microsoft.com/office/drawing/2014/main" id="{A4CF0DED-4A65-461C-9D92-0BE6EFDE874B}"/>
              </a:ext>
            </a:extLst>
          </p:cNvPr>
          <p:cNvSpPr txBox="1"/>
          <p:nvPr/>
        </p:nvSpPr>
        <p:spPr>
          <a:xfrm>
            <a:off x="7265431" y="6594699"/>
            <a:ext cx="6358344" cy="276999"/>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zh-TW" altLang="en-US" sz="1200" dirty="0"/>
          </a:p>
        </p:txBody>
      </p:sp>
      <p:pic>
        <p:nvPicPr>
          <p:cNvPr id="17" name="圖片 16">
            <a:extLst>
              <a:ext uri="{FF2B5EF4-FFF2-40B4-BE49-F238E27FC236}">
                <a16:creationId xmlns:a16="http://schemas.microsoft.com/office/drawing/2014/main" id="{A0BF88C4-E498-4705-96CA-7529E87D1F2D}"/>
              </a:ext>
            </a:extLst>
          </p:cNvPr>
          <p:cNvPicPr>
            <a:picLocks noChangeAspect="1"/>
          </p:cNvPicPr>
          <p:nvPr/>
        </p:nvPicPr>
        <p:blipFill>
          <a:blip r:embed="rId4"/>
          <a:stretch>
            <a:fillRect/>
          </a:stretch>
        </p:blipFill>
        <p:spPr>
          <a:xfrm>
            <a:off x="7675789" y="3678513"/>
            <a:ext cx="3341098" cy="1454994"/>
          </a:xfrm>
          <a:prstGeom prst="rect">
            <a:avLst/>
          </a:prstGeom>
        </p:spPr>
      </p:pic>
    </p:spTree>
    <p:extLst>
      <p:ext uri="{BB962C8B-B14F-4D97-AF65-F5344CB8AC3E}">
        <p14:creationId xmlns:p14="http://schemas.microsoft.com/office/powerpoint/2010/main" val="285003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838200" y="1327760"/>
            <a:ext cx="10515600" cy="5354876"/>
          </a:xfrm>
        </p:spPr>
        <p:txBody>
          <a:bodyPr>
            <a:normAutofit/>
          </a:bodyPr>
          <a:lstStyle/>
          <a:p>
            <a:pPr lvl="1"/>
            <a:r>
              <a:rPr lang="en-US" altLang="zh-TW" b="0" i="0" dirty="0">
                <a:solidFill>
                  <a:srgbClr val="2E2E2E"/>
                </a:solidFill>
                <a:effectLst/>
                <a:latin typeface="NexusSerif"/>
              </a:rPr>
              <a:t>Morphology-based methods(2000s)</a:t>
            </a:r>
          </a:p>
          <a:p>
            <a:pPr lvl="2"/>
            <a:r>
              <a:rPr lang="en-US" altLang="zh-TW" b="0" i="0" dirty="0">
                <a:solidFill>
                  <a:srgbClr val="2E2E2E"/>
                </a:solidFill>
                <a:effectLst/>
                <a:latin typeface="NexusSerif"/>
              </a:rPr>
              <a:t>First, align two corresponding objects X</a:t>
            </a:r>
            <a:r>
              <a:rPr lang="en-US" altLang="zh-TW" sz="1200" b="0" i="0" dirty="0">
                <a:solidFill>
                  <a:srgbClr val="2E2E2E"/>
                </a:solidFill>
                <a:effectLst/>
                <a:latin typeface="NexusSerif"/>
              </a:rPr>
              <a:t>0</a:t>
            </a:r>
            <a:r>
              <a:rPr lang="en-US" altLang="zh-TW" b="0" i="0" dirty="0">
                <a:solidFill>
                  <a:srgbClr val="2E2E2E"/>
                </a:solidFill>
                <a:effectLst/>
                <a:latin typeface="NexusSerif"/>
              </a:rPr>
              <a:t> and X</a:t>
            </a:r>
            <a:r>
              <a:rPr lang="en-US" altLang="zh-TW" sz="1400" b="0" i="0" dirty="0">
                <a:solidFill>
                  <a:srgbClr val="2E2E2E"/>
                </a:solidFill>
                <a:effectLst/>
                <a:latin typeface="NexusSerif"/>
              </a:rPr>
              <a:t>n+1 </a:t>
            </a:r>
            <a:r>
              <a:rPr lang="en-US" altLang="zh-TW" b="0" i="0" dirty="0">
                <a:solidFill>
                  <a:srgbClr val="2E2E2E"/>
                </a:solidFill>
                <a:effectLst/>
                <a:latin typeface="NexusSerif"/>
              </a:rPr>
              <a:t>using object centralization</a:t>
            </a:r>
            <a:r>
              <a:rPr lang="zh-TW" altLang="en-US" b="0" i="0" dirty="0">
                <a:solidFill>
                  <a:srgbClr val="2E2E2E"/>
                </a:solidFill>
                <a:effectLst/>
                <a:latin typeface="NexusSerif"/>
              </a:rPr>
              <a:t> </a:t>
            </a:r>
            <a:r>
              <a:rPr lang="en-US" altLang="zh-TW" b="0" i="0" dirty="0">
                <a:solidFill>
                  <a:srgbClr val="2E2E2E"/>
                </a:solidFill>
                <a:effectLst/>
                <a:latin typeface="NexusSerif"/>
              </a:rPr>
              <a:t>as shown in figure.</a:t>
            </a:r>
          </a:p>
          <a:p>
            <a:pPr lvl="2"/>
            <a:r>
              <a:rPr lang="en-US" altLang="zh-TW" dirty="0">
                <a:solidFill>
                  <a:srgbClr val="2E2E2E"/>
                </a:solidFill>
                <a:latin typeface="NexusSerif"/>
              </a:rPr>
              <a:t>After this alignment, there are three kinds of possible portions: region I, II, and III, respectively</a:t>
            </a: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marL="914400" lvl="2" indent="0">
              <a:buNone/>
            </a:pPr>
            <a:endParaRPr lang="en-US" altLang="zh-TW" b="0" i="0" dirty="0">
              <a:solidFill>
                <a:srgbClr val="2E2E2E"/>
              </a:solidFill>
              <a:effectLst/>
              <a:latin typeface="NexusSerif"/>
            </a:endParaRPr>
          </a:p>
          <a:p>
            <a:pPr lvl="1"/>
            <a:r>
              <a:rPr lang="en-US" altLang="zh-TW" dirty="0">
                <a:solidFill>
                  <a:srgbClr val="2E2E2E"/>
                </a:solidFill>
                <a:latin typeface="NexusSerif"/>
              </a:rPr>
              <a:t>Both of shape-based and morphology-based methods are unable to interpolate grey-scale images</a:t>
            </a:r>
            <a:endParaRPr lang="en-US" altLang="zh-TW" b="0" i="0" dirty="0">
              <a:solidFill>
                <a:srgbClr val="2E2E2E"/>
              </a:solidFill>
              <a:effectLst/>
              <a:latin typeface="NexusSerif"/>
            </a:endParaRPr>
          </a:p>
          <a:p>
            <a:pPr lvl="1"/>
            <a:r>
              <a:rPr lang="en-US" altLang="zh-TW" b="0" i="0" dirty="0">
                <a:solidFill>
                  <a:srgbClr val="2E2E2E"/>
                </a:solidFill>
                <a:effectLst/>
                <a:latin typeface="NexusSerif"/>
              </a:rPr>
              <a:t>registration-based image(2000s)</a:t>
            </a:r>
          </a:p>
          <a:p>
            <a:pPr lvl="1"/>
            <a:r>
              <a:rPr lang="en-US" altLang="zh-TW" dirty="0">
                <a:solidFill>
                  <a:srgbClr val="2E2E2E"/>
                </a:solidFill>
                <a:latin typeface="NexusSerif"/>
              </a:rPr>
              <a:t>B-spline-based</a:t>
            </a:r>
            <a:r>
              <a:rPr lang="en-US" altLang="zh-TW" b="0" i="0" dirty="0">
                <a:solidFill>
                  <a:srgbClr val="2E2E2E"/>
                </a:solidFill>
                <a:effectLst/>
                <a:latin typeface="NexusSerif"/>
              </a:rPr>
              <a:t>(2000s)</a:t>
            </a:r>
          </a:p>
          <a:p>
            <a:pPr marL="457200" lvl="1" indent="0">
              <a:buNone/>
            </a:pPr>
            <a:endParaRPr lang="en-US" altLang="zh-TW" dirty="0">
              <a:solidFill>
                <a:srgbClr val="2E2E2E"/>
              </a:solidFill>
              <a:latin typeface="NexusSerif"/>
            </a:endParaRPr>
          </a:p>
        </p:txBody>
      </p:sp>
      <p:sp>
        <p:nvSpPr>
          <p:cNvPr id="6" name="文字方塊 5">
            <a:extLst>
              <a:ext uri="{FF2B5EF4-FFF2-40B4-BE49-F238E27FC236}">
                <a16:creationId xmlns:a16="http://schemas.microsoft.com/office/drawing/2014/main" id="{04F58339-0CA7-4155-9A74-BE4738CEEEE3}"/>
              </a:ext>
            </a:extLst>
          </p:cNvPr>
          <p:cNvSpPr txBox="1"/>
          <p:nvPr/>
        </p:nvSpPr>
        <p:spPr>
          <a:xfrm>
            <a:off x="6711512" y="6258549"/>
            <a:ext cx="6358344" cy="646331"/>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en-US" altLang="zh-TW" sz="1200" dirty="0"/>
          </a:p>
          <a:p>
            <a:r>
              <a:rPr lang="en-US" altLang="zh-TW" sz="1200" dirty="0"/>
              <a:t>https://ieeexplore.ieee.org/document/1309715</a:t>
            </a:r>
          </a:p>
          <a:p>
            <a:r>
              <a:rPr lang="en-US" altLang="zh-TW" sz="1200" dirty="0"/>
              <a:t>https://www.sciencedirect.com/science/article/pii/S0898122113002538#br000090</a:t>
            </a:r>
            <a:endParaRPr lang="zh-TW" altLang="en-US" sz="1200" dirty="0"/>
          </a:p>
        </p:txBody>
      </p:sp>
      <p:pic>
        <p:nvPicPr>
          <p:cNvPr id="5" name="圖片 4">
            <a:extLst>
              <a:ext uri="{FF2B5EF4-FFF2-40B4-BE49-F238E27FC236}">
                <a16:creationId xmlns:a16="http://schemas.microsoft.com/office/drawing/2014/main" id="{B78B6714-CCCE-499A-B4C3-F32171E6596B}"/>
              </a:ext>
            </a:extLst>
          </p:cNvPr>
          <p:cNvPicPr>
            <a:picLocks noChangeAspect="1"/>
          </p:cNvPicPr>
          <p:nvPr/>
        </p:nvPicPr>
        <p:blipFill>
          <a:blip r:embed="rId3"/>
          <a:stretch>
            <a:fillRect/>
          </a:stretch>
        </p:blipFill>
        <p:spPr>
          <a:xfrm>
            <a:off x="3860098" y="2653323"/>
            <a:ext cx="1954364" cy="1864508"/>
          </a:xfrm>
          <a:prstGeom prst="rect">
            <a:avLst/>
          </a:prstGeom>
        </p:spPr>
      </p:pic>
      <p:sp>
        <p:nvSpPr>
          <p:cNvPr id="13" name="文字方塊 12">
            <a:extLst>
              <a:ext uri="{FF2B5EF4-FFF2-40B4-BE49-F238E27FC236}">
                <a16:creationId xmlns:a16="http://schemas.microsoft.com/office/drawing/2014/main" id="{6F268593-4A3B-4493-AD57-03DEF78F1C81}"/>
              </a:ext>
            </a:extLst>
          </p:cNvPr>
          <p:cNvSpPr txBox="1"/>
          <p:nvPr/>
        </p:nvSpPr>
        <p:spPr>
          <a:xfrm>
            <a:off x="5884070" y="3358867"/>
            <a:ext cx="5244977" cy="646331"/>
          </a:xfrm>
          <a:prstGeom prst="rect">
            <a:avLst/>
          </a:prstGeom>
          <a:noFill/>
        </p:spPr>
        <p:txBody>
          <a:bodyPr wrap="square">
            <a:spAutoFit/>
          </a:bodyPr>
          <a:lstStyle/>
          <a:p>
            <a:r>
              <a:rPr lang="en-US" altLang="zh-TW" dirty="0"/>
              <a:t>Regions I and II represent the morphological difference between the two objects </a:t>
            </a:r>
            <a:r>
              <a:rPr lang="en-US" altLang="zh-TW" b="0" i="0" dirty="0">
                <a:solidFill>
                  <a:srgbClr val="2E2E2E"/>
                </a:solidFill>
                <a:effectLst/>
                <a:latin typeface="NexusSerif"/>
              </a:rPr>
              <a:t>X</a:t>
            </a:r>
            <a:r>
              <a:rPr lang="en-US" altLang="zh-TW" sz="1000" b="0" i="0" dirty="0">
                <a:solidFill>
                  <a:srgbClr val="2E2E2E"/>
                </a:solidFill>
                <a:effectLst/>
                <a:latin typeface="NexusSerif"/>
              </a:rPr>
              <a:t>0</a:t>
            </a:r>
            <a:r>
              <a:rPr lang="en-US" altLang="zh-TW" b="0" i="0" dirty="0">
                <a:solidFill>
                  <a:srgbClr val="2E2E2E"/>
                </a:solidFill>
                <a:effectLst/>
                <a:latin typeface="NexusSerif"/>
              </a:rPr>
              <a:t> and X</a:t>
            </a:r>
            <a:r>
              <a:rPr lang="en-US" altLang="zh-TW" sz="1050" b="0" i="0" dirty="0">
                <a:solidFill>
                  <a:srgbClr val="2E2E2E"/>
                </a:solidFill>
                <a:effectLst/>
                <a:latin typeface="NexusSerif"/>
              </a:rPr>
              <a:t>n+1</a:t>
            </a:r>
            <a:r>
              <a:rPr lang="en-US" altLang="zh-TW" dirty="0"/>
              <a:t> .</a:t>
            </a:r>
            <a:endParaRPr lang="zh-TW" altLang="en-US" dirty="0"/>
          </a:p>
        </p:txBody>
      </p:sp>
      <p:sp>
        <p:nvSpPr>
          <p:cNvPr id="9" name="標題 1">
            <a:extLst>
              <a:ext uri="{FF2B5EF4-FFF2-40B4-BE49-F238E27FC236}">
                <a16:creationId xmlns:a16="http://schemas.microsoft.com/office/drawing/2014/main" id="{EC94A750-F339-474F-B540-1D2818F03C5E}"/>
              </a:ext>
            </a:extLst>
          </p:cNvPr>
          <p:cNvSpPr txBox="1">
            <a:spLocks/>
          </p:cNvSpPr>
          <p:nvPr/>
        </p:nvSpPr>
        <p:spPr>
          <a:xfrm>
            <a:off x="922507" y="2438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One-to-one object interpolation</a:t>
            </a:r>
            <a:endParaRPr lang="zh-TW" altLang="en-US" dirty="0"/>
          </a:p>
        </p:txBody>
      </p:sp>
    </p:spTree>
    <p:extLst>
      <p:ext uri="{BB962C8B-B14F-4D97-AF65-F5344CB8AC3E}">
        <p14:creationId xmlns:p14="http://schemas.microsoft.com/office/powerpoint/2010/main" val="101673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1487EC2-F796-4E5A-B0A7-073F2C14ADC8}"/>
              </a:ext>
            </a:extLst>
          </p:cNvPr>
          <p:cNvSpPr>
            <a:spLocks noGrp="1"/>
          </p:cNvSpPr>
          <p:nvPr>
            <p:ph type="title"/>
          </p:nvPr>
        </p:nvSpPr>
        <p:spPr>
          <a:xfrm>
            <a:off x="635000" y="640823"/>
            <a:ext cx="3418659" cy="5583148"/>
          </a:xfrm>
        </p:spPr>
        <p:txBody>
          <a:bodyPr anchor="ctr">
            <a:normAutofit/>
          </a:bodyPr>
          <a:lstStyle/>
          <a:p>
            <a:r>
              <a:rPr lang="en-US" altLang="zh-TW" sz="5400">
                <a:latin typeface="Arial Rounded MT Bold" panose="020F0704030504030204" pitchFamily="34" charset="0"/>
              </a:rPr>
              <a:t>outline</a:t>
            </a:r>
            <a:endParaRPr lang="zh-TW" altLang="en-US" sz="5400">
              <a:latin typeface="Arial Rounded MT Bold" panose="020F070403050403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內容版面配置區 2">
            <a:extLst>
              <a:ext uri="{FF2B5EF4-FFF2-40B4-BE49-F238E27FC236}">
                <a16:creationId xmlns:a16="http://schemas.microsoft.com/office/drawing/2014/main" id="{490D523B-CE72-49F8-8276-77F4301B79F7}"/>
              </a:ext>
            </a:extLst>
          </p:cNvPr>
          <p:cNvGraphicFramePr>
            <a:graphicFrameLocks noGrp="1"/>
          </p:cNvGraphicFramePr>
          <p:nvPr>
            <p:ph idx="1"/>
            <p:extLst>
              <p:ext uri="{D42A27DB-BD31-4B8C-83A1-F6EECF244321}">
                <p14:modId xmlns:p14="http://schemas.microsoft.com/office/powerpoint/2010/main" val="11196233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39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B3775B-C30E-4937-BF58-A0B2C03D1FBC}"/>
              </a:ext>
            </a:extLst>
          </p:cNvPr>
          <p:cNvSpPr>
            <a:spLocks noGrp="1"/>
          </p:cNvSpPr>
          <p:nvPr>
            <p:ph idx="1"/>
          </p:nvPr>
        </p:nvSpPr>
        <p:spPr/>
        <p:txBody>
          <a:bodyPr/>
          <a:lstStyle/>
          <a:p>
            <a:r>
              <a:rPr lang="en-US" altLang="zh-TW" b="0" i="0" dirty="0">
                <a:solidFill>
                  <a:srgbClr val="2E2E2E"/>
                </a:solidFill>
                <a:effectLst/>
                <a:latin typeface="NexusSerif"/>
              </a:rPr>
              <a:t>registration-based image interpolation depends on two prerequisites</a:t>
            </a:r>
          </a:p>
          <a:p>
            <a:pPr lvl="1"/>
            <a:r>
              <a:rPr lang="en-US" altLang="zh-TW" dirty="0">
                <a:solidFill>
                  <a:srgbClr val="2E2E2E"/>
                </a:solidFill>
                <a:latin typeface="NexusSerif"/>
              </a:rPr>
              <a:t>t</a:t>
            </a:r>
            <a:r>
              <a:rPr lang="en-US" altLang="zh-TW" b="0" i="0" dirty="0">
                <a:solidFill>
                  <a:srgbClr val="2E2E2E"/>
                </a:solidFill>
                <a:effectLst/>
                <a:latin typeface="NexusSerif"/>
              </a:rPr>
              <a:t>he neighboring slices contain similar anatomical features</a:t>
            </a:r>
          </a:p>
          <a:p>
            <a:pPr lvl="1"/>
            <a:r>
              <a:rPr lang="en-US" altLang="zh-TW" b="0" i="0" dirty="0">
                <a:solidFill>
                  <a:srgbClr val="2E2E2E"/>
                </a:solidFill>
                <a:effectLst/>
                <a:latin typeface="NexusSerif"/>
              </a:rPr>
              <a:t>the registration algorithm is capable of finding the transformation which maps similar features correctly.</a:t>
            </a:r>
          </a:p>
          <a:p>
            <a:endParaRPr lang="zh-TW" altLang="en-US" dirty="0"/>
          </a:p>
        </p:txBody>
      </p:sp>
      <p:pic>
        <p:nvPicPr>
          <p:cNvPr id="5" name="圖片 4">
            <a:extLst>
              <a:ext uri="{FF2B5EF4-FFF2-40B4-BE49-F238E27FC236}">
                <a16:creationId xmlns:a16="http://schemas.microsoft.com/office/drawing/2014/main" id="{DC1F9380-145C-47A4-A18A-3E9BBBE790B4}"/>
              </a:ext>
            </a:extLst>
          </p:cNvPr>
          <p:cNvPicPr>
            <a:picLocks noChangeAspect="1"/>
          </p:cNvPicPr>
          <p:nvPr/>
        </p:nvPicPr>
        <p:blipFill>
          <a:blip r:embed="rId3"/>
          <a:stretch>
            <a:fillRect/>
          </a:stretch>
        </p:blipFill>
        <p:spPr>
          <a:xfrm>
            <a:off x="1277550" y="3494314"/>
            <a:ext cx="9427893" cy="3068172"/>
          </a:xfrm>
          <a:prstGeom prst="rect">
            <a:avLst/>
          </a:prstGeom>
        </p:spPr>
      </p:pic>
      <p:sp>
        <p:nvSpPr>
          <p:cNvPr id="6" name="標題 1">
            <a:extLst>
              <a:ext uri="{FF2B5EF4-FFF2-40B4-BE49-F238E27FC236}">
                <a16:creationId xmlns:a16="http://schemas.microsoft.com/office/drawing/2014/main" id="{8D7FACEA-B4E1-4BD3-85E0-E00BDAEC2B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interpolation</a:t>
            </a:r>
            <a:endParaRPr lang="zh-TW" altLang="en-US" dirty="0"/>
          </a:p>
        </p:txBody>
      </p:sp>
    </p:spTree>
    <p:extLst>
      <p:ext uri="{BB962C8B-B14F-4D97-AF65-F5344CB8AC3E}">
        <p14:creationId xmlns:p14="http://schemas.microsoft.com/office/powerpoint/2010/main" val="252318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DB4-3880-4F9D-893B-3AE8AF8FBAB6}"/>
              </a:ext>
            </a:extLst>
          </p:cNvPr>
          <p:cNvSpPr>
            <a:spLocks noGrp="1"/>
          </p:cNvSpPr>
          <p:nvPr>
            <p:ph type="title"/>
          </p:nvPr>
        </p:nvSpPr>
        <p:spPr/>
        <p:txBody>
          <a:bodyPr/>
          <a:lstStyle/>
          <a:p>
            <a:r>
              <a:rPr lang="en-US" altLang="zh-TW" dirty="0"/>
              <a:t>Spline interpolation</a:t>
            </a:r>
            <a:endParaRPr lang="zh-TW" altLang="en-US" dirty="0"/>
          </a:p>
        </p:txBody>
      </p:sp>
      <p:sp>
        <p:nvSpPr>
          <p:cNvPr id="3" name="內容版面配置區 2">
            <a:extLst>
              <a:ext uri="{FF2B5EF4-FFF2-40B4-BE49-F238E27FC236}">
                <a16:creationId xmlns:a16="http://schemas.microsoft.com/office/drawing/2014/main" id="{B30F1E6E-72BE-42C2-8DC4-BADDFC17E3E0}"/>
              </a:ext>
            </a:extLst>
          </p:cNvPr>
          <p:cNvSpPr>
            <a:spLocks noGrp="1"/>
          </p:cNvSpPr>
          <p:nvPr>
            <p:ph idx="1"/>
          </p:nvPr>
        </p:nvSpPr>
        <p:spPr/>
        <p:txBody>
          <a:bodyPr>
            <a:normAutofit fontScale="85000" lnSpcReduction="20000"/>
          </a:bodyPr>
          <a:lstStyle/>
          <a:p>
            <a:r>
              <a:rPr lang="en-US" altLang="zh-TW" dirty="0"/>
              <a:t>Runge phenomenon</a:t>
            </a:r>
          </a:p>
          <a:p>
            <a:r>
              <a:rPr lang="en-US" altLang="zh-TW" dirty="0"/>
              <a:t>Linear		</a:t>
            </a:r>
          </a:p>
          <a:p>
            <a:endParaRPr lang="en-US" altLang="zh-TW" dirty="0"/>
          </a:p>
          <a:p>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r>
              <a:rPr lang="en-US" altLang="zh-TW" dirty="0"/>
              <a:t>Cubic</a:t>
            </a:r>
          </a:p>
          <a:p>
            <a:r>
              <a:rPr lang="en-US" altLang="zh-TW" dirty="0"/>
              <a:t>B/bicubic B</a:t>
            </a:r>
          </a:p>
          <a:p>
            <a:pPr marL="0" indent="0">
              <a:buNone/>
            </a:pPr>
            <a:endParaRPr lang="en-US" altLang="zh-TW" dirty="0"/>
          </a:p>
          <a:p>
            <a:pPr marL="0" indent="0">
              <a:buNone/>
            </a:pPr>
            <a:endParaRPr lang="zh-TW" altLang="en-US" dirty="0"/>
          </a:p>
        </p:txBody>
      </p:sp>
      <p:sp>
        <p:nvSpPr>
          <p:cNvPr id="5" name="文字方塊 4">
            <a:extLst>
              <a:ext uri="{FF2B5EF4-FFF2-40B4-BE49-F238E27FC236}">
                <a16:creationId xmlns:a16="http://schemas.microsoft.com/office/drawing/2014/main" id="{7E255083-2351-40A0-AACB-A2D7AE2841F0}"/>
              </a:ext>
            </a:extLst>
          </p:cNvPr>
          <p:cNvSpPr txBox="1"/>
          <p:nvPr/>
        </p:nvSpPr>
        <p:spPr>
          <a:xfrm>
            <a:off x="5941381" y="6311900"/>
            <a:ext cx="6094520" cy="461665"/>
          </a:xfrm>
          <a:prstGeom prst="rect">
            <a:avLst/>
          </a:prstGeom>
          <a:noFill/>
        </p:spPr>
        <p:txBody>
          <a:bodyPr wrap="square">
            <a:spAutoFit/>
          </a:bodyPr>
          <a:lstStyle/>
          <a:p>
            <a:r>
              <a:rPr lang="en-US" altLang="zh-TW" sz="1200" dirty="0"/>
              <a:t>Reference:</a:t>
            </a:r>
            <a:r>
              <a:rPr lang="zh-TW" altLang="en-US" sz="1200" dirty="0"/>
              <a:t>https://mropengate.blogspot.com/2015/04/cubic-spline-interpolation.html</a:t>
            </a:r>
            <a:endParaRPr lang="en-US" altLang="zh-TW" sz="1200" dirty="0"/>
          </a:p>
          <a:p>
            <a:r>
              <a:rPr lang="en-US" altLang="zh-TW" sz="1200" dirty="0" err="1"/>
              <a:t>Reference:https</a:t>
            </a:r>
            <a:r>
              <a:rPr lang="en-US" altLang="zh-TW" sz="1200" dirty="0"/>
              <a:t>://zhuanlan.zhihu.com/p/50626506</a:t>
            </a:r>
            <a:endParaRPr lang="zh-TW" altLang="en-US" sz="1200" dirty="0"/>
          </a:p>
        </p:txBody>
      </p:sp>
      <p:pic>
        <p:nvPicPr>
          <p:cNvPr id="7" name="圖片 6">
            <a:extLst>
              <a:ext uri="{FF2B5EF4-FFF2-40B4-BE49-F238E27FC236}">
                <a16:creationId xmlns:a16="http://schemas.microsoft.com/office/drawing/2014/main" id="{3428BC18-F91D-4724-8C86-20A8242DAB8F}"/>
              </a:ext>
            </a:extLst>
          </p:cNvPr>
          <p:cNvPicPr>
            <a:picLocks noChangeAspect="1"/>
          </p:cNvPicPr>
          <p:nvPr/>
        </p:nvPicPr>
        <p:blipFill>
          <a:blip r:embed="rId3"/>
          <a:stretch>
            <a:fillRect/>
          </a:stretch>
        </p:blipFill>
        <p:spPr>
          <a:xfrm>
            <a:off x="1099085" y="2630700"/>
            <a:ext cx="3483849" cy="2371299"/>
          </a:xfrm>
          <a:prstGeom prst="rect">
            <a:avLst/>
          </a:prstGeom>
        </p:spPr>
      </p:pic>
      <p:pic>
        <p:nvPicPr>
          <p:cNvPr id="11" name="圖片 10">
            <a:extLst>
              <a:ext uri="{FF2B5EF4-FFF2-40B4-BE49-F238E27FC236}">
                <a16:creationId xmlns:a16="http://schemas.microsoft.com/office/drawing/2014/main" id="{FB1F0465-2D6A-427A-866E-FF5764A1C7CC}"/>
              </a:ext>
            </a:extLst>
          </p:cNvPr>
          <p:cNvPicPr>
            <a:picLocks noChangeAspect="1"/>
          </p:cNvPicPr>
          <p:nvPr/>
        </p:nvPicPr>
        <p:blipFill>
          <a:blip r:embed="rId4"/>
          <a:stretch>
            <a:fillRect/>
          </a:stretch>
        </p:blipFill>
        <p:spPr>
          <a:xfrm>
            <a:off x="7380539" y="287440"/>
            <a:ext cx="3216204" cy="3076369"/>
          </a:xfrm>
          <a:prstGeom prst="rect">
            <a:avLst/>
          </a:prstGeom>
        </p:spPr>
      </p:pic>
      <p:pic>
        <p:nvPicPr>
          <p:cNvPr id="13" name="圖片 12">
            <a:extLst>
              <a:ext uri="{FF2B5EF4-FFF2-40B4-BE49-F238E27FC236}">
                <a16:creationId xmlns:a16="http://schemas.microsoft.com/office/drawing/2014/main" id="{B122EF75-B782-4A1B-AF8D-E37C6553D34C}"/>
              </a:ext>
            </a:extLst>
          </p:cNvPr>
          <p:cNvPicPr>
            <a:picLocks noChangeAspect="1"/>
          </p:cNvPicPr>
          <p:nvPr/>
        </p:nvPicPr>
        <p:blipFill>
          <a:blip r:embed="rId5"/>
          <a:stretch>
            <a:fillRect/>
          </a:stretch>
        </p:blipFill>
        <p:spPr>
          <a:xfrm>
            <a:off x="7017921" y="3470660"/>
            <a:ext cx="3817916" cy="2841240"/>
          </a:xfrm>
          <a:prstGeom prst="rect">
            <a:avLst/>
          </a:prstGeom>
        </p:spPr>
      </p:pic>
      <p:pic>
        <p:nvPicPr>
          <p:cNvPr id="15" name="圖片 14">
            <a:extLst>
              <a:ext uri="{FF2B5EF4-FFF2-40B4-BE49-F238E27FC236}">
                <a16:creationId xmlns:a16="http://schemas.microsoft.com/office/drawing/2014/main" id="{E948E108-D9E2-42EC-A554-2D2988EF9976}"/>
              </a:ext>
            </a:extLst>
          </p:cNvPr>
          <p:cNvPicPr>
            <a:picLocks noChangeAspect="1"/>
          </p:cNvPicPr>
          <p:nvPr/>
        </p:nvPicPr>
        <p:blipFill>
          <a:blip r:embed="rId6"/>
          <a:stretch>
            <a:fillRect/>
          </a:stretch>
        </p:blipFill>
        <p:spPr>
          <a:xfrm>
            <a:off x="889304" y="6006059"/>
            <a:ext cx="4898210" cy="486816"/>
          </a:xfrm>
          <a:prstGeom prst="rect">
            <a:avLst/>
          </a:prstGeom>
        </p:spPr>
      </p:pic>
    </p:spTree>
    <p:extLst>
      <p:ext uri="{BB962C8B-B14F-4D97-AF65-F5344CB8AC3E}">
        <p14:creationId xmlns:p14="http://schemas.microsoft.com/office/powerpoint/2010/main" val="13468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D0872D-43B5-4615-8F12-42C9E48FCC4C}"/>
              </a:ext>
            </a:extLst>
          </p:cNvPr>
          <p:cNvSpPr>
            <a:spLocks noGrp="1"/>
          </p:cNvSpPr>
          <p:nvPr>
            <p:ph type="title"/>
          </p:nvPr>
        </p:nvSpPr>
        <p:spPr/>
        <p:txBody>
          <a:bodyPr/>
          <a:lstStyle/>
          <a:p>
            <a:r>
              <a:rPr lang="en-US" altLang="zh-TW" dirty="0"/>
              <a:t>Asymmetric interpolation </a:t>
            </a:r>
            <a:endParaRPr lang="zh-TW" altLang="en-US" dirty="0"/>
          </a:p>
        </p:txBody>
      </p:sp>
      <p:pic>
        <p:nvPicPr>
          <p:cNvPr id="5" name="內容版面配置區 4">
            <a:extLst>
              <a:ext uri="{FF2B5EF4-FFF2-40B4-BE49-F238E27FC236}">
                <a16:creationId xmlns:a16="http://schemas.microsoft.com/office/drawing/2014/main" id="{17E4BF94-027B-401E-A006-1B69036A2629}"/>
              </a:ext>
            </a:extLst>
          </p:cNvPr>
          <p:cNvPicPr>
            <a:picLocks noGrp="1" noChangeAspect="1"/>
          </p:cNvPicPr>
          <p:nvPr>
            <p:ph idx="1"/>
          </p:nvPr>
        </p:nvPicPr>
        <p:blipFill>
          <a:blip r:embed="rId3"/>
          <a:stretch>
            <a:fillRect/>
          </a:stretch>
        </p:blipFill>
        <p:spPr>
          <a:xfrm>
            <a:off x="2088696" y="1625373"/>
            <a:ext cx="7270841" cy="1758651"/>
          </a:xfrm>
        </p:spPr>
      </p:pic>
      <p:pic>
        <p:nvPicPr>
          <p:cNvPr id="6" name="圖片 5">
            <a:extLst>
              <a:ext uri="{FF2B5EF4-FFF2-40B4-BE49-F238E27FC236}">
                <a16:creationId xmlns:a16="http://schemas.microsoft.com/office/drawing/2014/main" id="{2AD4994D-9AD1-4743-B5FA-88496D2A04C7}"/>
              </a:ext>
            </a:extLst>
          </p:cNvPr>
          <p:cNvPicPr>
            <a:picLocks noChangeAspect="1"/>
          </p:cNvPicPr>
          <p:nvPr/>
        </p:nvPicPr>
        <p:blipFill>
          <a:blip r:embed="rId4"/>
          <a:stretch>
            <a:fillRect/>
          </a:stretch>
        </p:blipFill>
        <p:spPr>
          <a:xfrm>
            <a:off x="1559511" y="4161520"/>
            <a:ext cx="5453606" cy="2586717"/>
          </a:xfrm>
          <a:prstGeom prst="rect">
            <a:avLst/>
          </a:prstGeom>
        </p:spPr>
      </p:pic>
      <p:sp>
        <p:nvSpPr>
          <p:cNvPr id="8" name="文字方塊 7">
            <a:extLst>
              <a:ext uri="{FF2B5EF4-FFF2-40B4-BE49-F238E27FC236}">
                <a16:creationId xmlns:a16="http://schemas.microsoft.com/office/drawing/2014/main" id="{29BDAC59-7BF4-4AE8-88CC-3EF093CF7D77}"/>
              </a:ext>
            </a:extLst>
          </p:cNvPr>
          <p:cNvSpPr txBox="1"/>
          <p:nvPr/>
        </p:nvSpPr>
        <p:spPr>
          <a:xfrm>
            <a:off x="5040183" y="3322021"/>
            <a:ext cx="6097088" cy="369332"/>
          </a:xfrm>
          <a:prstGeom prst="rect">
            <a:avLst/>
          </a:prstGeom>
          <a:noFill/>
        </p:spPr>
        <p:txBody>
          <a:bodyPr wrap="square">
            <a:spAutoFit/>
          </a:bodyPr>
          <a:lstStyle/>
          <a:p>
            <a:r>
              <a:rPr lang="en-US" altLang="zh-TW" dirty="0"/>
              <a:t>Scene-based</a:t>
            </a:r>
          </a:p>
        </p:txBody>
      </p:sp>
      <p:pic>
        <p:nvPicPr>
          <p:cNvPr id="10" name="圖片 9">
            <a:extLst>
              <a:ext uri="{FF2B5EF4-FFF2-40B4-BE49-F238E27FC236}">
                <a16:creationId xmlns:a16="http://schemas.microsoft.com/office/drawing/2014/main" id="{DE87DB2F-FF7C-4EDE-90AD-FB6A7A0D8EC5}"/>
              </a:ext>
            </a:extLst>
          </p:cNvPr>
          <p:cNvPicPr>
            <a:picLocks noChangeAspect="1"/>
          </p:cNvPicPr>
          <p:nvPr/>
        </p:nvPicPr>
        <p:blipFill>
          <a:blip r:embed="rId5"/>
          <a:stretch>
            <a:fillRect/>
          </a:stretch>
        </p:blipFill>
        <p:spPr>
          <a:xfrm>
            <a:off x="4286314" y="3691353"/>
            <a:ext cx="3381375" cy="323850"/>
          </a:xfrm>
          <a:prstGeom prst="rect">
            <a:avLst/>
          </a:prstGeom>
        </p:spPr>
      </p:pic>
      <p:pic>
        <p:nvPicPr>
          <p:cNvPr id="15" name="圖片 14">
            <a:extLst>
              <a:ext uri="{FF2B5EF4-FFF2-40B4-BE49-F238E27FC236}">
                <a16:creationId xmlns:a16="http://schemas.microsoft.com/office/drawing/2014/main" id="{5FDDAE7C-3FDD-4616-A8E0-4FA43B22F51B}"/>
              </a:ext>
            </a:extLst>
          </p:cNvPr>
          <p:cNvPicPr>
            <a:picLocks noChangeAspect="1"/>
          </p:cNvPicPr>
          <p:nvPr/>
        </p:nvPicPr>
        <p:blipFill>
          <a:blip r:embed="rId6"/>
          <a:stretch>
            <a:fillRect/>
          </a:stretch>
        </p:blipFill>
        <p:spPr>
          <a:xfrm>
            <a:off x="7988474" y="4489248"/>
            <a:ext cx="1676400" cy="1666875"/>
          </a:xfrm>
          <a:prstGeom prst="rect">
            <a:avLst/>
          </a:prstGeom>
        </p:spPr>
      </p:pic>
      <p:pic>
        <p:nvPicPr>
          <p:cNvPr id="17" name="圖片 16">
            <a:extLst>
              <a:ext uri="{FF2B5EF4-FFF2-40B4-BE49-F238E27FC236}">
                <a16:creationId xmlns:a16="http://schemas.microsoft.com/office/drawing/2014/main" id="{0FC2A163-B52B-44D5-AB0D-4252A813744B}"/>
              </a:ext>
            </a:extLst>
          </p:cNvPr>
          <p:cNvPicPr>
            <a:picLocks noChangeAspect="1"/>
          </p:cNvPicPr>
          <p:nvPr/>
        </p:nvPicPr>
        <p:blipFill>
          <a:blip r:embed="rId7"/>
          <a:stretch>
            <a:fillRect/>
          </a:stretch>
        </p:blipFill>
        <p:spPr>
          <a:xfrm>
            <a:off x="9664874" y="4489248"/>
            <a:ext cx="1686838" cy="1666875"/>
          </a:xfrm>
          <a:prstGeom prst="rect">
            <a:avLst/>
          </a:prstGeom>
        </p:spPr>
      </p:pic>
      <p:cxnSp>
        <p:nvCxnSpPr>
          <p:cNvPr id="19" name="直線單箭頭接點 18">
            <a:extLst>
              <a:ext uri="{FF2B5EF4-FFF2-40B4-BE49-F238E27FC236}">
                <a16:creationId xmlns:a16="http://schemas.microsoft.com/office/drawing/2014/main" id="{FA9FD796-3850-4C82-AE8E-62D9B66723FB}"/>
              </a:ext>
            </a:extLst>
          </p:cNvPr>
          <p:cNvCxnSpPr>
            <a:cxnSpLocks/>
          </p:cNvCxnSpPr>
          <p:nvPr/>
        </p:nvCxnSpPr>
        <p:spPr>
          <a:xfrm>
            <a:off x="10502000"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530CACE-5E5A-497D-8161-8848FCE7BB77}"/>
              </a:ext>
            </a:extLst>
          </p:cNvPr>
          <p:cNvCxnSpPr>
            <a:cxnSpLocks/>
          </p:cNvCxnSpPr>
          <p:nvPr/>
        </p:nvCxnSpPr>
        <p:spPr>
          <a:xfrm>
            <a:off x="8800548"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73A6BD81-155B-4B7A-A184-9A8E932E4971}"/>
              </a:ext>
            </a:extLst>
          </p:cNvPr>
          <p:cNvSpPr txBox="1"/>
          <p:nvPr/>
        </p:nvSpPr>
        <p:spPr>
          <a:xfrm>
            <a:off x="6616330" y="6396335"/>
            <a:ext cx="6097088" cy="461665"/>
          </a:xfrm>
          <a:prstGeom prst="rect">
            <a:avLst/>
          </a:prstGeom>
          <a:noFill/>
        </p:spPr>
        <p:txBody>
          <a:bodyPr wrap="square">
            <a:spAutoFit/>
          </a:bodyPr>
          <a:lstStyle/>
          <a:p>
            <a:r>
              <a:rPr lang="en-US" altLang="zh-TW" sz="1200" dirty="0"/>
              <a:t>reference:</a:t>
            </a:r>
            <a:r>
              <a:rPr lang="zh-TW" altLang="en-US" sz="1200" dirty="0"/>
              <a:t>https://archive.siam.org/books/fa06/Modersitzki_FAIR_2009_FA06.pdf</a:t>
            </a:r>
            <a:endParaRPr lang="en-US" altLang="zh-TW" sz="1200" dirty="0"/>
          </a:p>
          <a:p>
            <a:r>
              <a:rPr lang="en-US" altLang="zh-TW" sz="1200" dirty="0" err="1"/>
              <a:t>Fig:https</a:t>
            </a:r>
            <a:r>
              <a:rPr lang="en-US" altLang="zh-TW" sz="1200" dirty="0"/>
              <a:t>://www.sciencedirect.com/science/article/pii/S0898122113002538#br000090</a:t>
            </a:r>
            <a:endParaRPr lang="zh-TW" altLang="en-US" sz="1200" dirty="0"/>
          </a:p>
        </p:txBody>
      </p:sp>
    </p:spTree>
    <p:extLst>
      <p:ext uri="{BB962C8B-B14F-4D97-AF65-F5344CB8AC3E}">
        <p14:creationId xmlns:p14="http://schemas.microsoft.com/office/powerpoint/2010/main" val="665665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8D0AB-7076-4DC3-95BE-96A4E8ABD696}"/>
              </a:ext>
            </a:extLst>
          </p:cNvPr>
          <p:cNvSpPr>
            <a:spLocks noGrp="1"/>
          </p:cNvSpPr>
          <p:nvPr>
            <p:ph type="title"/>
          </p:nvPr>
        </p:nvSpPr>
        <p:spPr/>
        <p:txBody>
          <a:bodyPr/>
          <a:lstStyle/>
          <a:p>
            <a:r>
              <a:rPr lang="en-US" altLang="zh-TW" dirty="0"/>
              <a:t>Real medical images</a:t>
            </a:r>
            <a:endParaRPr lang="zh-TW" altLang="en-US" dirty="0"/>
          </a:p>
        </p:txBody>
      </p:sp>
      <p:pic>
        <p:nvPicPr>
          <p:cNvPr id="7" name="內容版面配置區 6">
            <a:extLst>
              <a:ext uri="{FF2B5EF4-FFF2-40B4-BE49-F238E27FC236}">
                <a16:creationId xmlns:a16="http://schemas.microsoft.com/office/drawing/2014/main" id="{0E688E50-C77B-4FD2-B347-C152B601B084}"/>
              </a:ext>
            </a:extLst>
          </p:cNvPr>
          <p:cNvPicPr>
            <a:picLocks noGrp="1" noChangeAspect="1"/>
          </p:cNvPicPr>
          <p:nvPr>
            <p:ph idx="1"/>
          </p:nvPr>
        </p:nvPicPr>
        <p:blipFill>
          <a:blip r:embed="rId3"/>
          <a:stretch>
            <a:fillRect/>
          </a:stretch>
        </p:blipFill>
        <p:spPr>
          <a:xfrm>
            <a:off x="2094683" y="1851910"/>
            <a:ext cx="8172450" cy="3619500"/>
          </a:xfrm>
        </p:spPr>
      </p:pic>
      <p:sp>
        <p:nvSpPr>
          <p:cNvPr id="9" name="文字方塊 8">
            <a:extLst>
              <a:ext uri="{FF2B5EF4-FFF2-40B4-BE49-F238E27FC236}">
                <a16:creationId xmlns:a16="http://schemas.microsoft.com/office/drawing/2014/main" id="{51BB1D8B-15D8-4113-8C95-7C7D2CBBF79A}"/>
              </a:ext>
            </a:extLst>
          </p:cNvPr>
          <p:cNvSpPr txBox="1"/>
          <p:nvPr/>
        </p:nvSpPr>
        <p:spPr>
          <a:xfrm>
            <a:off x="5829323" y="6124607"/>
            <a:ext cx="6097088" cy="646331"/>
          </a:xfrm>
          <a:prstGeom prst="rect">
            <a:avLst/>
          </a:prstGeom>
          <a:noFill/>
        </p:spPr>
        <p:txBody>
          <a:bodyPr wrap="square">
            <a:spAutoFit/>
          </a:bodyPr>
          <a:lstStyle/>
          <a:p>
            <a:r>
              <a:rPr lang="zh-TW" altLang="en-US" dirty="0"/>
              <a:t>https://www.sciencedirect.com/science/article/pii/S0898122113002538#br000090</a:t>
            </a:r>
          </a:p>
        </p:txBody>
      </p:sp>
    </p:spTree>
    <p:extLst>
      <p:ext uri="{BB962C8B-B14F-4D97-AF65-F5344CB8AC3E}">
        <p14:creationId xmlns:p14="http://schemas.microsoft.com/office/powerpoint/2010/main" val="102243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411007-ED55-4483-A146-D41811351AC4}"/>
              </a:ext>
            </a:extLst>
          </p:cNvPr>
          <p:cNvSpPr>
            <a:spLocks noGrp="1"/>
          </p:cNvSpPr>
          <p:nvPr>
            <p:ph type="title"/>
          </p:nvPr>
        </p:nvSpPr>
        <p:spPr/>
        <p:txBody>
          <a:bodyPr/>
          <a:lstStyle/>
          <a:p>
            <a:r>
              <a:rPr lang="en-US" altLang="zh-TW" dirty="0"/>
              <a:t>Real medical Images</a:t>
            </a:r>
            <a:endParaRPr lang="zh-TW" altLang="en-US" dirty="0"/>
          </a:p>
        </p:txBody>
      </p:sp>
      <p:grpSp>
        <p:nvGrpSpPr>
          <p:cNvPr id="9" name="群組 8">
            <a:extLst>
              <a:ext uri="{FF2B5EF4-FFF2-40B4-BE49-F238E27FC236}">
                <a16:creationId xmlns:a16="http://schemas.microsoft.com/office/drawing/2014/main" id="{C9D6B3E0-0E97-4A94-BC7C-1C1496C5679B}"/>
              </a:ext>
            </a:extLst>
          </p:cNvPr>
          <p:cNvGrpSpPr/>
          <p:nvPr/>
        </p:nvGrpSpPr>
        <p:grpSpPr>
          <a:xfrm>
            <a:off x="923194" y="1908237"/>
            <a:ext cx="5595529" cy="2513231"/>
            <a:chOff x="1693545" y="1927026"/>
            <a:chExt cx="5595529" cy="2513231"/>
          </a:xfrm>
        </p:grpSpPr>
        <p:pic>
          <p:nvPicPr>
            <p:cNvPr id="7" name="圖片 6">
              <a:extLst>
                <a:ext uri="{FF2B5EF4-FFF2-40B4-BE49-F238E27FC236}">
                  <a16:creationId xmlns:a16="http://schemas.microsoft.com/office/drawing/2014/main" id="{1D8D91B6-A235-4C23-98BB-6B2894BADDEC}"/>
                </a:ext>
              </a:extLst>
            </p:cNvPr>
            <p:cNvPicPr>
              <a:picLocks noChangeAspect="1"/>
            </p:cNvPicPr>
            <p:nvPr/>
          </p:nvPicPr>
          <p:blipFill>
            <a:blip r:embed="rId2"/>
            <a:stretch>
              <a:fillRect/>
            </a:stretch>
          </p:blipFill>
          <p:spPr>
            <a:xfrm>
              <a:off x="1693545" y="1927026"/>
              <a:ext cx="4781550" cy="1866900"/>
            </a:xfrm>
            <a:prstGeom prst="rect">
              <a:avLst/>
            </a:prstGeom>
          </p:spPr>
        </p:pic>
        <p:sp>
          <p:nvSpPr>
            <p:cNvPr id="8" name="文字方塊 7">
              <a:extLst>
                <a:ext uri="{FF2B5EF4-FFF2-40B4-BE49-F238E27FC236}">
                  <a16:creationId xmlns:a16="http://schemas.microsoft.com/office/drawing/2014/main" id="{B02BC3E8-3C5E-431A-B144-E2B6C5826E25}"/>
                </a:ext>
              </a:extLst>
            </p:cNvPr>
            <p:cNvSpPr txBox="1"/>
            <p:nvPr/>
          </p:nvSpPr>
          <p:spPr>
            <a:xfrm>
              <a:off x="2063930" y="3793926"/>
              <a:ext cx="5225144" cy="646331"/>
            </a:xfrm>
            <a:prstGeom prst="rect">
              <a:avLst/>
            </a:prstGeom>
            <a:noFill/>
          </p:spPr>
          <p:txBody>
            <a:bodyPr wrap="square" rtlCol="0">
              <a:spAutoFit/>
            </a:bodyPr>
            <a:lstStyle/>
            <a:p>
              <a:r>
                <a:rPr lang="en-US" altLang="zh-TW" dirty="0"/>
                <a:t>MR</a:t>
              </a:r>
              <a:r>
                <a:rPr lang="zh-TW" altLang="en-US" dirty="0"/>
                <a:t> </a:t>
              </a:r>
              <a:r>
                <a:rPr lang="en-US" altLang="zh-TW" dirty="0"/>
                <a:t>brain sequence           CT chest sequence</a:t>
              </a:r>
            </a:p>
            <a:p>
              <a:r>
                <a:rPr lang="en-US" altLang="zh-TW" dirty="0"/>
                <a:t>       (161 slices)		  (69 slices)</a:t>
              </a:r>
              <a:endParaRPr lang="zh-TW" altLang="en-US" dirty="0"/>
            </a:p>
          </p:txBody>
        </p:sp>
      </p:grpSp>
      <p:pic>
        <p:nvPicPr>
          <p:cNvPr id="11" name="圖片 10">
            <a:extLst>
              <a:ext uri="{FF2B5EF4-FFF2-40B4-BE49-F238E27FC236}">
                <a16:creationId xmlns:a16="http://schemas.microsoft.com/office/drawing/2014/main" id="{0BECE392-1294-45F8-8295-7142A5C08DBF}"/>
              </a:ext>
            </a:extLst>
          </p:cNvPr>
          <p:cNvPicPr>
            <a:picLocks noChangeAspect="1"/>
          </p:cNvPicPr>
          <p:nvPr/>
        </p:nvPicPr>
        <p:blipFill>
          <a:blip r:embed="rId3"/>
          <a:stretch>
            <a:fillRect/>
          </a:stretch>
        </p:blipFill>
        <p:spPr>
          <a:xfrm>
            <a:off x="923194" y="4506061"/>
            <a:ext cx="4867341" cy="1999856"/>
          </a:xfrm>
          <a:prstGeom prst="rect">
            <a:avLst/>
          </a:prstGeom>
        </p:spPr>
      </p:pic>
    </p:spTree>
    <p:extLst>
      <p:ext uri="{BB962C8B-B14F-4D97-AF65-F5344CB8AC3E}">
        <p14:creationId xmlns:p14="http://schemas.microsoft.com/office/powerpoint/2010/main" val="750859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349B03-84A6-4032-A2B2-A9756942236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5C71B5-AF47-49C1-A2FD-A02F9544C25A}"/>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A3C0DD67-770D-4A05-BE36-D295CDEE465A}"/>
              </a:ext>
            </a:extLst>
          </p:cNvPr>
          <p:cNvPicPr>
            <a:picLocks noChangeAspect="1"/>
          </p:cNvPicPr>
          <p:nvPr/>
        </p:nvPicPr>
        <p:blipFill>
          <a:blip r:embed="rId2"/>
          <a:stretch>
            <a:fillRect/>
          </a:stretch>
        </p:blipFill>
        <p:spPr>
          <a:xfrm>
            <a:off x="1877468" y="144200"/>
            <a:ext cx="8754864" cy="6713800"/>
          </a:xfrm>
          <a:prstGeom prst="rect">
            <a:avLst/>
          </a:prstGeom>
        </p:spPr>
      </p:pic>
    </p:spTree>
    <p:extLst>
      <p:ext uri="{BB962C8B-B14F-4D97-AF65-F5344CB8AC3E}">
        <p14:creationId xmlns:p14="http://schemas.microsoft.com/office/powerpoint/2010/main" val="3095145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41D4B7-8A53-4C37-8E33-372EAB577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434" y="253548"/>
            <a:ext cx="5608934" cy="6102802"/>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F4422E8-397A-4CB9-BE09-DFE0A726E7B7}"/>
              </a:ext>
            </a:extLst>
          </p:cNvPr>
          <p:cNvSpPr>
            <a:spLocks noGrp="1"/>
          </p:cNvSpPr>
          <p:nvPr>
            <p:ph type="title"/>
          </p:nvPr>
        </p:nvSpPr>
        <p:spPr>
          <a:xfrm>
            <a:off x="6585283" y="420017"/>
            <a:ext cx="5069305" cy="5769864"/>
          </a:xfrm>
        </p:spPr>
        <p:txBody>
          <a:bodyPr vert="horz" lIns="91440" tIns="45720" rIns="91440" bIns="45720" rtlCol="0" anchor="ctr">
            <a:normAutofit/>
          </a:bodyPr>
          <a:lstStyle/>
          <a:p>
            <a:pPr algn="ctr"/>
            <a:r>
              <a:rPr lang="zh-TW" altLang="en-US" sz="5400" dirty="0"/>
              <a:t>你有什麼問題</a:t>
            </a:r>
            <a:endParaRPr lang="en-US" altLang="zh-TW" sz="5400" dirty="0"/>
          </a:p>
        </p:txBody>
      </p:sp>
      <p:sp>
        <p:nvSpPr>
          <p:cNvPr id="12" name="Rectangle 11">
            <a:extLst>
              <a:ext uri="{FF2B5EF4-FFF2-40B4-BE49-F238E27FC236}">
                <a16:creationId xmlns:a16="http://schemas.microsoft.com/office/drawing/2014/main" id="{B630B15B-CFE8-4FE5-8F6E-666207C94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102802"/>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B51AAA3-DDFE-48DE-AF38-BE32846E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848" y="420017"/>
            <a:ext cx="5532146" cy="5769864"/>
          </a:xfrm>
          <a:prstGeom prst="rect">
            <a:avLst/>
          </a:prstGeom>
          <a:noFill/>
          <a:ln w="6350" cap="sq" cmpd="sng" algn="ctr">
            <a:solidFill>
              <a:srgbClr val="404040"/>
            </a:solidFill>
            <a:prstDash val="solid"/>
            <a:miter lim="800000"/>
          </a:ln>
          <a:effectLst/>
        </p:spPr>
      </p:sp>
      <p:pic>
        <p:nvPicPr>
          <p:cNvPr id="5" name="內容版面配置區 4">
            <a:extLst>
              <a:ext uri="{FF2B5EF4-FFF2-40B4-BE49-F238E27FC236}">
                <a16:creationId xmlns:a16="http://schemas.microsoft.com/office/drawing/2014/main" id="{3E1C3BA3-E774-48FC-BB15-5F849B817F52}"/>
              </a:ext>
            </a:extLst>
          </p:cNvPr>
          <p:cNvPicPr>
            <a:picLocks noGrp="1" noChangeAspect="1"/>
          </p:cNvPicPr>
          <p:nvPr>
            <p:ph idx="1"/>
          </p:nvPr>
        </p:nvPicPr>
        <p:blipFill rotWithShape="1">
          <a:blip r:embed="rId2"/>
          <a:srcRect l="4024" r="-4" b="-4"/>
          <a:stretch/>
        </p:blipFill>
        <p:spPr>
          <a:xfrm>
            <a:off x="725707" y="740057"/>
            <a:ext cx="4886429" cy="5129784"/>
          </a:xfrm>
          <a:prstGeom prst="rect">
            <a:avLst/>
          </a:prstGeom>
        </p:spPr>
      </p:pic>
    </p:spTree>
    <p:extLst>
      <p:ext uri="{BB962C8B-B14F-4D97-AF65-F5344CB8AC3E}">
        <p14:creationId xmlns:p14="http://schemas.microsoft.com/office/powerpoint/2010/main" val="24070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a:xfrm>
            <a:off x="838200" y="1825625"/>
            <a:ext cx="10515600" cy="4789184"/>
          </a:xfrm>
        </p:spPr>
        <p:txBody>
          <a:bodyPr>
            <a:normAutofit fontScale="70000" lnSpcReduction="20000"/>
          </a:bodyPr>
          <a:lstStyle/>
          <a:p>
            <a:pPr>
              <a:lnSpc>
                <a:spcPct val="170000"/>
              </a:lnSpc>
            </a:pPr>
            <a:r>
              <a:rPr lang="en-US" altLang="zh-TW" dirty="0">
                <a:latin typeface="Arial Rounded MT Bold" panose="020F0704030504030204" pitchFamily="34" charset="0"/>
              </a:rPr>
              <a:t>The software was selected randomly by me at first time. I finally decided to introduce the topic because it can use python language  which is slightly familiar to me. </a:t>
            </a:r>
            <a:r>
              <a:rPr lang="en-US" altLang="zh-TW" dirty="0" err="1">
                <a:latin typeface="Arial Rounded MT Bold" panose="020F0704030504030204" pitchFamily="34" charset="0"/>
              </a:rPr>
              <a:t>uhhh</a:t>
            </a:r>
            <a:r>
              <a:rPr lang="en-US" altLang="zh-TW" dirty="0">
                <a:latin typeface="Arial Rounded MT Bold" panose="020F0704030504030204" pitchFamily="34" charset="0"/>
              </a:rPr>
              <a:t>... In fact, I haven’t  used python since last semester and almost forgot how to do.</a:t>
            </a:r>
          </a:p>
          <a:p>
            <a:pPr>
              <a:lnSpc>
                <a:spcPct val="170000"/>
              </a:lnSpc>
            </a:pPr>
            <a:r>
              <a:rPr lang="en-US" altLang="zh-TW" dirty="0">
                <a:latin typeface="Arial Rounded MT Bold" panose="020F0704030504030204" pitchFamily="34" charset="0"/>
              </a:rPr>
              <a:t>However, ITK doesn’t provide any visualization functionalities. If applications requires visualization, we need to install another software, such as 3D Slicer, The Visualization Toolkit (VTK),and etc. additionally. Accidently, I found an easy-to-start software based on ITK,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which supports image IO, basic image manipulation,ITKv4 registration framework, and so on.</a:t>
            </a:r>
          </a:p>
          <a:p>
            <a:pPr marL="0" indent="0">
              <a:lnSpc>
                <a:spcPct val="170000"/>
              </a:lnSpc>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fontScale="92500"/>
          </a:bodyPr>
          <a:lstStyle/>
          <a:p>
            <a:pPr>
              <a:lnSpc>
                <a:spcPct val="150000"/>
              </a:lnSpc>
            </a:pPr>
            <a:r>
              <a:rPr lang="en-US" altLang="zh-TW" dirty="0">
                <a:latin typeface="Arial Rounded MT Bold" panose="020F0704030504030204" pitchFamily="34" charset="0"/>
              </a:rPr>
              <a:t>I</a:t>
            </a:r>
            <a:r>
              <a:rPr lang="en-US" altLang="zh-TW" b="0" i="0" dirty="0">
                <a:effectLst/>
                <a:latin typeface="Arial Rounded MT Bold" panose="020F0704030504030204" pitchFamily="34" charset="0"/>
              </a:rPr>
              <a:t>nsight </a:t>
            </a:r>
            <a:r>
              <a:rPr lang="en-US" altLang="zh-TW" dirty="0">
                <a:latin typeface="Arial Rounded MT Bold" panose="020F0704030504030204" pitchFamily="34" charset="0"/>
              </a:rPr>
              <a:t>T</a:t>
            </a:r>
            <a:r>
              <a:rPr lang="en-US" altLang="zh-TW" b="0" i="0" dirty="0">
                <a:effectLst/>
                <a:latin typeface="Arial Rounded MT Bold" panose="020F0704030504030204" pitchFamily="34" charset="0"/>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pPr>
              <a:lnSpc>
                <a:spcPct val="150000"/>
              </a:lnSpc>
            </a:pPr>
            <a:r>
              <a:rPr lang="en-US" altLang="zh-TW" dirty="0">
                <a:latin typeface="Arial Rounded MT Bold" panose="020F0704030504030204" pitchFamily="34" charset="0"/>
              </a:rPr>
              <a:t>The latest version is 5.1.2 (12/8 2020)</a:t>
            </a:r>
          </a:p>
          <a:p>
            <a:pPr>
              <a:lnSpc>
                <a:spcPct val="150000"/>
              </a:lnSpc>
            </a:pPr>
            <a:r>
              <a:rPr lang="en-US" altLang="zh-TW" dirty="0">
                <a:latin typeface="Arial Rounded MT Bold" panose="020F0704030504030204" pitchFamily="34" charset="0"/>
              </a:rPr>
              <a:t>language</a:t>
            </a:r>
            <a:r>
              <a:rPr lang="zh-TW" altLang="en-US" dirty="0">
                <a:latin typeface="Arial Rounded MT Bold" panose="020F0704030504030204" pitchFamily="34" charset="0"/>
              </a:rPr>
              <a:t>：</a:t>
            </a:r>
            <a:r>
              <a:rPr lang="en-US" altLang="zh-TW" dirty="0" err="1">
                <a:latin typeface="Arial Rounded MT Bold" panose="020F0704030504030204" pitchFamily="34" charset="0"/>
              </a:rPr>
              <a:t>c++</a:t>
            </a:r>
            <a:r>
              <a:rPr lang="en-US" altLang="zh-TW" dirty="0">
                <a:latin typeface="Arial Rounded MT Bold" panose="020F0704030504030204" pitchFamily="34" charset="0"/>
              </a:rPr>
              <a:t>, python, </a:t>
            </a:r>
            <a:r>
              <a:rPr lang="en-US" altLang="zh-TW" dirty="0" err="1">
                <a:latin typeface="Arial Rounded MT Bold" panose="020F0704030504030204" pitchFamily="34" charset="0"/>
              </a:rPr>
              <a:t>javascript</a:t>
            </a:r>
            <a:r>
              <a:rPr lang="en-US" altLang="zh-TW" dirty="0">
                <a:latin typeface="Arial Rounded MT Bold" panose="020F0704030504030204" pitchFamily="34" charset="0"/>
              </a:rPr>
              <a:t> </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42748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did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normAutofit fontScale="85000" lnSpcReduction="20000"/>
          </a:bodyPr>
          <a:lstStyle/>
          <a:p>
            <a:pPr>
              <a:lnSpc>
                <a:spcPct val="150000"/>
              </a:lnSpc>
            </a:pP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can easily visualize image using </a:t>
            </a:r>
            <a:r>
              <a:rPr lang="en-US" altLang="zh-TW" dirty="0" err="1">
                <a:latin typeface="Arial Rounded MT Bold" panose="020F0704030504030204" pitchFamily="34" charset="0"/>
              </a:rPr>
              <a:t>Jupyter</a:t>
            </a:r>
            <a:r>
              <a:rPr lang="en-US" altLang="zh-TW" dirty="0">
                <a:latin typeface="Arial Rounded MT Bold" panose="020F0704030504030204" pitchFamily="34" charset="0"/>
              </a:rPr>
              <a:t> notebook without installing additionally toolkit.</a:t>
            </a:r>
          </a:p>
          <a:p>
            <a:pPr>
              <a:lnSpc>
                <a:spcPct val="150000"/>
              </a:lnSpc>
            </a:pPr>
            <a:r>
              <a:rPr lang="en-US" altLang="zh-TW" dirty="0">
                <a:latin typeface="Arial Rounded MT Bold" panose="020F0704030504030204" pitchFamily="34" charset="0"/>
              </a:rPr>
              <a:t>There are many tutorial videos about how to use python packages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on the official YouTube’s channel named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furthermore, most of examples on official ITK website are programmed in C++.</a:t>
            </a:r>
          </a:p>
          <a:p>
            <a:pPr>
              <a:lnSpc>
                <a:spcPct val="150000"/>
              </a:lnSpc>
            </a:pPr>
            <a:r>
              <a:rPr lang="en-US" altLang="zh-TW" dirty="0">
                <a:latin typeface="Arial Rounded MT Bold" panose="020F0704030504030204" pitchFamily="34" charset="0"/>
              </a:rPr>
              <a:t>I only want to demonstrate simple image registrations with light weight operations.</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Image registration</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圖片 25">
            <a:extLst>
              <a:ext uri="{FF2B5EF4-FFF2-40B4-BE49-F238E27FC236}">
                <a16:creationId xmlns:a16="http://schemas.microsoft.com/office/drawing/2014/main" id="{4D7C1BFB-DDF0-43EC-AEEB-1510093E14CA}"/>
              </a:ext>
            </a:extLst>
          </p:cNvPr>
          <p:cNvPicPr>
            <a:picLocks noChangeAspect="1"/>
          </p:cNvPicPr>
          <p:nvPr/>
        </p:nvPicPr>
        <p:blipFill>
          <a:blip r:embed="rId2"/>
          <a:stretch>
            <a:fillRect/>
          </a:stretch>
        </p:blipFill>
        <p:spPr>
          <a:xfrm>
            <a:off x="2959616" y="3256767"/>
            <a:ext cx="2280155" cy="2406629"/>
          </a:xfrm>
          <a:prstGeom prst="rect">
            <a:avLst/>
          </a:prstGeom>
        </p:spPr>
      </p:pic>
      <p:pic>
        <p:nvPicPr>
          <p:cNvPr id="28" name="圖片 27">
            <a:extLst>
              <a:ext uri="{FF2B5EF4-FFF2-40B4-BE49-F238E27FC236}">
                <a16:creationId xmlns:a16="http://schemas.microsoft.com/office/drawing/2014/main" id="{1AC3D015-D91B-4460-A908-C0FBB7BDA8E9}"/>
              </a:ext>
            </a:extLst>
          </p:cNvPr>
          <p:cNvPicPr>
            <a:picLocks noChangeAspect="1"/>
          </p:cNvPicPr>
          <p:nvPr/>
        </p:nvPicPr>
        <p:blipFill>
          <a:blip r:embed="rId3"/>
          <a:stretch>
            <a:fillRect/>
          </a:stretch>
        </p:blipFill>
        <p:spPr>
          <a:xfrm rot="3685946">
            <a:off x="116098" y="3680216"/>
            <a:ext cx="2144772" cy="1325563"/>
          </a:xfrm>
          <a:prstGeom prst="rect">
            <a:avLst/>
          </a:prstGeom>
        </p:spPr>
      </p:pic>
      <p:pic>
        <p:nvPicPr>
          <p:cNvPr id="32" name="圖片 31">
            <a:extLst>
              <a:ext uri="{FF2B5EF4-FFF2-40B4-BE49-F238E27FC236}">
                <a16:creationId xmlns:a16="http://schemas.microsoft.com/office/drawing/2014/main" id="{FC02615B-79A0-404A-9FA5-11EBE452842D}"/>
              </a:ext>
            </a:extLst>
          </p:cNvPr>
          <p:cNvPicPr>
            <a:picLocks noChangeAspect="1"/>
          </p:cNvPicPr>
          <p:nvPr/>
        </p:nvPicPr>
        <p:blipFill>
          <a:blip r:embed="rId4"/>
          <a:stretch>
            <a:fillRect/>
          </a:stretch>
        </p:blipFill>
        <p:spPr>
          <a:xfrm>
            <a:off x="9382042" y="2769962"/>
            <a:ext cx="1771650" cy="3038475"/>
          </a:xfrm>
          <a:prstGeom prst="rect">
            <a:avLst/>
          </a:prstGeom>
        </p:spPr>
      </p:pic>
    </p:spTree>
    <p:extLst>
      <p:ext uri="{BB962C8B-B14F-4D97-AF65-F5344CB8AC3E}">
        <p14:creationId xmlns:p14="http://schemas.microsoft.com/office/powerpoint/2010/main" val="230823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3413E-4B76-427B-92A8-211CD031448D}"/>
              </a:ext>
            </a:extLst>
          </p:cNvPr>
          <p:cNvSpPr>
            <a:spLocks noGrp="1"/>
          </p:cNvSpPr>
          <p:nvPr>
            <p:ph type="title"/>
          </p:nvPr>
        </p:nvSpPr>
        <p:spPr/>
        <p:txBody>
          <a:bodyPr/>
          <a:lstStyle/>
          <a:p>
            <a:r>
              <a:rPr lang="en-US" altLang="zh-TW" dirty="0"/>
              <a:t>Purpose</a:t>
            </a:r>
            <a:endParaRPr lang="zh-TW" altLang="en-US" dirty="0"/>
          </a:p>
        </p:txBody>
      </p:sp>
      <p:sp>
        <p:nvSpPr>
          <p:cNvPr id="3" name="內容版面配置區 2">
            <a:extLst>
              <a:ext uri="{FF2B5EF4-FFF2-40B4-BE49-F238E27FC236}">
                <a16:creationId xmlns:a16="http://schemas.microsoft.com/office/drawing/2014/main" id="{F523F748-86DA-496A-BEEE-DEB24F5CBCEC}"/>
              </a:ext>
            </a:extLst>
          </p:cNvPr>
          <p:cNvSpPr>
            <a:spLocks noGrp="1"/>
          </p:cNvSpPr>
          <p:nvPr>
            <p:ph idx="1"/>
          </p:nvPr>
        </p:nvSpPr>
        <p:spPr>
          <a:xfrm>
            <a:off x="838200" y="1485900"/>
            <a:ext cx="10668000" cy="4779963"/>
          </a:xfrm>
        </p:spPr>
        <p:txBody>
          <a:bodyPr>
            <a:normAutofit fontScale="85000" lnSpcReduction="20000"/>
          </a:bodyPr>
          <a:lstStyle/>
          <a:p>
            <a:r>
              <a:rPr lang="en-US" altLang="zh-TW" b="0" i="0" dirty="0">
                <a:solidFill>
                  <a:srgbClr val="0070C0"/>
                </a:solidFill>
                <a:effectLst/>
                <a:latin typeface="arial" panose="020B0604020202020204" pitchFamily="34" charset="0"/>
              </a:rPr>
              <a:t>Core software components</a:t>
            </a:r>
          </a:p>
          <a:p>
            <a:r>
              <a:rPr lang="en-US" altLang="zh-TW" b="0" i="0" dirty="0">
                <a:solidFill>
                  <a:srgbClr val="0070C0"/>
                </a:solidFill>
                <a:effectLst/>
                <a:latin typeface="arial" panose="020B0604020202020204" pitchFamily="34" charset="0"/>
              </a:rPr>
              <a:t>ITK transforms should be unified</a:t>
            </a:r>
            <a:endParaRPr lang="en-US" altLang="zh-TW" b="0" i="0" u="sng" dirty="0">
              <a:solidFill>
                <a:srgbClr val="0070C0"/>
              </a:solidFill>
              <a:effectLst/>
              <a:latin typeface="arial" panose="020B0604020202020204" pitchFamily="34" charset="0"/>
            </a:endParaRPr>
          </a:p>
          <a:p>
            <a:r>
              <a:rPr lang="en-US" altLang="zh-TW" b="0" i="0" u="sng" dirty="0">
                <a:solidFill>
                  <a:srgbClr val="FF0000"/>
                </a:solidFill>
                <a:effectLst/>
                <a:latin typeface="arial" panose="020B0604020202020204" pitchFamily="34" charset="0"/>
              </a:rPr>
              <a:t>Image registration should be achievable in one step</a:t>
            </a:r>
          </a:p>
          <a:p>
            <a:r>
              <a:rPr lang="en-US" altLang="zh-TW" b="0" i="0" dirty="0">
                <a:effectLst/>
                <a:latin typeface="arial" panose="020B0604020202020204" pitchFamily="34" charset="0"/>
              </a:rPr>
              <a:t>Registration mappings should be applicable to a number of popular data types, including DTI</a:t>
            </a:r>
          </a:p>
          <a:p>
            <a:r>
              <a:rPr lang="en-US" altLang="zh-TW" b="0" i="0" dirty="0">
                <a:effectLst/>
                <a:latin typeface="arial" panose="020B0604020202020204" pitchFamily="34" charset="0"/>
              </a:rPr>
              <a:t>Affine and deformable similarity metrics should look as similar as possible</a:t>
            </a:r>
          </a:p>
          <a:p>
            <a:r>
              <a:rPr lang="en-US" altLang="zh-TW" b="0" i="0" dirty="0">
                <a:effectLst/>
                <a:latin typeface="arial" panose="020B0604020202020204" pitchFamily="34" charset="0"/>
              </a:rPr>
              <a:t>Users should be able to combine multiple similarity metrics, some of which may operate on different data types</a:t>
            </a:r>
          </a:p>
          <a:p>
            <a:r>
              <a:rPr lang="en-US" altLang="zh-TW" b="0" i="0" dirty="0">
                <a:effectLst/>
                <a:latin typeface="arial" panose="020B0604020202020204" pitchFamily="34" charset="0"/>
              </a:rPr>
              <a:t>Optimizers and transformations should interact flexibly</a:t>
            </a:r>
          </a:p>
          <a:p>
            <a:r>
              <a:rPr lang="en-US" altLang="zh-TW" b="0" i="0" strike="sngStrike" dirty="0">
                <a:effectLst/>
                <a:latin typeface="arial" panose="020B0604020202020204" pitchFamily="34" charset="0"/>
              </a:rPr>
              <a:t>GPU and multi-core acceleration will open up new applications for image registration</a:t>
            </a:r>
          </a:p>
          <a:p>
            <a:r>
              <a:rPr lang="en-US" altLang="zh-TW" b="0" i="0" strike="sngStrike" dirty="0">
                <a:effectLst/>
                <a:latin typeface="arial" panose="020B0604020202020204" pitchFamily="34" charset="0"/>
              </a:rPr>
              <a:t>Improve memory efficiency in optimization framework</a:t>
            </a:r>
            <a:br>
              <a:rPr lang="en-US" altLang="zh-TW" dirty="0"/>
            </a:br>
            <a:endParaRPr lang="en-US" altLang="zh-TW" dirty="0"/>
          </a:p>
        </p:txBody>
      </p:sp>
    </p:spTree>
    <p:extLst>
      <p:ext uri="{BB962C8B-B14F-4D97-AF65-F5344CB8AC3E}">
        <p14:creationId xmlns:p14="http://schemas.microsoft.com/office/powerpoint/2010/main" val="361946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492750" y="1459148"/>
            <a:ext cx="4974391" cy="5272071"/>
          </a:xfrm>
          <a:prstGeom prst="rect">
            <a:avLst/>
          </a:prstGeom>
        </p:spPr>
      </p:pic>
      <p:pic>
        <p:nvPicPr>
          <p:cNvPr id="6" name="圖片 5">
            <a:extLst>
              <a:ext uri="{FF2B5EF4-FFF2-40B4-BE49-F238E27FC236}">
                <a16:creationId xmlns:a16="http://schemas.microsoft.com/office/drawing/2014/main" id="{547A9685-6A02-4190-9311-05FFCBC8D3B7}"/>
              </a:ext>
            </a:extLst>
          </p:cNvPr>
          <p:cNvPicPr>
            <a:picLocks noChangeAspect="1"/>
          </p:cNvPicPr>
          <p:nvPr/>
        </p:nvPicPr>
        <p:blipFill>
          <a:blip r:embed="rId3"/>
          <a:stretch>
            <a:fillRect/>
          </a:stretch>
        </p:blipFill>
        <p:spPr>
          <a:xfrm>
            <a:off x="5736370" y="2642841"/>
            <a:ext cx="6160558" cy="3052528"/>
          </a:xfrm>
          <a:prstGeom prst="rect">
            <a:avLst/>
          </a:prstGeom>
        </p:spPr>
      </p:pic>
      <p:sp>
        <p:nvSpPr>
          <p:cNvPr id="7" name="文字方塊 6">
            <a:extLst>
              <a:ext uri="{FF2B5EF4-FFF2-40B4-BE49-F238E27FC236}">
                <a16:creationId xmlns:a16="http://schemas.microsoft.com/office/drawing/2014/main" id="{11C8F1F7-4309-4327-B49A-935904AB4E50}"/>
              </a:ext>
            </a:extLst>
          </p:cNvPr>
          <p:cNvSpPr txBox="1"/>
          <p:nvPr/>
        </p:nvSpPr>
        <p:spPr>
          <a:xfrm>
            <a:off x="8317149" y="2292964"/>
            <a:ext cx="3696511" cy="369332"/>
          </a:xfrm>
          <a:prstGeom prst="rect">
            <a:avLst/>
          </a:prstGeom>
          <a:noFill/>
        </p:spPr>
        <p:txBody>
          <a:bodyPr wrap="square" rtlCol="0">
            <a:spAutoFit/>
          </a:bodyPr>
          <a:lstStyle/>
          <a:p>
            <a:r>
              <a:rPr lang="en-US" altLang="zh-TW" dirty="0" err="1"/>
              <a:t>SimpleITK</a:t>
            </a:r>
            <a:r>
              <a:rPr lang="en-US" altLang="zh-TW" dirty="0"/>
              <a:t> </a:t>
            </a:r>
            <a:endParaRPr lang="zh-TW" altLang="en-US" dirty="0"/>
          </a:p>
        </p:txBody>
      </p:sp>
    </p:spTree>
    <p:extLst>
      <p:ext uri="{BB962C8B-B14F-4D97-AF65-F5344CB8AC3E}">
        <p14:creationId xmlns:p14="http://schemas.microsoft.com/office/powerpoint/2010/main" val="315484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norm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dirty="0"/>
              <a:t>Affine and deformable similarity metrics should look </a:t>
            </a:r>
            <a:r>
              <a:rPr lang="en-US" altLang="zh-TW" dirty="0">
                <a:solidFill>
                  <a:srgbClr val="FF0000"/>
                </a:solidFill>
              </a:rPr>
              <a:t>as similar as </a:t>
            </a:r>
            <a:r>
              <a:rPr lang="en-US" altLang="zh-TW" dirty="0" err="1">
                <a:solidFill>
                  <a:srgbClr val="FF0000"/>
                </a:solidFill>
              </a:rPr>
              <a:t>possible</a:t>
            </a:r>
            <a:r>
              <a:rPr lang="en-US" altLang="zh-TW" dirty="0" err="1"/>
              <a:t>.Users</a:t>
            </a:r>
            <a:r>
              <a:rPr lang="en-US" altLang="zh-TW" dirty="0"/>
              <a:t> should be able to combine multiple similarity metrics, some of which may operate on different data types</a:t>
            </a:r>
          </a:p>
          <a:p>
            <a:r>
              <a:rPr lang="en-US" altLang="zh-TW" b="0" i="0" dirty="0">
                <a:solidFill>
                  <a:srgbClr val="000000"/>
                </a:solidFill>
                <a:effectLst/>
                <a:latin typeface="Times New Roman" panose="02020603050405020304" pitchFamily="18" charset="0"/>
              </a:rPr>
              <a:t>Both “fixed” and “moving” images may have </a:t>
            </a:r>
            <a:r>
              <a:rPr lang="en-US" altLang="zh-TW" b="0" i="0" dirty="0">
                <a:solidFill>
                  <a:srgbClr val="FF0000"/>
                </a:solidFill>
                <a:effectLst/>
                <a:latin typeface="Times New Roman" panose="02020603050405020304" pitchFamily="18" charset="0"/>
              </a:rPr>
              <a:t>initial transforms</a:t>
            </a:r>
            <a:r>
              <a:rPr lang="en-US" altLang="zh-TW" b="0" i="0" dirty="0">
                <a:solidFill>
                  <a:srgbClr val="000000"/>
                </a:solidFill>
                <a:effectLst/>
                <a:latin typeface="Times New Roman" panose="02020603050405020304" pitchFamily="18" charset="0"/>
              </a:rPr>
              <a:t>.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a:p>
            <a:endParaRPr lang="en-US" altLang="zh-TW" dirty="0"/>
          </a:p>
          <a:p>
            <a:endParaRPr lang="en-US" altLang="zh-TW" dirty="0">
              <a:solidFill>
                <a:srgbClr val="FF0000"/>
              </a:solidFill>
            </a:endParaRPr>
          </a:p>
          <a:p>
            <a:endParaRPr lang="zh-TW" altLang="en-US" dirty="0"/>
          </a:p>
        </p:txBody>
      </p:sp>
      <p:sp>
        <p:nvSpPr>
          <p:cNvPr id="6" name="標題 1">
            <a:extLst>
              <a:ext uri="{FF2B5EF4-FFF2-40B4-BE49-F238E27FC236}">
                <a16:creationId xmlns:a16="http://schemas.microsoft.com/office/drawing/2014/main" id="{D0EBC789-EFDC-48D5-A061-8D62BAD564D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Purpose</a:t>
            </a:r>
          </a:p>
        </p:txBody>
      </p:sp>
    </p:spTree>
    <p:extLst>
      <p:ext uri="{BB962C8B-B14F-4D97-AF65-F5344CB8AC3E}">
        <p14:creationId xmlns:p14="http://schemas.microsoft.com/office/powerpoint/2010/main" val="8082299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3333</Words>
  <Application>Microsoft Office PowerPoint</Application>
  <PresentationFormat>寬螢幕</PresentationFormat>
  <Paragraphs>208</Paragraphs>
  <Slides>26</Slides>
  <Notes>12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Helvetica Neue</vt:lpstr>
      <vt:lpstr>NexusSerif</vt:lpstr>
      <vt:lpstr>微軟正黑體</vt:lpstr>
      <vt:lpstr>Arial</vt:lpstr>
      <vt:lpstr>Arial</vt:lpstr>
      <vt:lpstr>Arial Rounded MT Bold</vt:lpstr>
      <vt:lpstr>Calibri</vt:lpstr>
      <vt:lpstr>Calibri Light</vt:lpstr>
      <vt:lpstr>Cambria Math</vt:lpstr>
      <vt:lpstr>Times New Roman</vt:lpstr>
      <vt:lpstr>Office 佈景主題</vt:lpstr>
      <vt:lpstr>The insight toolkit image registration framework</vt:lpstr>
      <vt:lpstr>outline</vt:lpstr>
      <vt:lpstr>Motivation </vt:lpstr>
      <vt:lpstr>Background </vt:lpstr>
      <vt:lpstr>Why did I use SimpleITK instead of ITK.</vt:lpstr>
      <vt:lpstr>Image registration</vt:lpstr>
      <vt:lpstr>Purpose</vt:lpstr>
      <vt:lpstr>Core software components </vt:lpstr>
      <vt:lpstr>PowerPoint 簡報</vt:lpstr>
      <vt:lpstr>3D reconstruction</vt:lpstr>
      <vt:lpstr>Local      v.s.   Global</vt:lpstr>
      <vt:lpstr>Similarity metrics</vt:lpstr>
      <vt:lpstr>Initial transformation</vt:lpstr>
      <vt:lpstr>Registration bias</vt:lpstr>
      <vt:lpstr>Registration bias</vt:lpstr>
      <vt:lpstr>One-to-one object interpolation</vt:lpstr>
      <vt:lpstr>Scene-based interpolation</vt:lpstr>
      <vt:lpstr>interpolation</vt:lpstr>
      <vt:lpstr>PowerPoint 簡報</vt:lpstr>
      <vt:lpstr>PowerPoint 簡報</vt:lpstr>
      <vt:lpstr>Spline interpolation</vt:lpstr>
      <vt:lpstr>Asymmetric interpolation </vt:lpstr>
      <vt:lpstr>Real medical images</vt:lpstr>
      <vt:lpstr>Real medical Images</vt:lpstr>
      <vt:lpstr>PowerPoint 簡報</vt:lpstr>
      <vt:lpstr>你有什麼問題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攸俺 林</cp:lastModifiedBy>
  <cp:revision>7</cp:revision>
  <dcterms:created xsi:type="dcterms:W3CDTF">2021-01-03T16:11:20Z</dcterms:created>
  <dcterms:modified xsi:type="dcterms:W3CDTF">2021-01-04T03:23:59Z</dcterms:modified>
</cp:coreProperties>
</file>