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A424B-410E-458B-BCD8-815D09AE76FC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2DD8B-6A37-4AD7-A32D-7E1763BC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36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Each ITK</a:t>
            </a:r>
            <a:r>
              <a:rPr lang="en-US" altLang="zh-TW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transform now has either global support (affine transform) or local (or compact) support (a displacement field transform)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2DD8B-6A37-4AD7-A32D-7E1763BC5C9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44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D9C9F-EEEC-4E04-A7A5-B23B085DA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F08B94-F5A6-4278-AA91-6507268B6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D08103-C781-4947-B649-E654110A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63B038-2378-4D72-B1B4-1B61D1C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EF444-5FFA-4B20-868F-A64D3FA2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14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A682C-7837-4799-AAA2-073A1DFB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BC3E5E-1E87-429F-8B60-C220063CB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F7FC3F-1D3D-4686-B34A-2523E7A2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274370-7D4D-416C-AFCB-C9E88BD1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86FC75-4544-433C-B070-EB6E66C3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86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5735EE-3DC0-4CD6-8DCA-8785F89CE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4239CE-F190-4BF6-989B-F68C69D89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D1DC00-2EE9-44E2-8609-AE004B4F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A2D282-AF3D-4587-96A8-2B3A7209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680C3F-102A-46E8-9A27-8B6136CA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65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4F665-E59B-41DF-A1E6-A8A91AA3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79F9D7-AC84-4007-A99C-462830E6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C99C3E-9569-4FB4-88B8-590A47B1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1A3476-EE01-4BE8-9C2F-70AE52B4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BB5A6D-DCEB-47B7-8C6A-96443604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99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0BE5B-6094-4812-A544-929E9375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1AC141-DE95-4E67-BC7E-EA54CAD44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59BE7-BCAB-42CA-88C8-D3B09DC0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892597-4B75-4D9A-A8E4-B5A70192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644F7C-0A05-4578-A66C-FC1CD43F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97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4E26E-A9E0-4BED-971F-DFDF4FA0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A71078-8EDA-4EB0-BEEA-BBDE0CD71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7D8309-DA02-4EFF-B598-5E45044E8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4C3792-47CF-4FDD-ACE7-49D2B3BA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85D277-E084-4D4D-A6C6-C4C99E3E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FD41CB-4E57-4AB3-BA71-63ABA860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4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A55D0-9CDB-42A2-8C9F-5BCD5967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13B55E-96E1-449C-9A16-4712DECD9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9C3D58-8E82-42DE-BC69-B1715EB7E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28B3C2A-5C0F-4AE6-B82E-DBEC9F8A2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D0A8A7-58B0-426F-87A3-E9F20E382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8E599C-0BC9-423B-9357-E4132A55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3D9DDE-9363-4F5D-977F-669863E1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0B02B3-3558-458B-8FF2-3D820993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25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51929-B66F-4C76-B94B-D96A0083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9C2188-2FDC-4447-9AD8-DAFBBC5C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1549D1-DD1D-4843-8F45-C96D094B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3EFEE7-28FB-4479-AA92-43B6FA1B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0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4EB2EE-44E3-4CE5-BC83-1F7255A1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6A3394-A8F2-4A8C-A406-B271E98B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A4B4D7-3E3E-479A-8070-B11B44BB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16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4A5F6-173E-4875-828C-76A0B6BC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3507E-7998-493D-9E85-4116C215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DE56-F56C-468E-BCF4-988F5509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ADF526-B70C-4BC5-9FFC-8889CDA0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D2AD8F-75E1-4710-AE7D-F06379CA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BF5027-33E5-4777-8F92-785C3499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46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F98B8-A8FF-4370-887E-E1785882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022A6B-FD6D-4C11-B03F-D4C31ECB4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27F968-9DE2-43F1-9843-F5E4CD36A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DACD64-0285-436C-A43F-B1BC9787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9542B3-7C78-48D9-977A-A3E97983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CF738E-E58C-442B-ABCA-504CC00A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3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B372E1-047C-413D-9770-6D59F4F4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B34947-152C-4921-94AB-3EA0A1D09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AB4232-F726-4A6A-8875-385A4FA52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9DA98-45BB-4019-91CE-1745DA953A1D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B1E670-3D22-4A12-8DD8-9BD9BEAF7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1044ED-B307-4E10-BEB2-321C07008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8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30719-2F15-491D-85D9-200540314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The insight toolkit image registration framework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5021C9-944B-4652-83A6-45468A2F0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18551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/>
              <a:t>Brian B. </a:t>
            </a:r>
            <a:r>
              <a:rPr lang="en-US" altLang="zh-TW" dirty="0" err="1"/>
              <a:t>Avants</a:t>
            </a:r>
            <a:endParaRPr lang="en-US" altLang="zh-TW" dirty="0"/>
          </a:p>
          <a:p>
            <a:pPr algn="r"/>
            <a:r>
              <a:rPr lang="en-US" altLang="zh-TW" dirty="0"/>
              <a:t>Nicholas J. </a:t>
            </a:r>
            <a:r>
              <a:rPr lang="en-US" altLang="zh-TW" dirty="0" err="1"/>
              <a:t>Tustison</a:t>
            </a:r>
            <a:endParaRPr lang="en-US" altLang="zh-TW" dirty="0"/>
          </a:p>
          <a:p>
            <a:pPr algn="r"/>
            <a:r>
              <a:rPr lang="en-US" altLang="zh-TW" dirty="0"/>
              <a:t>Michael Stauffer</a:t>
            </a:r>
          </a:p>
          <a:p>
            <a:pPr algn="r"/>
            <a:r>
              <a:rPr lang="en-US" altLang="zh-TW" dirty="0"/>
              <a:t>Gang Song</a:t>
            </a:r>
          </a:p>
          <a:p>
            <a:pPr algn="r"/>
            <a:r>
              <a:rPr lang="en-US" altLang="zh-TW" dirty="0" err="1"/>
              <a:t>Baohua</a:t>
            </a:r>
            <a:r>
              <a:rPr lang="en-US" altLang="zh-TW" dirty="0"/>
              <a:t> Wu</a:t>
            </a:r>
          </a:p>
          <a:p>
            <a:pPr algn="r"/>
            <a:r>
              <a:rPr lang="en-US" altLang="zh-TW" dirty="0"/>
              <a:t>James C. Gee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067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AFFDD-78EA-4DF4-9D63-A4BEFE61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from wiki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9BAAE5-4E10-46B8-B331-888B22C9C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Image registration is the process of transforming different sets of data into </a:t>
            </a:r>
            <a:r>
              <a:rPr lang="en-US" altLang="zh-TW" u="sng" dirty="0">
                <a:solidFill>
                  <a:srgbClr val="FF0000"/>
                </a:solidFill>
              </a:rPr>
              <a:t>one coordinate system</a:t>
            </a:r>
            <a:r>
              <a:rPr lang="en-US" altLang="zh-TW" dirty="0"/>
              <a:t>. Data may be multiple photographs, data from different sensors, times, depths, or viewpoints…</a:t>
            </a:r>
            <a:endParaRPr lang="zh-TW" altLang="en-US" dirty="0"/>
          </a:p>
        </p:txBody>
      </p:sp>
      <p:pic>
        <p:nvPicPr>
          <p:cNvPr id="5" name="圖片 4" descr="一張含有 文字, 美工圖案 的圖片&#10;&#10;自動產生的描述">
            <a:extLst>
              <a:ext uri="{FF2B5EF4-FFF2-40B4-BE49-F238E27FC236}">
                <a16:creationId xmlns:a16="http://schemas.microsoft.com/office/drawing/2014/main" id="{83E4AFFB-1123-40D3-AD3B-5162D2E8A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584" y="3429000"/>
            <a:ext cx="1485547" cy="14855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9E6A62-25A8-47F1-9625-C10C82E9F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3" y="3429000"/>
            <a:ext cx="1332709" cy="13327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B6A9A60-8C00-4FD3-B621-7810D5EB5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306709">
            <a:off x="3309382" y="3388095"/>
            <a:ext cx="1417263" cy="1414516"/>
          </a:xfrm>
          <a:prstGeom prst="rect">
            <a:avLst/>
          </a:prstGeom>
        </p:spPr>
      </p:pic>
      <p:sp>
        <p:nvSpPr>
          <p:cNvPr id="10" name="加號 9">
            <a:extLst>
              <a:ext uri="{FF2B5EF4-FFF2-40B4-BE49-F238E27FC236}">
                <a16:creationId xmlns:a16="http://schemas.microsoft.com/office/drawing/2014/main" id="{B5D8BE93-A600-452B-A0F6-A00715796851}"/>
              </a:ext>
            </a:extLst>
          </p:cNvPr>
          <p:cNvSpPr/>
          <p:nvPr/>
        </p:nvSpPr>
        <p:spPr>
          <a:xfrm>
            <a:off x="2274009" y="3991741"/>
            <a:ext cx="550769" cy="5802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加號 10">
            <a:extLst>
              <a:ext uri="{FF2B5EF4-FFF2-40B4-BE49-F238E27FC236}">
                <a16:creationId xmlns:a16="http://schemas.microsoft.com/office/drawing/2014/main" id="{CF8991E5-2055-4AE5-AF9C-11C485469312}"/>
              </a:ext>
            </a:extLst>
          </p:cNvPr>
          <p:cNvSpPr/>
          <p:nvPr/>
        </p:nvSpPr>
        <p:spPr>
          <a:xfrm>
            <a:off x="5228592" y="4006400"/>
            <a:ext cx="575308" cy="565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C87D414-78F3-4CFA-A83C-2F9C6EBD9597}"/>
              </a:ext>
            </a:extLst>
          </p:cNvPr>
          <p:cNvGrpSpPr/>
          <p:nvPr/>
        </p:nvGrpSpPr>
        <p:grpSpPr>
          <a:xfrm>
            <a:off x="6240338" y="4570386"/>
            <a:ext cx="575308" cy="121030"/>
            <a:chOff x="8366508" y="4824386"/>
            <a:chExt cx="566238" cy="90514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C29CFA56-BCE9-4087-AF63-6BD10B701F8E}"/>
                </a:ext>
              </a:extLst>
            </p:cNvPr>
            <p:cNvSpPr/>
            <p:nvPr/>
          </p:nvSpPr>
          <p:spPr>
            <a:xfrm>
              <a:off x="8366508" y="4824386"/>
              <a:ext cx="45719" cy="9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E1BB472C-DA67-4FA4-B167-8494C96D1C0D}"/>
                </a:ext>
              </a:extLst>
            </p:cNvPr>
            <p:cNvSpPr/>
            <p:nvPr/>
          </p:nvSpPr>
          <p:spPr>
            <a:xfrm>
              <a:off x="8624681" y="4824386"/>
              <a:ext cx="45719" cy="9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CA505E29-819A-4AE9-A0E1-39285053C63B}"/>
                </a:ext>
              </a:extLst>
            </p:cNvPr>
            <p:cNvSpPr/>
            <p:nvPr/>
          </p:nvSpPr>
          <p:spPr>
            <a:xfrm>
              <a:off x="8887027" y="4824386"/>
              <a:ext cx="45719" cy="9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D099524-5201-4DF0-9C7C-3248F7F08076}"/>
              </a:ext>
            </a:extLst>
          </p:cNvPr>
          <p:cNvGrpSpPr/>
          <p:nvPr/>
        </p:nvGrpSpPr>
        <p:grpSpPr>
          <a:xfrm>
            <a:off x="7207840" y="3840999"/>
            <a:ext cx="1730273" cy="850417"/>
            <a:chOff x="7617298" y="5549353"/>
            <a:chExt cx="2939278" cy="100374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C69980-3532-46DC-A209-7B4E870C2E6D}"/>
                </a:ext>
              </a:extLst>
            </p:cNvPr>
            <p:cNvSpPr/>
            <p:nvPr/>
          </p:nvSpPr>
          <p:spPr>
            <a:xfrm>
              <a:off x="8128087" y="5549353"/>
              <a:ext cx="1917700" cy="10037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8FB3A52C-17CF-4314-B3E8-CA9480FE54FB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7617298" y="6051224"/>
              <a:ext cx="5107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C53F8D39-9F6D-4C1A-B6C0-712C67AD3867}"/>
                </a:ext>
              </a:extLst>
            </p:cNvPr>
            <p:cNvCxnSpPr/>
            <p:nvPr/>
          </p:nvCxnSpPr>
          <p:spPr>
            <a:xfrm>
              <a:off x="10045787" y="6051223"/>
              <a:ext cx="5107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823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E24E4-C2F8-45CE-A8B4-B967EF97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8F42CA-3230-4ABC-BED8-843B2CC9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840452" cy="514951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666666"/>
                </a:solidFill>
                <a:latin typeface="Open Sans"/>
              </a:rPr>
              <a:t>I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Open Sans"/>
              </a:rPr>
              <a:t>nsight </a:t>
            </a:r>
            <a:r>
              <a:rPr lang="en-US" altLang="zh-TW" dirty="0">
                <a:solidFill>
                  <a:srgbClr val="666666"/>
                </a:solidFill>
                <a:latin typeface="Open Sans"/>
              </a:rPr>
              <a:t>T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Open Sans"/>
              </a:rPr>
              <a:t>oolkit(ITK) is an open-source, cross-platform library that provides developers with an extensive suite of software tools for image analysis.  Developed through extreme programming methodologies, ITK builds on a proven, spatially-oriented architecture for processing, segmentation, and registration of scientific images in two, three, or more dimensions.</a:t>
            </a:r>
          </a:p>
          <a:p>
            <a:r>
              <a:rPr lang="en-US" altLang="zh-TW" dirty="0">
                <a:solidFill>
                  <a:srgbClr val="666666"/>
                </a:solidFill>
                <a:latin typeface="Open Sans"/>
              </a:rPr>
              <a:t>The latest version is 5.1.2 (12/8 2020)</a:t>
            </a:r>
          </a:p>
          <a:p>
            <a:r>
              <a:rPr lang="en-US" altLang="zh-TW" dirty="0">
                <a:solidFill>
                  <a:srgbClr val="666666"/>
                </a:solidFill>
                <a:latin typeface="Open Sans"/>
              </a:rPr>
              <a:t>language</a:t>
            </a:r>
            <a:r>
              <a:rPr lang="zh-TW" altLang="en-US" dirty="0">
                <a:solidFill>
                  <a:srgbClr val="666666"/>
                </a:solidFill>
                <a:latin typeface="Open Sans"/>
              </a:rPr>
              <a:t>：</a:t>
            </a:r>
            <a:r>
              <a:rPr lang="en-US" altLang="zh-TW" dirty="0" err="1">
                <a:solidFill>
                  <a:srgbClr val="666666"/>
                </a:solidFill>
                <a:latin typeface="Open Sans"/>
              </a:rPr>
              <a:t>c++</a:t>
            </a:r>
            <a:r>
              <a:rPr lang="en-US" altLang="zh-TW" dirty="0">
                <a:solidFill>
                  <a:srgbClr val="666666"/>
                </a:solidFill>
                <a:latin typeface="Open Sans"/>
              </a:rPr>
              <a:t>, python, </a:t>
            </a:r>
            <a:r>
              <a:rPr lang="en-US" altLang="zh-TW" dirty="0" err="1">
                <a:solidFill>
                  <a:srgbClr val="666666"/>
                </a:solidFill>
                <a:latin typeface="Open Sans"/>
              </a:rPr>
              <a:t>javascript</a:t>
            </a:r>
            <a:r>
              <a:rPr lang="en-US" altLang="zh-TW" dirty="0">
                <a:solidFill>
                  <a:srgbClr val="666666"/>
                </a:solidFill>
                <a:latin typeface="Open Sans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83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E6504-C458-4E79-ACE2-BC31330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948B6-8FE0-46AC-9ECD-DCD8E929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software was selected randomly by me at first time. I finally decided to introduce the topic because it can use python language  which is slightly familiar to me. </a:t>
            </a:r>
            <a:r>
              <a:rPr lang="en-US" altLang="zh-TW" dirty="0" err="1"/>
              <a:t>uhhh</a:t>
            </a:r>
            <a:r>
              <a:rPr lang="en-US" altLang="zh-TW" dirty="0"/>
              <a:t>... In fact, I haven’t  used python since last semester and almost forgot how to do.</a:t>
            </a:r>
          </a:p>
          <a:p>
            <a:r>
              <a:rPr lang="en-US" altLang="zh-TW" dirty="0"/>
              <a:t>However, ITK doesn’t provide any visualization functionalities. If applications requires visualization, we need to install another software, such as 3D Slicer, The Visualization Toolkit (VTK),and etc. additionally. Accidently, I found an easy-to-start software based on ITK, </a:t>
            </a:r>
            <a:r>
              <a:rPr lang="en-US" altLang="zh-TW" dirty="0" err="1"/>
              <a:t>SimpleITK</a:t>
            </a:r>
            <a:r>
              <a:rPr lang="en-US" altLang="zh-TW" dirty="0"/>
              <a:t>, which supports image IO, basic image manipulation,ITKv4 registration framework, and so on.</a:t>
            </a:r>
            <a:endParaRPr lang="en-US" altLang="zh-TW" b="0" i="0" dirty="0">
              <a:solidFill>
                <a:srgbClr val="666666"/>
              </a:solidFill>
              <a:effectLst/>
              <a:latin typeface="Open Sans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985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3CD3B-A4F7-4D13-ABA8-8D60FC74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275472"/>
            <a:ext cx="10515600" cy="1325563"/>
          </a:xfrm>
        </p:spPr>
        <p:txBody>
          <a:bodyPr/>
          <a:lstStyle/>
          <a:p>
            <a:r>
              <a:rPr lang="en-US" altLang="zh-TW" dirty="0"/>
              <a:t>Why do I use </a:t>
            </a:r>
            <a:r>
              <a:rPr lang="en-US" altLang="zh-TW" dirty="0" err="1"/>
              <a:t>SimpleITK</a:t>
            </a:r>
            <a:r>
              <a:rPr lang="en-US" altLang="zh-TW" dirty="0"/>
              <a:t> instead of ITK.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18E9C0-FF2D-4312-B032-2CEE78B84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SimpleITK</a:t>
            </a:r>
            <a:r>
              <a:rPr lang="en-US" altLang="zh-TW" dirty="0"/>
              <a:t> can easily visualize image using </a:t>
            </a:r>
            <a:r>
              <a:rPr lang="en-US" altLang="zh-TW" dirty="0" err="1"/>
              <a:t>Jupyter</a:t>
            </a:r>
            <a:r>
              <a:rPr lang="en-US" altLang="zh-TW" dirty="0"/>
              <a:t> notebook without installing additionally toolkit.</a:t>
            </a:r>
          </a:p>
          <a:p>
            <a:r>
              <a:rPr lang="en-US" altLang="zh-TW" dirty="0"/>
              <a:t>There are many tutorial videos about how to use python packages </a:t>
            </a:r>
            <a:r>
              <a:rPr lang="en-US" altLang="zh-TW" dirty="0" err="1"/>
              <a:t>SimpleITK</a:t>
            </a:r>
            <a:r>
              <a:rPr lang="en-US" altLang="zh-TW" dirty="0"/>
              <a:t> on the official YouTube’s channel named </a:t>
            </a:r>
            <a:r>
              <a:rPr lang="en-US" altLang="zh-TW" dirty="0" err="1"/>
              <a:t>SimpleITK</a:t>
            </a:r>
            <a:r>
              <a:rPr lang="en-US" altLang="zh-TW" dirty="0"/>
              <a:t>, furthermore, most of examples on official ITK website are programmed in C++.</a:t>
            </a:r>
          </a:p>
          <a:p>
            <a:r>
              <a:rPr lang="en-US" altLang="zh-TW" dirty="0"/>
              <a:t>I only want to demonstrate simple image registrations with light weight operations.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603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3413E-4B76-427B-92A8-211CD031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Purpose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23F748-86DA-496A-BEEE-DEB24F5CB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668000" cy="4779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b="0" i="0" u="sng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Core software components</a:t>
            </a:r>
          </a:p>
          <a:p>
            <a:r>
              <a:rPr lang="en-US" altLang="zh-TW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ITK transforms should be unified</a:t>
            </a:r>
            <a:endParaRPr lang="en-US" altLang="zh-TW" b="0" i="0" u="sng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b="0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Image registration should be achievable in one step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Registration mappings should be applicable to a number of popular data types, including DTI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Affine and deformable similarity metrics should look as similar as possible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Users should be able to combine multiple similarity metrics, some of which may operate on different data types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Optimizers and transformations should interact flexibly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GPU and multi-core acceleration will open up new applications for image registration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Improve memory efficiency in optimization framework</a:t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946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FACD5-5E38-4DB2-8033-B0870EBD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14490" cy="1460500"/>
          </a:xfrm>
        </p:spPr>
        <p:txBody>
          <a:bodyPr>
            <a:normAutofit/>
          </a:bodyPr>
          <a:lstStyle/>
          <a:p>
            <a:r>
              <a:rPr lang="en-US" altLang="zh-TW" sz="2800" b="0" i="0" u="sng" dirty="0">
                <a:effectLst/>
                <a:latin typeface="arial" panose="020B0604020202020204" pitchFamily="34" charset="0"/>
              </a:rPr>
              <a:t>Core software components</a:t>
            </a:r>
            <a:br>
              <a:rPr lang="en-US" altLang="zh-TW" sz="2800" b="0" i="0" u="sng" dirty="0">
                <a:effectLst/>
                <a:latin typeface="arial" panose="020B0604020202020204" pitchFamily="34" charset="0"/>
              </a:rPr>
            </a:b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11F6A1-9E2F-4B27-ACF9-B04AFE9FB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F9243F-62D5-45CE-9525-9263C939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690" y="47625"/>
            <a:ext cx="6049219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4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C5BCD-AC27-46E7-9748-5B9FA8EE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398952"/>
            <a:ext cx="9817100" cy="1055198"/>
          </a:xfrm>
        </p:spPr>
        <p:txBody>
          <a:bodyPr>
            <a:normAutofit/>
          </a:bodyPr>
          <a:lstStyle/>
          <a:p>
            <a:r>
              <a:rPr lang="en-US" altLang="zh-TW" dirty="0"/>
              <a:t>Local 			</a:t>
            </a:r>
            <a:r>
              <a:rPr lang="zh-TW" altLang="en-US" dirty="0"/>
              <a:t>  </a:t>
            </a:r>
            <a:r>
              <a:rPr lang="en-US" altLang="zh-TW" dirty="0" err="1"/>
              <a:t>v.s</a:t>
            </a:r>
            <a:r>
              <a:rPr lang="en-US" altLang="zh-TW" dirty="0"/>
              <a:t>.		 Global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869F2B-3962-41EB-9978-F8F3671A4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69" y="2548665"/>
            <a:ext cx="5967375" cy="201850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36872FC-10C4-43F5-B23B-3126FC90BC75}"/>
              </a:ext>
            </a:extLst>
          </p:cNvPr>
          <p:cNvSpPr txBox="1"/>
          <p:nvPr/>
        </p:nvSpPr>
        <p:spPr>
          <a:xfrm>
            <a:off x="4255588" y="6548438"/>
            <a:ext cx="83555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Left figure:</a:t>
            </a:r>
            <a:r>
              <a:rPr lang="zh-TW" altLang="en-US" sz="1050" dirty="0"/>
              <a:t>https://www.researchgate.net/figure/The-concept-of-displacement-fields-A-displacement-field-gives-for-every-pixel_fig1_267946997</a:t>
            </a:r>
            <a:endParaRPr lang="en-US" altLang="zh-TW" sz="1050" dirty="0"/>
          </a:p>
          <a:p>
            <a:r>
              <a:rPr lang="en-US" altLang="zh-TW" sz="1050" dirty="0"/>
              <a:t>Right </a:t>
            </a:r>
            <a:r>
              <a:rPr lang="en-US" altLang="zh-TW" sz="1050" dirty="0" err="1"/>
              <a:t>figure:https</a:t>
            </a:r>
            <a:r>
              <a:rPr lang="en-US" altLang="zh-TW" sz="1050" dirty="0"/>
              <a:t>://pubs.rsc.org/</a:t>
            </a:r>
            <a:r>
              <a:rPr lang="en-US" altLang="zh-TW" sz="1050" dirty="0" err="1"/>
              <a:t>en</a:t>
            </a:r>
            <a:r>
              <a:rPr lang="en-US" altLang="zh-TW" sz="1050" dirty="0"/>
              <a:t>/content/</a:t>
            </a:r>
            <a:r>
              <a:rPr lang="en-US" altLang="zh-TW" sz="1050" dirty="0" err="1"/>
              <a:t>articlelanding</a:t>
            </a:r>
            <a:r>
              <a:rPr lang="en-US" altLang="zh-TW" sz="1050" dirty="0"/>
              <a:t>/2012/</a:t>
            </a:r>
            <a:r>
              <a:rPr lang="en-US" altLang="zh-TW" sz="1050" dirty="0" err="1"/>
              <a:t>sm</a:t>
            </a:r>
            <a:r>
              <a:rPr lang="en-US" altLang="zh-TW" sz="1050" dirty="0"/>
              <a:t>/c2sm25364j#!</a:t>
            </a:r>
            <a:r>
              <a:rPr lang="en-US" altLang="zh-TW" sz="1050" dirty="0" err="1"/>
              <a:t>divAbstract</a:t>
            </a:r>
            <a:endParaRPr lang="zh-TW" altLang="en-US" sz="105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8E03D23-89B2-4628-89B0-11258AFEA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123" y="2647308"/>
            <a:ext cx="4191202" cy="156338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87621C7-314B-42D5-B4A7-D7839B04A582}"/>
              </a:ext>
            </a:extLst>
          </p:cNvPr>
          <p:cNvSpPr txBox="1"/>
          <p:nvPr/>
        </p:nvSpPr>
        <p:spPr>
          <a:xfrm>
            <a:off x="8433344" y="1902334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Affine: it preserves parallelism, collinearity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AB45EE-DE34-4542-8DF0-672193C0C17B}"/>
              </a:ext>
            </a:extLst>
          </p:cNvPr>
          <p:cNvSpPr txBox="1"/>
          <p:nvPr/>
        </p:nvSpPr>
        <p:spPr>
          <a:xfrm>
            <a:off x="2642688" y="207438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deformation(</a:t>
            </a:r>
            <a:r>
              <a:rPr lang="zh-TW" altLang="en-US" dirty="0"/>
              <a:t>變形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0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501DF-2C09-4A89-9A42-6072F4A1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Similarity metrics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3BD074-3EE2-4578-9418-420C8E7ED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5591" cy="2136775"/>
          </a:xfrm>
        </p:spPr>
        <p:txBody>
          <a:bodyPr/>
          <a:lstStyle/>
          <a:p>
            <a:r>
              <a:rPr lang="en-US" altLang="zh-TW" dirty="0"/>
              <a:t>Mean squares </a:t>
            </a:r>
          </a:p>
          <a:p>
            <a:r>
              <a:rPr lang="en-US" altLang="zh-TW" dirty="0"/>
              <a:t>Normalized correlation</a:t>
            </a:r>
          </a:p>
          <a:p>
            <a:r>
              <a:rPr lang="en-US" altLang="zh-TW" dirty="0"/>
              <a:t>Pattern intensity</a:t>
            </a:r>
          </a:p>
          <a:p>
            <a:r>
              <a:rPr lang="en-US" altLang="zh-TW" dirty="0"/>
              <a:t>Mutual information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21F605-AD17-4A70-B6A7-DDCC641B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407" y="1338999"/>
            <a:ext cx="3886742" cy="4191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A64A97B-093D-494C-B56D-7B343B99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407" y="1723404"/>
            <a:ext cx="2896004" cy="62873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C22F38F-5804-499C-9350-10565D8C8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767" y="2317561"/>
            <a:ext cx="2229161" cy="60968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FEE7639-19A6-4D2C-A88E-78819EB19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302" y="2317560"/>
            <a:ext cx="2991267" cy="60968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0F974C-5221-49CA-A2B0-28785B795CAC}"/>
              </a:ext>
            </a:extLst>
          </p:cNvPr>
          <p:cNvSpPr txBox="1"/>
          <p:nvPr/>
        </p:nvSpPr>
        <p:spPr>
          <a:xfrm>
            <a:off x="5305569" y="618648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/>
              <a:t>Reference:</a:t>
            </a:r>
            <a:r>
              <a:rPr lang="zh-TW" altLang="en-US" sz="1000" dirty="0"/>
              <a:t>https://datascience.stackexchange.com/questions/48642/how-to-measure-the-similarity-between-two-images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6ABE79E-72BD-418C-888A-0D49ABFCB33E}"/>
                  </a:ext>
                </a:extLst>
              </p:cNvPr>
              <p:cNvSpPr txBox="1"/>
              <p:nvPr/>
            </p:nvSpPr>
            <p:spPr>
              <a:xfrm>
                <a:off x="4367812" y="2972280"/>
                <a:ext cx="6985988" cy="710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6ABE79E-72BD-418C-888A-0D49ABFCB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12" y="2972280"/>
                <a:ext cx="698598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121C3297-AE20-48CD-A391-019E0B555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191" y="4972533"/>
            <a:ext cx="3591426" cy="6858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2C8BEBF-0C03-4993-B754-6648BF968716}"/>
                  </a:ext>
                </a:extLst>
              </p:cNvPr>
              <p:cNvSpPr txBox="1"/>
              <p:nvPr/>
            </p:nvSpPr>
            <p:spPr>
              <a:xfrm>
                <a:off x="3233530" y="4813144"/>
                <a:ext cx="6096000" cy="802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𝑐𝑜𝑟𝑟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2C8BEBF-0C03-4993-B754-6648BF968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530" y="4813144"/>
                <a:ext cx="6096000" cy="8025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55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701</Words>
  <Application>Microsoft Office PowerPoint</Application>
  <PresentationFormat>寬螢幕</PresentationFormat>
  <Paragraphs>46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Open Sans</vt:lpstr>
      <vt:lpstr>Arial</vt:lpstr>
      <vt:lpstr>Arial</vt:lpstr>
      <vt:lpstr>Calibri</vt:lpstr>
      <vt:lpstr>Calibri Light</vt:lpstr>
      <vt:lpstr>Cambria Math</vt:lpstr>
      <vt:lpstr>Times New Roman</vt:lpstr>
      <vt:lpstr>Office 佈景主題</vt:lpstr>
      <vt:lpstr>The insight toolkit image registration framework</vt:lpstr>
      <vt:lpstr>Definition from wiki</vt:lpstr>
      <vt:lpstr>Background </vt:lpstr>
      <vt:lpstr>Motivation </vt:lpstr>
      <vt:lpstr>Why do I use SimpleITK instead of ITK.</vt:lpstr>
      <vt:lpstr>Purpose</vt:lpstr>
      <vt:lpstr>Core software components </vt:lpstr>
      <vt:lpstr>Local      v.s.   Global</vt:lpstr>
      <vt:lpstr>Similarity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insight toolkit image registration framework</dc:title>
  <dc:creator>攸俺 林</dc:creator>
  <cp:lastModifiedBy>攸俺 林</cp:lastModifiedBy>
  <cp:revision>22</cp:revision>
  <dcterms:created xsi:type="dcterms:W3CDTF">2020-12-10T06:39:39Z</dcterms:created>
  <dcterms:modified xsi:type="dcterms:W3CDTF">2020-12-15T09:03:50Z</dcterms:modified>
</cp:coreProperties>
</file>