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2" r:id="rId3"/>
    <p:sldId id="258" r:id="rId4"/>
    <p:sldId id="257" r:id="rId5"/>
    <p:sldId id="260" r:id="rId6"/>
    <p:sldId id="261" r:id="rId7"/>
    <p:sldId id="262" r:id="rId8"/>
    <p:sldId id="265" r:id="rId9"/>
    <p:sldId id="263" r:id="rId10"/>
    <p:sldId id="264" r:id="rId11"/>
    <p:sldId id="282" r:id="rId12"/>
    <p:sldId id="269" r:id="rId13"/>
    <p:sldId id="266" r:id="rId14"/>
    <p:sldId id="275" r:id="rId15"/>
    <p:sldId id="279" r:id="rId16"/>
    <p:sldId id="267" r:id="rId17"/>
    <p:sldId id="268" r:id="rId18"/>
    <p:sldId id="280" r:id="rId19"/>
    <p:sldId id="278" r:id="rId20"/>
    <p:sldId id="270" r:id="rId21"/>
    <p:sldId id="277" r:id="rId22"/>
    <p:sldId id="273" r:id="rId23"/>
    <p:sldId id="274" r:id="rId24"/>
    <p:sldId id="287" r:id="rId25"/>
    <p:sldId id="283" r:id="rId26"/>
    <p:sldId id="284" r:id="rId27"/>
    <p:sldId id="285" r:id="rId28"/>
    <p:sldId id="286" r:id="rId29"/>
    <p:sldId id="271"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118" autoAdjust="0"/>
  </p:normalViewPr>
  <p:slideViewPr>
    <p:cSldViewPr snapToGrid="0">
      <p:cViewPr varScale="1">
        <p:scale>
          <a:sx n="140" d="100"/>
          <a:sy n="140" d="100"/>
        </p:scale>
        <p:origin x="11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88DBA-7780-4A62-9FCC-751BE088BB7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B2E389E-D06C-41E6-A76A-DAD23C095BC3}">
      <dgm:prSet/>
      <dgm:spPr/>
      <dgm:t>
        <a:bodyPr/>
        <a:lstStyle/>
        <a:p>
          <a:r>
            <a:rPr lang="en-US" dirty="0"/>
            <a:t>Background</a:t>
          </a:r>
        </a:p>
      </dgm:t>
    </dgm:pt>
    <dgm:pt modelId="{4916FA3C-FFF2-43FA-B69A-3964486128E8}" type="parTrans" cxnId="{4D4F59F5-30CD-4A44-B85C-EC565B50A288}">
      <dgm:prSet/>
      <dgm:spPr/>
      <dgm:t>
        <a:bodyPr/>
        <a:lstStyle/>
        <a:p>
          <a:endParaRPr lang="en-US"/>
        </a:p>
      </dgm:t>
    </dgm:pt>
    <dgm:pt modelId="{600A7B60-6FE3-460A-AE0C-32373E60E527}" type="sibTrans" cxnId="{4D4F59F5-30CD-4A44-B85C-EC565B50A288}">
      <dgm:prSet/>
      <dgm:spPr/>
      <dgm:t>
        <a:bodyPr/>
        <a:lstStyle/>
        <a:p>
          <a:endParaRPr lang="en-US"/>
        </a:p>
      </dgm:t>
    </dgm:pt>
    <dgm:pt modelId="{F5D61D29-42A9-454B-8652-56D61A0F3531}">
      <dgm:prSet/>
      <dgm:spPr/>
      <dgm:t>
        <a:bodyPr/>
        <a:lstStyle/>
        <a:p>
          <a:r>
            <a:rPr lang="en-US" dirty="0"/>
            <a:t>Core software components</a:t>
          </a:r>
        </a:p>
      </dgm:t>
    </dgm:pt>
    <dgm:pt modelId="{097FCBD1-E8F8-48D6-9092-9985A256F131}" type="parTrans" cxnId="{A3BC00EE-AA9C-4DA3-9B73-0FF09478FBD8}">
      <dgm:prSet/>
      <dgm:spPr/>
      <dgm:t>
        <a:bodyPr/>
        <a:lstStyle/>
        <a:p>
          <a:endParaRPr lang="en-US"/>
        </a:p>
      </dgm:t>
    </dgm:pt>
    <dgm:pt modelId="{62EE15E2-43CF-473A-9188-5A0E094C13F8}" type="sibTrans" cxnId="{A3BC00EE-AA9C-4DA3-9B73-0FF09478FBD8}">
      <dgm:prSet/>
      <dgm:spPr/>
      <dgm:t>
        <a:bodyPr/>
        <a:lstStyle/>
        <a:p>
          <a:endParaRPr lang="en-US"/>
        </a:p>
      </dgm:t>
    </dgm:pt>
    <dgm:pt modelId="{73B2E2EF-7757-4761-8FCF-CCFCB8E5BC35}">
      <dgm:prSet/>
      <dgm:spPr/>
      <dgm:t>
        <a:bodyPr/>
        <a:lstStyle/>
        <a:p>
          <a:r>
            <a:rPr lang="en-US" dirty="0"/>
            <a:t>Purpose </a:t>
          </a:r>
        </a:p>
      </dgm:t>
    </dgm:pt>
    <dgm:pt modelId="{E17602D5-EAB2-414E-81BC-37EEED1C798F}" type="parTrans" cxnId="{DE0CB900-4D54-4233-BD9D-8E2AE03F3651}">
      <dgm:prSet/>
      <dgm:spPr/>
      <dgm:t>
        <a:bodyPr/>
        <a:lstStyle/>
        <a:p>
          <a:endParaRPr lang="en-US"/>
        </a:p>
      </dgm:t>
    </dgm:pt>
    <dgm:pt modelId="{67A947B3-47F8-4F05-9243-B8ECAD24F476}" type="sibTrans" cxnId="{DE0CB900-4D54-4233-BD9D-8E2AE03F3651}">
      <dgm:prSet/>
      <dgm:spPr/>
      <dgm:t>
        <a:bodyPr/>
        <a:lstStyle/>
        <a:p>
          <a:endParaRPr lang="en-US"/>
        </a:p>
      </dgm:t>
    </dgm:pt>
    <dgm:pt modelId="{FA5358EA-8E5B-4D85-8033-0D63EF97AC11}">
      <dgm:prSet/>
      <dgm:spPr/>
      <dgm:t>
        <a:bodyPr/>
        <a:lstStyle/>
        <a:p>
          <a:r>
            <a:rPr lang="en-US"/>
            <a:t>Interpolation methods</a:t>
          </a:r>
        </a:p>
      </dgm:t>
    </dgm:pt>
    <dgm:pt modelId="{B81A3A45-B5D4-4F2B-8F2F-06426144323A}" type="parTrans" cxnId="{1C0EE89F-B76A-418D-906D-67C964D970A6}">
      <dgm:prSet/>
      <dgm:spPr/>
      <dgm:t>
        <a:bodyPr/>
        <a:lstStyle/>
        <a:p>
          <a:endParaRPr lang="en-US"/>
        </a:p>
      </dgm:t>
    </dgm:pt>
    <dgm:pt modelId="{2BADB588-136D-4C98-BA23-6F3ACCE10254}" type="sibTrans" cxnId="{1C0EE89F-B76A-418D-906D-67C964D970A6}">
      <dgm:prSet/>
      <dgm:spPr/>
      <dgm:t>
        <a:bodyPr/>
        <a:lstStyle/>
        <a:p>
          <a:endParaRPr lang="en-US"/>
        </a:p>
      </dgm:t>
    </dgm:pt>
    <dgm:pt modelId="{74A16922-32F4-4E42-9677-9E5CBE2E57BD}">
      <dgm:prSet/>
      <dgm:spPr/>
      <dgm:t>
        <a:bodyPr/>
        <a:lstStyle/>
        <a:p>
          <a:r>
            <a:rPr lang="en-US" dirty="0"/>
            <a:t>demo </a:t>
          </a:r>
          <a:r>
            <a:rPr lang="en-US" dirty="0" err="1"/>
            <a:t>SimpleITK</a:t>
          </a:r>
          <a:endParaRPr lang="en-US" dirty="0"/>
        </a:p>
      </dgm:t>
    </dgm:pt>
    <dgm:pt modelId="{D01382B4-1B57-438C-B704-EE856D81141A}" type="parTrans" cxnId="{47F806A1-F386-495B-857B-F3F8BCDA9A3D}">
      <dgm:prSet/>
      <dgm:spPr/>
      <dgm:t>
        <a:bodyPr/>
        <a:lstStyle/>
        <a:p>
          <a:endParaRPr lang="en-US"/>
        </a:p>
      </dgm:t>
    </dgm:pt>
    <dgm:pt modelId="{3A7B2853-CB48-42F8-96E5-373CB9DA09C4}" type="sibTrans" cxnId="{47F806A1-F386-495B-857B-F3F8BCDA9A3D}">
      <dgm:prSet/>
      <dgm:spPr/>
      <dgm:t>
        <a:bodyPr/>
        <a:lstStyle/>
        <a:p>
          <a:endParaRPr lang="en-US"/>
        </a:p>
      </dgm:t>
    </dgm:pt>
    <dgm:pt modelId="{E341DE81-2B67-405B-9313-1FB90B3B8AF8}">
      <dgm:prSet/>
      <dgm:spPr/>
      <dgm:t>
        <a:bodyPr/>
        <a:lstStyle/>
        <a:p>
          <a:r>
            <a:rPr lang="en-US" dirty="0"/>
            <a:t>Q&amp;A</a:t>
          </a:r>
        </a:p>
      </dgm:t>
    </dgm:pt>
    <dgm:pt modelId="{A323EC65-D4B7-4CD4-A702-698D2535F95C}" type="parTrans" cxnId="{C21243EE-A1BB-4F66-90F8-1179DE857618}">
      <dgm:prSet/>
      <dgm:spPr/>
      <dgm:t>
        <a:bodyPr/>
        <a:lstStyle/>
        <a:p>
          <a:endParaRPr lang="en-US"/>
        </a:p>
      </dgm:t>
    </dgm:pt>
    <dgm:pt modelId="{8E032DF5-899D-4C03-807E-06DB0477ABE8}" type="sibTrans" cxnId="{C21243EE-A1BB-4F66-90F8-1179DE857618}">
      <dgm:prSet/>
      <dgm:spPr/>
      <dgm:t>
        <a:bodyPr/>
        <a:lstStyle/>
        <a:p>
          <a:endParaRPr lang="en-US"/>
        </a:p>
      </dgm:t>
    </dgm:pt>
    <dgm:pt modelId="{5D397035-0373-4B41-A4EA-117532CE10C4}">
      <dgm:prSet/>
      <dgm:spPr/>
      <dgm:t>
        <a:bodyPr/>
        <a:lstStyle/>
        <a:p>
          <a:r>
            <a:rPr lang="en-US" dirty="0"/>
            <a:t>Motivate</a:t>
          </a:r>
        </a:p>
      </dgm:t>
    </dgm:pt>
    <dgm:pt modelId="{0DE6F670-24FD-4CD4-BB25-5D3C2E6DC0C0}" type="parTrans" cxnId="{E6E713BD-5237-4560-83FD-E213964162BF}">
      <dgm:prSet/>
      <dgm:spPr/>
      <dgm:t>
        <a:bodyPr/>
        <a:lstStyle/>
        <a:p>
          <a:endParaRPr lang="zh-TW" altLang="en-US"/>
        </a:p>
      </dgm:t>
    </dgm:pt>
    <dgm:pt modelId="{D0E8F26F-95A4-451A-AB28-A0B1D48A152E}" type="sibTrans" cxnId="{E6E713BD-5237-4560-83FD-E213964162BF}">
      <dgm:prSet/>
      <dgm:spPr/>
      <dgm:t>
        <a:bodyPr/>
        <a:lstStyle/>
        <a:p>
          <a:endParaRPr lang="zh-TW" altLang="en-US"/>
        </a:p>
      </dgm:t>
    </dgm:pt>
    <dgm:pt modelId="{207266F7-262A-430F-8D2F-858AECA53688}" type="pres">
      <dgm:prSet presAssocID="{9D088DBA-7780-4A62-9FCC-751BE088BB73}" presName="linear" presStyleCnt="0">
        <dgm:presLayoutVars>
          <dgm:animLvl val="lvl"/>
          <dgm:resizeHandles val="exact"/>
        </dgm:presLayoutVars>
      </dgm:prSet>
      <dgm:spPr/>
    </dgm:pt>
    <dgm:pt modelId="{35BB8D0F-3490-40E0-8F4D-5FDAFE4FD05C}" type="pres">
      <dgm:prSet presAssocID="{5D397035-0373-4B41-A4EA-117532CE10C4}" presName="parentText" presStyleLbl="node1" presStyleIdx="0" presStyleCnt="7">
        <dgm:presLayoutVars>
          <dgm:chMax val="0"/>
          <dgm:bulletEnabled val="1"/>
        </dgm:presLayoutVars>
      </dgm:prSet>
      <dgm:spPr/>
    </dgm:pt>
    <dgm:pt modelId="{FB09AAAB-015C-4793-9CFE-24019BA694A5}" type="pres">
      <dgm:prSet presAssocID="{D0E8F26F-95A4-451A-AB28-A0B1D48A152E}" presName="spacer" presStyleCnt="0"/>
      <dgm:spPr/>
    </dgm:pt>
    <dgm:pt modelId="{E524D683-A493-4E39-89FE-65D5E286949C}" type="pres">
      <dgm:prSet presAssocID="{7B2E389E-D06C-41E6-A76A-DAD23C095BC3}" presName="parentText" presStyleLbl="node1" presStyleIdx="1" presStyleCnt="7">
        <dgm:presLayoutVars>
          <dgm:chMax val="0"/>
          <dgm:bulletEnabled val="1"/>
        </dgm:presLayoutVars>
      </dgm:prSet>
      <dgm:spPr/>
    </dgm:pt>
    <dgm:pt modelId="{3B9E0CC9-1A59-4EF2-B201-28D70E6A978B}" type="pres">
      <dgm:prSet presAssocID="{600A7B60-6FE3-460A-AE0C-32373E60E527}" presName="spacer" presStyleCnt="0"/>
      <dgm:spPr/>
    </dgm:pt>
    <dgm:pt modelId="{63A5E75D-C83A-48E2-B6FB-A10DD9971483}" type="pres">
      <dgm:prSet presAssocID="{F5D61D29-42A9-454B-8652-56D61A0F3531}" presName="parentText" presStyleLbl="node1" presStyleIdx="2" presStyleCnt="7">
        <dgm:presLayoutVars>
          <dgm:chMax val="0"/>
          <dgm:bulletEnabled val="1"/>
        </dgm:presLayoutVars>
      </dgm:prSet>
      <dgm:spPr/>
    </dgm:pt>
    <dgm:pt modelId="{4F609009-C23E-4E0A-BCD1-F4E92ED5B343}" type="pres">
      <dgm:prSet presAssocID="{62EE15E2-43CF-473A-9188-5A0E094C13F8}" presName="spacer" presStyleCnt="0"/>
      <dgm:spPr/>
    </dgm:pt>
    <dgm:pt modelId="{5BC169FF-5322-4C30-8CFE-E232321E448C}" type="pres">
      <dgm:prSet presAssocID="{73B2E2EF-7757-4761-8FCF-CCFCB8E5BC35}" presName="parentText" presStyleLbl="node1" presStyleIdx="3" presStyleCnt="7">
        <dgm:presLayoutVars>
          <dgm:chMax val="0"/>
          <dgm:bulletEnabled val="1"/>
        </dgm:presLayoutVars>
      </dgm:prSet>
      <dgm:spPr/>
    </dgm:pt>
    <dgm:pt modelId="{759DDC87-7770-4CF1-B5A0-AD8DD15E37D0}" type="pres">
      <dgm:prSet presAssocID="{67A947B3-47F8-4F05-9243-B8ECAD24F476}" presName="spacer" presStyleCnt="0"/>
      <dgm:spPr/>
    </dgm:pt>
    <dgm:pt modelId="{D9513B41-04B3-4220-A642-07E3C4800B48}" type="pres">
      <dgm:prSet presAssocID="{FA5358EA-8E5B-4D85-8033-0D63EF97AC11}" presName="parentText" presStyleLbl="node1" presStyleIdx="4" presStyleCnt="7">
        <dgm:presLayoutVars>
          <dgm:chMax val="0"/>
          <dgm:bulletEnabled val="1"/>
        </dgm:presLayoutVars>
      </dgm:prSet>
      <dgm:spPr/>
    </dgm:pt>
    <dgm:pt modelId="{D0417F1E-8390-425B-BD03-49E83701DCB5}" type="pres">
      <dgm:prSet presAssocID="{2BADB588-136D-4C98-BA23-6F3ACCE10254}" presName="spacer" presStyleCnt="0"/>
      <dgm:spPr/>
    </dgm:pt>
    <dgm:pt modelId="{60380C09-D318-4C10-ACF3-DE646251C120}" type="pres">
      <dgm:prSet presAssocID="{74A16922-32F4-4E42-9677-9E5CBE2E57BD}" presName="parentText" presStyleLbl="node1" presStyleIdx="5" presStyleCnt="7">
        <dgm:presLayoutVars>
          <dgm:chMax val="0"/>
          <dgm:bulletEnabled val="1"/>
        </dgm:presLayoutVars>
      </dgm:prSet>
      <dgm:spPr/>
    </dgm:pt>
    <dgm:pt modelId="{26D0C41A-C64C-410B-91A8-ADAEDA102226}" type="pres">
      <dgm:prSet presAssocID="{3A7B2853-CB48-42F8-96E5-373CB9DA09C4}" presName="spacer" presStyleCnt="0"/>
      <dgm:spPr/>
    </dgm:pt>
    <dgm:pt modelId="{BDBA32E5-6824-4AF1-82AE-8F0BBBE6A509}" type="pres">
      <dgm:prSet presAssocID="{E341DE81-2B67-405B-9313-1FB90B3B8AF8}" presName="parentText" presStyleLbl="node1" presStyleIdx="6" presStyleCnt="7">
        <dgm:presLayoutVars>
          <dgm:chMax val="0"/>
          <dgm:bulletEnabled val="1"/>
        </dgm:presLayoutVars>
      </dgm:prSet>
      <dgm:spPr/>
    </dgm:pt>
  </dgm:ptLst>
  <dgm:cxnLst>
    <dgm:cxn modelId="{DE0CB900-4D54-4233-BD9D-8E2AE03F3651}" srcId="{9D088DBA-7780-4A62-9FCC-751BE088BB73}" destId="{73B2E2EF-7757-4761-8FCF-CCFCB8E5BC35}" srcOrd="3" destOrd="0" parTransId="{E17602D5-EAB2-414E-81BC-37EEED1C798F}" sibTransId="{67A947B3-47F8-4F05-9243-B8ECAD24F476}"/>
    <dgm:cxn modelId="{6072FA09-C0F8-456C-BE48-8110483FA27B}" type="presOf" srcId="{74A16922-32F4-4E42-9677-9E5CBE2E57BD}" destId="{60380C09-D318-4C10-ACF3-DE646251C120}" srcOrd="0" destOrd="0" presId="urn:microsoft.com/office/officeart/2005/8/layout/vList2"/>
    <dgm:cxn modelId="{597D1718-0CCF-4C8B-82EB-C7C6DE8E0EBC}" type="presOf" srcId="{FA5358EA-8E5B-4D85-8033-0D63EF97AC11}" destId="{D9513B41-04B3-4220-A642-07E3C4800B48}" srcOrd="0" destOrd="0" presId="urn:microsoft.com/office/officeart/2005/8/layout/vList2"/>
    <dgm:cxn modelId="{2E6BDD28-EBCC-481F-AA6B-9BD051302D62}" type="presOf" srcId="{73B2E2EF-7757-4761-8FCF-CCFCB8E5BC35}" destId="{5BC169FF-5322-4C30-8CFE-E232321E448C}" srcOrd="0" destOrd="0" presId="urn:microsoft.com/office/officeart/2005/8/layout/vList2"/>
    <dgm:cxn modelId="{2FE7826B-9F3A-4B27-AE56-FA33C96AF7EC}" type="presOf" srcId="{E341DE81-2B67-405B-9313-1FB90B3B8AF8}" destId="{BDBA32E5-6824-4AF1-82AE-8F0BBBE6A509}" srcOrd="0" destOrd="0" presId="urn:microsoft.com/office/officeart/2005/8/layout/vList2"/>
    <dgm:cxn modelId="{72C3F77D-E22D-4268-A60A-38E201C79861}" type="presOf" srcId="{9D088DBA-7780-4A62-9FCC-751BE088BB73}" destId="{207266F7-262A-430F-8D2F-858AECA53688}" srcOrd="0" destOrd="0" presId="urn:microsoft.com/office/officeart/2005/8/layout/vList2"/>
    <dgm:cxn modelId="{E86B118F-1CD5-4EA4-838F-A4D5B1B100A3}" type="presOf" srcId="{7B2E389E-D06C-41E6-A76A-DAD23C095BC3}" destId="{E524D683-A493-4E39-89FE-65D5E286949C}" srcOrd="0" destOrd="0" presId="urn:microsoft.com/office/officeart/2005/8/layout/vList2"/>
    <dgm:cxn modelId="{1C0EE89F-B76A-418D-906D-67C964D970A6}" srcId="{9D088DBA-7780-4A62-9FCC-751BE088BB73}" destId="{FA5358EA-8E5B-4D85-8033-0D63EF97AC11}" srcOrd="4" destOrd="0" parTransId="{B81A3A45-B5D4-4F2B-8F2F-06426144323A}" sibTransId="{2BADB588-136D-4C98-BA23-6F3ACCE10254}"/>
    <dgm:cxn modelId="{47F806A1-F386-495B-857B-F3F8BCDA9A3D}" srcId="{9D088DBA-7780-4A62-9FCC-751BE088BB73}" destId="{74A16922-32F4-4E42-9677-9E5CBE2E57BD}" srcOrd="5" destOrd="0" parTransId="{D01382B4-1B57-438C-B704-EE856D81141A}" sibTransId="{3A7B2853-CB48-42F8-96E5-373CB9DA09C4}"/>
    <dgm:cxn modelId="{E6E713BD-5237-4560-83FD-E213964162BF}" srcId="{9D088DBA-7780-4A62-9FCC-751BE088BB73}" destId="{5D397035-0373-4B41-A4EA-117532CE10C4}" srcOrd="0" destOrd="0" parTransId="{0DE6F670-24FD-4CD4-BB25-5D3C2E6DC0C0}" sibTransId="{D0E8F26F-95A4-451A-AB28-A0B1D48A152E}"/>
    <dgm:cxn modelId="{25403CD5-3D9D-46CA-B0A1-0AC2C5E8B369}" type="presOf" srcId="{F5D61D29-42A9-454B-8652-56D61A0F3531}" destId="{63A5E75D-C83A-48E2-B6FB-A10DD9971483}" srcOrd="0" destOrd="0" presId="urn:microsoft.com/office/officeart/2005/8/layout/vList2"/>
    <dgm:cxn modelId="{A3BC00EE-AA9C-4DA3-9B73-0FF09478FBD8}" srcId="{9D088DBA-7780-4A62-9FCC-751BE088BB73}" destId="{F5D61D29-42A9-454B-8652-56D61A0F3531}" srcOrd="2" destOrd="0" parTransId="{097FCBD1-E8F8-48D6-9092-9985A256F131}" sibTransId="{62EE15E2-43CF-473A-9188-5A0E094C13F8}"/>
    <dgm:cxn modelId="{C21243EE-A1BB-4F66-90F8-1179DE857618}" srcId="{9D088DBA-7780-4A62-9FCC-751BE088BB73}" destId="{E341DE81-2B67-405B-9313-1FB90B3B8AF8}" srcOrd="6" destOrd="0" parTransId="{A323EC65-D4B7-4CD4-A702-698D2535F95C}" sibTransId="{8E032DF5-899D-4C03-807E-06DB0477ABE8}"/>
    <dgm:cxn modelId="{4D4F59F5-30CD-4A44-B85C-EC565B50A288}" srcId="{9D088DBA-7780-4A62-9FCC-751BE088BB73}" destId="{7B2E389E-D06C-41E6-A76A-DAD23C095BC3}" srcOrd="1" destOrd="0" parTransId="{4916FA3C-FFF2-43FA-B69A-3964486128E8}" sibTransId="{600A7B60-6FE3-460A-AE0C-32373E60E527}"/>
    <dgm:cxn modelId="{5A4719FC-11AB-4FB2-A4A5-7791F514DE6F}" type="presOf" srcId="{5D397035-0373-4B41-A4EA-117532CE10C4}" destId="{35BB8D0F-3490-40E0-8F4D-5FDAFE4FD05C}" srcOrd="0" destOrd="0" presId="urn:microsoft.com/office/officeart/2005/8/layout/vList2"/>
    <dgm:cxn modelId="{EB8DF740-633A-4B5E-8858-97336F672372}" type="presParOf" srcId="{207266F7-262A-430F-8D2F-858AECA53688}" destId="{35BB8D0F-3490-40E0-8F4D-5FDAFE4FD05C}" srcOrd="0" destOrd="0" presId="urn:microsoft.com/office/officeart/2005/8/layout/vList2"/>
    <dgm:cxn modelId="{6187422C-2C63-4F17-BF29-93ADB64C99B4}" type="presParOf" srcId="{207266F7-262A-430F-8D2F-858AECA53688}" destId="{FB09AAAB-015C-4793-9CFE-24019BA694A5}" srcOrd="1" destOrd="0" presId="urn:microsoft.com/office/officeart/2005/8/layout/vList2"/>
    <dgm:cxn modelId="{979FB8DC-5026-4008-BA2A-BCDCDE2AB80A}" type="presParOf" srcId="{207266F7-262A-430F-8D2F-858AECA53688}" destId="{E524D683-A493-4E39-89FE-65D5E286949C}" srcOrd="2" destOrd="0" presId="urn:microsoft.com/office/officeart/2005/8/layout/vList2"/>
    <dgm:cxn modelId="{5ECB77AB-BFCA-4DF8-AF8B-6DB9A3A0A0C0}" type="presParOf" srcId="{207266F7-262A-430F-8D2F-858AECA53688}" destId="{3B9E0CC9-1A59-4EF2-B201-28D70E6A978B}" srcOrd="3" destOrd="0" presId="urn:microsoft.com/office/officeart/2005/8/layout/vList2"/>
    <dgm:cxn modelId="{ADA80807-01E8-4FC3-B304-DD2AC6E9D65A}" type="presParOf" srcId="{207266F7-262A-430F-8D2F-858AECA53688}" destId="{63A5E75D-C83A-48E2-B6FB-A10DD9971483}" srcOrd="4" destOrd="0" presId="urn:microsoft.com/office/officeart/2005/8/layout/vList2"/>
    <dgm:cxn modelId="{4BC61D0B-1249-4B2A-B41F-2EDB7CC1971B}" type="presParOf" srcId="{207266F7-262A-430F-8D2F-858AECA53688}" destId="{4F609009-C23E-4E0A-BCD1-F4E92ED5B343}" srcOrd="5" destOrd="0" presId="urn:microsoft.com/office/officeart/2005/8/layout/vList2"/>
    <dgm:cxn modelId="{B0E285FB-0001-4EE9-AA22-FDA07908037E}" type="presParOf" srcId="{207266F7-262A-430F-8D2F-858AECA53688}" destId="{5BC169FF-5322-4C30-8CFE-E232321E448C}" srcOrd="6" destOrd="0" presId="urn:microsoft.com/office/officeart/2005/8/layout/vList2"/>
    <dgm:cxn modelId="{2524429F-43EF-475F-9921-2639E9591F10}" type="presParOf" srcId="{207266F7-262A-430F-8D2F-858AECA53688}" destId="{759DDC87-7770-4CF1-B5A0-AD8DD15E37D0}" srcOrd="7" destOrd="0" presId="urn:microsoft.com/office/officeart/2005/8/layout/vList2"/>
    <dgm:cxn modelId="{590A11BE-DEB0-4818-A2B6-2A56B3F03E28}" type="presParOf" srcId="{207266F7-262A-430F-8D2F-858AECA53688}" destId="{D9513B41-04B3-4220-A642-07E3C4800B48}" srcOrd="8" destOrd="0" presId="urn:microsoft.com/office/officeart/2005/8/layout/vList2"/>
    <dgm:cxn modelId="{3F6EE821-DD02-48A2-954D-F83E290F2702}" type="presParOf" srcId="{207266F7-262A-430F-8D2F-858AECA53688}" destId="{D0417F1E-8390-425B-BD03-49E83701DCB5}" srcOrd="9" destOrd="0" presId="urn:microsoft.com/office/officeart/2005/8/layout/vList2"/>
    <dgm:cxn modelId="{8C0ED06A-419C-48EB-A4B5-96326F6D38B1}" type="presParOf" srcId="{207266F7-262A-430F-8D2F-858AECA53688}" destId="{60380C09-D318-4C10-ACF3-DE646251C120}" srcOrd="10" destOrd="0" presId="urn:microsoft.com/office/officeart/2005/8/layout/vList2"/>
    <dgm:cxn modelId="{E882E881-7A54-4DC6-A278-1CB95F89141F}" type="presParOf" srcId="{207266F7-262A-430F-8D2F-858AECA53688}" destId="{26D0C41A-C64C-410B-91A8-ADAEDA102226}" srcOrd="11" destOrd="0" presId="urn:microsoft.com/office/officeart/2005/8/layout/vList2"/>
    <dgm:cxn modelId="{DD4ACB7F-87F4-4325-944C-0D37BB870BCE}" type="presParOf" srcId="{207266F7-262A-430F-8D2F-858AECA53688}" destId="{BDBA32E5-6824-4AF1-82AE-8F0BBBE6A50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B8D0F-3490-40E0-8F4D-5FDAFE4FD05C}">
      <dsp:nvSpPr>
        <dsp:cNvPr id="0" name=""/>
        <dsp:cNvSpPr/>
      </dsp:nvSpPr>
      <dsp:spPr>
        <a:xfrm>
          <a:off x="0" y="83032"/>
          <a:ext cx="6900512" cy="6955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Motivate</a:t>
          </a:r>
        </a:p>
      </dsp:txBody>
      <dsp:txXfrm>
        <a:off x="33955" y="116987"/>
        <a:ext cx="6832602" cy="627655"/>
      </dsp:txXfrm>
    </dsp:sp>
    <dsp:sp modelId="{E524D683-A493-4E39-89FE-65D5E286949C}">
      <dsp:nvSpPr>
        <dsp:cNvPr id="0" name=""/>
        <dsp:cNvSpPr/>
      </dsp:nvSpPr>
      <dsp:spPr>
        <a:xfrm>
          <a:off x="0" y="862117"/>
          <a:ext cx="6900512" cy="69556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Background</a:t>
          </a:r>
        </a:p>
      </dsp:txBody>
      <dsp:txXfrm>
        <a:off x="33955" y="896072"/>
        <a:ext cx="6832602" cy="627655"/>
      </dsp:txXfrm>
    </dsp:sp>
    <dsp:sp modelId="{63A5E75D-C83A-48E2-B6FB-A10DD9971483}">
      <dsp:nvSpPr>
        <dsp:cNvPr id="0" name=""/>
        <dsp:cNvSpPr/>
      </dsp:nvSpPr>
      <dsp:spPr>
        <a:xfrm>
          <a:off x="0" y="1641202"/>
          <a:ext cx="6900512" cy="69556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Core software components</a:t>
          </a:r>
        </a:p>
      </dsp:txBody>
      <dsp:txXfrm>
        <a:off x="33955" y="1675157"/>
        <a:ext cx="6832602" cy="627655"/>
      </dsp:txXfrm>
    </dsp:sp>
    <dsp:sp modelId="{5BC169FF-5322-4C30-8CFE-E232321E448C}">
      <dsp:nvSpPr>
        <dsp:cNvPr id="0" name=""/>
        <dsp:cNvSpPr/>
      </dsp:nvSpPr>
      <dsp:spPr>
        <a:xfrm>
          <a:off x="0" y="2420287"/>
          <a:ext cx="6900512" cy="69556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Purpose </a:t>
          </a:r>
        </a:p>
      </dsp:txBody>
      <dsp:txXfrm>
        <a:off x="33955" y="2454242"/>
        <a:ext cx="6832602" cy="627655"/>
      </dsp:txXfrm>
    </dsp:sp>
    <dsp:sp modelId="{D9513B41-04B3-4220-A642-07E3C4800B48}">
      <dsp:nvSpPr>
        <dsp:cNvPr id="0" name=""/>
        <dsp:cNvSpPr/>
      </dsp:nvSpPr>
      <dsp:spPr>
        <a:xfrm>
          <a:off x="0" y="3199373"/>
          <a:ext cx="6900512" cy="69556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Interpolation methods</a:t>
          </a:r>
        </a:p>
      </dsp:txBody>
      <dsp:txXfrm>
        <a:off x="33955" y="3233328"/>
        <a:ext cx="6832602" cy="627655"/>
      </dsp:txXfrm>
    </dsp:sp>
    <dsp:sp modelId="{60380C09-D318-4C10-ACF3-DE646251C120}">
      <dsp:nvSpPr>
        <dsp:cNvPr id="0" name=""/>
        <dsp:cNvSpPr/>
      </dsp:nvSpPr>
      <dsp:spPr>
        <a:xfrm>
          <a:off x="0" y="3978458"/>
          <a:ext cx="6900512" cy="69556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demo </a:t>
          </a:r>
          <a:r>
            <a:rPr lang="en-US" sz="2900" kern="1200" dirty="0" err="1"/>
            <a:t>SimpleITK</a:t>
          </a:r>
          <a:endParaRPr lang="en-US" sz="2900" kern="1200" dirty="0"/>
        </a:p>
      </dsp:txBody>
      <dsp:txXfrm>
        <a:off x="33955" y="4012413"/>
        <a:ext cx="6832602" cy="627655"/>
      </dsp:txXfrm>
    </dsp:sp>
    <dsp:sp modelId="{BDBA32E5-6824-4AF1-82AE-8F0BBBE6A509}">
      <dsp:nvSpPr>
        <dsp:cNvPr id="0" name=""/>
        <dsp:cNvSpPr/>
      </dsp:nvSpPr>
      <dsp:spPr>
        <a:xfrm>
          <a:off x="0" y="4757543"/>
          <a:ext cx="6900512" cy="6955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Q&amp;A</a:t>
          </a:r>
        </a:p>
      </dsp:txBody>
      <dsp:txXfrm>
        <a:off x="33955" y="4791498"/>
        <a:ext cx="6832602"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A424B-410E-458B-BCD8-815D09AE76FC}" type="datetimeFigureOut">
              <a:rPr lang="zh-TW" altLang="en-US" smtClean="0"/>
              <a:t>2021/1/6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2DD8B-6A37-4AD7-A32D-7E1763BC5C90}" type="slidenum">
              <a:rPr lang="zh-TW" altLang="en-US" smtClean="0"/>
              <a:t>‹#›</a:t>
            </a:fld>
            <a:endParaRPr lang="zh-TW" altLang="en-US"/>
          </a:p>
        </p:txBody>
      </p:sp>
    </p:spTree>
    <p:extLst>
      <p:ext uri="{BB962C8B-B14F-4D97-AF65-F5344CB8AC3E}">
        <p14:creationId xmlns:p14="http://schemas.microsoft.com/office/powerpoint/2010/main" val="407736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ITK</a:t>
            </a:r>
            <a:r>
              <a:rPr lang="zh-TW" altLang="en-US" dirty="0"/>
              <a:t>這個軟體致力於讓使用者能更簡單使用，所以團隊撰寫這個軟體在這篇論文中有提出幾個目標，這些目標主要都是減少複雜度，讓人不會頭昏眼花</a:t>
            </a:r>
            <a:endParaRPr lang="en-US" altLang="zh-TW" dirty="0"/>
          </a:p>
          <a:p>
            <a:r>
              <a:rPr lang="zh-TW" altLang="en-US" dirty="0"/>
              <a:t>第一點盡量使影像的轉換是同個類型，牽涉到全域變形就用全域，只有局部就局部處理，若有全域變形或局部變形則使用全域為主</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第二點使用者可以將不同的資料型態進行評估，而評估用的</a:t>
            </a:r>
            <a:r>
              <a:rPr lang="en-US" altLang="zh-TW" dirty="0"/>
              <a:t>similarity matric</a:t>
            </a:r>
            <a:r>
              <a:rPr lang="zh-TW" altLang="en-US" dirty="0"/>
              <a:t>能用相同型式的就盡量用相同型式的</a:t>
            </a:r>
            <a:endParaRPr lang="en-US" altLang="zh-TW" dirty="0"/>
          </a:p>
          <a:p>
            <a:r>
              <a:rPr lang="zh-TW" altLang="en-US" dirty="0"/>
              <a:t>第三點參考影像與模板都可以給予初始轉換值，給予初始條件可以減少耗時，降低</a:t>
            </a:r>
            <a:r>
              <a:rPr lang="en-US" altLang="zh-TW" dirty="0"/>
              <a:t>registration bias</a:t>
            </a:r>
            <a:r>
              <a:rPr lang="zh-TW" altLang="en-US" dirty="0"/>
              <a:t> 這些</a:t>
            </a:r>
            <a:r>
              <a:rPr lang="en-US" altLang="zh-TW" dirty="0"/>
              <a:t>bias</a:t>
            </a:r>
            <a:r>
              <a:rPr lang="zh-TW" altLang="en-US" dirty="0"/>
              <a:t>可能是由</a:t>
            </a:r>
            <a:r>
              <a:rPr lang="en-US" altLang="zh-TW" dirty="0"/>
              <a:t>asymmetric interpolation</a:t>
            </a:r>
            <a:r>
              <a:rPr lang="zh-TW" altLang="en-US" dirty="0"/>
              <a:t>產生</a:t>
            </a:r>
            <a:endParaRPr lang="en-US" altLang="zh-TW" dirty="0"/>
          </a:p>
          <a:p>
            <a:r>
              <a:rPr lang="zh-TW" altLang="en-US" dirty="0"/>
              <a:t>這些紅字標記的地方就是今天主要講述的內容 </a:t>
            </a:r>
            <a:r>
              <a:rPr lang="en-US" altLang="zh-TW" dirty="0"/>
              <a:t>J</a:t>
            </a:r>
            <a:r>
              <a:rPr lang="zh-TW" altLang="en-US" dirty="0"/>
              <a:t>喜蝦咪挖歌勒攻殺虫</a:t>
            </a:r>
            <a:endParaRPr lang="en-US" altLang="zh-TW" dirty="0"/>
          </a:p>
          <a:p>
            <a:r>
              <a:rPr lang="zh-TW" altLang="en-US" dirty="0"/>
              <a:t>首先我們必須了解甚麼是全域甚麼是局部以及第二點的</a:t>
            </a:r>
            <a:r>
              <a:rPr lang="en-US" altLang="zh-TW" dirty="0"/>
              <a:t>registration</a:t>
            </a:r>
            <a:r>
              <a:rPr lang="zh-TW" altLang="en-US" dirty="0"/>
              <a:t> </a:t>
            </a:r>
            <a:r>
              <a:rPr lang="en-US" altLang="zh-TW" dirty="0"/>
              <a:t>bias</a:t>
            </a:r>
            <a:r>
              <a:rPr lang="zh-TW" altLang="en-US" dirty="0"/>
              <a:t> 這邊提到</a:t>
            </a:r>
            <a:r>
              <a:rPr lang="en-US" altLang="zh-TW" dirty="0"/>
              <a:t>asymmetric interpolation</a:t>
            </a:r>
            <a:r>
              <a:rPr lang="zh-TW" altLang="en-US" dirty="0"/>
              <a:t>可能會造成這個問題</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8</a:t>
            </a:fld>
            <a:endParaRPr lang="zh-TW" altLang="en-US"/>
          </a:p>
        </p:txBody>
      </p:sp>
    </p:spTree>
    <p:extLst>
      <p:ext uri="{BB962C8B-B14F-4D97-AF65-F5344CB8AC3E}">
        <p14:creationId xmlns:p14="http://schemas.microsoft.com/office/powerpoint/2010/main" val="574544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Object-based method</a:t>
            </a:r>
            <a:r>
              <a:rPr lang="zh-TW" altLang="en-US" dirty="0"/>
              <a:t>主要是用來萃取特徵與輪廓 藉以幫助插值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舉個例子 </a:t>
            </a:r>
            <a:r>
              <a:rPr lang="en-US" altLang="zh-TW" dirty="0"/>
              <a:t>shaped base method</a:t>
            </a:r>
            <a:r>
              <a:rPr lang="zh-TW" altLang="en-US" dirty="0"/>
              <a:t>是計算輪廓與目標像素兩者間的位移量而非單純用兩像素插值找轉換</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譬如說這張圖 </a:t>
            </a:r>
            <a:r>
              <a:rPr lang="en-US" altLang="zh-TW" dirty="0"/>
              <a:t>a</a:t>
            </a:r>
            <a:r>
              <a:rPr lang="zh-TW" altLang="en-US" dirty="0"/>
              <a:t>圖</a:t>
            </a:r>
            <a:r>
              <a:rPr lang="en-US" altLang="zh-TW" dirty="0"/>
              <a:t>b</a:t>
            </a:r>
            <a:r>
              <a:rPr lang="zh-TW" altLang="en-US" dirty="0"/>
              <a:t>圖要做插值 但是在</a:t>
            </a:r>
            <a:r>
              <a:rPr lang="en-US" altLang="zh-TW" dirty="0"/>
              <a:t>shape-based</a:t>
            </a:r>
            <a:r>
              <a:rPr lang="zh-TW" altLang="en-US" dirty="0"/>
              <a:t>中 會產生</a:t>
            </a:r>
            <a:r>
              <a:rPr lang="en-US" altLang="zh-TW" dirty="0"/>
              <a:t>c</a:t>
            </a:r>
            <a:r>
              <a:rPr lang="zh-TW" altLang="en-US" dirty="0"/>
              <a:t>圖的情況 根據演算法定義 在輪廓內的像素距離會是正值 外面的會是負值 </a:t>
            </a:r>
            <a:r>
              <a:rPr lang="en-US" altLang="zh-TW" dirty="0"/>
              <a:t>a</a:t>
            </a:r>
            <a:r>
              <a:rPr lang="zh-TW" altLang="en-US" dirty="0"/>
              <a:t>和</a:t>
            </a:r>
            <a:r>
              <a:rPr lang="en-US" altLang="zh-TW" dirty="0"/>
              <a:t>b</a:t>
            </a:r>
            <a:r>
              <a:rPr lang="zh-TW" altLang="en-US" dirty="0"/>
              <a:t>的相對位置剛好使 </a:t>
            </a:r>
            <a:r>
              <a:rPr lang="en-US" altLang="zh-TW" dirty="0" err="1"/>
              <a:t>a.b</a:t>
            </a:r>
            <a:r>
              <a:rPr lang="zh-TW" altLang="en-US" dirty="0"/>
              <a:t>一正一負相抵銷成</a:t>
            </a:r>
            <a:r>
              <a:rPr lang="en-US" altLang="zh-TW" dirty="0"/>
              <a:t>0</a:t>
            </a:r>
            <a:r>
              <a:rPr lang="zh-TW" altLang="en-US" dirty="0"/>
              <a:t> 因此這個方法沒有先做對齊就會產生這種問題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若先對齊重心如</a:t>
            </a:r>
            <a:r>
              <a:rPr lang="en-US" altLang="zh-TW" dirty="0"/>
              <a:t>d</a:t>
            </a:r>
            <a:r>
              <a:rPr lang="zh-TW" altLang="en-US" dirty="0"/>
              <a:t>圖 在做插值就能成功 </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20</a:t>
            </a:fld>
            <a:endParaRPr lang="zh-TW" altLang="en-US"/>
          </a:p>
        </p:txBody>
      </p:sp>
    </p:spTree>
    <p:extLst>
      <p:ext uri="{BB962C8B-B14F-4D97-AF65-F5344CB8AC3E}">
        <p14:creationId xmlns:p14="http://schemas.microsoft.com/office/powerpoint/2010/main" val="170875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比較深色的是</a:t>
            </a:r>
            <a:r>
              <a:rPr lang="en-US" altLang="zh-TW" dirty="0"/>
              <a:t>x0 </a:t>
            </a:r>
            <a:r>
              <a:rPr lang="zh-TW" altLang="en-US" dirty="0"/>
              <a:t>淺色的是</a:t>
            </a:r>
            <a:r>
              <a:rPr lang="en-US" altLang="zh-TW" dirty="0"/>
              <a:t>xn+1</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a:t>
            </a:r>
            <a:r>
              <a:rPr lang="en-US" altLang="zh-TW" dirty="0"/>
              <a:t>dilation operator</a:t>
            </a:r>
            <a:r>
              <a:rPr lang="zh-TW" altLang="en-US" dirty="0"/>
              <a:t>在區域</a:t>
            </a:r>
            <a:r>
              <a:rPr lang="en-US" altLang="zh-TW" dirty="0"/>
              <a:t>1</a:t>
            </a:r>
            <a:r>
              <a:rPr lang="zh-TW" altLang="en-US" dirty="0"/>
              <a:t> </a:t>
            </a:r>
            <a:r>
              <a:rPr lang="en-US" altLang="zh-TW" dirty="0"/>
              <a:t>2</a:t>
            </a:r>
            <a:r>
              <a:rPr lang="zh-TW" altLang="en-US" dirty="0"/>
              <a:t>去獲得與區域三邊界的像素距離 在這個過程中區域</a:t>
            </a:r>
            <a:r>
              <a:rPr lang="en-US" altLang="zh-TW" dirty="0"/>
              <a:t>1.2</a:t>
            </a:r>
            <a:r>
              <a:rPr lang="zh-TW" altLang="en-US" dirty="0"/>
              <a:t>的像素會朝區域</a:t>
            </a:r>
            <a:r>
              <a:rPr lang="en-US" altLang="zh-TW" dirty="0"/>
              <a:t>3</a:t>
            </a:r>
            <a:r>
              <a:rPr lang="zh-TW" altLang="en-US" dirty="0"/>
              <a:t>移動 再透過</a:t>
            </a:r>
            <a:r>
              <a:rPr lang="en-US" altLang="zh-TW" dirty="0"/>
              <a:t>erosion</a:t>
            </a:r>
            <a:r>
              <a:rPr lang="zh-TW" altLang="en-US" dirty="0"/>
              <a:t> </a:t>
            </a:r>
            <a:r>
              <a:rPr lang="en-US" altLang="zh-TW" dirty="0"/>
              <a:t>operator</a:t>
            </a:r>
            <a:r>
              <a:rPr lang="zh-TW" altLang="en-US" dirty="0"/>
              <a:t>進行插值</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21</a:t>
            </a:fld>
            <a:endParaRPr lang="zh-TW" altLang="en-US"/>
          </a:p>
        </p:txBody>
      </p:sp>
    </p:spTree>
    <p:extLst>
      <p:ext uri="{BB962C8B-B14F-4D97-AF65-F5344CB8AC3E}">
        <p14:creationId xmlns:p14="http://schemas.microsoft.com/office/powerpoint/2010/main" val="338712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再來是目前比較常見的差補法 在</a:t>
            </a:r>
            <a:r>
              <a:rPr lang="en-US" altLang="zh-TW" dirty="0" err="1"/>
              <a:t>simpleITK</a:t>
            </a:r>
            <a:r>
              <a:rPr lang="zh-TW" altLang="en-US" dirty="0"/>
              <a:t>中也是使用這種差補法</a:t>
            </a:r>
            <a:endParaRPr lang="en-US" altLang="zh-TW" dirty="0"/>
          </a:p>
          <a:p>
            <a:r>
              <a:rPr lang="zh-TW" altLang="en-US" dirty="0"/>
              <a:t>第一點若不成立 切片資訊可能會遺失</a:t>
            </a:r>
            <a:r>
              <a:rPr lang="en-US" altLang="zh-TW" dirty="0"/>
              <a:t>(asymmetric interpolation)</a:t>
            </a:r>
            <a:r>
              <a:rPr lang="zh-TW" altLang="en-US" dirty="0"/>
              <a:t>  第二點會影響使用甚麼演算法以及難度</a:t>
            </a:r>
            <a:endParaRPr lang="en-US" altLang="zh-TW" dirty="0"/>
          </a:p>
          <a:p>
            <a:r>
              <a:rPr lang="zh-TW" altLang="en-US" dirty="0"/>
              <a:t>舉個例子 </a:t>
            </a:r>
            <a:r>
              <a:rPr lang="en-US" altLang="zh-TW" dirty="0"/>
              <a:t>W</a:t>
            </a:r>
            <a:r>
              <a:rPr lang="zh-TW" altLang="en-US" dirty="0"/>
              <a:t>是現實世界的參考座標  也就是實際上他們應該排成甚麼樣子 一開始他們是不整齊需要處理得 先將</a:t>
            </a:r>
            <a:r>
              <a:rPr lang="en-US" altLang="zh-TW" dirty="0"/>
              <a:t>AB</a:t>
            </a:r>
            <a:r>
              <a:rPr lang="zh-TW" altLang="en-US" dirty="0"/>
              <a:t>影像轉換至</a:t>
            </a:r>
            <a:r>
              <a:rPr lang="en-US" altLang="zh-TW" dirty="0"/>
              <a:t>interpolation plane</a:t>
            </a:r>
            <a:r>
              <a:rPr lang="zh-TW" altLang="en-US" dirty="0"/>
              <a:t>做對齊 根據計算</a:t>
            </a:r>
            <a:r>
              <a:rPr lang="en-US" altLang="zh-TW" dirty="0"/>
              <a:t>A</a:t>
            </a:r>
            <a:r>
              <a:rPr lang="zh-TW" altLang="en-US" dirty="0"/>
              <a:t>與</a:t>
            </a:r>
            <a:r>
              <a:rPr lang="en-US" altLang="zh-TW" dirty="0"/>
              <a:t>B</a:t>
            </a:r>
            <a:r>
              <a:rPr lang="zh-TW" altLang="en-US" dirty="0"/>
              <a:t>切片的影像強度差值最小值</a:t>
            </a:r>
            <a:r>
              <a:rPr lang="en-US" altLang="zh-TW" dirty="0" err="1"/>
              <a:t>Lmin</a:t>
            </a:r>
            <a:r>
              <a:rPr lang="zh-TW" altLang="en-US" dirty="0"/>
              <a:t> 平移找通過目標點</a:t>
            </a:r>
            <a:r>
              <a:rPr lang="en-US" altLang="zh-TW" dirty="0"/>
              <a:t>x</a:t>
            </a:r>
            <a:r>
              <a:rPr lang="zh-TW" altLang="en-US" dirty="0"/>
              <a:t>的</a:t>
            </a:r>
            <a:r>
              <a:rPr lang="en-US" altLang="zh-TW" dirty="0"/>
              <a:t>Lx</a:t>
            </a:r>
            <a:r>
              <a:rPr lang="zh-TW" altLang="en-US" dirty="0"/>
              <a:t> 透過</a:t>
            </a:r>
            <a:r>
              <a:rPr lang="en-US" altLang="zh-TW" dirty="0"/>
              <a:t>lx</a:t>
            </a:r>
          </a:p>
          <a:p>
            <a:r>
              <a:rPr lang="zh-TW" altLang="en-US" dirty="0"/>
              <a:t>就可以透過</a:t>
            </a:r>
            <a:r>
              <a:rPr lang="en-US" altLang="zh-TW" dirty="0"/>
              <a:t>Lx</a:t>
            </a:r>
            <a:r>
              <a:rPr lang="zh-TW" altLang="en-US" dirty="0"/>
              <a:t>得在兩張圖相對目標</a:t>
            </a:r>
            <a:r>
              <a:rPr lang="en-US" altLang="zh-TW" dirty="0"/>
              <a:t>XA</a:t>
            </a:r>
            <a:r>
              <a:rPr lang="zh-TW" altLang="en-US" dirty="0"/>
              <a:t> </a:t>
            </a:r>
            <a:r>
              <a:rPr lang="en-US" altLang="zh-TW" dirty="0"/>
              <a:t>XB</a:t>
            </a:r>
            <a:r>
              <a:rPr lang="zh-TW" altLang="en-US" dirty="0"/>
              <a:t>進行差補 這個過程可以得到轉換矩陣</a:t>
            </a:r>
            <a:r>
              <a:rPr lang="en-US" altLang="zh-TW" dirty="0"/>
              <a:t>TA</a:t>
            </a:r>
            <a:r>
              <a:rPr lang="zh-TW" altLang="en-US" dirty="0"/>
              <a:t> </a:t>
            </a:r>
            <a:r>
              <a:rPr lang="en-US" altLang="zh-TW" dirty="0"/>
              <a:t>TB</a:t>
            </a:r>
            <a:r>
              <a:rPr lang="zh-TW" altLang="en-US" dirty="0"/>
              <a:t>和</a:t>
            </a:r>
            <a:r>
              <a:rPr lang="en-US" altLang="zh-TW" dirty="0"/>
              <a:t>TI</a:t>
            </a:r>
            <a:r>
              <a:rPr lang="zh-TW" altLang="en-US" dirty="0"/>
              <a:t> 透過矩陣找出插值</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22</a:t>
            </a:fld>
            <a:endParaRPr lang="zh-TW" altLang="en-US"/>
          </a:p>
        </p:txBody>
      </p:sp>
    </p:spTree>
    <p:extLst>
      <p:ext uri="{BB962C8B-B14F-4D97-AF65-F5344CB8AC3E}">
        <p14:creationId xmlns:p14="http://schemas.microsoft.com/office/powerpoint/2010/main" val="2184403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上面這張圖是基於</a:t>
            </a:r>
            <a:r>
              <a:rPr lang="en-US" altLang="zh-TW" dirty="0"/>
              <a:t>scene based</a:t>
            </a:r>
            <a:r>
              <a:rPr lang="zh-TW" altLang="en-US" dirty="0"/>
              <a:t>的方法插入中間圖片 可以看到不同的權重所做出來的清晰程度會完全不同 但我們從左往右處理 或由右往左處理都能得到相同的結果 這是</a:t>
            </a:r>
            <a:r>
              <a:rPr lang="en-US" altLang="zh-TW" dirty="0"/>
              <a:t>symmetric interpolation</a:t>
            </a:r>
          </a:p>
          <a:p>
            <a:r>
              <a:rPr lang="en-US" altLang="zh-TW" dirty="0"/>
              <a:t>Asymmetric</a:t>
            </a:r>
            <a:r>
              <a:rPr lang="zh-TW" altLang="en-US" dirty="0"/>
              <a:t>指起初有</a:t>
            </a:r>
            <a:r>
              <a:rPr lang="en-US" altLang="zh-TW" dirty="0"/>
              <a:t>Io</a:t>
            </a:r>
            <a:r>
              <a:rPr lang="zh-TW" altLang="en-US" dirty="0"/>
              <a:t>與</a:t>
            </a:r>
            <a:r>
              <a:rPr lang="en-US" altLang="zh-TW" dirty="0"/>
              <a:t>I1</a:t>
            </a:r>
            <a:r>
              <a:rPr lang="zh-TW" altLang="en-US" dirty="0"/>
              <a:t>兩張圖 我們要將這兩張圖中間插入圖片 很明顯的這兩張圖特徵不一樣 </a:t>
            </a:r>
            <a:r>
              <a:rPr lang="en-US" altLang="zh-TW" dirty="0"/>
              <a:t>I1</a:t>
            </a:r>
            <a:r>
              <a:rPr lang="zh-TW" altLang="en-US" dirty="0"/>
              <a:t>白區域稍微大一點 然後中間有一個黑圓 我們無法直接憑空生出一個黑圓在中間</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將</a:t>
            </a:r>
            <a:r>
              <a:rPr lang="en-US" altLang="zh-TW" dirty="0"/>
              <a:t>I0</a:t>
            </a:r>
            <a:r>
              <a:rPr lang="zh-TW" altLang="en-US" dirty="0"/>
              <a:t>經</a:t>
            </a:r>
            <a:r>
              <a:rPr lang="en-US" altLang="zh-TW" dirty="0"/>
              <a:t>x0</a:t>
            </a:r>
            <a:r>
              <a:rPr lang="zh-TW" altLang="en-US" dirty="0"/>
              <a:t>轉換後得到右上角圖 對比</a:t>
            </a:r>
            <a:r>
              <a:rPr lang="en-US" altLang="zh-TW" dirty="0"/>
              <a:t>I1</a:t>
            </a:r>
            <a:r>
              <a:rPr lang="zh-TW" altLang="en-US" dirty="0"/>
              <a:t>會發現中間沒有黑色區塊 這個過程定義為</a:t>
            </a:r>
            <a:r>
              <a:rPr lang="en-US" altLang="zh-TW" dirty="0"/>
              <a:t>forward registration</a:t>
            </a:r>
            <a:r>
              <a:rPr lang="zh-TW" altLang="en-US" dirty="0"/>
              <a:t> </a:t>
            </a:r>
            <a:endParaRPr lang="en-US" altLang="zh-TW" dirty="0"/>
          </a:p>
          <a:p>
            <a:r>
              <a:rPr lang="zh-TW" altLang="en-US" dirty="0"/>
              <a:t>將</a:t>
            </a:r>
            <a:r>
              <a:rPr lang="en-US" altLang="zh-TW" dirty="0"/>
              <a:t>I1</a:t>
            </a:r>
            <a:r>
              <a:rPr lang="zh-TW" altLang="en-US" dirty="0"/>
              <a:t>經</a:t>
            </a:r>
            <a:r>
              <a:rPr lang="en-US" altLang="zh-TW" dirty="0"/>
              <a:t>x1</a:t>
            </a:r>
            <a:r>
              <a:rPr lang="zh-TW" altLang="en-US" dirty="0"/>
              <a:t>轉換後得到左下角圖 對比</a:t>
            </a:r>
            <a:r>
              <a:rPr lang="en-US" altLang="zh-TW" dirty="0"/>
              <a:t>IO</a:t>
            </a:r>
            <a:r>
              <a:rPr lang="zh-TW" altLang="en-US" dirty="0"/>
              <a:t>會發現中間有一個黑點 這個過程定義為</a:t>
            </a:r>
            <a:r>
              <a:rPr lang="en-US" altLang="zh-TW" dirty="0"/>
              <a:t>backward registration</a:t>
            </a:r>
          </a:p>
          <a:p>
            <a:r>
              <a:rPr lang="zh-TW" altLang="en-US" dirty="0"/>
              <a:t>利用</a:t>
            </a:r>
            <a:r>
              <a:rPr lang="en-US" altLang="zh-TW" dirty="0"/>
              <a:t>B-spline function</a:t>
            </a:r>
            <a:r>
              <a:rPr lang="zh-TW" altLang="en-US" dirty="0"/>
              <a:t>將過程以網格顯示  </a:t>
            </a:r>
            <a:r>
              <a:rPr lang="en-US" altLang="zh-TW" dirty="0"/>
              <a:t>x0-1</a:t>
            </a:r>
            <a:r>
              <a:rPr lang="zh-TW" altLang="en-US" dirty="0"/>
              <a:t>是</a:t>
            </a:r>
            <a:r>
              <a:rPr lang="en-US" altLang="zh-TW" dirty="0"/>
              <a:t>x0</a:t>
            </a:r>
            <a:r>
              <a:rPr lang="zh-TW" altLang="en-US" dirty="0"/>
              <a:t>的</a:t>
            </a:r>
            <a:r>
              <a:rPr lang="en-US" altLang="zh-TW" dirty="0"/>
              <a:t>inverse</a:t>
            </a:r>
            <a:r>
              <a:rPr lang="zh-TW" altLang="en-US" dirty="0"/>
              <a:t> 換句話說應該要和</a:t>
            </a:r>
            <a:r>
              <a:rPr lang="en-US" altLang="zh-TW" dirty="0"/>
              <a:t>x1</a:t>
            </a:r>
            <a:r>
              <a:rPr lang="zh-TW" altLang="en-US" dirty="0"/>
              <a:t>相同 但是很明顯的兩個完全不一樣 如果這兩個是對稱性的 那</a:t>
            </a:r>
            <a:r>
              <a:rPr lang="en-US" altLang="zh-TW" dirty="0"/>
              <a:t>forward</a:t>
            </a:r>
            <a:r>
              <a:rPr lang="zh-TW" altLang="en-US" dirty="0"/>
              <a:t>和</a:t>
            </a:r>
            <a:r>
              <a:rPr lang="en-US" altLang="zh-TW" dirty="0"/>
              <a:t>backward</a:t>
            </a:r>
            <a:r>
              <a:rPr lang="zh-TW" altLang="en-US" dirty="0"/>
              <a:t>應該要各自得到原本的圖形 所以這是</a:t>
            </a:r>
            <a:r>
              <a:rPr lang="en-US" altLang="zh-TW" dirty="0"/>
              <a:t>asymmetric</a:t>
            </a:r>
          </a:p>
          <a:p>
            <a:r>
              <a:rPr lang="zh-TW" altLang="en-US" dirty="0"/>
              <a:t>但是</a:t>
            </a:r>
            <a:r>
              <a:rPr lang="en-US" altLang="zh-TW" dirty="0"/>
              <a:t>interpolation</a:t>
            </a:r>
            <a:r>
              <a:rPr lang="zh-TW" altLang="en-US" dirty="0"/>
              <a:t>依然可以做 只要將</a:t>
            </a:r>
            <a:r>
              <a:rPr lang="en-US" altLang="zh-TW" dirty="0"/>
              <a:t>forward</a:t>
            </a:r>
            <a:r>
              <a:rPr lang="zh-TW" altLang="en-US" dirty="0"/>
              <a:t> 與 </a:t>
            </a:r>
            <a:r>
              <a:rPr lang="en-US" altLang="zh-TW" dirty="0"/>
              <a:t>backward registration</a:t>
            </a:r>
            <a:r>
              <a:rPr lang="zh-TW" altLang="en-US" dirty="0"/>
              <a:t>取平均就能避免</a:t>
            </a:r>
            <a:r>
              <a:rPr lang="en-US" altLang="zh-TW" dirty="0"/>
              <a:t>registration bias</a:t>
            </a:r>
            <a:r>
              <a:rPr lang="zh-TW" altLang="en-US" dirty="0"/>
              <a:t>發生</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23</a:t>
            </a:fld>
            <a:endParaRPr lang="zh-TW" altLang="en-US"/>
          </a:p>
        </p:txBody>
      </p:sp>
    </p:spTree>
    <p:extLst>
      <p:ext uri="{BB962C8B-B14F-4D97-AF65-F5344CB8AC3E}">
        <p14:creationId xmlns:p14="http://schemas.microsoft.com/office/powerpoint/2010/main" val="3985754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第一步將圖片讀取近來 左邊的是</a:t>
            </a:r>
            <a:r>
              <a:rPr lang="en-US" altLang="zh-TW" dirty="0"/>
              <a:t>28</a:t>
            </a:r>
            <a:r>
              <a:rPr lang="zh-TW" altLang="en-US" dirty="0"/>
              <a:t>張</a:t>
            </a:r>
            <a:r>
              <a:rPr lang="en-US" altLang="zh-TW" dirty="0"/>
              <a:t>CT</a:t>
            </a:r>
            <a:r>
              <a:rPr lang="zh-TW" altLang="en-US" dirty="0"/>
              <a:t>腦圖 右邊是</a:t>
            </a:r>
            <a:r>
              <a:rPr lang="en-US" altLang="zh-TW" dirty="0"/>
              <a:t>25</a:t>
            </a:r>
            <a:r>
              <a:rPr lang="zh-TW" altLang="en-US" dirty="0"/>
              <a:t>張</a:t>
            </a:r>
            <a:r>
              <a:rPr lang="en-US" altLang="zh-TW" dirty="0"/>
              <a:t>MR</a:t>
            </a:r>
            <a:r>
              <a:rPr lang="zh-TW" altLang="en-US" dirty="0"/>
              <a:t>腦圖 這兩組圖 數量不同 大小也不同要張這兩組圖個別對應  以便後續使用</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25</a:t>
            </a:fld>
            <a:endParaRPr lang="zh-TW" altLang="en-US"/>
          </a:p>
        </p:txBody>
      </p:sp>
    </p:spTree>
    <p:extLst>
      <p:ext uri="{BB962C8B-B14F-4D97-AF65-F5344CB8AC3E}">
        <p14:creationId xmlns:p14="http://schemas.microsoft.com/office/powerpoint/2010/main" val="965179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首先設定</a:t>
            </a:r>
            <a:r>
              <a:rPr lang="en-US" altLang="zh-TW" dirty="0"/>
              <a:t>Initial</a:t>
            </a:r>
            <a:r>
              <a:rPr lang="zh-TW" altLang="en-US" dirty="0"/>
              <a:t> </a:t>
            </a:r>
            <a:r>
              <a:rPr lang="en-US" altLang="zh-TW" dirty="0"/>
              <a:t>transform</a:t>
            </a:r>
            <a:r>
              <a:rPr lang="zh-TW" altLang="en-US" dirty="0"/>
              <a:t> 可以讓使用者確認圖片是否對齊完了 點選左邊 或右邊的圖片會告訴你對應的點 很明顯在這個情況下 由於是對齊圖片的中心 而非腦部中心  對出來的點跟我們要的不太一樣</a:t>
            </a:r>
            <a:endParaRPr lang="en-US" altLang="zh-TW" dirty="0"/>
          </a:p>
          <a:p>
            <a:r>
              <a:rPr lang="en-US" altLang="zh-TW" dirty="0"/>
              <a:t>euler3Dtransform</a:t>
            </a:r>
            <a:r>
              <a:rPr lang="zh-TW" altLang="en-US" dirty="0"/>
              <a:t>適用於一剛體具有固定點可作旋轉的圖片 這個固定點為下一個參數 </a:t>
            </a:r>
            <a:r>
              <a:rPr lang="en-US" altLang="zh-TW" dirty="0"/>
              <a:t>geometry</a:t>
            </a:r>
            <a:r>
              <a:rPr lang="zh-TW" altLang="en-US" dirty="0"/>
              <a:t> 使用圖片正中心點</a:t>
            </a:r>
            <a:endParaRPr lang="en-US" altLang="zh-TW" dirty="0"/>
          </a:p>
          <a:p>
            <a:r>
              <a:rPr lang="zh-TW" altLang="en-US" dirty="0"/>
              <a:t>因此</a:t>
            </a:r>
            <a:r>
              <a:rPr lang="en-US" altLang="zh-TW" dirty="0"/>
              <a:t>Initial</a:t>
            </a:r>
            <a:r>
              <a:rPr lang="zh-TW" altLang="en-US" dirty="0"/>
              <a:t> </a:t>
            </a:r>
            <a:r>
              <a:rPr lang="en-US" altLang="zh-TW" dirty="0"/>
              <a:t>transform</a:t>
            </a:r>
            <a:r>
              <a:rPr lang="zh-TW" altLang="en-US" dirty="0"/>
              <a:t> 可以視為將圖片中心點固定然後旋轉的</a:t>
            </a:r>
            <a:r>
              <a:rPr lang="en-US" altLang="zh-TW" dirty="0" err="1"/>
              <a:t>registraion</a:t>
            </a:r>
            <a:r>
              <a:rPr lang="zh-TW" altLang="en-US" dirty="0"/>
              <a:t> 當然這不足以對齊所有圖片 所以會進到下一步 開始尋找</a:t>
            </a:r>
            <a:r>
              <a:rPr lang="en-US" altLang="zh-TW" dirty="0"/>
              <a:t>transformation</a:t>
            </a:r>
          </a:p>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26</a:t>
            </a:fld>
            <a:endParaRPr lang="zh-TW" altLang="en-US"/>
          </a:p>
        </p:txBody>
      </p:sp>
    </p:spTree>
    <p:extLst>
      <p:ext uri="{BB962C8B-B14F-4D97-AF65-F5344CB8AC3E}">
        <p14:creationId xmlns:p14="http://schemas.microsoft.com/office/powerpoint/2010/main" val="335191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首先我們要決定</a:t>
            </a:r>
            <a:r>
              <a:rPr lang="en-US" altLang="zh-TW" dirty="0"/>
              <a:t>registration</a:t>
            </a:r>
            <a:r>
              <a:rPr lang="zh-TW" altLang="en-US" dirty="0"/>
              <a:t>的方法 </a:t>
            </a:r>
            <a:r>
              <a:rPr lang="en-US" altLang="zh-TW" dirty="0" err="1"/>
              <a:t>simpleITK</a:t>
            </a:r>
            <a:r>
              <a:rPr lang="zh-TW" altLang="en-US" dirty="0"/>
              <a:t>有提供很多種方法 在範例中使用</a:t>
            </a:r>
            <a:r>
              <a:rPr lang="en-US" altLang="zh-TW" dirty="0"/>
              <a:t>Mutual information</a:t>
            </a:r>
            <a:r>
              <a:rPr lang="zh-TW" altLang="en-US" dirty="0"/>
              <a:t> 而這個</a:t>
            </a:r>
            <a:r>
              <a:rPr lang="en-US" altLang="zh-TW" dirty="0"/>
              <a:t>mattes mutual information</a:t>
            </a:r>
            <a:r>
              <a:rPr lang="zh-TW" altLang="en-US" dirty="0"/>
              <a:t>我前述的</a:t>
            </a:r>
            <a:r>
              <a:rPr lang="en-US" altLang="zh-TW" dirty="0"/>
              <a:t>MI</a:t>
            </a:r>
            <a:r>
              <a:rPr lang="zh-TW" altLang="en-US" dirty="0"/>
              <a:t>是同一個東西 </a:t>
            </a:r>
            <a:endParaRPr lang="en-US" altLang="zh-TW" dirty="0"/>
          </a:p>
          <a:p>
            <a:r>
              <a:rPr lang="zh-TW" altLang="en-US" dirty="0"/>
              <a:t>我有去找了一篇的論文在右上角 是</a:t>
            </a:r>
            <a:r>
              <a:rPr lang="en-US" altLang="zh-TW" dirty="0"/>
              <a:t>2020</a:t>
            </a:r>
            <a:r>
              <a:rPr lang="zh-TW" altLang="en-US" dirty="0"/>
              <a:t>年的 專門討論不同的</a:t>
            </a:r>
            <a:r>
              <a:rPr lang="en-US" altLang="zh-TW" dirty="0"/>
              <a:t>MI</a:t>
            </a:r>
            <a:r>
              <a:rPr lang="zh-TW" altLang="en-US" dirty="0"/>
              <a:t>演算法處理多張影像的</a:t>
            </a:r>
            <a:r>
              <a:rPr lang="en-US" altLang="zh-TW" dirty="0" err="1"/>
              <a:t>registraion</a:t>
            </a:r>
            <a:r>
              <a:rPr lang="zh-TW" altLang="en-US" dirty="0"/>
              <a:t>有甚麼差異</a:t>
            </a:r>
            <a:endParaRPr lang="en-US" altLang="zh-TW" dirty="0"/>
          </a:p>
          <a:p>
            <a:r>
              <a:rPr lang="zh-TW" altLang="en-US" dirty="0"/>
              <a:t>決定好</a:t>
            </a:r>
            <a:r>
              <a:rPr lang="en-US" altLang="zh-TW" dirty="0"/>
              <a:t>registration</a:t>
            </a:r>
            <a:r>
              <a:rPr lang="zh-TW" altLang="en-US" dirty="0"/>
              <a:t>的方法後開始找適合的</a:t>
            </a:r>
            <a:r>
              <a:rPr lang="en-US" altLang="zh-TW" dirty="0"/>
              <a:t>transformation</a:t>
            </a:r>
            <a:r>
              <a:rPr lang="zh-TW" altLang="en-US" dirty="0"/>
              <a:t> 由於這是多圖層的</a:t>
            </a:r>
            <a:r>
              <a:rPr lang="en-US" altLang="zh-TW" dirty="0"/>
              <a:t>registration </a:t>
            </a:r>
            <a:r>
              <a:rPr lang="zh-TW" altLang="en-US" dirty="0"/>
              <a:t>前後都有關聯 所以在對位的時候會使用</a:t>
            </a:r>
            <a:r>
              <a:rPr lang="en-US" altLang="zh-TW" dirty="0"/>
              <a:t>interpolation</a:t>
            </a:r>
            <a:r>
              <a:rPr lang="zh-TW" altLang="en-US" dirty="0"/>
              <a:t>輔助 這邊使用</a:t>
            </a:r>
            <a:r>
              <a:rPr lang="en-US" altLang="zh-TW" dirty="0"/>
              <a:t>Linear</a:t>
            </a:r>
            <a:r>
              <a:rPr lang="zh-TW" altLang="en-US" dirty="0"/>
              <a:t> </a:t>
            </a:r>
            <a:r>
              <a:rPr lang="en-US" altLang="zh-TW" dirty="0"/>
              <a:t>interpolation</a:t>
            </a:r>
          </a:p>
          <a:p>
            <a:r>
              <a:rPr lang="en-US" altLang="zh-TW" dirty="0"/>
              <a:t>optimizer</a:t>
            </a:r>
            <a:r>
              <a:rPr lang="zh-TW" altLang="en-US" dirty="0"/>
              <a:t>選用</a:t>
            </a:r>
            <a:r>
              <a:rPr lang="en-US" altLang="zh-TW" dirty="0"/>
              <a:t>gradient descent</a:t>
            </a:r>
            <a:r>
              <a:rPr lang="zh-TW" altLang="en-US" dirty="0"/>
              <a:t>決定往哪邊更新 套入初始值 開始訓練</a:t>
            </a:r>
            <a:endParaRPr lang="en-US" altLang="zh-TW" dirty="0"/>
          </a:p>
          <a:p>
            <a:r>
              <a:rPr lang="zh-TW" altLang="en-US" dirty="0"/>
              <a:t>右下角是訓練圖 一開始我很困惑 為什麼縱軸</a:t>
            </a:r>
            <a:r>
              <a:rPr lang="en-US" altLang="zh-TW" dirty="0"/>
              <a:t>MI</a:t>
            </a:r>
            <a:r>
              <a:rPr lang="zh-TW" altLang="en-US" dirty="0"/>
              <a:t>值是負的 一般我們都是要讓</a:t>
            </a:r>
            <a:r>
              <a:rPr lang="en-US" altLang="zh-TW" dirty="0"/>
              <a:t>MI</a:t>
            </a:r>
            <a:r>
              <a:rPr lang="zh-TW" altLang="en-US" dirty="0"/>
              <a:t>值越大越好 而且</a:t>
            </a:r>
            <a:r>
              <a:rPr lang="en-US" altLang="zh-TW" dirty="0"/>
              <a:t>MI</a:t>
            </a:r>
            <a:r>
              <a:rPr lang="zh-TW" altLang="en-US" dirty="0"/>
              <a:t>通常</a:t>
            </a:r>
            <a:r>
              <a:rPr lang="en-US" altLang="zh-TW" dirty="0"/>
              <a:t>&gt;0</a:t>
            </a:r>
            <a:r>
              <a:rPr lang="zh-TW" altLang="en-US" dirty="0"/>
              <a:t> 但奇妙的是這邊畫出來的圖是負值 而且是越來越負 查了一下沒有說明 我猜想是以下理由</a:t>
            </a:r>
            <a:endParaRPr lang="en-US" altLang="zh-TW" dirty="0"/>
          </a:p>
          <a:p>
            <a:r>
              <a:rPr lang="zh-TW" altLang="en-US" dirty="0"/>
              <a:t>一般做訓練時都是考慮</a:t>
            </a:r>
            <a:r>
              <a:rPr lang="en-US" altLang="zh-TW" dirty="0"/>
              <a:t>Loss</a:t>
            </a:r>
            <a:r>
              <a:rPr lang="zh-TW" altLang="en-US" dirty="0"/>
              <a:t>越小越好 </a:t>
            </a:r>
            <a:r>
              <a:rPr lang="en-US" altLang="zh-TW" dirty="0"/>
              <a:t>optimizer</a:t>
            </a:r>
            <a:r>
              <a:rPr lang="zh-TW" altLang="en-US" dirty="0"/>
              <a:t>也是要找更小的值 但</a:t>
            </a:r>
            <a:r>
              <a:rPr lang="en-US" altLang="zh-TW" dirty="0"/>
              <a:t>MI</a:t>
            </a:r>
            <a:r>
              <a:rPr lang="zh-TW" altLang="en-US" dirty="0"/>
              <a:t>反過來應該是越大越好 所以在這邊為了符合我們直覺 將</a:t>
            </a:r>
            <a:r>
              <a:rPr lang="en-US" altLang="zh-TW" dirty="0"/>
              <a:t>MI</a:t>
            </a:r>
            <a:r>
              <a:rPr lang="zh-TW" altLang="en-US" dirty="0"/>
              <a:t>加了一個負號 當我們訓練的越久 </a:t>
            </a:r>
            <a:r>
              <a:rPr lang="en-US" altLang="zh-TW" dirty="0"/>
              <a:t>MI</a:t>
            </a:r>
            <a:r>
              <a:rPr lang="zh-TW" altLang="en-US" dirty="0"/>
              <a:t>值會愈來愈大 但是會越往下走  透過優化器更新</a:t>
            </a:r>
            <a:endParaRPr lang="en-US" altLang="zh-TW" dirty="0"/>
          </a:p>
          <a:p>
            <a:r>
              <a:rPr lang="zh-TW" altLang="en-US" dirty="0"/>
              <a:t>左下圖是訓練完後的成果圖 可以看到因為還沒收斂 可以預期結果爛爛的 隨便點了幾個點發現根本沒有對準 這時有幾個操作可以改善 增加訓練次數讓他收斂 或者增加訓練步伐 換優化器等</a:t>
            </a:r>
            <a:endParaRPr lang="en-US" altLang="zh-TW" dirty="0"/>
          </a:p>
          <a:p>
            <a:r>
              <a:rPr lang="zh-TW" altLang="en-US" dirty="0"/>
              <a:t>教學是將下面的註解刪除</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27</a:t>
            </a:fld>
            <a:endParaRPr lang="zh-TW" altLang="en-US"/>
          </a:p>
        </p:txBody>
      </p:sp>
    </p:spTree>
    <p:extLst>
      <p:ext uri="{BB962C8B-B14F-4D97-AF65-F5344CB8AC3E}">
        <p14:creationId xmlns:p14="http://schemas.microsoft.com/office/powerpoint/2010/main" val="3574902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刪除掉的註解這行在幹嘛 大意是讓電腦自行計算</a:t>
            </a:r>
            <a:r>
              <a:rPr lang="en-US" altLang="zh-TW" dirty="0"/>
              <a:t>learning rate</a:t>
            </a:r>
            <a:r>
              <a:rPr lang="zh-TW" altLang="en-US" dirty="0"/>
              <a:t> 每次跨的長度都不一樣 也就不用手動在調訓練次數和步伐</a:t>
            </a:r>
            <a:endParaRPr lang="en-US" altLang="zh-TW" dirty="0"/>
          </a:p>
          <a:p>
            <a:r>
              <a:rPr lang="zh-TW" altLang="en-US" dirty="0"/>
              <a:t>可以看到成果圖已經收斂 實際操作也發現位子已經對的上了 表示</a:t>
            </a:r>
            <a:r>
              <a:rPr lang="en-US" altLang="zh-TW" dirty="0"/>
              <a:t>transformation</a:t>
            </a:r>
            <a:r>
              <a:rPr lang="zh-TW" altLang="en-US" dirty="0"/>
              <a:t>已經找好了</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28</a:t>
            </a:fld>
            <a:endParaRPr lang="zh-TW" altLang="en-US"/>
          </a:p>
        </p:txBody>
      </p:sp>
    </p:spTree>
    <p:extLst>
      <p:ext uri="{BB962C8B-B14F-4D97-AF65-F5344CB8AC3E}">
        <p14:creationId xmlns:p14="http://schemas.microsoft.com/office/powerpoint/2010/main" val="276661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9</a:t>
            </a:fld>
            <a:endParaRPr lang="zh-TW" altLang="en-US"/>
          </a:p>
        </p:txBody>
      </p:sp>
    </p:spTree>
    <p:extLst>
      <p:ext uri="{BB962C8B-B14F-4D97-AF65-F5344CB8AC3E}">
        <p14:creationId xmlns:p14="http://schemas.microsoft.com/office/powerpoint/2010/main" val="159244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Similarity metrics</a:t>
            </a:r>
            <a:r>
              <a:rPr lang="zh-TW" altLang="en-US" dirty="0"/>
              <a:t>是用來評估兩張圖的相信程度的一個指標 這裡舉了比較常見的 除了右上角那個其他上課都有提到</a:t>
            </a:r>
            <a:endParaRPr lang="en-US" altLang="zh-TW" dirty="0"/>
          </a:p>
          <a:p>
            <a:r>
              <a:rPr lang="zh-TW" altLang="en-US" dirty="0"/>
              <a:t>主要都是基於影像強度做的評估 最後的</a:t>
            </a:r>
            <a:r>
              <a:rPr lang="en-US" altLang="zh-TW" dirty="0"/>
              <a:t>demo</a:t>
            </a:r>
            <a:r>
              <a:rPr lang="zh-TW" altLang="en-US" dirty="0"/>
              <a:t>會使用</a:t>
            </a:r>
            <a:r>
              <a:rPr lang="en-US" altLang="zh-TW" dirty="0"/>
              <a:t>Mutual information</a:t>
            </a:r>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10</a:t>
            </a:fld>
            <a:endParaRPr lang="zh-TW" altLang="en-US"/>
          </a:p>
        </p:txBody>
      </p:sp>
    </p:spTree>
    <p:extLst>
      <p:ext uri="{BB962C8B-B14F-4D97-AF65-F5344CB8AC3E}">
        <p14:creationId xmlns:p14="http://schemas.microsoft.com/office/powerpoint/2010/main" val="86674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讀取影像後會先將圖片做對齊處理，如何對齊</a:t>
            </a:r>
            <a:r>
              <a:rPr lang="en-US" altLang="zh-TW" dirty="0"/>
              <a:t>?</a:t>
            </a:r>
            <a:r>
              <a:rPr lang="zh-TW" altLang="en-US" dirty="0"/>
              <a:t>在</a:t>
            </a:r>
            <a:r>
              <a:rPr lang="en-US" altLang="zh-TW" dirty="0" err="1"/>
              <a:t>SimpleITK</a:t>
            </a:r>
            <a:r>
              <a:rPr lang="zh-TW" altLang="en-US" dirty="0"/>
              <a:t>中給予了以下幾個選擇，不做任何事，中心對齊，計算</a:t>
            </a:r>
            <a:r>
              <a:rPr lang="en-US" altLang="zh-TW" dirty="0"/>
              <a:t>MI</a:t>
            </a:r>
          </a:p>
          <a:p>
            <a:r>
              <a:rPr lang="zh-TW" altLang="en-US" dirty="0"/>
              <a:t>為什麼要做</a:t>
            </a:r>
            <a:r>
              <a:rPr lang="en-US" altLang="zh-TW" dirty="0"/>
              <a:t>initial</a:t>
            </a:r>
            <a:r>
              <a:rPr lang="zh-TW" altLang="en-US" dirty="0"/>
              <a:t> </a:t>
            </a:r>
            <a:r>
              <a:rPr lang="en-US" altLang="zh-TW" dirty="0"/>
              <a:t>transformation</a:t>
            </a:r>
            <a:r>
              <a:rPr lang="zh-TW" altLang="en-US" dirty="0"/>
              <a:t> 從結構圖來看 有一個東西是</a:t>
            </a:r>
            <a:r>
              <a:rPr lang="en-US" altLang="zh-TW" dirty="0"/>
              <a:t>optimizer </a:t>
            </a:r>
            <a:r>
              <a:rPr lang="zh-TW" altLang="en-US" dirty="0"/>
              <a:t>如果有學過深度學習的話應該不陌生 </a:t>
            </a:r>
            <a:r>
              <a:rPr lang="en-US" altLang="zh-TW" dirty="0"/>
              <a:t>Adam</a:t>
            </a:r>
            <a:r>
              <a:rPr lang="zh-TW" altLang="en-US" dirty="0"/>
              <a:t> </a:t>
            </a:r>
            <a:r>
              <a:rPr lang="en-US" altLang="zh-TW" dirty="0"/>
              <a:t>SGD momentum</a:t>
            </a:r>
            <a:r>
              <a:rPr lang="zh-TW" altLang="en-US" dirty="0"/>
              <a:t>等 這些都離不開計算梯度 同樣的 在此也是以種計算梯度下降的方法</a:t>
            </a:r>
            <a:endParaRPr lang="en-US" altLang="zh-TW" dirty="0"/>
          </a:p>
          <a:p>
            <a:r>
              <a:rPr lang="zh-TW" altLang="en-US" dirty="0"/>
              <a:t>藉由計算梯度 確認是否收斂 也就是我們要的結果 而這個過程需要反覆進行 也就是要反覆實驗</a:t>
            </a:r>
            <a:r>
              <a:rPr lang="en-US" altLang="zh-TW" dirty="0"/>
              <a:t>transform</a:t>
            </a:r>
            <a:r>
              <a:rPr lang="zh-TW" altLang="en-US" dirty="0"/>
              <a:t> 而初始</a:t>
            </a:r>
            <a:r>
              <a:rPr lang="en-US" altLang="zh-TW" dirty="0"/>
              <a:t>transform</a:t>
            </a:r>
            <a:r>
              <a:rPr lang="zh-TW" altLang="en-US" dirty="0"/>
              <a:t>則決定了你要走多遠 借了一張深度學習的訓練圖來說明</a:t>
            </a:r>
            <a:endParaRPr lang="en-US" altLang="zh-TW" dirty="0"/>
          </a:p>
          <a:p>
            <a:r>
              <a:rPr lang="zh-TW" altLang="en-US" dirty="0"/>
              <a:t>如果今天起始點取的好 那麼我們就可以很快找到收斂處 起始點找不好 收斂就要非常久 透過一些方法 例如先將圖片對齊 透過較容易取得的資訊例如中心點位置 </a:t>
            </a:r>
            <a:r>
              <a:rPr lang="en-US" altLang="zh-TW" dirty="0"/>
              <a:t>MI</a:t>
            </a:r>
            <a:r>
              <a:rPr lang="zh-TW" altLang="en-US" dirty="0"/>
              <a:t>找特徵點 將圖片先處理簡單的部分 困難的部分在慢慢處理</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11</a:t>
            </a:fld>
            <a:endParaRPr lang="zh-TW" altLang="en-US"/>
          </a:p>
        </p:txBody>
      </p:sp>
    </p:spTree>
    <p:extLst>
      <p:ext uri="{BB962C8B-B14F-4D97-AF65-F5344CB8AC3E}">
        <p14:creationId xmlns:p14="http://schemas.microsoft.com/office/powerpoint/2010/main" val="849508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Registration bias</a:t>
            </a:r>
            <a:r>
              <a:rPr lang="zh-TW" altLang="en-US" dirty="0"/>
              <a:t>是指做</a:t>
            </a:r>
            <a:r>
              <a:rPr lang="en-US" altLang="zh-TW" dirty="0"/>
              <a:t>image registration</a:t>
            </a:r>
            <a:r>
              <a:rPr lang="zh-TW" altLang="en-US" dirty="0"/>
              <a:t>產生的各種偏差 這邊舉個小例子</a:t>
            </a:r>
            <a:endParaRPr lang="en-US" altLang="zh-TW" dirty="0"/>
          </a:p>
          <a:p>
            <a:r>
              <a:rPr lang="en-US" altLang="zh-TW" dirty="0"/>
              <a:t>Sigma</a:t>
            </a:r>
            <a:r>
              <a:rPr lang="zh-TW" altLang="en-US" dirty="0"/>
              <a:t>不變 但整體區域變小 因此相對來說</a:t>
            </a:r>
            <a:r>
              <a:rPr lang="en-US" altLang="zh-TW" dirty="0"/>
              <a:t>sigma</a:t>
            </a:r>
            <a:r>
              <a:rPr lang="zh-TW" altLang="en-US" dirty="0"/>
              <a:t>同樣為</a:t>
            </a:r>
            <a:r>
              <a:rPr lang="en-US" altLang="zh-TW" dirty="0"/>
              <a:t>2pixel</a:t>
            </a:r>
            <a:r>
              <a:rPr lang="zh-TW" altLang="en-US" dirty="0"/>
              <a:t>對小面積的影響會更明顯 模糊程度更高</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12</a:t>
            </a:fld>
            <a:endParaRPr lang="zh-TW" altLang="en-US"/>
          </a:p>
        </p:txBody>
      </p:sp>
    </p:spTree>
    <p:extLst>
      <p:ext uri="{BB962C8B-B14F-4D97-AF65-F5344CB8AC3E}">
        <p14:creationId xmlns:p14="http://schemas.microsoft.com/office/powerpoint/2010/main" val="3839753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任意兩個切片中間都會因為機器還是甚麼的問題而造成切的厚度不相同或者切出來的間隔太大，這時我們要重建成</a:t>
            </a:r>
            <a:r>
              <a:rPr lang="en-US" altLang="zh-TW" dirty="0"/>
              <a:t>3D</a:t>
            </a:r>
            <a:r>
              <a:rPr lang="zh-TW" altLang="en-US" dirty="0"/>
              <a:t>影像必須去除這些缺失的切片，以內插方式補足資訊，當然這無法完美補成</a:t>
            </a:r>
            <a:r>
              <a:rPr lang="en-US" altLang="zh-TW" dirty="0"/>
              <a:t>3D</a:t>
            </a:r>
            <a:r>
              <a:rPr lang="zh-TW" altLang="en-US" dirty="0"/>
              <a:t>圖案，因此會有</a:t>
            </a:r>
            <a:r>
              <a:rPr lang="en-US" altLang="zh-TW" dirty="0"/>
              <a:t>registration bias</a:t>
            </a:r>
          </a:p>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13</a:t>
            </a:fld>
            <a:endParaRPr lang="zh-TW" altLang="en-US"/>
          </a:p>
        </p:txBody>
      </p:sp>
    </p:spTree>
    <p:extLst>
      <p:ext uri="{BB962C8B-B14F-4D97-AF65-F5344CB8AC3E}">
        <p14:creationId xmlns:p14="http://schemas.microsoft.com/office/powerpoint/2010/main" val="454371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一對一的</a:t>
            </a:r>
            <a:r>
              <a:rPr lang="en-US" altLang="zh-TW" dirty="0"/>
              <a:t>object interpolation</a:t>
            </a:r>
            <a:r>
              <a:rPr lang="zh-TW" altLang="en-US" dirty="0"/>
              <a:t>主要可以分成兩大類，第一種是</a:t>
            </a:r>
            <a:r>
              <a:rPr lang="en-US" altLang="zh-TW" dirty="0"/>
              <a:t>scene based</a:t>
            </a:r>
            <a:r>
              <a:rPr lang="zh-TW" altLang="en-US" dirty="0"/>
              <a:t>，直接處理兩張圖，早期是直接計算兩張圖同個地方的影像強度差值，中期開始使用差值的概念，後面會說明甚麼是</a:t>
            </a:r>
            <a:r>
              <a:rPr lang="en-US" altLang="zh-TW" dirty="0"/>
              <a:t>spline</a:t>
            </a:r>
            <a:r>
              <a:rPr lang="zh-TW" altLang="en-US" dirty="0"/>
              <a:t>，這兩個有甚麼差別呢，打個比方，假設上一張圖片影像強度是</a:t>
            </a:r>
            <a:r>
              <a:rPr lang="en-US" altLang="zh-TW" dirty="0"/>
              <a:t>5</a:t>
            </a:r>
            <a:r>
              <a:rPr lang="zh-TW" altLang="en-US" dirty="0"/>
              <a:t>下一張是</a:t>
            </a:r>
            <a:r>
              <a:rPr lang="en-US" altLang="zh-TW" dirty="0"/>
              <a:t>3</a:t>
            </a:r>
            <a:r>
              <a:rPr lang="zh-TW" altLang="en-US" dirty="0"/>
              <a:t> 早期的方法中間就差</a:t>
            </a:r>
            <a:r>
              <a:rPr lang="en-US" altLang="zh-TW" dirty="0"/>
              <a:t>4</a:t>
            </a:r>
            <a:r>
              <a:rPr lang="zh-TW" altLang="en-US" dirty="0"/>
              <a:t>進去 中期可能還會再多考慮幾張圖 上一張</a:t>
            </a:r>
            <a:r>
              <a:rPr lang="en-US" altLang="zh-TW" dirty="0"/>
              <a:t>5</a:t>
            </a:r>
            <a:r>
              <a:rPr lang="zh-TW" altLang="en-US" dirty="0"/>
              <a:t> 下一張</a:t>
            </a:r>
            <a:r>
              <a:rPr lang="en-US" altLang="zh-TW" dirty="0"/>
              <a:t>3</a:t>
            </a:r>
            <a:r>
              <a:rPr lang="zh-TW" altLang="en-US" dirty="0"/>
              <a:t> 下下一張是</a:t>
            </a:r>
            <a:r>
              <a:rPr lang="en-US" altLang="zh-TW" dirty="0"/>
              <a:t>7</a:t>
            </a:r>
            <a:r>
              <a:rPr lang="zh-TW" altLang="en-US" dirty="0"/>
              <a:t> 然後找出一個函數能連接這些點去預測中間該插入多少值 但是這些方法有個問題，若兩張圖位置有些偏差</a:t>
            </a:r>
            <a:endParaRPr lang="en-US" altLang="zh-TW" dirty="0"/>
          </a:p>
          <a:p>
            <a:r>
              <a:rPr lang="zh-TW" altLang="en-US" dirty="0"/>
              <a:t>到了最近幾年開始與另一類方法</a:t>
            </a:r>
            <a:r>
              <a:rPr lang="en-US" altLang="zh-TW" dirty="0"/>
              <a:t>object-base</a:t>
            </a:r>
            <a:r>
              <a:rPr lang="zh-TW" altLang="en-US" dirty="0"/>
              <a:t>相互補足不足處 以前都是找尋同個點的影像強度差異近一步插入中間圖片，</a:t>
            </a:r>
            <a:endParaRPr lang="en-US" altLang="zh-TW" dirty="0"/>
          </a:p>
          <a:p>
            <a:r>
              <a:rPr lang="zh-TW" altLang="en-US" dirty="0"/>
              <a:t>優點是想法簡單 取鄰近的點做平均或插值 缺點是準確度不高  若邊緣有變形 容易造成插進去的圖模糊</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16</a:t>
            </a:fld>
            <a:endParaRPr lang="zh-TW" altLang="en-US"/>
          </a:p>
        </p:txBody>
      </p:sp>
    </p:spTree>
    <p:extLst>
      <p:ext uri="{BB962C8B-B14F-4D97-AF65-F5344CB8AC3E}">
        <p14:creationId xmlns:p14="http://schemas.microsoft.com/office/powerpoint/2010/main" val="505520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如果今天我們有很多的資料點 想要找出一個函數表現這些資料點 我們會利用插值方式 例如牛頓插值去擬合出一條線通過所有的點 常理上分布應該是愈高次方就更能將這些點連起來 因為愈高次方能轉的方向愈</a:t>
            </a:r>
            <a:r>
              <a:rPr lang="zh-TW" altLang="en-US"/>
              <a:t>多  </a:t>
            </a:r>
            <a:endParaRPr lang="en-US" altLang="zh-TW" dirty="0"/>
          </a:p>
          <a:p>
            <a:r>
              <a:rPr lang="zh-TW" altLang="en-US" dirty="0"/>
              <a:t>有一個人就發現了這想法不太對 他發現在高次方時正確率卻下降了 這是龍格現象 尋找一個函數使用過高次方項導致某些端點出現異常極值 並非我們想的愈高次方的函數就能更完美的擬合 因此才會有以下想法衍伸出來</a:t>
            </a:r>
            <a:endParaRPr lang="en-US" altLang="zh-TW" dirty="0"/>
          </a:p>
          <a:p>
            <a:r>
              <a:rPr lang="zh-TW" altLang="en-US" dirty="0"/>
              <a:t>拆成多段討論 </a:t>
            </a:r>
            <a:r>
              <a:rPr lang="en-US" altLang="zh-TW" dirty="0"/>
              <a:t>=&gt;</a:t>
            </a:r>
            <a:r>
              <a:rPr lang="zh-TW" altLang="en-US" dirty="0"/>
              <a:t>樣條插值   線性樣條插值 每一段用直線相連   三次樣條插值每一段使用最高次數為三次方的函數</a:t>
            </a:r>
            <a:r>
              <a:rPr lang="en-US" altLang="zh-TW" dirty="0"/>
              <a:t>fit</a:t>
            </a:r>
            <a:r>
              <a:rPr lang="zh-TW" altLang="en-US" dirty="0"/>
              <a:t>   </a:t>
            </a:r>
            <a:r>
              <a:rPr lang="en-US" altLang="zh-TW" dirty="0"/>
              <a:t>B spline</a:t>
            </a:r>
            <a:r>
              <a:rPr lang="zh-TW" altLang="en-US" dirty="0"/>
              <a:t>是近幾年較常使用的演算法 至少在我選的這篇論文中有提到目前</a:t>
            </a:r>
            <a:r>
              <a:rPr lang="en-US" altLang="zh-TW" dirty="0"/>
              <a:t>ITK</a:t>
            </a:r>
            <a:r>
              <a:rPr lang="zh-TW" altLang="en-US" dirty="0"/>
              <a:t>樣條插值以及一些</a:t>
            </a:r>
            <a:r>
              <a:rPr lang="en-US" altLang="zh-TW" dirty="0"/>
              <a:t>2018</a:t>
            </a:r>
            <a:r>
              <a:rPr lang="zh-TW" altLang="en-US" dirty="0"/>
              <a:t>年的論文也還能看到這個演算法 蠻複雜 這邊就不解釋了</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17</a:t>
            </a:fld>
            <a:endParaRPr lang="zh-TW" altLang="en-US"/>
          </a:p>
        </p:txBody>
      </p:sp>
    </p:spTree>
    <p:extLst>
      <p:ext uri="{BB962C8B-B14F-4D97-AF65-F5344CB8AC3E}">
        <p14:creationId xmlns:p14="http://schemas.microsoft.com/office/powerpoint/2010/main" val="52656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舉個實際的例子 如果我有兩張圖片 要在中間插入三張 而這兩張圖片旋轉角度不同 </a:t>
            </a:r>
            <a:endParaRPr lang="en-US" altLang="zh-TW" dirty="0"/>
          </a:p>
          <a:p>
            <a:r>
              <a:rPr lang="zh-TW" altLang="en-US" dirty="0"/>
              <a:t>上方組是使用傳統的</a:t>
            </a:r>
            <a:r>
              <a:rPr lang="en-US" altLang="zh-TW" dirty="0"/>
              <a:t>linear interpolation</a:t>
            </a:r>
            <a:r>
              <a:rPr lang="zh-TW" altLang="en-US" dirty="0"/>
              <a:t>實作出的 可以看到中間那張圖具有明顯的模糊 比對下方該論文作者使用的改良版方法可以清除大部分的殘影 非常乾淨</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19</a:t>
            </a:fld>
            <a:endParaRPr lang="zh-TW" altLang="en-US"/>
          </a:p>
        </p:txBody>
      </p:sp>
    </p:spTree>
    <p:extLst>
      <p:ext uri="{BB962C8B-B14F-4D97-AF65-F5344CB8AC3E}">
        <p14:creationId xmlns:p14="http://schemas.microsoft.com/office/powerpoint/2010/main" val="1697755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D9C9F-EEEC-4E04-A7A5-B23B085DA3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5F08B94-F5A6-4278-AA91-6507268B6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5D08103-C781-4947-B649-E654110AB268}"/>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5" name="頁尾版面配置區 4">
            <a:extLst>
              <a:ext uri="{FF2B5EF4-FFF2-40B4-BE49-F238E27FC236}">
                <a16:creationId xmlns:a16="http://schemas.microsoft.com/office/drawing/2014/main" id="{1663B038-2378-4D72-B1B4-1B61D1C864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9EF444-5FFA-4B20-868F-A64D3FA2B696}"/>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76814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9A682C-7837-4799-AAA2-073A1DFBE62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FBC3E5E-1E87-429F-8B60-C220063CB22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EF7FC3F-1D3D-4686-B34A-2523E7A21A1C}"/>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5" name="頁尾版面配置區 4">
            <a:extLst>
              <a:ext uri="{FF2B5EF4-FFF2-40B4-BE49-F238E27FC236}">
                <a16:creationId xmlns:a16="http://schemas.microsoft.com/office/drawing/2014/main" id="{E0274370-7D4D-416C-AFCB-C9E88BD114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86FC75-4544-433C-B070-EB6E66C3DDA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17886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45735EE-3DC0-4CD6-8DCA-8785F89CEDF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64239CE-F190-4BF6-989B-F68C69D897A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D1DC00-2EE9-44E2-8609-AE004B4F3BAD}"/>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5" name="頁尾版面配置區 4">
            <a:extLst>
              <a:ext uri="{FF2B5EF4-FFF2-40B4-BE49-F238E27FC236}">
                <a16:creationId xmlns:a16="http://schemas.microsoft.com/office/drawing/2014/main" id="{C1A2D282-AF3D-4587-96A8-2B3A72098E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680C3F-102A-46E8-9A27-8B6136CA3F51}"/>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64865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4F665-E59B-41DF-A1E6-A8A91AA3B1F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379F9D7-AC84-4007-A99C-462830E6061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C99C3E-9569-4FB4-88B8-590A47B1D976}"/>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5" name="頁尾版面配置區 4">
            <a:extLst>
              <a:ext uri="{FF2B5EF4-FFF2-40B4-BE49-F238E27FC236}">
                <a16:creationId xmlns:a16="http://schemas.microsoft.com/office/drawing/2014/main" id="{631A3476-EE01-4BE8-9C2F-70AE52B435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BB5A6D-DCEB-47B7-8C6A-96443604DF0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92199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40BE5B-6094-4812-A544-929E9375FCC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1AC141-DE95-4E67-BC7E-EA54CAD44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0B59BE7-BCAB-42CA-88C8-D3B09DC06E7D}"/>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5" name="頁尾版面配置區 4">
            <a:extLst>
              <a:ext uri="{FF2B5EF4-FFF2-40B4-BE49-F238E27FC236}">
                <a16:creationId xmlns:a16="http://schemas.microsoft.com/office/drawing/2014/main" id="{B1892597-4B75-4D9A-A8E4-B5A701923B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F644F7C-0A05-4578-A66C-FC1CD43FEB05}"/>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7897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C4E26E-A9E0-4BED-971F-DFDF4FA025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FA71078-8EDA-4EB0-BEEA-BBDE0CD7182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97D8309-DA02-4EFF-B598-5E45044E853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4C3792-47CF-4FDD-ACE7-49D2B3BABFFD}"/>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6" name="頁尾版面配置區 5">
            <a:extLst>
              <a:ext uri="{FF2B5EF4-FFF2-40B4-BE49-F238E27FC236}">
                <a16:creationId xmlns:a16="http://schemas.microsoft.com/office/drawing/2014/main" id="{9485D277-E084-4D4D-A6C6-C4C99E3E90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FD41CB-4E57-4AB3-BA71-63ABA8605EED}"/>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275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A55D0-9CDB-42A2-8C9F-5BCD5967CD2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213B55E-96E1-449C-9A16-4712DECD9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69C3D58-8E82-42DE-BC69-B1715EB7E08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28B3C2A-5C0F-4AE6-B82E-DBEC9F8A2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7D0A8A7-58B0-426F-87A3-E9F20E3828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F8E599C-0BC9-423B-9357-E4132A5580C7}"/>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8" name="頁尾版面配置區 7">
            <a:extLst>
              <a:ext uri="{FF2B5EF4-FFF2-40B4-BE49-F238E27FC236}">
                <a16:creationId xmlns:a16="http://schemas.microsoft.com/office/drawing/2014/main" id="{8E3D9DDE-9363-4F5D-977F-669863E14F7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90B02B3-3558-458B-8FF2-3D8209934DF3}"/>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99125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051929-B66F-4C76-B94B-D96A00839BD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49C2188-2FDC-4447-9AD8-DAFBBC5CD431}"/>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4" name="頁尾版面配置區 3">
            <a:extLst>
              <a:ext uri="{FF2B5EF4-FFF2-40B4-BE49-F238E27FC236}">
                <a16:creationId xmlns:a16="http://schemas.microsoft.com/office/drawing/2014/main" id="{7B1549D1-DD1D-4843-8F45-C96D094B0D3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83EFEE7-28FB-4479-AA92-43B6FA1BC68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0540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34EB2EE-44E3-4CE5-BC83-1F7255A174E7}"/>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3" name="頁尾版面配置區 2">
            <a:extLst>
              <a:ext uri="{FF2B5EF4-FFF2-40B4-BE49-F238E27FC236}">
                <a16:creationId xmlns:a16="http://schemas.microsoft.com/office/drawing/2014/main" id="{306A3394-A8F2-4A8C-A406-B271E98B8E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2A4B4D7-3E3E-479A-8070-B11B44BB007E}"/>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44516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04A5F6-173E-4875-828C-76A0B6BCF9C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153507E-7998-493D-9E85-4116C215D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6EEDE56-F56C-468E-BCF4-988F5509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7ADF526-B70C-4BC5-9FFC-8889CDA0C030}"/>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6" name="頁尾版面配置區 5">
            <a:extLst>
              <a:ext uri="{FF2B5EF4-FFF2-40B4-BE49-F238E27FC236}">
                <a16:creationId xmlns:a16="http://schemas.microsoft.com/office/drawing/2014/main" id="{DDD2AD8F-75E1-4710-AE7D-F06379CA346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BF5027-33E5-4777-8F92-785C34995ADA}"/>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56546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2F98B8-A8FF-4370-887E-E17858823D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2022A6B-FD6D-4C11-B03F-D4C31ECB4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127F968-9DE2-43F1-9843-F5E4CD36A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4DACD64-0285-436C-A43F-B1BC978743AF}"/>
              </a:ext>
            </a:extLst>
          </p:cNvPr>
          <p:cNvSpPr>
            <a:spLocks noGrp="1"/>
          </p:cNvSpPr>
          <p:nvPr>
            <p:ph type="dt" sz="half" idx="10"/>
          </p:nvPr>
        </p:nvSpPr>
        <p:spPr/>
        <p:txBody>
          <a:bodyPr/>
          <a:lstStyle/>
          <a:p>
            <a:fld id="{6DA9DA98-45BB-4019-91CE-1745DA953A1D}" type="datetimeFigureOut">
              <a:rPr lang="zh-TW" altLang="en-US" smtClean="0"/>
              <a:t>2021/1/6</a:t>
            </a:fld>
            <a:endParaRPr lang="zh-TW" altLang="en-US"/>
          </a:p>
        </p:txBody>
      </p:sp>
      <p:sp>
        <p:nvSpPr>
          <p:cNvPr id="6" name="頁尾版面配置區 5">
            <a:extLst>
              <a:ext uri="{FF2B5EF4-FFF2-40B4-BE49-F238E27FC236}">
                <a16:creationId xmlns:a16="http://schemas.microsoft.com/office/drawing/2014/main" id="{5B9542B3-7C78-48D9-977A-A3E97983A7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3CF738E-E58C-442B-ABCA-504CC00A3E4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98732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B372E1-047C-413D-9770-6D59F4F40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1B34947-152C-4921-94AB-3EA0A1D09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AB4232-F726-4A6A-8875-385A4FA52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DA98-45BB-4019-91CE-1745DA953A1D}" type="datetimeFigureOut">
              <a:rPr lang="zh-TW" altLang="en-US" smtClean="0"/>
              <a:t>2021/1/6</a:t>
            </a:fld>
            <a:endParaRPr lang="zh-TW" altLang="en-US"/>
          </a:p>
        </p:txBody>
      </p:sp>
      <p:sp>
        <p:nvSpPr>
          <p:cNvPr id="5" name="頁尾版面配置區 4">
            <a:extLst>
              <a:ext uri="{FF2B5EF4-FFF2-40B4-BE49-F238E27FC236}">
                <a16:creationId xmlns:a16="http://schemas.microsoft.com/office/drawing/2014/main" id="{D9B1E670-3D22-4A12-8DD8-9BD9BEAF7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91044ED-B307-4E10-BEB2-321C07008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038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0.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30719-2F15-491D-85D9-20054031496D}"/>
              </a:ext>
            </a:extLst>
          </p:cNvPr>
          <p:cNvSpPr>
            <a:spLocks noGrp="1"/>
          </p:cNvSpPr>
          <p:nvPr>
            <p:ph type="ctrTitle"/>
          </p:nvPr>
        </p:nvSpPr>
        <p:spPr>
          <a:xfrm>
            <a:off x="645858" y="5110423"/>
            <a:ext cx="11328891" cy="671540"/>
          </a:xfrm>
          <a:noFill/>
        </p:spPr>
        <p:txBody>
          <a:bodyPr anchor="ctr">
            <a:normAutofit fontScale="90000"/>
          </a:bodyPr>
          <a:lstStyle/>
          <a:p>
            <a:r>
              <a:rPr lang="en-US" altLang="zh-TW" sz="4100" dirty="0">
                <a:latin typeface="Arial Rounded MT Bold" panose="020F0704030504030204" pitchFamily="34" charset="0"/>
              </a:rPr>
              <a:t>The insight toolkit image registration framework</a:t>
            </a:r>
            <a:endParaRPr lang="zh-TW" altLang="en-US" sz="4100" dirty="0">
              <a:latin typeface="Arial Rounded MT Bold" panose="020F0704030504030204" pitchFamily="34" charset="0"/>
            </a:endParaRPr>
          </a:p>
        </p:txBody>
      </p:sp>
      <p:sp>
        <p:nvSpPr>
          <p:cNvPr id="3" name="副標題 2">
            <a:extLst>
              <a:ext uri="{FF2B5EF4-FFF2-40B4-BE49-F238E27FC236}">
                <a16:creationId xmlns:a16="http://schemas.microsoft.com/office/drawing/2014/main" id="{EB5021C9-944B-4652-83A6-45468A2F0EAF}"/>
              </a:ext>
            </a:extLst>
          </p:cNvPr>
          <p:cNvSpPr>
            <a:spLocks noGrp="1"/>
          </p:cNvSpPr>
          <p:nvPr>
            <p:ph type="subTitle" idx="1"/>
          </p:nvPr>
        </p:nvSpPr>
        <p:spPr>
          <a:xfrm>
            <a:off x="645858" y="5855843"/>
            <a:ext cx="10906061" cy="458470"/>
          </a:xfrm>
          <a:noFill/>
        </p:spPr>
        <p:txBody>
          <a:bodyPr>
            <a:normAutofit fontScale="92500" lnSpcReduction="20000"/>
          </a:bodyPr>
          <a:lstStyle/>
          <a:p>
            <a:pPr>
              <a:spcBef>
                <a:spcPct val="0"/>
              </a:spcBef>
            </a:pPr>
            <a:r>
              <a:rPr lang="en-US" altLang="zh-TW" sz="3700" dirty="0">
                <a:latin typeface="Arial Rounded MT Bold" panose="020F0704030504030204" pitchFamily="34" charset="0"/>
                <a:ea typeface="+mj-ea"/>
                <a:cs typeface="+mj-cs"/>
              </a:rPr>
              <a:t>Presenter:</a:t>
            </a:r>
            <a:r>
              <a:rPr lang="zh-TW" altLang="en-US" sz="3700" dirty="0">
                <a:latin typeface="微軟正黑體" panose="020B0604030504040204" pitchFamily="34" charset="-120"/>
                <a:ea typeface="微軟正黑體" panose="020B0604030504040204" pitchFamily="34" charset="-120"/>
                <a:cs typeface="+mj-cs"/>
              </a:rPr>
              <a:t>林祐安</a:t>
            </a:r>
            <a:endParaRPr lang="en-US" altLang="zh-TW" sz="3700" dirty="0">
              <a:latin typeface="微軟正黑體" panose="020B0604030504040204" pitchFamily="34" charset="-120"/>
              <a:ea typeface="微軟正黑體" panose="020B0604030504040204" pitchFamily="34" charset="-120"/>
              <a:cs typeface="+mj-cs"/>
            </a:endParaRPr>
          </a:p>
          <a:p>
            <a:endParaRPr lang="zh-TW" altLang="en-US" dirty="0"/>
          </a:p>
        </p:txBody>
      </p:sp>
      <p:sp>
        <p:nvSpPr>
          <p:cNvPr id="21" name="Rectangle 2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圖片 15">
            <a:extLst>
              <a:ext uri="{FF2B5EF4-FFF2-40B4-BE49-F238E27FC236}">
                <a16:creationId xmlns:a16="http://schemas.microsoft.com/office/drawing/2014/main" id="{6B78C12E-13E2-49D2-B3A5-6F730452D77A}"/>
              </a:ext>
            </a:extLst>
          </p:cNvPr>
          <p:cNvPicPr>
            <a:picLocks noChangeAspect="1"/>
          </p:cNvPicPr>
          <p:nvPr/>
        </p:nvPicPr>
        <p:blipFill rotWithShape="1">
          <a:blip r:embed="rId2"/>
          <a:srcRect t="832" b="16050"/>
          <a:stretch/>
        </p:blipFill>
        <p:spPr>
          <a:xfrm>
            <a:off x="2170029" y="804672"/>
            <a:ext cx="7851943" cy="3554676"/>
          </a:xfrm>
          <a:prstGeom prst="rect">
            <a:avLst/>
          </a:prstGeom>
          <a:effectLst/>
        </p:spPr>
      </p:pic>
    </p:spTree>
    <p:extLst>
      <p:ext uri="{BB962C8B-B14F-4D97-AF65-F5344CB8AC3E}">
        <p14:creationId xmlns:p14="http://schemas.microsoft.com/office/powerpoint/2010/main" val="342067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3501DF-2C09-4A89-9A42-6072F4A1A758}"/>
              </a:ext>
            </a:extLst>
          </p:cNvPr>
          <p:cNvSpPr>
            <a:spLocks noGrp="1"/>
          </p:cNvSpPr>
          <p:nvPr>
            <p:ph type="title"/>
          </p:nvPr>
        </p:nvSpPr>
        <p:spPr>
          <a:xfrm>
            <a:off x="215900" y="-85739"/>
            <a:ext cx="10515600" cy="1325563"/>
          </a:xfrm>
        </p:spPr>
        <p:txBody>
          <a:bodyPr/>
          <a:lstStyle/>
          <a:p>
            <a:r>
              <a:rPr lang="en-US" altLang="zh-TW"/>
              <a:t>Similarity metrics</a:t>
            </a:r>
            <a:endParaRPr lang="zh-TW" altLang="en-US" dirty="0"/>
          </a:p>
        </p:txBody>
      </p:sp>
      <p:sp>
        <p:nvSpPr>
          <p:cNvPr id="3" name="內容版面配置區 2">
            <a:extLst>
              <a:ext uri="{FF2B5EF4-FFF2-40B4-BE49-F238E27FC236}">
                <a16:creationId xmlns:a16="http://schemas.microsoft.com/office/drawing/2014/main" id="{413BD074-3EE2-4578-9418-420C8E7ED736}"/>
              </a:ext>
            </a:extLst>
          </p:cNvPr>
          <p:cNvSpPr>
            <a:spLocks noGrp="1"/>
          </p:cNvSpPr>
          <p:nvPr>
            <p:ph idx="1"/>
          </p:nvPr>
        </p:nvSpPr>
        <p:spPr>
          <a:xfrm>
            <a:off x="793750" y="880284"/>
            <a:ext cx="11296650" cy="5825316"/>
          </a:xfrm>
        </p:spPr>
        <p:txBody>
          <a:bodyPr>
            <a:normAutofit/>
          </a:bodyPr>
          <a:lstStyle/>
          <a:p>
            <a:pPr marL="0" indent="0">
              <a:buNone/>
            </a:pPr>
            <a:r>
              <a:rPr lang="en-US" altLang="zh-TW" dirty="0"/>
              <a:t>		Mean squares  			 Pattern intensity</a:t>
            </a:r>
          </a:p>
          <a:p>
            <a:pPr marL="0" indent="0">
              <a:buNone/>
            </a:pPr>
            <a:endParaRPr lang="en-US" altLang="zh-TW" dirty="0"/>
          </a:p>
          <a:p>
            <a:pPr marL="0" indent="0">
              <a:buNone/>
            </a:pPr>
            <a:r>
              <a:rPr lang="en-US" altLang="zh-TW" dirty="0"/>
              <a:t>		Mutual information		Normalized correlation</a:t>
            </a:r>
            <a:endParaRPr lang="zh-TW" altLang="en-US" dirty="0"/>
          </a:p>
        </p:txBody>
      </p:sp>
      <p:pic>
        <p:nvPicPr>
          <p:cNvPr id="7" name="圖片 6">
            <a:extLst>
              <a:ext uri="{FF2B5EF4-FFF2-40B4-BE49-F238E27FC236}">
                <a16:creationId xmlns:a16="http://schemas.microsoft.com/office/drawing/2014/main" id="{5A64A97B-093D-494C-B56D-7B343B992819}"/>
              </a:ext>
            </a:extLst>
          </p:cNvPr>
          <p:cNvPicPr>
            <a:picLocks noChangeAspect="1"/>
          </p:cNvPicPr>
          <p:nvPr/>
        </p:nvPicPr>
        <p:blipFill>
          <a:blip r:embed="rId3"/>
          <a:stretch>
            <a:fillRect/>
          </a:stretch>
        </p:blipFill>
        <p:spPr>
          <a:xfrm>
            <a:off x="2295916" y="1270927"/>
            <a:ext cx="2896004" cy="628738"/>
          </a:xfrm>
          <a:prstGeom prst="rect">
            <a:avLst/>
          </a:prstGeom>
        </p:spPr>
      </p:pic>
      <p:sp>
        <p:nvSpPr>
          <p:cNvPr id="13" name="文字方塊 12">
            <a:extLst>
              <a:ext uri="{FF2B5EF4-FFF2-40B4-BE49-F238E27FC236}">
                <a16:creationId xmlns:a16="http://schemas.microsoft.com/office/drawing/2014/main" id="{280F974C-5221-49CA-A2B0-28785B795CAC}"/>
              </a:ext>
            </a:extLst>
          </p:cNvPr>
          <p:cNvSpPr txBox="1"/>
          <p:nvPr/>
        </p:nvSpPr>
        <p:spPr>
          <a:xfrm>
            <a:off x="7470103" y="6396335"/>
            <a:ext cx="6096000" cy="461665"/>
          </a:xfrm>
          <a:prstGeom prst="rect">
            <a:avLst/>
          </a:prstGeom>
          <a:noFill/>
        </p:spPr>
        <p:txBody>
          <a:bodyPr wrap="square">
            <a:spAutoFit/>
          </a:bodyPr>
          <a:lstStyle/>
          <a:p>
            <a:r>
              <a:rPr lang="zh-TW" altLang="en-US" sz="800" dirty="0"/>
              <a:t>https://datascience.stackexchange.com/questions/48642/how-to-measure-the-similarity-between-two-images</a:t>
            </a:r>
            <a:endParaRPr lang="en-US" altLang="zh-TW" sz="800" dirty="0"/>
          </a:p>
          <a:p>
            <a:r>
              <a:rPr lang="en-US" altLang="zh-TW" sz="800" dirty="0"/>
              <a:t>https://itk.org/Doxygen413/html/ImageSimilarityMetricsPage.html</a:t>
            </a:r>
          </a:p>
          <a:p>
            <a:r>
              <a:rPr lang="en-US" altLang="zh-TW" sz="800" dirty="0"/>
              <a:t>Figure: https://towardsdatascience.com/convolution-vs-correlation-af868b6b4fb5</a:t>
            </a:r>
            <a:endParaRPr lang="zh-TW" altLang="en-US" sz="800" dirty="0"/>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6ABE79E-72BD-418C-888A-0D49ABFCB33E}"/>
                  </a:ext>
                </a:extLst>
              </p:cNvPr>
              <p:cNvSpPr txBox="1"/>
              <p:nvPr/>
            </p:nvSpPr>
            <p:spPr>
              <a:xfrm>
                <a:off x="5397500" y="1222344"/>
                <a:ext cx="6965170" cy="7259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𝑚</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𝑁</m:t>
                              </m:r>
                            </m:e>
                            <m:sup>
                              <m:r>
                                <a:rPr lang="en-US" altLang="zh-TW" b="0" i="1" smtClean="0">
                                  <a:latin typeface="Cambria Math" panose="02040503050406030204" pitchFamily="18" charset="0"/>
                                  <a:ea typeface="Cambria Math" panose="02040503050406030204" pitchFamily="18" charset="0"/>
                                </a:rPr>
                                <m:t>𝑀</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𝑁</m:t>
                              </m:r>
                            </m:sup>
                          </m:sSup>
                        </m:sub>
                        <m:sup/>
                        <m:e>
                          <m:d>
                            <m:dPr>
                              <m:ctrlPr>
                                <a:rPr lang="en-US" altLang="zh-TW" i="1">
                                  <a:latin typeface="Cambria Math" panose="02040503050406030204" pitchFamily="18" charset="0"/>
                                </a:rPr>
                              </m:ctrlPr>
                            </m:dPr>
                            <m:e>
                              <m:r>
                                <a:rPr lang="en-US" altLang="zh-TW" i="1">
                                  <a:latin typeface="Cambria Math" panose="02040503050406030204" pitchFamily="18" charset="0"/>
                                </a:rPr>
                                <m:t>𝐽</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𝑛</m:t>
                                  </m:r>
                                </m:e>
                              </m:d>
                              <m:r>
                                <a:rPr lang="en-US" altLang="zh-TW" i="1">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r>
                                    <a:rPr lang="en-US" altLang="zh-TW" i="1">
                                      <a:latin typeface="Cambria Math" panose="02040503050406030204" pitchFamily="18" charset="0"/>
                                    </a:rPr>
                                    <m:t> </m:t>
                                  </m:r>
                                </m:e>
                              </m:d>
                            </m:e>
                          </m:d>
                        </m:e>
                      </m:nary>
                      <m:r>
                        <a:rPr lang="en-US" altLang="zh-TW" b="0" i="1" smtClean="0">
                          <a:latin typeface="Cambria Math" panose="02040503050406030204" pitchFamily="18" charset="0"/>
                        </a:rPr>
                        <m:t>    </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1+</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r>
                            <a:rPr lang="en-US" altLang="zh-TW" i="1">
                              <a:latin typeface="Cambria Math" panose="02040503050406030204" pitchFamily="18" charset="0"/>
                            </a:rPr>
                            <m:t>]</m:t>
                          </m:r>
                        </m:den>
                      </m:f>
                    </m:oMath>
                  </m:oMathPara>
                </a14:m>
                <a:endParaRPr lang="zh-TW" altLang="en-US" dirty="0"/>
              </a:p>
            </p:txBody>
          </p:sp>
        </mc:Choice>
        <mc:Fallback xmlns="">
          <p:sp>
            <p:nvSpPr>
              <p:cNvPr id="15" name="文字方塊 14">
                <a:extLst>
                  <a:ext uri="{FF2B5EF4-FFF2-40B4-BE49-F238E27FC236}">
                    <a16:creationId xmlns:a16="http://schemas.microsoft.com/office/drawing/2014/main" id="{66ABE79E-72BD-418C-888A-0D49ABFCB33E}"/>
                  </a:ext>
                </a:extLst>
              </p:cNvPr>
              <p:cNvSpPr txBox="1">
                <a:spLocks noRot="1" noChangeAspect="1" noMove="1" noResize="1" noEditPoints="1" noAdjustHandles="1" noChangeArrowheads="1" noChangeShapeType="1" noTextEdit="1"/>
              </p:cNvSpPr>
              <p:nvPr/>
            </p:nvSpPr>
            <p:spPr>
              <a:xfrm>
                <a:off x="5397500" y="1222344"/>
                <a:ext cx="6965170" cy="725904"/>
              </a:xfrm>
              <a:prstGeom prst="rect">
                <a:avLst/>
              </a:prstGeom>
              <a:blipFill>
                <a:blip r:embed="rId4"/>
                <a:stretch>
                  <a:fillRect/>
                </a:stretch>
              </a:blipFill>
            </p:spPr>
            <p:txBody>
              <a:bodyPr/>
              <a:lstStyle/>
              <a:p>
                <a:r>
                  <a:rPr lang="zh-TW" altLang="en-US">
                    <a:noFill/>
                  </a:rPr>
                  <a:t> </a:t>
                </a:r>
              </a:p>
            </p:txBody>
          </p:sp>
        </mc:Fallback>
      </mc:AlternateContent>
      <p:pic>
        <p:nvPicPr>
          <p:cNvPr id="23" name="圖片 22">
            <a:extLst>
              <a:ext uri="{FF2B5EF4-FFF2-40B4-BE49-F238E27FC236}">
                <a16:creationId xmlns:a16="http://schemas.microsoft.com/office/drawing/2014/main" id="{B8D4B158-22B0-4EE0-BB85-335199DA4BC3}"/>
              </a:ext>
            </a:extLst>
          </p:cNvPr>
          <p:cNvPicPr>
            <a:picLocks noChangeAspect="1"/>
          </p:cNvPicPr>
          <p:nvPr/>
        </p:nvPicPr>
        <p:blipFill>
          <a:blip r:embed="rId5"/>
          <a:stretch>
            <a:fillRect/>
          </a:stretch>
        </p:blipFill>
        <p:spPr>
          <a:xfrm>
            <a:off x="2466253" y="4400666"/>
            <a:ext cx="3015909" cy="2139779"/>
          </a:xfrm>
          <a:prstGeom prst="rect">
            <a:avLst/>
          </a:prstGeom>
        </p:spPr>
      </p:pic>
      <p:pic>
        <p:nvPicPr>
          <p:cNvPr id="25" name="圖片 24">
            <a:extLst>
              <a:ext uri="{FF2B5EF4-FFF2-40B4-BE49-F238E27FC236}">
                <a16:creationId xmlns:a16="http://schemas.microsoft.com/office/drawing/2014/main" id="{DA5AFBE1-8CAF-4683-9291-6CCA625B9458}"/>
              </a:ext>
            </a:extLst>
          </p:cNvPr>
          <p:cNvPicPr>
            <a:picLocks noChangeAspect="1"/>
          </p:cNvPicPr>
          <p:nvPr/>
        </p:nvPicPr>
        <p:blipFill>
          <a:blip r:embed="rId6"/>
          <a:stretch>
            <a:fillRect/>
          </a:stretch>
        </p:blipFill>
        <p:spPr>
          <a:xfrm>
            <a:off x="1657006" y="2292234"/>
            <a:ext cx="2051683" cy="2051683"/>
          </a:xfrm>
          <a:prstGeom prst="rect">
            <a:avLst/>
          </a:prstGeom>
        </p:spPr>
      </p:pic>
      <p:pic>
        <p:nvPicPr>
          <p:cNvPr id="27" name="圖片 26">
            <a:extLst>
              <a:ext uri="{FF2B5EF4-FFF2-40B4-BE49-F238E27FC236}">
                <a16:creationId xmlns:a16="http://schemas.microsoft.com/office/drawing/2014/main" id="{BA788214-70AC-4AB6-A49B-B185EE085086}"/>
              </a:ext>
            </a:extLst>
          </p:cNvPr>
          <p:cNvPicPr>
            <a:picLocks noChangeAspect="1"/>
          </p:cNvPicPr>
          <p:nvPr/>
        </p:nvPicPr>
        <p:blipFill>
          <a:blip r:embed="rId7"/>
          <a:stretch>
            <a:fillRect/>
          </a:stretch>
        </p:blipFill>
        <p:spPr>
          <a:xfrm>
            <a:off x="4026205" y="2272657"/>
            <a:ext cx="2051683" cy="2090836"/>
          </a:xfrm>
          <a:prstGeom prst="rect">
            <a:avLst/>
          </a:prstGeom>
        </p:spPr>
      </p:pic>
      <p:sp>
        <p:nvSpPr>
          <p:cNvPr id="28" name="矩形: 圓角 27">
            <a:extLst>
              <a:ext uri="{FF2B5EF4-FFF2-40B4-BE49-F238E27FC236}">
                <a16:creationId xmlns:a16="http://schemas.microsoft.com/office/drawing/2014/main" id="{74F4E3F6-7414-414A-A5E9-14C01B8F41B6}"/>
              </a:ext>
            </a:extLst>
          </p:cNvPr>
          <p:cNvSpPr/>
          <p:nvPr/>
        </p:nvSpPr>
        <p:spPr>
          <a:xfrm>
            <a:off x="7139954" y="2402418"/>
            <a:ext cx="144026" cy="1594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a:extLst>
              <a:ext uri="{FF2B5EF4-FFF2-40B4-BE49-F238E27FC236}">
                <a16:creationId xmlns:a16="http://schemas.microsoft.com/office/drawing/2014/main" id="{317F3D1B-72F2-43F7-AC92-06B0ADFCDE2D}"/>
              </a:ext>
            </a:extLst>
          </p:cNvPr>
          <p:cNvPicPr>
            <a:picLocks noChangeAspect="1"/>
          </p:cNvPicPr>
          <p:nvPr/>
        </p:nvPicPr>
        <p:blipFill>
          <a:blip r:embed="rId8"/>
          <a:stretch>
            <a:fillRect/>
          </a:stretch>
        </p:blipFill>
        <p:spPr>
          <a:xfrm>
            <a:off x="7304400" y="2402418"/>
            <a:ext cx="4093850" cy="3122636"/>
          </a:xfrm>
          <a:prstGeom prst="rect">
            <a:avLst/>
          </a:prstGeom>
        </p:spPr>
      </p:pic>
      <p:sp>
        <p:nvSpPr>
          <p:cNvPr id="14" name="文字方塊 13">
            <a:extLst>
              <a:ext uri="{FF2B5EF4-FFF2-40B4-BE49-F238E27FC236}">
                <a16:creationId xmlns:a16="http://schemas.microsoft.com/office/drawing/2014/main" id="{AB90CD42-CC8A-48D8-AB82-03676E54D430}"/>
              </a:ext>
            </a:extLst>
          </p:cNvPr>
          <p:cNvSpPr txBox="1"/>
          <p:nvPr/>
        </p:nvSpPr>
        <p:spPr>
          <a:xfrm>
            <a:off x="4927496" y="90381"/>
            <a:ext cx="7435174" cy="369332"/>
          </a:xfrm>
          <a:prstGeom prst="rect">
            <a:avLst/>
          </a:prstGeom>
          <a:noFill/>
        </p:spPr>
        <p:txBody>
          <a:bodyPr wrap="square">
            <a:spAutoFit/>
          </a:bodyPr>
          <a:lstStyle/>
          <a:p>
            <a:r>
              <a:rPr lang="en-US" altLang="zh-TW" dirty="0"/>
              <a:t>Affine and deformable </a:t>
            </a:r>
            <a:r>
              <a:rPr lang="en-US" altLang="zh-TW" dirty="0">
                <a:solidFill>
                  <a:srgbClr val="FF0000"/>
                </a:solidFill>
              </a:rPr>
              <a:t>similarity metrics</a:t>
            </a:r>
            <a:r>
              <a:rPr lang="en-US" altLang="zh-TW" dirty="0"/>
              <a:t> should look </a:t>
            </a:r>
            <a:r>
              <a:rPr lang="en-US" altLang="zh-TW" dirty="0">
                <a:solidFill>
                  <a:srgbClr val="FF0000"/>
                </a:solidFill>
              </a:rPr>
              <a:t>as similar as possible</a:t>
            </a:r>
            <a:r>
              <a:rPr lang="en-US" altLang="zh-TW" dirty="0"/>
              <a:t>.</a:t>
            </a:r>
            <a:endParaRPr lang="zh-TW" altLang="en-US" dirty="0"/>
          </a:p>
        </p:txBody>
      </p:sp>
    </p:spTree>
    <p:extLst>
      <p:ext uri="{BB962C8B-B14F-4D97-AF65-F5344CB8AC3E}">
        <p14:creationId xmlns:p14="http://schemas.microsoft.com/office/powerpoint/2010/main" val="57255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E1505CF-50AA-4CA3-9F3F-82EB61D084E3}"/>
              </a:ext>
            </a:extLst>
          </p:cNvPr>
          <p:cNvSpPr>
            <a:spLocks noGrp="1"/>
          </p:cNvSpPr>
          <p:nvPr>
            <p:ph idx="1"/>
          </p:nvPr>
        </p:nvSpPr>
        <p:spPr/>
        <p:txBody>
          <a:bodyPr>
            <a:normAutofit/>
          </a:bodyPr>
          <a:lstStyle/>
          <a:p>
            <a:r>
              <a:rPr lang="en-US" altLang="zh-TW" b="0" i="0" dirty="0">
                <a:solidFill>
                  <a:srgbClr val="000000"/>
                </a:solidFill>
                <a:effectLst/>
                <a:latin typeface="Helvetica Neue"/>
              </a:rPr>
              <a:t>Do nothing</a:t>
            </a:r>
            <a:endParaRPr lang="en-US" altLang="zh-TW" dirty="0"/>
          </a:p>
          <a:p>
            <a:r>
              <a:rPr lang="en-US" altLang="zh-TW" dirty="0" err="1"/>
              <a:t>CenteredTransformInitializer</a:t>
            </a:r>
            <a:r>
              <a:rPr lang="en-US" altLang="zh-TW" dirty="0"/>
              <a:t> </a:t>
            </a:r>
          </a:p>
          <a:p>
            <a:r>
              <a:rPr lang="en-US" altLang="zh-TW" dirty="0"/>
              <a:t>Manual initialization</a:t>
            </a:r>
          </a:p>
          <a:p>
            <a:endParaRPr lang="en-US" altLang="zh-TW" dirty="0"/>
          </a:p>
          <a:p>
            <a:endParaRPr lang="en-US" altLang="zh-TW" dirty="0"/>
          </a:p>
          <a:p>
            <a:r>
              <a:rPr lang="en-US" altLang="zh-TW" dirty="0"/>
              <a:t>Exhaustive</a:t>
            </a:r>
          </a:p>
          <a:p>
            <a:r>
              <a:rPr lang="en-US" altLang="zh-TW" dirty="0"/>
              <a:t>Gradient descent</a:t>
            </a:r>
          </a:p>
          <a:p>
            <a:pPr marL="0" indent="0">
              <a:buNone/>
            </a:pPr>
            <a:endParaRPr lang="zh-TW" altLang="en-US" dirty="0"/>
          </a:p>
        </p:txBody>
      </p:sp>
      <p:sp>
        <p:nvSpPr>
          <p:cNvPr id="5" name="文字方塊 4">
            <a:extLst>
              <a:ext uri="{FF2B5EF4-FFF2-40B4-BE49-F238E27FC236}">
                <a16:creationId xmlns:a16="http://schemas.microsoft.com/office/drawing/2014/main" id="{5C2B108E-2D9C-4286-B8FF-C7A14E74A45B}"/>
              </a:ext>
            </a:extLst>
          </p:cNvPr>
          <p:cNvSpPr txBox="1"/>
          <p:nvPr/>
        </p:nvSpPr>
        <p:spPr>
          <a:xfrm>
            <a:off x="3163110" y="311705"/>
            <a:ext cx="10650166" cy="369332"/>
          </a:xfrm>
          <a:prstGeom prst="rect">
            <a:avLst/>
          </a:prstGeom>
          <a:noFill/>
        </p:spPr>
        <p:txBody>
          <a:bodyPr wrap="square">
            <a:spAutoFit/>
          </a:bodyPr>
          <a:lstStyle/>
          <a:p>
            <a:r>
              <a:rPr lang="en-US" altLang="zh-TW" b="0" i="0">
                <a:solidFill>
                  <a:srgbClr val="000000"/>
                </a:solidFill>
                <a:effectLst/>
                <a:latin typeface="Times New Roman" panose="02020603050405020304" pitchFamily="18" charset="0"/>
              </a:rPr>
              <a:t>Both “fixed” and “moving” images may have </a:t>
            </a:r>
            <a:r>
              <a:rPr lang="en-US" altLang="zh-TW" b="0" i="0">
                <a:solidFill>
                  <a:srgbClr val="FF0000"/>
                </a:solidFill>
                <a:effectLst/>
                <a:latin typeface="Times New Roman" panose="02020603050405020304" pitchFamily="18" charset="0"/>
              </a:rPr>
              <a:t>initial transforms</a:t>
            </a:r>
            <a:r>
              <a:rPr lang="en-US" altLang="zh-TW" b="0" i="0">
                <a:solidFill>
                  <a:srgbClr val="000000"/>
                </a:solidFill>
                <a:effectLst/>
                <a:latin typeface="Times New Roman" panose="02020603050405020304" pitchFamily="18" charset="0"/>
              </a:rPr>
              <a:t>. </a:t>
            </a:r>
            <a:endParaRPr lang="en-US" altLang="zh-TW" b="0" i="0" dirty="0">
              <a:solidFill>
                <a:srgbClr val="000000"/>
              </a:solidFill>
              <a:effectLst/>
              <a:latin typeface="Times New Roman" panose="02020603050405020304" pitchFamily="18" charset="0"/>
            </a:endParaRPr>
          </a:p>
        </p:txBody>
      </p:sp>
      <p:sp>
        <p:nvSpPr>
          <p:cNvPr id="6" name="標題 1">
            <a:extLst>
              <a:ext uri="{FF2B5EF4-FFF2-40B4-BE49-F238E27FC236}">
                <a16:creationId xmlns:a16="http://schemas.microsoft.com/office/drawing/2014/main" id="{F67392D2-28A3-4FA9-BDA0-3479C666721B}"/>
              </a:ext>
            </a:extLst>
          </p:cNvPr>
          <p:cNvSpPr>
            <a:spLocks noGrp="1"/>
          </p:cNvSpPr>
          <p:nvPr>
            <p:ph type="title"/>
          </p:nvPr>
        </p:nvSpPr>
        <p:spPr>
          <a:xfrm>
            <a:off x="838200" y="455148"/>
            <a:ext cx="10515600" cy="1325563"/>
          </a:xfrm>
        </p:spPr>
        <p:txBody>
          <a:bodyPr/>
          <a:lstStyle/>
          <a:p>
            <a:r>
              <a:rPr lang="en-US" altLang="zh-TW"/>
              <a:t>Initial transformation</a:t>
            </a:r>
            <a:endParaRPr lang="zh-TW" altLang="en-US" dirty="0"/>
          </a:p>
        </p:txBody>
      </p:sp>
      <p:sp>
        <p:nvSpPr>
          <p:cNvPr id="8" name="標題 1">
            <a:extLst>
              <a:ext uri="{FF2B5EF4-FFF2-40B4-BE49-F238E27FC236}">
                <a16:creationId xmlns:a16="http://schemas.microsoft.com/office/drawing/2014/main" id="{8587825F-3978-448F-9AA0-54F24B2F3FDC}"/>
              </a:ext>
            </a:extLst>
          </p:cNvPr>
          <p:cNvSpPr txBox="1">
            <a:spLocks/>
          </p:cNvSpPr>
          <p:nvPr/>
        </p:nvSpPr>
        <p:spPr>
          <a:xfrm>
            <a:off x="838200" y="32363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a:t>Optimizer</a:t>
            </a:r>
            <a:endParaRPr lang="en-US" altLang="zh-TW" dirty="0"/>
          </a:p>
        </p:txBody>
      </p:sp>
      <p:pic>
        <p:nvPicPr>
          <p:cNvPr id="10" name="圖片 9">
            <a:extLst>
              <a:ext uri="{FF2B5EF4-FFF2-40B4-BE49-F238E27FC236}">
                <a16:creationId xmlns:a16="http://schemas.microsoft.com/office/drawing/2014/main" id="{643AF885-7B6E-48FC-93A5-6E2CE1F29705}"/>
              </a:ext>
            </a:extLst>
          </p:cNvPr>
          <p:cNvPicPr>
            <a:picLocks noChangeAspect="1"/>
          </p:cNvPicPr>
          <p:nvPr/>
        </p:nvPicPr>
        <p:blipFill>
          <a:blip r:embed="rId3"/>
          <a:stretch>
            <a:fillRect/>
          </a:stretch>
        </p:blipFill>
        <p:spPr>
          <a:xfrm>
            <a:off x="1176870" y="5371797"/>
            <a:ext cx="3972479" cy="685896"/>
          </a:xfrm>
          <a:prstGeom prst="rect">
            <a:avLst/>
          </a:prstGeom>
        </p:spPr>
      </p:pic>
      <p:pic>
        <p:nvPicPr>
          <p:cNvPr id="12" name="圖片 11">
            <a:extLst>
              <a:ext uri="{FF2B5EF4-FFF2-40B4-BE49-F238E27FC236}">
                <a16:creationId xmlns:a16="http://schemas.microsoft.com/office/drawing/2014/main" id="{CB90EFA3-30EE-4C07-82AC-FE84A979AECB}"/>
              </a:ext>
            </a:extLst>
          </p:cNvPr>
          <p:cNvPicPr>
            <a:picLocks noChangeAspect="1"/>
          </p:cNvPicPr>
          <p:nvPr/>
        </p:nvPicPr>
        <p:blipFill>
          <a:blip r:embed="rId4"/>
          <a:stretch>
            <a:fillRect/>
          </a:stretch>
        </p:blipFill>
        <p:spPr>
          <a:xfrm>
            <a:off x="1618436" y="6010345"/>
            <a:ext cx="2753109" cy="543001"/>
          </a:xfrm>
          <a:prstGeom prst="rect">
            <a:avLst/>
          </a:prstGeom>
        </p:spPr>
      </p:pic>
      <p:sp>
        <p:nvSpPr>
          <p:cNvPr id="14" name="文字方塊 13">
            <a:extLst>
              <a:ext uri="{FF2B5EF4-FFF2-40B4-BE49-F238E27FC236}">
                <a16:creationId xmlns:a16="http://schemas.microsoft.com/office/drawing/2014/main" id="{4BD90C01-5D6D-41FF-98C3-A469BFABD4C9}"/>
              </a:ext>
            </a:extLst>
          </p:cNvPr>
          <p:cNvSpPr txBox="1"/>
          <p:nvPr/>
        </p:nvSpPr>
        <p:spPr>
          <a:xfrm>
            <a:off x="8238396" y="6516912"/>
            <a:ext cx="6906638" cy="338554"/>
          </a:xfrm>
          <a:prstGeom prst="rect">
            <a:avLst/>
          </a:prstGeom>
          <a:noFill/>
        </p:spPr>
        <p:txBody>
          <a:bodyPr wrap="square">
            <a:spAutoFit/>
          </a:bodyPr>
          <a:lstStyle/>
          <a:p>
            <a:r>
              <a:rPr lang="zh-TW" altLang="en-US" sz="800" dirty="0"/>
              <a:t>https://cs.stackexchange.com/questions/105705/image-registration-using-gradient-descent</a:t>
            </a:r>
            <a:endParaRPr lang="en-US" altLang="zh-TW" sz="800" dirty="0"/>
          </a:p>
          <a:p>
            <a:r>
              <a:rPr lang="en-US" altLang="zh-TW" sz="800" dirty="0"/>
              <a:t>https://serokell.io/blog/ml-optimization</a:t>
            </a:r>
            <a:endParaRPr lang="zh-TW" altLang="en-US" sz="800" dirty="0"/>
          </a:p>
        </p:txBody>
      </p:sp>
      <p:pic>
        <p:nvPicPr>
          <p:cNvPr id="16" name="圖片 15">
            <a:extLst>
              <a:ext uri="{FF2B5EF4-FFF2-40B4-BE49-F238E27FC236}">
                <a16:creationId xmlns:a16="http://schemas.microsoft.com/office/drawing/2014/main" id="{4087BE57-0A09-41A3-B842-2CFEEC3C49AE}"/>
              </a:ext>
            </a:extLst>
          </p:cNvPr>
          <p:cNvPicPr>
            <a:picLocks noChangeAspect="1"/>
          </p:cNvPicPr>
          <p:nvPr/>
        </p:nvPicPr>
        <p:blipFill>
          <a:blip r:embed="rId5"/>
          <a:stretch>
            <a:fillRect/>
          </a:stretch>
        </p:blipFill>
        <p:spPr>
          <a:xfrm>
            <a:off x="6119486" y="3959772"/>
            <a:ext cx="5460547" cy="2481447"/>
          </a:xfrm>
          <a:prstGeom prst="rect">
            <a:avLst/>
          </a:prstGeom>
        </p:spPr>
      </p:pic>
      <p:pic>
        <p:nvPicPr>
          <p:cNvPr id="4" name="圖片 3">
            <a:extLst>
              <a:ext uri="{FF2B5EF4-FFF2-40B4-BE49-F238E27FC236}">
                <a16:creationId xmlns:a16="http://schemas.microsoft.com/office/drawing/2014/main" id="{7E72794D-88F4-4B1C-A480-B6553CB808A5}"/>
              </a:ext>
            </a:extLst>
          </p:cNvPr>
          <p:cNvPicPr>
            <a:picLocks noChangeAspect="1"/>
          </p:cNvPicPr>
          <p:nvPr/>
        </p:nvPicPr>
        <p:blipFill>
          <a:blip r:embed="rId6"/>
          <a:stretch>
            <a:fillRect/>
          </a:stretch>
        </p:blipFill>
        <p:spPr>
          <a:xfrm>
            <a:off x="6517391" y="824480"/>
            <a:ext cx="4350708" cy="2964291"/>
          </a:xfrm>
          <a:prstGeom prst="rect">
            <a:avLst/>
          </a:prstGeom>
        </p:spPr>
      </p:pic>
    </p:spTree>
    <p:extLst>
      <p:ext uri="{BB962C8B-B14F-4D97-AF65-F5344CB8AC3E}">
        <p14:creationId xmlns:p14="http://schemas.microsoft.com/office/powerpoint/2010/main" val="167568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0DD04-3EB3-468E-82C8-5294F42A5D71}"/>
              </a:ext>
            </a:extLst>
          </p:cNvPr>
          <p:cNvSpPr>
            <a:spLocks noGrp="1"/>
          </p:cNvSpPr>
          <p:nvPr>
            <p:ph type="title"/>
          </p:nvPr>
        </p:nvSpPr>
        <p:spPr>
          <a:xfrm>
            <a:off x="838200" y="553250"/>
            <a:ext cx="10515600" cy="1325563"/>
          </a:xfrm>
        </p:spPr>
        <p:txBody>
          <a:bodyPr/>
          <a:lstStyle/>
          <a:p>
            <a:r>
              <a:rPr lang="en-US" altLang="zh-TW" dirty="0"/>
              <a:t>Registration bias</a:t>
            </a:r>
            <a:endParaRPr lang="zh-TW" altLang="en-US" dirty="0"/>
          </a:p>
        </p:txBody>
      </p:sp>
      <p:pic>
        <p:nvPicPr>
          <p:cNvPr id="5" name="內容版面配置區 4">
            <a:extLst>
              <a:ext uri="{FF2B5EF4-FFF2-40B4-BE49-F238E27FC236}">
                <a16:creationId xmlns:a16="http://schemas.microsoft.com/office/drawing/2014/main" id="{250ED41D-B4A2-40B1-B6FC-F73957890CD5}"/>
              </a:ext>
            </a:extLst>
          </p:cNvPr>
          <p:cNvPicPr>
            <a:picLocks noGrp="1" noChangeAspect="1"/>
          </p:cNvPicPr>
          <p:nvPr>
            <p:ph idx="1"/>
          </p:nvPr>
        </p:nvPicPr>
        <p:blipFill>
          <a:blip r:embed="rId3"/>
          <a:stretch>
            <a:fillRect/>
          </a:stretch>
        </p:blipFill>
        <p:spPr>
          <a:xfrm>
            <a:off x="2258787" y="1503895"/>
            <a:ext cx="4800600" cy="2362200"/>
          </a:xfrm>
        </p:spPr>
      </p:pic>
      <p:sp>
        <p:nvSpPr>
          <p:cNvPr id="7" name="文字方塊 6">
            <a:extLst>
              <a:ext uri="{FF2B5EF4-FFF2-40B4-BE49-F238E27FC236}">
                <a16:creationId xmlns:a16="http://schemas.microsoft.com/office/drawing/2014/main" id="{BDDD12B7-1AF3-4039-9D12-59DBBC7A945A}"/>
              </a:ext>
            </a:extLst>
          </p:cNvPr>
          <p:cNvSpPr txBox="1"/>
          <p:nvPr/>
        </p:nvSpPr>
        <p:spPr>
          <a:xfrm>
            <a:off x="9494728" y="6588409"/>
            <a:ext cx="4350620" cy="215444"/>
          </a:xfrm>
          <a:prstGeom prst="rect">
            <a:avLst/>
          </a:prstGeom>
          <a:noFill/>
        </p:spPr>
        <p:txBody>
          <a:bodyPr wrap="square">
            <a:spAutoFit/>
          </a:bodyPr>
          <a:lstStyle/>
          <a:p>
            <a:r>
              <a:rPr lang="zh-TW" altLang="en-US" sz="800" dirty="0"/>
              <a:t>http://goksel-dedeoglu.com/asymmetry/asymmetry.pdf</a:t>
            </a:r>
          </a:p>
        </p:txBody>
      </p:sp>
      <p:sp>
        <p:nvSpPr>
          <p:cNvPr id="9" name="文字方塊 8">
            <a:extLst>
              <a:ext uri="{FF2B5EF4-FFF2-40B4-BE49-F238E27FC236}">
                <a16:creationId xmlns:a16="http://schemas.microsoft.com/office/drawing/2014/main" id="{1E6A33E5-D697-4844-AC54-66F7CBCC0D35}"/>
              </a:ext>
            </a:extLst>
          </p:cNvPr>
          <p:cNvSpPr txBox="1"/>
          <p:nvPr/>
        </p:nvSpPr>
        <p:spPr>
          <a:xfrm>
            <a:off x="1752077" y="3980517"/>
            <a:ext cx="7742651" cy="1200329"/>
          </a:xfrm>
          <a:prstGeom prst="rect">
            <a:avLst/>
          </a:prstGeom>
          <a:noFill/>
        </p:spPr>
        <p:txBody>
          <a:bodyPr wrap="square">
            <a:spAutoFit/>
          </a:bodyPr>
          <a:lstStyle/>
          <a:p>
            <a:r>
              <a:rPr lang="en-US" altLang="zh-TW" dirty="0"/>
              <a:t>The order of blurring and geometric warp operations is important</a:t>
            </a:r>
          </a:p>
          <a:p>
            <a:r>
              <a:rPr lang="en-US" altLang="zh-TW" dirty="0"/>
              <a:t>In this example, the author used the same Gaussian blur kernel (</a:t>
            </a:r>
            <a:r>
              <a:rPr lang="en-US" altLang="zh-TW" dirty="0">
                <a:solidFill>
                  <a:srgbClr val="FF0000"/>
                </a:solidFill>
              </a:rPr>
              <a:t>σ=2 pixels</a:t>
            </a:r>
            <a:r>
              <a:rPr lang="en-US" altLang="zh-TW" dirty="0"/>
              <a:t>) before (top row) or after (bottom row) geometric scaling by a factor of 1/2. Resulting images, shown on the right, differ from each other. </a:t>
            </a:r>
            <a:endParaRPr lang="zh-TW" altLang="en-US" dirty="0"/>
          </a:p>
        </p:txBody>
      </p:sp>
      <p:sp>
        <p:nvSpPr>
          <p:cNvPr id="10" name="文字方塊 9">
            <a:extLst>
              <a:ext uri="{FF2B5EF4-FFF2-40B4-BE49-F238E27FC236}">
                <a16:creationId xmlns:a16="http://schemas.microsoft.com/office/drawing/2014/main" id="{A32BB207-260B-471A-88C8-ABE3D421A25D}"/>
              </a:ext>
            </a:extLst>
          </p:cNvPr>
          <p:cNvSpPr txBox="1"/>
          <p:nvPr/>
        </p:nvSpPr>
        <p:spPr>
          <a:xfrm>
            <a:off x="2132788" y="365125"/>
            <a:ext cx="9122113" cy="369332"/>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377942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A22565-D577-4A50-B292-B194DDA45B80}"/>
              </a:ext>
            </a:extLst>
          </p:cNvPr>
          <p:cNvSpPr>
            <a:spLocks noGrp="1"/>
          </p:cNvSpPr>
          <p:nvPr>
            <p:ph type="title"/>
          </p:nvPr>
        </p:nvSpPr>
        <p:spPr/>
        <p:txBody>
          <a:bodyPr/>
          <a:lstStyle/>
          <a:p>
            <a:r>
              <a:rPr lang="en-US" altLang="zh-TW" dirty="0"/>
              <a:t>Registration bias</a:t>
            </a:r>
            <a:endParaRPr lang="zh-TW" altLang="en-US" dirty="0"/>
          </a:p>
        </p:txBody>
      </p:sp>
      <p:sp>
        <p:nvSpPr>
          <p:cNvPr id="3" name="內容版面配置區 2">
            <a:extLst>
              <a:ext uri="{FF2B5EF4-FFF2-40B4-BE49-F238E27FC236}">
                <a16:creationId xmlns:a16="http://schemas.microsoft.com/office/drawing/2014/main" id="{046969AC-26E8-4904-9E96-6FABBF196ED9}"/>
              </a:ext>
            </a:extLst>
          </p:cNvPr>
          <p:cNvSpPr>
            <a:spLocks noGrp="1"/>
          </p:cNvSpPr>
          <p:nvPr>
            <p:ph idx="1"/>
          </p:nvPr>
        </p:nvSpPr>
        <p:spPr>
          <a:xfrm>
            <a:off x="838200" y="1564517"/>
            <a:ext cx="10515600" cy="4351338"/>
          </a:xfrm>
        </p:spPr>
        <p:txBody>
          <a:bodyPr/>
          <a:lstStyle/>
          <a:p>
            <a:r>
              <a:rPr lang="en-US" altLang="zh-TW" b="0" i="0" dirty="0">
                <a:solidFill>
                  <a:srgbClr val="2E2E2E"/>
                </a:solidFill>
                <a:effectLst/>
                <a:latin typeface="NexusSerif"/>
              </a:rPr>
              <a:t>In medical imaging, a slice sequence of an organ or tissue is obtained with high resolution using CT, MRI, or other modalities.</a:t>
            </a:r>
          </a:p>
          <a:p>
            <a:r>
              <a:rPr lang="en-US" altLang="zh-TW" b="0" i="0" dirty="0">
                <a:solidFill>
                  <a:srgbClr val="2E2E2E"/>
                </a:solidFill>
                <a:effectLst/>
                <a:latin typeface="NexusSerif"/>
              </a:rPr>
              <a:t> </a:t>
            </a:r>
            <a:r>
              <a:rPr lang="en-US" altLang="zh-TW" b="0" i="0" u="sng" dirty="0">
                <a:solidFill>
                  <a:srgbClr val="FF0000"/>
                </a:solidFill>
                <a:effectLst/>
                <a:latin typeface="NexusSerif"/>
              </a:rPr>
              <a:t>The spacing between neighboring slices is often much larger than the pixel size </a:t>
            </a:r>
            <a:r>
              <a:rPr lang="en-US" altLang="zh-TW" b="0" i="0" dirty="0">
                <a:solidFill>
                  <a:srgbClr val="2E2E2E"/>
                </a:solidFill>
                <a:effectLst/>
                <a:latin typeface="NexusSerif"/>
              </a:rPr>
              <a:t>which is attributed to the capability of the imaging devices, or time/storage/dose(</a:t>
            </a:r>
            <a:r>
              <a:rPr lang="zh-TW" altLang="en-US" b="0" i="0" dirty="0">
                <a:solidFill>
                  <a:srgbClr val="2E2E2E"/>
                </a:solidFill>
                <a:effectLst/>
                <a:latin typeface="NexusSerif"/>
              </a:rPr>
              <a:t>劑量</a:t>
            </a:r>
            <a:r>
              <a:rPr lang="en-US" altLang="zh-TW" b="0" i="0" dirty="0">
                <a:solidFill>
                  <a:srgbClr val="2E2E2E"/>
                </a:solidFill>
                <a:effectLst/>
                <a:latin typeface="NexusSerif"/>
              </a:rPr>
              <a:t>) limitation.</a:t>
            </a:r>
          </a:p>
          <a:p>
            <a:r>
              <a:rPr lang="en-US" altLang="zh-TW" b="0" i="0" dirty="0">
                <a:solidFill>
                  <a:srgbClr val="2E2E2E"/>
                </a:solidFill>
                <a:effectLst/>
                <a:latin typeface="NexusSerif"/>
              </a:rPr>
              <a:t>To obtain volume data with isotropic dimensions for 3D structure reconstruction, we need to interpolate several in-between slices</a:t>
            </a:r>
            <a:endParaRPr lang="zh-TW" altLang="en-US" dirty="0"/>
          </a:p>
        </p:txBody>
      </p:sp>
      <p:pic>
        <p:nvPicPr>
          <p:cNvPr id="5" name="圖片 4">
            <a:extLst>
              <a:ext uri="{FF2B5EF4-FFF2-40B4-BE49-F238E27FC236}">
                <a16:creationId xmlns:a16="http://schemas.microsoft.com/office/drawing/2014/main" id="{5421C6A2-7EA9-4FA6-89A8-D42287B4C4AA}"/>
              </a:ext>
            </a:extLst>
          </p:cNvPr>
          <p:cNvPicPr>
            <a:picLocks noChangeAspect="1"/>
          </p:cNvPicPr>
          <p:nvPr/>
        </p:nvPicPr>
        <p:blipFill>
          <a:blip r:embed="rId3"/>
          <a:stretch>
            <a:fillRect/>
          </a:stretch>
        </p:blipFill>
        <p:spPr>
          <a:xfrm>
            <a:off x="5776720" y="4735649"/>
            <a:ext cx="2743583" cy="2086266"/>
          </a:xfrm>
          <a:prstGeom prst="rect">
            <a:avLst/>
          </a:prstGeom>
        </p:spPr>
      </p:pic>
      <p:sp>
        <p:nvSpPr>
          <p:cNvPr id="6" name="文字方塊 5">
            <a:extLst>
              <a:ext uri="{FF2B5EF4-FFF2-40B4-BE49-F238E27FC236}">
                <a16:creationId xmlns:a16="http://schemas.microsoft.com/office/drawing/2014/main" id="{0BAECDB3-374B-461B-B942-B5883D6BCB39}"/>
              </a:ext>
            </a:extLst>
          </p:cNvPr>
          <p:cNvSpPr txBox="1"/>
          <p:nvPr/>
        </p:nvSpPr>
        <p:spPr>
          <a:xfrm>
            <a:off x="8995008" y="6519446"/>
            <a:ext cx="6096000" cy="338554"/>
          </a:xfrm>
          <a:prstGeom prst="rect">
            <a:avLst/>
          </a:prstGeom>
          <a:noFill/>
        </p:spPr>
        <p:txBody>
          <a:bodyPr wrap="square">
            <a:spAutoFit/>
          </a:bodyPr>
          <a:lstStyle/>
          <a:p>
            <a:r>
              <a:rPr lang="zh-TW" altLang="en-US" sz="800" dirty="0"/>
              <a:t>https://www.sciencedirect.com/science/article/pii/S0898122113002538</a:t>
            </a:r>
            <a:endParaRPr lang="en-US" altLang="zh-TW" sz="800" dirty="0"/>
          </a:p>
          <a:p>
            <a:r>
              <a:rPr lang="en-US" altLang="zh-TW" sz="800" dirty="0"/>
              <a:t>https://forum.dcmtk.org/viewtopic.php?t=2179</a:t>
            </a:r>
            <a:endParaRPr lang="zh-TW" altLang="en-US" sz="800" dirty="0"/>
          </a:p>
        </p:txBody>
      </p:sp>
      <p:sp>
        <p:nvSpPr>
          <p:cNvPr id="7" name="流程圖: 磁碟 6">
            <a:extLst>
              <a:ext uri="{FF2B5EF4-FFF2-40B4-BE49-F238E27FC236}">
                <a16:creationId xmlns:a16="http://schemas.microsoft.com/office/drawing/2014/main" id="{89443595-4531-416C-AB05-D52329219AD2}"/>
              </a:ext>
            </a:extLst>
          </p:cNvPr>
          <p:cNvSpPr/>
          <p:nvPr/>
        </p:nvSpPr>
        <p:spPr>
          <a:xfrm>
            <a:off x="1510747" y="5155096"/>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流程圖: 磁碟 7">
            <a:extLst>
              <a:ext uri="{FF2B5EF4-FFF2-40B4-BE49-F238E27FC236}">
                <a16:creationId xmlns:a16="http://schemas.microsoft.com/office/drawing/2014/main" id="{8EC609D3-BE3E-45EF-A4B2-532556C957B4}"/>
              </a:ext>
            </a:extLst>
          </p:cNvPr>
          <p:cNvSpPr/>
          <p:nvPr/>
        </p:nvSpPr>
        <p:spPr>
          <a:xfrm>
            <a:off x="1510747" y="5666029"/>
            <a:ext cx="2067339" cy="510934"/>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流程圖: 磁碟 8">
            <a:extLst>
              <a:ext uri="{FF2B5EF4-FFF2-40B4-BE49-F238E27FC236}">
                <a16:creationId xmlns:a16="http://schemas.microsoft.com/office/drawing/2014/main" id="{1A5463AA-A68D-42FA-A500-0AFF9DECC670}"/>
              </a:ext>
            </a:extLst>
          </p:cNvPr>
          <p:cNvSpPr/>
          <p:nvPr/>
        </p:nvSpPr>
        <p:spPr>
          <a:xfrm>
            <a:off x="1510747" y="6292541"/>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78973A6D-6149-40D1-A207-B0156E383514}"/>
              </a:ext>
            </a:extLst>
          </p:cNvPr>
          <p:cNvCxnSpPr>
            <a:cxnSpLocks/>
          </p:cNvCxnSpPr>
          <p:nvPr/>
        </p:nvCxnSpPr>
        <p:spPr>
          <a:xfrm>
            <a:off x="3710609" y="5406887"/>
            <a:ext cx="0" cy="397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60DE558B-7453-4DE9-8626-B1806624438A}"/>
              </a:ext>
            </a:extLst>
          </p:cNvPr>
          <p:cNvSpPr txBox="1"/>
          <p:nvPr/>
        </p:nvSpPr>
        <p:spPr>
          <a:xfrm>
            <a:off x="748749" y="5755957"/>
            <a:ext cx="1523996" cy="369332"/>
          </a:xfrm>
          <a:prstGeom prst="rect">
            <a:avLst/>
          </a:prstGeom>
          <a:noFill/>
        </p:spPr>
        <p:txBody>
          <a:bodyPr wrap="square" rtlCol="0">
            <a:spAutoFit/>
          </a:bodyPr>
          <a:lstStyle/>
          <a:p>
            <a:r>
              <a:rPr lang="en-US" altLang="zh-TW" dirty="0"/>
              <a:t>slice</a:t>
            </a:r>
            <a:endParaRPr lang="zh-TW" altLang="en-US" dirty="0"/>
          </a:p>
        </p:txBody>
      </p:sp>
      <p:sp>
        <p:nvSpPr>
          <p:cNvPr id="14" name="文字方塊 13">
            <a:extLst>
              <a:ext uri="{FF2B5EF4-FFF2-40B4-BE49-F238E27FC236}">
                <a16:creationId xmlns:a16="http://schemas.microsoft.com/office/drawing/2014/main" id="{C208DF1B-0310-4693-8DFF-724905F9416F}"/>
              </a:ext>
            </a:extLst>
          </p:cNvPr>
          <p:cNvSpPr txBox="1"/>
          <p:nvPr/>
        </p:nvSpPr>
        <p:spPr>
          <a:xfrm>
            <a:off x="748749" y="5143572"/>
            <a:ext cx="1523996" cy="369332"/>
          </a:xfrm>
          <a:prstGeom prst="rect">
            <a:avLst/>
          </a:prstGeom>
          <a:noFill/>
        </p:spPr>
        <p:txBody>
          <a:bodyPr wrap="square" rtlCol="0">
            <a:spAutoFit/>
          </a:bodyPr>
          <a:lstStyle/>
          <a:p>
            <a:r>
              <a:rPr lang="en-US" altLang="zh-TW" dirty="0"/>
              <a:t>slice</a:t>
            </a:r>
            <a:endParaRPr lang="zh-TW" altLang="en-US" dirty="0"/>
          </a:p>
        </p:txBody>
      </p:sp>
      <p:sp>
        <p:nvSpPr>
          <p:cNvPr id="15" name="文字方塊 14">
            <a:extLst>
              <a:ext uri="{FF2B5EF4-FFF2-40B4-BE49-F238E27FC236}">
                <a16:creationId xmlns:a16="http://schemas.microsoft.com/office/drawing/2014/main" id="{7E504513-9597-47DD-B769-39467B4A4071}"/>
              </a:ext>
            </a:extLst>
          </p:cNvPr>
          <p:cNvSpPr txBox="1"/>
          <p:nvPr/>
        </p:nvSpPr>
        <p:spPr>
          <a:xfrm>
            <a:off x="748749" y="6318548"/>
            <a:ext cx="1523996" cy="369332"/>
          </a:xfrm>
          <a:prstGeom prst="rect">
            <a:avLst/>
          </a:prstGeom>
          <a:noFill/>
        </p:spPr>
        <p:txBody>
          <a:bodyPr wrap="square" rtlCol="0">
            <a:spAutoFit/>
          </a:bodyPr>
          <a:lstStyle/>
          <a:p>
            <a:r>
              <a:rPr lang="en-US" altLang="zh-TW" dirty="0"/>
              <a:t>slice</a:t>
            </a:r>
            <a:endParaRPr lang="zh-TW" altLang="en-US" dirty="0"/>
          </a:p>
        </p:txBody>
      </p:sp>
      <p:cxnSp>
        <p:nvCxnSpPr>
          <p:cNvPr id="16" name="直線單箭頭接點 15">
            <a:extLst>
              <a:ext uri="{FF2B5EF4-FFF2-40B4-BE49-F238E27FC236}">
                <a16:creationId xmlns:a16="http://schemas.microsoft.com/office/drawing/2014/main" id="{EE63C5F1-E39B-4CBC-8BD3-488F8018901C}"/>
              </a:ext>
            </a:extLst>
          </p:cNvPr>
          <p:cNvCxnSpPr>
            <a:cxnSpLocks/>
          </p:cNvCxnSpPr>
          <p:nvPr/>
        </p:nvCxnSpPr>
        <p:spPr>
          <a:xfrm>
            <a:off x="3710609" y="6125289"/>
            <a:ext cx="0" cy="283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7A8B2ECA-44C1-4CBE-B22B-030160CB1E81}"/>
              </a:ext>
            </a:extLst>
          </p:cNvPr>
          <p:cNvSpPr txBox="1"/>
          <p:nvPr/>
        </p:nvSpPr>
        <p:spPr>
          <a:xfrm>
            <a:off x="3899360" y="6318548"/>
            <a:ext cx="1391475" cy="369332"/>
          </a:xfrm>
          <a:prstGeom prst="rect">
            <a:avLst/>
          </a:prstGeom>
          <a:noFill/>
        </p:spPr>
        <p:txBody>
          <a:bodyPr wrap="square" rtlCol="0">
            <a:spAutoFit/>
          </a:bodyPr>
          <a:lstStyle/>
          <a:p>
            <a:r>
              <a:rPr lang="en-US" altLang="zh-TW" dirty="0"/>
              <a:t>0.1mm</a:t>
            </a:r>
            <a:endParaRPr lang="zh-TW" altLang="en-US" dirty="0"/>
          </a:p>
        </p:txBody>
      </p:sp>
      <p:sp>
        <p:nvSpPr>
          <p:cNvPr id="19" name="文字方塊 18">
            <a:extLst>
              <a:ext uri="{FF2B5EF4-FFF2-40B4-BE49-F238E27FC236}">
                <a16:creationId xmlns:a16="http://schemas.microsoft.com/office/drawing/2014/main" id="{CB29E4CB-F668-4067-A349-A62EDAC8631D}"/>
              </a:ext>
            </a:extLst>
          </p:cNvPr>
          <p:cNvSpPr txBox="1"/>
          <p:nvPr/>
        </p:nvSpPr>
        <p:spPr>
          <a:xfrm>
            <a:off x="3899360" y="5436570"/>
            <a:ext cx="1391475" cy="369332"/>
          </a:xfrm>
          <a:prstGeom prst="rect">
            <a:avLst/>
          </a:prstGeom>
          <a:noFill/>
        </p:spPr>
        <p:txBody>
          <a:bodyPr wrap="square" rtlCol="0">
            <a:spAutoFit/>
          </a:bodyPr>
          <a:lstStyle/>
          <a:p>
            <a:r>
              <a:rPr lang="en-US" altLang="zh-TW" dirty="0"/>
              <a:t>0.2mm</a:t>
            </a:r>
            <a:endParaRPr lang="zh-TW" altLang="en-US" dirty="0"/>
          </a:p>
        </p:txBody>
      </p:sp>
      <p:sp>
        <p:nvSpPr>
          <p:cNvPr id="20" name="文字方塊 19">
            <a:extLst>
              <a:ext uri="{FF2B5EF4-FFF2-40B4-BE49-F238E27FC236}">
                <a16:creationId xmlns:a16="http://schemas.microsoft.com/office/drawing/2014/main" id="{5C47D09C-E0AF-439D-A98F-0D77849E3792}"/>
              </a:ext>
            </a:extLst>
          </p:cNvPr>
          <p:cNvSpPr txBox="1"/>
          <p:nvPr/>
        </p:nvSpPr>
        <p:spPr>
          <a:xfrm>
            <a:off x="3889326" y="5738922"/>
            <a:ext cx="1391475" cy="369332"/>
          </a:xfrm>
          <a:prstGeom prst="rect">
            <a:avLst/>
          </a:prstGeom>
          <a:noFill/>
        </p:spPr>
        <p:txBody>
          <a:bodyPr wrap="square" rtlCol="0">
            <a:spAutoFit/>
          </a:bodyPr>
          <a:lstStyle/>
          <a:p>
            <a:r>
              <a:rPr lang="en-US" altLang="zh-TW" dirty="0"/>
              <a:t>0.3mm</a:t>
            </a:r>
            <a:endParaRPr lang="zh-TW" altLang="en-US" dirty="0"/>
          </a:p>
        </p:txBody>
      </p:sp>
      <p:sp>
        <p:nvSpPr>
          <p:cNvPr id="21" name="文字方塊 20">
            <a:extLst>
              <a:ext uri="{FF2B5EF4-FFF2-40B4-BE49-F238E27FC236}">
                <a16:creationId xmlns:a16="http://schemas.microsoft.com/office/drawing/2014/main" id="{1F2C384C-5164-46F7-84C8-07CD63E47451}"/>
              </a:ext>
            </a:extLst>
          </p:cNvPr>
          <p:cNvSpPr txBox="1"/>
          <p:nvPr/>
        </p:nvSpPr>
        <p:spPr>
          <a:xfrm>
            <a:off x="3887906" y="6050086"/>
            <a:ext cx="1391475" cy="369332"/>
          </a:xfrm>
          <a:prstGeom prst="rect">
            <a:avLst/>
          </a:prstGeom>
          <a:noFill/>
        </p:spPr>
        <p:txBody>
          <a:bodyPr wrap="square" rtlCol="0">
            <a:spAutoFit/>
          </a:bodyPr>
          <a:lstStyle/>
          <a:p>
            <a:r>
              <a:rPr lang="en-US" altLang="zh-TW" dirty="0"/>
              <a:t>0.1mm</a:t>
            </a:r>
            <a:endParaRPr lang="zh-TW" altLang="en-US" dirty="0"/>
          </a:p>
        </p:txBody>
      </p:sp>
      <p:sp>
        <p:nvSpPr>
          <p:cNvPr id="22" name="文字方塊 21">
            <a:extLst>
              <a:ext uri="{FF2B5EF4-FFF2-40B4-BE49-F238E27FC236}">
                <a16:creationId xmlns:a16="http://schemas.microsoft.com/office/drawing/2014/main" id="{3C392301-7F81-456F-9336-8A41A0C452A2}"/>
              </a:ext>
            </a:extLst>
          </p:cNvPr>
          <p:cNvSpPr txBox="1"/>
          <p:nvPr/>
        </p:nvSpPr>
        <p:spPr>
          <a:xfrm>
            <a:off x="3887906" y="5104267"/>
            <a:ext cx="1391475" cy="369332"/>
          </a:xfrm>
          <a:prstGeom prst="rect">
            <a:avLst/>
          </a:prstGeom>
          <a:noFill/>
        </p:spPr>
        <p:txBody>
          <a:bodyPr wrap="square" rtlCol="0">
            <a:spAutoFit/>
          </a:bodyPr>
          <a:lstStyle/>
          <a:p>
            <a:r>
              <a:rPr lang="en-US" altLang="zh-TW" dirty="0"/>
              <a:t>0.1mm</a:t>
            </a:r>
            <a:endParaRPr lang="zh-TW" altLang="en-US" dirty="0"/>
          </a:p>
        </p:txBody>
      </p:sp>
      <p:cxnSp>
        <p:nvCxnSpPr>
          <p:cNvPr id="24" name="直線單箭頭接點 23">
            <a:extLst>
              <a:ext uri="{FF2B5EF4-FFF2-40B4-BE49-F238E27FC236}">
                <a16:creationId xmlns:a16="http://schemas.microsoft.com/office/drawing/2014/main" id="{DDC5667A-858D-4F1C-8E5E-93CFA9A22689}"/>
              </a:ext>
            </a:extLst>
          </p:cNvPr>
          <p:cNvCxnSpPr>
            <a:cxnSpLocks/>
          </p:cNvCxnSpPr>
          <p:nvPr/>
        </p:nvCxnSpPr>
        <p:spPr>
          <a:xfrm flipH="1">
            <a:off x="1777599" y="6408876"/>
            <a:ext cx="596530" cy="408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0899B48F-8686-418D-9F41-D8BC6B2A1328}"/>
              </a:ext>
            </a:extLst>
          </p:cNvPr>
          <p:cNvCxnSpPr>
            <a:cxnSpLocks/>
          </p:cNvCxnSpPr>
          <p:nvPr/>
        </p:nvCxnSpPr>
        <p:spPr>
          <a:xfrm>
            <a:off x="2354259" y="6394191"/>
            <a:ext cx="128867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03EF1026-A44E-4186-9B51-9C76EBFFAA29}"/>
              </a:ext>
            </a:extLst>
          </p:cNvPr>
          <p:cNvCxnSpPr>
            <a:cxnSpLocks/>
          </p:cNvCxnSpPr>
          <p:nvPr/>
        </p:nvCxnSpPr>
        <p:spPr>
          <a:xfrm flipV="1">
            <a:off x="2374129" y="4771734"/>
            <a:ext cx="0" cy="1622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5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E5E3E-0BAF-4F01-A199-158CEF7AF6C9}"/>
              </a:ext>
            </a:extLst>
          </p:cNvPr>
          <p:cNvSpPr>
            <a:spLocks noGrp="1"/>
          </p:cNvSpPr>
          <p:nvPr>
            <p:ph type="title"/>
          </p:nvPr>
        </p:nvSpPr>
        <p:spPr/>
        <p:txBody>
          <a:bodyPr/>
          <a:lstStyle/>
          <a:p>
            <a:r>
              <a:rPr lang="en-US" altLang="zh-TW" dirty="0"/>
              <a:t>3D</a:t>
            </a:r>
            <a:r>
              <a:rPr lang="zh-TW" altLang="en-US" dirty="0"/>
              <a:t> </a:t>
            </a:r>
            <a:r>
              <a:rPr lang="en-US" altLang="zh-TW" dirty="0"/>
              <a:t>reconstruction</a:t>
            </a:r>
            <a:endParaRPr lang="zh-TW" altLang="en-US" dirty="0"/>
          </a:p>
        </p:txBody>
      </p:sp>
      <p:sp>
        <p:nvSpPr>
          <p:cNvPr id="3" name="內容版面配置區 2">
            <a:extLst>
              <a:ext uri="{FF2B5EF4-FFF2-40B4-BE49-F238E27FC236}">
                <a16:creationId xmlns:a16="http://schemas.microsoft.com/office/drawing/2014/main" id="{1E75F5E2-35E5-4FBB-9F33-0BE3D714A337}"/>
              </a:ext>
            </a:extLst>
          </p:cNvPr>
          <p:cNvSpPr>
            <a:spLocks noGrp="1"/>
          </p:cNvSpPr>
          <p:nvPr>
            <p:ph idx="1"/>
          </p:nvPr>
        </p:nvSpPr>
        <p:spPr/>
        <p:txBody>
          <a:bodyPr/>
          <a:lstStyle/>
          <a:p>
            <a:r>
              <a:rPr lang="en-US" altLang="zh-TW" dirty="0"/>
              <a:t>First, the object or hole contours are extracted using conventional image-processing techniques. </a:t>
            </a:r>
          </a:p>
          <a:p>
            <a:r>
              <a:rPr lang="en-US" altLang="zh-TW" dirty="0"/>
              <a:t>Second, the object or hole matching issue is evaluated.</a:t>
            </a:r>
          </a:p>
          <a:p>
            <a:r>
              <a:rPr lang="en-US" altLang="zh-TW" dirty="0"/>
              <a:t>Third ,align the centroids of the objects.</a:t>
            </a:r>
          </a:p>
          <a:p>
            <a:r>
              <a:rPr lang="en-US" altLang="zh-TW" dirty="0"/>
              <a:t>Next, the authors employ a dilation operator to transform digital images into distance maps and they correct the distance maps if required.</a:t>
            </a:r>
          </a:p>
          <a:p>
            <a:r>
              <a:rPr lang="en-US" altLang="zh-TW" dirty="0"/>
              <a:t>Finally, the authors utilize an erosion operator to accomplish the interpolation</a:t>
            </a:r>
          </a:p>
        </p:txBody>
      </p:sp>
      <p:sp>
        <p:nvSpPr>
          <p:cNvPr id="6" name="文字方塊 5">
            <a:extLst>
              <a:ext uri="{FF2B5EF4-FFF2-40B4-BE49-F238E27FC236}">
                <a16:creationId xmlns:a16="http://schemas.microsoft.com/office/drawing/2014/main" id="{8AD1AE65-3350-4D8D-B99B-DD9F40803F02}"/>
              </a:ext>
            </a:extLst>
          </p:cNvPr>
          <p:cNvSpPr txBox="1"/>
          <p:nvPr/>
        </p:nvSpPr>
        <p:spPr>
          <a:xfrm>
            <a:off x="7047363" y="5961519"/>
            <a:ext cx="6358344" cy="215444"/>
          </a:xfrm>
          <a:prstGeom prst="rect">
            <a:avLst/>
          </a:prstGeom>
          <a:noFill/>
        </p:spPr>
        <p:txBody>
          <a:bodyPr wrap="square">
            <a:spAutoFit/>
          </a:bodyPr>
          <a:lstStyle/>
          <a:p>
            <a:r>
              <a:rPr lang="en-US" altLang="zh-TW" sz="800" dirty="0"/>
              <a:t>https://ieeexplore.ieee.org/document/875193/metrics#metrics</a:t>
            </a:r>
            <a:endParaRPr lang="zh-TW" altLang="en-US" sz="800" dirty="0"/>
          </a:p>
        </p:txBody>
      </p:sp>
    </p:spTree>
    <p:extLst>
      <p:ext uri="{BB962C8B-B14F-4D97-AF65-F5344CB8AC3E}">
        <p14:creationId xmlns:p14="http://schemas.microsoft.com/office/powerpoint/2010/main" val="426791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411007-ED55-4483-A146-D41811351AC4}"/>
              </a:ext>
            </a:extLst>
          </p:cNvPr>
          <p:cNvSpPr>
            <a:spLocks noGrp="1"/>
          </p:cNvSpPr>
          <p:nvPr>
            <p:ph type="title"/>
          </p:nvPr>
        </p:nvSpPr>
        <p:spPr>
          <a:xfrm>
            <a:off x="3479042" y="569632"/>
            <a:ext cx="10515600" cy="1325563"/>
          </a:xfrm>
        </p:spPr>
        <p:txBody>
          <a:bodyPr/>
          <a:lstStyle/>
          <a:p>
            <a:r>
              <a:rPr lang="en-US" altLang="zh-TW" dirty="0"/>
              <a:t>Real medical Images</a:t>
            </a:r>
            <a:endParaRPr lang="zh-TW" altLang="en-US" dirty="0"/>
          </a:p>
        </p:txBody>
      </p:sp>
      <p:grpSp>
        <p:nvGrpSpPr>
          <p:cNvPr id="9" name="群組 8">
            <a:extLst>
              <a:ext uri="{FF2B5EF4-FFF2-40B4-BE49-F238E27FC236}">
                <a16:creationId xmlns:a16="http://schemas.microsoft.com/office/drawing/2014/main" id="{C9D6B3E0-0E97-4A94-BC7C-1C1496C5679B}"/>
              </a:ext>
            </a:extLst>
          </p:cNvPr>
          <p:cNvGrpSpPr/>
          <p:nvPr/>
        </p:nvGrpSpPr>
        <p:grpSpPr>
          <a:xfrm>
            <a:off x="3413910" y="1690688"/>
            <a:ext cx="5595529" cy="2513231"/>
            <a:chOff x="1693545" y="1927026"/>
            <a:chExt cx="5595529" cy="2513231"/>
          </a:xfrm>
        </p:grpSpPr>
        <p:pic>
          <p:nvPicPr>
            <p:cNvPr id="7" name="圖片 6">
              <a:extLst>
                <a:ext uri="{FF2B5EF4-FFF2-40B4-BE49-F238E27FC236}">
                  <a16:creationId xmlns:a16="http://schemas.microsoft.com/office/drawing/2014/main" id="{1D8D91B6-A235-4C23-98BB-6B2894BADDEC}"/>
                </a:ext>
              </a:extLst>
            </p:cNvPr>
            <p:cNvPicPr>
              <a:picLocks noChangeAspect="1"/>
            </p:cNvPicPr>
            <p:nvPr/>
          </p:nvPicPr>
          <p:blipFill>
            <a:blip r:embed="rId2"/>
            <a:stretch>
              <a:fillRect/>
            </a:stretch>
          </p:blipFill>
          <p:spPr>
            <a:xfrm>
              <a:off x="1693545" y="1927026"/>
              <a:ext cx="4781550" cy="1866900"/>
            </a:xfrm>
            <a:prstGeom prst="rect">
              <a:avLst/>
            </a:prstGeom>
          </p:spPr>
        </p:pic>
        <p:sp>
          <p:nvSpPr>
            <p:cNvPr id="8" name="文字方塊 7">
              <a:extLst>
                <a:ext uri="{FF2B5EF4-FFF2-40B4-BE49-F238E27FC236}">
                  <a16:creationId xmlns:a16="http://schemas.microsoft.com/office/drawing/2014/main" id="{B02BC3E8-3C5E-431A-B144-E2B6C5826E25}"/>
                </a:ext>
              </a:extLst>
            </p:cNvPr>
            <p:cNvSpPr txBox="1"/>
            <p:nvPr/>
          </p:nvSpPr>
          <p:spPr>
            <a:xfrm>
              <a:off x="2063930" y="3793926"/>
              <a:ext cx="5225144" cy="646331"/>
            </a:xfrm>
            <a:prstGeom prst="rect">
              <a:avLst/>
            </a:prstGeom>
            <a:noFill/>
          </p:spPr>
          <p:txBody>
            <a:bodyPr wrap="square" rtlCol="0">
              <a:spAutoFit/>
            </a:bodyPr>
            <a:lstStyle/>
            <a:p>
              <a:r>
                <a:rPr lang="en-US" altLang="zh-TW" dirty="0"/>
                <a:t>MR</a:t>
              </a:r>
              <a:r>
                <a:rPr lang="zh-TW" altLang="en-US" dirty="0"/>
                <a:t> </a:t>
              </a:r>
              <a:r>
                <a:rPr lang="en-US" altLang="zh-TW" dirty="0"/>
                <a:t>brain sequence           CT chest sequence</a:t>
              </a:r>
            </a:p>
            <a:p>
              <a:r>
                <a:rPr lang="en-US" altLang="zh-TW" dirty="0"/>
                <a:t>       (161 slices)		  (69 slices)</a:t>
              </a:r>
              <a:endParaRPr lang="zh-TW" altLang="en-US" dirty="0"/>
            </a:p>
          </p:txBody>
        </p:sp>
      </p:grpSp>
      <p:pic>
        <p:nvPicPr>
          <p:cNvPr id="11" name="圖片 10">
            <a:extLst>
              <a:ext uri="{FF2B5EF4-FFF2-40B4-BE49-F238E27FC236}">
                <a16:creationId xmlns:a16="http://schemas.microsoft.com/office/drawing/2014/main" id="{0BECE392-1294-45F8-8295-7142A5C08DBF}"/>
              </a:ext>
            </a:extLst>
          </p:cNvPr>
          <p:cNvPicPr>
            <a:picLocks noChangeAspect="1"/>
          </p:cNvPicPr>
          <p:nvPr/>
        </p:nvPicPr>
        <p:blipFill>
          <a:blip r:embed="rId3"/>
          <a:stretch>
            <a:fillRect/>
          </a:stretch>
        </p:blipFill>
        <p:spPr>
          <a:xfrm>
            <a:off x="3413910" y="4288512"/>
            <a:ext cx="4867341" cy="1999856"/>
          </a:xfrm>
          <a:prstGeom prst="rect">
            <a:avLst/>
          </a:prstGeom>
        </p:spPr>
      </p:pic>
      <p:sp>
        <p:nvSpPr>
          <p:cNvPr id="10" name="文字方塊 9">
            <a:extLst>
              <a:ext uri="{FF2B5EF4-FFF2-40B4-BE49-F238E27FC236}">
                <a16:creationId xmlns:a16="http://schemas.microsoft.com/office/drawing/2014/main" id="{5ECA115D-4737-4C2D-B601-A61260C370D4}"/>
              </a:ext>
            </a:extLst>
          </p:cNvPr>
          <p:cNvSpPr txBox="1"/>
          <p:nvPr/>
        </p:nvSpPr>
        <p:spPr>
          <a:xfrm>
            <a:off x="8439436" y="6577678"/>
            <a:ext cx="6997888" cy="215444"/>
          </a:xfrm>
          <a:prstGeom prst="rect">
            <a:avLst/>
          </a:prstGeom>
          <a:noFill/>
        </p:spPr>
        <p:txBody>
          <a:bodyPr wrap="square">
            <a:spAutoFit/>
          </a:bodyPr>
          <a:lstStyle/>
          <a:p>
            <a:r>
              <a:rPr lang="zh-TW" altLang="en-US" sz="800" dirty="0"/>
              <a:t>https://www.sciencedirect.com/science/article/pii/S0898122113002538#br000090</a:t>
            </a:r>
          </a:p>
        </p:txBody>
      </p:sp>
    </p:spTree>
    <p:extLst>
      <p:ext uri="{BB962C8B-B14F-4D97-AF65-F5344CB8AC3E}">
        <p14:creationId xmlns:p14="http://schemas.microsoft.com/office/powerpoint/2010/main" val="75085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18B7F5-6DC9-4ECD-9EE9-BFF838BFD6AB}"/>
              </a:ext>
            </a:extLst>
          </p:cNvPr>
          <p:cNvSpPr>
            <a:spLocks noGrp="1"/>
          </p:cNvSpPr>
          <p:nvPr>
            <p:ph type="title"/>
          </p:nvPr>
        </p:nvSpPr>
        <p:spPr>
          <a:xfrm>
            <a:off x="2359925" y="2199356"/>
            <a:ext cx="10515600" cy="1325563"/>
          </a:xfrm>
        </p:spPr>
        <p:txBody>
          <a:bodyPr/>
          <a:lstStyle/>
          <a:p>
            <a:r>
              <a:rPr lang="en-US" altLang="zh-TW" dirty="0"/>
              <a:t>One-to-one object interpolation</a:t>
            </a:r>
            <a:endParaRPr lang="zh-TW" altLang="en-US" dirty="0"/>
          </a:p>
        </p:txBody>
      </p:sp>
      <p:sp>
        <p:nvSpPr>
          <p:cNvPr id="3" name="內容版面配置區 2">
            <a:extLst>
              <a:ext uri="{FF2B5EF4-FFF2-40B4-BE49-F238E27FC236}">
                <a16:creationId xmlns:a16="http://schemas.microsoft.com/office/drawing/2014/main" id="{140783B1-C6E1-4006-99F9-2B3D109DE745}"/>
              </a:ext>
            </a:extLst>
          </p:cNvPr>
          <p:cNvSpPr>
            <a:spLocks noGrp="1"/>
          </p:cNvSpPr>
          <p:nvPr>
            <p:ph idx="1"/>
          </p:nvPr>
        </p:nvSpPr>
        <p:spPr>
          <a:xfrm>
            <a:off x="885967" y="3197225"/>
            <a:ext cx="10515600" cy="4351338"/>
          </a:xfrm>
        </p:spPr>
        <p:txBody>
          <a:bodyPr/>
          <a:lstStyle/>
          <a:p>
            <a:r>
              <a:rPr lang="en-US" altLang="zh-TW" dirty="0"/>
              <a:t>Scene-based</a:t>
            </a:r>
          </a:p>
          <a:p>
            <a:pPr lvl="1"/>
            <a:r>
              <a:rPr lang="en-US" altLang="zh-TW" dirty="0"/>
              <a:t>Early: the pixel intensity of in-between slices is determined directly from the pixel intensity of the given slices at the identical position.</a:t>
            </a:r>
          </a:p>
          <a:p>
            <a:pPr lvl="1"/>
            <a:r>
              <a:rPr lang="en-US" altLang="zh-TW" dirty="0"/>
              <a:t>Middle: </a:t>
            </a:r>
            <a:r>
              <a:rPr lang="en-US" altLang="zh-TW" dirty="0">
                <a:solidFill>
                  <a:srgbClr val="FF0000"/>
                </a:solidFill>
              </a:rPr>
              <a:t>spline-based</a:t>
            </a:r>
            <a:r>
              <a:rPr lang="en-US" altLang="zh-TW" dirty="0"/>
              <a:t> methods,</a:t>
            </a:r>
            <a:r>
              <a:rPr lang="zh-TW" altLang="en-US" dirty="0"/>
              <a:t> </a:t>
            </a:r>
            <a:r>
              <a:rPr lang="en-US" altLang="zh-TW" dirty="0"/>
              <a:t>such as</a:t>
            </a:r>
            <a:r>
              <a:rPr lang="en-US" altLang="zh-TW" b="0" i="0" dirty="0">
                <a:solidFill>
                  <a:srgbClr val="2E2E2E"/>
                </a:solidFill>
                <a:effectLst/>
                <a:latin typeface="NexusSerif"/>
              </a:rPr>
              <a:t> cubic spline and other polynomials, were used in medical image interpolation.</a:t>
            </a:r>
          </a:p>
          <a:p>
            <a:pPr lvl="1"/>
            <a:r>
              <a:rPr lang="en-US" altLang="zh-TW" b="0" i="0" dirty="0">
                <a:solidFill>
                  <a:srgbClr val="2E2E2E"/>
                </a:solidFill>
                <a:effectLst/>
                <a:latin typeface="NexusSerif"/>
              </a:rPr>
              <a:t>In recent years, these methods can produce large artifacts when the in-plane position of anatomical (</a:t>
            </a:r>
            <a:r>
              <a:rPr lang="zh-TW" altLang="en-US" b="0" i="0" dirty="0">
                <a:solidFill>
                  <a:srgbClr val="2E2E2E"/>
                </a:solidFill>
                <a:effectLst/>
                <a:latin typeface="NexusSerif"/>
              </a:rPr>
              <a:t>解剖的</a:t>
            </a:r>
            <a:r>
              <a:rPr lang="en-US" altLang="zh-TW" b="0" i="0" dirty="0">
                <a:solidFill>
                  <a:srgbClr val="2E2E2E"/>
                </a:solidFill>
                <a:effectLst/>
                <a:latin typeface="NexusSerif"/>
              </a:rPr>
              <a:t>) features shift considerably between slices.</a:t>
            </a:r>
            <a:endParaRPr lang="en-US" altLang="zh-TW" dirty="0">
              <a:solidFill>
                <a:srgbClr val="2E2E2E"/>
              </a:solidFill>
              <a:latin typeface="NexusSerif"/>
            </a:endParaRPr>
          </a:p>
        </p:txBody>
      </p:sp>
      <p:sp>
        <p:nvSpPr>
          <p:cNvPr id="5" name="文字方塊 4">
            <a:extLst>
              <a:ext uri="{FF2B5EF4-FFF2-40B4-BE49-F238E27FC236}">
                <a16:creationId xmlns:a16="http://schemas.microsoft.com/office/drawing/2014/main" id="{4BE2536A-1D8A-4C40-BEE2-9A061EA3CBC7}"/>
              </a:ext>
            </a:extLst>
          </p:cNvPr>
          <p:cNvSpPr txBox="1"/>
          <p:nvPr/>
        </p:nvSpPr>
        <p:spPr>
          <a:xfrm>
            <a:off x="8484451" y="6642556"/>
            <a:ext cx="6097044" cy="215444"/>
          </a:xfrm>
          <a:prstGeom prst="rect">
            <a:avLst/>
          </a:prstGeom>
          <a:noFill/>
        </p:spPr>
        <p:txBody>
          <a:bodyPr wrap="square">
            <a:spAutoFit/>
          </a:bodyPr>
          <a:lstStyle/>
          <a:p>
            <a:r>
              <a:rPr lang="en-US" altLang="zh-TW" sz="800" dirty="0"/>
              <a:t>https://www.sciencedirect.com/science/article/pii/S0898122113002538#br000090</a:t>
            </a:r>
            <a:endParaRPr lang="zh-TW" altLang="en-US" sz="800" dirty="0"/>
          </a:p>
        </p:txBody>
      </p:sp>
      <p:grpSp>
        <p:nvGrpSpPr>
          <p:cNvPr id="18" name="群組 17">
            <a:extLst>
              <a:ext uri="{FF2B5EF4-FFF2-40B4-BE49-F238E27FC236}">
                <a16:creationId xmlns:a16="http://schemas.microsoft.com/office/drawing/2014/main" id="{F9AA7A16-D969-4317-96BC-1787EF46092E}"/>
              </a:ext>
            </a:extLst>
          </p:cNvPr>
          <p:cNvGrpSpPr/>
          <p:nvPr/>
        </p:nvGrpSpPr>
        <p:grpSpPr>
          <a:xfrm>
            <a:off x="3819922" y="1931036"/>
            <a:ext cx="4824919" cy="610599"/>
            <a:chOff x="4056434" y="1494157"/>
            <a:chExt cx="4824919" cy="610599"/>
          </a:xfrm>
        </p:grpSpPr>
        <p:cxnSp>
          <p:nvCxnSpPr>
            <p:cNvPr id="10" name="直線接點 9">
              <a:extLst>
                <a:ext uri="{FF2B5EF4-FFF2-40B4-BE49-F238E27FC236}">
                  <a16:creationId xmlns:a16="http://schemas.microsoft.com/office/drawing/2014/main" id="{87259AD6-D1E7-468A-A307-04B31A191038}"/>
                </a:ext>
              </a:extLst>
            </p:cNvPr>
            <p:cNvCxnSpPr/>
            <p:nvPr/>
          </p:nvCxnSpPr>
          <p:spPr>
            <a:xfrm>
              <a:off x="4056434" y="1614791"/>
              <a:ext cx="4824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D8C7A568-B61D-444B-8FCE-08B6FBBCAD4B}"/>
                </a:ext>
              </a:extLst>
            </p:cNvPr>
            <p:cNvCxnSpPr>
              <a:cxnSpLocks/>
            </p:cNvCxnSpPr>
            <p:nvPr/>
          </p:nvCxnSpPr>
          <p:spPr>
            <a:xfrm>
              <a:off x="4679004" y="1498061"/>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6F672B6E-6672-4FBF-B0B8-C1B60AAD264A}"/>
                </a:ext>
              </a:extLst>
            </p:cNvPr>
            <p:cNvCxnSpPr>
              <a:cxnSpLocks/>
            </p:cNvCxnSpPr>
            <p:nvPr/>
          </p:nvCxnSpPr>
          <p:spPr>
            <a:xfrm>
              <a:off x="5387501" y="1494157"/>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AF6E3C9A-96DD-4180-A271-F57DDA4C84A5}"/>
                </a:ext>
              </a:extLst>
            </p:cNvPr>
            <p:cNvCxnSpPr>
              <a:cxnSpLocks/>
            </p:cNvCxnSpPr>
            <p:nvPr/>
          </p:nvCxnSpPr>
          <p:spPr>
            <a:xfrm>
              <a:off x="6095999" y="1494157"/>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2BA41EA2-1E06-4C93-AC72-B0B49EE10C6C}"/>
                </a:ext>
              </a:extLst>
            </p:cNvPr>
            <p:cNvCxnSpPr>
              <a:cxnSpLocks/>
            </p:cNvCxnSpPr>
            <p:nvPr/>
          </p:nvCxnSpPr>
          <p:spPr>
            <a:xfrm>
              <a:off x="6095999" y="1498061"/>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BF1FBB46-7DE3-4A40-B353-F42A356CF083}"/>
                </a:ext>
              </a:extLst>
            </p:cNvPr>
            <p:cNvCxnSpPr>
              <a:cxnSpLocks/>
            </p:cNvCxnSpPr>
            <p:nvPr/>
          </p:nvCxnSpPr>
          <p:spPr>
            <a:xfrm>
              <a:off x="6804496" y="1494157"/>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F42845B6-2AA6-4852-8EAD-07D87B8B18C4}"/>
                </a:ext>
              </a:extLst>
            </p:cNvPr>
            <p:cNvCxnSpPr>
              <a:cxnSpLocks/>
            </p:cNvCxnSpPr>
            <p:nvPr/>
          </p:nvCxnSpPr>
          <p:spPr>
            <a:xfrm>
              <a:off x="7512994" y="1494157"/>
              <a:ext cx="0" cy="2412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675984B2-369F-42EE-940B-1BB4D2D225E8}"/>
                </a:ext>
              </a:extLst>
            </p:cNvPr>
            <p:cNvSpPr txBox="1"/>
            <p:nvPr/>
          </p:nvSpPr>
          <p:spPr>
            <a:xfrm>
              <a:off x="4484451" y="1735424"/>
              <a:ext cx="3861881" cy="369332"/>
            </a:xfrm>
            <a:prstGeom prst="rect">
              <a:avLst/>
            </a:prstGeom>
            <a:noFill/>
          </p:spPr>
          <p:txBody>
            <a:bodyPr wrap="square" rtlCol="0">
              <a:spAutoFit/>
            </a:bodyPr>
            <a:lstStyle/>
            <a:p>
              <a:r>
                <a:rPr lang="zh-TW" altLang="en-US" dirty="0"/>
                <a:t> </a:t>
              </a:r>
              <a:r>
                <a:rPr lang="en-US" altLang="zh-TW" dirty="0"/>
                <a:t>5            ?           3           7           9</a:t>
              </a:r>
              <a:endParaRPr lang="zh-TW" altLang="en-US" dirty="0"/>
            </a:p>
          </p:txBody>
        </p:sp>
      </p:grpSp>
      <p:sp>
        <p:nvSpPr>
          <p:cNvPr id="36" name="文字方塊 35">
            <a:extLst>
              <a:ext uri="{FF2B5EF4-FFF2-40B4-BE49-F238E27FC236}">
                <a16:creationId xmlns:a16="http://schemas.microsoft.com/office/drawing/2014/main" id="{4907E25D-AA46-48B8-9E24-4D311CC469B9}"/>
              </a:ext>
            </a:extLst>
          </p:cNvPr>
          <p:cNvSpPr txBox="1"/>
          <p:nvPr/>
        </p:nvSpPr>
        <p:spPr>
          <a:xfrm>
            <a:off x="1366213" y="1051314"/>
            <a:ext cx="9063727" cy="369332"/>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p:txBody>
      </p:sp>
      <p:sp>
        <p:nvSpPr>
          <p:cNvPr id="15" name="標題 1">
            <a:extLst>
              <a:ext uri="{FF2B5EF4-FFF2-40B4-BE49-F238E27FC236}">
                <a16:creationId xmlns:a16="http://schemas.microsoft.com/office/drawing/2014/main" id="{3BDC22A4-C6CF-4D57-947F-EF766061BE56}"/>
              </a:ext>
            </a:extLst>
          </p:cNvPr>
          <p:cNvSpPr txBox="1">
            <a:spLocks/>
          </p:cNvSpPr>
          <p:nvPr/>
        </p:nvSpPr>
        <p:spPr>
          <a:xfrm>
            <a:off x="136478" y="182704"/>
            <a:ext cx="2279176" cy="81886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t>Interpolation </a:t>
            </a:r>
            <a:endParaRPr lang="zh-TW" altLang="en-US" b="1" dirty="0"/>
          </a:p>
        </p:txBody>
      </p:sp>
      <p:cxnSp>
        <p:nvCxnSpPr>
          <p:cNvPr id="17" name="直線接點 16">
            <a:extLst>
              <a:ext uri="{FF2B5EF4-FFF2-40B4-BE49-F238E27FC236}">
                <a16:creationId xmlns:a16="http://schemas.microsoft.com/office/drawing/2014/main" id="{27DAA9FC-DF3C-42EC-9F25-90E97D82B540}"/>
              </a:ext>
            </a:extLst>
          </p:cNvPr>
          <p:cNvCxnSpPr>
            <a:cxnSpLocks/>
          </p:cNvCxnSpPr>
          <p:nvPr/>
        </p:nvCxnSpPr>
        <p:spPr>
          <a:xfrm>
            <a:off x="47767" y="934872"/>
            <a:ext cx="2231409"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A4DB4-3880-4F9D-893B-3AE8AF8FBAB6}"/>
              </a:ext>
            </a:extLst>
          </p:cNvPr>
          <p:cNvSpPr>
            <a:spLocks noGrp="1"/>
          </p:cNvSpPr>
          <p:nvPr>
            <p:ph type="title"/>
          </p:nvPr>
        </p:nvSpPr>
        <p:spPr>
          <a:xfrm>
            <a:off x="2052851" y="750816"/>
            <a:ext cx="10515600" cy="1325563"/>
          </a:xfrm>
        </p:spPr>
        <p:txBody>
          <a:bodyPr/>
          <a:lstStyle/>
          <a:p>
            <a:r>
              <a:rPr lang="en-US" altLang="zh-TW" dirty="0"/>
              <a:t>Spline interpolation</a:t>
            </a:r>
            <a:endParaRPr lang="zh-TW" altLang="en-US" dirty="0"/>
          </a:p>
        </p:txBody>
      </p:sp>
      <p:sp>
        <p:nvSpPr>
          <p:cNvPr id="3" name="內容版面配置區 2">
            <a:extLst>
              <a:ext uri="{FF2B5EF4-FFF2-40B4-BE49-F238E27FC236}">
                <a16:creationId xmlns:a16="http://schemas.microsoft.com/office/drawing/2014/main" id="{B30F1E6E-72BE-42C2-8DC4-BADDFC17E3E0}"/>
              </a:ext>
            </a:extLst>
          </p:cNvPr>
          <p:cNvSpPr>
            <a:spLocks noGrp="1"/>
          </p:cNvSpPr>
          <p:nvPr>
            <p:ph idx="1"/>
          </p:nvPr>
        </p:nvSpPr>
        <p:spPr/>
        <p:txBody>
          <a:bodyPr>
            <a:normAutofit fontScale="85000" lnSpcReduction="20000"/>
          </a:bodyPr>
          <a:lstStyle/>
          <a:p>
            <a:r>
              <a:rPr lang="en-US" altLang="zh-TW" dirty="0"/>
              <a:t>Runge phenomenon</a:t>
            </a:r>
          </a:p>
          <a:p>
            <a:r>
              <a:rPr lang="en-US" altLang="zh-TW" dirty="0"/>
              <a:t>Linear		</a:t>
            </a:r>
          </a:p>
          <a:p>
            <a:endParaRPr lang="en-US" altLang="zh-TW" dirty="0"/>
          </a:p>
          <a:p>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r>
              <a:rPr lang="en-US" altLang="zh-TW" dirty="0"/>
              <a:t>Cubic</a:t>
            </a:r>
          </a:p>
          <a:p>
            <a:r>
              <a:rPr lang="en-US" altLang="zh-TW" dirty="0"/>
              <a:t>B/bicubic B</a:t>
            </a:r>
          </a:p>
          <a:p>
            <a:pPr marL="0" indent="0">
              <a:buNone/>
            </a:pPr>
            <a:endParaRPr lang="en-US" altLang="zh-TW" dirty="0"/>
          </a:p>
          <a:p>
            <a:pPr marL="0" indent="0">
              <a:buNone/>
            </a:pPr>
            <a:endParaRPr lang="zh-TW" altLang="en-US" dirty="0"/>
          </a:p>
        </p:txBody>
      </p:sp>
      <p:sp>
        <p:nvSpPr>
          <p:cNvPr id="5" name="文字方塊 4">
            <a:extLst>
              <a:ext uri="{FF2B5EF4-FFF2-40B4-BE49-F238E27FC236}">
                <a16:creationId xmlns:a16="http://schemas.microsoft.com/office/drawing/2014/main" id="{7E255083-2351-40A0-AACB-A2D7AE2841F0}"/>
              </a:ext>
            </a:extLst>
          </p:cNvPr>
          <p:cNvSpPr txBox="1"/>
          <p:nvPr/>
        </p:nvSpPr>
        <p:spPr>
          <a:xfrm>
            <a:off x="8780115" y="6479038"/>
            <a:ext cx="6094520" cy="338554"/>
          </a:xfrm>
          <a:prstGeom prst="rect">
            <a:avLst/>
          </a:prstGeom>
          <a:noFill/>
        </p:spPr>
        <p:txBody>
          <a:bodyPr wrap="square">
            <a:spAutoFit/>
          </a:bodyPr>
          <a:lstStyle/>
          <a:p>
            <a:r>
              <a:rPr lang="zh-TW" altLang="en-US" sz="800" dirty="0"/>
              <a:t>https://mropengate.blogspot.com/2015/04/cubic-spline-interpolation.html</a:t>
            </a:r>
            <a:endParaRPr lang="en-US" altLang="zh-TW" sz="800" dirty="0"/>
          </a:p>
          <a:p>
            <a:r>
              <a:rPr lang="en-US" altLang="zh-TW" sz="800" dirty="0"/>
              <a:t>https://zhuanlan.zhihu.com/p/50626506</a:t>
            </a:r>
            <a:endParaRPr lang="zh-TW" altLang="en-US" sz="800" dirty="0"/>
          </a:p>
        </p:txBody>
      </p:sp>
      <p:pic>
        <p:nvPicPr>
          <p:cNvPr id="7" name="圖片 6">
            <a:extLst>
              <a:ext uri="{FF2B5EF4-FFF2-40B4-BE49-F238E27FC236}">
                <a16:creationId xmlns:a16="http://schemas.microsoft.com/office/drawing/2014/main" id="{3428BC18-F91D-4724-8C86-20A8242DAB8F}"/>
              </a:ext>
            </a:extLst>
          </p:cNvPr>
          <p:cNvPicPr>
            <a:picLocks noChangeAspect="1"/>
          </p:cNvPicPr>
          <p:nvPr/>
        </p:nvPicPr>
        <p:blipFill>
          <a:blip r:embed="rId3"/>
          <a:stretch>
            <a:fillRect/>
          </a:stretch>
        </p:blipFill>
        <p:spPr>
          <a:xfrm>
            <a:off x="1099085" y="2630700"/>
            <a:ext cx="3483849" cy="2371299"/>
          </a:xfrm>
          <a:prstGeom prst="rect">
            <a:avLst/>
          </a:prstGeom>
        </p:spPr>
      </p:pic>
      <p:pic>
        <p:nvPicPr>
          <p:cNvPr id="11" name="圖片 10">
            <a:extLst>
              <a:ext uri="{FF2B5EF4-FFF2-40B4-BE49-F238E27FC236}">
                <a16:creationId xmlns:a16="http://schemas.microsoft.com/office/drawing/2014/main" id="{FB1F0465-2D6A-427A-866E-FF5764A1C7CC}"/>
              </a:ext>
            </a:extLst>
          </p:cNvPr>
          <p:cNvPicPr>
            <a:picLocks noChangeAspect="1"/>
          </p:cNvPicPr>
          <p:nvPr/>
        </p:nvPicPr>
        <p:blipFill>
          <a:blip r:embed="rId4"/>
          <a:stretch>
            <a:fillRect/>
          </a:stretch>
        </p:blipFill>
        <p:spPr>
          <a:xfrm>
            <a:off x="7380539" y="287440"/>
            <a:ext cx="3216204" cy="3076369"/>
          </a:xfrm>
          <a:prstGeom prst="rect">
            <a:avLst/>
          </a:prstGeom>
        </p:spPr>
      </p:pic>
      <p:pic>
        <p:nvPicPr>
          <p:cNvPr id="13" name="圖片 12">
            <a:extLst>
              <a:ext uri="{FF2B5EF4-FFF2-40B4-BE49-F238E27FC236}">
                <a16:creationId xmlns:a16="http://schemas.microsoft.com/office/drawing/2014/main" id="{B122EF75-B782-4A1B-AF8D-E37C6553D34C}"/>
              </a:ext>
            </a:extLst>
          </p:cNvPr>
          <p:cNvPicPr>
            <a:picLocks noChangeAspect="1"/>
          </p:cNvPicPr>
          <p:nvPr/>
        </p:nvPicPr>
        <p:blipFill>
          <a:blip r:embed="rId5"/>
          <a:stretch>
            <a:fillRect/>
          </a:stretch>
        </p:blipFill>
        <p:spPr>
          <a:xfrm>
            <a:off x="7017921" y="3470660"/>
            <a:ext cx="3817916" cy="2841240"/>
          </a:xfrm>
          <a:prstGeom prst="rect">
            <a:avLst/>
          </a:prstGeom>
        </p:spPr>
      </p:pic>
      <p:pic>
        <p:nvPicPr>
          <p:cNvPr id="15" name="圖片 14">
            <a:extLst>
              <a:ext uri="{FF2B5EF4-FFF2-40B4-BE49-F238E27FC236}">
                <a16:creationId xmlns:a16="http://schemas.microsoft.com/office/drawing/2014/main" id="{E948E108-D9E2-42EC-A554-2D2988EF9976}"/>
              </a:ext>
            </a:extLst>
          </p:cNvPr>
          <p:cNvPicPr>
            <a:picLocks noChangeAspect="1"/>
          </p:cNvPicPr>
          <p:nvPr/>
        </p:nvPicPr>
        <p:blipFill>
          <a:blip r:embed="rId6"/>
          <a:stretch>
            <a:fillRect/>
          </a:stretch>
        </p:blipFill>
        <p:spPr>
          <a:xfrm>
            <a:off x="889304" y="6006059"/>
            <a:ext cx="4898210" cy="486816"/>
          </a:xfrm>
          <a:prstGeom prst="rect">
            <a:avLst/>
          </a:prstGeom>
        </p:spPr>
      </p:pic>
      <p:sp>
        <p:nvSpPr>
          <p:cNvPr id="9" name="標題 1">
            <a:extLst>
              <a:ext uri="{FF2B5EF4-FFF2-40B4-BE49-F238E27FC236}">
                <a16:creationId xmlns:a16="http://schemas.microsoft.com/office/drawing/2014/main" id="{B6E7CDA5-B1EB-4E55-B201-D9FA67C96449}"/>
              </a:ext>
            </a:extLst>
          </p:cNvPr>
          <p:cNvSpPr txBox="1">
            <a:spLocks/>
          </p:cNvSpPr>
          <p:nvPr/>
        </p:nvSpPr>
        <p:spPr>
          <a:xfrm>
            <a:off x="136478" y="182704"/>
            <a:ext cx="2279176" cy="81886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t>Interpolation </a:t>
            </a:r>
            <a:endParaRPr lang="zh-TW" altLang="en-US" b="1" dirty="0"/>
          </a:p>
        </p:txBody>
      </p:sp>
      <p:cxnSp>
        <p:nvCxnSpPr>
          <p:cNvPr id="10" name="直線接點 9">
            <a:extLst>
              <a:ext uri="{FF2B5EF4-FFF2-40B4-BE49-F238E27FC236}">
                <a16:creationId xmlns:a16="http://schemas.microsoft.com/office/drawing/2014/main" id="{71D6BB8B-39AE-4E16-A007-9E3E3EC01FC2}"/>
              </a:ext>
            </a:extLst>
          </p:cNvPr>
          <p:cNvCxnSpPr>
            <a:cxnSpLocks/>
          </p:cNvCxnSpPr>
          <p:nvPr/>
        </p:nvCxnSpPr>
        <p:spPr>
          <a:xfrm>
            <a:off x="47767" y="934872"/>
            <a:ext cx="2231409"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89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4249C9-DB44-4F5D-8386-7256C0FC5C43}"/>
              </a:ext>
            </a:extLst>
          </p:cNvPr>
          <p:cNvSpPr>
            <a:spLocks noGrp="1"/>
          </p:cNvSpPr>
          <p:nvPr>
            <p:ph type="title"/>
          </p:nvPr>
        </p:nvSpPr>
        <p:spPr>
          <a:xfrm>
            <a:off x="2789830" y="567645"/>
            <a:ext cx="10515600" cy="1325563"/>
          </a:xfrm>
        </p:spPr>
        <p:txBody>
          <a:bodyPr/>
          <a:lstStyle/>
          <a:p>
            <a:r>
              <a:rPr lang="en-US" altLang="zh-TW" dirty="0"/>
              <a:t>Scene-based</a:t>
            </a:r>
            <a:r>
              <a:rPr lang="zh-TW" altLang="en-US" dirty="0"/>
              <a:t> </a:t>
            </a:r>
            <a:r>
              <a:rPr lang="en-US" altLang="zh-TW" dirty="0"/>
              <a:t>interpolation</a:t>
            </a:r>
            <a:endParaRPr lang="zh-TW" altLang="en-US" dirty="0"/>
          </a:p>
        </p:txBody>
      </p:sp>
      <p:sp>
        <p:nvSpPr>
          <p:cNvPr id="3" name="內容版面配置區 2">
            <a:extLst>
              <a:ext uri="{FF2B5EF4-FFF2-40B4-BE49-F238E27FC236}">
                <a16:creationId xmlns:a16="http://schemas.microsoft.com/office/drawing/2014/main" id="{0B1F6158-F336-4A70-838C-4A818634F9E1}"/>
              </a:ext>
            </a:extLst>
          </p:cNvPr>
          <p:cNvSpPr>
            <a:spLocks noGrp="1"/>
          </p:cNvSpPr>
          <p:nvPr>
            <p:ph idx="1"/>
          </p:nvPr>
        </p:nvSpPr>
        <p:spPr>
          <a:xfrm>
            <a:off x="810066" y="1459282"/>
            <a:ext cx="10515600" cy="4351338"/>
          </a:xfrm>
        </p:spPr>
        <p:txBody>
          <a:bodyPr/>
          <a:lstStyle/>
          <a:p>
            <a:pPr lvl="1"/>
            <a:r>
              <a:rPr lang="en-US" altLang="zh-TW" dirty="0">
                <a:solidFill>
                  <a:srgbClr val="2E2E2E"/>
                </a:solidFill>
                <a:latin typeface="NexusSerif"/>
              </a:rPr>
              <a:t>Pros and cons:</a:t>
            </a:r>
          </a:p>
          <a:p>
            <a:pPr lvl="2"/>
            <a:r>
              <a:rPr lang="en-US" altLang="zh-TW" dirty="0">
                <a:solidFill>
                  <a:srgbClr val="2E2E2E"/>
                </a:solidFill>
                <a:latin typeface="NexusSerif"/>
              </a:rPr>
              <a:t>Simple and fast but acc is low and </a:t>
            </a:r>
            <a:r>
              <a:rPr lang="en-US" altLang="zh-TW" b="0" i="0" dirty="0">
                <a:solidFill>
                  <a:srgbClr val="FF0000"/>
                </a:solidFill>
                <a:effectLst/>
                <a:latin typeface="NexusSerif"/>
              </a:rPr>
              <a:t>without considering the shape feature deformation</a:t>
            </a:r>
            <a:r>
              <a:rPr lang="en-US" altLang="zh-TW" b="0" i="0" dirty="0">
                <a:solidFill>
                  <a:srgbClr val="2E2E2E"/>
                </a:solidFill>
                <a:effectLst/>
                <a:latin typeface="NexusSerif"/>
              </a:rPr>
              <a:t>. Hence, the resultant in-between slices </a:t>
            </a:r>
            <a:r>
              <a:rPr lang="en-US" altLang="zh-TW" b="0" i="0" dirty="0">
                <a:solidFill>
                  <a:srgbClr val="FF0000"/>
                </a:solidFill>
                <a:effectLst/>
                <a:latin typeface="NexusSerif"/>
              </a:rPr>
              <a:t>have blurring effects </a:t>
            </a:r>
            <a:r>
              <a:rPr lang="en-US" altLang="zh-TW" b="0" i="0" dirty="0">
                <a:solidFill>
                  <a:srgbClr val="2E2E2E"/>
                </a:solidFill>
                <a:effectLst/>
                <a:latin typeface="NexusSerif"/>
              </a:rPr>
              <a:t>at the object boundary.</a:t>
            </a: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4FA54F63-687D-402B-BA85-73038C7D527F}"/>
              </a:ext>
            </a:extLst>
          </p:cNvPr>
          <p:cNvPicPr>
            <a:picLocks noChangeAspect="1"/>
          </p:cNvPicPr>
          <p:nvPr/>
        </p:nvPicPr>
        <p:blipFill>
          <a:blip r:embed="rId2"/>
          <a:stretch>
            <a:fillRect/>
          </a:stretch>
        </p:blipFill>
        <p:spPr>
          <a:xfrm>
            <a:off x="1580740" y="4375498"/>
            <a:ext cx="1733792" cy="1771897"/>
          </a:xfrm>
          <a:prstGeom prst="rect">
            <a:avLst/>
          </a:prstGeom>
        </p:spPr>
      </p:pic>
      <p:pic>
        <p:nvPicPr>
          <p:cNvPr id="7" name="圖片 6">
            <a:extLst>
              <a:ext uri="{FF2B5EF4-FFF2-40B4-BE49-F238E27FC236}">
                <a16:creationId xmlns:a16="http://schemas.microsoft.com/office/drawing/2014/main" id="{B465A66A-E392-492A-A40C-8F0899A24F04}"/>
              </a:ext>
            </a:extLst>
          </p:cNvPr>
          <p:cNvPicPr>
            <a:picLocks noChangeAspect="1"/>
          </p:cNvPicPr>
          <p:nvPr/>
        </p:nvPicPr>
        <p:blipFill>
          <a:blip r:embed="rId3"/>
          <a:stretch>
            <a:fillRect/>
          </a:stretch>
        </p:blipFill>
        <p:spPr>
          <a:xfrm>
            <a:off x="8616772" y="4418366"/>
            <a:ext cx="1686160" cy="1686160"/>
          </a:xfrm>
          <a:prstGeom prst="rect">
            <a:avLst/>
          </a:prstGeom>
        </p:spPr>
      </p:pic>
      <p:pic>
        <p:nvPicPr>
          <p:cNvPr id="11" name="圖片 10">
            <a:extLst>
              <a:ext uri="{FF2B5EF4-FFF2-40B4-BE49-F238E27FC236}">
                <a16:creationId xmlns:a16="http://schemas.microsoft.com/office/drawing/2014/main" id="{9352C752-5EDB-4933-B321-F7DA3508E2B5}"/>
              </a:ext>
            </a:extLst>
          </p:cNvPr>
          <p:cNvPicPr>
            <a:picLocks noChangeAspect="1"/>
          </p:cNvPicPr>
          <p:nvPr/>
        </p:nvPicPr>
        <p:blipFill>
          <a:blip r:embed="rId4"/>
          <a:stretch>
            <a:fillRect/>
          </a:stretch>
        </p:blipFill>
        <p:spPr>
          <a:xfrm>
            <a:off x="3478855" y="4431640"/>
            <a:ext cx="5029902" cy="1924319"/>
          </a:xfrm>
          <a:prstGeom prst="rect">
            <a:avLst/>
          </a:prstGeom>
        </p:spPr>
      </p:pic>
      <p:sp>
        <p:nvSpPr>
          <p:cNvPr id="12" name="文字方塊 11">
            <a:extLst>
              <a:ext uri="{FF2B5EF4-FFF2-40B4-BE49-F238E27FC236}">
                <a16:creationId xmlns:a16="http://schemas.microsoft.com/office/drawing/2014/main" id="{414B7E9B-5A05-45F3-B9A2-F618888C4951}"/>
              </a:ext>
            </a:extLst>
          </p:cNvPr>
          <p:cNvSpPr txBox="1"/>
          <p:nvPr/>
        </p:nvSpPr>
        <p:spPr>
          <a:xfrm>
            <a:off x="8508757" y="6625011"/>
            <a:ext cx="6097088" cy="215444"/>
          </a:xfrm>
          <a:prstGeom prst="rect">
            <a:avLst/>
          </a:prstGeom>
          <a:noFill/>
        </p:spPr>
        <p:txBody>
          <a:bodyPr wrap="square">
            <a:spAutoFit/>
          </a:bodyPr>
          <a:lstStyle/>
          <a:p>
            <a:r>
              <a:rPr lang="zh-TW" altLang="en-US" sz="800" dirty="0"/>
              <a:t>https://www.sciencedirect.com/science/article/pii/S0898122113002538#br000090</a:t>
            </a:r>
          </a:p>
        </p:txBody>
      </p:sp>
      <p:pic>
        <p:nvPicPr>
          <p:cNvPr id="14" name="內容版面配置區 4">
            <a:extLst>
              <a:ext uri="{FF2B5EF4-FFF2-40B4-BE49-F238E27FC236}">
                <a16:creationId xmlns:a16="http://schemas.microsoft.com/office/drawing/2014/main" id="{66F30628-9D9C-4985-B38C-D5E47DEE4B90}"/>
              </a:ext>
            </a:extLst>
          </p:cNvPr>
          <p:cNvPicPr>
            <a:picLocks noChangeAspect="1"/>
          </p:cNvPicPr>
          <p:nvPr/>
        </p:nvPicPr>
        <p:blipFill>
          <a:blip r:embed="rId5"/>
          <a:stretch>
            <a:fillRect/>
          </a:stretch>
        </p:blipFill>
        <p:spPr>
          <a:xfrm>
            <a:off x="2283994" y="2467909"/>
            <a:ext cx="7270841" cy="1758651"/>
          </a:xfrm>
          <a:prstGeom prst="rect">
            <a:avLst/>
          </a:prstGeom>
        </p:spPr>
      </p:pic>
      <p:pic>
        <p:nvPicPr>
          <p:cNvPr id="15" name="圖片 14">
            <a:extLst>
              <a:ext uri="{FF2B5EF4-FFF2-40B4-BE49-F238E27FC236}">
                <a16:creationId xmlns:a16="http://schemas.microsoft.com/office/drawing/2014/main" id="{A70D082F-C2B0-4185-A565-EE379292F058}"/>
              </a:ext>
            </a:extLst>
          </p:cNvPr>
          <p:cNvPicPr>
            <a:picLocks noChangeAspect="1"/>
          </p:cNvPicPr>
          <p:nvPr/>
        </p:nvPicPr>
        <p:blipFill>
          <a:blip r:embed="rId6"/>
          <a:stretch>
            <a:fillRect/>
          </a:stretch>
        </p:blipFill>
        <p:spPr>
          <a:xfrm>
            <a:off x="4600610" y="4171811"/>
            <a:ext cx="3381375" cy="323850"/>
          </a:xfrm>
          <a:prstGeom prst="rect">
            <a:avLst/>
          </a:prstGeom>
        </p:spPr>
      </p:pic>
      <p:sp>
        <p:nvSpPr>
          <p:cNvPr id="10" name="標題 1">
            <a:extLst>
              <a:ext uri="{FF2B5EF4-FFF2-40B4-BE49-F238E27FC236}">
                <a16:creationId xmlns:a16="http://schemas.microsoft.com/office/drawing/2014/main" id="{4ECA415D-EC45-444A-9DF5-5F4AED8BC66B}"/>
              </a:ext>
            </a:extLst>
          </p:cNvPr>
          <p:cNvSpPr txBox="1">
            <a:spLocks/>
          </p:cNvSpPr>
          <p:nvPr/>
        </p:nvSpPr>
        <p:spPr>
          <a:xfrm>
            <a:off x="136478" y="182704"/>
            <a:ext cx="2279176" cy="81886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t>Interpolation </a:t>
            </a:r>
            <a:endParaRPr lang="zh-TW" altLang="en-US" b="1" dirty="0"/>
          </a:p>
        </p:txBody>
      </p:sp>
      <p:cxnSp>
        <p:nvCxnSpPr>
          <p:cNvPr id="13" name="直線接點 12">
            <a:extLst>
              <a:ext uri="{FF2B5EF4-FFF2-40B4-BE49-F238E27FC236}">
                <a16:creationId xmlns:a16="http://schemas.microsoft.com/office/drawing/2014/main" id="{3FCAB3CB-C152-4DD0-8E27-13952773E8B9}"/>
              </a:ext>
            </a:extLst>
          </p:cNvPr>
          <p:cNvCxnSpPr>
            <a:cxnSpLocks/>
          </p:cNvCxnSpPr>
          <p:nvPr/>
        </p:nvCxnSpPr>
        <p:spPr>
          <a:xfrm>
            <a:off x="47767" y="934872"/>
            <a:ext cx="2231409"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08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8D0AB-7076-4DC3-95BE-96A4E8ABD696}"/>
              </a:ext>
            </a:extLst>
          </p:cNvPr>
          <p:cNvSpPr>
            <a:spLocks noGrp="1"/>
          </p:cNvSpPr>
          <p:nvPr>
            <p:ph type="title"/>
          </p:nvPr>
        </p:nvSpPr>
        <p:spPr>
          <a:xfrm>
            <a:off x="3772468" y="862530"/>
            <a:ext cx="10515600" cy="1325563"/>
          </a:xfrm>
        </p:spPr>
        <p:txBody>
          <a:bodyPr/>
          <a:lstStyle/>
          <a:p>
            <a:r>
              <a:rPr lang="en-US" altLang="zh-TW" dirty="0"/>
              <a:t>Real medical images</a:t>
            </a:r>
            <a:endParaRPr lang="zh-TW" altLang="en-US" dirty="0"/>
          </a:p>
        </p:txBody>
      </p:sp>
      <p:pic>
        <p:nvPicPr>
          <p:cNvPr id="7" name="內容版面配置區 6">
            <a:extLst>
              <a:ext uri="{FF2B5EF4-FFF2-40B4-BE49-F238E27FC236}">
                <a16:creationId xmlns:a16="http://schemas.microsoft.com/office/drawing/2014/main" id="{0E688E50-C77B-4FD2-B347-C152B601B084}"/>
              </a:ext>
            </a:extLst>
          </p:cNvPr>
          <p:cNvPicPr>
            <a:picLocks noGrp="1" noChangeAspect="1"/>
          </p:cNvPicPr>
          <p:nvPr>
            <p:ph idx="1"/>
          </p:nvPr>
        </p:nvPicPr>
        <p:blipFill>
          <a:blip r:embed="rId3"/>
          <a:stretch>
            <a:fillRect/>
          </a:stretch>
        </p:blipFill>
        <p:spPr>
          <a:xfrm>
            <a:off x="962520" y="1807211"/>
            <a:ext cx="10917700" cy="4835345"/>
          </a:xfrm>
        </p:spPr>
      </p:pic>
      <p:sp>
        <p:nvSpPr>
          <p:cNvPr id="9" name="文字方塊 8">
            <a:extLst>
              <a:ext uri="{FF2B5EF4-FFF2-40B4-BE49-F238E27FC236}">
                <a16:creationId xmlns:a16="http://schemas.microsoft.com/office/drawing/2014/main" id="{51BB1D8B-15D8-4113-8C95-7C7D2CBBF79A}"/>
              </a:ext>
            </a:extLst>
          </p:cNvPr>
          <p:cNvSpPr txBox="1"/>
          <p:nvPr/>
        </p:nvSpPr>
        <p:spPr>
          <a:xfrm>
            <a:off x="8544602" y="6642556"/>
            <a:ext cx="6097088" cy="215444"/>
          </a:xfrm>
          <a:prstGeom prst="rect">
            <a:avLst/>
          </a:prstGeom>
          <a:noFill/>
        </p:spPr>
        <p:txBody>
          <a:bodyPr wrap="square">
            <a:spAutoFit/>
          </a:bodyPr>
          <a:lstStyle/>
          <a:p>
            <a:r>
              <a:rPr lang="zh-TW" altLang="en-US" sz="800" dirty="0"/>
              <a:t>https://www.sciencedirect.com/science/article/pii/S0898122113002538#br000090</a:t>
            </a:r>
          </a:p>
        </p:txBody>
      </p:sp>
      <p:sp>
        <p:nvSpPr>
          <p:cNvPr id="5" name="標題 1">
            <a:extLst>
              <a:ext uri="{FF2B5EF4-FFF2-40B4-BE49-F238E27FC236}">
                <a16:creationId xmlns:a16="http://schemas.microsoft.com/office/drawing/2014/main" id="{BDD262FC-1B83-44EC-8D35-5DBF21F34787}"/>
              </a:ext>
            </a:extLst>
          </p:cNvPr>
          <p:cNvSpPr txBox="1">
            <a:spLocks/>
          </p:cNvSpPr>
          <p:nvPr/>
        </p:nvSpPr>
        <p:spPr>
          <a:xfrm>
            <a:off x="136478" y="182704"/>
            <a:ext cx="2279176" cy="81886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t>Interpolation </a:t>
            </a:r>
            <a:endParaRPr lang="zh-TW" altLang="en-US" b="1" dirty="0"/>
          </a:p>
        </p:txBody>
      </p:sp>
      <p:cxnSp>
        <p:nvCxnSpPr>
          <p:cNvPr id="6" name="直線接點 5">
            <a:extLst>
              <a:ext uri="{FF2B5EF4-FFF2-40B4-BE49-F238E27FC236}">
                <a16:creationId xmlns:a16="http://schemas.microsoft.com/office/drawing/2014/main" id="{8286C8D8-9AD3-476C-8DE9-60ADC0A9087E}"/>
              </a:ext>
            </a:extLst>
          </p:cNvPr>
          <p:cNvCxnSpPr>
            <a:cxnSpLocks/>
          </p:cNvCxnSpPr>
          <p:nvPr/>
        </p:nvCxnSpPr>
        <p:spPr>
          <a:xfrm>
            <a:off x="47767" y="934872"/>
            <a:ext cx="2231409"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橢圓 3">
            <a:extLst>
              <a:ext uri="{FF2B5EF4-FFF2-40B4-BE49-F238E27FC236}">
                <a16:creationId xmlns:a16="http://schemas.microsoft.com/office/drawing/2014/main" id="{BD699DC9-BD45-4F6B-BDEC-9AF0CFB72265}"/>
              </a:ext>
            </a:extLst>
          </p:cNvPr>
          <p:cNvSpPr/>
          <p:nvPr/>
        </p:nvSpPr>
        <p:spPr>
          <a:xfrm>
            <a:off x="5898230" y="2458759"/>
            <a:ext cx="802717" cy="9702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243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1487EC2-F796-4E5A-B0A7-073F2C14ADC8}"/>
              </a:ext>
            </a:extLst>
          </p:cNvPr>
          <p:cNvSpPr>
            <a:spLocks noGrp="1"/>
          </p:cNvSpPr>
          <p:nvPr>
            <p:ph type="title"/>
          </p:nvPr>
        </p:nvSpPr>
        <p:spPr>
          <a:xfrm>
            <a:off x="635000" y="640823"/>
            <a:ext cx="3418659" cy="5583148"/>
          </a:xfrm>
        </p:spPr>
        <p:txBody>
          <a:bodyPr anchor="ctr">
            <a:normAutofit/>
          </a:bodyPr>
          <a:lstStyle/>
          <a:p>
            <a:r>
              <a:rPr lang="en-US" altLang="zh-TW" sz="5400">
                <a:latin typeface="Arial Rounded MT Bold" panose="020F0704030504030204" pitchFamily="34" charset="0"/>
              </a:rPr>
              <a:t>outline</a:t>
            </a:r>
            <a:endParaRPr lang="zh-TW" altLang="en-US" sz="5400">
              <a:latin typeface="Arial Rounded MT Bold" panose="020F070403050403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內容版面配置區 2">
            <a:extLst>
              <a:ext uri="{FF2B5EF4-FFF2-40B4-BE49-F238E27FC236}">
                <a16:creationId xmlns:a16="http://schemas.microsoft.com/office/drawing/2014/main" id="{490D523B-CE72-49F8-8276-77F4301B79F7}"/>
              </a:ext>
            </a:extLst>
          </p:cNvPr>
          <p:cNvGraphicFramePr>
            <a:graphicFrameLocks noGrp="1"/>
          </p:cNvGraphicFramePr>
          <p:nvPr>
            <p:ph idx="1"/>
            <p:extLst>
              <p:ext uri="{D42A27DB-BD31-4B8C-83A1-F6EECF244321}">
                <p14:modId xmlns:p14="http://schemas.microsoft.com/office/powerpoint/2010/main" val="111962337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399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74365D6-CD74-484A-9C56-958EFF72CA10}"/>
              </a:ext>
            </a:extLst>
          </p:cNvPr>
          <p:cNvSpPr>
            <a:spLocks noGrp="1"/>
          </p:cNvSpPr>
          <p:nvPr>
            <p:ph idx="1"/>
          </p:nvPr>
        </p:nvSpPr>
        <p:spPr>
          <a:xfrm>
            <a:off x="772886" y="1512116"/>
            <a:ext cx="10515600" cy="5032375"/>
          </a:xfrm>
        </p:spPr>
        <p:txBody>
          <a:bodyPr>
            <a:normAutofit lnSpcReduction="10000"/>
          </a:bodyPr>
          <a:lstStyle/>
          <a:p>
            <a:r>
              <a:rPr lang="en-US" altLang="zh-TW" dirty="0"/>
              <a:t>Object-based method</a:t>
            </a:r>
          </a:p>
          <a:p>
            <a:pPr lvl="1"/>
            <a:r>
              <a:rPr lang="en-US" altLang="zh-TW" dirty="0"/>
              <a:t>Extract not only intensity but also some additional information from images, such as features or contours, to help guide the interpolation. </a:t>
            </a:r>
          </a:p>
          <a:p>
            <a:pPr lvl="1"/>
            <a:r>
              <a:rPr lang="en-US" altLang="zh-TW" dirty="0"/>
              <a:t>Shape-based method(1990s) :</a:t>
            </a:r>
            <a:r>
              <a:rPr lang="en-US" altLang="zh-TW" dirty="0">
                <a:solidFill>
                  <a:srgbClr val="2E2E2E"/>
                </a:solidFill>
                <a:latin typeface="NexusSerif"/>
              </a:rPr>
              <a:t>Approximate the Euclidean shortest distance(i.e. </a:t>
            </a:r>
            <a:r>
              <a:rPr lang="en-US" altLang="zh-TW" b="0" i="0" dirty="0">
                <a:solidFill>
                  <a:srgbClr val="2E2E2E"/>
                </a:solidFill>
                <a:effectLst/>
                <a:latin typeface="NexusSerif"/>
              </a:rPr>
              <a:t>displacement</a:t>
            </a:r>
            <a:r>
              <a:rPr lang="en-US" altLang="zh-TW" dirty="0">
                <a:solidFill>
                  <a:srgbClr val="2E2E2E"/>
                </a:solidFill>
                <a:latin typeface="NexusSerif"/>
              </a:rPr>
              <a:t>) between the pixel and the contour of the object. Accordingly, if there is no prior alignment between two input images, this method cannot perform well.</a:t>
            </a: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r>
              <a:rPr lang="en-US" altLang="zh-TW" dirty="0">
                <a:solidFill>
                  <a:srgbClr val="2E2E2E"/>
                </a:solidFill>
                <a:latin typeface="NexusSerif"/>
              </a:rPr>
              <a:t>One way to solve the issue is matching the </a:t>
            </a:r>
            <a:r>
              <a:rPr lang="en-US" altLang="zh-TW" u="sng" dirty="0">
                <a:solidFill>
                  <a:srgbClr val="2E2E2E"/>
                </a:solidFill>
                <a:latin typeface="NexusSerif"/>
              </a:rPr>
              <a:t>centroids(</a:t>
            </a:r>
            <a:r>
              <a:rPr lang="zh-TW" altLang="en-US" u="sng" dirty="0">
                <a:solidFill>
                  <a:srgbClr val="2E2E2E"/>
                </a:solidFill>
                <a:latin typeface="NexusSerif"/>
              </a:rPr>
              <a:t>重</a:t>
            </a:r>
            <a:r>
              <a:rPr lang="en-US" altLang="zh-TW" u="sng" dirty="0">
                <a:solidFill>
                  <a:srgbClr val="2E2E2E"/>
                </a:solidFill>
                <a:latin typeface="NexusSerif"/>
              </a:rPr>
              <a:t>(?)</a:t>
            </a:r>
            <a:r>
              <a:rPr lang="zh-TW" altLang="en-US" u="sng" dirty="0">
                <a:solidFill>
                  <a:srgbClr val="2E2E2E"/>
                </a:solidFill>
                <a:latin typeface="NexusSerif"/>
              </a:rPr>
              <a:t>心</a:t>
            </a:r>
            <a:r>
              <a:rPr lang="en-US" altLang="zh-TW" u="sng" dirty="0">
                <a:solidFill>
                  <a:srgbClr val="2E2E2E"/>
                </a:solidFill>
                <a:latin typeface="NexusSerif"/>
              </a:rPr>
              <a:t>)</a:t>
            </a:r>
            <a:r>
              <a:rPr lang="en-US" altLang="zh-TW" dirty="0">
                <a:solidFill>
                  <a:srgbClr val="2E2E2E"/>
                </a:solidFill>
                <a:latin typeface="NexusSerif"/>
              </a:rPr>
              <a:t> of two objects prior to distance transformation(d),which is termed </a:t>
            </a:r>
            <a:r>
              <a:rPr lang="en-US" altLang="zh-TW" i="1" dirty="0">
                <a:solidFill>
                  <a:srgbClr val="2E2E2E"/>
                </a:solidFill>
                <a:latin typeface="NexusSerif"/>
              </a:rPr>
              <a:t>object centralization</a:t>
            </a:r>
            <a:r>
              <a:rPr lang="en-US" altLang="zh-TW" dirty="0">
                <a:solidFill>
                  <a:srgbClr val="2E2E2E"/>
                </a:solidFill>
                <a:latin typeface="NexusSerif"/>
              </a:rPr>
              <a:t> in this paper.</a:t>
            </a:r>
            <a:r>
              <a:rPr lang="zh-TW" altLang="en-US" dirty="0">
                <a:solidFill>
                  <a:srgbClr val="2E2E2E"/>
                </a:solidFill>
                <a:latin typeface="NexusSerif"/>
              </a:rPr>
              <a:t> </a:t>
            </a:r>
            <a:r>
              <a:rPr lang="en-US" altLang="zh-TW" dirty="0">
                <a:solidFill>
                  <a:srgbClr val="2E2E2E"/>
                </a:solidFill>
                <a:latin typeface="NexusSerif"/>
              </a:rPr>
              <a:t>we can obtain a better interpolation(e).</a:t>
            </a: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p:txBody>
      </p:sp>
      <p:pic>
        <p:nvPicPr>
          <p:cNvPr id="13" name="圖片 12">
            <a:extLst>
              <a:ext uri="{FF2B5EF4-FFF2-40B4-BE49-F238E27FC236}">
                <a16:creationId xmlns:a16="http://schemas.microsoft.com/office/drawing/2014/main" id="{E031E29F-2CAF-458F-9091-9E201F6BDFA0}"/>
              </a:ext>
            </a:extLst>
          </p:cNvPr>
          <p:cNvPicPr>
            <a:picLocks noChangeAspect="1"/>
          </p:cNvPicPr>
          <p:nvPr/>
        </p:nvPicPr>
        <p:blipFill>
          <a:blip r:embed="rId3"/>
          <a:stretch>
            <a:fillRect/>
          </a:stretch>
        </p:blipFill>
        <p:spPr>
          <a:xfrm>
            <a:off x="1593940" y="3809532"/>
            <a:ext cx="5581650" cy="1323975"/>
          </a:xfrm>
          <a:prstGeom prst="rect">
            <a:avLst/>
          </a:prstGeom>
        </p:spPr>
      </p:pic>
      <p:sp>
        <p:nvSpPr>
          <p:cNvPr id="15" name="文字方塊 14">
            <a:extLst>
              <a:ext uri="{FF2B5EF4-FFF2-40B4-BE49-F238E27FC236}">
                <a16:creationId xmlns:a16="http://schemas.microsoft.com/office/drawing/2014/main" id="{A4CF0DED-4A65-461C-9D92-0BE6EFDE874B}"/>
              </a:ext>
            </a:extLst>
          </p:cNvPr>
          <p:cNvSpPr txBox="1"/>
          <p:nvPr/>
        </p:nvSpPr>
        <p:spPr>
          <a:xfrm>
            <a:off x="9346338" y="6608826"/>
            <a:ext cx="6358344" cy="215444"/>
          </a:xfrm>
          <a:prstGeom prst="rect">
            <a:avLst/>
          </a:prstGeom>
          <a:noFill/>
        </p:spPr>
        <p:txBody>
          <a:bodyPr wrap="square">
            <a:spAutoFit/>
          </a:bodyPr>
          <a:lstStyle/>
          <a:p>
            <a:r>
              <a:rPr lang="en-US" altLang="zh-TW" sz="800" dirty="0"/>
              <a:t>https://ieeexplore.ieee.org/document/875193/metrics#metrics</a:t>
            </a:r>
            <a:endParaRPr lang="zh-TW" altLang="en-US" sz="800" dirty="0"/>
          </a:p>
        </p:txBody>
      </p:sp>
      <p:pic>
        <p:nvPicPr>
          <p:cNvPr id="17" name="圖片 16">
            <a:extLst>
              <a:ext uri="{FF2B5EF4-FFF2-40B4-BE49-F238E27FC236}">
                <a16:creationId xmlns:a16="http://schemas.microsoft.com/office/drawing/2014/main" id="{A0BF88C4-E498-4705-96CA-7529E87D1F2D}"/>
              </a:ext>
            </a:extLst>
          </p:cNvPr>
          <p:cNvPicPr>
            <a:picLocks noChangeAspect="1"/>
          </p:cNvPicPr>
          <p:nvPr/>
        </p:nvPicPr>
        <p:blipFill>
          <a:blip r:embed="rId4"/>
          <a:stretch>
            <a:fillRect/>
          </a:stretch>
        </p:blipFill>
        <p:spPr>
          <a:xfrm>
            <a:off x="7675789" y="3678513"/>
            <a:ext cx="3341098" cy="1454994"/>
          </a:xfrm>
          <a:prstGeom prst="rect">
            <a:avLst/>
          </a:prstGeom>
        </p:spPr>
      </p:pic>
      <p:sp>
        <p:nvSpPr>
          <p:cNvPr id="9" name="標題 1">
            <a:extLst>
              <a:ext uri="{FF2B5EF4-FFF2-40B4-BE49-F238E27FC236}">
                <a16:creationId xmlns:a16="http://schemas.microsoft.com/office/drawing/2014/main" id="{C9B2CAC4-3E39-4E8C-9835-84CD1AA03907}"/>
              </a:ext>
            </a:extLst>
          </p:cNvPr>
          <p:cNvSpPr txBox="1">
            <a:spLocks/>
          </p:cNvSpPr>
          <p:nvPr/>
        </p:nvSpPr>
        <p:spPr>
          <a:xfrm>
            <a:off x="136478" y="182704"/>
            <a:ext cx="2279176" cy="81886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t>Interpolation </a:t>
            </a:r>
            <a:endParaRPr lang="zh-TW" altLang="en-US" b="1" dirty="0"/>
          </a:p>
        </p:txBody>
      </p:sp>
      <p:cxnSp>
        <p:nvCxnSpPr>
          <p:cNvPr id="10" name="直線接點 9">
            <a:extLst>
              <a:ext uri="{FF2B5EF4-FFF2-40B4-BE49-F238E27FC236}">
                <a16:creationId xmlns:a16="http://schemas.microsoft.com/office/drawing/2014/main" id="{184DD433-6F0D-42B1-8700-B74B1879429D}"/>
              </a:ext>
            </a:extLst>
          </p:cNvPr>
          <p:cNvCxnSpPr>
            <a:cxnSpLocks/>
          </p:cNvCxnSpPr>
          <p:nvPr/>
        </p:nvCxnSpPr>
        <p:spPr>
          <a:xfrm>
            <a:off x="47767" y="934872"/>
            <a:ext cx="2231409"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03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74365D6-CD74-484A-9C56-958EFF72CA10}"/>
              </a:ext>
            </a:extLst>
          </p:cNvPr>
          <p:cNvSpPr>
            <a:spLocks noGrp="1"/>
          </p:cNvSpPr>
          <p:nvPr>
            <p:ph idx="1"/>
          </p:nvPr>
        </p:nvSpPr>
        <p:spPr>
          <a:xfrm>
            <a:off x="838200" y="1327760"/>
            <a:ext cx="10515600" cy="5354876"/>
          </a:xfrm>
        </p:spPr>
        <p:txBody>
          <a:bodyPr>
            <a:normAutofit/>
          </a:bodyPr>
          <a:lstStyle/>
          <a:p>
            <a:pPr lvl="1"/>
            <a:r>
              <a:rPr lang="en-US" altLang="zh-TW" b="0" i="0" dirty="0">
                <a:solidFill>
                  <a:srgbClr val="2E2E2E"/>
                </a:solidFill>
                <a:effectLst/>
                <a:latin typeface="NexusSerif"/>
              </a:rPr>
              <a:t>Morphology-based methods(2000s)</a:t>
            </a:r>
          </a:p>
          <a:p>
            <a:pPr lvl="2"/>
            <a:r>
              <a:rPr lang="en-US" altLang="zh-TW" b="0" i="0" dirty="0">
                <a:solidFill>
                  <a:srgbClr val="2E2E2E"/>
                </a:solidFill>
                <a:effectLst/>
                <a:latin typeface="NexusSerif"/>
              </a:rPr>
              <a:t>First, align two corresponding objects X</a:t>
            </a:r>
            <a:r>
              <a:rPr lang="en-US" altLang="zh-TW" sz="1200" b="0" i="0" dirty="0">
                <a:solidFill>
                  <a:srgbClr val="2E2E2E"/>
                </a:solidFill>
                <a:effectLst/>
                <a:latin typeface="NexusSerif"/>
              </a:rPr>
              <a:t>0</a:t>
            </a:r>
            <a:r>
              <a:rPr lang="en-US" altLang="zh-TW" b="0" i="0" dirty="0">
                <a:solidFill>
                  <a:srgbClr val="2E2E2E"/>
                </a:solidFill>
                <a:effectLst/>
                <a:latin typeface="NexusSerif"/>
              </a:rPr>
              <a:t> and X</a:t>
            </a:r>
            <a:r>
              <a:rPr lang="en-US" altLang="zh-TW" sz="1400" b="0" i="0" dirty="0">
                <a:solidFill>
                  <a:srgbClr val="2E2E2E"/>
                </a:solidFill>
                <a:effectLst/>
                <a:latin typeface="NexusSerif"/>
              </a:rPr>
              <a:t>n+1 </a:t>
            </a:r>
            <a:r>
              <a:rPr lang="en-US" altLang="zh-TW" b="0" i="0" dirty="0">
                <a:solidFill>
                  <a:srgbClr val="2E2E2E"/>
                </a:solidFill>
                <a:effectLst/>
                <a:latin typeface="NexusSerif"/>
              </a:rPr>
              <a:t>using object centralization</a:t>
            </a:r>
            <a:r>
              <a:rPr lang="zh-TW" altLang="en-US" b="0" i="0" dirty="0">
                <a:solidFill>
                  <a:srgbClr val="2E2E2E"/>
                </a:solidFill>
                <a:effectLst/>
                <a:latin typeface="NexusSerif"/>
              </a:rPr>
              <a:t> </a:t>
            </a:r>
            <a:r>
              <a:rPr lang="en-US" altLang="zh-TW" b="0" i="0" dirty="0">
                <a:solidFill>
                  <a:srgbClr val="2E2E2E"/>
                </a:solidFill>
                <a:effectLst/>
                <a:latin typeface="NexusSerif"/>
              </a:rPr>
              <a:t>as shown in figure.</a:t>
            </a:r>
          </a:p>
          <a:p>
            <a:pPr lvl="2"/>
            <a:r>
              <a:rPr lang="en-US" altLang="zh-TW" dirty="0">
                <a:solidFill>
                  <a:srgbClr val="2E2E2E"/>
                </a:solidFill>
                <a:latin typeface="NexusSerif"/>
              </a:rPr>
              <a:t>After this alignment, there are three kinds of possible portions: region I, II, and III, respectively</a:t>
            </a:r>
          </a:p>
          <a:p>
            <a:pPr lvl="2"/>
            <a:endParaRPr lang="en-US" altLang="zh-TW" dirty="0">
              <a:solidFill>
                <a:srgbClr val="2E2E2E"/>
              </a:solidFill>
              <a:latin typeface="NexusSerif"/>
            </a:endParaRPr>
          </a:p>
          <a:p>
            <a:pPr lvl="2"/>
            <a:endParaRPr lang="en-US" altLang="zh-TW" b="0" i="0" dirty="0">
              <a:solidFill>
                <a:srgbClr val="2E2E2E"/>
              </a:solidFill>
              <a:effectLst/>
              <a:latin typeface="NexusSerif"/>
            </a:endParaRPr>
          </a:p>
          <a:p>
            <a:pPr lvl="2"/>
            <a:endParaRPr lang="en-US" altLang="zh-TW" dirty="0">
              <a:solidFill>
                <a:srgbClr val="2E2E2E"/>
              </a:solidFill>
              <a:latin typeface="NexusSerif"/>
            </a:endParaRPr>
          </a:p>
          <a:p>
            <a:pPr lvl="2"/>
            <a:endParaRPr lang="en-US" altLang="zh-TW" b="0" i="0" dirty="0">
              <a:solidFill>
                <a:srgbClr val="2E2E2E"/>
              </a:solidFill>
              <a:effectLst/>
              <a:latin typeface="NexusSerif"/>
            </a:endParaRPr>
          </a:p>
          <a:p>
            <a:pPr marL="914400" lvl="2" indent="0">
              <a:buNone/>
            </a:pPr>
            <a:endParaRPr lang="en-US" altLang="zh-TW" b="0" i="0" dirty="0">
              <a:solidFill>
                <a:srgbClr val="2E2E2E"/>
              </a:solidFill>
              <a:effectLst/>
              <a:latin typeface="NexusSerif"/>
            </a:endParaRPr>
          </a:p>
          <a:p>
            <a:pPr lvl="1"/>
            <a:r>
              <a:rPr lang="en-US" altLang="zh-TW" b="0" i="0" dirty="0">
                <a:solidFill>
                  <a:srgbClr val="2E2E2E"/>
                </a:solidFill>
                <a:effectLst/>
                <a:latin typeface="NexusSerif"/>
              </a:rPr>
              <a:t>registration-based image(2000s)</a:t>
            </a:r>
          </a:p>
          <a:p>
            <a:pPr lvl="1"/>
            <a:r>
              <a:rPr lang="en-US" altLang="zh-TW" dirty="0">
                <a:solidFill>
                  <a:srgbClr val="2E2E2E"/>
                </a:solidFill>
                <a:latin typeface="NexusSerif"/>
              </a:rPr>
              <a:t>B-spline-based</a:t>
            </a:r>
            <a:r>
              <a:rPr lang="en-US" altLang="zh-TW" b="0" i="0" dirty="0">
                <a:solidFill>
                  <a:srgbClr val="2E2E2E"/>
                </a:solidFill>
                <a:effectLst/>
                <a:latin typeface="NexusSerif"/>
              </a:rPr>
              <a:t>(2000s)</a:t>
            </a:r>
          </a:p>
          <a:p>
            <a:pPr marL="457200" lvl="1" indent="0">
              <a:buNone/>
            </a:pPr>
            <a:endParaRPr lang="en-US" altLang="zh-TW" dirty="0">
              <a:solidFill>
                <a:srgbClr val="2E2E2E"/>
              </a:solidFill>
              <a:latin typeface="NexusSerif"/>
            </a:endParaRPr>
          </a:p>
        </p:txBody>
      </p:sp>
      <p:sp>
        <p:nvSpPr>
          <p:cNvPr id="6" name="文字方塊 5">
            <a:extLst>
              <a:ext uri="{FF2B5EF4-FFF2-40B4-BE49-F238E27FC236}">
                <a16:creationId xmlns:a16="http://schemas.microsoft.com/office/drawing/2014/main" id="{04F58339-0CA7-4155-9A74-BE4738CEEEE3}"/>
              </a:ext>
            </a:extLst>
          </p:cNvPr>
          <p:cNvSpPr txBox="1"/>
          <p:nvPr/>
        </p:nvSpPr>
        <p:spPr>
          <a:xfrm>
            <a:off x="7114257" y="6396335"/>
            <a:ext cx="6358344" cy="461665"/>
          </a:xfrm>
          <a:prstGeom prst="rect">
            <a:avLst/>
          </a:prstGeom>
          <a:noFill/>
        </p:spPr>
        <p:txBody>
          <a:bodyPr wrap="square">
            <a:spAutoFit/>
          </a:bodyPr>
          <a:lstStyle/>
          <a:p>
            <a:r>
              <a:rPr lang="en-US" altLang="zh-TW" sz="800" dirty="0"/>
              <a:t>https://ieeexplore.ieee.org/document/875193/metrics#metrics</a:t>
            </a:r>
          </a:p>
          <a:p>
            <a:r>
              <a:rPr lang="en-US" altLang="zh-TW" sz="800" dirty="0"/>
              <a:t>https://ieeexplore.ieee.org/document/1309715</a:t>
            </a:r>
          </a:p>
          <a:p>
            <a:r>
              <a:rPr lang="en-US" altLang="zh-TW" sz="800" dirty="0"/>
              <a:t>https://www.sciencedirect.com/science/article/pii/S0898122113002538#br000090</a:t>
            </a:r>
            <a:endParaRPr lang="zh-TW" altLang="en-US" sz="800" dirty="0"/>
          </a:p>
        </p:txBody>
      </p:sp>
      <p:pic>
        <p:nvPicPr>
          <p:cNvPr id="5" name="圖片 4">
            <a:extLst>
              <a:ext uri="{FF2B5EF4-FFF2-40B4-BE49-F238E27FC236}">
                <a16:creationId xmlns:a16="http://schemas.microsoft.com/office/drawing/2014/main" id="{B78B6714-CCCE-499A-B4C3-F32171E6596B}"/>
              </a:ext>
            </a:extLst>
          </p:cNvPr>
          <p:cNvPicPr>
            <a:picLocks noChangeAspect="1"/>
          </p:cNvPicPr>
          <p:nvPr/>
        </p:nvPicPr>
        <p:blipFill>
          <a:blip r:embed="rId3"/>
          <a:stretch>
            <a:fillRect/>
          </a:stretch>
        </p:blipFill>
        <p:spPr>
          <a:xfrm>
            <a:off x="3860098" y="2653323"/>
            <a:ext cx="1954364" cy="1864508"/>
          </a:xfrm>
          <a:prstGeom prst="rect">
            <a:avLst/>
          </a:prstGeom>
        </p:spPr>
      </p:pic>
      <p:sp>
        <p:nvSpPr>
          <p:cNvPr id="13" name="文字方塊 12">
            <a:extLst>
              <a:ext uri="{FF2B5EF4-FFF2-40B4-BE49-F238E27FC236}">
                <a16:creationId xmlns:a16="http://schemas.microsoft.com/office/drawing/2014/main" id="{6F268593-4A3B-4493-AD57-03DEF78F1C81}"/>
              </a:ext>
            </a:extLst>
          </p:cNvPr>
          <p:cNvSpPr txBox="1"/>
          <p:nvPr/>
        </p:nvSpPr>
        <p:spPr>
          <a:xfrm>
            <a:off x="5884070" y="3358867"/>
            <a:ext cx="5244977" cy="646331"/>
          </a:xfrm>
          <a:prstGeom prst="rect">
            <a:avLst/>
          </a:prstGeom>
          <a:noFill/>
        </p:spPr>
        <p:txBody>
          <a:bodyPr wrap="square">
            <a:spAutoFit/>
          </a:bodyPr>
          <a:lstStyle/>
          <a:p>
            <a:r>
              <a:rPr lang="en-US" altLang="zh-TW" dirty="0"/>
              <a:t>Regions I and II represent the morphological difference between the two objects </a:t>
            </a:r>
            <a:r>
              <a:rPr lang="en-US" altLang="zh-TW" b="0" i="0" dirty="0">
                <a:solidFill>
                  <a:srgbClr val="2E2E2E"/>
                </a:solidFill>
                <a:effectLst/>
                <a:latin typeface="NexusSerif"/>
              </a:rPr>
              <a:t>X</a:t>
            </a:r>
            <a:r>
              <a:rPr lang="en-US" altLang="zh-TW" sz="1000" b="0" i="0" dirty="0">
                <a:solidFill>
                  <a:srgbClr val="2E2E2E"/>
                </a:solidFill>
                <a:effectLst/>
                <a:latin typeface="NexusSerif"/>
              </a:rPr>
              <a:t>0</a:t>
            </a:r>
            <a:r>
              <a:rPr lang="en-US" altLang="zh-TW" b="0" i="0" dirty="0">
                <a:solidFill>
                  <a:srgbClr val="2E2E2E"/>
                </a:solidFill>
                <a:effectLst/>
                <a:latin typeface="NexusSerif"/>
              </a:rPr>
              <a:t> and X</a:t>
            </a:r>
            <a:r>
              <a:rPr lang="en-US" altLang="zh-TW" sz="1050" b="0" i="0" dirty="0">
                <a:solidFill>
                  <a:srgbClr val="2E2E2E"/>
                </a:solidFill>
                <a:effectLst/>
                <a:latin typeface="NexusSerif"/>
              </a:rPr>
              <a:t>n+1</a:t>
            </a:r>
            <a:r>
              <a:rPr lang="en-US" altLang="zh-TW" dirty="0"/>
              <a:t> .</a:t>
            </a:r>
            <a:endParaRPr lang="zh-TW" altLang="en-US" dirty="0"/>
          </a:p>
        </p:txBody>
      </p:sp>
      <p:sp>
        <p:nvSpPr>
          <p:cNvPr id="7" name="標題 1">
            <a:extLst>
              <a:ext uri="{FF2B5EF4-FFF2-40B4-BE49-F238E27FC236}">
                <a16:creationId xmlns:a16="http://schemas.microsoft.com/office/drawing/2014/main" id="{84EA8EA2-C154-4743-A71D-2DB1EAD2EB50}"/>
              </a:ext>
            </a:extLst>
          </p:cNvPr>
          <p:cNvSpPr txBox="1">
            <a:spLocks/>
          </p:cNvSpPr>
          <p:nvPr/>
        </p:nvSpPr>
        <p:spPr>
          <a:xfrm>
            <a:off x="136478" y="182704"/>
            <a:ext cx="2279176" cy="81886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t>Interpolation </a:t>
            </a:r>
            <a:endParaRPr lang="zh-TW" altLang="en-US" b="1" dirty="0"/>
          </a:p>
        </p:txBody>
      </p:sp>
      <p:cxnSp>
        <p:nvCxnSpPr>
          <p:cNvPr id="8" name="直線接點 7">
            <a:extLst>
              <a:ext uri="{FF2B5EF4-FFF2-40B4-BE49-F238E27FC236}">
                <a16:creationId xmlns:a16="http://schemas.microsoft.com/office/drawing/2014/main" id="{1E21EE47-C5B4-4E93-80D4-FB6DE26D25E4}"/>
              </a:ext>
            </a:extLst>
          </p:cNvPr>
          <p:cNvCxnSpPr>
            <a:cxnSpLocks/>
          </p:cNvCxnSpPr>
          <p:nvPr/>
        </p:nvCxnSpPr>
        <p:spPr>
          <a:xfrm>
            <a:off x="47767" y="934872"/>
            <a:ext cx="2231409"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45C27BD2-E70C-4D42-AACB-19612BC91A12}"/>
              </a:ext>
            </a:extLst>
          </p:cNvPr>
          <p:cNvSpPr txBox="1"/>
          <p:nvPr/>
        </p:nvSpPr>
        <p:spPr>
          <a:xfrm>
            <a:off x="7117165" y="6122927"/>
            <a:ext cx="6097136" cy="338554"/>
          </a:xfrm>
          <a:prstGeom prst="rect">
            <a:avLst/>
          </a:prstGeom>
          <a:noFill/>
        </p:spPr>
        <p:txBody>
          <a:bodyPr wrap="square">
            <a:spAutoFit/>
          </a:bodyPr>
          <a:lstStyle/>
          <a:p>
            <a:r>
              <a:rPr lang="zh-TW" altLang="en-US" sz="800" dirty="0"/>
              <a:t>https://www.researchgate.net/profile/Tong-Yee_Lee/publication/3221119_Morphology-based_three-dimensional_interpolation/links/00b49537b5f336f06c000000/Morphology-based-three-dimensional-interpolation.pdf</a:t>
            </a:r>
          </a:p>
        </p:txBody>
      </p:sp>
    </p:spTree>
    <p:extLst>
      <p:ext uri="{BB962C8B-B14F-4D97-AF65-F5344CB8AC3E}">
        <p14:creationId xmlns:p14="http://schemas.microsoft.com/office/powerpoint/2010/main" val="1016738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9B3775B-C30E-4937-BF58-A0B2C03D1FBC}"/>
              </a:ext>
            </a:extLst>
          </p:cNvPr>
          <p:cNvSpPr>
            <a:spLocks noGrp="1"/>
          </p:cNvSpPr>
          <p:nvPr>
            <p:ph idx="1"/>
          </p:nvPr>
        </p:nvSpPr>
        <p:spPr>
          <a:xfrm>
            <a:off x="838200" y="1318645"/>
            <a:ext cx="10515600" cy="4351338"/>
          </a:xfrm>
        </p:spPr>
        <p:txBody>
          <a:bodyPr/>
          <a:lstStyle/>
          <a:p>
            <a:r>
              <a:rPr lang="en-US" altLang="zh-TW" b="0" i="0" dirty="0">
                <a:solidFill>
                  <a:srgbClr val="2E2E2E"/>
                </a:solidFill>
                <a:effectLst/>
                <a:latin typeface="NexusSerif"/>
              </a:rPr>
              <a:t>registration-based image interpolation depends on two prerequisites</a:t>
            </a:r>
          </a:p>
          <a:p>
            <a:pPr lvl="1"/>
            <a:r>
              <a:rPr lang="en-US" altLang="zh-TW" dirty="0">
                <a:solidFill>
                  <a:srgbClr val="2E2E2E"/>
                </a:solidFill>
                <a:latin typeface="NexusSerif"/>
              </a:rPr>
              <a:t>t</a:t>
            </a:r>
            <a:r>
              <a:rPr lang="en-US" altLang="zh-TW" b="0" i="0" dirty="0">
                <a:solidFill>
                  <a:srgbClr val="2E2E2E"/>
                </a:solidFill>
                <a:effectLst/>
                <a:latin typeface="NexusSerif"/>
              </a:rPr>
              <a:t>he neighboring slices contain similar anatomical features</a:t>
            </a:r>
          </a:p>
          <a:p>
            <a:pPr lvl="1"/>
            <a:r>
              <a:rPr lang="en-US" altLang="zh-TW" b="0" i="0" dirty="0">
                <a:solidFill>
                  <a:srgbClr val="2E2E2E"/>
                </a:solidFill>
                <a:effectLst/>
                <a:latin typeface="NexusSerif"/>
              </a:rPr>
              <a:t>the registration algorithm is capable of finding the transformation which maps similar features correctly.</a:t>
            </a:r>
          </a:p>
          <a:p>
            <a:endParaRPr lang="zh-TW" altLang="en-US" dirty="0"/>
          </a:p>
        </p:txBody>
      </p:sp>
      <p:pic>
        <p:nvPicPr>
          <p:cNvPr id="5" name="圖片 4">
            <a:extLst>
              <a:ext uri="{FF2B5EF4-FFF2-40B4-BE49-F238E27FC236}">
                <a16:creationId xmlns:a16="http://schemas.microsoft.com/office/drawing/2014/main" id="{DC1F9380-145C-47A4-A18A-3E9BBBE790B4}"/>
              </a:ext>
            </a:extLst>
          </p:cNvPr>
          <p:cNvPicPr>
            <a:picLocks noChangeAspect="1"/>
          </p:cNvPicPr>
          <p:nvPr/>
        </p:nvPicPr>
        <p:blipFill>
          <a:blip r:embed="rId3"/>
          <a:stretch>
            <a:fillRect/>
          </a:stretch>
        </p:blipFill>
        <p:spPr>
          <a:xfrm>
            <a:off x="1276066" y="3112177"/>
            <a:ext cx="9427893" cy="3068172"/>
          </a:xfrm>
          <a:prstGeom prst="rect">
            <a:avLst/>
          </a:prstGeom>
        </p:spPr>
      </p:pic>
      <p:sp>
        <p:nvSpPr>
          <p:cNvPr id="7" name="標題 1">
            <a:extLst>
              <a:ext uri="{FF2B5EF4-FFF2-40B4-BE49-F238E27FC236}">
                <a16:creationId xmlns:a16="http://schemas.microsoft.com/office/drawing/2014/main" id="{D7ED6721-74FB-426B-8001-4A5787E028F5}"/>
              </a:ext>
            </a:extLst>
          </p:cNvPr>
          <p:cNvSpPr txBox="1">
            <a:spLocks/>
          </p:cNvSpPr>
          <p:nvPr/>
        </p:nvSpPr>
        <p:spPr>
          <a:xfrm>
            <a:off x="136478" y="182704"/>
            <a:ext cx="2279176" cy="81886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t>Interpolation </a:t>
            </a:r>
            <a:endParaRPr lang="zh-TW" altLang="en-US" b="1" dirty="0"/>
          </a:p>
        </p:txBody>
      </p:sp>
      <p:cxnSp>
        <p:nvCxnSpPr>
          <p:cNvPr id="8" name="直線接點 7">
            <a:extLst>
              <a:ext uri="{FF2B5EF4-FFF2-40B4-BE49-F238E27FC236}">
                <a16:creationId xmlns:a16="http://schemas.microsoft.com/office/drawing/2014/main" id="{03EC226E-26D6-4DB5-837A-D442F2508097}"/>
              </a:ext>
            </a:extLst>
          </p:cNvPr>
          <p:cNvCxnSpPr>
            <a:cxnSpLocks/>
          </p:cNvCxnSpPr>
          <p:nvPr/>
        </p:nvCxnSpPr>
        <p:spPr>
          <a:xfrm>
            <a:off x="47767" y="934872"/>
            <a:ext cx="2231409"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8B5CD678-DEB4-41F7-B894-B9BF5512E4EA}"/>
              </a:ext>
            </a:extLst>
          </p:cNvPr>
          <p:cNvSpPr txBox="1"/>
          <p:nvPr/>
        </p:nvSpPr>
        <p:spPr>
          <a:xfrm>
            <a:off x="9934502" y="6642556"/>
            <a:ext cx="6104142" cy="215444"/>
          </a:xfrm>
          <a:prstGeom prst="rect">
            <a:avLst/>
          </a:prstGeom>
          <a:noFill/>
        </p:spPr>
        <p:txBody>
          <a:bodyPr wrap="square">
            <a:spAutoFit/>
          </a:bodyPr>
          <a:lstStyle/>
          <a:p>
            <a:r>
              <a:rPr lang="zh-TW" altLang="en-US" sz="800" dirty="0"/>
              <a:t>https://ieeexplore.ieee.org/document/1309715</a:t>
            </a:r>
          </a:p>
        </p:txBody>
      </p:sp>
    </p:spTree>
    <p:extLst>
      <p:ext uri="{BB962C8B-B14F-4D97-AF65-F5344CB8AC3E}">
        <p14:creationId xmlns:p14="http://schemas.microsoft.com/office/powerpoint/2010/main" val="2523188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D0872D-43B5-4615-8F12-42C9E48FCC4C}"/>
              </a:ext>
            </a:extLst>
          </p:cNvPr>
          <p:cNvSpPr>
            <a:spLocks noGrp="1"/>
          </p:cNvSpPr>
          <p:nvPr>
            <p:ph type="title"/>
          </p:nvPr>
        </p:nvSpPr>
        <p:spPr>
          <a:xfrm>
            <a:off x="2832463" y="643967"/>
            <a:ext cx="10515600" cy="1325563"/>
          </a:xfrm>
        </p:spPr>
        <p:txBody>
          <a:bodyPr/>
          <a:lstStyle/>
          <a:p>
            <a:r>
              <a:rPr lang="en-US" altLang="zh-TW" dirty="0"/>
              <a:t>Asymmetric interpolation </a:t>
            </a:r>
            <a:endParaRPr lang="zh-TW" altLang="en-US" dirty="0"/>
          </a:p>
        </p:txBody>
      </p:sp>
      <p:pic>
        <p:nvPicPr>
          <p:cNvPr id="5" name="內容版面配置區 4">
            <a:extLst>
              <a:ext uri="{FF2B5EF4-FFF2-40B4-BE49-F238E27FC236}">
                <a16:creationId xmlns:a16="http://schemas.microsoft.com/office/drawing/2014/main" id="{17E4BF94-027B-401E-A006-1B69036A2629}"/>
              </a:ext>
            </a:extLst>
          </p:cNvPr>
          <p:cNvPicPr>
            <a:picLocks noGrp="1" noChangeAspect="1"/>
          </p:cNvPicPr>
          <p:nvPr>
            <p:ph idx="1"/>
          </p:nvPr>
        </p:nvPicPr>
        <p:blipFill>
          <a:blip r:embed="rId3"/>
          <a:stretch>
            <a:fillRect/>
          </a:stretch>
        </p:blipFill>
        <p:spPr>
          <a:xfrm>
            <a:off x="2088696" y="1625373"/>
            <a:ext cx="7270841" cy="1758651"/>
          </a:xfrm>
        </p:spPr>
      </p:pic>
      <p:pic>
        <p:nvPicPr>
          <p:cNvPr id="6" name="圖片 5">
            <a:extLst>
              <a:ext uri="{FF2B5EF4-FFF2-40B4-BE49-F238E27FC236}">
                <a16:creationId xmlns:a16="http://schemas.microsoft.com/office/drawing/2014/main" id="{2AD4994D-9AD1-4743-B5FA-88496D2A04C7}"/>
              </a:ext>
            </a:extLst>
          </p:cNvPr>
          <p:cNvPicPr>
            <a:picLocks noChangeAspect="1"/>
          </p:cNvPicPr>
          <p:nvPr/>
        </p:nvPicPr>
        <p:blipFill>
          <a:blip r:embed="rId4"/>
          <a:stretch>
            <a:fillRect/>
          </a:stretch>
        </p:blipFill>
        <p:spPr>
          <a:xfrm>
            <a:off x="1559511" y="4161520"/>
            <a:ext cx="5453606" cy="2586717"/>
          </a:xfrm>
          <a:prstGeom prst="rect">
            <a:avLst/>
          </a:prstGeom>
        </p:spPr>
      </p:pic>
      <p:sp>
        <p:nvSpPr>
          <p:cNvPr id="8" name="文字方塊 7">
            <a:extLst>
              <a:ext uri="{FF2B5EF4-FFF2-40B4-BE49-F238E27FC236}">
                <a16:creationId xmlns:a16="http://schemas.microsoft.com/office/drawing/2014/main" id="{29BDAC59-7BF4-4AE8-88CC-3EF093CF7D77}"/>
              </a:ext>
            </a:extLst>
          </p:cNvPr>
          <p:cNvSpPr txBox="1"/>
          <p:nvPr/>
        </p:nvSpPr>
        <p:spPr>
          <a:xfrm>
            <a:off x="5040183" y="3322021"/>
            <a:ext cx="6097088" cy="369332"/>
          </a:xfrm>
          <a:prstGeom prst="rect">
            <a:avLst/>
          </a:prstGeom>
          <a:noFill/>
        </p:spPr>
        <p:txBody>
          <a:bodyPr wrap="square">
            <a:spAutoFit/>
          </a:bodyPr>
          <a:lstStyle/>
          <a:p>
            <a:r>
              <a:rPr lang="en-US" altLang="zh-TW" dirty="0"/>
              <a:t>Scene-based</a:t>
            </a:r>
          </a:p>
        </p:txBody>
      </p:sp>
      <p:pic>
        <p:nvPicPr>
          <p:cNvPr id="10" name="圖片 9">
            <a:extLst>
              <a:ext uri="{FF2B5EF4-FFF2-40B4-BE49-F238E27FC236}">
                <a16:creationId xmlns:a16="http://schemas.microsoft.com/office/drawing/2014/main" id="{DE87DB2F-FF7C-4EDE-90AD-FB6A7A0D8EC5}"/>
              </a:ext>
            </a:extLst>
          </p:cNvPr>
          <p:cNvPicPr>
            <a:picLocks noChangeAspect="1"/>
          </p:cNvPicPr>
          <p:nvPr/>
        </p:nvPicPr>
        <p:blipFill>
          <a:blip r:embed="rId5"/>
          <a:stretch>
            <a:fillRect/>
          </a:stretch>
        </p:blipFill>
        <p:spPr>
          <a:xfrm>
            <a:off x="4286314" y="3691353"/>
            <a:ext cx="3381375" cy="323850"/>
          </a:xfrm>
          <a:prstGeom prst="rect">
            <a:avLst/>
          </a:prstGeom>
        </p:spPr>
      </p:pic>
      <p:pic>
        <p:nvPicPr>
          <p:cNvPr id="15" name="圖片 14">
            <a:extLst>
              <a:ext uri="{FF2B5EF4-FFF2-40B4-BE49-F238E27FC236}">
                <a16:creationId xmlns:a16="http://schemas.microsoft.com/office/drawing/2014/main" id="{5FDDAE7C-3FDD-4616-A8E0-4FA43B22F51B}"/>
              </a:ext>
            </a:extLst>
          </p:cNvPr>
          <p:cNvPicPr>
            <a:picLocks noChangeAspect="1"/>
          </p:cNvPicPr>
          <p:nvPr/>
        </p:nvPicPr>
        <p:blipFill>
          <a:blip r:embed="rId6"/>
          <a:stretch>
            <a:fillRect/>
          </a:stretch>
        </p:blipFill>
        <p:spPr>
          <a:xfrm>
            <a:off x="7988474" y="4489248"/>
            <a:ext cx="1676400" cy="1666875"/>
          </a:xfrm>
          <a:prstGeom prst="rect">
            <a:avLst/>
          </a:prstGeom>
        </p:spPr>
      </p:pic>
      <p:pic>
        <p:nvPicPr>
          <p:cNvPr id="17" name="圖片 16">
            <a:extLst>
              <a:ext uri="{FF2B5EF4-FFF2-40B4-BE49-F238E27FC236}">
                <a16:creationId xmlns:a16="http://schemas.microsoft.com/office/drawing/2014/main" id="{0FC2A163-B52B-44D5-AB0D-4252A813744B}"/>
              </a:ext>
            </a:extLst>
          </p:cNvPr>
          <p:cNvPicPr>
            <a:picLocks noChangeAspect="1"/>
          </p:cNvPicPr>
          <p:nvPr/>
        </p:nvPicPr>
        <p:blipFill>
          <a:blip r:embed="rId7"/>
          <a:stretch>
            <a:fillRect/>
          </a:stretch>
        </p:blipFill>
        <p:spPr>
          <a:xfrm>
            <a:off x="9664874" y="4489248"/>
            <a:ext cx="1686838" cy="1666875"/>
          </a:xfrm>
          <a:prstGeom prst="rect">
            <a:avLst/>
          </a:prstGeom>
        </p:spPr>
      </p:pic>
      <p:cxnSp>
        <p:nvCxnSpPr>
          <p:cNvPr id="19" name="直線單箭頭接點 18">
            <a:extLst>
              <a:ext uri="{FF2B5EF4-FFF2-40B4-BE49-F238E27FC236}">
                <a16:creationId xmlns:a16="http://schemas.microsoft.com/office/drawing/2014/main" id="{FA9FD796-3850-4C82-AE8E-62D9B66723FB}"/>
              </a:ext>
            </a:extLst>
          </p:cNvPr>
          <p:cNvCxnSpPr>
            <a:cxnSpLocks/>
          </p:cNvCxnSpPr>
          <p:nvPr/>
        </p:nvCxnSpPr>
        <p:spPr>
          <a:xfrm>
            <a:off x="10502000" y="4715423"/>
            <a:ext cx="0" cy="1196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9530CACE-5E5A-497D-8161-8848FCE7BB77}"/>
              </a:ext>
            </a:extLst>
          </p:cNvPr>
          <p:cNvCxnSpPr>
            <a:cxnSpLocks/>
          </p:cNvCxnSpPr>
          <p:nvPr/>
        </p:nvCxnSpPr>
        <p:spPr>
          <a:xfrm>
            <a:off x="8800548" y="4715423"/>
            <a:ext cx="0" cy="1196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73A6BD81-155B-4B7A-A184-9A8E932E4971}"/>
              </a:ext>
            </a:extLst>
          </p:cNvPr>
          <p:cNvSpPr txBox="1"/>
          <p:nvPr/>
        </p:nvSpPr>
        <p:spPr>
          <a:xfrm>
            <a:off x="8303168" y="6519446"/>
            <a:ext cx="6097088" cy="338554"/>
          </a:xfrm>
          <a:prstGeom prst="rect">
            <a:avLst/>
          </a:prstGeom>
          <a:noFill/>
        </p:spPr>
        <p:txBody>
          <a:bodyPr wrap="square">
            <a:spAutoFit/>
          </a:bodyPr>
          <a:lstStyle/>
          <a:p>
            <a:r>
              <a:rPr lang="zh-TW" altLang="en-US" sz="800" dirty="0"/>
              <a:t>https://archive.siam.org/books/fa06/Modersitzki_FAIR_2009_FA06.pdf</a:t>
            </a:r>
            <a:endParaRPr lang="en-US" altLang="zh-TW" sz="800" dirty="0"/>
          </a:p>
          <a:p>
            <a:r>
              <a:rPr lang="en-US" altLang="zh-TW" sz="800" dirty="0" err="1"/>
              <a:t>Fig:https</a:t>
            </a:r>
            <a:r>
              <a:rPr lang="en-US" altLang="zh-TW" sz="800" dirty="0"/>
              <a:t>://www.sciencedirect.com/science/article/pii/S0898122113002538#br000090</a:t>
            </a:r>
            <a:endParaRPr lang="zh-TW" altLang="en-US" sz="800" dirty="0"/>
          </a:p>
        </p:txBody>
      </p:sp>
      <p:sp>
        <p:nvSpPr>
          <p:cNvPr id="12" name="標題 1">
            <a:extLst>
              <a:ext uri="{FF2B5EF4-FFF2-40B4-BE49-F238E27FC236}">
                <a16:creationId xmlns:a16="http://schemas.microsoft.com/office/drawing/2014/main" id="{EEE791AD-84FC-4607-B32F-73ABB8E2685E}"/>
              </a:ext>
            </a:extLst>
          </p:cNvPr>
          <p:cNvSpPr txBox="1">
            <a:spLocks/>
          </p:cNvSpPr>
          <p:nvPr/>
        </p:nvSpPr>
        <p:spPr>
          <a:xfrm>
            <a:off x="136478" y="182704"/>
            <a:ext cx="2279176" cy="81886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t>Interpolation </a:t>
            </a:r>
            <a:endParaRPr lang="zh-TW" altLang="en-US" b="1" dirty="0"/>
          </a:p>
        </p:txBody>
      </p:sp>
      <p:cxnSp>
        <p:nvCxnSpPr>
          <p:cNvPr id="13" name="直線接點 12">
            <a:extLst>
              <a:ext uri="{FF2B5EF4-FFF2-40B4-BE49-F238E27FC236}">
                <a16:creationId xmlns:a16="http://schemas.microsoft.com/office/drawing/2014/main" id="{BD941AEE-35BD-4CC2-B1A8-E0CBF485E840}"/>
              </a:ext>
            </a:extLst>
          </p:cNvPr>
          <p:cNvCxnSpPr>
            <a:cxnSpLocks/>
          </p:cNvCxnSpPr>
          <p:nvPr/>
        </p:nvCxnSpPr>
        <p:spPr>
          <a:xfrm>
            <a:off x="47767" y="934872"/>
            <a:ext cx="2231409"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D524B06F-CE7B-4FF1-91C2-54BB9024E4BB}"/>
              </a:ext>
            </a:extLst>
          </p:cNvPr>
          <p:cNvSpPr txBox="1"/>
          <p:nvPr/>
        </p:nvSpPr>
        <p:spPr>
          <a:xfrm>
            <a:off x="2832463" y="346214"/>
            <a:ext cx="9122113" cy="369332"/>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665665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FA62DA4E-2FC2-4764-A8E5-8539C9155BED}"/>
              </a:ext>
            </a:extLst>
          </p:cNvPr>
          <p:cNvPicPr>
            <a:picLocks noChangeAspect="1"/>
          </p:cNvPicPr>
          <p:nvPr/>
        </p:nvPicPr>
        <p:blipFill>
          <a:blip r:embed="rId2"/>
          <a:stretch>
            <a:fillRect/>
          </a:stretch>
        </p:blipFill>
        <p:spPr>
          <a:xfrm>
            <a:off x="2874507" y="1902736"/>
            <a:ext cx="6160558" cy="3052528"/>
          </a:xfrm>
          <a:prstGeom prst="rect">
            <a:avLst/>
          </a:prstGeom>
        </p:spPr>
      </p:pic>
    </p:spTree>
    <p:extLst>
      <p:ext uri="{BB962C8B-B14F-4D97-AF65-F5344CB8AC3E}">
        <p14:creationId xmlns:p14="http://schemas.microsoft.com/office/powerpoint/2010/main" val="230267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3FE0D11-D238-4DAD-8B93-10A3D2AD3041}"/>
              </a:ext>
            </a:extLst>
          </p:cNvPr>
          <p:cNvPicPr>
            <a:picLocks noChangeAspect="1"/>
          </p:cNvPicPr>
          <p:nvPr/>
        </p:nvPicPr>
        <p:blipFill>
          <a:blip r:embed="rId3"/>
          <a:stretch>
            <a:fillRect/>
          </a:stretch>
        </p:blipFill>
        <p:spPr>
          <a:xfrm>
            <a:off x="1894389" y="0"/>
            <a:ext cx="8403221" cy="6858000"/>
          </a:xfrm>
          <a:prstGeom prst="rect">
            <a:avLst/>
          </a:prstGeom>
        </p:spPr>
      </p:pic>
    </p:spTree>
    <p:extLst>
      <p:ext uri="{BB962C8B-B14F-4D97-AF65-F5344CB8AC3E}">
        <p14:creationId xmlns:p14="http://schemas.microsoft.com/office/powerpoint/2010/main" val="2909235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E93974F-0D7F-474C-942A-13315924CC49}"/>
              </a:ext>
            </a:extLst>
          </p:cNvPr>
          <p:cNvPicPr>
            <a:picLocks noChangeAspect="1"/>
          </p:cNvPicPr>
          <p:nvPr/>
        </p:nvPicPr>
        <p:blipFill>
          <a:blip r:embed="rId3"/>
          <a:stretch>
            <a:fillRect/>
          </a:stretch>
        </p:blipFill>
        <p:spPr>
          <a:xfrm>
            <a:off x="1456677" y="404390"/>
            <a:ext cx="9278645" cy="6049219"/>
          </a:xfrm>
          <a:prstGeom prst="rect">
            <a:avLst/>
          </a:prstGeom>
        </p:spPr>
      </p:pic>
    </p:spTree>
    <p:extLst>
      <p:ext uri="{BB962C8B-B14F-4D97-AF65-F5344CB8AC3E}">
        <p14:creationId xmlns:p14="http://schemas.microsoft.com/office/powerpoint/2010/main" val="2830254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E9A73A79-4114-4C66-82E4-D9FC38ECF894}"/>
              </a:ext>
            </a:extLst>
          </p:cNvPr>
          <p:cNvPicPr>
            <a:picLocks noChangeAspect="1"/>
          </p:cNvPicPr>
          <p:nvPr/>
        </p:nvPicPr>
        <p:blipFill>
          <a:blip r:embed="rId3"/>
          <a:stretch>
            <a:fillRect/>
          </a:stretch>
        </p:blipFill>
        <p:spPr>
          <a:xfrm>
            <a:off x="924128" y="3885383"/>
            <a:ext cx="5871900" cy="3552803"/>
          </a:xfrm>
          <a:prstGeom prst="rect">
            <a:avLst/>
          </a:prstGeom>
        </p:spPr>
      </p:pic>
      <p:pic>
        <p:nvPicPr>
          <p:cNvPr id="15" name="圖片 14">
            <a:extLst>
              <a:ext uri="{FF2B5EF4-FFF2-40B4-BE49-F238E27FC236}">
                <a16:creationId xmlns:a16="http://schemas.microsoft.com/office/drawing/2014/main" id="{59943F50-D50C-4622-B32F-143351AD4A8C}"/>
              </a:ext>
            </a:extLst>
          </p:cNvPr>
          <p:cNvPicPr>
            <a:picLocks noChangeAspect="1"/>
          </p:cNvPicPr>
          <p:nvPr/>
        </p:nvPicPr>
        <p:blipFill>
          <a:blip r:embed="rId4"/>
          <a:stretch>
            <a:fillRect/>
          </a:stretch>
        </p:blipFill>
        <p:spPr>
          <a:xfrm>
            <a:off x="-351919" y="0"/>
            <a:ext cx="8904377" cy="4988664"/>
          </a:xfrm>
          <a:prstGeom prst="rect">
            <a:avLst/>
          </a:prstGeom>
        </p:spPr>
      </p:pic>
      <p:sp>
        <p:nvSpPr>
          <p:cNvPr id="7" name="矩形 6">
            <a:extLst>
              <a:ext uri="{FF2B5EF4-FFF2-40B4-BE49-F238E27FC236}">
                <a16:creationId xmlns:a16="http://schemas.microsoft.com/office/drawing/2014/main" id="{DE6D03CA-4090-4A75-AA56-618AF1050452}"/>
              </a:ext>
            </a:extLst>
          </p:cNvPr>
          <p:cNvSpPr/>
          <p:nvPr/>
        </p:nvSpPr>
        <p:spPr>
          <a:xfrm>
            <a:off x="-1" y="116731"/>
            <a:ext cx="5632315" cy="1177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6F741374-EC31-456D-9FAB-90A520467D1E}"/>
              </a:ext>
            </a:extLst>
          </p:cNvPr>
          <p:cNvSpPr/>
          <p:nvPr/>
        </p:nvSpPr>
        <p:spPr>
          <a:xfrm>
            <a:off x="0" y="1410511"/>
            <a:ext cx="8472791" cy="457202"/>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DD72C53E-1796-41E0-8AC0-2B69BDE67C9F}"/>
              </a:ext>
            </a:extLst>
          </p:cNvPr>
          <p:cNvSpPr/>
          <p:nvPr/>
        </p:nvSpPr>
        <p:spPr>
          <a:xfrm>
            <a:off x="38911" y="2698612"/>
            <a:ext cx="5612861" cy="3558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F8AB4677-1754-49BC-86C9-31E979189133}"/>
              </a:ext>
            </a:extLst>
          </p:cNvPr>
          <p:cNvSpPr/>
          <p:nvPr/>
        </p:nvSpPr>
        <p:spPr>
          <a:xfrm>
            <a:off x="29182" y="3093392"/>
            <a:ext cx="7140103" cy="10700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a:extLst>
              <a:ext uri="{FF2B5EF4-FFF2-40B4-BE49-F238E27FC236}">
                <a16:creationId xmlns:a16="http://schemas.microsoft.com/office/drawing/2014/main" id="{83296720-1EF3-4BE7-9EFB-202ECB46B1FD}"/>
              </a:ext>
            </a:extLst>
          </p:cNvPr>
          <p:cNvPicPr>
            <a:picLocks noChangeAspect="1"/>
          </p:cNvPicPr>
          <p:nvPr/>
        </p:nvPicPr>
        <p:blipFill>
          <a:blip r:embed="rId5"/>
          <a:stretch>
            <a:fillRect/>
          </a:stretch>
        </p:blipFill>
        <p:spPr>
          <a:xfrm>
            <a:off x="6433812" y="3537154"/>
            <a:ext cx="5993722" cy="3320846"/>
          </a:xfrm>
          <a:prstGeom prst="rect">
            <a:avLst/>
          </a:prstGeom>
        </p:spPr>
      </p:pic>
      <p:sp>
        <p:nvSpPr>
          <p:cNvPr id="19" name="文字方塊 18">
            <a:extLst>
              <a:ext uri="{FF2B5EF4-FFF2-40B4-BE49-F238E27FC236}">
                <a16:creationId xmlns:a16="http://schemas.microsoft.com/office/drawing/2014/main" id="{1195B0E6-CCC1-41DF-B9BF-A8707DFD7994}"/>
              </a:ext>
            </a:extLst>
          </p:cNvPr>
          <p:cNvSpPr txBox="1"/>
          <p:nvPr/>
        </p:nvSpPr>
        <p:spPr>
          <a:xfrm>
            <a:off x="7777264" y="21793"/>
            <a:ext cx="6391072" cy="369332"/>
          </a:xfrm>
          <a:prstGeom prst="rect">
            <a:avLst/>
          </a:prstGeom>
          <a:noFill/>
        </p:spPr>
        <p:txBody>
          <a:bodyPr wrap="square">
            <a:spAutoFit/>
          </a:bodyPr>
          <a:lstStyle/>
          <a:p>
            <a:r>
              <a:rPr lang="zh-TW" altLang="en-US" dirty="0"/>
              <a:t>https://openreview.net/pdf?id=Q0Bm5e6dkW</a:t>
            </a:r>
          </a:p>
        </p:txBody>
      </p:sp>
    </p:spTree>
    <p:extLst>
      <p:ext uri="{BB962C8B-B14F-4D97-AF65-F5344CB8AC3E}">
        <p14:creationId xmlns:p14="http://schemas.microsoft.com/office/powerpoint/2010/main" val="114401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DE87AFB-B0B4-4F03-A58B-D63E0949D797}"/>
              </a:ext>
            </a:extLst>
          </p:cNvPr>
          <p:cNvPicPr>
            <a:picLocks noChangeAspect="1"/>
          </p:cNvPicPr>
          <p:nvPr/>
        </p:nvPicPr>
        <p:blipFill>
          <a:blip r:embed="rId3"/>
          <a:stretch>
            <a:fillRect/>
          </a:stretch>
        </p:blipFill>
        <p:spPr>
          <a:xfrm>
            <a:off x="0" y="0"/>
            <a:ext cx="7687748" cy="4286848"/>
          </a:xfrm>
          <a:prstGeom prst="rect">
            <a:avLst/>
          </a:prstGeom>
        </p:spPr>
      </p:pic>
      <p:sp>
        <p:nvSpPr>
          <p:cNvPr id="6" name="矩形 5">
            <a:extLst>
              <a:ext uri="{FF2B5EF4-FFF2-40B4-BE49-F238E27FC236}">
                <a16:creationId xmlns:a16="http://schemas.microsoft.com/office/drawing/2014/main" id="{0660E83F-97B8-43E9-B29E-08B7E0471D15}"/>
              </a:ext>
            </a:extLst>
          </p:cNvPr>
          <p:cNvSpPr/>
          <p:nvPr/>
        </p:nvSpPr>
        <p:spPr>
          <a:xfrm>
            <a:off x="272373" y="1186774"/>
            <a:ext cx="7305474" cy="4474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8" name="圖片 7">
            <a:extLst>
              <a:ext uri="{FF2B5EF4-FFF2-40B4-BE49-F238E27FC236}">
                <a16:creationId xmlns:a16="http://schemas.microsoft.com/office/drawing/2014/main" id="{23846F14-3307-4B46-BD34-078D687D5D00}"/>
              </a:ext>
            </a:extLst>
          </p:cNvPr>
          <p:cNvPicPr>
            <a:picLocks noChangeAspect="1"/>
          </p:cNvPicPr>
          <p:nvPr/>
        </p:nvPicPr>
        <p:blipFill>
          <a:blip r:embed="rId4"/>
          <a:stretch>
            <a:fillRect/>
          </a:stretch>
        </p:blipFill>
        <p:spPr>
          <a:xfrm>
            <a:off x="5275885" y="3281219"/>
            <a:ext cx="6916115" cy="3505689"/>
          </a:xfrm>
          <a:prstGeom prst="rect">
            <a:avLst/>
          </a:prstGeom>
        </p:spPr>
      </p:pic>
      <p:pic>
        <p:nvPicPr>
          <p:cNvPr id="10" name="圖片 9">
            <a:extLst>
              <a:ext uri="{FF2B5EF4-FFF2-40B4-BE49-F238E27FC236}">
                <a16:creationId xmlns:a16="http://schemas.microsoft.com/office/drawing/2014/main" id="{F0AEAF85-B506-4F04-AD7D-855073CBB78C}"/>
              </a:ext>
            </a:extLst>
          </p:cNvPr>
          <p:cNvPicPr>
            <a:picLocks noChangeAspect="1"/>
          </p:cNvPicPr>
          <p:nvPr/>
        </p:nvPicPr>
        <p:blipFill>
          <a:blip r:embed="rId5"/>
          <a:stretch>
            <a:fillRect/>
          </a:stretch>
        </p:blipFill>
        <p:spPr>
          <a:xfrm>
            <a:off x="246684" y="4207955"/>
            <a:ext cx="5029902" cy="2657846"/>
          </a:xfrm>
          <a:prstGeom prst="rect">
            <a:avLst/>
          </a:prstGeom>
        </p:spPr>
      </p:pic>
    </p:spTree>
    <p:extLst>
      <p:ext uri="{BB962C8B-B14F-4D97-AF65-F5344CB8AC3E}">
        <p14:creationId xmlns:p14="http://schemas.microsoft.com/office/powerpoint/2010/main" val="1006437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41D4B7-8A53-4C37-8E33-372EAB577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434" y="253548"/>
            <a:ext cx="5608934" cy="6102802"/>
          </a:xfrm>
          <a:prstGeom prst="rect">
            <a:avLst/>
          </a:prstGeom>
          <a:solidFill>
            <a:srgbClr val="AFABA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F4422E8-397A-4CB9-BE09-DFE0A726E7B7}"/>
              </a:ext>
            </a:extLst>
          </p:cNvPr>
          <p:cNvSpPr>
            <a:spLocks noGrp="1"/>
          </p:cNvSpPr>
          <p:nvPr>
            <p:ph type="title"/>
          </p:nvPr>
        </p:nvSpPr>
        <p:spPr>
          <a:xfrm>
            <a:off x="6585283" y="420017"/>
            <a:ext cx="5069305" cy="5769864"/>
          </a:xfrm>
        </p:spPr>
        <p:txBody>
          <a:bodyPr vert="horz" lIns="91440" tIns="45720" rIns="91440" bIns="45720" rtlCol="0" anchor="ctr">
            <a:normAutofit/>
          </a:bodyPr>
          <a:lstStyle/>
          <a:p>
            <a:pPr algn="ctr"/>
            <a:r>
              <a:rPr lang="zh-TW" altLang="en-US" sz="5400" dirty="0"/>
              <a:t>你有什麼問題</a:t>
            </a:r>
            <a:endParaRPr lang="en-US" altLang="zh-TW" sz="5400" dirty="0"/>
          </a:p>
        </p:txBody>
      </p:sp>
      <p:sp>
        <p:nvSpPr>
          <p:cNvPr id="12" name="Rectangle 11">
            <a:extLst>
              <a:ext uri="{FF2B5EF4-FFF2-40B4-BE49-F238E27FC236}">
                <a16:creationId xmlns:a16="http://schemas.microsoft.com/office/drawing/2014/main" id="{B630B15B-CFE8-4FE5-8F6E-666207C94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102802"/>
          </a:xfrm>
          <a:prstGeom prst="rect">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Rectangle 13">
            <a:extLst>
              <a:ext uri="{FF2B5EF4-FFF2-40B4-BE49-F238E27FC236}">
                <a16:creationId xmlns:a16="http://schemas.microsoft.com/office/drawing/2014/main" id="{2B51AAA3-DDFE-48DE-AF38-BE32846E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848" y="420017"/>
            <a:ext cx="5532146" cy="5769864"/>
          </a:xfrm>
          <a:prstGeom prst="rect">
            <a:avLst/>
          </a:prstGeom>
          <a:noFill/>
          <a:ln w="6350" cap="sq" cmpd="sng" algn="ctr">
            <a:solidFill>
              <a:srgbClr val="404040"/>
            </a:solidFill>
            <a:prstDash val="solid"/>
            <a:miter lim="800000"/>
          </a:ln>
          <a:effectLst/>
        </p:spPr>
      </p:sp>
      <p:pic>
        <p:nvPicPr>
          <p:cNvPr id="5" name="內容版面配置區 4">
            <a:extLst>
              <a:ext uri="{FF2B5EF4-FFF2-40B4-BE49-F238E27FC236}">
                <a16:creationId xmlns:a16="http://schemas.microsoft.com/office/drawing/2014/main" id="{3E1C3BA3-E774-48FC-BB15-5F849B817F52}"/>
              </a:ext>
            </a:extLst>
          </p:cNvPr>
          <p:cNvPicPr>
            <a:picLocks noGrp="1" noChangeAspect="1"/>
          </p:cNvPicPr>
          <p:nvPr>
            <p:ph idx="1"/>
          </p:nvPr>
        </p:nvPicPr>
        <p:blipFill rotWithShape="1">
          <a:blip r:embed="rId2"/>
          <a:srcRect l="4024" r="-4" b="-4"/>
          <a:stretch/>
        </p:blipFill>
        <p:spPr>
          <a:xfrm>
            <a:off x="725707" y="740057"/>
            <a:ext cx="4886429" cy="5129784"/>
          </a:xfrm>
          <a:prstGeom prst="rect">
            <a:avLst/>
          </a:prstGeom>
        </p:spPr>
      </p:pic>
    </p:spTree>
    <p:extLst>
      <p:ext uri="{BB962C8B-B14F-4D97-AF65-F5344CB8AC3E}">
        <p14:creationId xmlns:p14="http://schemas.microsoft.com/office/powerpoint/2010/main" val="240706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AE6504-C458-4E79-ACE2-BC313309E440}"/>
              </a:ext>
            </a:extLst>
          </p:cNvPr>
          <p:cNvSpPr>
            <a:spLocks noGrp="1"/>
          </p:cNvSpPr>
          <p:nvPr>
            <p:ph type="title"/>
          </p:nvPr>
        </p:nvSpPr>
        <p:spPr/>
        <p:txBody>
          <a:bodyPr/>
          <a:lstStyle/>
          <a:p>
            <a:r>
              <a:rPr lang="en-US" altLang="zh-TW" dirty="0"/>
              <a:t>Motivation	</a:t>
            </a:r>
            <a:endParaRPr lang="zh-TW" altLang="en-US" dirty="0"/>
          </a:p>
        </p:txBody>
      </p:sp>
      <p:sp>
        <p:nvSpPr>
          <p:cNvPr id="3" name="內容版面配置區 2">
            <a:extLst>
              <a:ext uri="{FF2B5EF4-FFF2-40B4-BE49-F238E27FC236}">
                <a16:creationId xmlns:a16="http://schemas.microsoft.com/office/drawing/2014/main" id="{3FA948B6-8FE0-46AC-9ECD-DCD8E9298D23}"/>
              </a:ext>
            </a:extLst>
          </p:cNvPr>
          <p:cNvSpPr>
            <a:spLocks noGrp="1"/>
          </p:cNvSpPr>
          <p:nvPr>
            <p:ph idx="1"/>
          </p:nvPr>
        </p:nvSpPr>
        <p:spPr>
          <a:xfrm>
            <a:off x="838200" y="1825625"/>
            <a:ext cx="10515600" cy="4789184"/>
          </a:xfrm>
        </p:spPr>
        <p:txBody>
          <a:bodyPr>
            <a:normAutofit fontScale="70000" lnSpcReduction="20000"/>
          </a:bodyPr>
          <a:lstStyle/>
          <a:p>
            <a:pPr>
              <a:lnSpc>
                <a:spcPct val="170000"/>
              </a:lnSpc>
            </a:pPr>
            <a:r>
              <a:rPr lang="en-US" altLang="zh-TW" dirty="0">
                <a:latin typeface="Arial Rounded MT Bold" panose="020F0704030504030204" pitchFamily="34" charset="0"/>
              </a:rPr>
              <a:t>The software was selected randomly by me initially. I finally decided to introduce the topic because it utilizes python language  which is slightly familiar to me. In fact, I haven’t  used python since last semester and almost forgot how to do.</a:t>
            </a:r>
          </a:p>
          <a:p>
            <a:pPr>
              <a:lnSpc>
                <a:spcPct val="170000"/>
              </a:lnSpc>
            </a:pPr>
            <a:r>
              <a:rPr lang="en-US" altLang="zh-TW" dirty="0">
                <a:latin typeface="Arial Rounded MT Bold" panose="020F0704030504030204" pitchFamily="34" charset="0"/>
              </a:rPr>
              <a:t>However, ITK doesn’t provide any visualization functionalities. If applications requires visualization, we need to additionally install another software, such as 3D Slicer, The Visualization Toolkit (VTK),and etc. Accidently, I found an easy-to-start software based on ITK, </a:t>
            </a: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which supports image IO, basic image manipulation,ITKv4 registration framework, and so on.</a:t>
            </a:r>
          </a:p>
          <a:p>
            <a:pPr marL="0" indent="0">
              <a:lnSpc>
                <a:spcPct val="170000"/>
              </a:lnSpc>
              <a:buNone/>
            </a:pPr>
            <a:endParaRPr lang="zh-TW" altLang="en-US" dirty="0"/>
          </a:p>
        </p:txBody>
      </p:sp>
    </p:spTree>
    <p:extLst>
      <p:ext uri="{BB962C8B-B14F-4D97-AF65-F5344CB8AC3E}">
        <p14:creationId xmlns:p14="http://schemas.microsoft.com/office/powerpoint/2010/main" val="370985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E24E4-C2F8-45CE-A8B4-B967EF97C046}"/>
              </a:ext>
            </a:extLst>
          </p:cNvPr>
          <p:cNvSpPr>
            <a:spLocks noGrp="1"/>
          </p:cNvSpPr>
          <p:nvPr>
            <p:ph type="title"/>
          </p:nvPr>
        </p:nvSpPr>
        <p:spPr/>
        <p:txBody>
          <a:bodyPr/>
          <a:lstStyle/>
          <a:p>
            <a:r>
              <a:rPr lang="en-US" altLang="zh-TW" dirty="0"/>
              <a:t>Background	</a:t>
            </a:r>
            <a:endParaRPr lang="zh-TW" altLang="en-US" dirty="0"/>
          </a:p>
        </p:txBody>
      </p:sp>
      <p:sp>
        <p:nvSpPr>
          <p:cNvPr id="3" name="內容版面配置區 2">
            <a:extLst>
              <a:ext uri="{FF2B5EF4-FFF2-40B4-BE49-F238E27FC236}">
                <a16:creationId xmlns:a16="http://schemas.microsoft.com/office/drawing/2014/main" id="{F58F42CA-3230-4ABC-BED8-843B2CC9B4C6}"/>
              </a:ext>
            </a:extLst>
          </p:cNvPr>
          <p:cNvSpPr>
            <a:spLocks noGrp="1"/>
          </p:cNvSpPr>
          <p:nvPr>
            <p:ph idx="1"/>
          </p:nvPr>
        </p:nvSpPr>
        <p:spPr>
          <a:xfrm>
            <a:off x="838200" y="1475874"/>
            <a:ext cx="10840452" cy="5149515"/>
          </a:xfrm>
        </p:spPr>
        <p:txBody>
          <a:bodyPr>
            <a:normAutofit fontScale="92500"/>
          </a:bodyPr>
          <a:lstStyle/>
          <a:p>
            <a:pPr>
              <a:lnSpc>
                <a:spcPct val="150000"/>
              </a:lnSpc>
            </a:pPr>
            <a:r>
              <a:rPr lang="en-US" altLang="zh-TW" dirty="0">
                <a:latin typeface="Arial Rounded MT Bold" panose="020F0704030504030204" pitchFamily="34" charset="0"/>
              </a:rPr>
              <a:t>I</a:t>
            </a:r>
            <a:r>
              <a:rPr lang="en-US" altLang="zh-TW" b="0" i="0" dirty="0">
                <a:effectLst/>
                <a:latin typeface="Arial Rounded MT Bold" panose="020F0704030504030204" pitchFamily="34" charset="0"/>
              </a:rPr>
              <a:t>nsight </a:t>
            </a:r>
            <a:r>
              <a:rPr lang="en-US" altLang="zh-TW" dirty="0">
                <a:latin typeface="Arial Rounded MT Bold" panose="020F0704030504030204" pitchFamily="34" charset="0"/>
              </a:rPr>
              <a:t>T</a:t>
            </a:r>
            <a:r>
              <a:rPr lang="en-US" altLang="zh-TW" b="0" i="0" dirty="0">
                <a:effectLst/>
                <a:latin typeface="Arial Rounded MT Bold" panose="020F0704030504030204" pitchFamily="34" charset="0"/>
              </a:rPr>
              <a:t>oolkit(ITK) is an open-source, cross-platform library that provides developers with an extensive suite of software tools for image analysis.  Developed through extreme programming methodologies, ITK builds on a proven, spatially-oriented architecture for processing, segmentation, and registration of scientific images in two, three, or more dimensions.</a:t>
            </a:r>
          </a:p>
          <a:p>
            <a:pPr>
              <a:lnSpc>
                <a:spcPct val="150000"/>
              </a:lnSpc>
            </a:pPr>
            <a:r>
              <a:rPr lang="en-US" altLang="zh-TW" dirty="0">
                <a:latin typeface="Arial Rounded MT Bold" panose="020F0704030504030204" pitchFamily="34" charset="0"/>
              </a:rPr>
              <a:t>The latest version is 5.1.2 (12/8 2020)</a:t>
            </a:r>
          </a:p>
          <a:p>
            <a:pPr>
              <a:lnSpc>
                <a:spcPct val="150000"/>
              </a:lnSpc>
            </a:pPr>
            <a:r>
              <a:rPr lang="en-US" altLang="zh-TW" dirty="0">
                <a:latin typeface="Arial Rounded MT Bold" panose="020F0704030504030204" pitchFamily="34" charset="0"/>
              </a:rPr>
              <a:t>language</a:t>
            </a:r>
            <a:r>
              <a:rPr lang="zh-TW" altLang="en-US" dirty="0">
                <a:latin typeface="Arial Rounded MT Bold" panose="020F0704030504030204" pitchFamily="34" charset="0"/>
              </a:rPr>
              <a:t>：</a:t>
            </a:r>
            <a:r>
              <a:rPr lang="en-US" altLang="zh-TW" dirty="0" err="1">
                <a:latin typeface="Arial Rounded MT Bold" panose="020F0704030504030204" pitchFamily="34" charset="0"/>
              </a:rPr>
              <a:t>c++</a:t>
            </a:r>
            <a:r>
              <a:rPr lang="en-US" altLang="zh-TW" dirty="0">
                <a:latin typeface="Arial Rounded MT Bold" panose="020F0704030504030204" pitchFamily="34" charset="0"/>
              </a:rPr>
              <a:t>, python, </a:t>
            </a:r>
            <a:r>
              <a:rPr lang="en-US" altLang="zh-TW" dirty="0" err="1">
                <a:latin typeface="Arial Rounded MT Bold" panose="020F0704030504030204" pitchFamily="34" charset="0"/>
              </a:rPr>
              <a:t>javascript</a:t>
            </a:r>
            <a:r>
              <a:rPr lang="en-US" altLang="zh-TW" dirty="0">
                <a:latin typeface="Arial Rounded MT Bold" panose="020F0704030504030204" pitchFamily="34" charset="0"/>
              </a:rPr>
              <a:t> </a:t>
            </a:r>
            <a:endParaRPr lang="zh-TW" altLang="en-US" dirty="0">
              <a:latin typeface="Arial Rounded MT Bold" panose="020F0704030504030204" pitchFamily="34" charset="0"/>
            </a:endParaRPr>
          </a:p>
        </p:txBody>
      </p:sp>
    </p:spTree>
    <p:extLst>
      <p:ext uri="{BB962C8B-B14F-4D97-AF65-F5344CB8AC3E}">
        <p14:creationId xmlns:p14="http://schemas.microsoft.com/office/powerpoint/2010/main" val="427483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73CD3B-A4F7-4D13-ABA8-8D60FC74AA5B}"/>
              </a:ext>
            </a:extLst>
          </p:cNvPr>
          <p:cNvSpPr>
            <a:spLocks noGrp="1"/>
          </p:cNvSpPr>
          <p:nvPr>
            <p:ph type="title"/>
          </p:nvPr>
        </p:nvSpPr>
        <p:spPr>
          <a:xfrm>
            <a:off x="597568" y="275472"/>
            <a:ext cx="10515600" cy="1325563"/>
          </a:xfrm>
        </p:spPr>
        <p:txBody>
          <a:bodyPr/>
          <a:lstStyle/>
          <a:p>
            <a:r>
              <a:rPr lang="en-US" altLang="zh-TW" dirty="0"/>
              <a:t>Why did I use </a:t>
            </a:r>
            <a:r>
              <a:rPr lang="en-US" altLang="zh-TW" dirty="0" err="1"/>
              <a:t>SimpleITK</a:t>
            </a:r>
            <a:r>
              <a:rPr lang="en-US" altLang="zh-TW" dirty="0"/>
              <a:t> instead of ITK.</a:t>
            </a:r>
            <a:endParaRPr lang="zh-TW" altLang="en-US" dirty="0"/>
          </a:p>
        </p:txBody>
      </p:sp>
      <p:sp>
        <p:nvSpPr>
          <p:cNvPr id="3" name="內容版面配置區 2">
            <a:extLst>
              <a:ext uri="{FF2B5EF4-FFF2-40B4-BE49-F238E27FC236}">
                <a16:creationId xmlns:a16="http://schemas.microsoft.com/office/drawing/2014/main" id="{2818E9C0-FF2D-4312-B032-2CEE78B8475A}"/>
              </a:ext>
            </a:extLst>
          </p:cNvPr>
          <p:cNvSpPr>
            <a:spLocks noGrp="1"/>
          </p:cNvSpPr>
          <p:nvPr>
            <p:ph idx="1"/>
          </p:nvPr>
        </p:nvSpPr>
        <p:spPr/>
        <p:txBody>
          <a:bodyPr>
            <a:normAutofit fontScale="85000" lnSpcReduction="20000"/>
          </a:bodyPr>
          <a:lstStyle/>
          <a:p>
            <a:pPr>
              <a:lnSpc>
                <a:spcPct val="150000"/>
              </a:lnSpc>
            </a:pP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can easily visualize image using </a:t>
            </a:r>
            <a:r>
              <a:rPr lang="en-US" altLang="zh-TW" dirty="0" err="1">
                <a:latin typeface="Arial Rounded MT Bold" panose="020F0704030504030204" pitchFamily="34" charset="0"/>
              </a:rPr>
              <a:t>Jupyter</a:t>
            </a:r>
            <a:r>
              <a:rPr lang="en-US" altLang="zh-TW" dirty="0">
                <a:latin typeface="Arial Rounded MT Bold" panose="020F0704030504030204" pitchFamily="34" charset="0"/>
              </a:rPr>
              <a:t> notebook without installing additionally toolkit.</a:t>
            </a:r>
          </a:p>
          <a:p>
            <a:pPr>
              <a:lnSpc>
                <a:spcPct val="150000"/>
              </a:lnSpc>
            </a:pPr>
            <a:r>
              <a:rPr lang="en-US" altLang="zh-TW" dirty="0">
                <a:latin typeface="Arial Rounded MT Bold" panose="020F0704030504030204" pitchFamily="34" charset="0"/>
              </a:rPr>
              <a:t>There are many tutorial videos about how to use python packages </a:t>
            </a: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on the official YouTube’s channel named </a:t>
            </a: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Furthermore, most of examples on official ITK website are programmed in C++.</a:t>
            </a:r>
          </a:p>
          <a:p>
            <a:pPr>
              <a:lnSpc>
                <a:spcPct val="150000"/>
              </a:lnSpc>
            </a:pPr>
            <a:r>
              <a:rPr lang="en-US" altLang="zh-TW" dirty="0">
                <a:latin typeface="Arial Rounded MT Bold" panose="020F0704030504030204" pitchFamily="34" charset="0"/>
              </a:rPr>
              <a:t>I only want to demonstrate simple image registrations with light weight operations.</a:t>
            </a:r>
            <a:endParaRPr lang="zh-TW" altLang="en-US" dirty="0">
              <a:latin typeface="Arial Rounded MT Bold" panose="020F0704030504030204" pitchFamily="34" charset="0"/>
            </a:endParaRPr>
          </a:p>
        </p:txBody>
      </p:sp>
    </p:spTree>
    <p:extLst>
      <p:ext uri="{BB962C8B-B14F-4D97-AF65-F5344CB8AC3E}">
        <p14:creationId xmlns:p14="http://schemas.microsoft.com/office/powerpoint/2010/main" val="52603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FAFFDD-78EA-4DF4-9D63-A4BEFE61C7F0}"/>
              </a:ext>
            </a:extLst>
          </p:cNvPr>
          <p:cNvSpPr>
            <a:spLocks noGrp="1"/>
          </p:cNvSpPr>
          <p:nvPr>
            <p:ph type="title"/>
          </p:nvPr>
        </p:nvSpPr>
        <p:spPr/>
        <p:txBody>
          <a:bodyPr/>
          <a:lstStyle/>
          <a:p>
            <a:r>
              <a:rPr lang="en-US" altLang="zh-TW" dirty="0"/>
              <a:t>Image registration</a:t>
            </a:r>
            <a:endParaRPr lang="zh-TW" altLang="en-US" dirty="0"/>
          </a:p>
        </p:txBody>
      </p:sp>
      <p:sp>
        <p:nvSpPr>
          <p:cNvPr id="3" name="內容版面配置區 2">
            <a:extLst>
              <a:ext uri="{FF2B5EF4-FFF2-40B4-BE49-F238E27FC236}">
                <a16:creationId xmlns:a16="http://schemas.microsoft.com/office/drawing/2014/main" id="{E49BAAE5-4E10-46B8-B331-888B22C9C88D}"/>
              </a:ext>
            </a:extLst>
          </p:cNvPr>
          <p:cNvSpPr>
            <a:spLocks noGrp="1"/>
          </p:cNvSpPr>
          <p:nvPr>
            <p:ph idx="1"/>
          </p:nvPr>
        </p:nvSpPr>
        <p:spPr/>
        <p:txBody>
          <a:bodyPr/>
          <a:lstStyle/>
          <a:p>
            <a:r>
              <a:rPr lang="en-US" altLang="zh-TW" dirty="0"/>
              <a:t>The process of transforming different sets of data into </a:t>
            </a:r>
            <a:r>
              <a:rPr lang="en-US" altLang="zh-TW" u="sng" dirty="0">
                <a:solidFill>
                  <a:srgbClr val="FF0000"/>
                </a:solidFill>
              </a:rPr>
              <a:t>one coordinate system</a:t>
            </a:r>
            <a:r>
              <a:rPr lang="en-US" altLang="zh-TW" dirty="0"/>
              <a:t>. Data may be multiple photographs, data from different sensors, times, depths, or viewpoints…</a:t>
            </a:r>
            <a:endParaRPr lang="zh-TW" altLang="en-US" dirty="0"/>
          </a:p>
        </p:txBody>
      </p:sp>
      <p:sp>
        <p:nvSpPr>
          <p:cNvPr id="10" name="加號 9">
            <a:extLst>
              <a:ext uri="{FF2B5EF4-FFF2-40B4-BE49-F238E27FC236}">
                <a16:creationId xmlns:a16="http://schemas.microsoft.com/office/drawing/2014/main" id="{B5D8BE93-A600-452B-A0F6-A00715796851}"/>
              </a:ext>
            </a:extLst>
          </p:cNvPr>
          <p:cNvSpPr/>
          <p:nvPr/>
        </p:nvSpPr>
        <p:spPr>
          <a:xfrm>
            <a:off x="2274009" y="3991741"/>
            <a:ext cx="550769" cy="58025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加號 10">
            <a:extLst>
              <a:ext uri="{FF2B5EF4-FFF2-40B4-BE49-F238E27FC236}">
                <a16:creationId xmlns:a16="http://schemas.microsoft.com/office/drawing/2014/main" id="{CF8991E5-2055-4AE5-AF9C-11C485469312}"/>
              </a:ext>
            </a:extLst>
          </p:cNvPr>
          <p:cNvSpPr/>
          <p:nvPr/>
        </p:nvSpPr>
        <p:spPr>
          <a:xfrm>
            <a:off x="5228592" y="4006400"/>
            <a:ext cx="575308" cy="565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9">
            <a:extLst>
              <a:ext uri="{FF2B5EF4-FFF2-40B4-BE49-F238E27FC236}">
                <a16:creationId xmlns:a16="http://schemas.microsoft.com/office/drawing/2014/main" id="{4C87D414-78F3-4CFA-A83C-2F9C6EBD9597}"/>
              </a:ext>
            </a:extLst>
          </p:cNvPr>
          <p:cNvGrpSpPr/>
          <p:nvPr/>
        </p:nvGrpSpPr>
        <p:grpSpPr>
          <a:xfrm>
            <a:off x="6240338" y="4570386"/>
            <a:ext cx="575308" cy="121030"/>
            <a:chOff x="8366508" y="4824386"/>
            <a:chExt cx="566238" cy="90514"/>
          </a:xfrm>
        </p:grpSpPr>
        <p:sp>
          <p:nvSpPr>
            <p:cNvPr id="12" name="橢圓 11">
              <a:extLst>
                <a:ext uri="{FF2B5EF4-FFF2-40B4-BE49-F238E27FC236}">
                  <a16:creationId xmlns:a16="http://schemas.microsoft.com/office/drawing/2014/main" id="{C29CFA56-BCE9-4087-AF63-6BD10B701F8E}"/>
                </a:ext>
              </a:extLst>
            </p:cNvPr>
            <p:cNvSpPr/>
            <p:nvPr/>
          </p:nvSpPr>
          <p:spPr>
            <a:xfrm>
              <a:off x="8366508"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E1BB472C-DA67-4FA4-B167-8494C96D1C0D}"/>
                </a:ext>
              </a:extLst>
            </p:cNvPr>
            <p:cNvSpPr/>
            <p:nvPr/>
          </p:nvSpPr>
          <p:spPr>
            <a:xfrm>
              <a:off x="8624681"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CA505E29-819A-4AE9-A0E1-39285053C63B}"/>
                </a:ext>
              </a:extLst>
            </p:cNvPr>
            <p:cNvSpPr/>
            <p:nvPr/>
          </p:nvSpPr>
          <p:spPr>
            <a:xfrm>
              <a:off x="8887027"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a:extLst>
              <a:ext uri="{FF2B5EF4-FFF2-40B4-BE49-F238E27FC236}">
                <a16:creationId xmlns:a16="http://schemas.microsoft.com/office/drawing/2014/main" id="{0D099524-5201-4DF0-9C7C-3248F7F08076}"/>
              </a:ext>
            </a:extLst>
          </p:cNvPr>
          <p:cNvGrpSpPr/>
          <p:nvPr/>
        </p:nvGrpSpPr>
        <p:grpSpPr>
          <a:xfrm>
            <a:off x="7207840" y="3840999"/>
            <a:ext cx="1730273" cy="850417"/>
            <a:chOff x="7617298" y="5549353"/>
            <a:chExt cx="2939278" cy="1003741"/>
          </a:xfrm>
        </p:grpSpPr>
        <p:sp>
          <p:nvSpPr>
            <p:cNvPr id="15" name="矩形 14">
              <a:extLst>
                <a:ext uri="{FF2B5EF4-FFF2-40B4-BE49-F238E27FC236}">
                  <a16:creationId xmlns:a16="http://schemas.microsoft.com/office/drawing/2014/main" id="{0EC69980-3532-46DC-A209-7B4E870C2E6D}"/>
                </a:ext>
              </a:extLst>
            </p:cNvPr>
            <p:cNvSpPr/>
            <p:nvPr/>
          </p:nvSpPr>
          <p:spPr>
            <a:xfrm>
              <a:off x="8128087" y="5549353"/>
              <a:ext cx="1917700" cy="1003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a:extLst>
                <a:ext uri="{FF2B5EF4-FFF2-40B4-BE49-F238E27FC236}">
                  <a16:creationId xmlns:a16="http://schemas.microsoft.com/office/drawing/2014/main" id="{8FB3A52C-17CF-4314-B3E8-CA9480FE54FB}"/>
                </a:ext>
              </a:extLst>
            </p:cNvPr>
            <p:cNvCxnSpPr>
              <a:endCxn id="15" idx="1"/>
            </p:cNvCxnSpPr>
            <p:nvPr/>
          </p:nvCxnSpPr>
          <p:spPr>
            <a:xfrm>
              <a:off x="7617298" y="6051224"/>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C53F8D39-9F6D-4C1A-B6C0-712C67AD3867}"/>
                </a:ext>
              </a:extLst>
            </p:cNvPr>
            <p:cNvCxnSpPr/>
            <p:nvPr/>
          </p:nvCxnSpPr>
          <p:spPr>
            <a:xfrm>
              <a:off x="10045787" y="6051223"/>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6" name="圖片 25">
            <a:extLst>
              <a:ext uri="{FF2B5EF4-FFF2-40B4-BE49-F238E27FC236}">
                <a16:creationId xmlns:a16="http://schemas.microsoft.com/office/drawing/2014/main" id="{4D7C1BFB-DDF0-43EC-AEEB-1510093E14CA}"/>
              </a:ext>
            </a:extLst>
          </p:cNvPr>
          <p:cNvPicPr>
            <a:picLocks noChangeAspect="1"/>
          </p:cNvPicPr>
          <p:nvPr/>
        </p:nvPicPr>
        <p:blipFill>
          <a:blip r:embed="rId2"/>
          <a:stretch>
            <a:fillRect/>
          </a:stretch>
        </p:blipFill>
        <p:spPr>
          <a:xfrm>
            <a:off x="2959616" y="3256767"/>
            <a:ext cx="2280155" cy="2406629"/>
          </a:xfrm>
          <a:prstGeom prst="rect">
            <a:avLst/>
          </a:prstGeom>
        </p:spPr>
      </p:pic>
      <p:pic>
        <p:nvPicPr>
          <p:cNvPr id="28" name="圖片 27">
            <a:extLst>
              <a:ext uri="{FF2B5EF4-FFF2-40B4-BE49-F238E27FC236}">
                <a16:creationId xmlns:a16="http://schemas.microsoft.com/office/drawing/2014/main" id="{1AC3D015-D91B-4460-A908-C0FBB7BDA8E9}"/>
              </a:ext>
            </a:extLst>
          </p:cNvPr>
          <p:cNvPicPr>
            <a:picLocks noChangeAspect="1"/>
          </p:cNvPicPr>
          <p:nvPr/>
        </p:nvPicPr>
        <p:blipFill>
          <a:blip r:embed="rId3"/>
          <a:stretch>
            <a:fillRect/>
          </a:stretch>
        </p:blipFill>
        <p:spPr>
          <a:xfrm rot="3685946">
            <a:off x="116098" y="3680216"/>
            <a:ext cx="2144772" cy="1325563"/>
          </a:xfrm>
          <a:prstGeom prst="rect">
            <a:avLst/>
          </a:prstGeom>
        </p:spPr>
      </p:pic>
      <p:pic>
        <p:nvPicPr>
          <p:cNvPr id="32" name="圖片 31">
            <a:extLst>
              <a:ext uri="{FF2B5EF4-FFF2-40B4-BE49-F238E27FC236}">
                <a16:creationId xmlns:a16="http://schemas.microsoft.com/office/drawing/2014/main" id="{FC02615B-79A0-404A-9FA5-11EBE452842D}"/>
              </a:ext>
            </a:extLst>
          </p:cNvPr>
          <p:cNvPicPr>
            <a:picLocks noChangeAspect="1"/>
          </p:cNvPicPr>
          <p:nvPr/>
        </p:nvPicPr>
        <p:blipFill>
          <a:blip r:embed="rId4"/>
          <a:stretch>
            <a:fillRect/>
          </a:stretch>
        </p:blipFill>
        <p:spPr>
          <a:xfrm>
            <a:off x="9382042" y="2769962"/>
            <a:ext cx="1771650" cy="3038475"/>
          </a:xfrm>
          <a:prstGeom prst="rect">
            <a:avLst/>
          </a:prstGeom>
        </p:spPr>
      </p:pic>
    </p:spTree>
    <p:extLst>
      <p:ext uri="{BB962C8B-B14F-4D97-AF65-F5344CB8AC3E}">
        <p14:creationId xmlns:p14="http://schemas.microsoft.com/office/powerpoint/2010/main" val="230823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FACD5-5E38-4DB2-8033-B0870EBDB851}"/>
              </a:ext>
            </a:extLst>
          </p:cNvPr>
          <p:cNvSpPr>
            <a:spLocks noGrp="1"/>
          </p:cNvSpPr>
          <p:nvPr>
            <p:ph type="title"/>
          </p:nvPr>
        </p:nvSpPr>
        <p:spPr>
          <a:xfrm>
            <a:off x="838200" y="365125"/>
            <a:ext cx="5014490" cy="1460500"/>
          </a:xfrm>
        </p:spPr>
        <p:txBody>
          <a:bodyPr>
            <a:normAutofit/>
          </a:bodyPr>
          <a:lstStyle/>
          <a:p>
            <a:r>
              <a:rPr lang="en-US" altLang="zh-TW" sz="2800" b="0" i="0" u="sng" dirty="0">
                <a:effectLst/>
                <a:latin typeface="arial" panose="020B0604020202020204" pitchFamily="34" charset="0"/>
              </a:rPr>
              <a:t>Core software components</a:t>
            </a:r>
            <a:br>
              <a:rPr lang="en-US" altLang="zh-TW" sz="2800" b="0" i="0" u="sng" dirty="0">
                <a:effectLst/>
                <a:latin typeface="arial" panose="020B0604020202020204" pitchFamily="34" charset="0"/>
              </a:rPr>
            </a:br>
            <a:endParaRPr lang="zh-TW" altLang="en-US" sz="2800" dirty="0"/>
          </a:p>
        </p:txBody>
      </p:sp>
      <p:sp>
        <p:nvSpPr>
          <p:cNvPr id="3" name="內容版面配置區 2">
            <a:extLst>
              <a:ext uri="{FF2B5EF4-FFF2-40B4-BE49-F238E27FC236}">
                <a16:creationId xmlns:a16="http://schemas.microsoft.com/office/drawing/2014/main" id="{1011F6A1-9E2F-4B27-ACF9-B04AFE9FB4E5}"/>
              </a:ext>
            </a:extLst>
          </p:cNvPr>
          <p:cNvSpPr>
            <a:spLocks noGrp="1"/>
          </p:cNvSpPr>
          <p:nvPr>
            <p:ph idx="1"/>
          </p:nvPr>
        </p:nvSpPr>
        <p:spPr/>
        <p:txBody>
          <a:bodyPr/>
          <a:lstStyle/>
          <a:p>
            <a:endParaRPr lang="en-US" altLang="zh-TW" dirty="0"/>
          </a:p>
          <a:p>
            <a:endParaRPr lang="zh-TW" altLang="en-US" dirty="0"/>
          </a:p>
        </p:txBody>
      </p:sp>
      <p:pic>
        <p:nvPicPr>
          <p:cNvPr id="5" name="圖片 4">
            <a:extLst>
              <a:ext uri="{FF2B5EF4-FFF2-40B4-BE49-F238E27FC236}">
                <a16:creationId xmlns:a16="http://schemas.microsoft.com/office/drawing/2014/main" id="{CFF9243F-62D5-45CE-9525-9263C93924E1}"/>
              </a:ext>
            </a:extLst>
          </p:cNvPr>
          <p:cNvPicPr>
            <a:picLocks noChangeAspect="1"/>
          </p:cNvPicPr>
          <p:nvPr/>
        </p:nvPicPr>
        <p:blipFill>
          <a:blip r:embed="rId2"/>
          <a:stretch>
            <a:fillRect/>
          </a:stretch>
        </p:blipFill>
        <p:spPr>
          <a:xfrm>
            <a:off x="492750" y="1459148"/>
            <a:ext cx="4974391" cy="5272071"/>
          </a:xfrm>
          <a:prstGeom prst="rect">
            <a:avLst/>
          </a:prstGeom>
        </p:spPr>
      </p:pic>
      <p:pic>
        <p:nvPicPr>
          <p:cNvPr id="6" name="圖片 5">
            <a:extLst>
              <a:ext uri="{FF2B5EF4-FFF2-40B4-BE49-F238E27FC236}">
                <a16:creationId xmlns:a16="http://schemas.microsoft.com/office/drawing/2014/main" id="{547A9685-6A02-4190-9311-05FFCBC8D3B7}"/>
              </a:ext>
            </a:extLst>
          </p:cNvPr>
          <p:cNvPicPr>
            <a:picLocks noChangeAspect="1"/>
          </p:cNvPicPr>
          <p:nvPr/>
        </p:nvPicPr>
        <p:blipFill>
          <a:blip r:embed="rId3"/>
          <a:stretch>
            <a:fillRect/>
          </a:stretch>
        </p:blipFill>
        <p:spPr>
          <a:xfrm>
            <a:off x="5736370" y="2642841"/>
            <a:ext cx="6160558" cy="3052528"/>
          </a:xfrm>
          <a:prstGeom prst="rect">
            <a:avLst/>
          </a:prstGeom>
        </p:spPr>
      </p:pic>
      <p:sp>
        <p:nvSpPr>
          <p:cNvPr id="7" name="文字方塊 6">
            <a:extLst>
              <a:ext uri="{FF2B5EF4-FFF2-40B4-BE49-F238E27FC236}">
                <a16:creationId xmlns:a16="http://schemas.microsoft.com/office/drawing/2014/main" id="{11C8F1F7-4309-4327-B49A-935904AB4E50}"/>
              </a:ext>
            </a:extLst>
          </p:cNvPr>
          <p:cNvSpPr txBox="1"/>
          <p:nvPr/>
        </p:nvSpPr>
        <p:spPr>
          <a:xfrm>
            <a:off x="8317149" y="2292964"/>
            <a:ext cx="3696511" cy="369332"/>
          </a:xfrm>
          <a:prstGeom prst="rect">
            <a:avLst/>
          </a:prstGeom>
          <a:noFill/>
        </p:spPr>
        <p:txBody>
          <a:bodyPr wrap="square" rtlCol="0">
            <a:spAutoFit/>
          </a:bodyPr>
          <a:lstStyle/>
          <a:p>
            <a:r>
              <a:rPr lang="en-US" altLang="zh-TW" dirty="0" err="1"/>
              <a:t>SimpleITK</a:t>
            </a:r>
            <a:r>
              <a:rPr lang="en-US" altLang="zh-TW" dirty="0"/>
              <a:t> </a:t>
            </a:r>
            <a:endParaRPr lang="zh-TW" altLang="en-US" dirty="0"/>
          </a:p>
        </p:txBody>
      </p:sp>
    </p:spTree>
    <p:extLst>
      <p:ext uri="{BB962C8B-B14F-4D97-AF65-F5344CB8AC3E}">
        <p14:creationId xmlns:p14="http://schemas.microsoft.com/office/powerpoint/2010/main" val="315484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EA7ADAC-341C-47BB-ADF1-BE1A85418366}"/>
              </a:ext>
            </a:extLst>
          </p:cNvPr>
          <p:cNvSpPr>
            <a:spLocks noGrp="1"/>
          </p:cNvSpPr>
          <p:nvPr>
            <p:ph idx="1"/>
          </p:nvPr>
        </p:nvSpPr>
        <p:spPr/>
        <p:txBody>
          <a:bodyPr>
            <a:normAutofit/>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a:t>
            </a:r>
            <a:r>
              <a:rPr lang="en-US" altLang="zh-TW" b="0" i="0" dirty="0">
                <a:solidFill>
                  <a:srgbClr val="FF0000"/>
                </a:solidFill>
                <a:effectLst/>
                <a:latin typeface="Times New Roman" panose="02020603050405020304" pitchFamily="18" charset="0"/>
              </a:rPr>
              <a:t>global</a:t>
            </a:r>
            <a:r>
              <a:rPr lang="en-US" altLang="zh-TW" b="0" i="0" dirty="0">
                <a:solidFill>
                  <a:srgbClr val="000000"/>
                </a:solidFill>
                <a:effectLst/>
                <a:latin typeface="Times New Roman" panose="02020603050405020304" pitchFamily="18" charset="0"/>
              </a:rPr>
              <a:t> support (affine transform) or </a:t>
            </a:r>
            <a:r>
              <a:rPr lang="en-US" altLang="zh-TW" b="0" i="0" dirty="0">
                <a:solidFill>
                  <a:srgbClr val="FF0000"/>
                </a:solidFill>
                <a:effectLst/>
                <a:latin typeface="Times New Roman" panose="02020603050405020304" pitchFamily="18" charset="0"/>
              </a:rPr>
              <a:t>local</a:t>
            </a:r>
            <a:r>
              <a:rPr lang="en-US" altLang="zh-TW" b="0" i="0" dirty="0">
                <a:solidFill>
                  <a:srgbClr val="000000"/>
                </a:solidFill>
                <a:effectLst/>
                <a:latin typeface="Times New Roman" panose="02020603050405020304" pitchFamily="18" charset="0"/>
              </a:rPr>
              <a:t> support (a displacement field transform). If any map in a composite transform has global support then the composite transform has global support. </a:t>
            </a:r>
          </a:p>
          <a:p>
            <a:r>
              <a:rPr lang="en-US" altLang="zh-TW" dirty="0"/>
              <a:t>Affine and deformable </a:t>
            </a:r>
            <a:r>
              <a:rPr lang="en-US" altLang="zh-TW" dirty="0">
                <a:solidFill>
                  <a:srgbClr val="FF0000"/>
                </a:solidFill>
              </a:rPr>
              <a:t>similarity metrics </a:t>
            </a:r>
            <a:r>
              <a:rPr lang="en-US" altLang="zh-TW" dirty="0"/>
              <a:t>should look </a:t>
            </a:r>
            <a:r>
              <a:rPr lang="en-US" altLang="zh-TW" dirty="0">
                <a:solidFill>
                  <a:srgbClr val="FF0000"/>
                </a:solidFill>
              </a:rPr>
              <a:t>as similar as </a:t>
            </a:r>
            <a:r>
              <a:rPr lang="en-US" altLang="zh-TW" dirty="0" err="1">
                <a:solidFill>
                  <a:srgbClr val="FF0000"/>
                </a:solidFill>
              </a:rPr>
              <a:t>possible</a:t>
            </a:r>
            <a:r>
              <a:rPr lang="en-US" altLang="zh-TW" dirty="0" err="1"/>
              <a:t>.Users</a:t>
            </a:r>
            <a:r>
              <a:rPr lang="en-US" altLang="zh-TW" dirty="0"/>
              <a:t> should be able to combine multiple similarity metrics, some of which may operate on different data types</a:t>
            </a:r>
          </a:p>
          <a:p>
            <a:r>
              <a:rPr lang="en-US" altLang="zh-TW" b="0" i="0" dirty="0">
                <a:solidFill>
                  <a:srgbClr val="000000"/>
                </a:solidFill>
                <a:effectLst/>
                <a:latin typeface="Times New Roman" panose="02020603050405020304" pitchFamily="18" charset="0"/>
              </a:rPr>
              <a:t>Both “fixed” and “moving” images may have </a:t>
            </a:r>
            <a:r>
              <a:rPr lang="en-US" altLang="zh-TW" b="0" i="0" dirty="0">
                <a:solidFill>
                  <a:srgbClr val="FF0000"/>
                </a:solidFill>
                <a:effectLst/>
                <a:latin typeface="Times New Roman" panose="02020603050405020304" pitchFamily="18" charset="0"/>
              </a:rPr>
              <a:t>initial transforms</a:t>
            </a:r>
            <a:r>
              <a:rPr lang="en-US" altLang="zh-TW" b="0" i="0" dirty="0">
                <a:solidFill>
                  <a:srgbClr val="000000"/>
                </a:solidFill>
                <a:effectLst/>
                <a:latin typeface="Times New Roman" panose="02020603050405020304" pitchFamily="18" charset="0"/>
              </a:rPr>
              <a:t>. 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a:p>
            <a:endParaRPr lang="en-US" altLang="zh-TW" dirty="0"/>
          </a:p>
          <a:p>
            <a:endParaRPr lang="en-US" altLang="zh-TW" dirty="0">
              <a:solidFill>
                <a:srgbClr val="FF0000"/>
              </a:solidFill>
            </a:endParaRPr>
          </a:p>
          <a:p>
            <a:endParaRPr lang="zh-TW" altLang="en-US" dirty="0"/>
          </a:p>
        </p:txBody>
      </p:sp>
      <p:sp>
        <p:nvSpPr>
          <p:cNvPr id="6" name="標題 1">
            <a:extLst>
              <a:ext uri="{FF2B5EF4-FFF2-40B4-BE49-F238E27FC236}">
                <a16:creationId xmlns:a16="http://schemas.microsoft.com/office/drawing/2014/main" id="{D0EBC789-EFDC-48D5-A061-8D62BAD564D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Purpose</a:t>
            </a:r>
          </a:p>
        </p:txBody>
      </p:sp>
    </p:spTree>
    <p:extLst>
      <p:ext uri="{BB962C8B-B14F-4D97-AF65-F5344CB8AC3E}">
        <p14:creationId xmlns:p14="http://schemas.microsoft.com/office/powerpoint/2010/main" val="80822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8C5BCD-AC27-46E7-9748-5B9FA8EEB840}"/>
              </a:ext>
            </a:extLst>
          </p:cNvPr>
          <p:cNvSpPr>
            <a:spLocks noGrp="1"/>
          </p:cNvSpPr>
          <p:nvPr>
            <p:ph type="title"/>
          </p:nvPr>
        </p:nvSpPr>
        <p:spPr>
          <a:xfrm>
            <a:off x="2150377" y="1643301"/>
            <a:ext cx="9817100" cy="1055198"/>
          </a:xfrm>
        </p:spPr>
        <p:txBody>
          <a:bodyPr>
            <a:normAutofit/>
          </a:bodyPr>
          <a:lstStyle/>
          <a:p>
            <a:r>
              <a:rPr lang="en-US" altLang="zh-TW" dirty="0"/>
              <a:t>Local 			</a:t>
            </a:r>
            <a:r>
              <a:rPr lang="zh-TW" altLang="en-US" dirty="0"/>
              <a:t>  </a:t>
            </a:r>
            <a:r>
              <a:rPr lang="en-US" altLang="zh-TW" dirty="0" err="1"/>
              <a:t>v.s</a:t>
            </a:r>
            <a:r>
              <a:rPr lang="en-US" altLang="zh-TW" dirty="0"/>
              <a:t>.		 Global</a:t>
            </a:r>
            <a:endParaRPr lang="zh-TW" altLang="en-US" dirty="0"/>
          </a:p>
        </p:txBody>
      </p:sp>
      <p:pic>
        <p:nvPicPr>
          <p:cNvPr id="5" name="圖片 4">
            <a:extLst>
              <a:ext uri="{FF2B5EF4-FFF2-40B4-BE49-F238E27FC236}">
                <a16:creationId xmlns:a16="http://schemas.microsoft.com/office/drawing/2014/main" id="{E0869F2B-3962-41EB-9978-F8F3671A4241}"/>
              </a:ext>
            </a:extLst>
          </p:cNvPr>
          <p:cNvPicPr>
            <a:picLocks noChangeAspect="1"/>
          </p:cNvPicPr>
          <p:nvPr/>
        </p:nvPicPr>
        <p:blipFill>
          <a:blip r:embed="rId3"/>
          <a:stretch>
            <a:fillRect/>
          </a:stretch>
        </p:blipFill>
        <p:spPr>
          <a:xfrm>
            <a:off x="0" y="3200278"/>
            <a:ext cx="5967375" cy="2018506"/>
          </a:xfrm>
          <a:prstGeom prst="rect">
            <a:avLst/>
          </a:prstGeom>
        </p:spPr>
      </p:pic>
      <p:sp>
        <p:nvSpPr>
          <p:cNvPr id="7" name="文字方塊 6">
            <a:extLst>
              <a:ext uri="{FF2B5EF4-FFF2-40B4-BE49-F238E27FC236}">
                <a16:creationId xmlns:a16="http://schemas.microsoft.com/office/drawing/2014/main" id="{D36872FC-10C4-43F5-B23B-3126FC90BC75}"/>
              </a:ext>
            </a:extLst>
          </p:cNvPr>
          <p:cNvSpPr txBox="1"/>
          <p:nvPr/>
        </p:nvSpPr>
        <p:spPr>
          <a:xfrm>
            <a:off x="5967375" y="6519446"/>
            <a:ext cx="8355512" cy="338554"/>
          </a:xfrm>
          <a:prstGeom prst="rect">
            <a:avLst/>
          </a:prstGeom>
          <a:noFill/>
        </p:spPr>
        <p:txBody>
          <a:bodyPr wrap="square">
            <a:spAutoFit/>
          </a:bodyPr>
          <a:lstStyle/>
          <a:p>
            <a:r>
              <a:rPr lang="en-US" altLang="zh-TW" sz="800" dirty="0"/>
              <a:t>Left figure:</a:t>
            </a:r>
            <a:r>
              <a:rPr lang="zh-TW" altLang="en-US" sz="800" dirty="0"/>
              <a:t>https://www.researchgate.net/figure/The-concept-of-displacement-fields-A-displacement-field-gives-for-every-pixel_fig1_267946997</a:t>
            </a:r>
            <a:endParaRPr lang="en-US" altLang="zh-TW" sz="800" dirty="0"/>
          </a:p>
          <a:p>
            <a:r>
              <a:rPr lang="en-US" altLang="zh-TW" sz="800" dirty="0"/>
              <a:t>Right </a:t>
            </a:r>
            <a:r>
              <a:rPr lang="en-US" altLang="zh-TW" sz="800" dirty="0" err="1"/>
              <a:t>figure:https</a:t>
            </a:r>
            <a:r>
              <a:rPr lang="en-US" altLang="zh-TW" sz="800" dirty="0"/>
              <a:t>://pubs.rsc.org/</a:t>
            </a:r>
            <a:r>
              <a:rPr lang="en-US" altLang="zh-TW" sz="800" dirty="0" err="1"/>
              <a:t>en</a:t>
            </a:r>
            <a:r>
              <a:rPr lang="en-US" altLang="zh-TW" sz="800" dirty="0"/>
              <a:t>/content/</a:t>
            </a:r>
            <a:r>
              <a:rPr lang="en-US" altLang="zh-TW" sz="800" dirty="0" err="1"/>
              <a:t>articlelanding</a:t>
            </a:r>
            <a:r>
              <a:rPr lang="en-US" altLang="zh-TW" sz="800" dirty="0"/>
              <a:t>/2012/</a:t>
            </a:r>
            <a:r>
              <a:rPr lang="en-US" altLang="zh-TW" sz="800" dirty="0" err="1"/>
              <a:t>sm</a:t>
            </a:r>
            <a:r>
              <a:rPr lang="en-US" altLang="zh-TW" sz="800" dirty="0"/>
              <a:t>/c2sm25364j#!</a:t>
            </a:r>
            <a:r>
              <a:rPr lang="en-US" altLang="zh-TW" sz="800" dirty="0" err="1"/>
              <a:t>divAbstract</a:t>
            </a:r>
            <a:endParaRPr lang="zh-TW" altLang="en-US" sz="800" dirty="0"/>
          </a:p>
        </p:txBody>
      </p:sp>
      <p:pic>
        <p:nvPicPr>
          <p:cNvPr id="9" name="圖片 8">
            <a:extLst>
              <a:ext uri="{FF2B5EF4-FFF2-40B4-BE49-F238E27FC236}">
                <a16:creationId xmlns:a16="http://schemas.microsoft.com/office/drawing/2014/main" id="{08E03D23-89B2-4628-89B0-11258AFEA7EF}"/>
              </a:ext>
            </a:extLst>
          </p:cNvPr>
          <p:cNvPicPr>
            <a:picLocks noChangeAspect="1"/>
          </p:cNvPicPr>
          <p:nvPr/>
        </p:nvPicPr>
        <p:blipFill>
          <a:blip r:embed="rId4"/>
          <a:stretch>
            <a:fillRect/>
          </a:stretch>
        </p:blipFill>
        <p:spPr>
          <a:xfrm>
            <a:off x="7552127" y="3452344"/>
            <a:ext cx="4191202" cy="1563384"/>
          </a:xfrm>
          <a:prstGeom prst="rect">
            <a:avLst/>
          </a:prstGeom>
        </p:spPr>
      </p:pic>
      <p:sp>
        <p:nvSpPr>
          <p:cNvPr id="10" name="文字方塊 9">
            <a:extLst>
              <a:ext uri="{FF2B5EF4-FFF2-40B4-BE49-F238E27FC236}">
                <a16:creationId xmlns:a16="http://schemas.microsoft.com/office/drawing/2014/main" id="{987621C7-314B-42D5-B4A7-D7839B04A582}"/>
              </a:ext>
            </a:extLst>
          </p:cNvPr>
          <p:cNvSpPr txBox="1"/>
          <p:nvPr/>
        </p:nvSpPr>
        <p:spPr>
          <a:xfrm>
            <a:off x="8540348" y="2707370"/>
            <a:ext cx="2667000" cy="646331"/>
          </a:xfrm>
          <a:prstGeom prst="rect">
            <a:avLst/>
          </a:prstGeom>
          <a:noFill/>
        </p:spPr>
        <p:txBody>
          <a:bodyPr wrap="square" rtlCol="0">
            <a:spAutoFit/>
          </a:bodyPr>
          <a:lstStyle/>
          <a:p>
            <a:r>
              <a:rPr lang="en-US" altLang="zh-TW" dirty="0"/>
              <a:t>Affine : it preserves parallelism, collinearity</a:t>
            </a:r>
            <a:endParaRPr lang="zh-TW" altLang="en-US" dirty="0"/>
          </a:p>
        </p:txBody>
      </p:sp>
      <p:sp>
        <p:nvSpPr>
          <p:cNvPr id="11" name="文字方塊 10">
            <a:extLst>
              <a:ext uri="{FF2B5EF4-FFF2-40B4-BE49-F238E27FC236}">
                <a16:creationId xmlns:a16="http://schemas.microsoft.com/office/drawing/2014/main" id="{0BAB45EE-DE34-4542-8DF0-672193C0C17B}"/>
              </a:ext>
            </a:extLst>
          </p:cNvPr>
          <p:cNvSpPr txBox="1"/>
          <p:nvPr/>
        </p:nvSpPr>
        <p:spPr>
          <a:xfrm>
            <a:off x="1924086" y="2727064"/>
            <a:ext cx="2667000" cy="369332"/>
          </a:xfrm>
          <a:prstGeom prst="rect">
            <a:avLst/>
          </a:prstGeom>
          <a:noFill/>
        </p:spPr>
        <p:txBody>
          <a:bodyPr wrap="square" rtlCol="0">
            <a:spAutoFit/>
          </a:bodyPr>
          <a:lstStyle/>
          <a:p>
            <a:r>
              <a:rPr lang="en-US" altLang="zh-TW" dirty="0"/>
              <a:t>deformation(</a:t>
            </a:r>
            <a:r>
              <a:rPr lang="zh-TW" altLang="en-US" dirty="0"/>
              <a:t>變形</a:t>
            </a:r>
            <a:r>
              <a:rPr lang="en-US" altLang="zh-TW" dirty="0"/>
              <a:t>)</a:t>
            </a:r>
            <a:endParaRPr lang="zh-TW" altLang="en-US" dirty="0"/>
          </a:p>
        </p:txBody>
      </p:sp>
      <p:sp>
        <p:nvSpPr>
          <p:cNvPr id="12" name="文字方塊 11">
            <a:extLst>
              <a:ext uri="{FF2B5EF4-FFF2-40B4-BE49-F238E27FC236}">
                <a16:creationId xmlns:a16="http://schemas.microsoft.com/office/drawing/2014/main" id="{CDA433A1-8D96-417A-BFBC-646A4F529B3D}"/>
              </a:ext>
            </a:extLst>
          </p:cNvPr>
          <p:cNvSpPr txBox="1"/>
          <p:nvPr/>
        </p:nvSpPr>
        <p:spPr>
          <a:xfrm>
            <a:off x="678105" y="596063"/>
            <a:ext cx="11289372" cy="646331"/>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a:t>
            </a:r>
            <a:r>
              <a:rPr lang="en-US" altLang="zh-TW" b="0" i="0" dirty="0">
                <a:solidFill>
                  <a:srgbClr val="FF0000"/>
                </a:solidFill>
                <a:effectLst/>
                <a:latin typeface="Times New Roman" panose="02020603050405020304" pitchFamily="18" charset="0"/>
              </a:rPr>
              <a:t>global</a:t>
            </a:r>
            <a:r>
              <a:rPr lang="en-US" altLang="zh-TW" b="0" i="0" dirty="0">
                <a:solidFill>
                  <a:srgbClr val="000000"/>
                </a:solidFill>
                <a:effectLst/>
                <a:latin typeface="Times New Roman" panose="02020603050405020304" pitchFamily="18" charset="0"/>
              </a:rPr>
              <a:t> support (affine transform) or </a:t>
            </a:r>
            <a:r>
              <a:rPr lang="en-US" altLang="zh-TW" b="0" i="0" dirty="0">
                <a:solidFill>
                  <a:srgbClr val="FF0000"/>
                </a:solidFill>
                <a:effectLst/>
                <a:latin typeface="Times New Roman" panose="02020603050405020304" pitchFamily="18" charset="0"/>
              </a:rPr>
              <a:t>local</a:t>
            </a:r>
            <a:r>
              <a:rPr lang="en-US" altLang="zh-TW" b="0" i="0" dirty="0">
                <a:solidFill>
                  <a:srgbClr val="000000"/>
                </a:solidFill>
                <a:effectLst/>
                <a:latin typeface="Times New Roman" panose="02020603050405020304" pitchFamily="18" charset="0"/>
              </a:rPr>
              <a:t> support (a displacement field transform). If any map in a composite transform has global support then the composite transform has global support. </a:t>
            </a:r>
          </a:p>
        </p:txBody>
      </p:sp>
    </p:spTree>
    <p:extLst>
      <p:ext uri="{BB962C8B-B14F-4D97-AF65-F5344CB8AC3E}">
        <p14:creationId xmlns:p14="http://schemas.microsoft.com/office/powerpoint/2010/main" val="3042022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2501</TotalTime>
  <Words>4192</Words>
  <Application>Microsoft Office PowerPoint</Application>
  <PresentationFormat>寬螢幕</PresentationFormat>
  <Paragraphs>231</Paragraphs>
  <Slides>29</Slides>
  <Notes>17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29</vt:i4>
      </vt:variant>
    </vt:vector>
  </HeadingPairs>
  <TitlesOfParts>
    <vt:vector size="40" baseType="lpstr">
      <vt:lpstr>Helvetica Neue</vt:lpstr>
      <vt:lpstr>NexusSerif</vt:lpstr>
      <vt:lpstr>微軟正黑體</vt:lpstr>
      <vt:lpstr>Arial</vt:lpstr>
      <vt:lpstr>Arial</vt:lpstr>
      <vt:lpstr>Arial Rounded MT Bold</vt:lpstr>
      <vt:lpstr>Calibri</vt:lpstr>
      <vt:lpstr>Calibri Light</vt:lpstr>
      <vt:lpstr>Cambria Math</vt:lpstr>
      <vt:lpstr>Times New Roman</vt:lpstr>
      <vt:lpstr>Office 佈景主題</vt:lpstr>
      <vt:lpstr>The insight toolkit image registration framework</vt:lpstr>
      <vt:lpstr>outline</vt:lpstr>
      <vt:lpstr>Motivation </vt:lpstr>
      <vt:lpstr>Background </vt:lpstr>
      <vt:lpstr>Why did I use SimpleITK instead of ITK.</vt:lpstr>
      <vt:lpstr>Image registration</vt:lpstr>
      <vt:lpstr>Core software components </vt:lpstr>
      <vt:lpstr>PowerPoint 簡報</vt:lpstr>
      <vt:lpstr>Local      v.s.   Global</vt:lpstr>
      <vt:lpstr>Similarity metrics</vt:lpstr>
      <vt:lpstr>Initial transformation</vt:lpstr>
      <vt:lpstr>Registration bias</vt:lpstr>
      <vt:lpstr>Registration bias</vt:lpstr>
      <vt:lpstr>3D reconstruction</vt:lpstr>
      <vt:lpstr>Real medical Images</vt:lpstr>
      <vt:lpstr>One-to-one object interpolation</vt:lpstr>
      <vt:lpstr>Spline interpolation</vt:lpstr>
      <vt:lpstr>Scene-based interpolation</vt:lpstr>
      <vt:lpstr>Real medical images</vt:lpstr>
      <vt:lpstr>PowerPoint 簡報</vt:lpstr>
      <vt:lpstr>PowerPoint 簡報</vt:lpstr>
      <vt:lpstr>PowerPoint 簡報</vt:lpstr>
      <vt:lpstr>Asymmetric interpolation </vt:lpstr>
      <vt:lpstr>PowerPoint 簡報</vt:lpstr>
      <vt:lpstr>PowerPoint 簡報</vt:lpstr>
      <vt:lpstr>PowerPoint 簡報</vt:lpstr>
      <vt:lpstr>PowerPoint 簡報</vt:lpstr>
      <vt:lpstr>PowerPoint 簡報</vt:lpstr>
      <vt:lpstr>你有什麼問題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insight toolkit image registration framework</dc:title>
  <dc:creator>攸俺 林</dc:creator>
  <cp:lastModifiedBy>苯異丙胺</cp:lastModifiedBy>
  <cp:revision>38</cp:revision>
  <dcterms:created xsi:type="dcterms:W3CDTF">2021-01-03T16:11:20Z</dcterms:created>
  <dcterms:modified xsi:type="dcterms:W3CDTF">2021-01-06T00:47:43Z</dcterms:modified>
</cp:coreProperties>
</file>