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9" r:id="rId6"/>
    <p:sldId id="260" r:id="rId7"/>
    <p:sldId id="258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6" r:id="rId26"/>
    <p:sldId id="280" r:id="rId27"/>
    <p:sldId id="288" r:id="rId28"/>
    <p:sldId id="289" r:id="rId29"/>
    <p:sldId id="290" r:id="rId30"/>
  </p:sldIdLst>
  <p:sldSz cx="9144000" cy="6858000" type="screen4x3"/>
  <p:notesSz cx="9929813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Forte" panose="03060902040502070203" pitchFamily="66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Forte" panose="03060902040502070203" pitchFamily="66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Forte" panose="03060902040502070203" pitchFamily="66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Forte" panose="03060902040502070203" pitchFamily="66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Forte" panose="03060902040502070203" pitchFamily="66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1"/>
        </a:solidFill>
        <a:latin typeface="Forte" panose="03060902040502070203" pitchFamily="66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1"/>
        </a:solidFill>
        <a:latin typeface="Forte" panose="03060902040502070203" pitchFamily="66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1"/>
        </a:solidFill>
        <a:latin typeface="Forte" panose="03060902040502070203" pitchFamily="66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1"/>
        </a:solidFill>
        <a:latin typeface="Forte" panose="03060902040502070203" pitchFamily="66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083010054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FFFB3"/>
    <a:srgbClr val="FCD9D9"/>
    <a:srgbClr val="DAE3F3"/>
    <a:srgbClr val="E6E6E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9" autoAdjust="0"/>
    <p:restoredTop sz="87647" autoAdjust="0"/>
  </p:normalViewPr>
  <p:slideViewPr>
    <p:cSldViewPr snapToGrid="0">
      <p:cViewPr varScale="1">
        <p:scale>
          <a:sx n="100" d="100"/>
          <a:sy n="100" d="100"/>
        </p:scale>
        <p:origin x="17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40"/>
        <p:guide pos="3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59B746E-0CBF-4EE1-B910-A16ACBDF20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41313"/>
          </a:xfrm>
          <a:prstGeom prst="rect">
            <a:avLst/>
          </a:prstGeom>
        </p:spPr>
        <p:txBody>
          <a:bodyPr vert="horz" lIns="88240" tIns="44120" rIns="88240" bIns="441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56C233-3651-478A-8745-42DC366FC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3712" cy="341313"/>
          </a:xfrm>
          <a:prstGeom prst="rect">
            <a:avLst/>
          </a:prstGeom>
        </p:spPr>
        <p:txBody>
          <a:bodyPr vert="horz" lIns="88240" tIns="44120" rIns="88240" bIns="441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2A7A9D7-E400-459D-B085-7460F176BC97}" type="datetimeFigureOut">
              <a:rPr lang="zh-TW" altLang="en-US"/>
              <a:pPr>
                <a:defRPr/>
              </a:pPr>
              <a:t>2020/12/8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B17772-7873-41FD-8B4C-3D7F230822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3713" cy="341312"/>
          </a:xfrm>
          <a:prstGeom prst="rect">
            <a:avLst/>
          </a:prstGeom>
        </p:spPr>
        <p:txBody>
          <a:bodyPr vert="horz" lIns="88240" tIns="44120" rIns="88240" bIns="441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4F93E08-5CFD-406B-A0DE-33FD0EC8B1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3712" cy="341312"/>
          </a:xfrm>
          <a:prstGeom prst="rect">
            <a:avLst/>
          </a:prstGeom>
        </p:spPr>
        <p:txBody>
          <a:bodyPr vert="horz" lIns="88240" tIns="44120" rIns="88240" bIns="441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B6093B7-5BE0-4777-A5B0-285EE8B06E8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5D5ADC9-EB4D-497E-A634-A1A92D6616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41313"/>
          </a:xfrm>
          <a:prstGeom prst="rect">
            <a:avLst/>
          </a:prstGeom>
        </p:spPr>
        <p:txBody>
          <a:bodyPr vert="horz" lIns="88240" tIns="44120" rIns="88240" bIns="441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8A8FDC6-31E4-411F-B6F8-622A5695F28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24513" y="0"/>
            <a:ext cx="4303712" cy="341313"/>
          </a:xfrm>
          <a:prstGeom prst="rect">
            <a:avLst/>
          </a:prstGeom>
        </p:spPr>
        <p:txBody>
          <a:bodyPr vert="horz" lIns="88240" tIns="44120" rIns="88240" bIns="441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529FDAC-8596-4E15-B918-C3FE45BCBDE4}" type="datetimeFigureOut">
              <a:rPr lang="zh-TW" altLang="en-US"/>
              <a:pPr>
                <a:defRPr/>
              </a:pPr>
              <a:t>2020/12/8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412F3D3E-AD63-4FE2-A490-E085B171EF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9113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40" tIns="44120" rIns="88240" bIns="441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77EFB630-368E-4AE1-AD7D-1338D2FD5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5437" cy="2676525"/>
          </a:xfrm>
          <a:prstGeom prst="rect">
            <a:avLst/>
          </a:prstGeom>
        </p:spPr>
        <p:txBody>
          <a:bodyPr vert="horz" lIns="88240" tIns="44120" rIns="88240" bIns="44120" rtlCol="0"/>
          <a:lstStyle/>
          <a:p>
            <a:pPr lvl="0"/>
            <a:r>
              <a:rPr lang="zh-TW" altLang="en-US" noProof="0"/>
              <a:t>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ABFA5B-1564-4C46-9774-821C0736B7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3713" cy="341312"/>
          </a:xfrm>
          <a:prstGeom prst="rect">
            <a:avLst/>
          </a:prstGeom>
        </p:spPr>
        <p:txBody>
          <a:bodyPr vert="horz" lIns="88240" tIns="44120" rIns="88240" bIns="441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F18FAA-C5C3-4B96-A2E4-4D6F4D07E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624513" y="6456363"/>
            <a:ext cx="4303712" cy="341312"/>
          </a:xfrm>
          <a:prstGeom prst="rect">
            <a:avLst/>
          </a:prstGeom>
        </p:spPr>
        <p:txBody>
          <a:bodyPr vert="horz" lIns="88240" tIns="44120" rIns="88240" bIns="441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06A8FDA-74EA-4465-B96D-595542615C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>
            <a:extLst>
              <a:ext uri="{FF2B5EF4-FFF2-40B4-BE49-F238E27FC236}">
                <a16:creationId xmlns:a16="http://schemas.microsoft.com/office/drawing/2014/main" id="{D5DD305A-FE77-4CCF-A725-905EF20DD2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>
            <a:extLst>
              <a:ext uri="{FF2B5EF4-FFF2-40B4-BE49-F238E27FC236}">
                <a16:creationId xmlns:a16="http://schemas.microsoft.com/office/drawing/2014/main" id="{72A13D0A-5E23-460B-8E5E-C8FB0099C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dirty="0"/>
          </a:p>
        </p:txBody>
      </p:sp>
      <p:sp>
        <p:nvSpPr>
          <p:cNvPr id="19460" name="投影片編號版面配置區 3">
            <a:extLst>
              <a:ext uri="{FF2B5EF4-FFF2-40B4-BE49-F238E27FC236}">
                <a16:creationId xmlns:a16="http://schemas.microsoft.com/office/drawing/2014/main" id="{B5A79B40-A722-425C-97FC-7E1FB3059A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4000">
                <a:solidFill>
                  <a:schemeClr val="tx1"/>
                </a:solidFill>
                <a:latin typeface="Forte" panose="03060902040502070203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Forte" panose="03060902040502070203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Forte" panose="03060902040502070203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Forte" panose="03060902040502070203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Forte" panose="03060902040502070203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orte" panose="03060902040502070203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orte" panose="03060902040502070203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orte" panose="03060902040502070203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orte" panose="03060902040502070203" pitchFamily="66" charset="0"/>
                <a:ea typeface="新細明體" panose="02020500000000000000" pitchFamily="18" charset="-120"/>
              </a:defRPr>
            </a:lvl9pPr>
          </a:lstStyle>
          <a:p>
            <a:fld id="{37139355-E651-4F6A-A25F-46A60D9B1210}" type="slidenum">
              <a:rPr lang="zh-TW" altLang="en-US" sz="1200" smtClean="0"/>
              <a:pPr/>
              <a:t>1</a:t>
            </a:fld>
            <a:endParaRPr lang="zh-TW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DFC33A-083B-489A-9ABD-8E88AC01C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68" y="2636911"/>
            <a:ext cx="8810664" cy="72009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>
            <a:softEdge rad="12700"/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圖片 12" descr="MC900433867.PNG">
            <a:extLst>
              <a:ext uri="{FF2B5EF4-FFF2-40B4-BE49-F238E27FC236}">
                <a16:creationId xmlns:a16="http://schemas.microsoft.com/office/drawing/2014/main" id="{4684B14A-C946-45AB-BC8A-8CBE14EBD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1476375" cy="14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10">
            <a:extLst>
              <a:ext uri="{FF2B5EF4-FFF2-40B4-BE49-F238E27FC236}">
                <a16:creationId xmlns:a16="http://schemas.microsoft.com/office/drawing/2014/main" id="{BF8C859D-36F5-4A79-AA65-254EF244B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3" r="-217" b="6032"/>
          <a:stretch>
            <a:fillRect/>
          </a:stretch>
        </p:blipFill>
        <p:spPr bwMode="auto">
          <a:xfrm>
            <a:off x="6616700" y="6178550"/>
            <a:ext cx="25273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403648" y="1341438"/>
            <a:ext cx="7086600" cy="1295473"/>
          </a:xfrm>
        </p:spPr>
        <p:txBody>
          <a:bodyPr>
            <a:normAutofit/>
          </a:bodyPr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73016"/>
            <a:ext cx="56388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solidFill>
                  <a:srgbClr val="990033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頁尾版面配置區 2">
            <a:extLst>
              <a:ext uri="{FF2B5EF4-FFF2-40B4-BE49-F238E27FC236}">
                <a16:creationId xmlns:a16="http://schemas.microsoft.com/office/drawing/2014/main" id="{D2B87872-9101-4F0D-9FB3-B68AFE88BB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91300"/>
            <a:ext cx="1539875" cy="266700"/>
          </a:xfrm>
        </p:spPr>
        <p:txBody>
          <a:bodyPr/>
          <a:lstStyle>
            <a:lvl1pPr algn="ctr">
              <a:defRPr sz="105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FFAE3BED-66B3-436C-BF57-1F938BCCD7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4298950" y="6342063"/>
            <a:ext cx="647700" cy="266700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117BDBF1-854A-4C0A-9CBF-D9F9A40E9E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57985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30A0581A-0E92-48BA-BAD4-EE4FD2F3C7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03625" y="6597650"/>
            <a:ext cx="1905000" cy="312738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TW"/>
              <a:t>Class0.</a:t>
            </a:r>
            <a:fld id="{A2175BC1-4497-4D4D-AE0B-F701F538E619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06496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379413"/>
            <a:ext cx="1919287" cy="571658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379413"/>
            <a:ext cx="5607050" cy="571658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1CBD6F6-BF82-4F76-88FC-7D24BA18E6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03625" y="6597650"/>
            <a:ext cx="1905000" cy="312738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TW"/>
              <a:t>Class0.</a:t>
            </a:r>
            <a:fld id="{3C9767F6-280D-447D-B08A-EDD62A794B2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349715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1863" y="379413"/>
            <a:ext cx="7158037" cy="103346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>
            <a:normAutofit/>
          </a:bodyPr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F80FE7C7-B337-4C0D-9A3B-79683A62B2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03625" y="6597650"/>
            <a:ext cx="1905000" cy="312738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TW"/>
              <a:t>Class0.</a:t>
            </a:r>
            <a:fld id="{5DDE8ED4-833B-4699-9D7E-B80BB34C160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824526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1863" y="379413"/>
            <a:ext cx="7158037" cy="103346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949325" y="1981200"/>
            <a:ext cx="7661275" cy="4114800"/>
          </a:xfrm>
        </p:spPr>
        <p:txBody>
          <a:bodyPr>
            <a:normAutofit/>
          </a:bodyPr>
          <a:lstStyle/>
          <a:p>
            <a:pPr lvl="0"/>
            <a:r>
              <a:rPr lang="zh-TW" altLang="en-US" noProof="0"/>
              <a:t>按一下圖示以新增圖表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15D91B8-E35E-42E2-A9AA-3FB31546BC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03625" y="6597650"/>
            <a:ext cx="1905000" cy="312738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TW"/>
              <a:t>Class0.</a:t>
            </a:r>
            <a:fld id="{7ACCCCE6-7C92-4027-95EC-4DF15FA3AEE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278236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672104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DB289251-85DF-4B1B-9928-2DCA4EB788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05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092F972B-4556-4281-A5E5-655347EBFF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E86644FE-5512-4290-97A3-6AF7229F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0188"/>
            <a:ext cx="1487488" cy="266700"/>
          </a:xfrm>
        </p:spPr>
        <p:txBody>
          <a:bodyPr/>
          <a:lstStyle>
            <a:lvl1pPr algn="ctr">
              <a:defRPr sz="105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TW"/>
              <a:t>NSYSUEE-CHWANG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7839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8875" y="188904"/>
            <a:ext cx="7527925" cy="936524"/>
          </a:xfrm>
        </p:spPr>
        <p:txBody>
          <a:bodyPr anchor="b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5836" y="1204957"/>
            <a:ext cx="8280874" cy="4905286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C6B1D04F-41E7-47ED-BF14-42D16188AB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0A854FC2-2DC2-4E3E-A4DC-5F29FB72C0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94F1356B-3C10-420A-B123-D4004ECD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0188"/>
            <a:ext cx="1562100" cy="2667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5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8053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672104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332E113-877F-445B-95BD-1115DF3456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670CE55A-AAD1-47FE-9C43-51EDEC84E4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3546FB82-5A87-4697-AD9E-A9E96908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0188"/>
            <a:ext cx="1487488" cy="2667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5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TW"/>
          </a:p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93787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>
            <a:extLst>
              <a:ext uri="{FF2B5EF4-FFF2-40B4-BE49-F238E27FC236}">
                <a16:creationId xmlns:a16="http://schemas.microsoft.com/office/drawing/2014/main" id="{85754E34-4958-4FE1-9D94-687C6CE9E610}"/>
              </a:ext>
            </a:extLst>
          </p:cNvPr>
          <p:cNvSpPr txBox="1">
            <a:spLocks noChangeArrowheads="1"/>
          </p:cNvSpPr>
          <p:nvPr/>
        </p:nvSpPr>
        <p:spPr>
          <a:xfrm>
            <a:off x="4248150" y="6315075"/>
            <a:ext cx="647700" cy="266700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050" b="1" kern="1200">
                <a:solidFill>
                  <a:schemeClr val="tx1"/>
                </a:solidFill>
                <a:latin typeface="+mj-lt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fld id="{CB5C502E-4BCB-4340-99BF-8E88CA89D4E4}" type="slidenum">
              <a:rPr lang="en-US" altLang="zh-TW" smtClean="0"/>
              <a:pPr eaLnBrk="1" hangingPunct="1"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6AC6B7DC-703F-421B-8167-0990E82648B6}"/>
              </a:ext>
            </a:extLst>
          </p:cNvPr>
          <p:cNvSpPr txBox="1">
            <a:spLocks noChangeArrowheads="1"/>
          </p:cNvSpPr>
          <p:nvPr/>
        </p:nvSpPr>
        <p:spPr>
          <a:xfrm>
            <a:off x="4248150" y="6315075"/>
            <a:ext cx="647700" cy="266700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050" b="1" kern="1200">
                <a:solidFill>
                  <a:schemeClr val="tx1"/>
                </a:solidFill>
                <a:latin typeface="+mj-lt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fld id="{D69C55F6-27E7-439E-B6CE-D2280835A598}" type="slidenum">
              <a:rPr lang="en-US" altLang="zh-TW" smtClean="0"/>
              <a:pPr eaLnBrk="1" hangingPunct="1">
                <a:defRPr/>
              </a:pPr>
              <a:t>‹#›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429715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>
            <a:extLst>
              <a:ext uri="{FF2B5EF4-FFF2-40B4-BE49-F238E27FC236}">
                <a16:creationId xmlns:a16="http://schemas.microsoft.com/office/drawing/2014/main" id="{3B43B8B2-FC26-4B76-B53F-74F11AD6D056}"/>
              </a:ext>
            </a:extLst>
          </p:cNvPr>
          <p:cNvSpPr txBox="1">
            <a:spLocks noChangeArrowheads="1"/>
          </p:cNvSpPr>
          <p:nvPr/>
        </p:nvSpPr>
        <p:spPr>
          <a:xfrm>
            <a:off x="4248150" y="6315075"/>
            <a:ext cx="647700" cy="266700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050" b="1" kern="1200">
                <a:solidFill>
                  <a:schemeClr val="tx1"/>
                </a:solidFill>
                <a:latin typeface="+mj-lt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fld id="{C1D219C8-918D-4ABF-87B4-42AFE29C2804}" type="slidenum">
              <a:rPr lang="en-US" altLang="zh-TW" smtClean="0"/>
              <a:pPr eaLnBrk="1" hangingPunct="1"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04DDBF19-5394-40B4-8294-C1879A8305A1}"/>
              </a:ext>
            </a:extLst>
          </p:cNvPr>
          <p:cNvSpPr txBox="1">
            <a:spLocks noChangeArrowheads="1"/>
          </p:cNvSpPr>
          <p:nvPr/>
        </p:nvSpPr>
        <p:spPr>
          <a:xfrm>
            <a:off x="4248150" y="6315075"/>
            <a:ext cx="647700" cy="266700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050" b="1" kern="1200">
                <a:solidFill>
                  <a:schemeClr val="tx1"/>
                </a:solidFill>
                <a:latin typeface="+mj-lt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fld id="{096337E6-4A8E-430A-B070-A587B11DCE96}" type="slidenum">
              <a:rPr lang="en-US" altLang="zh-TW" smtClean="0"/>
              <a:pPr eaLnBrk="1" hangingPunct="1">
                <a:defRPr/>
              </a:pPr>
              <a:t>‹#›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5910323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>
            <a:extLst>
              <a:ext uri="{FF2B5EF4-FFF2-40B4-BE49-F238E27FC236}">
                <a16:creationId xmlns:a16="http://schemas.microsoft.com/office/drawing/2014/main" id="{BFBA4102-2FB3-4151-9969-51F5E631B097}"/>
              </a:ext>
            </a:extLst>
          </p:cNvPr>
          <p:cNvSpPr txBox="1">
            <a:spLocks noChangeArrowheads="1"/>
          </p:cNvSpPr>
          <p:nvPr/>
        </p:nvSpPr>
        <p:spPr>
          <a:xfrm>
            <a:off x="4248150" y="6315075"/>
            <a:ext cx="647700" cy="266700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050" b="1" kern="1200">
                <a:solidFill>
                  <a:schemeClr val="tx1"/>
                </a:solidFill>
                <a:latin typeface="+mj-lt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fld id="{8A92EA0D-AA50-4038-96A7-D792096BD326}" type="slidenum">
              <a:rPr lang="en-US" altLang="zh-TW" smtClean="0"/>
              <a:pPr eaLnBrk="1" hangingPunct="1"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55117FC0-BA09-4F79-84D9-8F82B15CF43E}"/>
              </a:ext>
            </a:extLst>
          </p:cNvPr>
          <p:cNvSpPr txBox="1">
            <a:spLocks noChangeArrowheads="1"/>
          </p:cNvSpPr>
          <p:nvPr/>
        </p:nvSpPr>
        <p:spPr>
          <a:xfrm>
            <a:off x="4248150" y="6315075"/>
            <a:ext cx="647700" cy="266700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050" b="1" kern="1200">
                <a:solidFill>
                  <a:schemeClr val="tx1"/>
                </a:solidFill>
                <a:latin typeface="+mj-lt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fld id="{146E5E36-30A8-4294-89F6-32CA2D9CE76A}" type="slidenum">
              <a:rPr lang="en-US" altLang="zh-TW" smtClean="0"/>
              <a:pPr eaLnBrk="1" hangingPunct="1">
                <a:defRPr/>
              </a:pPr>
              <a:t>‹#›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162530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E2114CA7-4C08-4F8E-BF68-0394A157E925}"/>
              </a:ext>
            </a:extLst>
          </p:cNvPr>
          <p:cNvSpPr txBox="1">
            <a:spLocks noChangeArrowheads="1"/>
          </p:cNvSpPr>
          <p:nvPr/>
        </p:nvSpPr>
        <p:spPr>
          <a:xfrm>
            <a:off x="4248150" y="6315075"/>
            <a:ext cx="647700" cy="266700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050" b="1" kern="1200">
                <a:solidFill>
                  <a:schemeClr val="tx1"/>
                </a:solidFill>
                <a:latin typeface="+mj-lt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fld id="{34C77274-72D5-46F2-8726-3B4892A37CED}" type="slidenum">
              <a:rPr lang="en-US" altLang="zh-TW" smtClean="0"/>
              <a:pPr eaLnBrk="1" hangingPunct="1">
                <a:defRPr/>
              </a:pPr>
              <a:t>‹#›</a:t>
            </a:fld>
            <a:endParaRPr lang="en-US" altLang="zh-TW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F5DA4AD-3141-4742-AFBD-3AF557F48924}"/>
              </a:ext>
            </a:extLst>
          </p:cNvPr>
          <p:cNvSpPr txBox="1">
            <a:spLocks noChangeArrowheads="1"/>
          </p:cNvSpPr>
          <p:nvPr/>
        </p:nvSpPr>
        <p:spPr>
          <a:xfrm>
            <a:off x="4248150" y="6315075"/>
            <a:ext cx="647700" cy="266700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050" b="1" kern="1200">
                <a:solidFill>
                  <a:schemeClr val="tx1"/>
                </a:solidFill>
                <a:latin typeface="+mj-lt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fld id="{C224568F-464C-42AC-859C-0A84413D94E4}" type="slidenum">
              <a:rPr lang="en-US" altLang="zh-TW" smtClean="0"/>
              <a:pPr eaLnBrk="1" hangingPunct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986431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>
            <a:extLst>
              <a:ext uri="{FF2B5EF4-FFF2-40B4-BE49-F238E27FC236}">
                <a16:creationId xmlns:a16="http://schemas.microsoft.com/office/drawing/2014/main" id="{46576AD2-A0C0-4B96-B9E4-796BF5AF6B91}"/>
              </a:ext>
            </a:extLst>
          </p:cNvPr>
          <p:cNvSpPr txBox="1">
            <a:spLocks noChangeArrowheads="1"/>
          </p:cNvSpPr>
          <p:nvPr/>
        </p:nvSpPr>
        <p:spPr>
          <a:xfrm>
            <a:off x="4248150" y="6315075"/>
            <a:ext cx="647700" cy="266700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050" b="1" kern="1200">
                <a:solidFill>
                  <a:schemeClr val="tx1"/>
                </a:solidFill>
                <a:latin typeface="+mj-lt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fld id="{C904316E-5A20-4733-9A94-47ED4D8A2AF1}" type="slidenum">
              <a:rPr lang="en-US" altLang="zh-TW" smtClean="0"/>
              <a:pPr eaLnBrk="1" hangingPunct="1"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1C71C3B4-3F6B-49E8-9578-75845D3E54AC}"/>
              </a:ext>
            </a:extLst>
          </p:cNvPr>
          <p:cNvSpPr txBox="1">
            <a:spLocks noChangeArrowheads="1"/>
          </p:cNvSpPr>
          <p:nvPr/>
        </p:nvSpPr>
        <p:spPr>
          <a:xfrm>
            <a:off x="4248150" y="6315075"/>
            <a:ext cx="647700" cy="266700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050" b="1" kern="1200">
                <a:solidFill>
                  <a:schemeClr val="tx1"/>
                </a:solidFill>
                <a:latin typeface="+mj-lt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4000" kern="1200">
                <a:solidFill>
                  <a:schemeClr val="tx1"/>
                </a:solidFill>
                <a:latin typeface="Forte" pitchFamily="66" charset="0"/>
                <a:ea typeface="新細明體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fld id="{A0452A01-E797-4DB2-9871-91B007F8820E}" type="slidenum">
              <a:rPr lang="en-US" altLang="zh-TW" smtClean="0"/>
              <a:pPr eaLnBrk="1" hangingPunct="1">
                <a:defRPr/>
              </a:pPr>
              <a:t>‹#›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27908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B02E535-A836-40CA-A855-6223D79D03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03625" y="6597650"/>
            <a:ext cx="1905000" cy="312738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TW"/>
              <a:t>Class0.</a:t>
            </a:r>
            <a:fld id="{BC835DDA-74DC-413D-8DA4-46FC9402E72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99417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7B09A1F5-DA89-499E-8F25-750FCB753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3" y="1103313"/>
            <a:ext cx="9032875" cy="47625"/>
          </a:xfrm>
          <a:prstGeom prst="rect">
            <a:avLst/>
          </a:prstGeom>
          <a:gradFill rotWithShape="1">
            <a:gsLst>
              <a:gs pos="0">
                <a:srgbClr val="769A52"/>
              </a:gs>
              <a:gs pos="50000">
                <a:srgbClr val="ABDD79"/>
              </a:gs>
              <a:gs pos="100000">
                <a:srgbClr val="CCFF91"/>
              </a:gs>
            </a:gsLst>
            <a:lin ang="2700000" scaled="1"/>
          </a:gradFill>
          <a:ln>
            <a:noFill/>
          </a:ln>
        </p:spPr>
        <p:txBody>
          <a:bodyPr wrap="none" anchor="ctr"/>
          <a:lstStyle>
            <a:lvl1pPr>
              <a:defRPr kumimoji="1" sz="4000">
                <a:solidFill>
                  <a:schemeClr val="tx1"/>
                </a:solidFill>
                <a:latin typeface="Forte" panose="03060902040502070203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Forte" panose="03060902040502070203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Forte" panose="03060902040502070203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Forte" panose="03060902040502070203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Forte" panose="03060902040502070203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orte" panose="03060902040502070203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orte" panose="03060902040502070203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orte" panose="03060902040502070203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Forte" panose="03060902040502070203" pitchFamily="66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4993017C-E877-4FE0-862B-40ED86DFE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8875" y="188913"/>
            <a:ext cx="75279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81A97CAA-D928-422B-8A61-03737478B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6563" y="1160463"/>
            <a:ext cx="8250237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29" name="圖片 1">
            <a:extLst>
              <a:ext uri="{FF2B5EF4-FFF2-40B4-BE49-F238E27FC236}">
                <a16:creationId xmlns:a16="http://schemas.microsoft.com/office/drawing/2014/main" id="{F86222CF-6EF5-4ADB-B7C8-CDF75E973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3" r="-217" b="6032"/>
          <a:stretch>
            <a:fillRect/>
          </a:stretch>
        </p:blipFill>
        <p:spPr bwMode="auto">
          <a:xfrm>
            <a:off x="7169150" y="6332538"/>
            <a:ext cx="19573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圖片 12" descr="MC900433867.PNG">
            <a:extLst>
              <a:ext uri="{FF2B5EF4-FFF2-40B4-BE49-F238E27FC236}">
                <a16:creationId xmlns:a16="http://schemas.microsoft.com/office/drawing/2014/main" id="{AD8137E2-C336-48CA-AA54-C0F4D8AC5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1181100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4">
            <a:extLst>
              <a:ext uri="{FF2B5EF4-FFF2-40B4-BE49-F238E27FC236}">
                <a16:creationId xmlns:a16="http://schemas.microsoft.com/office/drawing/2014/main" id="{A51030B9-7564-4A19-B66C-0607DF52FE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4248150" y="6580188"/>
            <a:ext cx="647700" cy="266700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A20E9131-B9FA-4979-AEF2-A6A670ED4D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BDC983E-B153-4BD7-85FE-934B3EC9B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580188"/>
            <a:ext cx="1574800" cy="26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latin typeface="Arial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latin typeface="Arial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latin typeface="Arial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latin typeface="Arial" charset="0"/>
          <a:ea typeface="標楷體" panose="03000509000000000000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latin typeface="Arial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latin typeface="Arial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latin typeface="Arial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 b="1">
          <a:solidFill>
            <a:schemeClr val="tx2"/>
          </a:solidFill>
          <a:latin typeface="+mj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2"/>
          </a:solidFill>
          <a:latin typeface="+mj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 b="1">
          <a:solidFill>
            <a:schemeClr val="tx2"/>
          </a:solidFill>
          <a:latin typeface="+mj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 b="1">
          <a:solidFill>
            <a:schemeClr val="tx2"/>
          </a:solidFill>
          <a:latin typeface="+mj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>
          <a:solidFill>
            <a:schemeClr val="tx2"/>
          </a:solidFill>
          <a:latin typeface="+mj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>
            <a:extLst>
              <a:ext uri="{FF2B5EF4-FFF2-40B4-BE49-F238E27FC236}">
                <a16:creationId xmlns:a16="http://schemas.microsoft.com/office/drawing/2014/main" id="{48F5A2C8-B7A2-4287-AA14-26B1930ECC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06450" y="1345248"/>
            <a:ext cx="7531100" cy="1295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3600"/>
              <a:t>Data </a:t>
            </a:r>
            <a:r>
              <a:rPr lang="en-US" altLang="zh-TW" sz="3600" dirty="0"/>
              <a:t>Transform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0E0A51-5896-4075-B764-A3659C425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356" y="3033078"/>
            <a:ext cx="7253288" cy="27733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dirty="0"/>
              <a:t>2020/12/8</a:t>
            </a:r>
          </a:p>
          <a:p>
            <a:pPr eaLnBrk="1" hangingPunct="1">
              <a:defRPr/>
            </a:pPr>
            <a:r>
              <a:rPr lang="en-US" altLang="zh-TW" dirty="0"/>
              <a:t>Speaker</a:t>
            </a:r>
            <a:r>
              <a:rPr lang="zh-TW" altLang="en-US" dirty="0"/>
              <a:t>：</a:t>
            </a:r>
            <a:r>
              <a:rPr lang="en-US" altLang="zh-TW" dirty="0"/>
              <a:t>Jun-Tsung</a:t>
            </a:r>
            <a:r>
              <a:rPr lang="zh-TW" altLang="en-US" dirty="0"/>
              <a:t> </a:t>
            </a:r>
            <a:r>
              <a:rPr lang="en-US" altLang="zh-TW" dirty="0"/>
              <a:t>Wu</a:t>
            </a:r>
          </a:p>
          <a:p>
            <a:pPr eaLnBrk="1" hangingPunct="1">
              <a:defRPr/>
            </a:pPr>
            <a:r>
              <a:rPr lang="en-US" altLang="zh-TW" dirty="0"/>
              <a:t>Advisor</a:t>
            </a:r>
            <a:r>
              <a:rPr lang="zh-TW" altLang="en-US" dirty="0"/>
              <a:t>：</a:t>
            </a:r>
            <a:r>
              <a:rPr lang="en-US" altLang="zh-TW" dirty="0"/>
              <a:t>Prof.</a:t>
            </a:r>
            <a:r>
              <a:rPr lang="zh-TW" altLang="en-US" dirty="0"/>
              <a:t> </a:t>
            </a:r>
            <a:r>
              <a:rPr lang="en-US" altLang="zh-TW" dirty="0"/>
              <a:t>Tong-Yu</a:t>
            </a:r>
            <a:r>
              <a:rPr lang="zh-TW" altLang="en-US" dirty="0"/>
              <a:t> </a:t>
            </a:r>
            <a:r>
              <a:rPr lang="en-US" altLang="zh-TW" dirty="0"/>
              <a:t>Hsieh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AEC7C1-D854-41E5-A617-6EE5DE3714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0913" y="6530975"/>
            <a:ext cx="647700" cy="266700"/>
          </a:xfrm>
        </p:spPr>
        <p:txBody>
          <a:bodyPr/>
          <a:lstStyle/>
          <a:p>
            <a:pPr>
              <a:defRPr/>
            </a:pPr>
            <a:fld id="{996EBF4D-CBCD-4310-BCA1-2ECC429237DD}" type="slidenum">
              <a:rPr lang="en-US" altLang="zh-TW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B96DA-81DE-4D48-AD8E-30D3B3D9C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EC04E4-80EF-426D-B96E-505E1D27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Description(1/2)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453193-11FE-44A5-9C18-305D66C6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Target : </a:t>
            </a:r>
            <a:r>
              <a:rPr lang="en-US" altLang="zh-TW" dirty="0">
                <a:solidFill>
                  <a:srgbClr val="FF0000"/>
                </a:solidFill>
              </a:rPr>
              <a:t>survival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8129C6-390B-4D6E-8F56-0574892F0D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54FC2-2DC2-4E3E-A4DC-5F29FB72C026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C16752-BA20-4678-AD00-3689ED0C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77FF96B-BDAB-48C1-9DFA-B46EA6C4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36" y="1909718"/>
            <a:ext cx="83724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851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35747-5BC0-4CD7-864F-78275BBF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Description(1/2)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07580A-72C8-4E5A-A85D-1749F8EF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Target : </a:t>
            </a:r>
            <a:r>
              <a:rPr lang="en-US" altLang="zh-TW" dirty="0">
                <a:solidFill>
                  <a:srgbClr val="FF0000"/>
                </a:solidFill>
              </a:rPr>
              <a:t>survival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598345-E172-4620-BBBF-99A4FAFE44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54FC2-2DC2-4E3E-A4DC-5F29FB72C026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D33E97-611C-434A-AA68-E6BDC1FD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B2A336-9022-48F9-A80B-5DF894108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957343"/>
            <a:ext cx="8534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3926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50475A-92EA-46BB-89C2-1B631658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Data Format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69142-7FB9-4A03-AEB7-1FCB27C1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</a:t>
            </a:r>
            <a:r>
              <a:rPr lang="en-US" altLang="zh-TW" dirty="0" err="1"/>
              <a:t>name_df.dtypes</a:t>
            </a:r>
            <a:r>
              <a:rPr lang="en-US" altLang="zh-TW" dirty="0"/>
              <a:t> and for loop.</a:t>
            </a:r>
          </a:p>
          <a:p>
            <a:pPr lvl="1"/>
            <a:r>
              <a:rPr lang="en-US" altLang="zh-TW" dirty="0"/>
              <a:t>Print the result like picture below.</a:t>
            </a:r>
          </a:p>
          <a:p>
            <a:r>
              <a:rPr lang="en-US" altLang="zh-TW" dirty="0"/>
              <a:t>Using the same method.</a:t>
            </a:r>
            <a:endParaRPr lang="zh-TW" altLang="en-US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461D3A-6BD0-4336-B314-5DA203A32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54FC2-2DC2-4E3E-A4DC-5F29FB72C026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A20F52-6CB8-4DEA-BAE9-E208026D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2D28C6-0FD2-4EA2-9925-D0729CEDA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02" y="3195593"/>
            <a:ext cx="3661996" cy="170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9815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A62B6-0855-404D-8AB9-FC9A763E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Missing Values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1EAE7-3D02-484C-8FC2-A3A81884D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the same method.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4C55D4-80BE-4F8B-80EE-921F692EF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54FC2-2DC2-4E3E-A4DC-5F29FB72C026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211166-39D4-4243-A372-51D47FC8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6FAB2E1-F1BA-4A13-8F21-9FA84BDF3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480" y="2571750"/>
            <a:ext cx="318704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0337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C3CFF-0318-4326-AE80-7C81754A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89AC0D-D469-4D2A-BBAA-331A0CBA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sns.countplot</a:t>
            </a:r>
            <a:r>
              <a:rPr lang="en-US" altLang="zh-TW" dirty="0"/>
              <a:t>(data[‘</a:t>
            </a:r>
            <a:r>
              <a:rPr lang="en-US" altLang="zh-TW" dirty="0" err="1"/>
              <a:t>column_name</a:t>
            </a:r>
            <a:r>
              <a:rPr lang="en-US" altLang="zh-TW" dirty="0"/>
              <a:t>'], hue=data['survived’])</a:t>
            </a:r>
          </a:p>
          <a:p>
            <a:pPr lvl="1"/>
            <a:r>
              <a:rPr lang="en-US" altLang="zh-TW" dirty="0"/>
              <a:t>survived</a:t>
            </a:r>
          </a:p>
          <a:p>
            <a:pPr lvl="1"/>
            <a:r>
              <a:rPr lang="en-US" altLang="zh-TW" dirty="0" err="1"/>
              <a:t>pclass</a:t>
            </a:r>
            <a:endParaRPr lang="en-US" altLang="zh-TW" dirty="0"/>
          </a:p>
          <a:p>
            <a:pPr lvl="1"/>
            <a:r>
              <a:rPr lang="en-US" altLang="zh-TW" dirty="0"/>
              <a:t>sex</a:t>
            </a:r>
          </a:p>
          <a:p>
            <a:pPr lvl="1"/>
            <a:r>
              <a:rPr lang="en-US" altLang="zh-TW" dirty="0"/>
              <a:t>Embarked</a:t>
            </a:r>
          </a:p>
          <a:p>
            <a:r>
              <a:rPr lang="en-US" altLang="zh-TW" dirty="0"/>
              <a:t>Another plot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149BF4-6029-4739-B6AC-5970DA37BB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54FC2-2DC2-4E3E-A4DC-5F29FB72C026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C03ADD-5314-47F8-B65D-2A7D7325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E59FE20-5F1F-4425-82C8-72C2CAC52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81" y="5038680"/>
            <a:ext cx="7614019" cy="80819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542B046-7751-45E7-A25D-76B12FFE9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2325597"/>
            <a:ext cx="3467311" cy="22431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16C50F1-5763-40A1-B13A-5CDA65AB3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711" y="2349410"/>
            <a:ext cx="46101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85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1F174-7CEA-477E-B908-82942BD6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Fill in Missing Values(1/4)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816DF7-61EE-4112-8914-5043AC08D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18D0FF-FDB2-45EE-A49E-C063D1EEB8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54FC2-2DC2-4E3E-A4DC-5F29FB72C026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B386B8-F49D-4AAF-A562-7CBDB0C1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3915E8-65ED-40CA-A13E-3E1350BA8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977509"/>
            <a:ext cx="9039225" cy="35676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8152397-EF7C-4F52-A4EB-32B1C85F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40016"/>
            <a:ext cx="91440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89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FC2C0-765B-42DD-B1BE-799190FE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Fill in Missing Values(2/4)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8C39DC-5704-4018-9233-9B4691DE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mask and loc to select the columns and values.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276C5E-D609-451B-AD49-1293D534CC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54FC2-2DC2-4E3E-A4DC-5F29FB72C026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5A592B-38BC-4358-A813-C8D4D626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8149124-E4EF-438D-A9A9-B897DEE7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36" y="2352675"/>
            <a:ext cx="8362950" cy="8953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55F37CC-D204-4ADD-B9E0-922F14182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048" y="3407546"/>
            <a:ext cx="6486525" cy="8477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DA0A8A9-8F50-48E5-BD89-DE69DFE3A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962" y="4506482"/>
            <a:ext cx="44100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18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23449-0C70-4665-BD92-9270E6C8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Fill in Missing Values(1/4)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C7C3F8-BE97-4657-9140-C3E34CFDF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Check boat data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31F220-45A6-4B03-909C-BE4EB58220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54FC2-2DC2-4E3E-A4DC-5F29FB72C026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51B263-3401-4541-AE9F-168FFF1D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EA1160-EE75-4CC7-BD46-8D0F6B32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75" y="1794117"/>
            <a:ext cx="5450283" cy="130016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A88F072-88A0-4D28-B0C2-6F0B88108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3095436"/>
            <a:ext cx="4858742" cy="150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763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65C41-A787-4C06-9DD6-8927D523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Fill in Missing Values(1/4)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A3EE47-54A8-4F6C-86CC-0D9158B77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Check </a:t>
            </a:r>
            <a:r>
              <a:rPr lang="en-US" altLang="zh-TW" dirty="0" err="1"/>
              <a:t>home.dest</a:t>
            </a:r>
            <a:r>
              <a:rPr lang="en-US" altLang="zh-TW" dirty="0"/>
              <a:t> data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You will check the remain data in your homework.</a:t>
            </a:r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143ED8-A893-4C98-872B-D3EC5D65F4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54FC2-2DC2-4E3E-A4DC-5F29FB72C026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521CD6-F493-44EE-BC11-9F175578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823777F-F99A-405D-9072-493CFE2CE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824037"/>
            <a:ext cx="6276975" cy="13620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3AB31B5-CD41-407F-BA46-DA47EA104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1" y="3265641"/>
            <a:ext cx="44481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6543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896E6-7A3E-47FD-9DD9-F398E86C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Oneshot</a:t>
            </a:r>
            <a:r>
              <a:rPr lang="en-US" altLang="zh-TW" dirty="0"/>
              <a:t>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5E9DD3-6D2F-4A21-86B3-67CB49D7E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Check non-numeric data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EAA408-D4A5-4851-90CB-90EBAB8AF0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54FC2-2DC2-4E3E-A4DC-5F29FB72C026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E61942-DCA1-4F27-9F0E-157555C7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E88D393-39F0-4833-87C8-6A29C8857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70" y="1876425"/>
            <a:ext cx="8178030" cy="23812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4D880A9-327A-4AD0-8219-DB70F2720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45" y="4596629"/>
            <a:ext cx="3023022" cy="5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09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9E3EEA-50C6-44FA-9D49-189456B3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2DEAD4-3642-43FA-93D4-190E043D1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Check data format and missing values in hr_analytics.csv an titanic_train.csv. </a:t>
            </a:r>
          </a:p>
          <a:p>
            <a:pPr lvl="1"/>
            <a:r>
              <a:rPr lang="en-US" altLang="zh-TW" dirty="0"/>
              <a:t>Numeric vs Text</a:t>
            </a:r>
          </a:p>
          <a:p>
            <a:pPr lvl="1"/>
            <a:r>
              <a:rPr lang="en-US" altLang="zh-TW" dirty="0"/>
              <a:t>Fill in the missing values</a:t>
            </a:r>
          </a:p>
          <a:p>
            <a:pPr lvl="1"/>
            <a:r>
              <a:rPr lang="en-US" altLang="zh-TW" dirty="0"/>
              <a:t>How to transform the data if data format is word.</a:t>
            </a:r>
          </a:p>
          <a:p>
            <a:pPr lvl="1"/>
            <a:r>
              <a:rPr lang="en-US" altLang="zh-TW" dirty="0"/>
              <a:t>Using different feature data to observe the predict result.</a:t>
            </a:r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6F5998-5C64-4D23-A221-22588F287F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54FC2-2DC2-4E3E-A4DC-5F29FB72C026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D86359-F10A-49B7-83B1-4FBF63AB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52389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887C9-7DFF-4D03-8957-A34607A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 the Survival(1/2)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73F965-9FC5-47F9-869E-819C58AD1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SVM model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E8F2-9C76-4F5F-BC14-D97B84D54C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54FC2-2DC2-4E3E-A4DC-5F29FB72C026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14A64B-5FE9-4A1E-86E9-173D1777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CBC2BBB-1DDE-4E7D-A233-03137FE2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90" y="1909762"/>
            <a:ext cx="4882520" cy="268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362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887C9-7DFF-4D03-8957-A34607A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 the Survival(1/2)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73F965-9FC5-47F9-869E-819C58AD1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Report the classification and draw the confusion matrix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8E8F2-9C76-4F5F-BC14-D97B84D54C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54FC2-2DC2-4E3E-A4DC-5F29FB72C026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14A64B-5FE9-4A1E-86E9-173D1777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5970FEE-C38F-4146-B2F2-4A106721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281237"/>
            <a:ext cx="8782050" cy="18383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8D94404-1BF1-4194-A6A1-637958D36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4410029"/>
            <a:ext cx="4733925" cy="15716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1041126-504A-48BB-842E-D14355770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589" y="4252440"/>
            <a:ext cx="2837782" cy="193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68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B9BD9-809E-415B-B77E-94115C40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File(.csv)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FA6C8C-CE5D-4FCC-9BFF-7DC4B913B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Output the survival result you predict.</a:t>
            </a:r>
          </a:p>
          <a:p>
            <a:pPr lvl="1"/>
            <a:r>
              <a:rPr lang="en-US" altLang="zh-TW" dirty="0"/>
              <a:t>You can choose the best result under different models.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4ADFDE-BA2E-4755-A3DD-38A293701C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54FC2-2DC2-4E3E-A4DC-5F29FB72C026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49CA7B-3155-43C0-B729-9F7ABABE3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9C7666-3AB1-4083-BB51-3EECAE283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3276599"/>
            <a:ext cx="7089776" cy="76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9535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D33CB-B97A-4CB7-AC6B-532AFA72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2F4DB2C-9B48-4B90-9D84-DD6363273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CE55A-AAD1-47FE-9C43-51EDEC84E462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223E39-247D-4F56-88DE-20AB497C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7017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B20A22-6219-47DF-A0FF-0261753F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Models(1/2)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B4B54E-994C-48C0-8068-14FA8BFB5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Random Forest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88F3A-982C-45F4-8E37-529AC5FA22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54FC2-2DC2-4E3E-A4DC-5F29FB72C026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08902B-171A-4A73-80C8-C0B48A6F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061F79-1F93-4935-B57C-E07FA8C56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751122"/>
            <a:ext cx="8858250" cy="44386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6C9DCC9-500C-4526-9214-1C25DDBE6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750" y="1828115"/>
            <a:ext cx="3228960" cy="320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89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0F057A-9E1B-4BB6-BB78-A928A743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Models(2/3)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00896B-F42B-42D3-8E10-3036EF374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XgBoost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86B38D-C959-4730-A26B-949E456D5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54FC2-2DC2-4E3E-A4DC-5F29FB72C026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AA947E-DAFA-487F-A246-9A0D5F1B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95EB840-E888-4F77-84E9-10BFB3D8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819275"/>
            <a:ext cx="57626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6327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24E58-8AD1-42AD-AFDD-24EA60FB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Models(3/3)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D472CF-E833-4173-8EE9-612C18E1A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XgBoost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7D2C2E-F362-428D-9A4F-8284193A76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54FC2-2DC2-4E3E-A4DC-5F29FB72C026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D17969-825F-4E5C-A83F-C7B1DD66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0FBB13-B5D3-467B-AD43-FF69C5154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028825"/>
            <a:ext cx="9048750" cy="22288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2FB190-A86E-4376-8E2D-41A8124FC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431" y="3733514"/>
            <a:ext cx="3005138" cy="30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370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ACC86-526A-455F-B7F6-5E60A47C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Hr_analytics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F741936-C1EB-4AFD-91ED-0D0C91A66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CE55A-AAD1-47FE-9C43-51EDEC84E462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4C29A7-AAA4-415F-A41E-05695E3C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057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50475A-92EA-46BB-89C2-1B631658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Data Format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69142-7FB9-4A03-AEB7-1FCB27C1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</a:t>
            </a:r>
            <a:r>
              <a:rPr lang="en-US" altLang="zh-TW" dirty="0" err="1"/>
              <a:t>name_df.dtypes</a:t>
            </a:r>
            <a:r>
              <a:rPr lang="en-US" altLang="zh-TW" dirty="0"/>
              <a:t> and for loop.</a:t>
            </a:r>
          </a:p>
          <a:p>
            <a:pPr lvl="1"/>
            <a:r>
              <a:rPr lang="en-US" altLang="zh-TW" dirty="0"/>
              <a:t>Print the result like picture below.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Hint</a:t>
            </a:r>
          </a:p>
          <a:p>
            <a:pPr lvl="1"/>
            <a:r>
              <a:rPr lang="en-US" altLang="zh-TW" dirty="0" err="1"/>
              <a:t>len</a:t>
            </a:r>
            <a:r>
              <a:rPr lang="en-US" altLang="zh-TW" dirty="0"/>
              <a:t>(x) : length of x</a:t>
            </a:r>
          </a:p>
          <a:p>
            <a:pPr lvl="1"/>
            <a:r>
              <a:rPr lang="en-US" altLang="zh-TW" dirty="0"/>
              <a:t>range(Y) : number 0 to Y-1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 err="1"/>
              <a:t>X</a:t>
            </a:r>
            <a:r>
              <a:rPr lang="en-US" altLang="zh-TW" baseline="30000" dirty="0" err="1"/>
              <a:t>th</a:t>
            </a:r>
            <a:r>
              <a:rPr lang="en-US" altLang="zh-TW" baseline="30000" dirty="0"/>
              <a:t>  </a:t>
            </a:r>
            <a:r>
              <a:rPr lang="en-US" altLang="zh-TW" dirty="0"/>
              <a:t>column name </a:t>
            </a:r>
          </a:p>
          <a:p>
            <a:pPr lvl="2"/>
            <a:r>
              <a:rPr lang="en-US" altLang="zh-TW" dirty="0" err="1"/>
              <a:t>name_df.columns.values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461D3A-6BD0-4336-B314-5DA203A32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54FC2-2DC2-4E3E-A4DC-5F29FB72C026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A20F52-6CB8-4DEA-BAE9-E208026D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7FCE9D-46F4-46D5-996E-8282A9E7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098" y="2481262"/>
            <a:ext cx="4035504" cy="6000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AB940DF-5887-487C-AD9E-68DD4BC0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453" y="2316185"/>
            <a:ext cx="5452794" cy="111281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A3422F4-2379-4AB3-A145-D2EBCE24A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301" y="3849004"/>
            <a:ext cx="7128703" cy="2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58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096AC-3478-4F46-B215-92643F38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Transform(1/3)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F521EE-0106-4BE8-823F-B5FFCBF5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Check the </a:t>
            </a:r>
            <a:r>
              <a:rPr lang="en-US" altLang="zh-TW" dirty="0">
                <a:solidFill>
                  <a:srgbClr val="FF0000"/>
                </a:solidFill>
              </a:rPr>
              <a:t>“sales”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”salary” </a:t>
            </a:r>
            <a:r>
              <a:rPr lang="en-US" altLang="zh-TW" dirty="0"/>
              <a:t>column values.</a:t>
            </a:r>
          </a:p>
          <a:p>
            <a:pPr lvl="1"/>
            <a:r>
              <a:rPr lang="en-US" altLang="zh-TW" dirty="0" err="1"/>
              <a:t>name_df</a:t>
            </a:r>
            <a:r>
              <a:rPr lang="en-US" altLang="zh-TW" dirty="0"/>
              <a:t>[“</a:t>
            </a:r>
            <a:r>
              <a:rPr lang="en-US" altLang="zh-TW" dirty="0" err="1"/>
              <a:t>column_name</a:t>
            </a:r>
            <a:r>
              <a:rPr lang="en-US" altLang="zh-TW" dirty="0"/>
              <a:t>”].unique()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Check the number of kinds of values in columns.</a:t>
            </a:r>
          </a:p>
          <a:p>
            <a:pPr lvl="1"/>
            <a:r>
              <a:rPr lang="en-US" altLang="zh-TW" dirty="0" err="1"/>
              <a:t>name_df</a:t>
            </a:r>
            <a:r>
              <a:rPr lang="en-US" altLang="zh-TW" dirty="0"/>
              <a:t>[“</a:t>
            </a:r>
            <a:r>
              <a:rPr lang="en-US" altLang="zh-TW" dirty="0" err="1"/>
              <a:t>column_name</a:t>
            </a:r>
            <a:r>
              <a:rPr lang="en-US" altLang="zh-TW" dirty="0"/>
              <a:t>”].</a:t>
            </a:r>
            <a:r>
              <a:rPr lang="en-US" altLang="zh-TW" dirty="0" err="1"/>
              <a:t>value_counts</a:t>
            </a:r>
            <a:r>
              <a:rPr lang="en-US" altLang="zh-TW" dirty="0"/>
              <a:t>()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07486B-0E16-4050-9DDF-6DB80F4AAB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54FC2-2DC2-4E3E-A4DC-5F29FB72C026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84F6F4-C2EE-412C-948B-AAE15F34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3D65E3C-ED67-4231-98FE-1F5EAEC9E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2990850"/>
            <a:ext cx="55340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32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2947F-8D90-433A-B688-78E3A53D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Transform(2/3)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AA60F1-A0E8-4E0C-BB62-D684215C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Merge values with less number of kinds or the same type.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Use .</a:t>
            </a:r>
            <a:r>
              <a:rPr lang="en-US" altLang="zh-TW" dirty="0" err="1"/>
              <a:t>get_dummies</a:t>
            </a:r>
            <a:r>
              <a:rPr lang="en-US" altLang="zh-TW" dirty="0"/>
              <a:t>() to convert text to numbers.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F64C37-4698-42E6-9F42-3D45EC4D52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54FC2-2DC2-4E3E-A4DC-5F29FB72C026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B4E7A3-F434-478C-B4CE-FB5848CF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B52830-BE31-413B-B699-73CF92684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63" y="2377832"/>
            <a:ext cx="7817674" cy="5748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CE5A538-5E3A-4B55-8800-8DEA2AA10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4630716"/>
            <a:ext cx="4495800" cy="17145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58DE4D7-DC2E-4950-944E-52FF01351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28" y="2227284"/>
            <a:ext cx="7201743" cy="13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89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B8E8C-EB8D-4321-9F0B-365C2FAD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Transform(3/3)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ED7664-AD28-4019-868B-DB2F5F4F3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Check the format again.</a:t>
            </a:r>
          </a:p>
          <a:p>
            <a:endParaRPr lang="en-US" altLang="zh-TW" dirty="0"/>
          </a:p>
          <a:p>
            <a:r>
              <a:rPr lang="en-US" altLang="zh-TW" dirty="0"/>
              <a:t>Check the missing values.</a:t>
            </a:r>
          </a:p>
          <a:p>
            <a:pPr lvl="1"/>
            <a:endParaRPr lang="en-US" altLang="zh-TW" dirty="0"/>
          </a:p>
          <a:p>
            <a:pPr marL="449262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AF016B-DAF4-48B4-BE96-A034CE71B0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54FC2-2DC2-4E3E-A4DC-5F29FB72C026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D36ABA-0242-479C-9020-ADD574A4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1AA6BF-DD00-4A0F-81E7-74C97E18B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1971675"/>
            <a:ext cx="2278380" cy="4953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3F3E43C-7694-48BE-ABB1-73EFB0AB5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47" y="3300368"/>
            <a:ext cx="4280106" cy="197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102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5A005-7571-46B3-AD43-5A563309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Observe the predict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B09FE4-5B9D-4C09-9306-07E64B69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Merging different kinds of data in “sales” columns to observe the result.</a:t>
            </a:r>
          </a:p>
          <a:p>
            <a:endParaRPr lang="en-US" altLang="zh-TW" dirty="0"/>
          </a:p>
          <a:p>
            <a:r>
              <a:rPr lang="en-US" altLang="zh-TW" dirty="0"/>
              <a:t>Ex: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And then check the result.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A09837-BEC1-4517-A75D-5FCA6DE613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54FC2-2DC2-4E3E-A4DC-5F29FB72C026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33344C-2D63-4BE5-8956-B8737DFE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0D8FA3-305A-419E-9A01-0983D3DF4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87" y="3548062"/>
            <a:ext cx="7527925" cy="7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207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ACC86-526A-455F-B7F6-5E60A47C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titanic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F741936-C1EB-4AFD-91ED-0D0C91A66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CE55A-AAD1-47FE-9C43-51EDEC84E462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4C29A7-AAA4-415F-A41E-05695E3C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  <a:p>
            <a:pPr>
              <a:defRPr/>
            </a:pPr>
            <a:r>
              <a:rPr lang="en-US" altLang="zh-TW"/>
              <a:t>NSYSUEE-JT Wu</a:t>
            </a:r>
            <a:endParaRPr lang="zh-TW" altLang="en-US"/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4392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ARS_Peter">
  <a:themeElements>
    <a:clrScheme name="自訂 1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訂 1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rror-tolerance_08172004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rror-tolerance_08172004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rror-tolerance_08172004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rror-tolerance_08172004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rror-tolerance_08172004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rror-tolerance_08172004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rror-tolerance_08172004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rror-tolerance_08172004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ARS_Peter" id="{49D294AC-8D68-489B-8C35-AFF7548F4064}" vid="{71841BCA-CDD2-46EE-B2C6-798D462A67A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DE7DC480B62F4E469E6970C624927947" ma:contentTypeVersion="7" ma:contentTypeDescription="建立新的文件。" ma:contentTypeScope="" ma:versionID="09e48423c23c82f69d22fb7e0f0eb68d">
  <xsd:schema xmlns:xsd="http://www.w3.org/2001/XMLSchema" xmlns:xs="http://www.w3.org/2001/XMLSchema" xmlns:p="http://schemas.microsoft.com/office/2006/metadata/properties" xmlns:ns3="6837410d-b648-4e44-b323-d0957c9fbae3" xmlns:ns4="6b7c196e-9a2f-4ea7-a695-bbebcf2a5a1e" targetNamespace="http://schemas.microsoft.com/office/2006/metadata/properties" ma:root="true" ma:fieldsID="21119beef13625889d29ce3ab686f448" ns3:_="" ns4:_="">
    <xsd:import namespace="6837410d-b648-4e44-b323-d0957c9fbae3"/>
    <xsd:import namespace="6b7c196e-9a2f-4ea7-a695-bbebcf2a5a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7410d-b648-4e44-b323-d0957c9fb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c196e-9a2f-4ea7-a695-bbebcf2a5a1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6D1728-E6A3-4A0D-BF6D-486CDA440323}">
  <ds:schemaRefs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6837410d-b648-4e44-b323-d0957c9fbae3"/>
    <ds:schemaRef ds:uri="http://schemas.openxmlformats.org/package/2006/metadata/core-properties"/>
    <ds:schemaRef ds:uri="http://purl.org/dc/elements/1.1/"/>
    <ds:schemaRef ds:uri="6b7c196e-9a2f-4ea7-a695-bbebcf2a5a1e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F5A9326-262D-497F-A7B4-F28492C11F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D92942-3617-4069-B9C8-A287EAB22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37410d-b648-4e44-b323-d0957c9fbae3"/>
    <ds:schemaRef ds:uri="6b7c196e-9a2f-4ea7-a695-bbebcf2a5a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4822</TotalTime>
  <Words>514</Words>
  <Application>Microsoft Office PowerPoint</Application>
  <PresentationFormat>如螢幕大小 (4:3)</PresentationFormat>
  <Paragraphs>152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Arial</vt:lpstr>
      <vt:lpstr>Calibri</vt:lpstr>
      <vt:lpstr>Forte</vt:lpstr>
      <vt:lpstr>Times New Roman</vt:lpstr>
      <vt:lpstr>Wingdings</vt:lpstr>
      <vt:lpstr>TARS_Peter</vt:lpstr>
      <vt:lpstr>Data Transform</vt:lpstr>
      <vt:lpstr>Outline</vt:lpstr>
      <vt:lpstr>Hr_analytics</vt:lpstr>
      <vt:lpstr>Check Data Format</vt:lpstr>
      <vt:lpstr>Data Transform(1/3)</vt:lpstr>
      <vt:lpstr>Data Transform(2/3)</vt:lpstr>
      <vt:lpstr>Data Transform(3/3)</vt:lpstr>
      <vt:lpstr>Observe the predict result</vt:lpstr>
      <vt:lpstr>titanic</vt:lpstr>
      <vt:lpstr>Column Description(1/2)</vt:lpstr>
      <vt:lpstr>Column Description(1/2)</vt:lpstr>
      <vt:lpstr>Check Data Format</vt:lpstr>
      <vt:lpstr>Check Missing Values</vt:lpstr>
      <vt:lpstr>Observe Data</vt:lpstr>
      <vt:lpstr>Fill in Missing Values(1/4)</vt:lpstr>
      <vt:lpstr>Fill in Missing Values(2/4)</vt:lpstr>
      <vt:lpstr>Fill in Missing Values(1/4)</vt:lpstr>
      <vt:lpstr>Fill in Missing Values(1/4)</vt:lpstr>
      <vt:lpstr>Oneshot Method</vt:lpstr>
      <vt:lpstr>Predict the Survival(1/2)</vt:lpstr>
      <vt:lpstr>Predict the Survival(1/2)</vt:lpstr>
      <vt:lpstr>Output File(.csv)</vt:lpstr>
      <vt:lpstr>appendix</vt:lpstr>
      <vt:lpstr>Other Models(1/2)</vt:lpstr>
      <vt:lpstr>Other Models(2/3)</vt:lpstr>
      <vt:lpstr>Other Models(3/3)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 in Hardware</dc:title>
  <dc:creator>沈鑫泳</dc:creator>
  <cp:lastModifiedBy>D093010010</cp:lastModifiedBy>
  <cp:revision>120</cp:revision>
  <cp:lastPrinted>2019-12-20T06:23:52Z</cp:lastPrinted>
  <dcterms:created xsi:type="dcterms:W3CDTF">2018-07-24T13:24:01Z</dcterms:created>
  <dcterms:modified xsi:type="dcterms:W3CDTF">2020-12-08T03:24:54Z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0x010100DE7DC480B62F4E469E6970C624927947</vt:lpwstr>
  </property>
</Properties>
</file>