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4679C-4B99-1573-CA59-1F579CFBE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DBAD80-E5D0-7824-3E2F-09C49C95F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9D083-37F5-11EE-E6B7-A1613DAC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90064-7A29-B3D2-B7FB-33CD14C4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B4743-D838-7F55-9FF4-B0BD5CEB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C476-37D4-33C6-32A7-32CB0A42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B77536-93DF-D523-833F-E0458330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B5C41-70AC-DA0E-ECD4-563451B3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B2176-375E-D26E-A56B-A6653A3C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3F93F-B625-3280-F074-5A5057A3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C36AD8-A438-E328-BAAB-4DFA102FE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ACA2B6-39DA-D0B7-FBA2-8775ACF9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2CD20-19B7-65F4-6558-5BD2FB8E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1059A-39BF-DCE8-D115-5F92F754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FFEBB-090A-59DF-DEE7-58D3BA5E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3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A8A09-78D7-80B1-A445-4CD1E13C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A1424-F995-0496-9773-4B5DAF68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68309-C030-55BC-393D-315E164C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0DFCC-8BC3-2742-79EB-413B67FE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6292E-21EC-2D69-A455-2FD6978D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59632-8AE2-B68E-C0D1-84125ED7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3712D-DD9C-B6C7-2BAA-841C31F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A0F40-DE5D-607D-36EA-786658C0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9BE17-13F1-038C-AF8D-F95E6744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20490-6F72-604B-B554-19E9B0CF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4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9F394-4688-00F2-0089-08F0B5F3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598FC-5A6E-9867-0725-C0AE781EC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1087D1-97E5-5613-C554-D30163723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FE62D-EBED-2C72-0790-549947C3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E5F2D-511C-66FC-8F10-D0203923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00137A-88F9-FB2B-BE13-D70D67FA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B1F12-C78F-3A2B-D74A-EB57F92E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8C8E8-18AE-1D2A-B069-E8F6DEF4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CC281-1783-4DA0-384F-0FCA6B17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5C22A-2F61-FD1E-B2A0-C82102AFD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1D06D1-E345-3744-1100-D15EB6926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6C87EB-99A9-5734-327C-D3B1E5E3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FC2362-56F8-9599-A9ED-D0B7BDA1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F371E3-FE99-311A-9DCB-05952385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6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59A16-B092-A74E-50AC-BB929CC3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503E2B-576C-B30A-C0F0-CF29059B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C5478D-796F-4464-5595-07206A89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561A48-3695-E421-2D5C-7D692EE2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2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65CB75-C850-4C84-B7EC-101F0611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E5FC26-5AE1-B7D3-A5D2-965A52D8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B614E0-2E66-4424-C647-A3ABA914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EADC9-B3C0-F811-E188-326ABE39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FBBD6-B56C-08B1-D101-94E33430E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62651-74B2-71D9-DD07-CB5818D6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B1D0F-6A42-13B6-04E2-FB5E9857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3DB8C-54E7-C88C-D994-288B72C5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329EC-1F40-2A05-93BC-E058B049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96E64-F688-6C44-0135-6F5AA2B6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B24E4D-0B19-F517-6443-D3234BDE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785B9-37D0-52CB-E2B1-227AF4FE5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A2809-002A-B981-5A2B-2A804953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BE773-C929-E996-EB27-DA19A04F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EFA22-A42D-7D57-EC14-A78265D1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016B80-108C-D92F-7FBD-6001A3C7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311EB-D3C6-8DE2-076B-3DD6F445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95611-F4A8-E55D-CBDE-03AE44B72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08FB-EAA4-4A5D-8FF4-7D09F1A051A8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BA258-330D-F919-D1D6-3BD48304D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D56CD-F2B5-3084-859D-E2CC3A583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9859-88E9-4E76-87B7-FA898E43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2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3D5AD-87C7-D418-882B-9B52BA3BE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00" y="11810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Mesh negative Jacobian, issues and recommendations for </a:t>
            </a:r>
            <a:r>
              <a:rPr lang="en-US" dirty="0" err="1"/>
              <a:t>autotwin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84336-BE71-9E4C-9295-90F17563B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300" y="4483101"/>
            <a:ext cx="9144000" cy="1655762"/>
          </a:xfrm>
        </p:spPr>
        <p:txBody>
          <a:bodyPr/>
          <a:lstStyle/>
          <a:p>
            <a:r>
              <a:rPr lang="en-US" dirty="0"/>
              <a:t>Yaohui Wang, Robert Morris University</a:t>
            </a:r>
          </a:p>
          <a:p>
            <a:r>
              <a:rPr lang="en-US" altLang="zh-CN" dirty="0"/>
              <a:t>wangy@rmu.edu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8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8E8B4-2061-AA70-9EE8-2BB84DE7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</a:t>
            </a:r>
            <a:r>
              <a:rPr lang="en-US" dirty="0" err="1"/>
              <a:t>jacobian</a:t>
            </a:r>
            <a:r>
              <a:rPr lang="en-US" dirty="0"/>
              <a:t> (scaled </a:t>
            </a:r>
            <a:r>
              <a:rPr lang="en-US" dirty="0" err="1"/>
              <a:t>jacobian</a:t>
            </a:r>
            <a:r>
              <a:rPr lang="en-US" dirty="0"/>
              <a:t>) found in mesh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00EB2-155A-D5EE-C003-4AED6AC6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3D all-hex human head model (</a:t>
            </a:r>
            <a:r>
              <a:rPr lang="en-US" dirty="0" err="1"/>
              <a:t>All_Hex_Dec.inp</a:t>
            </a:r>
            <a:r>
              <a:rPr lang="en-US" dirty="0"/>
              <a:t>), pediatric subject D from </a:t>
            </a:r>
            <a:r>
              <a:rPr lang="en-US" dirty="0" err="1"/>
              <a:t>UnivWisconsin</a:t>
            </a:r>
            <a:r>
              <a:rPr lang="en-US" dirty="0"/>
              <a:t> is using to run various simulations with Abaqus</a:t>
            </a:r>
          </a:p>
          <a:p>
            <a:r>
              <a:rPr lang="en-US" dirty="0"/>
              <a:t>173 elements were found with negative </a:t>
            </a:r>
            <a:r>
              <a:rPr lang="en-US" dirty="0" err="1"/>
              <a:t>jacobian</a:t>
            </a:r>
            <a:r>
              <a:rPr lang="en-US" dirty="0"/>
              <a:t> (scaled </a:t>
            </a:r>
            <a:r>
              <a:rPr lang="en-US" dirty="0" err="1"/>
              <a:t>jacobian</a:t>
            </a:r>
            <a:r>
              <a:rPr lang="en-US" dirty="0"/>
              <a:t>) values by Cubit</a:t>
            </a:r>
          </a:p>
          <a:p>
            <a:pPr marL="0" indent="0">
              <a:buNone/>
            </a:pPr>
            <a:endParaRPr lang="en-US" dirty="0"/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Cubit&gt;quality hex all scaled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jacobian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global high 0 draw mesh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ERROR: Malformed element.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Hex quality</a:t>
            </a:r>
            <a:r>
              <a:rPr lang="en-US" sz="18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173 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elements: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------------------------------------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Function Name Average Std Dev Minimum (id) Maximum (id) 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--------------- --------- --------- ------------------- ------------------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Scaled Jacobian -1.684e-01 1.554e-01 -6.802e-01 (1090373) -3.747e-03 (904387)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------------------------------------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Finished Command: quality hex all scaled </a:t>
            </a:r>
            <a:r>
              <a:rPr lang="en-US" sz="18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jacobian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global high 0 draw mesh</a:t>
            </a:r>
          </a:p>
        </p:txBody>
      </p:sp>
    </p:spTree>
    <p:extLst>
      <p:ext uri="{BB962C8B-B14F-4D97-AF65-F5344CB8AC3E}">
        <p14:creationId xmlns:p14="http://schemas.microsoft.com/office/powerpoint/2010/main" val="145275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9EDF-C9DD-FE9E-A1C4-A747C321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Abaqus handle mesh quality?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40B6B-24B7-3810-AFB7-43012F38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Abaqus build-in mesh verify tool doesn’t calculate </a:t>
            </a:r>
            <a:r>
              <a:rPr lang="en-US" dirty="0" err="1"/>
              <a:t>jacobian</a:t>
            </a:r>
            <a:r>
              <a:rPr lang="en-US" dirty="0"/>
              <a:t> directly</a:t>
            </a:r>
          </a:p>
          <a:p>
            <a:pPr lvl="1"/>
            <a:r>
              <a:rPr lang="en-US" dirty="0"/>
              <a:t>It has shape metrics (corner angle and aspect ratio), size metrics (edge sizes and stable time increment)</a:t>
            </a:r>
          </a:p>
          <a:p>
            <a:pPr lvl="1"/>
            <a:r>
              <a:rPr lang="en-US" dirty="0"/>
              <a:t>The analysis checks gives errors and warnings</a:t>
            </a:r>
          </a:p>
          <a:p>
            <a:pPr lvl="1"/>
            <a:endParaRPr lang="en-US" dirty="0"/>
          </a:p>
          <a:p>
            <a:r>
              <a:rPr lang="en-US" dirty="0"/>
              <a:t>Abaqus simulations can run into ‘negative </a:t>
            </a:r>
            <a:r>
              <a:rPr lang="en-US" dirty="0" err="1"/>
              <a:t>jacobian</a:t>
            </a:r>
            <a:r>
              <a:rPr lang="en-US" dirty="0"/>
              <a:t>’ error in simulation </a:t>
            </a:r>
            <a:r>
              <a:rPr lang="en-US" dirty="0" err="1"/>
              <a:t>prerun</a:t>
            </a:r>
            <a:r>
              <a:rPr lang="en-US" dirty="0"/>
              <a:t> process.</a:t>
            </a:r>
          </a:p>
          <a:p>
            <a:pPr lvl="1"/>
            <a:r>
              <a:rPr lang="en-US" dirty="0"/>
              <a:t>It refers to negative volume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1F18BC-F811-9669-5D2E-6067B474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37" y="3429000"/>
            <a:ext cx="69437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8A62D-844C-4FB6-F6A2-15ADA018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Hypermesh</a:t>
            </a:r>
            <a:r>
              <a:rPr lang="en-US" dirty="0"/>
              <a:t> handle mesh quality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02CDF-6339-25C8-25A5-75F587E6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48" y="889553"/>
            <a:ext cx="6174996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jacobian</a:t>
            </a:r>
            <a:r>
              <a:rPr lang="en-US" dirty="0"/>
              <a:t> threshold was set to be 0.1 (default value is 0.05) in </a:t>
            </a:r>
            <a:r>
              <a:rPr lang="en-US" dirty="0" err="1"/>
              <a:t>Hypermesh</a:t>
            </a:r>
            <a:r>
              <a:rPr lang="en-US" dirty="0"/>
              <a:t> when model was developed by </a:t>
            </a:r>
            <a:r>
              <a:rPr lang="en-US" dirty="0" err="1"/>
              <a:t>Sushan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jacobian</a:t>
            </a:r>
            <a:r>
              <a:rPr lang="en-US" dirty="0"/>
              <a:t> in </a:t>
            </a:r>
            <a:r>
              <a:rPr lang="en-US" dirty="0" err="1"/>
              <a:t>Hypermesh</a:t>
            </a:r>
            <a:r>
              <a:rPr lang="en-US" dirty="0"/>
              <a:t> is calculated at integration point(s) by default</a:t>
            </a:r>
          </a:p>
          <a:p>
            <a:r>
              <a:rPr lang="en-US" dirty="0"/>
              <a:t>There’s no element found with negative </a:t>
            </a:r>
            <a:r>
              <a:rPr lang="en-US" dirty="0" err="1"/>
              <a:t>jacobian</a:t>
            </a:r>
            <a:r>
              <a:rPr lang="en-US" dirty="0"/>
              <a:t> when calculated at integration points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1B1FBF-44CB-701E-3FDF-7A1FBD17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2" y="2173193"/>
            <a:ext cx="8932285" cy="371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D18228-3851-560A-2389-AC83515C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257" y="2728656"/>
            <a:ext cx="5238750" cy="3314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35BDD3-9307-B9CE-EDCF-52661A5DB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12" y="5371430"/>
            <a:ext cx="8932284" cy="4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8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106C2-B64A-78B5-5EE0-0329E762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point(s)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B85AB-C041-44F6-F6FF-CB9D2C70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48787" cy="4351338"/>
          </a:xfrm>
        </p:spPr>
        <p:txBody>
          <a:bodyPr/>
          <a:lstStyle/>
          <a:p>
            <a:r>
              <a:rPr lang="en-US" dirty="0"/>
              <a:t>Element type is C3D8R, ‘R’ stands for reduced integration in Abaqus  (1 integration point)</a:t>
            </a:r>
          </a:p>
          <a:p>
            <a:r>
              <a:rPr lang="en-US" dirty="0"/>
              <a:t>The element is less stiff in bending</a:t>
            </a:r>
          </a:p>
          <a:p>
            <a:r>
              <a:rPr lang="en-US" dirty="0"/>
              <a:t>Results are more accurate at integration point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502E7D-8200-54D1-D065-5A6AAB0C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939" y="1358667"/>
            <a:ext cx="2259522" cy="22537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78925-0B2E-14CF-7DC7-BF7759250D90}"/>
              </a:ext>
            </a:extLst>
          </p:cNvPr>
          <p:cNvSpPr txBox="1"/>
          <p:nvPr/>
        </p:nvSpPr>
        <p:spPr>
          <a:xfrm>
            <a:off x="8581938" y="3612454"/>
            <a:ext cx="3028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https://web.mit.edu/calculix_v2.7/CalculiX/ccx_2.7/doc/ccx/node27.html</a:t>
            </a:r>
          </a:p>
        </p:txBody>
      </p:sp>
    </p:spTree>
    <p:extLst>
      <p:ext uri="{BB962C8B-B14F-4D97-AF65-F5344CB8AC3E}">
        <p14:creationId xmlns:p14="http://schemas.microsoft.com/office/powerpoint/2010/main" val="278436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B1C9-5111-8C12-CE47-9166A2F6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76583"/>
            <a:ext cx="10515600" cy="1325563"/>
          </a:xfrm>
        </p:spPr>
        <p:txBody>
          <a:bodyPr/>
          <a:lstStyle/>
          <a:p>
            <a:r>
              <a:rPr lang="en-US" dirty="0"/>
              <a:t>Example element with negative </a:t>
            </a:r>
            <a:r>
              <a:rPr lang="en-US" dirty="0" err="1"/>
              <a:t>jacobian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E6D06-475F-BECA-ACD9-1660C430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44933"/>
            <a:ext cx="10515600" cy="4351338"/>
          </a:xfrm>
        </p:spPr>
        <p:txBody>
          <a:bodyPr/>
          <a:lstStyle/>
          <a:p>
            <a:r>
              <a:rPr lang="en-US" dirty="0"/>
              <a:t>Element ID: 772179, distorted element showing positive </a:t>
            </a:r>
            <a:r>
              <a:rPr lang="en-US" dirty="0" err="1"/>
              <a:t>jacobian</a:t>
            </a:r>
            <a:r>
              <a:rPr lang="en-US" dirty="0"/>
              <a:t> when calculated at integration point</a:t>
            </a:r>
          </a:p>
        </p:txBody>
      </p:sp>
      <p:pic>
        <p:nvPicPr>
          <p:cNvPr id="4" name="图片 3" descr="蓝色的天空&#10;&#10;低可信度描述已自动生成">
            <a:extLst>
              <a:ext uri="{FF2B5EF4-FFF2-40B4-BE49-F238E27FC236}">
                <a16:creationId xmlns:a16="http://schemas.microsoft.com/office/drawing/2014/main" id="{008B0783-B221-95D8-4B8D-707A7B0A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2853769"/>
            <a:ext cx="2730500" cy="1554284"/>
          </a:xfrm>
          <a:prstGeom prst="rect">
            <a:avLst/>
          </a:prstGeom>
        </p:spPr>
      </p:pic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8AE410A7-9505-53CC-DFC2-03E7D8C4EC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89"/>
          <a:stretch/>
        </p:blipFill>
        <p:spPr>
          <a:xfrm>
            <a:off x="3952877" y="2853769"/>
            <a:ext cx="2955923" cy="1649095"/>
          </a:xfrm>
          <a:prstGeom prst="rect">
            <a:avLst/>
          </a:prstGeom>
        </p:spPr>
      </p:pic>
      <p:pic>
        <p:nvPicPr>
          <p:cNvPr id="6" name="图片 5" descr="图示&#10;&#10;低可信度描述已自动生成">
            <a:extLst>
              <a:ext uri="{FF2B5EF4-FFF2-40B4-BE49-F238E27FC236}">
                <a16:creationId xmlns:a16="http://schemas.microsoft.com/office/drawing/2014/main" id="{C6F6ACC4-D5E2-C2A5-6697-5250DB04D4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565" b="45145"/>
          <a:stretch/>
        </p:blipFill>
        <p:spPr>
          <a:xfrm>
            <a:off x="8010908" y="2372228"/>
            <a:ext cx="3141562" cy="21981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B690A0-50C1-270F-C855-6D8FFE53DCCE}"/>
              </a:ext>
            </a:extLst>
          </p:cNvPr>
          <p:cNvSpPr txBox="1"/>
          <p:nvPr/>
        </p:nvSpPr>
        <p:spPr>
          <a:xfrm>
            <a:off x="1431462" y="248443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Abaqus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BF8E1F-7B60-6BF0-F3F9-3C9056AE7AFA}"/>
              </a:ext>
            </a:extLst>
          </p:cNvPr>
          <p:cNvSpPr txBox="1"/>
          <p:nvPr/>
        </p:nvSpPr>
        <p:spPr>
          <a:xfrm>
            <a:off x="4987926" y="248443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Cubit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1B92E-ED1C-A208-3521-2D13FA42F74A}"/>
              </a:ext>
            </a:extLst>
          </p:cNvPr>
          <p:cNvSpPr txBox="1"/>
          <p:nvPr/>
        </p:nvSpPr>
        <p:spPr>
          <a:xfrm>
            <a:off x="8962423" y="186795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Hypermesh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7A6F71-65FF-0CD1-948F-784D77FFC5FE}"/>
              </a:ext>
            </a:extLst>
          </p:cNvPr>
          <p:cNvSpPr txBox="1"/>
          <p:nvPr/>
        </p:nvSpPr>
        <p:spPr>
          <a:xfrm>
            <a:off x="-98459" y="4773945"/>
            <a:ext cx="34671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Min/Max angle: </a:t>
            </a:r>
            <a:r>
              <a:rPr lang="en-US" sz="105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26.31 / 155.10</a:t>
            </a:r>
            <a:r>
              <a:rPr lang="en-US" sz="105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 Aspect ratio: </a:t>
            </a:r>
            <a:r>
              <a:rPr lang="en-US" sz="105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9.09</a:t>
            </a:r>
            <a:endParaRPr lang="en-US" sz="105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Geometric deviation factor: NA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Stable time increment: 1.38e-07,  Max frequency: NA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Shortest/Longest edge: 2.36e-04 / 0.00215,  Analysis checks: Warning</a:t>
            </a:r>
            <a:endParaRPr lang="en-US" sz="105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7CC117-6F1F-6413-9F30-2A9B9E8BF070}"/>
              </a:ext>
            </a:extLst>
          </p:cNvPr>
          <p:cNvSpPr txBox="1"/>
          <p:nvPr/>
        </p:nvSpPr>
        <p:spPr>
          <a:xfrm>
            <a:off x="3368641" y="4787793"/>
            <a:ext cx="3648105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Cubit&gt;quality hex 772179 </a:t>
            </a:r>
            <a:r>
              <a:rPr lang="en-US" sz="105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jacobian</a:t>
            </a:r>
            <a:r>
              <a:rPr lang="en-US" sz="105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global high -0.1 draw mesh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5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ERROR: Malformed element.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5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Finished Command: quality hex 772179 </a:t>
            </a:r>
            <a:r>
              <a:rPr lang="en-US" sz="105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jacobian</a:t>
            </a:r>
            <a:r>
              <a:rPr lang="en-US" sz="105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global high -0.1 draw mesh</a:t>
            </a:r>
          </a:p>
        </p:txBody>
      </p:sp>
      <p:pic>
        <p:nvPicPr>
          <p:cNvPr id="14" name="图片 13" descr="图示&#10;&#10;低可信度描述已自动生成">
            <a:extLst>
              <a:ext uri="{FF2B5EF4-FFF2-40B4-BE49-F238E27FC236}">
                <a16:creationId xmlns:a16="http://schemas.microsoft.com/office/drawing/2014/main" id="{12F8C379-12EF-6536-2693-791244198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618" r="70568"/>
          <a:stretch/>
        </p:blipFill>
        <p:spPr>
          <a:xfrm>
            <a:off x="7407273" y="4860652"/>
            <a:ext cx="2297133" cy="1325563"/>
          </a:xfrm>
          <a:prstGeom prst="rect">
            <a:avLst/>
          </a:prstGeom>
        </p:spPr>
      </p:pic>
      <p:pic>
        <p:nvPicPr>
          <p:cNvPr id="15" name="图片 14" descr="图示&#10;&#10;低可信度描述已自动生成">
            <a:extLst>
              <a:ext uri="{FF2B5EF4-FFF2-40B4-BE49-F238E27FC236}">
                <a16:creationId xmlns:a16="http://schemas.microsoft.com/office/drawing/2014/main" id="{D9FB099A-BE6C-DC89-87B4-A5881F5C2A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27" t="81618"/>
          <a:stretch/>
        </p:blipFill>
        <p:spPr>
          <a:xfrm>
            <a:off x="9704406" y="4863582"/>
            <a:ext cx="248759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78458-3233-5414-8F76-4F83FE75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for mesh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F5170-56F3-1FD0-F27E-23262FB0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7767" cy="4351338"/>
          </a:xfrm>
        </p:spPr>
        <p:txBody>
          <a:bodyPr/>
          <a:lstStyle/>
          <a:p>
            <a:r>
              <a:rPr lang="en-US" dirty="0"/>
              <a:t>An important metric in this model is the stable increment time</a:t>
            </a:r>
          </a:p>
          <a:p>
            <a:pPr lvl="1"/>
            <a:r>
              <a:rPr lang="en-US" dirty="0"/>
              <a:t>Determines if we can get reasonable results within reasonable time</a:t>
            </a:r>
          </a:p>
          <a:p>
            <a:r>
              <a:rPr lang="en-US" dirty="0"/>
              <a:t>It depends on the element size, material stiffness and density</a:t>
            </a:r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A35975-4CCB-66E3-E124-679BD7E37540}"/>
              </a:ext>
            </a:extLst>
          </p:cNvPr>
          <p:cNvSpPr txBox="1"/>
          <p:nvPr/>
        </p:nvSpPr>
        <p:spPr>
          <a:xfrm>
            <a:off x="6904139" y="1027906"/>
            <a:ext cx="2885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https://imechanica.org/files/0-overview%20Explicit.pdf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19FC03-FFC2-88D3-5758-0262D765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813399"/>
            <a:ext cx="4514850" cy="1390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DDE1DC-829D-08E5-A1CB-868EC568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39" y="3382169"/>
            <a:ext cx="48482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2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473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主题​​</vt:lpstr>
      <vt:lpstr>Mesh negative Jacobian, issues and recommendations for autotwin</vt:lpstr>
      <vt:lpstr>Negative jacobian (scaled jacobian) found in mesh</vt:lpstr>
      <vt:lpstr>How does Abaqus handle mesh quality?</vt:lpstr>
      <vt:lpstr>How does Hypermesh handle mesh quality</vt:lpstr>
      <vt:lpstr>Integration point(s)</vt:lpstr>
      <vt:lpstr>Example element with negative jacobian</vt:lpstr>
      <vt:lpstr>Optimization for 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negative Jacobian, issues and recommendations for autotwin</dc:title>
  <dc:creator>Yaohui Wang</dc:creator>
  <cp:lastModifiedBy>Hovey, Chad</cp:lastModifiedBy>
  <cp:revision>2</cp:revision>
  <dcterms:created xsi:type="dcterms:W3CDTF">2023-03-31T12:06:01Z</dcterms:created>
  <dcterms:modified xsi:type="dcterms:W3CDTF">2023-04-04T16:53:46Z</dcterms:modified>
</cp:coreProperties>
</file>