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1c8e1117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1c8e1117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f9fc5c2e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f9fc5c2e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1c8e1117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1c8e1117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f9fc5c2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f9fc5c2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f9fc5c2e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f9fc5c2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f9fc5c2e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f9fc5c2e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1c8e1117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1c8e111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1c8e1117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1c8e1117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1c8e1117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1c8e1117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1c8e1117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1c8e1117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1e5a7ee8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1e5a7ee8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RIywwKoQxG9SApvaOmi0RIz6Bt6KykgS/view" TargetMode="Externa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2850" y="282625"/>
            <a:ext cx="8465100" cy="12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/>
              <a:t>Project Joseph Hoane: A Robotic Chess Player</a:t>
            </a:r>
            <a:endParaRPr b="1"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By: SD02</a:t>
            </a:r>
            <a:endParaRPr sz="251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77425" y="1803650"/>
            <a:ext cx="8057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Team members: </a:t>
            </a:r>
            <a:r>
              <a:rPr lang="en" sz="2000">
                <a:solidFill>
                  <a:schemeClr val="dk1"/>
                </a:solidFill>
              </a:rPr>
              <a:t>Autrin Hakimi, Cal Hokanson-Fuchs, Junhyung Shim, Nhat Anh Bui, Thanh Mai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Client: Dr. Bowen Wang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Computer Science Department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Iowa State University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02/25/2025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ctrTitle"/>
          </p:nvPr>
        </p:nvSpPr>
        <p:spPr>
          <a:xfrm>
            <a:off x="222875" y="220450"/>
            <a:ext cx="2744100" cy="75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Current Progress</a:t>
            </a:r>
            <a:endParaRPr b="1" sz="2400"/>
          </a:p>
        </p:txBody>
      </p:sp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311700" y="1190375"/>
            <a:ext cx="8520600" cy="24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✅ Installed </a:t>
            </a:r>
            <a:r>
              <a:rPr b="1" lang="en" sz="1800">
                <a:solidFill>
                  <a:schemeClr val="dk1"/>
                </a:solidFill>
              </a:rPr>
              <a:t>Ubuntu 20.04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b="1" lang="en" sz="1800">
                <a:solidFill>
                  <a:schemeClr val="dk1"/>
                </a:solidFill>
              </a:rPr>
              <a:t>ROS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✅ Integrated </a:t>
            </a:r>
            <a:r>
              <a:rPr b="1" lang="en" sz="1800">
                <a:solidFill>
                  <a:schemeClr val="dk1"/>
                </a:solidFill>
              </a:rPr>
              <a:t>chess engine (Stockfish)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✅ Implemented </a:t>
            </a:r>
            <a:r>
              <a:rPr b="1" lang="en" sz="1800">
                <a:solidFill>
                  <a:schemeClr val="dk1"/>
                </a:solidFill>
              </a:rPr>
              <a:t>AprilTag-based board recognition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✅ Converted board state into </a:t>
            </a:r>
            <a:r>
              <a:rPr b="1" lang="en" sz="1800">
                <a:solidFill>
                  <a:schemeClr val="dk1"/>
                </a:solidFill>
              </a:rPr>
              <a:t>FEN string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✅ Stockfish can now </a:t>
            </a:r>
            <a:r>
              <a:rPr b="1" lang="en" sz="1800">
                <a:solidFill>
                  <a:schemeClr val="dk1"/>
                </a:solidFill>
              </a:rPr>
              <a:t>calculate legal moves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✅ Basic robotic arm movements implemented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1" type="subTitle"/>
          </p:nvPr>
        </p:nvSpPr>
        <p:spPr>
          <a:xfrm>
            <a:off x="276150" y="249050"/>
            <a:ext cx="3206100" cy="6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Challenges Faced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337575" y="906050"/>
            <a:ext cx="8066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Board Alignment Problems</a:t>
            </a:r>
            <a:r>
              <a:rPr lang="en" sz="1800">
                <a:solidFill>
                  <a:schemeClr val="dk1"/>
                </a:solidFill>
              </a:rPr>
              <a:t> → Using </a:t>
            </a:r>
            <a:r>
              <a:rPr b="1" lang="en" sz="1800">
                <a:solidFill>
                  <a:schemeClr val="dk1"/>
                </a:solidFill>
              </a:rPr>
              <a:t>AprilTags for precise mapping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Camera Calibration Issues</a:t>
            </a:r>
            <a:r>
              <a:rPr lang="en" sz="1800">
                <a:solidFill>
                  <a:schemeClr val="dk1"/>
                </a:solidFill>
              </a:rPr>
              <a:t> → Adjusting contrast and gamma correction.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man in red tank top holding dumbbell free image | Peakpx"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797" y="2324800"/>
            <a:ext cx="4083668" cy="26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ctrTitle"/>
          </p:nvPr>
        </p:nvSpPr>
        <p:spPr>
          <a:xfrm>
            <a:off x="267305" y="300400"/>
            <a:ext cx="3437100" cy="6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Next Steps &amp; Timeline</a:t>
            </a:r>
            <a:endParaRPr/>
          </a:p>
        </p:txBody>
      </p:sp>
      <p:sp>
        <p:nvSpPr>
          <p:cNvPr id="155" name="Google Shape;155;p24"/>
          <p:cNvSpPr txBox="1"/>
          <p:nvPr>
            <p:ph idx="1" type="subTitle"/>
          </p:nvPr>
        </p:nvSpPr>
        <p:spPr>
          <a:xfrm>
            <a:off x="311700" y="1172600"/>
            <a:ext cx="8520600" cy="24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What remains to be done?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Fine-tune </a:t>
            </a:r>
            <a:r>
              <a:rPr b="1" lang="en" sz="1800">
                <a:solidFill>
                  <a:schemeClr val="dk1"/>
                </a:solidFill>
              </a:rPr>
              <a:t>robotic arm movement</a:t>
            </a:r>
            <a:r>
              <a:rPr lang="en" sz="1800">
                <a:solidFill>
                  <a:schemeClr val="dk1"/>
                </a:solidFill>
              </a:rPr>
              <a:t> for accurate pick-and-place.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Improve </a:t>
            </a:r>
            <a:r>
              <a:rPr b="1" lang="en" sz="1800">
                <a:solidFill>
                  <a:schemeClr val="dk1"/>
                </a:solidFill>
              </a:rPr>
              <a:t>chess piece detection</a:t>
            </a:r>
            <a:r>
              <a:rPr lang="en" sz="1800">
                <a:solidFill>
                  <a:schemeClr val="dk1"/>
                </a:solidFill>
              </a:rPr>
              <a:t> using better </a:t>
            </a:r>
            <a:r>
              <a:rPr b="1" lang="en" sz="1800">
                <a:solidFill>
                  <a:schemeClr val="dk1"/>
                </a:solidFill>
              </a:rPr>
              <a:t>image processing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Add a </a:t>
            </a:r>
            <a:r>
              <a:rPr b="1" lang="en" sz="1800">
                <a:solidFill>
                  <a:schemeClr val="dk1"/>
                </a:solidFill>
              </a:rPr>
              <a:t>user interface</a:t>
            </a:r>
            <a:r>
              <a:rPr lang="en" sz="1800">
                <a:solidFill>
                  <a:schemeClr val="dk1"/>
                </a:solidFill>
              </a:rPr>
              <a:t> for interaction.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Perform extensive </a:t>
            </a:r>
            <a:r>
              <a:rPr b="1" lang="en" sz="1800">
                <a:solidFill>
                  <a:schemeClr val="dk1"/>
                </a:solidFill>
              </a:rPr>
              <a:t>testing</a:t>
            </a:r>
            <a:r>
              <a:rPr lang="en" sz="1800">
                <a:solidFill>
                  <a:schemeClr val="dk1"/>
                </a:solidFill>
              </a:rPr>
              <a:t> for real games.</a:t>
            </a:r>
            <a:endParaRPr sz="1800"/>
          </a:p>
        </p:txBody>
      </p:sp>
      <p:pic>
        <p:nvPicPr>
          <p:cNvPr descr="Programming Coding Free Stock Photo - Public Domain Pictures"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369" y="2758317"/>
            <a:ext cx="2928950" cy="198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847250"/>
            <a:ext cx="8520600" cy="21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Joseph Hoane is the man behind Deep Blue, a revolutionary AI that, in 1996, was the first ever to beat the reigning world chess champion.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AI has surpassed humans in chess, but robotic intelligence lacks physical embodiment.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Our goal is to enable a robotic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manipulator to play chess in the real world.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68775"/>
            <a:ext cx="511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Problem Statement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550" y="2961050"/>
            <a:ext cx="2959310" cy="21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231750" y="168775"/>
            <a:ext cx="36237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Solution Overview</a:t>
            </a:r>
            <a:endParaRPr sz="2500"/>
          </a:p>
        </p:txBody>
      </p:sp>
      <p:sp>
        <p:nvSpPr>
          <p:cNvPr id="68" name="Google Shape;68;p15"/>
          <p:cNvSpPr txBox="1"/>
          <p:nvPr/>
        </p:nvSpPr>
        <p:spPr>
          <a:xfrm>
            <a:off x="293150" y="781675"/>
            <a:ext cx="85458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What our system does in a high-level manner: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Uses a </a:t>
            </a:r>
            <a:r>
              <a:rPr b="1" lang="en" sz="1800">
                <a:solidFill>
                  <a:schemeClr val="dk1"/>
                </a:solidFill>
              </a:rPr>
              <a:t>robotic arm</a:t>
            </a:r>
            <a:r>
              <a:rPr lang="en" sz="1800">
                <a:solidFill>
                  <a:schemeClr val="dk1"/>
                </a:solidFill>
              </a:rPr>
              <a:t> to physically move chess pieces.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Uses </a:t>
            </a:r>
            <a:r>
              <a:rPr b="1" lang="en" sz="1800">
                <a:solidFill>
                  <a:schemeClr val="dk1"/>
                </a:solidFill>
              </a:rPr>
              <a:t>a camera and AprilTags </a:t>
            </a:r>
            <a:r>
              <a:rPr lang="en" sz="1800">
                <a:solidFill>
                  <a:schemeClr val="dk1"/>
                </a:solidFill>
              </a:rPr>
              <a:t>for board and piece recognition.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Uses </a:t>
            </a:r>
            <a:r>
              <a:rPr b="1" lang="en" sz="1800">
                <a:solidFill>
                  <a:schemeClr val="dk1"/>
                </a:solidFill>
              </a:rPr>
              <a:t>a chess engine</a:t>
            </a:r>
            <a:r>
              <a:rPr lang="en" sz="1800">
                <a:solidFill>
                  <a:schemeClr val="dk1"/>
                </a:solidFill>
              </a:rPr>
              <a:t> for move calculation.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Bridges perception and action using </a:t>
            </a:r>
            <a:r>
              <a:rPr b="1" lang="en" sz="1800">
                <a:solidFill>
                  <a:schemeClr val="dk1"/>
                </a:solidFill>
              </a:rPr>
              <a:t>ROS (Robot Operating System)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Free Images : question, mark, answer, solution, hand, help ..."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1400" y="124400"/>
            <a:ext cx="1824527" cy="123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2938875" y="2263500"/>
            <a:ext cx="3579900" cy="152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41975" y="2361675"/>
            <a:ext cx="1352275" cy="503150"/>
          </a:xfrm>
          <a:prstGeom prst="flowChartProcess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Camera captures board state</a:t>
            </a:r>
            <a:endParaRPr sz="1100"/>
          </a:p>
        </p:txBody>
      </p:sp>
      <p:sp>
        <p:nvSpPr>
          <p:cNvPr id="76" name="Google Shape;76;p16"/>
          <p:cNvSpPr/>
          <p:nvPr/>
        </p:nvSpPr>
        <p:spPr>
          <a:xfrm>
            <a:off x="3122125" y="2361675"/>
            <a:ext cx="1352275" cy="503150"/>
          </a:xfrm>
          <a:prstGeom prst="flowChartProcess">
            <a:avLst/>
          </a:prstGeom>
          <a:solidFill>
            <a:srgbClr val="A4C2F4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Image processing (AprilTags)</a:t>
            </a:r>
            <a:endParaRPr sz="1100"/>
          </a:p>
        </p:txBody>
      </p:sp>
      <p:sp>
        <p:nvSpPr>
          <p:cNvPr id="77" name="Google Shape;77;p16"/>
          <p:cNvSpPr/>
          <p:nvPr/>
        </p:nvSpPr>
        <p:spPr>
          <a:xfrm>
            <a:off x="3122125" y="3142275"/>
            <a:ext cx="1352275" cy="459725"/>
          </a:xfrm>
          <a:prstGeom prst="flowChartProcess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Board mapping</a:t>
            </a:r>
            <a:endParaRPr sz="1100"/>
          </a:p>
        </p:txBody>
      </p:sp>
      <p:cxnSp>
        <p:nvCxnSpPr>
          <p:cNvPr id="78" name="Google Shape;78;p16"/>
          <p:cNvCxnSpPr>
            <a:stCxn id="75" idx="3"/>
            <a:endCxn id="76" idx="1"/>
          </p:cNvCxnSpPr>
          <p:nvPr/>
        </p:nvCxnSpPr>
        <p:spPr>
          <a:xfrm>
            <a:off x="1494250" y="2613250"/>
            <a:ext cx="162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6"/>
          <p:cNvCxnSpPr>
            <a:stCxn id="76" idx="2"/>
            <a:endCxn id="77" idx="0"/>
          </p:cNvCxnSpPr>
          <p:nvPr/>
        </p:nvCxnSpPr>
        <p:spPr>
          <a:xfrm>
            <a:off x="3798263" y="2864825"/>
            <a:ext cx="0" cy="2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6"/>
          <p:cNvSpPr/>
          <p:nvPr/>
        </p:nvSpPr>
        <p:spPr>
          <a:xfrm>
            <a:off x="5091650" y="3120575"/>
            <a:ext cx="1217025" cy="503150"/>
          </a:xfrm>
          <a:prstGeom prst="flowChartProcess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FEN conversion</a:t>
            </a:r>
            <a:endParaRPr sz="1100"/>
          </a:p>
        </p:txBody>
      </p:sp>
      <p:sp>
        <p:nvSpPr>
          <p:cNvPr id="81" name="Google Shape;81;p16"/>
          <p:cNvSpPr/>
          <p:nvPr/>
        </p:nvSpPr>
        <p:spPr>
          <a:xfrm>
            <a:off x="5050199" y="2361673"/>
            <a:ext cx="1299925" cy="503150"/>
          </a:xfrm>
          <a:prstGeom prst="flowChartProcess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Chess engine</a:t>
            </a:r>
            <a:endParaRPr sz="1100"/>
          </a:p>
        </p:txBody>
      </p:sp>
      <p:sp>
        <p:nvSpPr>
          <p:cNvPr id="82" name="Google Shape;82;p16"/>
          <p:cNvSpPr txBox="1"/>
          <p:nvPr/>
        </p:nvSpPr>
        <p:spPr>
          <a:xfrm>
            <a:off x="4244625" y="3791400"/>
            <a:ext cx="968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Processing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83" name="Google Shape;83;p16"/>
          <p:cNvCxnSpPr>
            <a:stCxn id="77" idx="3"/>
            <a:endCxn id="80" idx="1"/>
          </p:cNvCxnSpPr>
          <p:nvPr/>
        </p:nvCxnSpPr>
        <p:spPr>
          <a:xfrm>
            <a:off x="4474400" y="3372138"/>
            <a:ext cx="61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80" idx="0"/>
            <a:endCxn id="81" idx="2"/>
          </p:cNvCxnSpPr>
          <p:nvPr/>
        </p:nvCxnSpPr>
        <p:spPr>
          <a:xfrm rot="10800000">
            <a:off x="5700162" y="2864675"/>
            <a:ext cx="0" cy="25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547213" y="2864825"/>
            <a:ext cx="54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Input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649725" y="2361675"/>
            <a:ext cx="1352275" cy="503150"/>
          </a:xfrm>
          <a:prstGeom prst="flowChartProcess">
            <a:avLst/>
          </a:prstGeom>
          <a:solidFill>
            <a:srgbClr val="A4C2F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Robot arm moves the piece</a:t>
            </a:r>
            <a:endParaRPr sz="1100"/>
          </a:p>
        </p:txBody>
      </p:sp>
      <p:cxnSp>
        <p:nvCxnSpPr>
          <p:cNvPr id="87" name="Google Shape;87;p16"/>
          <p:cNvCxnSpPr>
            <a:stCxn id="81" idx="3"/>
            <a:endCxn id="86" idx="1"/>
          </p:cNvCxnSpPr>
          <p:nvPr/>
        </p:nvCxnSpPr>
        <p:spPr>
          <a:xfrm>
            <a:off x="6350124" y="2613248"/>
            <a:ext cx="129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 txBox="1"/>
          <p:nvPr/>
        </p:nvSpPr>
        <p:spPr>
          <a:xfrm>
            <a:off x="8054950" y="2864825"/>
            <a:ext cx="72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Out</a:t>
            </a:r>
            <a:r>
              <a:rPr lang="en" sz="1200">
                <a:solidFill>
                  <a:schemeClr val="dk2"/>
                </a:solidFill>
              </a:rPr>
              <a:t>put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290800" y="116150"/>
            <a:ext cx="345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System Architecture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4192963" y="998100"/>
            <a:ext cx="243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75" y="1925405"/>
            <a:ext cx="541800" cy="436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450" y="1894947"/>
            <a:ext cx="541800" cy="49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7350" y="1316194"/>
            <a:ext cx="1217025" cy="94730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3362050" y="1724650"/>
            <a:ext cx="24342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4000" y="1352538"/>
            <a:ext cx="10096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ctrTitle"/>
          </p:nvPr>
        </p:nvSpPr>
        <p:spPr>
          <a:xfrm>
            <a:off x="213225" y="151025"/>
            <a:ext cx="4575000" cy="5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/>
              <a:t>Hardware and Software Used</a:t>
            </a:r>
            <a:endParaRPr sz="2400"/>
          </a:p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311700" y="789625"/>
            <a:ext cx="8520600" cy="4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Hardware: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UR10e robotic arm + gripper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GoPro camera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3D-printed chess pieces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Software: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Ubuntu 20.04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ROS (Robot Operating System)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OpenCV (for image processing)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Stockfish (chess engine)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Python</a:t>
            </a:r>
            <a:endParaRPr sz="1800"/>
          </a:p>
        </p:txBody>
      </p:sp>
      <p:pic>
        <p:nvPicPr>
          <p:cNvPr descr="UR10e"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875" y="534400"/>
            <a:ext cx="1612475" cy="214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UbuntuCoF.svg - Wikipedia"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4275" y="2682800"/>
            <a:ext cx="509801" cy="509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Ros logo.svg - Wikimedia Commons"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4250" y="3027500"/>
            <a:ext cx="1224627" cy="35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OpenCV Logo with text svg version.svg - Wikipedia"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3974" y="3383300"/>
            <a:ext cx="765201" cy="9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08921" y="3791825"/>
            <a:ext cx="942932" cy="94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ython.svg - Wikimedia Commons" id="107" name="Google Shape;10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95925" y="4130775"/>
            <a:ext cx="861701" cy="86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ctrTitle"/>
          </p:nvPr>
        </p:nvSpPr>
        <p:spPr>
          <a:xfrm>
            <a:off x="213975" y="106600"/>
            <a:ext cx="4023300" cy="6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Chess Engine Integration</a:t>
            </a:r>
            <a:endParaRPr b="1" sz="2400"/>
          </a:p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311700" y="950450"/>
            <a:ext cx="8520600" cy="30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camera captures the board.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board state is converted to a </a:t>
            </a:r>
            <a:r>
              <a:rPr b="1" lang="en" sz="1800">
                <a:solidFill>
                  <a:schemeClr val="dk1"/>
                </a:solidFill>
              </a:rPr>
              <a:t>FEN string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Stockfish receives the FEN and calculates the best move.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The best move is converted into a physical move for the robotic arm.</a:t>
            </a:r>
            <a:endParaRPr sz="1800"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075" y="2853000"/>
            <a:ext cx="1295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5175" y="2850500"/>
            <a:ext cx="12954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311700" y="4148400"/>
            <a:ext cx="85206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342900" lvl="0" marL="571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Input: </a:t>
            </a:r>
            <a:r>
              <a:rPr lang="en" sz="1050">
                <a:solidFill>
                  <a:schemeClr val="dk2"/>
                </a:solidFill>
              </a:rPr>
              <a:t>position fen 6Q1/8/r4r1k/P4P2/5K2/7p/8/8 w - - 0 60       	    		       </a:t>
            </a:r>
            <a:r>
              <a:rPr lang="en" sz="1050">
                <a:solidFill>
                  <a:schemeClr val="dk1"/>
                </a:solidFill>
              </a:rPr>
              <a:t>Output: </a:t>
            </a:r>
            <a:r>
              <a:rPr lang="en" sz="1000">
                <a:solidFill>
                  <a:schemeClr val="dk2"/>
                </a:solidFill>
              </a:rPr>
              <a:t>bestmove g8h8</a:t>
            </a:r>
            <a:endParaRPr sz="1000">
              <a:solidFill>
                <a:schemeClr val="dk2"/>
              </a:solidFill>
            </a:endParaRPr>
          </a:p>
          <a:p>
            <a:pPr indent="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2"/>
                </a:solidFill>
              </a:rPr>
              <a:t>       go depth 5</a:t>
            </a:r>
            <a:endParaRPr sz="10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ctrTitle"/>
          </p:nvPr>
        </p:nvSpPr>
        <p:spPr>
          <a:xfrm>
            <a:off x="178450" y="168775"/>
            <a:ext cx="5382600" cy="65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Board Detection Using AprilTags</a:t>
            </a:r>
            <a:endParaRPr b="1" sz="2400"/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311700" y="1119300"/>
            <a:ext cx="4831800" cy="37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Three AprilTags on the chessboard allow precise </a:t>
            </a:r>
            <a:r>
              <a:rPr b="1" lang="en" sz="1800">
                <a:solidFill>
                  <a:schemeClr val="dk1"/>
                </a:solidFill>
              </a:rPr>
              <a:t>board mapping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Camera detects and aligns the board coordinates.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200" y="1160075"/>
            <a:ext cx="3629327" cy="2721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ctrTitle"/>
          </p:nvPr>
        </p:nvSpPr>
        <p:spPr>
          <a:xfrm>
            <a:off x="258400" y="202675"/>
            <a:ext cx="3481500" cy="6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Robotic Arm Control</a:t>
            </a:r>
            <a:endParaRPr b="1" sz="2400"/>
          </a:p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311700" y="1208150"/>
            <a:ext cx="8520600" cy="24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Uses MoveIt in </a:t>
            </a:r>
            <a:r>
              <a:rPr b="1" lang="en" sz="1800">
                <a:solidFill>
                  <a:schemeClr val="dk1"/>
                </a:solidFill>
              </a:rPr>
              <a:t>ROS</a:t>
            </a:r>
            <a:r>
              <a:rPr lang="en" sz="1800">
                <a:solidFill>
                  <a:schemeClr val="dk1"/>
                </a:solidFill>
              </a:rPr>
              <a:t> for motion planning.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Takes the </a:t>
            </a:r>
            <a:r>
              <a:rPr b="1" lang="en" sz="1800">
                <a:solidFill>
                  <a:schemeClr val="dk1"/>
                </a:solidFill>
              </a:rPr>
              <a:t>best move from Stockfish</a:t>
            </a:r>
            <a:r>
              <a:rPr lang="en" sz="1800">
                <a:solidFill>
                  <a:schemeClr val="dk1"/>
                </a:solidFill>
              </a:rPr>
              <a:t> and translates it into joint movements.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Uses </a:t>
            </a:r>
            <a:r>
              <a:rPr b="1" lang="en" sz="1800">
                <a:solidFill>
                  <a:schemeClr val="dk1"/>
                </a:solidFill>
              </a:rPr>
              <a:t>inverse kinematics</a:t>
            </a:r>
            <a:r>
              <a:rPr lang="en" sz="1800">
                <a:solidFill>
                  <a:schemeClr val="dk1"/>
                </a:solidFill>
              </a:rPr>
              <a:t> to </a:t>
            </a:r>
            <a:r>
              <a:rPr lang="en" sz="1800">
                <a:solidFill>
                  <a:schemeClr val="dk1"/>
                </a:solidFill>
              </a:rPr>
              <a:t>calculate</a:t>
            </a:r>
            <a:r>
              <a:rPr lang="en" sz="1800">
                <a:solidFill>
                  <a:schemeClr val="dk1"/>
                </a:solidFill>
              </a:rPr>
              <a:t> joint position given coordinates.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Handles precise pick-and-place actions.</a:t>
            </a:r>
            <a:endParaRPr sz="180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120" y="2571750"/>
            <a:ext cx="3834125" cy="2162225"/>
          </a:xfrm>
          <a:prstGeom prst="rect">
            <a:avLst/>
          </a:prstGeom>
          <a:noFill/>
          <a:ln cap="flat" cmpd="sng" w="9525">
            <a:solidFill>
              <a:srgbClr val="CDCDCD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ctrTitle"/>
          </p:nvPr>
        </p:nvSpPr>
        <p:spPr>
          <a:xfrm>
            <a:off x="258400" y="202675"/>
            <a:ext cx="6726900" cy="6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Simulated Pick-and-Place Motion in ROS</a:t>
            </a:r>
            <a:endParaRPr sz="2400"/>
          </a:p>
        </p:txBody>
      </p:sp>
      <p:pic>
        <p:nvPicPr>
          <p:cNvPr id="136" name="Google Shape;136;p21" title="2025-02-24 01-05-3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675" y="933100"/>
            <a:ext cx="7149024" cy="402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