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75" r:id="rId4"/>
    <p:sldId id="269" r:id="rId5"/>
    <p:sldId id="287" r:id="rId6"/>
    <p:sldId id="266" r:id="rId7"/>
    <p:sldId id="286" r:id="rId8"/>
    <p:sldId id="268" r:id="rId9"/>
    <p:sldId id="288" r:id="rId10"/>
    <p:sldId id="264" r:id="rId11"/>
    <p:sldId id="263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37" autoAdjust="0"/>
  </p:normalViewPr>
  <p:slideViewPr>
    <p:cSldViewPr>
      <p:cViewPr>
        <p:scale>
          <a:sx n="75" d="100"/>
          <a:sy n="75" d="100"/>
        </p:scale>
        <p:origin x="708" y="32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DC53B-BF09-4937-950B-67224C8EBB3A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CNLT đa nền tảng cho ứng dụng di động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26425-C1AB-4A8E-BBBC-4B869590F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4921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B74C4-CEF2-4727-9DE9-3549749406E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CNLT đa nền tảng cho ứng dụng di động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61D86-6AB1-434C-A7D2-AC261E7A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3464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g object 18"/>
          <p:cNvSpPr/>
          <p:nvPr/>
        </p:nvSpPr>
        <p:spPr>
          <a:xfrm>
            <a:off x="120765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5" y="1"/>
                </a:lnTo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996439" y="0"/>
            <a:ext cx="1338072" cy="1271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142731" y="1217142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5" y="1"/>
                </a:lnTo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33295" y="1931923"/>
            <a:ext cx="7725409" cy="1562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26262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12" name="bg object 16"/>
          <p:cNvSpPr/>
          <p:nvPr userDrawn="1"/>
        </p:nvSpPr>
        <p:spPr>
          <a:xfrm>
            <a:off x="1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1998" y="0"/>
                </a:moveTo>
                <a:lnTo>
                  <a:pt x="0" y="0"/>
                </a:lnTo>
                <a:lnTo>
                  <a:pt x="0" y="457199"/>
                </a:lnTo>
                <a:lnTo>
                  <a:pt x="12191998" y="457199"/>
                </a:lnTo>
                <a:lnTo>
                  <a:pt x="12191998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bg object 17"/>
          <p:cNvSpPr/>
          <p:nvPr userDrawn="1"/>
        </p:nvSpPr>
        <p:spPr>
          <a:xfrm>
            <a:off x="0" y="6334316"/>
            <a:ext cx="12192000" cy="66040"/>
          </a:xfrm>
          <a:custGeom>
            <a:avLst/>
            <a:gdLst/>
            <a:ahLst/>
            <a:cxnLst/>
            <a:rect l="l" t="t" r="r" b="b"/>
            <a:pathLst>
              <a:path w="12192000" h="66039">
                <a:moveTo>
                  <a:pt x="12192000" y="0"/>
                </a:moveTo>
                <a:lnTo>
                  <a:pt x="0" y="0"/>
                </a:lnTo>
                <a:lnTo>
                  <a:pt x="0" y="65996"/>
                </a:lnTo>
                <a:lnTo>
                  <a:pt x="12192000" y="659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Holder 4"/>
          <p:cNvSpPr>
            <a:spLocks noGrp="1"/>
          </p:cNvSpPr>
          <p:nvPr>
            <p:ph type="ftr" sz="quarter" idx="3"/>
          </p:nvPr>
        </p:nvSpPr>
        <p:spPr>
          <a:xfrm>
            <a:off x="2933700" y="6479031"/>
            <a:ext cx="6324600" cy="276999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Phân tích thiết kế CSDL cho bài toán quản lý XXX</a:t>
            </a:r>
            <a:endParaRPr lang="en-US" dirty="0"/>
          </a:p>
        </p:txBody>
      </p:sp>
      <p:sp>
        <p:nvSpPr>
          <p:cNvPr id="15" name="Holder 5"/>
          <p:cNvSpPr>
            <a:spLocks noGrp="1"/>
          </p:cNvSpPr>
          <p:nvPr>
            <p:ph type="dt" sz="half" idx="2"/>
          </p:nvPr>
        </p:nvSpPr>
        <p:spPr>
          <a:xfrm>
            <a:off x="548371" y="6481062"/>
            <a:ext cx="1188720" cy="27699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A80286C-78C9-4064-841F-E7519F8403D9}" type="datetime1">
              <a:rPr lang="vi-VN" smtClean="0"/>
              <a:t>19/05/2023</a:t>
            </a:fld>
            <a:endParaRPr lang="en-US" dirty="0"/>
          </a:p>
        </p:txBody>
      </p:sp>
      <p:sp>
        <p:nvSpPr>
          <p:cNvPr id="21" name="Holder 6"/>
          <p:cNvSpPr>
            <a:spLocks noGrp="1"/>
          </p:cNvSpPr>
          <p:nvPr>
            <p:ph type="sldNum" sz="quarter" idx="10"/>
          </p:nvPr>
        </p:nvSpPr>
        <p:spPr>
          <a:xfrm>
            <a:off x="10454909" y="6481710"/>
            <a:ext cx="1188720" cy="27432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8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lang="en-US" smtClean="0"/>
              <a:pPr marL="38100">
                <a:lnSpc>
                  <a:spcPts val="206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4E67C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15" name="Holder 5"/>
          <p:cNvSpPr>
            <a:spLocks noGrp="1"/>
          </p:cNvSpPr>
          <p:nvPr>
            <p:ph type="dt" sz="half" idx="2"/>
          </p:nvPr>
        </p:nvSpPr>
        <p:spPr>
          <a:xfrm>
            <a:off x="548371" y="6481062"/>
            <a:ext cx="1188720" cy="276999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CD1C597-79AB-4D87-8CAB-7DB51D370F48}" type="datetime1">
              <a:rPr lang="vi-VN" smtClean="0"/>
              <a:t>19/05/2023</a:t>
            </a:fld>
            <a:endParaRPr lang="en-US"/>
          </a:p>
        </p:txBody>
      </p:sp>
      <p:sp>
        <p:nvSpPr>
          <p:cNvPr id="16" name="Holder 6"/>
          <p:cNvSpPr>
            <a:spLocks noGrp="1"/>
          </p:cNvSpPr>
          <p:nvPr>
            <p:ph type="sldNum" sz="quarter" idx="10"/>
          </p:nvPr>
        </p:nvSpPr>
        <p:spPr>
          <a:xfrm>
            <a:off x="10454909" y="6481710"/>
            <a:ext cx="1188720" cy="27432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8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lang="en-US" smtClean="0"/>
              <a:pPr marL="38100">
                <a:lnSpc>
                  <a:spcPts val="2065"/>
                </a:lnSpc>
              </a:pPr>
              <a:t>‹#›</a:t>
            </a:fld>
            <a:endParaRPr lang="en-US" dirty="0"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2933700" y="6479031"/>
            <a:ext cx="6324600" cy="276999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vi-VN"/>
              <a:t>Phân tích thiết kế CSDL cho bài toán quản lý XXX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4E67C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19100" y="1284731"/>
            <a:ext cx="5440680" cy="4652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3F3F3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16" name="Holder 5"/>
          <p:cNvSpPr>
            <a:spLocks noGrp="1"/>
          </p:cNvSpPr>
          <p:nvPr>
            <p:ph type="dt" sz="half" idx="11"/>
          </p:nvPr>
        </p:nvSpPr>
        <p:spPr>
          <a:xfrm>
            <a:off x="548371" y="6481062"/>
            <a:ext cx="1188720" cy="276999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mtClean="0"/>
            </a:lvl1pPr>
          </a:lstStyle>
          <a:p>
            <a:fld id="{030B6092-C902-4CFD-BC3D-662E9E674E86}" type="datetime1">
              <a:rPr lang="vi-VN" smtClean="0"/>
              <a:t>19/05/2023</a:t>
            </a:fld>
            <a:endParaRPr lang="en-US"/>
          </a:p>
        </p:txBody>
      </p:sp>
      <p:sp>
        <p:nvSpPr>
          <p:cNvPr id="17" name="Holder 6"/>
          <p:cNvSpPr>
            <a:spLocks noGrp="1"/>
          </p:cNvSpPr>
          <p:nvPr>
            <p:ph type="sldNum" sz="quarter" idx="12"/>
          </p:nvPr>
        </p:nvSpPr>
        <p:spPr>
          <a:xfrm>
            <a:off x="10454909" y="6481710"/>
            <a:ext cx="1188720" cy="27432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8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lang="en-US" smtClean="0"/>
              <a:pPr marL="38100">
                <a:lnSpc>
                  <a:spcPts val="2065"/>
                </a:lnSpc>
              </a:pPr>
              <a:t>‹#›</a:t>
            </a:fld>
            <a:endParaRPr lang="en-US" dirty="0"/>
          </a:p>
        </p:txBody>
      </p:sp>
      <p:sp>
        <p:nvSpPr>
          <p:cNvPr id="8" name="Holder 4"/>
          <p:cNvSpPr>
            <a:spLocks noGrp="1"/>
          </p:cNvSpPr>
          <p:nvPr>
            <p:ph type="ftr" sz="quarter" idx="13"/>
          </p:nvPr>
        </p:nvSpPr>
        <p:spPr>
          <a:xfrm>
            <a:off x="2933700" y="6479031"/>
            <a:ext cx="6324600" cy="276999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vi-VN"/>
              <a:t>Phân tích thiết kế CSDL cho bài toán quản lý XXX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4E67C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15" name="bg object 16"/>
          <p:cNvSpPr/>
          <p:nvPr userDrawn="1"/>
        </p:nvSpPr>
        <p:spPr>
          <a:xfrm>
            <a:off x="1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1998" y="0"/>
                </a:moveTo>
                <a:lnTo>
                  <a:pt x="0" y="0"/>
                </a:lnTo>
                <a:lnTo>
                  <a:pt x="0" y="457199"/>
                </a:lnTo>
                <a:lnTo>
                  <a:pt x="12191998" y="457199"/>
                </a:lnTo>
                <a:lnTo>
                  <a:pt x="12191998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7"/>
          <p:cNvSpPr/>
          <p:nvPr userDrawn="1"/>
        </p:nvSpPr>
        <p:spPr>
          <a:xfrm>
            <a:off x="0" y="6334316"/>
            <a:ext cx="12192000" cy="66040"/>
          </a:xfrm>
          <a:custGeom>
            <a:avLst/>
            <a:gdLst/>
            <a:ahLst/>
            <a:cxnLst/>
            <a:rect l="l" t="t" r="r" b="b"/>
            <a:pathLst>
              <a:path w="12192000" h="66039">
                <a:moveTo>
                  <a:pt x="12192000" y="0"/>
                </a:moveTo>
                <a:lnTo>
                  <a:pt x="0" y="0"/>
                </a:lnTo>
                <a:lnTo>
                  <a:pt x="0" y="65996"/>
                </a:lnTo>
                <a:lnTo>
                  <a:pt x="12192000" y="659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Holder 5"/>
          <p:cNvSpPr>
            <a:spLocks noGrp="1"/>
          </p:cNvSpPr>
          <p:nvPr>
            <p:ph type="dt" sz="half" idx="2"/>
          </p:nvPr>
        </p:nvSpPr>
        <p:spPr>
          <a:xfrm>
            <a:off x="548371" y="6481062"/>
            <a:ext cx="1188720" cy="276999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mtClean="0"/>
            </a:lvl1pPr>
          </a:lstStyle>
          <a:p>
            <a:fld id="{6D761383-4F06-4AEC-A401-EDDBF1C33A89}" type="datetime1">
              <a:rPr lang="vi-VN" smtClean="0"/>
              <a:t>19/05/2023</a:t>
            </a:fld>
            <a:endParaRPr lang="en-US"/>
          </a:p>
        </p:txBody>
      </p:sp>
      <p:sp>
        <p:nvSpPr>
          <p:cNvPr id="24" name="Holder 6"/>
          <p:cNvSpPr>
            <a:spLocks noGrp="1"/>
          </p:cNvSpPr>
          <p:nvPr>
            <p:ph type="sldNum" sz="quarter" idx="10"/>
          </p:nvPr>
        </p:nvSpPr>
        <p:spPr>
          <a:xfrm>
            <a:off x="10454909" y="6481710"/>
            <a:ext cx="1188720" cy="27432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8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lang="en-US" smtClean="0"/>
              <a:pPr marL="38100">
                <a:lnSpc>
                  <a:spcPts val="2065"/>
                </a:lnSpc>
              </a:pPr>
              <a:t>‹#›</a:t>
            </a:fld>
            <a:endParaRPr lang="en-US" dirty="0"/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2933700" y="6479031"/>
            <a:ext cx="6324600" cy="276999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vi-VN"/>
              <a:t>Phân tích thiết kế CSDL cho bài toán quản lý XXX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older 5"/>
          <p:cNvSpPr>
            <a:spLocks noGrp="1"/>
          </p:cNvSpPr>
          <p:nvPr>
            <p:ph type="dt" sz="half" idx="2"/>
          </p:nvPr>
        </p:nvSpPr>
        <p:spPr>
          <a:xfrm>
            <a:off x="548371" y="6481062"/>
            <a:ext cx="1188720" cy="276999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mtClean="0"/>
            </a:lvl1pPr>
          </a:lstStyle>
          <a:p>
            <a:fld id="{6409902A-0CB4-450C-8525-EC19A9EADA66}" type="datetime1">
              <a:rPr lang="vi-VN" smtClean="0"/>
              <a:t>19/05/2023</a:t>
            </a:fld>
            <a:endParaRPr lang="en-US"/>
          </a:p>
        </p:txBody>
      </p:sp>
      <p:sp>
        <p:nvSpPr>
          <p:cNvPr id="14" name="Holder 6"/>
          <p:cNvSpPr>
            <a:spLocks noGrp="1"/>
          </p:cNvSpPr>
          <p:nvPr>
            <p:ph type="sldNum" sz="quarter" idx="10"/>
          </p:nvPr>
        </p:nvSpPr>
        <p:spPr>
          <a:xfrm>
            <a:off x="10454909" y="6481710"/>
            <a:ext cx="1188720" cy="27432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8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lang="en-US" smtClean="0"/>
              <a:pPr marL="38100">
                <a:lnSpc>
                  <a:spcPts val="2065"/>
                </a:lnSpc>
              </a:pPr>
              <a:t>‹#›</a:t>
            </a:fld>
            <a:endParaRPr lang="en-US" dirty="0"/>
          </a:p>
        </p:txBody>
      </p:sp>
      <p:sp>
        <p:nvSpPr>
          <p:cNvPr id="5" name="Holder 4"/>
          <p:cNvSpPr>
            <a:spLocks noGrp="1"/>
          </p:cNvSpPr>
          <p:nvPr>
            <p:ph type="ftr" sz="quarter" idx="3"/>
          </p:nvPr>
        </p:nvSpPr>
        <p:spPr>
          <a:xfrm>
            <a:off x="2933700" y="6479031"/>
            <a:ext cx="6324600" cy="276999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vi-VN"/>
              <a:t>Phân tích thiết kế CSDL cho bài toán quản lý XXX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g object 18"/>
          <p:cNvSpPr/>
          <p:nvPr/>
        </p:nvSpPr>
        <p:spPr>
          <a:xfrm>
            <a:off x="228600" y="1217142"/>
            <a:ext cx="11722735" cy="0"/>
          </a:xfrm>
          <a:custGeom>
            <a:avLst/>
            <a:gdLst/>
            <a:ahLst/>
            <a:cxnLst/>
            <a:rect l="l" t="t" r="r" b="b"/>
            <a:pathLst>
              <a:path w="11722735">
                <a:moveTo>
                  <a:pt x="0" y="0"/>
                </a:moveTo>
                <a:lnTo>
                  <a:pt x="11722106" y="1"/>
                </a:lnTo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 userDrawn="1"/>
        </p:nvSpPr>
        <p:spPr>
          <a:xfrm>
            <a:off x="228600" y="210311"/>
            <a:ext cx="899160" cy="9022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89302" y="2409444"/>
            <a:ext cx="8213394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4E67C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5286" y="2047239"/>
            <a:ext cx="10201427" cy="3089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11" name="bg object 16"/>
          <p:cNvSpPr/>
          <p:nvPr userDrawn="1"/>
        </p:nvSpPr>
        <p:spPr>
          <a:xfrm>
            <a:off x="1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1998" y="0"/>
                </a:moveTo>
                <a:lnTo>
                  <a:pt x="0" y="0"/>
                </a:lnTo>
                <a:lnTo>
                  <a:pt x="0" y="457199"/>
                </a:lnTo>
                <a:lnTo>
                  <a:pt x="12191998" y="457199"/>
                </a:lnTo>
                <a:lnTo>
                  <a:pt x="12191998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bg object 17"/>
          <p:cNvSpPr/>
          <p:nvPr userDrawn="1"/>
        </p:nvSpPr>
        <p:spPr>
          <a:xfrm>
            <a:off x="0" y="6334316"/>
            <a:ext cx="12192000" cy="66040"/>
          </a:xfrm>
          <a:custGeom>
            <a:avLst/>
            <a:gdLst/>
            <a:ahLst/>
            <a:cxnLst/>
            <a:rect l="l" t="t" r="r" b="b"/>
            <a:pathLst>
              <a:path w="12192000" h="66039">
                <a:moveTo>
                  <a:pt x="12192000" y="0"/>
                </a:moveTo>
                <a:lnTo>
                  <a:pt x="0" y="0"/>
                </a:lnTo>
                <a:lnTo>
                  <a:pt x="0" y="65996"/>
                </a:lnTo>
                <a:lnTo>
                  <a:pt x="12192000" y="659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Holder 5"/>
          <p:cNvSpPr>
            <a:spLocks noGrp="1"/>
          </p:cNvSpPr>
          <p:nvPr>
            <p:ph type="dt" sz="half" idx="2"/>
          </p:nvPr>
        </p:nvSpPr>
        <p:spPr>
          <a:xfrm>
            <a:off x="548371" y="6481062"/>
            <a:ext cx="1188720" cy="27699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ED93860-904B-406D-8D1E-5A26AD41F031}" type="datetime1">
              <a:rPr lang="vi-VN" smtClean="0"/>
              <a:t>19/05/2023</a:t>
            </a:fld>
            <a:endParaRPr lang="en-US"/>
          </a:p>
        </p:txBody>
      </p:sp>
      <p:sp>
        <p:nvSpPr>
          <p:cNvPr id="15" name="Holder 6"/>
          <p:cNvSpPr>
            <a:spLocks noGrp="1"/>
          </p:cNvSpPr>
          <p:nvPr>
            <p:ph type="sldNum" sz="quarter" idx="4"/>
          </p:nvPr>
        </p:nvSpPr>
        <p:spPr>
          <a:xfrm>
            <a:off x="10454909" y="6481710"/>
            <a:ext cx="1188720" cy="27432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8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lang="en-US" smtClean="0"/>
              <a:pPr marL="38100">
                <a:lnSpc>
                  <a:spcPts val="2065"/>
                </a:lnSpc>
              </a:pPr>
              <a:t>‹#›</a:t>
            </a:fld>
            <a:endParaRPr lang="en-US" dirty="0"/>
          </a:p>
        </p:txBody>
      </p:sp>
      <p:sp>
        <p:nvSpPr>
          <p:cNvPr id="16" name="Holder 4"/>
          <p:cNvSpPr>
            <a:spLocks noGrp="1"/>
          </p:cNvSpPr>
          <p:nvPr>
            <p:ph type="ftr" sz="quarter" idx="3"/>
          </p:nvPr>
        </p:nvSpPr>
        <p:spPr>
          <a:xfrm>
            <a:off x="2933700" y="6479031"/>
            <a:ext cx="6324600" cy="276999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vi-VN"/>
              <a:t>Phân tích thiết kế CSDL cho bài toán quản lý XXX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7795" y="310990"/>
            <a:ext cx="6480175" cy="67961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ctr">
              <a:lnSpc>
                <a:spcPct val="102699"/>
              </a:lnSpc>
              <a:spcBef>
                <a:spcPts val="25"/>
              </a:spcBef>
            </a:pPr>
            <a:r>
              <a:rPr lang="en-US" sz="2200" b="1" spc="-5" dirty="0">
                <a:solidFill>
                  <a:srgbClr val="31479F"/>
                </a:solidFill>
                <a:latin typeface="Times New Roman"/>
                <a:cs typeface="Times New Roman"/>
              </a:rPr>
              <a:t>TRƯỜNG ĐẠI HỌC CÔNG NGHỆ THÔNG TIN</a:t>
            </a:r>
          </a:p>
          <a:p>
            <a:pPr marL="12700" marR="5080" algn="ctr">
              <a:lnSpc>
                <a:spcPct val="102699"/>
              </a:lnSpc>
              <a:spcBef>
                <a:spcPts val="25"/>
              </a:spcBef>
            </a:pPr>
            <a:r>
              <a:rPr lang="en-US" sz="2200" b="1" spc="-5" dirty="0">
                <a:solidFill>
                  <a:srgbClr val="31479F"/>
                </a:solidFill>
                <a:latin typeface="Times New Roman"/>
                <a:cs typeface="Times New Roman"/>
              </a:rPr>
              <a:t>KHOA KHOA HỌC VÀ KỸ THUẬT THÔNG TIN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2731" y="4469859"/>
            <a:ext cx="5410200" cy="1667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b="1" spc="-5" dirty="0">
                <a:solidFill>
                  <a:srgbClr val="212745"/>
                </a:solidFill>
                <a:latin typeface="Times New Roman"/>
                <a:cs typeface="Times New Roman"/>
              </a:rPr>
              <a:t>GVHD:</a:t>
            </a:r>
            <a:endParaRPr lang="en-US" sz="2500" spc="-5" dirty="0">
              <a:solidFill>
                <a:srgbClr val="212745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500" b="1" spc="-5" dirty="0">
              <a:solidFill>
                <a:srgbClr val="212745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b="1" spc="-5" dirty="0">
                <a:solidFill>
                  <a:srgbClr val="212745"/>
                </a:solidFill>
                <a:latin typeface="Times New Roman"/>
                <a:cs typeface="Times New Roman"/>
              </a:rPr>
              <a:t>SVTH: </a:t>
            </a:r>
            <a:r>
              <a:rPr lang="en-US" sz="2500" spc="-5" dirty="0">
                <a:solidFill>
                  <a:srgbClr val="212745"/>
                </a:solidFill>
                <a:latin typeface="Times New Roman"/>
                <a:cs typeface="Times New Roman"/>
              </a:rPr>
              <a:t>SV1 – MSSV1</a:t>
            </a:r>
            <a:br>
              <a:rPr lang="en-US" sz="2500" spc="-5" dirty="0">
                <a:solidFill>
                  <a:srgbClr val="212745"/>
                </a:solidFill>
                <a:latin typeface="Times New Roman"/>
                <a:cs typeface="Times New Roman"/>
              </a:rPr>
            </a:br>
            <a:r>
              <a:rPr lang="en-US" sz="2500" spc="-5" dirty="0">
                <a:solidFill>
                  <a:srgbClr val="212745"/>
                </a:solidFill>
                <a:latin typeface="Times New Roman"/>
                <a:cs typeface="Times New Roman"/>
              </a:rPr>
              <a:t>	  SV2 – MSSV2</a:t>
            </a:r>
          </a:p>
          <a:p>
            <a:pPr marL="12700">
              <a:spcBef>
                <a:spcPts val="100"/>
              </a:spcBef>
            </a:pPr>
            <a:r>
              <a:rPr lang="en-US" sz="2500" spc="-5" dirty="0">
                <a:solidFill>
                  <a:srgbClr val="212745"/>
                </a:solidFill>
                <a:latin typeface="Times New Roman"/>
                <a:cs typeface="Times New Roman"/>
              </a:rPr>
              <a:t> 	  SV3 – MSSV3</a:t>
            </a:r>
          </a:p>
        </p:txBody>
      </p:sp>
      <p:sp>
        <p:nvSpPr>
          <p:cNvPr id="5" name="object 4"/>
          <p:cNvSpPr txBox="1"/>
          <p:nvPr/>
        </p:nvSpPr>
        <p:spPr>
          <a:xfrm>
            <a:off x="548371" y="1403350"/>
            <a:ext cx="11095258" cy="29443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CUỐI KỲ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THÔNG TIN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lang="en-US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THIẾT KẾ CSDL CHO BÀI TOÁN QUẢN LÝ XXX</a:t>
            </a:r>
            <a:endParaRPr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lang="en-US" smtClean="0"/>
              <a:pPr marL="38100">
                <a:lnSpc>
                  <a:spcPts val="2065"/>
                </a:lnSpc>
              </a:pPr>
              <a:t>1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548371" y="6481062"/>
            <a:ext cx="1188720" cy="276999"/>
          </a:xfrm>
        </p:spPr>
        <p:txBody>
          <a:bodyPr/>
          <a:lstStyle/>
          <a:p>
            <a:fld id="{9AD555FF-9D86-47E2-9E2F-B48BD02DEBEC}" type="datetime1">
              <a:rPr lang="vi-VN" smtClean="0"/>
              <a:t>19/05/2023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AEEA4FC-CED9-C5B9-47EC-CDF910FE1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Phân tích thiết kế CSDL cho bài toán quản lý XXX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" y="1600200"/>
            <a:ext cx="11658600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660" algn="ctr">
              <a:lnSpc>
                <a:spcPct val="100000"/>
              </a:lnSpc>
              <a:spcBef>
                <a:spcPts val="100"/>
              </a:spcBef>
              <a:tabLst>
                <a:tab pos="3996054" algn="l"/>
              </a:tabLst>
            </a:pPr>
            <a:r>
              <a:rPr lang="en-US" spc="-5" dirty="0" err="1"/>
              <a:t>Cảm</a:t>
            </a:r>
            <a:r>
              <a:rPr lang="en-US" spc="-5" dirty="0"/>
              <a:t> </a:t>
            </a:r>
            <a:r>
              <a:rPr lang="en-US" spc="-5" dirty="0" err="1"/>
              <a:t>ơn</a:t>
            </a:r>
            <a:r>
              <a:rPr lang="en-US" spc="-5" dirty="0"/>
              <a:t> </a:t>
            </a:r>
            <a:r>
              <a:rPr lang="en-US" spc="-5" dirty="0" err="1"/>
              <a:t>Thầy</a:t>
            </a:r>
            <a:r>
              <a:rPr lang="en-US" spc="-5" dirty="0"/>
              <a:t> </a:t>
            </a:r>
            <a:r>
              <a:rPr lang="en-US" spc="-5" dirty="0" err="1"/>
              <a:t>và</a:t>
            </a:r>
            <a:r>
              <a:rPr lang="en-US" spc="-5" dirty="0"/>
              <a:t> </a:t>
            </a:r>
            <a:r>
              <a:rPr lang="en-US" spc="-5" dirty="0" err="1"/>
              <a:t>các</a:t>
            </a:r>
            <a:r>
              <a:rPr lang="en-US" spc="-5" dirty="0"/>
              <a:t> </a:t>
            </a:r>
            <a:r>
              <a:rPr lang="en-US" spc="-5" dirty="0" err="1"/>
              <a:t>bạn</a:t>
            </a:r>
            <a:r>
              <a:rPr lang="en-US" spc="-5" dirty="0"/>
              <a:t> </a:t>
            </a:r>
            <a:r>
              <a:rPr lang="en-US" spc="-5" dirty="0" err="1"/>
              <a:t>đã</a:t>
            </a:r>
            <a:r>
              <a:rPr lang="en-US" spc="-5" dirty="0"/>
              <a:t> </a:t>
            </a:r>
            <a:r>
              <a:rPr lang="en-US" spc="-5" dirty="0" err="1"/>
              <a:t>chú</a:t>
            </a:r>
            <a:r>
              <a:rPr lang="en-US" spc="-5" dirty="0"/>
              <a:t> ý </a:t>
            </a:r>
            <a:r>
              <a:rPr lang="en-US" spc="-5" dirty="0" err="1"/>
              <a:t>lắng</a:t>
            </a:r>
            <a:r>
              <a:rPr lang="en-US" spc="-5" dirty="0"/>
              <a:t> </a:t>
            </a:r>
            <a:r>
              <a:rPr lang="en-US" spc="-5" dirty="0" err="1"/>
              <a:t>nghe</a:t>
            </a:r>
            <a:r>
              <a:rPr lang="en-US" spc="-5" dirty="0"/>
              <a:t>!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097280" y="4325111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5" y="1"/>
                </a:lnTo>
              </a:path>
            </a:pathLst>
          </a:custGeom>
          <a:ln w="19050">
            <a:solidFill>
              <a:srgbClr val="4E67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lang="en-US" smtClean="0"/>
              <a:pPr marL="38100">
                <a:lnSpc>
                  <a:spcPts val="2065"/>
                </a:lnSpc>
              </a:pPr>
              <a:t>10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3AED7B-2B3E-4154-96E7-6010076F250F}" type="datetime1">
              <a:rPr lang="vi-VN" smtClean="0"/>
              <a:t>19/05/2023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6B5DE-AEB0-2E24-4D0A-DC121D3EC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vi-VN"/>
              <a:t>Phân tích thiết kế CSDL cho bài toán quản lý XXX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20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363" y="2540000"/>
            <a:ext cx="5119674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660" algn="ctr">
              <a:lnSpc>
                <a:spcPct val="100000"/>
              </a:lnSpc>
              <a:spcBef>
                <a:spcPts val="100"/>
              </a:spcBef>
              <a:tabLst>
                <a:tab pos="3996054" algn="l"/>
              </a:tabLst>
            </a:pPr>
            <a:r>
              <a:rPr lang="en-US" spc="-5"/>
              <a:t>Hỏi </a:t>
            </a:r>
            <a:r>
              <a:t>&amp;</a:t>
            </a:r>
            <a:r>
              <a:rPr lang="en-US"/>
              <a:t> </a:t>
            </a:r>
            <a:r>
              <a:rPr lang="en-US" spc="-85"/>
              <a:t>Đáp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6477000" y="4267200"/>
            <a:ext cx="5486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5" y="1"/>
                </a:lnTo>
              </a:path>
            </a:pathLst>
          </a:custGeom>
          <a:ln w="19050">
            <a:solidFill>
              <a:srgbClr val="4E67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https://www.logolynx.com/images/logolynx/dd/ddda734ee68fd5e47fe5f3b1e9d077bd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246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lang="en-US" smtClean="0"/>
              <a:pPr marL="38100">
                <a:lnSpc>
                  <a:spcPts val="2065"/>
                </a:lnSpc>
              </a:pPr>
              <a:t>11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739921C-E268-4914-8987-F45D745B5CFF}" type="datetime1">
              <a:rPr lang="vi-VN" smtClean="0"/>
              <a:t>19/05/2023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B9975-DF37-4C50-FB2C-C1693AF1D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vi-VN"/>
              <a:t>Phân tích thiết kế CSDL cho bài toán quản lý XXX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02786" y="1219200"/>
            <a:ext cx="11186429" cy="4598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tả</a:t>
            </a:r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bài</a:t>
            </a:r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toán</a:t>
            </a:r>
            <a:endParaRPr lang="en-US" sz="4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tích</a:t>
            </a:r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bài</a:t>
            </a:r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toán</a:t>
            </a:r>
            <a:endParaRPr lang="en-US" sz="4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Thiết</a:t>
            </a:r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</a:t>
            </a:r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CSDL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Demo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Kết</a:t>
            </a:r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luận</a:t>
            </a:r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hướng</a:t>
            </a:r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phát</a:t>
            </a:r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triển</a:t>
            </a:r>
            <a:endParaRPr lang="en-US" sz="4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bject 2"/>
          <p:cNvSpPr txBox="1">
            <a:spLocks noGrp="1"/>
          </p:cNvSpPr>
          <p:nvPr>
            <p:ph type="title"/>
          </p:nvPr>
        </p:nvSpPr>
        <p:spPr>
          <a:xfrm>
            <a:off x="1260982" y="166622"/>
            <a:ext cx="10626217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710565" algn="l"/>
                <a:tab pos="3717290" algn="l"/>
                <a:tab pos="5133340" algn="l"/>
              </a:tabLst>
            </a:pPr>
            <a:r>
              <a:rPr lang="en-US" sz="5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sz="5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lang="en-US" smtClean="0"/>
              <a:pPr marL="38100">
                <a:lnSpc>
                  <a:spcPts val="2065"/>
                </a:lnSpc>
              </a:pPr>
              <a:t>2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A2E58D7-DD7C-4600-A4DD-CA3D6811A943}" type="datetime1">
              <a:rPr lang="vi-VN" smtClean="0"/>
              <a:t>19/05/2023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8803B-948A-2B71-7397-DA1BAA92D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vi-VN"/>
              <a:t>Phân tích thiết kế CSDL cho bài toán quản lý XXX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0982" y="166622"/>
            <a:ext cx="10626217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710565" algn="l"/>
                <a:tab pos="3717290" algn="l"/>
                <a:tab pos="5133340" algn="l"/>
              </a:tabLst>
            </a:pP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sz="5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lang="en-US" smtClean="0"/>
              <a:pPr marL="38100">
                <a:lnSpc>
                  <a:spcPts val="2065"/>
                </a:lnSpc>
              </a:pPr>
              <a:t>3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C4D96B-2892-4890-9AB4-1FA413C88AE0}" type="datetime1">
              <a:rPr lang="vi-VN" smtClean="0"/>
              <a:t>19/05/2023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12B6FF6-AB81-56AE-EFC5-7E6CCE92D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vi-VN"/>
              <a:t>Phân tích thiết kế CSDL cho bài toán quản lý XXX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5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/>
          <p:cNvSpPr txBox="1">
            <a:spLocks/>
          </p:cNvSpPr>
          <p:nvPr/>
        </p:nvSpPr>
        <p:spPr>
          <a:xfrm>
            <a:off x="1260982" y="166622"/>
            <a:ext cx="10626217" cy="85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8000" b="0" i="0">
                <a:solidFill>
                  <a:srgbClr val="4E67C8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algn="l">
              <a:spcBef>
                <a:spcPts val="100"/>
              </a:spcBef>
              <a:tabLst>
                <a:tab pos="710565" algn="l"/>
                <a:tab pos="3717290" algn="l"/>
                <a:tab pos="5133340" algn="l"/>
              </a:tabLst>
            </a:pPr>
            <a:r>
              <a:rPr lang="en-US" sz="55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55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55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55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55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55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lang="en-US" smtClean="0"/>
              <a:pPr marL="38100">
                <a:lnSpc>
                  <a:spcPts val="2065"/>
                </a:lnSpc>
              </a:pPr>
              <a:t>4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25C7090-D967-45D3-8CEE-0B059517EE46}" type="datetime1">
              <a:rPr lang="vi-VN" smtClean="0"/>
              <a:t>19/05/2023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03C23-DAC9-AA2A-0977-0A29CBB36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vi-VN"/>
              <a:t>Phân tích thiết kế CSDL cho bài toán quản lý XXX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797E95-4227-DA8F-34DF-E3AD588233B6}"/>
              </a:ext>
            </a:extLst>
          </p:cNvPr>
          <p:cNvSpPr txBox="1"/>
          <p:nvPr/>
        </p:nvSpPr>
        <p:spPr>
          <a:xfrm>
            <a:off x="457200" y="1358620"/>
            <a:ext cx="10210800" cy="36750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(Khi </a:t>
            </a:r>
            <a:r>
              <a:rPr lang="en-US" sz="40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cần</a:t>
            </a:r>
            <a:r>
              <a:rPr lang="en-US" sz="40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chia </a:t>
            </a:r>
            <a:r>
              <a:rPr lang="en-US" sz="40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nhỏ</a:t>
            </a:r>
            <a:r>
              <a:rPr lang="en-US" sz="40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nội</a:t>
            </a:r>
            <a:r>
              <a:rPr lang="en-US" sz="40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dung, </a:t>
            </a:r>
            <a:r>
              <a:rPr lang="en-US" sz="40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có</a:t>
            </a:r>
            <a:r>
              <a:rPr lang="en-US" sz="40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thể</a:t>
            </a:r>
            <a:r>
              <a:rPr lang="en-US" sz="40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làm</a:t>
            </a:r>
            <a:r>
              <a:rPr lang="en-US" sz="40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như</a:t>
            </a:r>
            <a:r>
              <a:rPr lang="en-US" sz="40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sau</a:t>
            </a:r>
            <a:r>
              <a:rPr lang="en-US" sz="40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2.1. </a:t>
            </a:r>
            <a:r>
              <a:rPr lang="en-US" sz="4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dung 1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2.2. </a:t>
            </a:r>
            <a:r>
              <a:rPr lang="en-US" sz="4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dung 2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89426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/>
          <p:cNvSpPr txBox="1">
            <a:spLocks/>
          </p:cNvSpPr>
          <p:nvPr/>
        </p:nvSpPr>
        <p:spPr>
          <a:xfrm>
            <a:off x="1260982" y="166622"/>
            <a:ext cx="10626217" cy="85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8000" b="0" i="0">
                <a:solidFill>
                  <a:srgbClr val="4E67C8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algn="l">
              <a:spcBef>
                <a:spcPts val="100"/>
              </a:spcBef>
              <a:tabLst>
                <a:tab pos="710565" algn="l"/>
                <a:tab pos="3717290" algn="l"/>
                <a:tab pos="5133340" algn="l"/>
              </a:tabLst>
            </a:pPr>
            <a:r>
              <a:rPr lang="en-US" sz="55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sz="55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55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1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lang="en-US" smtClean="0"/>
              <a:pPr marL="38100">
                <a:lnSpc>
                  <a:spcPts val="2065"/>
                </a:lnSpc>
              </a:pPr>
              <a:t>5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B8F810-5EDD-4F4C-BEB6-AB448C9292A7}" type="datetime1">
              <a:rPr lang="vi-VN" smtClean="0"/>
              <a:t>19/05/2023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03C23-DAC9-AA2A-0977-0A29CBB36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vi-VN"/>
              <a:t>Phân tích thiết kế CSDL cho bài toán quản lý XXX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07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/>
          <p:cNvSpPr txBox="1">
            <a:spLocks/>
          </p:cNvSpPr>
          <p:nvPr/>
        </p:nvSpPr>
        <p:spPr>
          <a:xfrm>
            <a:off x="1260982" y="166622"/>
            <a:ext cx="10626217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8000" b="0" i="0">
                <a:solidFill>
                  <a:srgbClr val="4E67C8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algn="l">
              <a:spcBef>
                <a:spcPts val="100"/>
              </a:spcBef>
              <a:tabLst>
                <a:tab pos="710565" algn="l"/>
                <a:tab pos="3717290" algn="l"/>
                <a:tab pos="5133340" algn="l"/>
              </a:tabLst>
            </a:pPr>
            <a:r>
              <a:rPr lang="en-US" sz="55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55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55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55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CSDL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lang="en-US" smtClean="0"/>
              <a:pPr marL="38100">
                <a:lnSpc>
                  <a:spcPts val="2065"/>
                </a:lnSpc>
              </a:pPr>
              <a:t>6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4E2E919-7E7C-4626-B154-621228AC2E79}" type="datetime1">
              <a:rPr lang="vi-VN" smtClean="0"/>
              <a:t>19/05/2023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9C74B-44D3-8830-110A-C9C6BDBBC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vi-VN"/>
              <a:t>Phân tích thiết kế CSDL cho bài toán quản lý XXX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3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/>
          <p:cNvSpPr txBox="1">
            <a:spLocks/>
          </p:cNvSpPr>
          <p:nvPr/>
        </p:nvSpPr>
        <p:spPr>
          <a:xfrm>
            <a:off x="1260982" y="166622"/>
            <a:ext cx="10626217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8000" b="0" i="0">
                <a:solidFill>
                  <a:srgbClr val="4E67C8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algn="l">
              <a:spcBef>
                <a:spcPts val="100"/>
              </a:spcBef>
              <a:tabLst>
                <a:tab pos="710565" algn="l"/>
                <a:tab pos="3717290" algn="l"/>
                <a:tab pos="5133340" algn="l"/>
              </a:tabLst>
            </a:pPr>
            <a:r>
              <a:rPr lang="en-US" sz="55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Demo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lang="en-US" smtClean="0"/>
              <a:pPr marL="38100">
                <a:lnSpc>
                  <a:spcPts val="2065"/>
                </a:lnSpc>
              </a:pPr>
              <a:t>7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CA49EF4-3B15-4D54-814F-7B1C62CE7F96}" type="datetime1">
              <a:rPr lang="vi-VN" smtClean="0"/>
              <a:t>19/05/2023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1DBFE-227B-4DA1-B00F-736023085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vi-VN"/>
              <a:t>Phân tích thiết kế CSDL cho bài toán quản lý XXX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9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/>
          <p:cNvSpPr txBox="1">
            <a:spLocks/>
          </p:cNvSpPr>
          <p:nvPr/>
        </p:nvSpPr>
        <p:spPr>
          <a:xfrm>
            <a:off x="1260982" y="166622"/>
            <a:ext cx="10626217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8000" b="0" i="0">
                <a:solidFill>
                  <a:srgbClr val="4E67C8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algn="l">
              <a:spcBef>
                <a:spcPts val="100"/>
              </a:spcBef>
              <a:tabLst>
                <a:tab pos="710565" algn="l"/>
                <a:tab pos="3717290" algn="l"/>
                <a:tab pos="5133340" algn="l"/>
              </a:tabLst>
            </a:pPr>
            <a:r>
              <a:rPr lang="en-US" sz="55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55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55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55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5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55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55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55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lang="en-US" smtClean="0"/>
              <a:pPr marL="38100">
                <a:lnSpc>
                  <a:spcPts val="2065"/>
                </a:lnSpc>
              </a:pPr>
              <a:t>8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AABBD51-DB86-427B-9E1D-61591F6CB706}" type="datetime1">
              <a:rPr lang="vi-VN" smtClean="0"/>
              <a:t>19/05/2023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CBDDD-9E96-F843-4553-61DCD1DDD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vi-VN"/>
              <a:t>Phân tích thiết kế CSDL cho bài toán quản lý XXX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48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/>
          <p:cNvSpPr txBox="1">
            <a:spLocks/>
          </p:cNvSpPr>
          <p:nvPr/>
        </p:nvSpPr>
        <p:spPr>
          <a:xfrm>
            <a:off x="1260982" y="166622"/>
            <a:ext cx="10626217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8000" b="0" i="0">
                <a:solidFill>
                  <a:srgbClr val="4E67C8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algn="l">
              <a:spcBef>
                <a:spcPts val="100"/>
              </a:spcBef>
              <a:tabLst>
                <a:tab pos="710565" algn="l"/>
                <a:tab pos="3717290" algn="l"/>
                <a:tab pos="5133340" algn="l"/>
              </a:tabLst>
            </a:pPr>
            <a:r>
              <a:rPr lang="en-US" sz="55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lang="en-US" smtClean="0"/>
              <a:pPr marL="38100">
                <a:lnSpc>
                  <a:spcPts val="2065"/>
                </a:lnSpc>
              </a:pPr>
              <a:t>9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2ACE21-B989-451F-AB5F-8F9D892B002A}" type="datetime1">
              <a:rPr lang="vi-VN" smtClean="0"/>
              <a:t>19/05/2023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CBDDD-9E96-F843-4553-61DCD1DDD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vi-VN"/>
              <a:t>Phân tích thiết kế CSDL cho bài toán quản lý XXX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99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5707</TotalTime>
  <Words>293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Times New Roman</vt:lpstr>
      <vt:lpstr>Office Theme</vt:lpstr>
      <vt:lpstr>PowerPoint Presentation</vt:lpstr>
      <vt:lpstr>NỘI DUNG</vt:lpstr>
      <vt:lpstr>1. Mô tả bài toán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Cảm ơn Thầy và các bạn đã chú ý lắng nghe!</vt:lpstr>
      <vt:lpstr>Hỏi &amp; Đáp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Nhật Duy Phạm</dc:creator>
  <cp:lastModifiedBy>Phạm Nhật Duy</cp:lastModifiedBy>
  <cp:revision>454</cp:revision>
  <dcterms:created xsi:type="dcterms:W3CDTF">2022-06-19T08:39:59Z</dcterms:created>
  <dcterms:modified xsi:type="dcterms:W3CDTF">2023-05-19T09:20:04Z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2022-02-26T00:00:00Z</vt:filetime>
  </property>
  <property fmtid="{D5CDD505-2E9C-101B-9397-08002B2CF9AE}" pid="3" name="LastSaved">
    <vt:filetime>2022-06-19T00:00:00Z</vt:filetime>
  </property>
</Properties>
</file>