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28" r:id="rId2"/>
    <p:sldId id="389" r:id="rId3"/>
    <p:sldId id="390" r:id="rId4"/>
    <p:sldId id="391" r:id="rId5"/>
    <p:sldId id="392" r:id="rId6"/>
    <p:sldId id="511" r:id="rId7"/>
    <p:sldId id="512" r:id="rId8"/>
    <p:sldId id="513"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9" r:id="rId23"/>
    <p:sldId id="530" r:id="rId24"/>
    <p:sldId id="531" r:id="rId25"/>
    <p:sldId id="532" r:id="rId26"/>
    <p:sldId id="533" r:id="rId27"/>
    <p:sldId id="534" r:id="rId28"/>
    <p:sldId id="535" r:id="rId29"/>
    <p:sldId id="536" r:id="rId30"/>
    <p:sldId id="537" r:id="rId31"/>
    <p:sldId id="538" r:id="rId32"/>
    <p:sldId id="539" r:id="rId33"/>
    <p:sldId id="578" r:id="rId34"/>
    <p:sldId id="579"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413" r:id="rId49"/>
    <p:sldId id="393" r:id="rId50"/>
    <p:sldId id="380" r:id="rId51"/>
    <p:sldId id="381" r:id="rId52"/>
    <p:sldId id="383" r:id="rId53"/>
    <p:sldId id="384" r:id="rId54"/>
    <p:sldId id="385" r:id="rId55"/>
    <p:sldId id="394" r:id="rId56"/>
    <p:sldId id="386" r:id="rId57"/>
    <p:sldId id="398" r:id="rId58"/>
    <p:sldId id="399" r:id="rId59"/>
    <p:sldId id="400" r:id="rId60"/>
    <p:sldId id="401" r:id="rId61"/>
    <p:sldId id="402" r:id="rId62"/>
    <p:sldId id="397" r:id="rId63"/>
    <p:sldId id="403" r:id="rId64"/>
    <p:sldId id="404" r:id="rId65"/>
    <p:sldId id="405" r:id="rId66"/>
    <p:sldId id="406" r:id="rId67"/>
    <p:sldId id="407" r:id="rId68"/>
    <p:sldId id="395" r:id="rId69"/>
    <p:sldId id="412" r:id="rId70"/>
    <p:sldId id="396" r:id="rId71"/>
    <p:sldId id="593" r:id="rId72"/>
    <p:sldId id="368" r:id="rId73"/>
    <p:sldId id="388" r:id="rId74"/>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77" autoAdjust="0"/>
  </p:normalViewPr>
  <p:slideViewPr>
    <p:cSldViewPr>
      <p:cViewPr varScale="1">
        <p:scale>
          <a:sx n="52" d="100"/>
          <a:sy n="52" d="100"/>
        </p:scale>
        <p:origin x="48" y="32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3DEBF628-A856-A04E-B4AE-FA1D1EE52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DFE3B78-E173-AD46-9DA4-DC8CB79EF348}" type="slidenum">
              <a:rPr lang="en-US" altLang="vi-VN" sz="1200" smtClean="0">
                <a:latin typeface="Arial" panose="020B0604020202020204" pitchFamily="34" charset="0"/>
              </a:rPr>
              <a:pPr/>
              <a:t>16</a:t>
            </a:fld>
            <a:endParaRPr lang="en-US" altLang="vi-VN" sz="1200">
              <a:latin typeface="Arial" panose="020B0604020202020204" pitchFamily="34" charset="0"/>
            </a:endParaRPr>
          </a:p>
        </p:txBody>
      </p:sp>
      <p:sp>
        <p:nvSpPr>
          <p:cNvPr id="37890" name="Rectangle 2">
            <a:extLst>
              <a:ext uri="{FF2B5EF4-FFF2-40B4-BE49-F238E27FC236}">
                <a16:creationId xmlns:a16="http://schemas.microsoft.com/office/drawing/2014/main" id="{33C90A3A-2C48-BE4B-B72C-CA5EF8F8F5D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259967E-ACA1-D84B-B5DA-B1528A559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69013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2AFE37B-518F-6341-94D3-78CC3D302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8026BEE9-445B-974F-A968-54F2AC072793}" type="slidenum">
              <a:rPr lang="en-US" altLang="vi-VN" sz="1200" smtClean="0">
                <a:latin typeface="Arial" panose="020B0604020202020204" pitchFamily="34" charset="0"/>
              </a:rPr>
              <a:pPr/>
              <a:t>17</a:t>
            </a:fld>
            <a:endParaRPr lang="en-US" altLang="vi-VN" sz="1200">
              <a:latin typeface="Arial" panose="020B0604020202020204" pitchFamily="34" charset="0"/>
            </a:endParaRPr>
          </a:p>
        </p:txBody>
      </p:sp>
      <p:sp>
        <p:nvSpPr>
          <p:cNvPr id="39938" name="Rectangle 2">
            <a:extLst>
              <a:ext uri="{FF2B5EF4-FFF2-40B4-BE49-F238E27FC236}">
                <a16:creationId xmlns:a16="http://schemas.microsoft.com/office/drawing/2014/main" id="{8FDAA3DA-D7B0-0F4D-9392-B776CBC7ADE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86FA904-0B65-BE46-B252-0F04F1820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383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FAE4BF5-554A-3046-91F5-CF3AC8018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20635784-E2C3-414F-997E-FD24EF1A318F}" type="slidenum">
              <a:rPr lang="en-US" altLang="vi-VN" sz="1200" smtClean="0">
                <a:latin typeface="Arial" panose="020B0604020202020204" pitchFamily="34" charset="0"/>
              </a:rPr>
              <a:pPr/>
              <a:t>18</a:t>
            </a:fld>
            <a:endParaRPr lang="en-US" altLang="vi-VN" sz="1200">
              <a:latin typeface="Arial" panose="020B0604020202020204" pitchFamily="34" charset="0"/>
            </a:endParaRPr>
          </a:p>
        </p:txBody>
      </p:sp>
      <p:sp>
        <p:nvSpPr>
          <p:cNvPr id="41986" name="Rectangle 2">
            <a:extLst>
              <a:ext uri="{FF2B5EF4-FFF2-40B4-BE49-F238E27FC236}">
                <a16:creationId xmlns:a16="http://schemas.microsoft.com/office/drawing/2014/main" id="{98D2CB8C-4AF7-2548-828F-D9D4484ED58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E13A8F2-DD64-6A4F-B82C-84C13ADE6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39560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229D6CA-3B77-9645-AF67-B7C973DCD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4488DCCA-B7F0-D047-A500-4A5612C08367}" type="slidenum">
              <a:rPr lang="en-US" altLang="vi-VN" sz="1200" smtClean="0">
                <a:latin typeface="Arial" panose="020B0604020202020204" pitchFamily="34" charset="0"/>
              </a:rPr>
              <a:pPr/>
              <a:t>22</a:t>
            </a:fld>
            <a:endParaRPr lang="en-US" altLang="vi-VN" sz="1200">
              <a:latin typeface="Arial" panose="020B0604020202020204" pitchFamily="34" charset="0"/>
            </a:endParaRPr>
          </a:p>
        </p:txBody>
      </p:sp>
      <p:sp>
        <p:nvSpPr>
          <p:cNvPr id="47106" name="Rectangle 2">
            <a:extLst>
              <a:ext uri="{FF2B5EF4-FFF2-40B4-BE49-F238E27FC236}">
                <a16:creationId xmlns:a16="http://schemas.microsoft.com/office/drawing/2014/main" id="{40C5BEC9-C3A9-AA49-A64B-4C3E20AB2DF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EA24C10-FE9D-C74C-A55B-5E2345212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49852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B51A6B51-0198-3542-98B6-2B3E5BF16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E4432CD9-DBB8-5A4D-8C5A-4628107AA442}" type="slidenum">
              <a:rPr lang="en-US" altLang="vi-VN" sz="1200" smtClean="0">
                <a:latin typeface="Arial" panose="020B0604020202020204" pitchFamily="34" charset="0"/>
              </a:rPr>
              <a:pPr/>
              <a:t>23</a:t>
            </a:fld>
            <a:endParaRPr lang="en-US" altLang="vi-VN" sz="1200">
              <a:latin typeface="Arial" panose="020B0604020202020204" pitchFamily="34" charset="0"/>
            </a:endParaRPr>
          </a:p>
        </p:txBody>
      </p:sp>
      <p:sp>
        <p:nvSpPr>
          <p:cNvPr id="49154" name="Rectangle 2">
            <a:extLst>
              <a:ext uri="{FF2B5EF4-FFF2-40B4-BE49-F238E27FC236}">
                <a16:creationId xmlns:a16="http://schemas.microsoft.com/office/drawing/2014/main" id="{3FDF2495-B299-D54E-B160-70C5F08022F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35156DE-19EA-A641-9150-10663C007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17576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0DE085C-C661-8542-99BD-77721B7B8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ED0DEC1-7E1C-6749-AA2C-556BDCA904A6}" type="slidenum">
              <a:rPr lang="en-US" altLang="vi-VN" sz="1200" smtClean="0">
                <a:latin typeface="Arial" panose="020B0604020202020204" pitchFamily="34" charset="0"/>
              </a:rPr>
              <a:pPr/>
              <a:t>24</a:t>
            </a:fld>
            <a:endParaRPr lang="en-US" altLang="vi-VN" sz="1200">
              <a:latin typeface="Arial" panose="020B0604020202020204" pitchFamily="34" charset="0"/>
            </a:endParaRPr>
          </a:p>
        </p:txBody>
      </p:sp>
      <p:sp>
        <p:nvSpPr>
          <p:cNvPr id="51202" name="Rectangle 2">
            <a:extLst>
              <a:ext uri="{FF2B5EF4-FFF2-40B4-BE49-F238E27FC236}">
                <a16:creationId xmlns:a16="http://schemas.microsoft.com/office/drawing/2014/main" id="{D13B325E-AF6A-4F44-93F5-3B847C43E15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F53DFEB-AAB7-3149-9E81-D3743698B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50191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14892A3-3E7D-374F-A416-45E63B1F9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64F67A50-3BAF-C346-B82A-D4316973AA45}" type="slidenum">
              <a:rPr lang="en-US" altLang="vi-VN" sz="1200" smtClean="0">
                <a:latin typeface="Arial" panose="020B0604020202020204" pitchFamily="34" charset="0"/>
              </a:rPr>
              <a:pPr/>
              <a:t>25</a:t>
            </a:fld>
            <a:endParaRPr lang="en-US" altLang="vi-VN" sz="1200">
              <a:latin typeface="Arial" panose="020B0604020202020204" pitchFamily="34" charset="0"/>
            </a:endParaRPr>
          </a:p>
        </p:txBody>
      </p:sp>
      <p:sp>
        <p:nvSpPr>
          <p:cNvPr id="53250" name="Rectangle 2">
            <a:extLst>
              <a:ext uri="{FF2B5EF4-FFF2-40B4-BE49-F238E27FC236}">
                <a16:creationId xmlns:a16="http://schemas.microsoft.com/office/drawing/2014/main" id="{7A3ADB4E-48E9-CB40-AE00-77366D700D1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C784AD7-8421-254D-B9C7-3DB9F86403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58658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3/7/2021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3/7/2021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b="1">
                <a:solidFill>
                  <a:srgbClr val="0066FF"/>
                </a:solidFill>
              </a:rPr>
            </a:br>
            <a:r>
              <a:rPr lang="en-US" b="1">
                <a:solidFill>
                  <a:srgbClr val="0066FF"/>
                </a:solidFill>
              </a:rPr>
              <a:t>TRUY VẤN DỮ LIỆU</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4">
            <a:extLst>
              <a:ext uri="{FF2B5EF4-FFF2-40B4-BE49-F238E27FC236}">
                <a16:creationId xmlns:a16="http://schemas.microsoft.com/office/drawing/2014/main" id="{D4448C1D-78B9-DE4A-B365-390FD4166685}"/>
              </a:ext>
            </a:extLst>
          </p:cNvPr>
          <p:cNvSpPr>
            <a:spLocks noGrp="1" noChangeArrowheads="1"/>
          </p:cNvSpPr>
          <p:nvPr>
            <p:ph type="title"/>
          </p:nvPr>
        </p:nvSpPr>
        <p:spPr/>
        <p:txBody>
          <a:bodyPr/>
          <a:lstStyle/>
          <a:p>
            <a:r>
              <a:rPr lang="en-US" altLang="vi-VN"/>
              <a:t>In và Not In</a:t>
            </a:r>
          </a:p>
        </p:txBody>
      </p:sp>
      <p:sp>
        <p:nvSpPr>
          <p:cNvPr id="13315" name="Content Placeholder 5">
            <a:extLst>
              <a:ext uri="{FF2B5EF4-FFF2-40B4-BE49-F238E27FC236}">
                <a16:creationId xmlns:a16="http://schemas.microsoft.com/office/drawing/2014/main" id="{E1F192C9-D4AA-3E4F-8188-3A720A5C6A05}"/>
              </a:ext>
            </a:extLst>
          </p:cNvPr>
          <p:cNvSpPr>
            <a:spLocks noGrp="1"/>
          </p:cNvSpPr>
          <p:nvPr>
            <p:ph idx="1"/>
          </p:nvPr>
        </p:nvSpPr>
        <p:spPr/>
        <p:txBody>
          <a:bodyPr/>
          <a:lstStyle/>
          <a:p>
            <a:pPr lvl="1" eaLnBrk="1" hangingPunct="1">
              <a:defRPr/>
            </a:pPr>
            <a:r>
              <a:rPr lang="en-US" dirty="0" err="1"/>
              <a:t>Cú</a:t>
            </a:r>
            <a:r>
              <a:rPr lang="en-US" dirty="0"/>
              <a:t> </a:t>
            </a:r>
            <a:r>
              <a:rPr lang="en-US" dirty="0" err="1"/>
              <a:t>pháp</a:t>
            </a:r>
            <a:r>
              <a:rPr lang="en-US" dirty="0"/>
              <a:t>:</a:t>
            </a:r>
          </a:p>
          <a:p>
            <a:pPr eaLnBrk="1" hangingPunct="1">
              <a:buFont typeface="Wingdings" pitchFamily="2" charset="2"/>
              <a:buNone/>
              <a:defRPr/>
            </a:pPr>
            <a:r>
              <a:rPr lang="en-US" sz="2400" b="1" dirty="0"/>
              <a:t>      &lt;</a:t>
            </a:r>
            <a:r>
              <a:rPr lang="en-US" sz="2400" b="1" dirty="0" err="1"/>
              <a:t>thuộc</a:t>
            </a:r>
            <a:r>
              <a:rPr lang="en-US" sz="2400" b="1" dirty="0"/>
              <a:t> </a:t>
            </a:r>
            <a:r>
              <a:rPr lang="en-US" sz="2400" b="1" dirty="0" err="1"/>
              <a:t>tính</a:t>
            </a:r>
            <a:r>
              <a:rPr lang="en-US" sz="2400" b="1" dirty="0"/>
              <a:t>&gt; (NOT) IN (&lt;</a:t>
            </a:r>
            <a:r>
              <a:rPr lang="en-US" sz="2400" b="1" dirty="0" err="1"/>
              <a:t>truy</a:t>
            </a:r>
            <a:r>
              <a:rPr lang="en-US" sz="2400" b="1" dirty="0"/>
              <a:t> </a:t>
            </a:r>
            <a:r>
              <a:rPr lang="en-US" sz="2400" b="1" dirty="0" err="1"/>
              <a:t>vấn</a:t>
            </a:r>
            <a:r>
              <a:rPr lang="en-US" sz="2400" b="1" dirty="0"/>
              <a:t> con&gt;)</a:t>
            </a:r>
          </a:p>
          <a:p>
            <a:pPr lvl="1" eaLnBrk="1" hangingPunct="1">
              <a:defRPr/>
            </a:pPr>
            <a:r>
              <a:rPr lang="en-US" dirty="0" err="1"/>
              <a:t>Lưu</a:t>
            </a:r>
            <a:r>
              <a:rPr lang="en-US" dirty="0"/>
              <a:t> ý:</a:t>
            </a:r>
          </a:p>
          <a:p>
            <a:pPr lvl="2" eaLnBrk="1" hangingPunct="1">
              <a:defRPr/>
            </a:pP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SELECT </a:t>
            </a:r>
            <a:r>
              <a:rPr lang="en-US" sz="2000" dirty="0" err="1"/>
              <a:t>của</a:t>
            </a:r>
            <a:r>
              <a:rPr lang="en-US" sz="2000" dirty="0"/>
              <a:t> </a:t>
            </a:r>
            <a:r>
              <a:rPr lang="en-US" sz="2000" dirty="0" err="1"/>
              <a:t>truy</a:t>
            </a:r>
            <a:r>
              <a:rPr lang="en-US" sz="2000" dirty="0"/>
              <a:t> </a:t>
            </a:r>
            <a:r>
              <a:rPr lang="en-US" sz="2000" dirty="0" err="1"/>
              <a:t>vấn</a:t>
            </a:r>
            <a:r>
              <a:rPr lang="en-US" sz="2000" dirty="0"/>
              <a:t> con </a:t>
            </a:r>
            <a:r>
              <a:rPr lang="en-US" sz="2000" dirty="0" err="1"/>
              <a:t>phải</a:t>
            </a:r>
            <a:r>
              <a:rPr lang="en-US" sz="2000" dirty="0"/>
              <a:t> </a:t>
            </a:r>
            <a:r>
              <a:rPr lang="en-US" sz="2000" dirty="0" err="1"/>
              <a:t>có</a:t>
            </a:r>
            <a:r>
              <a:rPr lang="en-US" sz="2000" dirty="0"/>
              <a:t> </a:t>
            </a:r>
            <a:r>
              <a:rPr lang="en-US" sz="2000" dirty="0" err="1"/>
              <a:t>cùng</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WHERE </a:t>
            </a:r>
            <a:r>
              <a:rPr lang="en-US" sz="2000" dirty="0" err="1"/>
              <a:t>của</a:t>
            </a:r>
            <a:r>
              <a:rPr lang="en-US" sz="2000" dirty="0"/>
              <a:t> </a:t>
            </a:r>
            <a:r>
              <a:rPr lang="en-US" sz="2000" dirty="0" err="1"/>
              <a:t>truy</a:t>
            </a:r>
            <a:r>
              <a:rPr lang="en-US" sz="2000" dirty="0"/>
              <a:t> </a:t>
            </a:r>
            <a:r>
              <a:rPr lang="en-US" sz="2000" dirty="0" err="1"/>
              <a:t>vấn</a:t>
            </a:r>
            <a:r>
              <a:rPr lang="en-US" sz="2000" dirty="0"/>
              <a:t> cha</a:t>
            </a:r>
          </a:p>
          <a:p>
            <a:pPr marL="531812" indent="-457200" eaLnBrk="1" hangingPunct="1">
              <a:buNone/>
              <a:defRPr/>
            </a:pPr>
            <a:r>
              <a:rPr lang="en-US" sz="2000" u="sng" dirty="0" err="1"/>
              <a:t>Ví</a:t>
            </a:r>
            <a:r>
              <a:rPr lang="en-US" sz="2000" u="sng" dirty="0"/>
              <a:t> </a:t>
            </a:r>
            <a:r>
              <a:rPr lang="en-US" sz="2000" u="sng" dirty="0" err="1"/>
              <a:t>dụ</a:t>
            </a:r>
            <a:r>
              <a:rPr lang="en-US" sz="2000" u="sng" dirty="0"/>
              <a:t>:</a:t>
            </a:r>
          </a:p>
          <a:p>
            <a:pPr marL="531812" indent="-457200" eaLnBrk="1" hangingPunct="1">
              <a:buNone/>
              <a:defRPr/>
            </a:pPr>
            <a:r>
              <a:rPr lang="en-US" sz="2000" i="1" dirty="0"/>
              <a:t>      </a:t>
            </a:r>
            <a:r>
              <a:rPr lang="en-US" sz="1800" i="1" dirty="0"/>
              <a:t>3. </a:t>
            </a:r>
            <a:r>
              <a:rPr lang="en-US" sz="1800" i="1" dirty="0" err="1"/>
              <a:t>Tìm</a:t>
            </a:r>
            <a:r>
              <a:rPr lang="en-US" sz="1800" i="1" dirty="0"/>
              <a:t> </a:t>
            </a:r>
            <a:r>
              <a:rPr lang="en-US" sz="1800" i="1" dirty="0" err="1"/>
              <a:t>nhân</a:t>
            </a:r>
            <a:r>
              <a:rPr lang="en-US" sz="1800" i="1" dirty="0"/>
              <a:t> </a:t>
            </a:r>
            <a:r>
              <a:rPr lang="en-US" sz="1800" i="1" dirty="0" err="1"/>
              <a:t>viên</a:t>
            </a:r>
            <a:r>
              <a:rPr lang="en-US" sz="1800" i="1" dirty="0"/>
              <a:t> </a:t>
            </a:r>
            <a:r>
              <a:rPr lang="en-US" sz="1800" i="1" dirty="0" err="1"/>
              <a:t>chưa</a:t>
            </a:r>
            <a:r>
              <a:rPr lang="en-US" sz="1800" i="1" dirty="0"/>
              <a:t> </a:t>
            </a:r>
            <a:r>
              <a:rPr lang="en-US" sz="1800" i="1" dirty="0" err="1"/>
              <a:t>được</a:t>
            </a:r>
            <a:r>
              <a:rPr lang="en-US" sz="1800" i="1" dirty="0"/>
              <a:t> </a:t>
            </a:r>
            <a:r>
              <a:rPr lang="en-US" sz="1800" i="1" dirty="0" err="1"/>
              <a:t>phân</a:t>
            </a:r>
            <a:r>
              <a:rPr lang="en-US" sz="1800" i="1" dirty="0"/>
              <a:t> </a:t>
            </a:r>
            <a:r>
              <a:rPr lang="en-US" sz="1800" i="1" dirty="0" err="1"/>
              <a:t>công</a:t>
            </a:r>
            <a:r>
              <a:rPr lang="en-US" sz="1800" i="1" dirty="0"/>
              <a:t> </a:t>
            </a:r>
            <a:r>
              <a:rPr lang="en-US" sz="1800" i="1" dirty="0" err="1"/>
              <a:t>thực</a:t>
            </a:r>
            <a:r>
              <a:rPr lang="en-US" sz="1800" i="1" dirty="0"/>
              <a:t> </a:t>
            </a:r>
            <a:r>
              <a:rPr lang="en-US" sz="1800" i="1" dirty="0" err="1"/>
              <a:t>hiện</a:t>
            </a:r>
            <a:r>
              <a:rPr lang="en-US" sz="1800" i="1" dirty="0"/>
              <a:t> </a:t>
            </a:r>
            <a:r>
              <a:rPr lang="en-US" sz="1800" i="1" dirty="0" err="1"/>
              <a:t>đề</a:t>
            </a:r>
            <a:r>
              <a:rPr lang="en-US" sz="1800" i="1" dirty="0"/>
              <a:t> </a:t>
            </a:r>
            <a:r>
              <a:rPr lang="en-US" sz="1800" i="1" dirty="0" err="1"/>
              <a:t>án</a:t>
            </a:r>
            <a:r>
              <a:rPr lang="en-US" sz="1800" i="1" dirty="0"/>
              <a:t> </a:t>
            </a:r>
            <a:r>
              <a:rPr lang="en-US" sz="1800" i="1" dirty="0" err="1"/>
              <a:t>nào</a:t>
            </a:r>
            <a:endParaRPr lang="en-US" sz="1800" i="1" dirty="0"/>
          </a:p>
          <a:p>
            <a:pPr>
              <a:defRPr/>
            </a:pPr>
            <a:endParaRPr lang="en-US" dirty="0"/>
          </a:p>
        </p:txBody>
      </p:sp>
      <p:sp>
        <p:nvSpPr>
          <p:cNvPr id="30723" name="Slide Number Placeholder 3">
            <a:extLst>
              <a:ext uri="{FF2B5EF4-FFF2-40B4-BE49-F238E27FC236}">
                <a16:creationId xmlns:a16="http://schemas.microsoft.com/office/drawing/2014/main" id="{5F1ADEE0-DA24-7745-BC3E-0FF4607CEE6D}"/>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10</a:t>
            </a:fld>
            <a:endParaRPr lang="en-US" altLang="vi-VN" sz="1200"/>
          </a:p>
        </p:txBody>
      </p:sp>
      <p:sp>
        <p:nvSpPr>
          <p:cNvPr id="30724" name="Rectangle 4">
            <a:extLst>
              <a:ext uri="{FF2B5EF4-FFF2-40B4-BE49-F238E27FC236}">
                <a16:creationId xmlns:a16="http://schemas.microsoft.com/office/drawing/2014/main" id="{A7AEB5AC-F808-0340-8F72-471F49539A49}"/>
              </a:ext>
            </a:extLst>
          </p:cNvPr>
          <p:cNvSpPr>
            <a:spLocks noChangeArrowheads="1"/>
          </p:cNvSpPr>
          <p:nvPr/>
        </p:nvSpPr>
        <p:spPr bwMode="auto">
          <a:xfrm>
            <a:off x="3048000" y="4876800"/>
            <a:ext cx="67056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 cong)</a:t>
            </a:r>
          </a:p>
        </p:txBody>
      </p:sp>
    </p:spTree>
    <p:extLst>
      <p:ext uri="{BB962C8B-B14F-4D97-AF65-F5344CB8AC3E}">
        <p14:creationId xmlns:p14="http://schemas.microsoft.com/office/powerpoint/2010/main" val="37029707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a:extLst>
              <a:ext uri="{FF2B5EF4-FFF2-40B4-BE49-F238E27FC236}">
                <a16:creationId xmlns:a16="http://schemas.microsoft.com/office/drawing/2014/main" id="{51D146BE-B2DE-6541-B78E-FF3DE331075D}"/>
              </a:ext>
            </a:extLst>
          </p:cNvPr>
          <p:cNvSpPr>
            <a:spLocks noGrp="1" noChangeArrowheads="1"/>
          </p:cNvSpPr>
          <p:nvPr>
            <p:ph type="title"/>
          </p:nvPr>
        </p:nvSpPr>
        <p:spPr/>
        <p:txBody>
          <a:bodyPr/>
          <a:lstStyle/>
          <a:p>
            <a:r>
              <a:rPr lang="en-US" altLang="vi-VN"/>
              <a:t>Any/Some và All</a:t>
            </a:r>
          </a:p>
        </p:txBody>
      </p:sp>
      <p:sp>
        <p:nvSpPr>
          <p:cNvPr id="31746" name="Content Placeholder 5">
            <a:extLst>
              <a:ext uri="{FF2B5EF4-FFF2-40B4-BE49-F238E27FC236}">
                <a16:creationId xmlns:a16="http://schemas.microsoft.com/office/drawing/2014/main" id="{CAF777A4-1D7A-6A44-96D4-F1E517FF2437}"/>
              </a:ext>
            </a:extLst>
          </p:cNvPr>
          <p:cNvSpPr>
            <a:spLocks noGrp="1" noChangeArrowheads="1"/>
          </p:cNvSpPr>
          <p:nvPr>
            <p:ph idx="1"/>
          </p:nvPr>
        </p:nvSpPr>
        <p:spPr/>
        <p:txBody>
          <a:bodyPr/>
          <a:lstStyle/>
          <a:p>
            <a:pPr eaLnBrk="1" hangingPunct="1">
              <a:lnSpc>
                <a:spcPct val="90000"/>
              </a:lnSpc>
            </a:pPr>
            <a:r>
              <a:rPr lang="en-US" altLang="vi-VN"/>
              <a:t>Cú pháp:</a:t>
            </a:r>
          </a:p>
          <a:p>
            <a:pPr marL="469900" lvl="3" indent="-469900" algn="ctr" eaLnBrk="1" hangingPunct="1">
              <a:lnSpc>
                <a:spcPct val="90000"/>
              </a:lnSpc>
              <a:buNone/>
            </a:pPr>
            <a:r>
              <a:rPr lang="en-US" altLang="vi-VN" sz="1800" b="1"/>
              <a:t>  </a:t>
            </a:r>
            <a:r>
              <a:rPr lang="en-US" altLang="vi-VN" sz="2400" b="1">
                <a:solidFill>
                  <a:srgbClr val="0066FF"/>
                </a:solidFill>
                <a:ea typeface="+mn-ea"/>
                <a:cs typeface="+mn-cs"/>
              </a:rPr>
              <a:t>&lt;thuộc tính&gt; &lt;phép so sánh&gt; Any/Some/All (&lt;truy vấn con&gt;)</a:t>
            </a:r>
          </a:p>
          <a:p>
            <a:pPr eaLnBrk="1" hangingPunct="1">
              <a:lnSpc>
                <a:spcPct val="90000"/>
              </a:lnSpc>
            </a:pPr>
            <a:r>
              <a:rPr lang="en-US" altLang="vi-VN"/>
              <a:t>Lưu ý:</a:t>
            </a:r>
          </a:p>
          <a:p>
            <a:pPr lvl="1" eaLnBrk="1" hangingPunct="1">
              <a:lnSpc>
                <a:spcPct val="90000"/>
              </a:lnSpc>
            </a:pPr>
            <a:r>
              <a:rPr lang="en-US" altLang="vi-VN"/>
              <a:t>Thuộc tính ở mệnh đề SELECT của truy vấn con phải có cùng kiểu dữ liệu với thuộc tính ở mệnh đề WHERE của truy vấn cha</a:t>
            </a:r>
          </a:p>
          <a:p>
            <a:pPr lvl="1" eaLnBrk="1" hangingPunct="1">
              <a:lnSpc>
                <a:spcPct val="90000"/>
              </a:lnSpc>
            </a:pPr>
            <a:r>
              <a:rPr lang="en-US" altLang="vi-VN"/>
              <a:t>Any/Some: so sánh với bất kỳ giá trị nào đó trong tập hợp.</a:t>
            </a:r>
          </a:p>
          <a:p>
            <a:pPr lvl="1" eaLnBrk="1" hangingPunct="1">
              <a:lnSpc>
                <a:spcPct val="90000"/>
              </a:lnSpc>
            </a:pPr>
            <a:r>
              <a:rPr lang="en-US" altLang="vi-VN"/>
              <a:t>All: so sánh với tất cả các giá trị trong tập hợp.</a:t>
            </a:r>
          </a:p>
        </p:txBody>
      </p:sp>
      <p:sp>
        <p:nvSpPr>
          <p:cNvPr id="31747" name="Slide Number Placeholder 3">
            <a:extLst>
              <a:ext uri="{FF2B5EF4-FFF2-40B4-BE49-F238E27FC236}">
                <a16:creationId xmlns:a16="http://schemas.microsoft.com/office/drawing/2014/main" id="{6B745FB1-BDAF-1A42-BC81-55FE0275E864}"/>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11</a:t>
            </a:fld>
            <a:endParaRPr lang="en-US" altLang="vi-VN" sz="1200"/>
          </a:p>
        </p:txBody>
      </p:sp>
    </p:spTree>
    <p:extLst>
      <p:ext uri="{BB962C8B-B14F-4D97-AF65-F5344CB8AC3E}">
        <p14:creationId xmlns:p14="http://schemas.microsoft.com/office/powerpoint/2010/main" val="782186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a:extLst>
              <a:ext uri="{FF2B5EF4-FFF2-40B4-BE49-F238E27FC236}">
                <a16:creationId xmlns:a16="http://schemas.microsoft.com/office/drawing/2014/main" id="{3AC24568-0A21-5F4B-B41F-E25A03691D88}"/>
              </a:ext>
            </a:extLst>
          </p:cNvPr>
          <p:cNvSpPr>
            <a:spLocks noGrp="1" noChangeArrowheads="1"/>
          </p:cNvSpPr>
          <p:nvPr>
            <p:ph type="title"/>
          </p:nvPr>
        </p:nvSpPr>
        <p:spPr/>
        <p:txBody>
          <a:bodyPr/>
          <a:lstStyle/>
          <a:p>
            <a:r>
              <a:rPr lang="vi-VN" altLang="vi-VN"/>
              <a:t>VÍ DỤ</a:t>
            </a:r>
          </a:p>
        </p:txBody>
      </p:sp>
      <p:sp>
        <p:nvSpPr>
          <p:cNvPr id="32770" name="Slide Number Placeholder 3">
            <a:extLst>
              <a:ext uri="{FF2B5EF4-FFF2-40B4-BE49-F238E27FC236}">
                <a16:creationId xmlns:a16="http://schemas.microsoft.com/office/drawing/2014/main" id="{27722E18-844E-5848-83B4-C88C00153DDC}"/>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12</a:t>
            </a:fld>
            <a:endParaRPr lang="en-US" altLang="vi-VN" sz="1200"/>
          </a:p>
        </p:txBody>
      </p:sp>
      <p:sp>
        <p:nvSpPr>
          <p:cNvPr id="32771" name="Rectangle 4">
            <a:extLst>
              <a:ext uri="{FF2B5EF4-FFF2-40B4-BE49-F238E27FC236}">
                <a16:creationId xmlns:a16="http://schemas.microsoft.com/office/drawing/2014/main" id="{6A188083-35E6-7941-9A23-905AA6BCA95B}"/>
              </a:ext>
            </a:extLst>
          </p:cNvPr>
          <p:cNvSpPr>
            <a:spLocks noChangeArrowheads="1"/>
          </p:cNvSpPr>
          <p:nvPr/>
        </p:nvSpPr>
        <p:spPr bwMode="auto">
          <a:xfrm>
            <a:off x="2362200" y="3352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phai= ‘Nu’ AND luong </a:t>
            </a:r>
            <a:r>
              <a:rPr lang="en-US" altLang="vi-VN" sz="1600" b="1"/>
              <a:t>&gt;ANY</a:t>
            </a:r>
          </a:p>
          <a:p>
            <a:pPr>
              <a:buFont typeface="Wingdings" pitchFamily="2" charset="2"/>
              <a:buNone/>
            </a:pPr>
            <a:r>
              <a:rPr lang="en-US" altLang="vi-VN" sz="1600"/>
              <a:t>                       (SELECT luong FROM Nhanvien Where phai=‘Nam’)</a:t>
            </a:r>
          </a:p>
        </p:txBody>
      </p:sp>
      <p:sp>
        <p:nvSpPr>
          <p:cNvPr id="32772" name="Rectangle 4">
            <a:extLst>
              <a:ext uri="{FF2B5EF4-FFF2-40B4-BE49-F238E27FC236}">
                <a16:creationId xmlns:a16="http://schemas.microsoft.com/office/drawing/2014/main" id="{556BDB6C-3C39-3F42-BCDC-5FEFD96247E7}"/>
              </a:ext>
            </a:extLst>
          </p:cNvPr>
          <p:cNvSpPr>
            <a:spLocks noChangeArrowheads="1"/>
          </p:cNvSpPr>
          <p:nvPr/>
        </p:nvSpPr>
        <p:spPr bwMode="auto">
          <a:xfrm>
            <a:off x="2362200" y="49371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nv1.manv, nv1.honv+’ ‘+nv1.tenlot+’ ‘+nv1.tennv as hoten</a:t>
            </a:r>
          </a:p>
          <a:p>
            <a:pPr>
              <a:buFont typeface="Wingdings" pitchFamily="2" charset="2"/>
              <a:buNone/>
            </a:pPr>
            <a:r>
              <a:rPr lang="en-US" altLang="vi-VN" sz="1600"/>
              <a:t>FROM Nhanvien nv1, Nhanvien nv2</a:t>
            </a:r>
          </a:p>
          <a:p>
            <a:pPr>
              <a:buFont typeface="Wingdings" pitchFamily="2" charset="2"/>
              <a:buNone/>
            </a:pPr>
            <a:r>
              <a:rPr lang="en-US" altLang="vi-VN" sz="1600"/>
              <a:t>Wheres nv1.phai=‘Nu’ AND nv1.luong&gt;nv2.luong AND nv2.phai=‘Nam’</a:t>
            </a:r>
          </a:p>
        </p:txBody>
      </p:sp>
      <p:sp>
        <p:nvSpPr>
          <p:cNvPr id="32773" name="Rectangle 4">
            <a:extLst>
              <a:ext uri="{FF2B5EF4-FFF2-40B4-BE49-F238E27FC236}">
                <a16:creationId xmlns:a16="http://schemas.microsoft.com/office/drawing/2014/main" id="{FE16FC82-0158-3D41-BC90-56E060DC36E9}"/>
              </a:ext>
            </a:extLst>
          </p:cNvPr>
          <p:cNvSpPr>
            <a:spLocks noChangeArrowheads="1"/>
          </p:cNvSpPr>
          <p:nvPr/>
        </p:nvSpPr>
        <p:spPr bwMode="auto">
          <a:xfrm>
            <a:off x="2362200" y="1828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luong  </a:t>
            </a:r>
            <a:r>
              <a:rPr lang="en-US" altLang="vi-VN" sz="1600" b="1"/>
              <a:t>&gt;= ALL</a:t>
            </a:r>
          </a:p>
          <a:p>
            <a:pPr>
              <a:buFont typeface="Wingdings" pitchFamily="2" charset="2"/>
              <a:buNone/>
            </a:pPr>
            <a:r>
              <a:rPr lang="en-US" altLang="vi-VN" sz="1600"/>
              <a:t>                        (SELECT luong FROM Nhanvien)</a:t>
            </a:r>
          </a:p>
        </p:txBody>
      </p:sp>
      <p:sp>
        <p:nvSpPr>
          <p:cNvPr id="32774" name="Curved Left Arrow 8">
            <a:extLst>
              <a:ext uri="{FF2B5EF4-FFF2-40B4-BE49-F238E27FC236}">
                <a16:creationId xmlns:a16="http://schemas.microsoft.com/office/drawing/2014/main" id="{404C9EAF-3E04-E949-90DD-C4BEA9FDB720}"/>
              </a:ext>
            </a:extLst>
          </p:cNvPr>
          <p:cNvSpPr>
            <a:spLocks noChangeArrowheads="1"/>
          </p:cNvSpPr>
          <p:nvPr/>
        </p:nvSpPr>
        <p:spPr bwMode="auto">
          <a:xfrm>
            <a:off x="9982200" y="4038600"/>
            <a:ext cx="533400" cy="1295400"/>
          </a:xfrm>
          <a:prstGeom prst="curvedLeftArrow">
            <a:avLst>
              <a:gd name="adj1" fmla="val 24994"/>
              <a:gd name="adj2" fmla="val 49999"/>
              <a:gd name="adj3" fmla="val 25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
        <p:nvSpPr>
          <p:cNvPr id="32775" name="TextBox 7">
            <a:extLst>
              <a:ext uri="{FF2B5EF4-FFF2-40B4-BE49-F238E27FC236}">
                <a16:creationId xmlns:a16="http://schemas.microsoft.com/office/drawing/2014/main" id="{D8A5F285-5A58-2347-B0EB-07B9FCC93FFA}"/>
              </a:ext>
            </a:extLst>
          </p:cNvPr>
          <p:cNvSpPr txBox="1">
            <a:spLocks noChangeArrowheads="1"/>
          </p:cNvSpPr>
          <p:nvPr/>
        </p:nvSpPr>
        <p:spPr bwMode="auto">
          <a:xfrm>
            <a:off x="1676400" y="2286000"/>
            <a:ext cx="65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4</a:t>
            </a:r>
          </a:p>
        </p:txBody>
      </p:sp>
      <p:sp>
        <p:nvSpPr>
          <p:cNvPr id="32776" name="TextBox 8">
            <a:extLst>
              <a:ext uri="{FF2B5EF4-FFF2-40B4-BE49-F238E27FC236}">
                <a16:creationId xmlns:a16="http://schemas.microsoft.com/office/drawing/2014/main" id="{D880D0AB-DF55-654B-A84C-B650F0640286}"/>
              </a:ext>
            </a:extLst>
          </p:cNvPr>
          <p:cNvSpPr txBox="1">
            <a:spLocks noChangeArrowheads="1"/>
          </p:cNvSpPr>
          <p:nvPr/>
        </p:nvSpPr>
        <p:spPr bwMode="auto">
          <a:xfrm>
            <a:off x="1706564" y="37338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5</a:t>
            </a:r>
          </a:p>
        </p:txBody>
      </p:sp>
      <p:sp>
        <p:nvSpPr>
          <p:cNvPr id="32777" name="TextBox 9">
            <a:extLst>
              <a:ext uri="{FF2B5EF4-FFF2-40B4-BE49-F238E27FC236}">
                <a16:creationId xmlns:a16="http://schemas.microsoft.com/office/drawing/2014/main" id="{319DA79F-A83E-FA4A-834B-E4E67D2D66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6</a:t>
            </a:r>
          </a:p>
        </p:txBody>
      </p:sp>
    </p:spTree>
    <p:extLst>
      <p:ext uri="{BB962C8B-B14F-4D97-AF65-F5344CB8AC3E}">
        <p14:creationId xmlns:p14="http://schemas.microsoft.com/office/powerpoint/2010/main" val="3717031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a:extLst>
              <a:ext uri="{FF2B5EF4-FFF2-40B4-BE49-F238E27FC236}">
                <a16:creationId xmlns:a16="http://schemas.microsoft.com/office/drawing/2014/main" id="{F0899AD1-971E-0140-9BAB-63F0D6702247}"/>
              </a:ext>
            </a:extLst>
          </p:cNvPr>
          <p:cNvSpPr>
            <a:spLocks noGrp="1" noChangeArrowheads="1"/>
          </p:cNvSpPr>
          <p:nvPr>
            <p:ph type="title"/>
          </p:nvPr>
        </p:nvSpPr>
        <p:spPr/>
        <p:txBody>
          <a:bodyPr/>
          <a:lstStyle/>
          <a:p>
            <a:r>
              <a:rPr lang="en-US" altLang="vi-VN"/>
              <a:t>Exists và Not Exists</a:t>
            </a:r>
          </a:p>
        </p:txBody>
      </p:sp>
      <p:sp>
        <p:nvSpPr>
          <p:cNvPr id="33794" name="Content Placeholder 5">
            <a:extLst>
              <a:ext uri="{FF2B5EF4-FFF2-40B4-BE49-F238E27FC236}">
                <a16:creationId xmlns:a16="http://schemas.microsoft.com/office/drawing/2014/main" id="{309987A5-2CF2-0741-ACE0-2B7A9280F515}"/>
              </a:ext>
            </a:extLst>
          </p:cNvPr>
          <p:cNvSpPr>
            <a:spLocks noGrp="1" noChangeArrowheads="1"/>
          </p:cNvSpPr>
          <p:nvPr>
            <p:ph idx="1"/>
          </p:nvPr>
        </p:nvSpPr>
        <p:spPr/>
        <p:txBody>
          <a:bodyPr/>
          <a:lstStyle/>
          <a:p>
            <a:pPr eaLnBrk="1" hangingPunct="1"/>
            <a:r>
              <a:rPr lang="en-US" altLang="vi-VN"/>
              <a:t>Cú pháp:</a:t>
            </a:r>
          </a:p>
          <a:p>
            <a:pPr lvl="3" eaLnBrk="1" hangingPunct="1">
              <a:buFont typeface="Wingdings" pitchFamily="2" charset="2"/>
              <a:buNone/>
            </a:pPr>
            <a:r>
              <a:rPr lang="en-US" altLang="vi-VN" sz="2400" b="1"/>
              <a:t>(NOT) EXISTS (&lt;câu truy vấn con&gt;)</a:t>
            </a:r>
          </a:p>
          <a:p>
            <a:pPr eaLnBrk="1" hangingPunct="1"/>
            <a:r>
              <a:rPr lang="en-US" altLang="vi-VN"/>
              <a:t>Lưu ý:</a:t>
            </a:r>
          </a:p>
          <a:p>
            <a:pPr lvl="1" eaLnBrk="1" hangingPunct="1"/>
            <a:r>
              <a:rPr lang="en-US" altLang="vi-VN"/>
              <a:t>Không cần có thuộc tính, hằng số hay biểu thức nào khác đứng trước</a:t>
            </a:r>
          </a:p>
          <a:p>
            <a:pPr lvl="1" eaLnBrk="1" hangingPunct="1"/>
            <a:r>
              <a:rPr lang="en-US" altLang="vi-VN"/>
              <a:t>Không nhất thiết liệt kê tên thuộc tính ở mệnh đề SELECT của truy vấn con</a:t>
            </a:r>
          </a:p>
          <a:p>
            <a:pPr lvl="1" eaLnBrk="1" hangingPunct="1"/>
            <a:r>
              <a:rPr lang="en-US" altLang="vi-VN"/>
              <a:t>Những câu truy vấn có điều kiện “= ANY” hay “IN” đều có thể chuyển thành câu truy vấn có EXISTS</a:t>
            </a:r>
          </a:p>
          <a:p>
            <a:endParaRPr lang="en-US" altLang="vi-VN"/>
          </a:p>
        </p:txBody>
      </p:sp>
      <p:sp>
        <p:nvSpPr>
          <p:cNvPr id="33795" name="Slide Number Placeholder 3">
            <a:extLst>
              <a:ext uri="{FF2B5EF4-FFF2-40B4-BE49-F238E27FC236}">
                <a16:creationId xmlns:a16="http://schemas.microsoft.com/office/drawing/2014/main" id="{2F3FEEC9-912A-5F46-82C9-D4EA38EBA8A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13</a:t>
            </a:fld>
            <a:endParaRPr lang="en-US" altLang="vi-VN" sz="1200"/>
          </a:p>
        </p:txBody>
      </p:sp>
    </p:spTree>
    <p:extLst>
      <p:ext uri="{BB962C8B-B14F-4D97-AF65-F5344CB8AC3E}">
        <p14:creationId xmlns:p14="http://schemas.microsoft.com/office/powerpoint/2010/main" val="10065286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a:extLst>
              <a:ext uri="{FF2B5EF4-FFF2-40B4-BE49-F238E27FC236}">
                <a16:creationId xmlns:a16="http://schemas.microsoft.com/office/drawing/2014/main" id="{1D40403A-A614-D94A-ABA4-BF68F6FB0E2D}"/>
              </a:ext>
            </a:extLst>
          </p:cNvPr>
          <p:cNvSpPr>
            <a:spLocks noGrp="1" noChangeArrowheads="1"/>
          </p:cNvSpPr>
          <p:nvPr>
            <p:ph type="title"/>
          </p:nvPr>
        </p:nvSpPr>
        <p:spPr/>
        <p:txBody>
          <a:bodyPr/>
          <a:lstStyle/>
          <a:p>
            <a:r>
              <a:rPr lang="vi-VN" altLang="vi-VN"/>
              <a:t>VÍ DỤ</a:t>
            </a:r>
          </a:p>
        </p:txBody>
      </p:sp>
      <p:sp>
        <p:nvSpPr>
          <p:cNvPr id="34818" name="Slide Number Placeholder 3">
            <a:extLst>
              <a:ext uri="{FF2B5EF4-FFF2-40B4-BE49-F238E27FC236}">
                <a16:creationId xmlns:a16="http://schemas.microsoft.com/office/drawing/2014/main" id="{E6B5DFBC-222E-3044-9AF7-A2769C6B90B1}"/>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14</a:t>
            </a:fld>
            <a:endParaRPr lang="en-US" altLang="vi-VN" sz="1200"/>
          </a:p>
        </p:txBody>
      </p:sp>
      <p:sp>
        <p:nvSpPr>
          <p:cNvPr id="34819" name="Rectangle 4">
            <a:extLst>
              <a:ext uri="{FF2B5EF4-FFF2-40B4-BE49-F238E27FC236}">
                <a16:creationId xmlns:a16="http://schemas.microsoft.com/office/drawing/2014/main" id="{2F80F1CA-AD6A-634F-AEC1-11D1E8AE6D39}"/>
              </a:ext>
            </a:extLst>
          </p:cNvPr>
          <p:cNvSpPr>
            <a:spLocks noChangeArrowheads="1"/>
          </p:cNvSpPr>
          <p:nvPr/>
        </p:nvSpPr>
        <p:spPr bwMode="auto">
          <a:xfrm>
            <a:off x="2362200" y="19050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Phancong)</a:t>
            </a:r>
          </a:p>
        </p:txBody>
      </p:sp>
      <p:sp>
        <p:nvSpPr>
          <p:cNvPr id="34820" name="Rectangle 4">
            <a:extLst>
              <a:ext uri="{FF2B5EF4-FFF2-40B4-BE49-F238E27FC236}">
                <a16:creationId xmlns:a16="http://schemas.microsoft.com/office/drawing/2014/main" id="{BA729D5D-05C5-E448-8817-09C8769CF2F5}"/>
              </a:ext>
            </a:extLst>
          </p:cNvPr>
          <p:cNvSpPr>
            <a:spLocks noChangeArrowheads="1"/>
          </p:cNvSpPr>
          <p:nvPr/>
        </p:nvSpPr>
        <p:spPr bwMode="auto">
          <a:xfrm>
            <a:off x="2362200" y="4724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a:t>
            </a:r>
            <a:r>
              <a:rPr lang="en-US" altLang="vi-VN" sz="1600" b="1"/>
              <a:t>NOT EXISTS</a:t>
            </a:r>
          </a:p>
          <a:p>
            <a:pPr>
              <a:buFont typeface="Wingdings" pitchFamily="2" charset="2"/>
              <a:buNone/>
            </a:pPr>
            <a:r>
              <a:rPr lang="en-US" altLang="vi-VN" sz="1600"/>
              <a:t>                       (SELECT </a:t>
            </a:r>
            <a:r>
              <a:rPr lang="en-US" altLang="vi-VN" sz="1600" b="1"/>
              <a:t>*</a:t>
            </a:r>
            <a:r>
              <a:rPr lang="en-US" altLang="vi-VN" sz="1600"/>
              <a:t> FROM Phancong WHERE </a:t>
            </a:r>
            <a:r>
              <a:rPr lang="en-US" altLang="vi-VN" sz="1600" b="1" i="1"/>
              <a:t>manv=ma_nvien</a:t>
            </a:r>
            <a:r>
              <a:rPr lang="en-US" altLang="vi-VN" sz="1600"/>
              <a:t> )</a:t>
            </a:r>
          </a:p>
        </p:txBody>
      </p:sp>
      <p:sp>
        <p:nvSpPr>
          <p:cNvPr id="34821" name="Rectangle 4">
            <a:extLst>
              <a:ext uri="{FF2B5EF4-FFF2-40B4-BE49-F238E27FC236}">
                <a16:creationId xmlns:a16="http://schemas.microsoft.com/office/drawing/2014/main" id="{3859F357-D135-D942-99B4-FE28058ADD17}"/>
              </a:ext>
            </a:extLst>
          </p:cNvPr>
          <p:cNvSpPr>
            <a:spLocks noChangeArrowheads="1"/>
          </p:cNvSpPr>
          <p:nvPr/>
        </p:nvSpPr>
        <p:spPr bwMode="auto">
          <a:xfrm>
            <a:off x="2362200" y="32766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&lt;&gt; ALL</a:t>
            </a:r>
          </a:p>
          <a:p>
            <a:pPr>
              <a:buFont typeface="Wingdings" pitchFamily="2" charset="2"/>
              <a:buNone/>
            </a:pPr>
            <a:r>
              <a:rPr lang="en-US" altLang="vi-VN" sz="1600"/>
              <a:t>                        (SELECT distinct ma_nvien FROM Phancong)</a:t>
            </a:r>
          </a:p>
        </p:txBody>
      </p:sp>
      <p:sp>
        <p:nvSpPr>
          <p:cNvPr id="34822" name="TextBox 6">
            <a:extLst>
              <a:ext uri="{FF2B5EF4-FFF2-40B4-BE49-F238E27FC236}">
                <a16:creationId xmlns:a16="http://schemas.microsoft.com/office/drawing/2014/main" id="{FACD4F6A-382E-BE41-BD92-493D6C1541CB}"/>
              </a:ext>
            </a:extLst>
          </p:cNvPr>
          <p:cNvSpPr txBox="1">
            <a:spLocks noChangeArrowheads="1"/>
          </p:cNvSpPr>
          <p:nvPr/>
        </p:nvSpPr>
        <p:spPr bwMode="auto">
          <a:xfrm>
            <a:off x="1706564" y="23622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7</a:t>
            </a:r>
          </a:p>
        </p:txBody>
      </p:sp>
      <p:sp>
        <p:nvSpPr>
          <p:cNvPr id="34823" name="TextBox 7">
            <a:extLst>
              <a:ext uri="{FF2B5EF4-FFF2-40B4-BE49-F238E27FC236}">
                <a16:creationId xmlns:a16="http://schemas.microsoft.com/office/drawing/2014/main" id="{5F037114-3EB4-D64A-828B-93D757A05A0F}"/>
              </a:ext>
            </a:extLst>
          </p:cNvPr>
          <p:cNvSpPr txBox="1">
            <a:spLocks noChangeArrowheads="1"/>
          </p:cNvSpPr>
          <p:nvPr/>
        </p:nvSpPr>
        <p:spPr bwMode="auto">
          <a:xfrm>
            <a:off x="1706564" y="3700464"/>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8</a:t>
            </a:r>
          </a:p>
        </p:txBody>
      </p:sp>
      <p:sp>
        <p:nvSpPr>
          <p:cNvPr id="34824" name="TextBox 8">
            <a:extLst>
              <a:ext uri="{FF2B5EF4-FFF2-40B4-BE49-F238E27FC236}">
                <a16:creationId xmlns:a16="http://schemas.microsoft.com/office/drawing/2014/main" id="{3AC1CEEC-ADD3-864C-BE56-66A485CF39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9</a:t>
            </a:r>
          </a:p>
        </p:txBody>
      </p:sp>
    </p:spTree>
    <p:extLst>
      <p:ext uri="{BB962C8B-B14F-4D97-AF65-F5344CB8AC3E}">
        <p14:creationId xmlns:p14="http://schemas.microsoft.com/office/powerpoint/2010/main" val="19478708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4">
            <a:extLst>
              <a:ext uri="{FF2B5EF4-FFF2-40B4-BE49-F238E27FC236}">
                <a16:creationId xmlns:a16="http://schemas.microsoft.com/office/drawing/2014/main" id="{B1B5529E-51C0-0347-AA75-CD9B0ED58417}"/>
              </a:ext>
            </a:extLst>
          </p:cNvPr>
          <p:cNvSpPr>
            <a:spLocks noGrp="1" noChangeArrowheads="1"/>
          </p:cNvSpPr>
          <p:nvPr>
            <p:ph type="title"/>
          </p:nvPr>
        </p:nvSpPr>
        <p:spPr/>
        <p:txBody>
          <a:bodyPr/>
          <a:lstStyle/>
          <a:p>
            <a:r>
              <a:rPr lang="en-US" altLang="vi-VN"/>
              <a:t>Phân loại TRUY VẤN LỒNG</a:t>
            </a:r>
          </a:p>
        </p:txBody>
      </p:sp>
      <p:sp>
        <p:nvSpPr>
          <p:cNvPr id="35842" name="Content Placeholder 5">
            <a:extLst>
              <a:ext uri="{FF2B5EF4-FFF2-40B4-BE49-F238E27FC236}">
                <a16:creationId xmlns:a16="http://schemas.microsoft.com/office/drawing/2014/main" id="{7D21F8A6-02DC-C241-B8B6-961BE2EFCB4F}"/>
              </a:ext>
            </a:extLst>
          </p:cNvPr>
          <p:cNvSpPr>
            <a:spLocks noGrp="1" noChangeArrowheads="1"/>
          </p:cNvSpPr>
          <p:nvPr>
            <p:ph idx="1"/>
          </p:nvPr>
        </p:nvSpPr>
        <p:spPr/>
        <p:txBody>
          <a:bodyPr/>
          <a:lstStyle/>
          <a:p>
            <a:pPr eaLnBrk="1" hangingPunct="1"/>
            <a:r>
              <a:rPr lang="en-US" altLang="vi-VN">
                <a:solidFill>
                  <a:srgbClr val="FF0000"/>
                </a:solidFill>
              </a:rPr>
              <a:t>Lồng phân cấp:</a:t>
            </a:r>
          </a:p>
          <a:p>
            <a:pPr lvl="1" eaLnBrk="1" hangingPunct="1"/>
            <a:r>
              <a:rPr lang="en-US" altLang="vi-VN" sz="2400"/>
              <a:t>Mệnh đề WHERE của truy vấn con </a:t>
            </a:r>
            <a:r>
              <a:rPr lang="en-US" altLang="vi-VN" sz="2400" b="1"/>
              <a:t>không tham chiếu </a:t>
            </a:r>
            <a:r>
              <a:rPr lang="en-US" altLang="vi-VN" sz="2400"/>
              <a:t>đến thuộc tính của các quan hệ trong mệnh đề FROM ở truy vấn cha</a:t>
            </a:r>
          </a:p>
          <a:p>
            <a:pPr lvl="1" eaLnBrk="1" hangingPunct="1"/>
            <a:r>
              <a:rPr lang="en-US" altLang="vi-VN" sz="2400"/>
              <a:t>Khi thực hiện, câu truy vấn con sẽ được thực hiện trước</a:t>
            </a:r>
          </a:p>
          <a:p>
            <a:pPr eaLnBrk="1" hangingPunct="1"/>
            <a:r>
              <a:rPr lang="en-US" altLang="vi-VN">
                <a:solidFill>
                  <a:srgbClr val="FF0000"/>
                </a:solidFill>
              </a:rPr>
              <a:t>Lồng tương quan:</a:t>
            </a:r>
          </a:p>
          <a:p>
            <a:pPr lvl="1" eaLnBrk="1" hangingPunct="1"/>
            <a:r>
              <a:rPr lang="en-US" altLang="vi-VN" sz="2400"/>
              <a:t>Mệnh đề WHERE của truy vấn con </a:t>
            </a:r>
            <a:r>
              <a:rPr lang="en-US" altLang="vi-VN" sz="2400" b="1"/>
              <a:t>tham chiếu ít nhất một thuộc tính </a:t>
            </a:r>
            <a:r>
              <a:rPr lang="en-US" altLang="vi-VN" sz="2400"/>
              <a:t>của các quan hệ trong mệnh đề FROM ở truy vấn cha</a:t>
            </a:r>
          </a:p>
          <a:p>
            <a:pPr lvl="1" eaLnBrk="1" hangingPunct="1"/>
            <a:r>
              <a:rPr lang="en-US" altLang="vi-VN" sz="2400"/>
              <a:t>Khi thực hiện, câu truy vấn con sẽ được thực hiện nhiều lần, mỗi lần tương ứng với một bộ của truy vấn cha</a:t>
            </a:r>
          </a:p>
          <a:p>
            <a:pPr>
              <a:buFont typeface="Wingdings" pitchFamily="2" charset="2"/>
              <a:buNone/>
            </a:pPr>
            <a:endParaRPr lang="en-US" altLang="vi-VN" sz="3200"/>
          </a:p>
        </p:txBody>
      </p:sp>
      <p:sp>
        <p:nvSpPr>
          <p:cNvPr id="35843" name="Slide Number Placeholder 3">
            <a:extLst>
              <a:ext uri="{FF2B5EF4-FFF2-40B4-BE49-F238E27FC236}">
                <a16:creationId xmlns:a16="http://schemas.microsoft.com/office/drawing/2014/main" id="{BF9BE39D-3263-6942-A111-3B91BB3A5AA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15</a:t>
            </a:fld>
            <a:endParaRPr lang="en-US" altLang="vi-VN" sz="1200"/>
          </a:p>
        </p:txBody>
      </p:sp>
    </p:spTree>
    <p:extLst>
      <p:ext uri="{BB962C8B-B14F-4D97-AF65-F5344CB8AC3E}">
        <p14:creationId xmlns:p14="http://schemas.microsoft.com/office/powerpoint/2010/main" val="39398844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a:extLst>
              <a:ext uri="{FF2B5EF4-FFF2-40B4-BE49-F238E27FC236}">
                <a16:creationId xmlns:a16="http://schemas.microsoft.com/office/drawing/2014/main" id="{18DE6388-2098-9245-853D-7EC07224F56E}"/>
              </a:ext>
            </a:extLst>
          </p:cNvPr>
          <p:cNvSpPr>
            <a:spLocks noGrp="1" noChangeArrowheads="1"/>
          </p:cNvSpPr>
          <p:nvPr>
            <p:ph type="title"/>
          </p:nvPr>
        </p:nvSpPr>
        <p:spPr/>
        <p:txBody>
          <a:bodyPr/>
          <a:lstStyle/>
          <a:p>
            <a:r>
              <a:rPr lang="en-US" altLang="vi-VN"/>
              <a:t>Lồng phân cấp</a:t>
            </a:r>
          </a:p>
        </p:txBody>
      </p:sp>
      <p:sp>
        <p:nvSpPr>
          <p:cNvPr id="36866" name="Slide Number Placeholder 5">
            <a:extLst>
              <a:ext uri="{FF2B5EF4-FFF2-40B4-BE49-F238E27FC236}">
                <a16:creationId xmlns:a16="http://schemas.microsoft.com/office/drawing/2014/main" id="{1D3C8AC0-212F-6E47-A9F5-A45DBE45A2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16</a:t>
            </a:fld>
            <a:endParaRPr lang="en-US" altLang="en-US" sz="1200"/>
          </a:p>
        </p:txBody>
      </p:sp>
      <p:sp>
        <p:nvSpPr>
          <p:cNvPr id="36867" name="Rectangle 4">
            <a:extLst>
              <a:ext uri="{FF2B5EF4-FFF2-40B4-BE49-F238E27FC236}">
                <a16:creationId xmlns:a16="http://schemas.microsoft.com/office/drawing/2014/main" id="{5FDC26E4-7301-8C4E-82CA-AC0645B6B93B}"/>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6868" name="Rectangle 4">
            <a:extLst>
              <a:ext uri="{FF2B5EF4-FFF2-40B4-BE49-F238E27FC236}">
                <a16:creationId xmlns:a16="http://schemas.microsoft.com/office/drawing/2014/main" id="{DBFEC8E8-84C9-504C-AEE7-F0A348D23A6C}"/>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IN</a:t>
            </a:r>
          </a:p>
          <a:p>
            <a:pPr>
              <a:buFont typeface="Wingdings" pitchFamily="2" charset="2"/>
              <a:buNone/>
            </a:pPr>
            <a:r>
              <a:rPr lang="en-US" altLang="vi-VN" sz="1600"/>
              <a:t>              (SELECT ma_nvien FROM Thannhan Where quanhe=‘Con trai’)</a:t>
            </a:r>
          </a:p>
        </p:txBody>
      </p:sp>
      <p:sp>
        <p:nvSpPr>
          <p:cNvPr id="36869" name="TextBox 5">
            <a:extLst>
              <a:ext uri="{FF2B5EF4-FFF2-40B4-BE49-F238E27FC236}">
                <a16:creationId xmlns:a16="http://schemas.microsoft.com/office/drawing/2014/main" id="{269AE624-83BB-2149-9521-E1DAE21C073E}"/>
              </a:ext>
            </a:extLst>
          </p:cNvPr>
          <p:cNvSpPr txBox="1">
            <a:spLocks noChangeArrowheads="1"/>
          </p:cNvSpPr>
          <p:nvPr/>
        </p:nvSpPr>
        <p:spPr bwMode="auto">
          <a:xfrm>
            <a:off x="5638801" y="20240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10</a:t>
            </a:r>
          </a:p>
        </p:txBody>
      </p:sp>
      <p:sp>
        <p:nvSpPr>
          <p:cNvPr id="36870" name="TextBox 6">
            <a:extLst>
              <a:ext uri="{FF2B5EF4-FFF2-40B4-BE49-F238E27FC236}">
                <a16:creationId xmlns:a16="http://schemas.microsoft.com/office/drawing/2014/main" id="{EA9203CB-CC49-124A-9332-CB272E379B58}"/>
              </a:ext>
            </a:extLst>
          </p:cNvPr>
          <p:cNvSpPr txBox="1">
            <a:spLocks noChangeArrowheads="1"/>
          </p:cNvSpPr>
          <p:nvPr/>
        </p:nvSpPr>
        <p:spPr bwMode="auto">
          <a:xfrm>
            <a:off x="5638801" y="52244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11</a:t>
            </a:r>
          </a:p>
        </p:txBody>
      </p:sp>
    </p:spTree>
    <p:extLst>
      <p:ext uri="{BB962C8B-B14F-4D97-AF65-F5344CB8AC3E}">
        <p14:creationId xmlns:p14="http://schemas.microsoft.com/office/powerpoint/2010/main" val="274989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6">
            <a:extLst>
              <a:ext uri="{FF2B5EF4-FFF2-40B4-BE49-F238E27FC236}">
                <a16:creationId xmlns:a16="http://schemas.microsoft.com/office/drawing/2014/main" id="{0ECE0F78-8251-1A45-A49A-E009596C86CA}"/>
              </a:ext>
            </a:extLst>
          </p:cNvPr>
          <p:cNvSpPr>
            <a:spLocks noGrp="1" noChangeArrowheads="1"/>
          </p:cNvSpPr>
          <p:nvPr>
            <p:ph type="title"/>
          </p:nvPr>
        </p:nvSpPr>
        <p:spPr/>
        <p:txBody>
          <a:bodyPr/>
          <a:lstStyle/>
          <a:p>
            <a:r>
              <a:rPr lang="en-US" altLang="vi-VN"/>
              <a:t>Lồng tương quan</a:t>
            </a:r>
          </a:p>
        </p:txBody>
      </p:sp>
      <p:sp>
        <p:nvSpPr>
          <p:cNvPr id="38914" name="Slide Number Placeholder 5">
            <a:extLst>
              <a:ext uri="{FF2B5EF4-FFF2-40B4-BE49-F238E27FC236}">
                <a16:creationId xmlns:a16="http://schemas.microsoft.com/office/drawing/2014/main" id="{44DE0CF2-3273-A148-AD35-A13A846BFA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17</a:t>
            </a:fld>
            <a:endParaRPr lang="en-US" altLang="en-US" sz="1200"/>
          </a:p>
        </p:txBody>
      </p:sp>
      <p:sp>
        <p:nvSpPr>
          <p:cNvPr id="38915" name="Rectangle 4">
            <a:extLst>
              <a:ext uri="{FF2B5EF4-FFF2-40B4-BE49-F238E27FC236}">
                <a16:creationId xmlns:a16="http://schemas.microsoft.com/office/drawing/2014/main" id="{6E5BA9FD-B21F-1E49-8F46-D210C83A642C}"/>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8916" name="Rectangle 4">
            <a:extLst>
              <a:ext uri="{FF2B5EF4-FFF2-40B4-BE49-F238E27FC236}">
                <a16:creationId xmlns:a16="http://schemas.microsoft.com/office/drawing/2014/main" id="{D5EBBFA8-8FC5-E845-9326-7748F84E512E}"/>
              </a:ext>
            </a:extLst>
          </p:cNvPr>
          <p:cNvSpPr>
            <a:spLocks noChangeArrowheads="1"/>
          </p:cNvSpPr>
          <p:nvPr/>
        </p:nvSpPr>
        <p:spPr bwMode="auto">
          <a:xfrm>
            <a:off x="2362200" y="3814764"/>
            <a:ext cx="7620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EXISTS</a:t>
            </a:r>
            <a:endParaRPr lang="en-US" altLang="vi-VN" sz="1600" b="1"/>
          </a:p>
          <a:p>
            <a:pPr>
              <a:buFont typeface="Wingdings" pitchFamily="2" charset="2"/>
              <a:buNone/>
            </a:pPr>
            <a:r>
              <a:rPr lang="en-US" altLang="vi-VN" sz="1600"/>
              <a:t>              (SELECT * FROM Thannhan Where </a:t>
            </a:r>
            <a:r>
              <a:rPr lang="en-US" altLang="vi-VN" sz="1600" b="1"/>
              <a:t>manv=ma_nvien</a:t>
            </a:r>
            <a:r>
              <a:rPr lang="en-US" altLang="vi-VN" sz="1600"/>
              <a:t> AND   </a:t>
            </a:r>
          </a:p>
          <a:p>
            <a:pPr>
              <a:buFont typeface="Wingdings" pitchFamily="2" charset="2"/>
              <a:buNone/>
            </a:pPr>
            <a:r>
              <a:rPr lang="en-US" altLang="vi-VN" sz="1600"/>
              <a:t>                                                                 quanhe=‘Con trai’)</a:t>
            </a:r>
          </a:p>
        </p:txBody>
      </p:sp>
      <p:sp>
        <p:nvSpPr>
          <p:cNvPr id="38917" name="TextBox 5">
            <a:extLst>
              <a:ext uri="{FF2B5EF4-FFF2-40B4-BE49-F238E27FC236}">
                <a16:creationId xmlns:a16="http://schemas.microsoft.com/office/drawing/2014/main" id="{49E2A054-B128-D848-9B00-A8F155DE7C92}"/>
              </a:ext>
            </a:extLst>
          </p:cNvPr>
          <p:cNvSpPr txBox="1">
            <a:spLocks noChangeArrowheads="1"/>
          </p:cNvSpPr>
          <p:nvPr/>
        </p:nvSpPr>
        <p:spPr bwMode="auto">
          <a:xfrm>
            <a:off x="5715001" y="198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12</a:t>
            </a:r>
          </a:p>
        </p:txBody>
      </p:sp>
      <p:sp>
        <p:nvSpPr>
          <p:cNvPr id="38918" name="TextBox 6">
            <a:extLst>
              <a:ext uri="{FF2B5EF4-FFF2-40B4-BE49-F238E27FC236}">
                <a16:creationId xmlns:a16="http://schemas.microsoft.com/office/drawing/2014/main" id="{20D55E3A-83E0-DB49-BF61-6F282E074BE1}"/>
              </a:ext>
            </a:extLst>
          </p:cNvPr>
          <p:cNvSpPr txBox="1">
            <a:spLocks noChangeArrowheads="1"/>
          </p:cNvSpPr>
          <p:nvPr/>
        </p:nvSpPr>
        <p:spPr bwMode="auto">
          <a:xfrm>
            <a:off x="57150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13</a:t>
            </a:r>
          </a:p>
        </p:txBody>
      </p:sp>
    </p:spTree>
    <p:extLst>
      <p:ext uri="{BB962C8B-B14F-4D97-AF65-F5344CB8AC3E}">
        <p14:creationId xmlns:p14="http://schemas.microsoft.com/office/powerpoint/2010/main" val="40429071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6">
            <a:extLst>
              <a:ext uri="{FF2B5EF4-FFF2-40B4-BE49-F238E27FC236}">
                <a16:creationId xmlns:a16="http://schemas.microsoft.com/office/drawing/2014/main" id="{6C946A88-5DFC-FB4F-B02F-99EC5770C6CF}"/>
              </a:ext>
            </a:extLst>
          </p:cNvPr>
          <p:cNvSpPr>
            <a:spLocks noGrp="1" noChangeArrowheads="1"/>
          </p:cNvSpPr>
          <p:nvPr>
            <p:ph type="title"/>
          </p:nvPr>
        </p:nvSpPr>
        <p:spPr/>
        <p:txBody>
          <a:bodyPr/>
          <a:lstStyle/>
          <a:p>
            <a:r>
              <a:rPr lang="en-US" altLang="vi-VN"/>
              <a:t>Lồng tương quan</a:t>
            </a:r>
            <a:endParaRPr lang="vi-VN" altLang="vi-VN"/>
          </a:p>
        </p:txBody>
      </p:sp>
      <p:sp>
        <p:nvSpPr>
          <p:cNvPr id="40962" name="Slide Number Placeholder 5">
            <a:extLst>
              <a:ext uri="{FF2B5EF4-FFF2-40B4-BE49-F238E27FC236}">
                <a16:creationId xmlns:a16="http://schemas.microsoft.com/office/drawing/2014/main" id="{B60D4821-D898-0A40-8C31-E932DFE3C8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18</a:t>
            </a:fld>
            <a:endParaRPr lang="en-US" altLang="en-US" sz="1200"/>
          </a:p>
        </p:txBody>
      </p:sp>
      <p:sp>
        <p:nvSpPr>
          <p:cNvPr id="40963" name="Rectangle 4">
            <a:extLst>
              <a:ext uri="{FF2B5EF4-FFF2-40B4-BE49-F238E27FC236}">
                <a16:creationId xmlns:a16="http://schemas.microsoft.com/office/drawing/2014/main" id="{AAC9EB56-8B5A-904E-8C9C-A4ECD956FB00}"/>
              </a:ext>
            </a:extLst>
          </p:cNvPr>
          <p:cNvSpPr>
            <a:spLocks noChangeArrowheads="1"/>
          </p:cNvSpPr>
          <p:nvPr/>
        </p:nvSpPr>
        <p:spPr bwMode="auto">
          <a:xfrm>
            <a:off x="2362200" y="2198688"/>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NOT IN </a:t>
            </a:r>
          </a:p>
          <a:p>
            <a:pPr>
              <a:buFont typeface="Wingdings" pitchFamily="2" charset="2"/>
              <a:buNone/>
            </a:pPr>
            <a:r>
              <a:rPr lang="en-US" altLang="vi-VN" sz="1600"/>
              <a:t>                               (SELECT distinct ma_nvien FROM PHANCONG)</a:t>
            </a:r>
          </a:p>
        </p:txBody>
      </p:sp>
      <p:sp>
        <p:nvSpPr>
          <p:cNvPr id="40964" name="Rectangle 4">
            <a:extLst>
              <a:ext uri="{FF2B5EF4-FFF2-40B4-BE49-F238E27FC236}">
                <a16:creationId xmlns:a16="http://schemas.microsoft.com/office/drawing/2014/main" id="{4B29F697-E90C-F646-8D2B-44BE8F4761F0}"/>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NOT EXISTS</a:t>
            </a:r>
            <a:endParaRPr lang="en-US" altLang="vi-VN" sz="1600" b="1"/>
          </a:p>
          <a:p>
            <a:pPr>
              <a:buFont typeface="Wingdings" pitchFamily="2" charset="2"/>
              <a:buNone/>
            </a:pPr>
            <a:r>
              <a:rPr lang="en-US" altLang="vi-VN" sz="1600"/>
              <a:t>              (SELECT * FROM Phancong Where </a:t>
            </a:r>
            <a:r>
              <a:rPr lang="en-US" altLang="vi-VN" sz="1600" b="1"/>
              <a:t>manv=ma_nvien</a:t>
            </a:r>
            <a:r>
              <a:rPr lang="en-US" altLang="vi-VN" sz="1600"/>
              <a:t>)</a:t>
            </a:r>
          </a:p>
        </p:txBody>
      </p:sp>
      <p:sp>
        <p:nvSpPr>
          <p:cNvPr id="40965" name="TextBox 5">
            <a:extLst>
              <a:ext uri="{FF2B5EF4-FFF2-40B4-BE49-F238E27FC236}">
                <a16:creationId xmlns:a16="http://schemas.microsoft.com/office/drawing/2014/main" id="{78B1A78B-4B77-E94F-9032-B140A68FF6DD}"/>
              </a:ext>
            </a:extLst>
          </p:cNvPr>
          <p:cNvSpPr txBox="1">
            <a:spLocks noChangeArrowheads="1"/>
          </p:cNvSpPr>
          <p:nvPr/>
        </p:nvSpPr>
        <p:spPr bwMode="auto">
          <a:xfrm>
            <a:off x="54102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14</a:t>
            </a:r>
          </a:p>
        </p:txBody>
      </p:sp>
      <p:sp>
        <p:nvSpPr>
          <p:cNvPr id="40966" name="TextBox 6">
            <a:extLst>
              <a:ext uri="{FF2B5EF4-FFF2-40B4-BE49-F238E27FC236}">
                <a16:creationId xmlns:a16="http://schemas.microsoft.com/office/drawing/2014/main" id="{FD96DED7-B312-0647-A8DF-46771636A2B6}"/>
              </a:ext>
            </a:extLst>
          </p:cNvPr>
          <p:cNvSpPr txBox="1">
            <a:spLocks noChangeArrowheads="1"/>
          </p:cNvSpPr>
          <p:nvPr/>
        </p:nvSpPr>
        <p:spPr bwMode="auto">
          <a:xfrm>
            <a:off x="55626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15</a:t>
            </a:r>
          </a:p>
        </p:txBody>
      </p:sp>
    </p:spTree>
    <p:extLst>
      <p:ext uri="{BB962C8B-B14F-4D97-AF65-F5344CB8AC3E}">
        <p14:creationId xmlns:p14="http://schemas.microsoft.com/office/powerpoint/2010/main" val="27489376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a:extLst>
              <a:ext uri="{FF2B5EF4-FFF2-40B4-BE49-F238E27FC236}">
                <a16:creationId xmlns:a16="http://schemas.microsoft.com/office/drawing/2014/main" id="{7B5DA5D4-8CDD-4E44-8179-CED24A3B871F}"/>
              </a:ext>
            </a:extLst>
          </p:cNvPr>
          <p:cNvSpPr>
            <a:spLocks noGrp="1" noChangeArrowheads="1"/>
          </p:cNvSpPr>
          <p:nvPr>
            <p:ph type="title"/>
          </p:nvPr>
        </p:nvSpPr>
        <p:spPr/>
        <p:txBody>
          <a:bodyPr/>
          <a:lstStyle/>
          <a:p>
            <a:r>
              <a:rPr lang="en-US" altLang="vi-VN"/>
              <a:t>Một số dạng truy vấn khác</a:t>
            </a:r>
          </a:p>
        </p:txBody>
      </p:sp>
      <p:sp>
        <p:nvSpPr>
          <p:cNvPr id="43010" name="Content Placeholder 5">
            <a:extLst>
              <a:ext uri="{FF2B5EF4-FFF2-40B4-BE49-F238E27FC236}">
                <a16:creationId xmlns:a16="http://schemas.microsoft.com/office/drawing/2014/main" id="{0C8255C4-32E4-F94B-B521-A51407FA48FF}"/>
              </a:ext>
            </a:extLst>
          </p:cNvPr>
          <p:cNvSpPr>
            <a:spLocks noGrp="1" noChangeArrowheads="1"/>
          </p:cNvSpPr>
          <p:nvPr>
            <p:ph idx="1"/>
          </p:nvPr>
        </p:nvSpPr>
        <p:spPr/>
        <p:txBody>
          <a:bodyPr/>
          <a:lstStyle/>
          <a:p>
            <a:r>
              <a:rPr lang="en-US" altLang="vi-VN"/>
              <a:t>Câu truy vấn con không chỉ xuất hiện ở mệnh đề WHERE mà có thể xuất hiện ở những nơi khác (SELECT, FROM, HAVING,…)</a:t>
            </a:r>
          </a:p>
          <a:p>
            <a:pPr eaLnBrk="1" hangingPunct="1"/>
            <a:r>
              <a:rPr lang="en-US" altLang="vi-VN"/>
              <a:t>Kết quả trả về của câu truy vấn con</a:t>
            </a:r>
            <a:endParaRPr lang="en-US" altLang="vi-VN" u="sng"/>
          </a:p>
          <a:p>
            <a:pPr lvl="1" eaLnBrk="1" hangingPunct="1"/>
            <a:r>
              <a:rPr lang="en-US" altLang="vi-VN"/>
              <a:t>Là một bảng trung gian trong quá trình truy vấn</a:t>
            </a:r>
          </a:p>
          <a:p>
            <a:pPr lvl="1" eaLnBrk="1" hangingPunct="1"/>
            <a:r>
              <a:rPr lang="en-US" altLang="vi-VN"/>
              <a:t>Bảng này không có lưu trữ thật sự</a:t>
            </a:r>
          </a:p>
        </p:txBody>
      </p:sp>
      <p:sp>
        <p:nvSpPr>
          <p:cNvPr id="43011" name="Slide Number Placeholder 3">
            <a:extLst>
              <a:ext uri="{FF2B5EF4-FFF2-40B4-BE49-F238E27FC236}">
                <a16:creationId xmlns:a16="http://schemas.microsoft.com/office/drawing/2014/main" id="{65950C62-B13D-594B-A9C9-0F3A89886FB9}"/>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19</a:t>
            </a:fld>
            <a:endParaRPr lang="en-US" altLang="vi-VN" sz="1200"/>
          </a:p>
        </p:txBody>
      </p:sp>
    </p:spTree>
    <p:extLst>
      <p:ext uri="{BB962C8B-B14F-4D97-AF65-F5344CB8AC3E}">
        <p14:creationId xmlns:p14="http://schemas.microsoft.com/office/powerpoint/2010/main" val="32278973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74B-F14D-2B40-857B-6738BBE8831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98C11D0E-136C-854C-B36E-D04717FDCB68}"/>
              </a:ext>
            </a:extLst>
          </p:cNvPr>
          <p:cNvSpPr>
            <a:spLocks noGrp="1"/>
          </p:cNvSpPr>
          <p:nvPr>
            <p:ph idx="1"/>
          </p:nvPr>
        </p:nvSpPr>
        <p:spPr/>
        <p:txBody>
          <a:bodyPr/>
          <a:lstStyle/>
          <a:p>
            <a:pPr marL="514350" indent="-514350">
              <a:lnSpc>
                <a:spcPct val="150000"/>
              </a:lnSpc>
              <a:buFont typeface="+mj-lt"/>
              <a:buAutoNum type="arabicPeriod"/>
            </a:pPr>
            <a:r>
              <a:rPr lang="en-US"/>
              <a:t>Truy vấn SQL.</a:t>
            </a:r>
          </a:p>
          <a:p>
            <a:pPr marL="514350" indent="-514350">
              <a:lnSpc>
                <a:spcPct val="150000"/>
              </a:lnSpc>
              <a:buFont typeface="+mj-lt"/>
              <a:buAutoNum type="arabicPeriod"/>
            </a:pPr>
            <a:r>
              <a:rPr lang="en-US">
                <a:solidFill>
                  <a:srgbClr val="FF0000"/>
                </a:solidFill>
              </a:rPr>
              <a:t>Xpath/Xquerry.</a:t>
            </a:r>
          </a:p>
          <a:p>
            <a:pPr marL="514350" indent="-514350">
              <a:lnSpc>
                <a:spcPct val="150000"/>
              </a:lnSpc>
              <a:buFont typeface="+mj-lt"/>
              <a:buAutoNum type="arabicPeriod"/>
            </a:pPr>
            <a:r>
              <a:rPr lang="en-US"/>
              <a:t>Các dạng truy vấn select thường gặp.</a:t>
            </a:r>
          </a:p>
        </p:txBody>
      </p:sp>
    </p:spTree>
    <p:extLst>
      <p:ext uri="{BB962C8B-B14F-4D97-AF65-F5344CB8AC3E}">
        <p14:creationId xmlns:p14="http://schemas.microsoft.com/office/powerpoint/2010/main" val="33556548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12E9-D1CD-D74A-A759-C604C3BCD5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DE2DC0D-643B-E54A-8D55-59BF7D3455CB}"/>
              </a:ext>
            </a:extLst>
          </p:cNvPr>
          <p:cNvSpPr>
            <a:spLocks noGrp="1"/>
          </p:cNvSpPr>
          <p:nvPr>
            <p:ph idx="1"/>
          </p:nvPr>
        </p:nvSpPr>
        <p:spPr/>
        <p:txBody>
          <a:bodyPr/>
          <a:lstStyle/>
          <a:p>
            <a:r>
              <a:rPr lang="en-US" altLang="vi-VN"/>
              <a:t>Vd: Cho biết số lượng nhân viên Nam (phai=‘Nam’), nhân viên Nữ (phai=‘Nu’) trong từng phòng ban.</a:t>
            </a:r>
            <a:endParaRPr lang="en-US"/>
          </a:p>
        </p:txBody>
      </p:sp>
      <p:sp>
        <p:nvSpPr>
          <p:cNvPr id="44034" name="Slide Number Placeholder 3">
            <a:extLst>
              <a:ext uri="{FF2B5EF4-FFF2-40B4-BE49-F238E27FC236}">
                <a16:creationId xmlns:a16="http://schemas.microsoft.com/office/drawing/2014/main" id="{169F55DB-89C9-294F-8C79-F670ED78894A}"/>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E02AF993-A579-0E46-B257-F754A2E33422}" type="slidenum">
              <a:rPr lang="en-US" altLang="vi-VN"/>
              <a:pPr>
                <a:spcBef>
                  <a:spcPct val="0"/>
                </a:spcBef>
                <a:buClrTx/>
                <a:buFontTx/>
                <a:buNone/>
                <a:defRPr/>
              </a:pPr>
              <a:t>20</a:t>
            </a:fld>
            <a:endParaRPr lang="en-US" altLang="vi-VN" sz="1200"/>
          </a:p>
        </p:txBody>
      </p:sp>
      <p:sp>
        <p:nvSpPr>
          <p:cNvPr id="5" name="Text Box 6">
            <a:extLst>
              <a:ext uri="{FF2B5EF4-FFF2-40B4-BE49-F238E27FC236}">
                <a16:creationId xmlns:a16="http://schemas.microsoft.com/office/drawing/2014/main" id="{78E76B6D-2FF2-0F47-9684-B5F2A3931035}"/>
              </a:ext>
            </a:extLst>
          </p:cNvPr>
          <p:cNvSpPr txBox="1">
            <a:spLocks noChangeArrowheads="1"/>
          </p:cNvSpPr>
          <p:nvPr/>
        </p:nvSpPr>
        <p:spPr bwMode="auto">
          <a:xfrm>
            <a:off x="2755107" y="2515394"/>
            <a:ext cx="7162800" cy="3292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NAM.SLNV, NU.SLNV</a:t>
            </a:r>
          </a:p>
          <a:p>
            <a:pPr>
              <a:buFont typeface="Wingdings" pitchFamily="2" charset="2"/>
              <a:buNone/>
            </a:pPr>
            <a:r>
              <a:rPr lang="en-US" altLang="vi-VN" sz="1600">
                <a:solidFill>
                  <a:srgbClr val="0000CC"/>
                </a:solidFill>
              </a:rPr>
              <a:t>FROM</a:t>
            </a:r>
            <a:r>
              <a:rPr lang="en-US" altLang="vi-VN" sz="1600"/>
              <a:t> PHONGBAN,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Nam</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NAM,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NU</a:t>
            </a:r>
          </a:p>
          <a:p>
            <a:pPr>
              <a:buFont typeface="Wingdings" pitchFamily="2" charset="2"/>
              <a:buNone/>
            </a:pPr>
            <a:r>
              <a:rPr lang="en-US" altLang="vi-VN" sz="1600">
                <a:solidFill>
                  <a:srgbClr val="0000CC"/>
                </a:solidFill>
              </a:rPr>
              <a:t>WHERE</a:t>
            </a:r>
            <a:r>
              <a:rPr lang="en-US" altLang="vi-VN" sz="1600"/>
              <a:t> MAPHG=NAM.PHG </a:t>
            </a:r>
            <a:r>
              <a:rPr lang="en-US" altLang="vi-VN" sz="1600">
                <a:solidFill>
                  <a:srgbClr val="0000CC"/>
                </a:solidFill>
              </a:rPr>
              <a:t> AND </a:t>
            </a:r>
            <a:r>
              <a:rPr lang="en-US" altLang="vi-VN" sz="1600"/>
              <a:t> MAPHG=NU.PHG</a:t>
            </a:r>
          </a:p>
        </p:txBody>
      </p:sp>
      <p:sp>
        <p:nvSpPr>
          <p:cNvPr id="44036" name="TextBox 5">
            <a:extLst>
              <a:ext uri="{FF2B5EF4-FFF2-40B4-BE49-F238E27FC236}">
                <a16:creationId xmlns:a16="http://schemas.microsoft.com/office/drawing/2014/main" id="{824320B8-F132-D34D-A010-221B6F40B5F3}"/>
              </a:ext>
            </a:extLst>
          </p:cNvPr>
          <p:cNvSpPr txBox="1">
            <a:spLocks noChangeArrowheads="1"/>
          </p:cNvSpPr>
          <p:nvPr/>
        </p:nvSpPr>
        <p:spPr bwMode="auto">
          <a:xfrm>
            <a:off x="5867400" y="579398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16</a:t>
            </a:r>
          </a:p>
        </p:txBody>
      </p:sp>
    </p:spTree>
    <p:extLst>
      <p:ext uri="{BB962C8B-B14F-4D97-AF65-F5344CB8AC3E}">
        <p14:creationId xmlns:p14="http://schemas.microsoft.com/office/powerpoint/2010/main" val="2952301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A2841FA4-27CB-4445-81AC-9CEEDB525F0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21</a:t>
            </a:fld>
            <a:endParaRPr lang="en-US" altLang="vi-VN" sz="1200"/>
          </a:p>
        </p:txBody>
      </p:sp>
      <p:sp>
        <p:nvSpPr>
          <p:cNvPr id="3" name="Text Box 6">
            <a:extLst>
              <a:ext uri="{FF2B5EF4-FFF2-40B4-BE49-F238E27FC236}">
                <a16:creationId xmlns:a16="http://schemas.microsoft.com/office/drawing/2014/main" id="{A1D256C0-09A1-B043-82E8-8F85B6BD2999}"/>
              </a:ext>
            </a:extLst>
          </p:cNvPr>
          <p:cNvSpPr txBox="1">
            <a:spLocks noChangeArrowheads="1"/>
          </p:cNvSpPr>
          <p:nvPr/>
        </p:nvSpPr>
        <p:spPr bwMode="auto">
          <a:xfrm>
            <a:off x="2286000" y="2209801"/>
            <a:ext cx="7696200" cy="2701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a:t>
            </a:r>
          </a:p>
          <a:p>
            <a:pPr>
              <a:buFont typeface="Wingdings" pitchFamily="2" charset="2"/>
              <a:buNone/>
            </a:pPr>
            <a:r>
              <a:rPr lang="en-US" altLang="vi-VN" sz="1600"/>
              <a:t> </a:t>
            </a:r>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WHERE</a:t>
            </a:r>
            <a:r>
              <a:rPr lang="en-US" altLang="vi-VN" sz="1600"/>
              <a:t> PHAI=‘</a:t>
            </a:r>
            <a:r>
              <a:rPr lang="en-US" altLang="vi-VN" sz="1600">
                <a:solidFill>
                  <a:srgbClr val="FF3399"/>
                </a:solidFill>
              </a:rPr>
              <a:t>Nam</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SLNAM, </a:t>
            </a:r>
          </a:p>
          <a:p>
            <a:pPr>
              <a:buFont typeface="Wingdings" pitchFamily="2" charset="2"/>
              <a:buNone/>
            </a:pPr>
            <a:endParaRPr lang="en-US" altLang="vi-VN" sz="1600"/>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SLNU</a:t>
            </a:r>
          </a:p>
          <a:p>
            <a:pPr>
              <a:buFont typeface="Wingdings" pitchFamily="2" charset="2"/>
              <a:buNone/>
            </a:pPr>
            <a:endParaRPr lang="en-US" altLang="vi-VN" sz="1600">
              <a:solidFill>
                <a:srgbClr val="0000CC"/>
              </a:solidFill>
            </a:endParaRPr>
          </a:p>
          <a:p>
            <a:pPr>
              <a:buFont typeface="Wingdings" pitchFamily="2" charset="2"/>
              <a:buNone/>
            </a:pPr>
            <a:r>
              <a:rPr lang="en-US" altLang="vi-VN" sz="1600">
                <a:solidFill>
                  <a:srgbClr val="0000CC"/>
                </a:solidFill>
              </a:rPr>
              <a:t>FROM</a:t>
            </a:r>
            <a:r>
              <a:rPr lang="en-US" altLang="vi-VN" sz="1600"/>
              <a:t> PHONGBAN</a:t>
            </a:r>
          </a:p>
        </p:txBody>
      </p:sp>
      <p:sp>
        <p:nvSpPr>
          <p:cNvPr id="45059" name="TextBox 3">
            <a:extLst>
              <a:ext uri="{FF2B5EF4-FFF2-40B4-BE49-F238E27FC236}">
                <a16:creationId xmlns:a16="http://schemas.microsoft.com/office/drawing/2014/main" id="{5BDCEAB7-7483-3441-9B73-B03582CC3767}"/>
              </a:ext>
            </a:extLst>
          </p:cNvPr>
          <p:cNvSpPr txBox="1">
            <a:spLocks noChangeArrowheads="1"/>
          </p:cNvSpPr>
          <p:nvPr/>
        </p:nvSpPr>
        <p:spPr bwMode="auto">
          <a:xfrm>
            <a:off x="57150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17</a:t>
            </a:r>
          </a:p>
        </p:txBody>
      </p:sp>
    </p:spTree>
    <p:extLst>
      <p:ext uri="{BB962C8B-B14F-4D97-AF65-F5344CB8AC3E}">
        <p14:creationId xmlns:p14="http://schemas.microsoft.com/office/powerpoint/2010/main" val="1414240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a:extLst>
              <a:ext uri="{FF2B5EF4-FFF2-40B4-BE49-F238E27FC236}">
                <a16:creationId xmlns:a16="http://schemas.microsoft.com/office/drawing/2014/main" id="{2A99A1BA-BB9C-C940-80DA-75ACA11135B3}"/>
              </a:ext>
            </a:extLst>
          </p:cNvPr>
          <p:cNvSpPr>
            <a:spLocks noGrp="1" noChangeArrowheads="1"/>
          </p:cNvSpPr>
          <p:nvPr>
            <p:ph type="title"/>
          </p:nvPr>
        </p:nvSpPr>
        <p:spPr/>
        <p:txBody>
          <a:bodyPr/>
          <a:lstStyle/>
          <a:p>
            <a:r>
              <a:rPr lang="en-US" altLang="vi-VN"/>
              <a:t>Các phép toán trên tập hợp</a:t>
            </a:r>
          </a:p>
        </p:txBody>
      </p:sp>
      <p:sp>
        <p:nvSpPr>
          <p:cNvPr id="46082" name="Content Placeholder 8">
            <a:extLst>
              <a:ext uri="{FF2B5EF4-FFF2-40B4-BE49-F238E27FC236}">
                <a16:creationId xmlns:a16="http://schemas.microsoft.com/office/drawing/2014/main" id="{B74FAD94-D3A8-BC41-8092-75946653AE15}"/>
              </a:ext>
            </a:extLst>
          </p:cNvPr>
          <p:cNvSpPr>
            <a:spLocks noGrp="1" noChangeArrowheads="1"/>
          </p:cNvSpPr>
          <p:nvPr>
            <p:ph idx="1"/>
          </p:nvPr>
        </p:nvSpPr>
        <p:spPr/>
        <p:txBody>
          <a:bodyPr/>
          <a:lstStyle/>
          <a:p>
            <a:pPr eaLnBrk="1" hangingPunct="1"/>
            <a:r>
              <a:rPr lang="en-US" altLang="vi-VN"/>
              <a:t>SQL có cài đặt các phép toán</a:t>
            </a:r>
          </a:p>
          <a:p>
            <a:pPr lvl="1" eaLnBrk="1" hangingPunct="1"/>
            <a:r>
              <a:rPr lang="en-US" altLang="vi-VN" sz="2400">
                <a:solidFill>
                  <a:srgbClr val="FF0000"/>
                </a:solidFill>
              </a:rPr>
              <a:t>Hội (UNION).</a:t>
            </a:r>
          </a:p>
          <a:p>
            <a:pPr lvl="1" eaLnBrk="1" hangingPunct="1"/>
            <a:r>
              <a:rPr lang="en-US" altLang="vi-VN" sz="2400"/>
              <a:t>Giao (INTERSECT).</a:t>
            </a:r>
          </a:p>
          <a:p>
            <a:pPr lvl="1" eaLnBrk="1" hangingPunct="1"/>
            <a:r>
              <a:rPr lang="en-US" altLang="vi-VN" sz="2400">
                <a:solidFill>
                  <a:srgbClr val="FF0000"/>
                </a:solidFill>
              </a:rPr>
              <a:t>Trừ (EXCEPT).</a:t>
            </a:r>
          </a:p>
          <a:p>
            <a:pPr eaLnBrk="1" hangingPunct="1"/>
            <a:r>
              <a:rPr lang="en-US" altLang="vi-VN"/>
              <a:t>Kết quả trả về là tập hợp</a:t>
            </a:r>
          </a:p>
          <a:p>
            <a:pPr lvl="1" eaLnBrk="1" hangingPunct="1"/>
            <a:r>
              <a:rPr lang="en-US" altLang="vi-VN" sz="2400">
                <a:solidFill>
                  <a:srgbClr val="FF0000"/>
                </a:solidFill>
              </a:rPr>
              <a:t>Loại bỏ các bộ trùng nhau.</a:t>
            </a:r>
          </a:p>
          <a:p>
            <a:pPr lvl="1" eaLnBrk="1" hangingPunct="1"/>
            <a:r>
              <a:rPr lang="en-US" altLang="vi-VN" sz="2400"/>
              <a:t>Để giữ lại các bộ trùng nhau:</a:t>
            </a:r>
          </a:p>
          <a:p>
            <a:pPr lvl="2" eaLnBrk="1" hangingPunct="1"/>
            <a:r>
              <a:rPr lang="en-US" altLang="vi-VN" sz="2000"/>
              <a:t>UNION ALL</a:t>
            </a:r>
          </a:p>
          <a:p>
            <a:pPr lvl="2" eaLnBrk="1" hangingPunct="1"/>
            <a:r>
              <a:rPr lang="en-US" altLang="vi-VN" sz="2000"/>
              <a:t>INTERSECT ALL</a:t>
            </a:r>
          </a:p>
          <a:p>
            <a:pPr lvl="2" eaLnBrk="1" hangingPunct="1"/>
            <a:r>
              <a:rPr lang="en-US" altLang="vi-VN" sz="2000"/>
              <a:t>EXCEPT ALL</a:t>
            </a:r>
          </a:p>
          <a:p>
            <a:endParaRPr lang="en-US" altLang="vi-VN"/>
          </a:p>
        </p:txBody>
      </p:sp>
      <p:sp>
        <p:nvSpPr>
          <p:cNvPr id="46083" name="Slide Number Placeholder 5">
            <a:extLst>
              <a:ext uri="{FF2B5EF4-FFF2-40B4-BE49-F238E27FC236}">
                <a16:creationId xmlns:a16="http://schemas.microsoft.com/office/drawing/2014/main" id="{D6707E86-2891-3747-B3DB-4AC9340C372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22</a:t>
            </a:fld>
            <a:endParaRPr lang="en-US" altLang="en-US" sz="1200"/>
          </a:p>
        </p:txBody>
      </p:sp>
    </p:spTree>
    <p:extLst>
      <p:ext uri="{BB962C8B-B14F-4D97-AF65-F5344CB8AC3E}">
        <p14:creationId xmlns:p14="http://schemas.microsoft.com/office/powerpoint/2010/main" val="47373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9">
            <a:extLst>
              <a:ext uri="{FF2B5EF4-FFF2-40B4-BE49-F238E27FC236}">
                <a16:creationId xmlns:a16="http://schemas.microsoft.com/office/drawing/2014/main" id="{539715D8-9B98-CC44-BCB3-F46CBBA44673}"/>
              </a:ext>
            </a:extLst>
          </p:cNvPr>
          <p:cNvSpPr>
            <a:spLocks noGrp="1" noChangeArrowheads="1"/>
          </p:cNvSpPr>
          <p:nvPr>
            <p:ph type="title"/>
          </p:nvPr>
        </p:nvSpPr>
        <p:spPr/>
        <p:txBody>
          <a:bodyPr/>
          <a:lstStyle/>
          <a:p>
            <a:r>
              <a:rPr lang="en-US" altLang="vi-VN"/>
              <a:t>Các phép toán trên tập hợp</a:t>
            </a:r>
          </a:p>
        </p:txBody>
      </p:sp>
      <p:sp>
        <p:nvSpPr>
          <p:cNvPr id="48130" name="Content Placeholder 11">
            <a:extLst>
              <a:ext uri="{FF2B5EF4-FFF2-40B4-BE49-F238E27FC236}">
                <a16:creationId xmlns:a16="http://schemas.microsoft.com/office/drawing/2014/main" id="{9C5F47F4-E969-8C42-B84A-6B3C826D1770}"/>
              </a:ext>
            </a:extLst>
          </p:cNvPr>
          <p:cNvSpPr>
            <a:spLocks noGrp="1" noChangeArrowheads="1"/>
          </p:cNvSpPr>
          <p:nvPr>
            <p:ph idx="1"/>
          </p:nvPr>
        </p:nvSpPr>
        <p:spPr/>
        <p:txBody>
          <a:bodyPr/>
          <a:lstStyle/>
          <a:p>
            <a:r>
              <a:rPr lang="en-US" altLang="vi-VN"/>
              <a:t>Cú pháp:</a:t>
            </a:r>
          </a:p>
        </p:txBody>
      </p:sp>
      <p:sp>
        <p:nvSpPr>
          <p:cNvPr id="48131" name="Slide Number Placeholder 5">
            <a:extLst>
              <a:ext uri="{FF2B5EF4-FFF2-40B4-BE49-F238E27FC236}">
                <a16:creationId xmlns:a16="http://schemas.microsoft.com/office/drawing/2014/main" id="{44A44D71-5A6E-5645-AA40-FC58B4141B1E}"/>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23</a:t>
            </a:fld>
            <a:endParaRPr lang="en-US" altLang="en-US" sz="1200"/>
          </a:p>
        </p:txBody>
      </p:sp>
      <p:sp>
        <p:nvSpPr>
          <p:cNvPr id="48132" name="Rectangle 4">
            <a:extLst>
              <a:ext uri="{FF2B5EF4-FFF2-40B4-BE49-F238E27FC236}">
                <a16:creationId xmlns:a16="http://schemas.microsoft.com/office/drawing/2014/main" id="{2A346724-170C-FF45-8445-BFA6ADA208D2}"/>
              </a:ext>
            </a:extLst>
          </p:cNvPr>
          <p:cNvSpPr>
            <a:spLocks noChangeArrowheads="1"/>
          </p:cNvSpPr>
          <p:nvPr/>
        </p:nvSpPr>
        <p:spPr bwMode="auto">
          <a:xfrm>
            <a:off x="2590800" y="25146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UNION [ALL]</a:t>
            </a:r>
          </a:p>
          <a:p>
            <a:pPr>
              <a:buFont typeface="Wingdings" pitchFamily="2" charset="2"/>
              <a:buNone/>
            </a:pPr>
            <a:r>
              <a:rPr lang="en-US" altLang="vi-VN" sz="1600"/>
              <a:t>SELECT &lt;các thuộc tính&gt; FROM &lt;các bảng&gt; WHERE &lt;các điều kiện&gt;</a:t>
            </a:r>
          </a:p>
        </p:txBody>
      </p:sp>
      <p:sp>
        <p:nvSpPr>
          <p:cNvPr id="48133" name="Rectangle 5">
            <a:extLst>
              <a:ext uri="{FF2B5EF4-FFF2-40B4-BE49-F238E27FC236}">
                <a16:creationId xmlns:a16="http://schemas.microsoft.com/office/drawing/2014/main" id="{248C74DD-C32B-3546-A996-DD046099B6D1}"/>
              </a:ext>
            </a:extLst>
          </p:cNvPr>
          <p:cNvSpPr>
            <a:spLocks noChangeArrowheads="1"/>
          </p:cNvSpPr>
          <p:nvPr/>
        </p:nvSpPr>
        <p:spPr bwMode="auto">
          <a:xfrm>
            <a:off x="2590800" y="38100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 các thuộc tính&gt; FROM &lt;các bảng&gt; WHERE &lt;các điều kiện&gt;</a:t>
            </a:r>
          </a:p>
          <a:p>
            <a:pPr>
              <a:buFont typeface="Wingdings" pitchFamily="2" charset="2"/>
              <a:buNone/>
            </a:pPr>
            <a:r>
              <a:rPr lang="en-US" altLang="vi-VN" sz="1600" b="1"/>
              <a:t>INTERSECT [ALL]</a:t>
            </a:r>
          </a:p>
          <a:p>
            <a:pPr>
              <a:buFont typeface="Wingdings" pitchFamily="2" charset="2"/>
              <a:buNone/>
            </a:pPr>
            <a:r>
              <a:rPr lang="en-US" altLang="vi-VN" sz="1600"/>
              <a:t>SELECT &lt;các thuộc tính&gt; FROM &lt;các bảng&gt; WHERE &lt;các điều kiện&gt;</a:t>
            </a:r>
          </a:p>
        </p:txBody>
      </p:sp>
      <p:sp>
        <p:nvSpPr>
          <p:cNvPr id="48134" name="Rectangle 6">
            <a:extLst>
              <a:ext uri="{FF2B5EF4-FFF2-40B4-BE49-F238E27FC236}">
                <a16:creationId xmlns:a16="http://schemas.microsoft.com/office/drawing/2014/main" id="{7AF3E0D4-938D-4342-AF27-3C68CAB8419C}"/>
              </a:ext>
            </a:extLst>
          </p:cNvPr>
          <p:cNvSpPr>
            <a:spLocks noChangeArrowheads="1"/>
          </p:cNvSpPr>
          <p:nvPr/>
        </p:nvSpPr>
        <p:spPr bwMode="auto">
          <a:xfrm>
            <a:off x="2590800" y="51054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EXCEPT [ALL]</a:t>
            </a:r>
          </a:p>
          <a:p>
            <a:pPr>
              <a:buFont typeface="Wingdings" pitchFamily="2" charset="2"/>
              <a:buNone/>
            </a:pPr>
            <a:r>
              <a:rPr lang="en-US" altLang="vi-VN" sz="1600"/>
              <a:t>SELECT &lt;các thuộc tính&gt; FROM &lt;các bảng&gt; WHERE &lt;các điều kiện&gt;</a:t>
            </a:r>
          </a:p>
        </p:txBody>
      </p:sp>
    </p:spTree>
    <p:extLst>
      <p:ext uri="{BB962C8B-B14F-4D97-AF65-F5344CB8AC3E}">
        <p14:creationId xmlns:p14="http://schemas.microsoft.com/office/powerpoint/2010/main" val="2275489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6">
            <a:extLst>
              <a:ext uri="{FF2B5EF4-FFF2-40B4-BE49-F238E27FC236}">
                <a16:creationId xmlns:a16="http://schemas.microsoft.com/office/drawing/2014/main" id="{7608B59D-C539-DA44-845E-A62A88358126}"/>
              </a:ext>
            </a:extLst>
          </p:cNvPr>
          <p:cNvSpPr>
            <a:spLocks noGrp="1" noChangeArrowheads="1"/>
          </p:cNvSpPr>
          <p:nvPr>
            <p:ph type="title"/>
          </p:nvPr>
        </p:nvSpPr>
        <p:spPr/>
        <p:txBody>
          <a:bodyPr/>
          <a:lstStyle/>
          <a:p>
            <a:r>
              <a:rPr lang="en-US" altLang="vi-VN"/>
              <a:t>Các phép toán trên tập hợp</a:t>
            </a:r>
          </a:p>
        </p:txBody>
      </p:sp>
      <p:sp>
        <p:nvSpPr>
          <p:cNvPr id="50178" name="Content Placeholder 8">
            <a:extLst>
              <a:ext uri="{FF2B5EF4-FFF2-40B4-BE49-F238E27FC236}">
                <a16:creationId xmlns:a16="http://schemas.microsoft.com/office/drawing/2014/main" id="{3B5A51C5-9A99-B147-8DFB-F67F340F1026}"/>
              </a:ext>
            </a:extLst>
          </p:cNvPr>
          <p:cNvSpPr>
            <a:spLocks noGrp="1" noChangeArrowheads="1"/>
          </p:cNvSpPr>
          <p:nvPr>
            <p:ph idx="1"/>
          </p:nvPr>
        </p:nvSpPr>
        <p:spPr/>
        <p:txBody>
          <a:bodyPr/>
          <a:lstStyle/>
          <a:p>
            <a:pPr eaLnBrk="1" hangingPunct="1"/>
            <a:r>
              <a:rPr lang="en-US" altLang="vi-VN"/>
              <a:t>Tuy nhiên, chúng ta có thể sử dụng </a:t>
            </a:r>
            <a:r>
              <a:rPr lang="en-US" altLang="vi-VN" b="1"/>
              <a:t>IN</a:t>
            </a:r>
            <a:r>
              <a:rPr lang="en-US" altLang="vi-VN"/>
              <a:t>, </a:t>
            </a:r>
            <a:r>
              <a:rPr lang="en-US" altLang="vi-VN" b="1"/>
              <a:t>NOT IN</a:t>
            </a:r>
            <a:r>
              <a:rPr lang="en-US" altLang="vi-VN"/>
              <a:t>, </a:t>
            </a:r>
            <a:r>
              <a:rPr lang="en-US" altLang="vi-VN" b="1"/>
              <a:t>EXISTS</a:t>
            </a:r>
            <a:r>
              <a:rPr lang="en-US" altLang="vi-VN"/>
              <a:t>, </a:t>
            </a:r>
            <a:r>
              <a:rPr lang="en-US" altLang="vi-VN" b="1"/>
              <a:t>NOT EXISTS</a:t>
            </a:r>
            <a:r>
              <a:rPr lang="en-US" altLang="vi-VN"/>
              <a:t>, … để thực hiện các phép toán hội, giao trừ trên tập hợp.</a:t>
            </a:r>
          </a:p>
          <a:p>
            <a:pPr eaLnBrk="1" hangingPunct="1"/>
            <a:r>
              <a:rPr lang="en-US" altLang="vi-VN"/>
              <a:t>Đối với phép chia: sử dụng </a:t>
            </a:r>
            <a:r>
              <a:rPr lang="en-US" altLang="vi-VN" b="1"/>
              <a:t>NOT EXISTS</a:t>
            </a:r>
            <a:r>
              <a:rPr lang="en-US" altLang="vi-VN"/>
              <a:t>.</a:t>
            </a:r>
          </a:p>
          <a:p>
            <a:pPr eaLnBrk="1" hangingPunct="1"/>
            <a:r>
              <a:rPr lang="en-US" altLang="vi-VN" u="sng"/>
              <a:t>Ví dụ:</a:t>
            </a:r>
          </a:p>
          <a:p>
            <a:pPr marL="927100" lvl="1" indent="-457200">
              <a:buFont typeface="Verdana" panose="020B0604030504040204" pitchFamily="34" charset="0"/>
              <a:buAutoNum type="arabicPeriod"/>
            </a:pPr>
            <a:r>
              <a:rPr lang="en-US" altLang="vi-VN" sz="2400"/>
              <a:t>Tìm họ tên nhân viên được phân công thực hiện tất cả các đề án.</a:t>
            </a:r>
          </a:p>
          <a:p>
            <a:pPr marL="927100" lvl="1" indent="-457200">
              <a:buFont typeface="Verdana" panose="020B0604030504040204" pitchFamily="34" charset="0"/>
              <a:buAutoNum type="arabicPeriod"/>
            </a:pPr>
            <a:r>
              <a:rPr lang="en-US" altLang="vi-VN" sz="2400"/>
              <a:t>Tìm tên các đề án được phân công cho tất cả các nhân viên thuộc phòng số 5 thực hiện</a:t>
            </a:r>
          </a:p>
        </p:txBody>
      </p:sp>
      <p:sp>
        <p:nvSpPr>
          <p:cNvPr id="50179" name="Slide Number Placeholder 5">
            <a:extLst>
              <a:ext uri="{FF2B5EF4-FFF2-40B4-BE49-F238E27FC236}">
                <a16:creationId xmlns:a16="http://schemas.microsoft.com/office/drawing/2014/main" id="{6244D7D5-1326-2045-AA27-7D775551A1B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24</a:t>
            </a:fld>
            <a:endParaRPr lang="en-US" altLang="en-US" sz="1200"/>
          </a:p>
        </p:txBody>
      </p:sp>
    </p:spTree>
    <p:extLst>
      <p:ext uri="{BB962C8B-B14F-4D97-AF65-F5344CB8AC3E}">
        <p14:creationId xmlns:p14="http://schemas.microsoft.com/office/powerpoint/2010/main" val="27181586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a:extLst>
              <a:ext uri="{FF2B5EF4-FFF2-40B4-BE49-F238E27FC236}">
                <a16:creationId xmlns:a16="http://schemas.microsoft.com/office/drawing/2014/main" id="{3EDF7CBB-FB0B-7949-8C78-2AB3B07BF0D0}"/>
              </a:ext>
            </a:extLst>
          </p:cNvPr>
          <p:cNvSpPr>
            <a:spLocks noGrp="1" noChangeArrowheads="1"/>
          </p:cNvSpPr>
          <p:nvPr>
            <p:ph type="title"/>
          </p:nvPr>
        </p:nvSpPr>
        <p:spPr/>
        <p:txBody>
          <a:bodyPr/>
          <a:lstStyle/>
          <a:p>
            <a:r>
              <a:rPr lang="en-US" altLang="vi-VN"/>
              <a:t>Các phép toán trên tập hợp</a:t>
            </a:r>
          </a:p>
        </p:txBody>
      </p:sp>
      <p:sp>
        <p:nvSpPr>
          <p:cNvPr id="52226" name="Slide Number Placeholder 5">
            <a:extLst>
              <a:ext uri="{FF2B5EF4-FFF2-40B4-BE49-F238E27FC236}">
                <a16:creationId xmlns:a16="http://schemas.microsoft.com/office/drawing/2014/main" id="{E78AD857-BB7A-6747-8736-CB80122C10F0}"/>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25</a:t>
            </a:fld>
            <a:endParaRPr lang="en-US" altLang="en-US" sz="1200"/>
          </a:p>
        </p:txBody>
      </p:sp>
      <p:sp>
        <p:nvSpPr>
          <p:cNvPr id="52227" name="Rectangle 4">
            <a:extLst>
              <a:ext uri="{FF2B5EF4-FFF2-40B4-BE49-F238E27FC236}">
                <a16:creationId xmlns:a16="http://schemas.microsoft.com/office/drawing/2014/main" id="{9C7CC720-13CF-1843-A8A0-7908A1756216}"/>
              </a:ext>
            </a:extLst>
          </p:cNvPr>
          <p:cNvSpPr>
            <a:spLocks noChangeArrowheads="1"/>
          </p:cNvSpPr>
          <p:nvPr/>
        </p:nvSpPr>
        <p:spPr bwMode="auto">
          <a:xfrm>
            <a:off x="2209800" y="183515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a:t>
            </a:r>
          </a:p>
          <a:p>
            <a:pPr>
              <a:buFont typeface="Wingdings" pitchFamily="2" charset="2"/>
              <a:buNone/>
            </a:pPr>
            <a:r>
              <a:rPr lang="en-US" altLang="vi-VN" sz="1600"/>
              <a:t>FROM Nhanvien</a:t>
            </a:r>
          </a:p>
          <a:p>
            <a:pPr>
              <a:buFont typeface="Wingdings" pitchFamily="2" charset="2"/>
              <a:buNone/>
            </a:pPr>
            <a:r>
              <a:rPr lang="en-US" altLang="vi-VN" sz="1600"/>
              <a:t>Where NOT EXISTS </a:t>
            </a:r>
          </a:p>
          <a:p>
            <a:pPr>
              <a:buFont typeface="Wingdings" pitchFamily="2" charset="2"/>
              <a:buNone/>
            </a:pPr>
            <a:r>
              <a:rPr lang="en-US" altLang="vi-VN" sz="1600"/>
              <a:t>              (SELECT * FROM Dean WHERE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8" name="Rectangle 4">
            <a:extLst>
              <a:ext uri="{FF2B5EF4-FFF2-40B4-BE49-F238E27FC236}">
                <a16:creationId xmlns:a16="http://schemas.microsoft.com/office/drawing/2014/main" id="{E4E20FCD-2BC3-2C49-9BEC-B2B627450FCD}"/>
              </a:ext>
            </a:extLst>
          </p:cNvPr>
          <p:cNvSpPr>
            <a:spLocks noChangeArrowheads="1"/>
          </p:cNvSpPr>
          <p:nvPr/>
        </p:nvSpPr>
        <p:spPr bwMode="auto">
          <a:xfrm>
            <a:off x="2209800" y="396240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tenda</a:t>
            </a:r>
          </a:p>
          <a:p>
            <a:pPr>
              <a:buFont typeface="Wingdings" pitchFamily="2" charset="2"/>
              <a:buNone/>
            </a:pPr>
            <a:r>
              <a:rPr lang="en-US" altLang="vi-VN" sz="1600"/>
              <a:t>FROM Dean</a:t>
            </a:r>
          </a:p>
          <a:p>
            <a:pPr>
              <a:buFont typeface="Wingdings" pitchFamily="2" charset="2"/>
              <a:buNone/>
            </a:pPr>
            <a:r>
              <a:rPr lang="en-US" altLang="vi-VN" sz="1600"/>
              <a:t>Where NOT EXISTS </a:t>
            </a:r>
          </a:p>
          <a:p>
            <a:pPr>
              <a:buFont typeface="Wingdings" pitchFamily="2" charset="2"/>
              <a:buNone/>
            </a:pPr>
            <a:r>
              <a:rPr lang="en-US" altLang="vi-VN" sz="1600"/>
              <a:t>              (SELECT * FROM Nhanvien WHERE phg=5 AND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9" name="TextBox 5">
            <a:extLst>
              <a:ext uri="{FF2B5EF4-FFF2-40B4-BE49-F238E27FC236}">
                <a16:creationId xmlns:a16="http://schemas.microsoft.com/office/drawing/2014/main" id="{051C30C2-E941-814C-84E5-943D3C90B57F}"/>
              </a:ext>
            </a:extLst>
          </p:cNvPr>
          <p:cNvSpPr txBox="1">
            <a:spLocks noChangeArrowheads="1"/>
          </p:cNvSpPr>
          <p:nvPr/>
        </p:nvSpPr>
        <p:spPr bwMode="auto">
          <a:xfrm>
            <a:off x="8534401" y="1524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18</a:t>
            </a:r>
          </a:p>
        </p:txBody>
      </p:sp>
      <p:sp>
        <p:nvSpPr>
          <p:cNvPr id="52230" name="TextBox 6">
            <a:extLst>
              <a:ext uri="{FF2B5EF4-FFF2-40B4-BE49-F238E27FC236}">
                <a16:creationId xmlns:a16="http://schemas.microsoft.com/office/drawing/2014/main" id="{624E1B5F-70E1-BE4D-96E4-2FE4757DFE81}"/>
              </a:ext>
            </a:extLst>
          </p:cNvPr>
          <p:cNvSpPr txBox="1">
            <a:spLocks noChangeArrowheads="1"/>
          </p:cNvSpPr>
          <p:nvPr/>
        </p:nvSpPr>
        <p:spPr bwMode="auto">
          <a:xfrm>
            <a:off x="8610601" y="579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19</a:t>
            </a:r>
          </a:p>
        </p:txBody>
      </p:sp>
    </p:spTree>
    <p:extLst>
      <p:ext uri="{BB962C8B-B14F-4D97-AF65-F5344CB8AC3E}">
        <p14:creationId xmlns:p14="http://schemas.microsoft.com/office/powerpoint/2010/main" val="25779703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a:extLst>
              <a:ext uri="{FF2B5EF4-FFF2-40B4-BE49-F238E27FC236}">
                <a16:creationId xmlns:a16="http://schemas.microsoft.com/office/drawing/2014/main" id="{33A6BADA-0725-4F4E-85FC-935606C82423}"/>
              </a:ext>
            </a:extLst>
          </p:cNvPr>
          <p:cNvSpPr>
            <a:spLocks noGrp="1" noChangeArrowheads="1"/>
          </p:cNvSpPr>
          <p:nvPr>
            <p:ph type="title"/>
          </p:nvPr>
        </p:nvSpPr>
        <p:spPr/>
        <p:txBody>
          <a:bodyPr/>
          <a:lstStyle/>
          <a:p>
            <a:r>
              <a:rPr lang="en-US" altLang="vi-VN"/>
              <a:t>Hàm kết hợp, gom nhóm</a:t>
            </a:r>
          </a:p>
        </p:txBody>
      </p:sp>
      <p:sp>
        <p:nvSpPr>
          <p:cNvPr id="54274" name="Content Placeholder 5">
            <a:extLst>
              <a:ext uri="{FF2B5EF4-FFF2-40B4-BE49-F238E27FC236}">
                <a16:creationId xmlns:a16="http://schemas.microsoft.com/office/drawing/2014/main" id="{DB044B3B-40B2-2E49-969A-38EB0C284016}"/>
              </a:ext>
            </a:extLst>
          </p:cNvPr>
          <p:cNvSpPr>
            <a:spLocks noGrp="1" noChangeArrowheads="1"/>
          </p:cNvSpPr>
          <p:nvPr>
            <p:ph idx="1"/>
          </p:nvPr>
        </p:nvSpPr>
        <p:spPr/>
        <p:txBody>
          <a:bodyPr/>
          <a:lstStyle/>
          <a:p>
            <a:pPr>
              <a:lnSpc>
                <a:spcPct val="150000"/>
              </a:lnSpc>
            </a:pPr>
            <a:r>
              <a:rPr lang="en-US" altLang="vi-VN"/>
              <a:t>Hàm kết hợp</a:t>
            </a:r>
          </a:p>
          <a:p>
            <a:pPr>
              <a:lnSpc>
                <a:spcPct val="150000"/>
              </a:lnSpc>
            </a:pPr>
            <a:r>
              <a:rPr lang="en-US" altLang="vi-VN"/>
              <a:t>Top N</a:t>
            </a:r>
          </a:p>
          <a:p>
            <a:pPr>
              <a:lnSpc>
                <a:spcPct val="150000"/>
              </a:lnSpc>
            </a:pPr>
            <a:r>
              <a:rPr lang="en-US" altLang="vi-VN"/>
              <a:t>Gom nhóm</a:t>
            </a:r>
          </a:p>
        </p:txBody>
      </p:sp>
      <p:sp>
        <p:nvSpPr>
          <p:cNvPr id="54275" name="Slide Number Placeholder 3">
            <a:extLst>
              <a:ext uri="{FF2B5EF4-FFF2-40B4-BE49-F238E27FC236}">
                <a16:creationId xmlns:a16="http://schemas.microsoft.com/office/drawing/2014/main" id="{482CA104-001B-8145-A6A2-8238C43157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26</a:t>
            </a:fld>
            <a:endParaRPr lang="en-US" altLang="vi-VN" sz="1200"/>
          </a:p>
        </p:txBody>
      </p:sp>
    </p:spTree>
    <p:extLst>
      <p:ext uri="{BB962C8B-B14F-4D97-AF65-F5344CB8AC3E}">
        <p14:creationId xmlns:p14="http://schemas.microsoft.com/office/powerpoint/2010/main" val="3551165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4">
            <a:extLst>
              <a:ext uri="{FF2B5EF4-FFF2-40B4-BE49-F238E27FC236}">
                <a16:creationId xmlns:a16="http://schemas.microsoft.com/office/drawing/2014/main" id="{D42D9BF2-7682-414E-8777-2C1FF005AF32}"/>
              </a:ext>
            </a:extLst>
          </p:cNvPr>
          <p:cNvSpPr>
            <a:spLocks noGrp="1" noChangeArrowheads="1"/>
          </p:cNvSpPr>
          <p:nvPr>
            <p:ph type="title"/>
          </p:nvPr>
        </p:nvSpPr>
        <p:spPr/>
        <p:txBody>
          <a:bodyPr/>
          <a:lstStyle/>
          <a:p>
            <a:r>
              <a:rPr lang="en-US" altLang="vi-VN"/>
              <a:t>Hàm kết hợp</a:t>
            </a:r>
          </a:p>
        </p:txBody>
      </p:sp>
      <p:sp>
        <p:nvSpPr>
          <p:cNvPr id="55298" name="Content Placeholder 5">
            <a:extLst>
              <a:ext uri="{FF2B5EF4-FFF2-40B4-BE49-F238E27FC236}">
                <a16:creationId xmlns:a16="http://schemas.microsoft.com/office/drawing/2014/main" id="{3439B6AA-CD7B-9944-87F8-25DF58993092}"/>
              </a:ext>
            </a:extLst>
          </p:cNvPr>
          <p:cNvSpPr>
            <a:spLocks noGrp="1" noChangeArrowheads="1"/>
          </p:cNvSpPr>
          <p:nvPr>
            <p:ph idx="1"/>
          </p:nvPr>
        </p:nvSpPr>
        <p:spPr/>
        <p:txBody>
          <a:bodyPr/>
          <a:lstStyle/>
          <a:p>
            <a:pPr eaLnBrk="1" hangingPunct="1">
              <a:lnSpc>
                <a:spcPct val="90000"/>
              </a:lnSpc>
            </a:pPr>
            <a:r>
              <a:rPr lang="en-US" altLang="vi-VN"/>
              <a:t>MIN, MAX, SUM, AVG:</a:t>
            </a:r>
          </a:p>
          <a:p>
            <a:pPr lvl="1" eaLnBrk="1" hangingPunct="1">
              <a:lnSpc>
                <a:spcPct val="90000"/>
              </a:lnSpc>
              <a:buFont typeface="Wingdings" pitchFamily="2" charset="2"/>
              <a:buNone/>
            </a:pPr>
            <a:r>
              <a:rPr lang="en-US" altLang="vi-VN" sz="2400"/>
              <a:t>			</a:t>
            </a:r>
            <a:r>
              <a:rPr lang="en-US" altLang="vi-VN" sz="2400" b="1">
                <a:solidFill>
                  <a:srgbClr val="FF0000"/>
                </a:solidFill>
              </a:rPr>
              <a:t>TÊN HÀM(&lt;tên thuộc tính&gt;)</a:t>
            </a:r>
          </a:p>
          <a:p>
            <a:pPr eaLnBrk="1" hangingPunct="1">
              <a:lnSpc>
                <a:spcPct val="90000"/>
              </a:lnSpc>
            </a:pPr>
            <a:r>
              <a:rPr lang="en-US" altLang="vi-VN"/>
              <a:t>COUNT</a:t>
            </a:r>
          </a:p>
          <a:p>
            <a:pPr lvl="1" eaLnBrk="1" hangingPunct="1">
              <a:lnSpc>
                <a:spcPct val="90000"/>
              </a:lnSpc>
              <a:buFont typeface="Wingdings" pitchFamily="2" charset="2"/>
              <a:buChar char="ü"/>
            </a:pPr>
            <a:r>
              <a:rPr lang="en-US" altLang="vi-VN" sz="2400"/>
              <a:t>COUNT(*)  đếm số dòng</a:t>
            </a:r>
          </a:p>
          <a:p>
            <a:pPr lvl="1" eaLnBrk="1" hangingPunct="1">
              <a:lnSpc>
                <a:spcPct val="90000"/>
              </a:lnSpc>
              <a:buFont typeface="Wingdings" pitchFamily="2" charset="2"/>
              <a:buChar char="ü"/>
            </a:pPr>
            <a:r>
              <a:rPr lang="en-US" altLang="vi-VN" sz="2400"/>
              <a:t>COUNT(&lt;tên thuộc tính&gt;) đếm số dòng thuộc tính có giá trị khác NULL</a:t>
            </a:r>
          </a:p>
          <a:p>
            <a:pPr lvl="1" eaLnBrk="1" hangingPunct="1">
              <a:lnSpc>
                <a:spcPct val="90000"/>
              </a:lnSpc>
              <a:buFont typeface="Wingdings" pitchFamily="2" charset="2"/>
              <a:buChar char="ü"/>
            </a:pPr>
            <a:r>
              <a:rPr lang="en-US" altLang="vi-VN" sz="2400"/>
              <a:t>COUNT(DISTINCT &lt;tên thuộc tính&gt;) đếm số dòng thuộc tính có giá trị khác nhau và khác NULL</a:t>
            </a:r>
          </a:p>
        </p:txBody>
      </p:sp>
      <p:sp>
        <p:nvSpPr>
          <p:cNvPr id="55299" name="Slide Number Placeholder 3">
            <a:extLst>
              <a:ext uri="{FF2B5EF4-FFF2-40B4-BE49-F238E27FC236}">
                <a16:creationId xmlns:a16="http://schemas.microsoft.com/office/drawing/2014/main" id="{7C8BC08F-DD22-EC44-A87F-155D724DE05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27</a:t>
            </a:fld>
            <a:endParaRPr lang="en-US" altLang="vi-VN" sz="1200"/>
          </a:p>
        </p:txBody>
      </p:sp>
    </p:spTree>
    <p:extLst>
      <p:ext uri="{BB962C8B-B14F-4D97-AF65-F5344CB8AC3E}">
        <p14:creationId xmlns:p14="http://schemas.microsoft.com/office/powerpoint/2010/main" val="18309761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C00F5030-C6FE-DF47-8432-CA4D108B3379}"/>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5246BA6C-EE56-7149-9AE4-57BF2F3B6EE6}"/>
              </a:ext>
            </a:extLst>
          </p:cNvPr>
          <p:cNvSpPr>
            <a:spLocks noGrp="1"/>
          </p:cNvSpPr>
          <p:nvPr>
            <p:ph idx="1"/>
          </p:nvPr>
        </p:nvSpPr>
        <p:spPr/>
        <p:txBody>
          <a:bodyPr/>
          <a:lstStyle/>
          <a:p>
            <a:pPr marL="514350" indent="-514350" eaLnBrk="1" hangingPunct="1">
              <a:buFont typeface="+mj-lt"/>
              <a:buAutoNum type="arabicPeriod" startAt="20"/>
              <a:defRPr/>
            </a:pPr>
            <a:r>
              <a:rPr lang="en-US" dirty="0" err="1"/>
              <a:t>Tính</a:t>
            </a:r>
            <a:r>
              <a:rPr lang="en-US" dirty="0"/>
              <a:t> </a:t>
            </a:r>
            <a:r>
              <a:rPr lang="en-US" dirty="0" err="1"/>
              <a:t>lương</a:t>
            </a:r>
            <a:r>
              <a:rPr lang="en-US" dirty="0"/>
              <a:t> </a:t>
            </a:r>
            <a:r>
              <a:rPr lang="en-US" dirty="0" err="1"/>
              <a:t>thấp</a:t>
            </a:r>
            <a:r>
              <a:rPr lang="en-US" dirty="0"/>
              <a:t> </a:t>
            </a:r>
            <a:r>
              <a:rPr lang="en-US" dirty="0" err="1"/>
              <a:t>nhất</a:t>
            </a:r>
            <a:r>
              <a:rPr lang="en-US" dirty="0"/>
              <a:t>, </a:t>
            </a:r>
            <a:r>
              <a:rPr lang="en-US" dirty="0" err="1"/>
              <a:t>cao</a:t>
            </a:r>
            <a:r>
              <a:rPr lang="en-US" dirty="0"/>
              <a:t> </a:t>
            </a:r>
            <a:r>
              <a:rPr lang="en-US" dirty="0" err="1"/>
              <a:t>nhất</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tổng</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r>
              <a:rPr lang="en-US" dirty="0"/>
              <a:t> </a:t>
            </a:r>
            <a:r>
              <a:rPr lang="en-US" dirty="0" err="1"/>
              <a:t>bởi</a:t>
            </a:r>
            <a:r>
              <a:rPr lang="en-US" dirty="0"/>
              <a:t> </a:t>
            </a:r>
            <a:r>
              <a:rPr lang="en-US" dirty="0" err="1"/>
              <a:t>người</a:t>
            </a:r>
            <a:r>
              <a:rPr lang="en-US" dirty="0"/>
              <a:t> </a:t>
            </a:r>
            <a:r>
              <a:rPr lang="en-US" dirty="0" err="1"/>
              <a:t>khác</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người</a:t>
            </a:r>
            <a:r>
              <a:rPr lang="en-US" dirty="0"/>
              <a:t> </a:t>
            </a:r>
            <a:r>
              <a:rPr lang="en-US" dirty="0" err="1"/>
              <a:t>quản</a:t>
            </a:r>
            <a:r>
              <a:rPr lang="en-US" dirty="0"/>
              <a:t> </a:t>
            </a:r>
            <a:r>
              <a:rPr lang="en-US" dirty="0" err="1"/>
              <a:t>lý</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không</a:t>
            </a:r>
            <a:r>
              <a:rPr lang="en-US" dirty="0"/>
              <a:t> </a:t>
            </a:r>
            <a:r>
              <a:rPr lang="en-US" dirty="0" err="1"/>
              <a:t>có</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endParaRPr lang="en-US" dirty="0"/>
          </a:p>
          <a:p>
            <a:pPr eaLnBrk="1" hangingPunct="1">
              <a:defRPr/>
            </a:pPr>
            <a:endParaRPr lang="en-US" dirty="0"/>
          </a:p>
          <a:p>
            <a:pPr>
              <a:defRPr/>
            </a:pPr>
            <a:endParaRPr lang="en-US" dirty="0"/>
          </a:p>
        </p:txBody>
      </p:sp>
      <p:sp>
        <p:nvSpPr>
          <p:cNvPr id="56323" name="Slide Number Placeholder 3">
            <a:extLst>
              <a:ext uri="{FF2B5EF4-FFF2-40B4-BE49-F238E27FC236}">
                <a16:creationId xmlns:a16="http://schemas.microsoft.com/office/drawing/2014/main" id="{1BDB28E7-848A-CE40-9608-0E758159E67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28</a:t>
            </a:fld>
            <a:endParaRPr lang="en-US" altLang="vi-VN" sz="1200"/>
          </a:p>
        </p:txBody>
      </p:sp>
    </p:spTree>
    <p:extLst>
      <p:ext uri="{BB962C8B-B14F-4D97-AF65-F5344CB8AC3E}">
        <p14:creationId xmlns:p14="http://schemas.microsoft.com/office/powerpoint/2010/main" val="40150234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F2A0A3DF-E7C3-AA44-A802-532D96AFAF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29</a:t>
            </a:fld>
            <a:endParaRPr lang="en-US" altLang="vi-VN" sz="1200"/>
          </a:p>
        </p:txBody>
      </p:sp>
      <p:sp>
        <p:nvSpPr>
          <p:cNvPr id="57346" name="Rectangle 4">
            <a:extLst>
              <a:ext uri="{FF2B5EF4-FFF2-40B4-BE49-F238E27FC236}">
                <a16:creationId xmlns:a16="http://schemas.microsoft.com/office/drawing/2014/main" id="{1C0AFF4D-DE36-5544-B318-36C4BD6E3337}"/>
              </a:ext>
            </a:extLst>
          </p:cNvPr>
          <p:cNvSpPr>
            <a:spLocks noChangeArrowheads="1"/>
          </p:cNvSpPr>
          <p:nvPr/>
        </p:nvSpPr>
        <p:spPr bwMode="auto">
          <a:xfrm>
            <a:off x="2667000" y="5080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min(luong) as CN, max(luong) as TN, avg(luong) as TB,</a:t>
            </a:r>
          </a:p>
          <a:p>
            <a:pPr>
              <a:buFont typeface="Wingdings" pitchFamily="2" charset="2"/>
              <a:buNone/>
            </a:pPr>
            <a:r>
              <a:rPr lang="en-US" altLang="vi-VN" sz="1600"/>
              <a:t>            sum(luong) as TONG</a:t>
            </a:r>
          </a:p>
          <a:p>
            <a:pPr>
              <a:buFont typeface="Wingdings" pitchFamily="2" charset="2"/>
              <a:buNone/>
            </a:pPr>
            <a:r>
              <a:rPr lang="en-US" altLang="vi-VN" sz="1600"/>
              <a:t>FROM Nhanvien</a:t>
            </a:r>
          </a:p>
        </p:txBody>
      </p:sp>
      <p:sp>
        <p:nvSpPr>
          <p:cNvPr id="57347" name="Rectangle 5">
            <a:extLst>
              <a:ext uri="{FF2B5EF4-FFF2-40B4-BE49-F238E27FC236}">
                <a16:creationId xmlns:a16="http://schemas.microsoft.com/office/drawing/2014/main" id="{DF6FA785-9AEA-2F47-B734-31BA12084847}"/>
              </a:ext>
            </a:extLst>
          </p:cNvPr>
          <p:cNvSpPr>
            <a:spLocks noChangeArrowheads="1"/>
          </p:cNvSpPr>
          <p:nvPr/>
        </p:nvSpPr>
        <p:spPr bwMode="auto">
          <a:xfrm>
            <a:off x="2667000" y="1728788"/>
            <a:ext cx="7010400" cy="6334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p:txBody>
      </p:sp>
      <p:sp>
        <p:nvSpPr>
          <p:cNvPr id="57348" name="Rectangle 6">
            <a:extLst>
              <a:ext uri="{FF2B5EF4-FFF2-40B4-BE49-F238E27FC236}">
                <a16:creationId xmlns:a16="http://schemas.microsoft.com/office/drawing/2014/main" id="{9FBFA3DB-2B1D-7845-AD73-E927A35AC643}"/>
              </a:ext>
            </a:extLst>
          </p:cNvPr>
          <p:cNvSpPr>
            <a:spLocks noChangeArrowheads="1"/>
          </p:cNvSpPr>
          <p:nvPr/>
        </p:nvSpPr>
        <p:spPr bwMode="auto">
          <a:xfrm>
            <a:off x="2667000" y="25146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count(ma_nql) as SLNV</a:t>
            </a:r>
          </a:p>
          <a:p>
            <a:pPr>
              <a:buFont typeface="Wingdings" pitchFamily="2" charset="2"/>
              <a:buNone/>
            </a:pPr>
            <a:r>
              <a:rPr lang="en-US" altLang="vi-VN" sz="1600"/>
              <a:t>FROM Nhanvien</a:t>
            </a:r>
          </a:p>
        </p:txBody>
      </p:sp>
      <p:sp>
        <p:nvSpPr>
          <p:cNvPr id="57349" name="Rectangle 7">
            <a:extLst>
              <a:ext uri="{FF2B5EF4-FFF2-40B4-BE49-F238E27FC236}">
                <a16:creationId xmlns:a16="http://schemas.microsoft.com/office/drawing/2014/main" id="{BA8B6A50-F211-9B48-8386-6B05D7885A66}"/>
              </a:ext>
            </a:extLst>
          </p:cNvPr>
          <p:cNvSpPr>
            <a:spLocks noChangeArrowheads="1"/>
          </p:cNvSpPr>
          <p:nvPr/>
        </p:nvSpPr>
        <p:spPr bwMode="auto">
          <a:xfrm>
            <a:off x="2667000" y="43434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count(DISTINCT ma_nql) as SLNQL</a:t>
            </a:r>
          </a:p>
          <a:p>
            <a:pPr>
              <a:buFont typeface="Wingdings" pitchFamily="2" charset="2"/>
              <a:buNone/>
            </a:pPr>
            <a:r>
              <a:rPr lang="en-US" altLang="vi-VN" sz="1600"/>
              <a:t>FROM Nhanvien</a:t>
            </a:r>
          </a:p>
        </p:txBody>
      </p:sp>
      <p:sp>
        <p:nvSpPr>
          <p:cNvPr id="57350" name="Rectangle 8">
            <a:extLst>
              <a:ext uri="{FF2B5EF4-FFF2-40B4-BE49-F238E27FC236}">
                <a16:creationId xmlns:a16="http://schemas.microsoft.com/office/drawing/2014/main" id="{BF2E4555-2FA5-4F41-8A66-DEF89BC4A9CB}"/>
              </a:ext>
            </a:extLst>
          </p:cNvPr>
          <p:cNvSpPr>
            <a:spLocks noChangeArrowheads="1"/>
          </p:cNvSpPr>
          <p:nvPr/>
        </p:nvSpPr>
        <p:spPr bwMode="auto">
          <a:xfrm>
            <a:off x="2667000" y="51054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NULL</a:t>
            </a:r>
          </a:p>
        </p:txBody>
      </p:sp>
      <p:sp>
        <p:nvSpPr>
          <p:cNvPr id="57351" name="Rectangle 9">
            <a:extLst>
              <a:ext uri="{FF2B5EF4-FFF2-40B4-BE49-F238E27FC236}">
                <a16:creationId xmlns:a16="http://schemas.microsoft.com/office/drawing/2014/main" id="{AAFCA2A8-D044-E34B-8A16-3E1B0D4EA21E}"/>
              </a:ext>
            </a:extLst>
          </p:cNvPr>
          <p:cNvSpPr>
            <a:spLocks noChangeArrowheads="1"/>
          </p:cNvSpPr>
          <p:nvPr/>
        </p:nvSpPr>
        <p:spPr bwMode="auto">
          <a:xfrm>
            <a:off x="2667000" y="32766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NOT NULL</a:t>
            </a:r>
          </a:p>
        </p:txBody>
      </p:sp>
      <p:sp>
        <p:nvSpPr>
          <p:cNvPr id="57352" name="TextBox 10">
            <a:extLst>
              <a:ext uri="{FF2B5EF4-FFF2-40B4-BE49-F238E27FC236}">
                <a16:creationId xmlns:a16="http://schemas.microsoft.com/office/drawing/2014/main" id="{E21D0A2B-B3FC-5946-86AF-22CAD007B88A}"/>
              </a:ext>
            </a:extLst>
          </p:cNvPr>
          <p:cNvSpPr txBox="1">
            <a:spLocks noChangeArrowheads="1"/>
          </p:cNvSpPr>
          <p:nvPr/>
        </p:nvSpPr>
        <p:spPr bwMode="auto">
          <a:xfrm>
            <a:off x="1828801" y="8048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20</a:t>
            </a:r>
          </a:p>
        </p:txBody>
      </p:sp>
      <p:sp>
        <p:nvSpPr>
          <p:cNvPr id="57353" name="TextBox 11">
            <a:extLst>
              <a:ext uri="{FF2B5EF4-FFF2-40B4-BE49-F238E27FC236}">
                <a16:creationId xmlns:a16="http://schemas.microsoft.com/office/drawing/2014/main" id="{DDFC7D5F-BB53-C14B-A14C-4AC140A280C2}"/>
              </a:ext>
            </a:extLst>
          </p:cNvPr>
          <p:cNvSpPr txBox="1">
            <a:spLocks noChangeArrowheads="1"/>
          </p:cNvSpPr>
          <p:nvPr/>
        </p:nvSpPr>
        <p:spPr bwMode="auto">
          <a:xfrm>
            <a:off x="18288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21</a:t>
            </a:r>
          </a:p>
        </p:txBody>
      </p:sp>
      <p:sp>
        <p:nvSpPr>
          <p:cNvPr id="57354" name="TextBox 12">
            <a:extLst>
              <a:ext uri="{FF2B5EF4-FFF2-40B4-BE49-F238E27FC236}">
                <a16:creationId xmlns:a16="http://schemas.microsoft.com/office/drawing/2014/main" id="{98EEC283-3271-C741-B2A3-C6686E82D0E6}"/>
              </a:ext>
            </a:extLst>
          </p:cNvPr>
          <p:cNvSpPr txBox="1">
            <a:spLocks noChangeArrowheads="1"/>
          </p:cNvSpPr>
          <p:nvPr/>
        </p:nvSpPr>
        <p:spPr bwMode="auto">
          <a:xfrm>
            <a:off x="1828801" y="3048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22</a:t>
            </a:r>
          </a:p>
        </p:txBody>
      </p:sp>
      <p:sp>
        <p:nvSpPr>
          <p:cNvPr id="57355" name="TextBox 13">
            <a:extLst>
              <a:ext uri="{FF2B5EF4-FFF2-40B4-BE49-F238E27FC236}">
                <a16:creationId xmlns:a16="http://schemas.microsoft.com/office/drawing/2014/main" id="{5D816349-259A-CD42-82E2-3CE689449B65}"/>
              </a:ext>
            </a:extLst>
          </p:cNvPr>
          <p:cNvSpPr txBox="1">
            <a:spLocks noChangeArrowheads="1"/>
          </p:cNvSpPr>
          <p:nvPr/>
        </p:nvSpPr>
        <p:spPr bwMode="auto">
          <a:xfrm>
            <a:off x="1828801" y="4495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23</a:t>
            </a:r>
          </a:p>
        </p:txBody>
      </p:sp>
      <p:sp>
        <p:nvSpPr>
          <p:cNvPr id="57356" name="TextBox 14">
            <a:extLst>
              <a:ext uri="{FF2B5EF4-FFF2-40B4-BE49-F238E27FC236}">
                <a16:creationId xmlns:a16="http://schemas.microsoft.com/office/drawing/2014/main" id="{24BD0874-2998-ED4D-B4E5-B92DE842C877}"/>
              </a:ext>
            </a:extLst>
          </p:cNvPr>
          <p:cNvSpPr txBox="1">
            <a:spLocks noChangeArrowheads="1"/>
          </p:cNvSpPr>
          <p:nvPr/>
        </p:nvSpPr>
        <p:spPr bwMode="auto">
          <a:xfrm>
            <a:off x="18288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24</a:t>
            </a:r>
          </a:p>
        </p:txBody>
      </p:sp>
      <p:sp>
        <p:nvSpPr>
          <p:cNvPr id="57357" name="Right Brace 15">
            <a:extLst>
              <a:ext uri="{FF2B5EF4-FFF2-40B4-BE49-F238E27FC236}">
                <a16:creationId xmlns:a16="http://schemas.microsoft.com/office/drawing/2014/main" id="{58E08596-1168-9747-A373-E8D903FA7A75}"/>
              </a:ext>
            </a:extLst>
          </p:cNvPr>
          <p:cNvSpPr>
            <a:spLocks/>
          </p:cNvSpPr>
          <p:nvPr/>
        </p:nvSpPr>
        <p:spPr bwMode="auto">
          <a:xfrm>
            <a:off x="9677400" y="2743200"/>
            <a:ext cx="457200" cy="1066800"/>
          </a:xfrm>
          <a:prstGeom prst="rightBrace">
            <a:avLst>
              <a:gd name="adj1" fmla="val 8329"/>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Tree>
    <p:extLst>
      <p:ext uri="{BB962C8B-B14F-4D97-AF65-F5344CB8AC3E}">
        <p14:creationId xmlns:p14="http://schemas.microsoft.com/office/powerpoint/2010/main" val="8527919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SQL – truy vấn SQL</a:t>
            </a:r>
          </a:p>
        </p:txBody>
      </p:sp>
    </p:spTree>
    <p:extLst>
      <p:ext uri="{BB962C8B-B14F-4D97-AF65-F5344CB8AC3E}">
        <p14:creationId xmlns:p14="http://schemas.microsoft.com/office/powerpoint/2010/main" val="7333666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4">
            <a:extLst>
              <a:ext uri="{FF2B5EF4-FFF2-40B4-BE49-F238E27FC236}">
                <a16:creationId xmlns:a16="http://schemas.microsoft.com/office/drawing/2014/main" id="{995B2B39-44A6-0D46-9925-DF3464B0B476}"/>
              </a:ext>
            </a:extLst>
          </p:cNvPr>
          <p:cNvSpPr>
            <a:spLocks noGrp="1" noChangeArrowheads="1"/>
          </p:cNvSpPr>
          <p:nvPr>
            <p:ph type="title"/>
          </p:nvPr>
        </p:nvSpPr>
        <p:spPr/>
        <p:txBody>
          <a:bodyPr/>
          <a:lstStyle/>
          <a:p>
            <a:r>
              <a:rPr lang="en-US" altLang="vi-VN"/>
              <a:t>Top N</a:t>
            </a:r>
          </a:p>
        </p:txBody>
      </p:sp>
      <p:sp>
        <p:nvSpPr>
          <p:cNvPr id="58370" name="Content Placeholder 5">
            <a:extLst>
              <a:ext uri="{FF2B5EF4-FFF2-40B4-BE49-F238E27FC236}">
                <a16:creationId xmlns:a16="http://schemas.microsoft.com/office/drawing/2014/main" id="{9728B7A8-B5F4-EB4C-86A1-41A5FA1A2FFE}"/>
              </a:ext>
            </a:extLst>
          </p:cNvPr>
          <p:cNvSpPr>
            <a:spLocks noGrp="1" noChangeArrowheads="1"/>
          </p:cNvSpPr>
          <p:nvPr>
            <p:ph idx="1"/>
          </p:nvPr>
        </p:nvSpPr>
        <p:spPr/>
        <p:txBody>
          <a:bodyPr/>
          <a:lstStyle/>
          <a:p>
            <a:pPr eaLnBrk="1" hangingPunct="1"/>
            <a:r>
              <a:rPr lang="en-US" altLang="vi-VN"/>
              <a:t>Trả về N dòng kết quả đầu tiên của câu truy vấn</a:t>
            </a:r>
          </a:p>
          <a:p>
            <a:pPr eaLnBrk="1" hangingPunct="1"/>
            <a:r>
              <a:rPr lang="en-US" altLang="vi-VN"/>
              <a:t>Cú pháp: </a:t>
            </a:r>
            <a:r>
              <a:rPr lang="en-US" altLang="vi-VN" b="1"/>
              <a:t>     TOP N</a:t>
            </a:r>
          </a:p>
          <a:p>
            <a:pPr eaLnBrk="1" hangingPunct="1">
              <a:buFont typeface="Wingdings" pitchFamily="2" charset="2"/>
              <a:buNone/>
            </a:pPr>
            <a:r>
              <a:rPr lang="en-US" altLang="vi-VN" i="1"/>
              <a:t>          với N là số nguyên dương</a:t>
            </a:r>
          </a:p>
          <a:p>
            <a:pPr eaLnBrk="1" hangingPunct="1"/>
            <a:r>
              <a:rPr lang="en-US" altLang="vi-VN"/>
              <a:t>Nên sử dụng ORDER BY để sắp xếp kết quả</a:t>
            </a:r>
          </a:p>
          <a:p>
            <a:endParaRPr lang="en-US" altLang="vi-VN"/>
          </a:p>
        </p:txBody>
      </p:sp>
      <p:sp>
        <p:nvSpPr>
          <p:cNvPr id="58371" name="Slide Number Placeholder 3">
            <a:extLst>
              <a:ext uri="{FF2B5EF4-FFF2-40B4-BE49-F238E27FC236}">
                <a16:creationId xmlns:a16="http://schemas.microsoft.com/office/drawing/2014/main" id="{76FBE469-BC8D-3641-8EA1-3DBA51EB28B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30</a:t>
            </a:fld>
            <a:endParaRPr lang="en-US" altLang="vi-VN" sz="1200"/>
          </a:p>
        </p:txBody>
      </p:sp>
      <p:sp>
        <p:nvSpPr>
          <p:cNvPr id="58372" name="Rectangle 4">
            <a:extLst>
              <a:ext uri="{FF2B5EF4-FFF2-40B4-BE49-F238E27FC236}">
                <a16:creationId xmlns:a16="http://schemas.microsoft.com/office/drawing/2014/main" id="{79788E91-9B40-F84C-92E2-44021B44539A}"/>
              </a:ext>
            </a:extLst>
          </p:cNvPr>
          <p:cNvSpPr>
            <a:spLocks noChangeArrowheads="1"/>
          </p:cNvSpPr>
          <p:nvPr/>
        </p:nvSpPr>
        <p:spPr bwMode="auto">
          <a:xfrm>
            <a:off x="4038600" y="4648200"/>
            <a:ext cx="5334000" cy="11382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a:t>SELECT   TOP 1 luong as CN</a:t>
            </a:r>
          </a:p>
          <a:p>
            <a:pPr>
              <a:buFont typeface="Wingdings" pitchFamily="2" charset="2"/>
              <a:buNone/>
            </a:pPr>
            <a:r>
              <a:rPr lang="en-US" altLang="vi-VN" sz="2000"/>
              <a:t>FROM Nhanvien</a:t>
            </a:r>
          </a:p>
          <a:p>
            <a:pPr>
              <a:buFont typeface="Wingdings" pitchFamily="2" charset="2"/>
              <a:buNone/>
            </a:pPr>
            <a:r>
              <a:rPr lang="en-US" altLang="vi-VN" sz="2000"/>
              <a:t>ORDER BY luong DESC</a:t>
            </a:r>
          </a:p>
        </p:txBody>
      </p:sp>
      <p:sp>
        <p:nvSpPr>
          <p:cNvPr id="58373" name="TextBox 5">
            <a:extLst>
              <a:ext uri="{FF2B5EF4-FFF2-40B4-BE49-F238E27FC236}">
                <a16:creationId xmlns:a16="http://schemas.microsoft.com/office/drawing/2014/main" id="{470A449B-D202-B548-95C1-EDE5ED7C0592}"/>
              </a:ext>
            </a:extLst>
          </p:cNvPr>
          <p:cNvSpPr txBox="1">
            <a:spLocks noChangeArrowheads="1"/>
          </p:cNvSpPr>
          <p:nvPr/>
        </p:nvSpPr>
        <p:spPr bwMode="auto">
          <a:xfrm>
            <a:off x="3200401" y="51816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25</a:t>
            </a:r>
          </a:p>
        </p:txBody>
      </p:sp>
    </p:spTree>
    <p:extLst>
      <p:ext uri="{BB962C8B-B14F-4D97-AF65-F5344CB8AC3E}">
        <p14:creationId xmlns:p14="http://schemas.microsoft.com/office/powerpoint/2010/main" val="27763551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4">
            <a:extLst>
              <a:ext uri="{FF2B5EF4-FFF2-40B4-BE49-F238E27FC236}">
                <a16:creationId xmlns:a16="http://schemas.microsoft.com/office/drawing/2014/main" id="{4A94CBF2-2AC6-A94D-ABCC-41B3B2075E8F}"/>
              </a:ext>
            </a:extLst>
          </p:cNvPr>
          <p:cNvSpPr>
            <a:spLocks noGrp="1" noChangeArrowheads="1"/>
          </p:cNvSpPr>
          <p:nvPr>
            <p:ph type="title"/>
          </p:nvPr>
        </p:nvSpPr>
        <p:spPr/>
        <p:txBody>
          <a:bodyPr/>
          <a:lstStyle/>
          <a:p>
            <a:r>
              <a:rPr lang="en-US" altLang="vi-VN"/>
              <a:t>Gom nhóm</a:t>
            </a:r>
          </a:p>
        </p:txBody>
      </p:sp>
      <p:sp>
        <p:nvSpPr>
          <p:cNvPr id="59394" name="Content Placeholder 5">
            <a:extLst>
              <a:ext uri="{FF2B5EF4-FFF2-40B4-BE49-F238E27FC236}">
                <a16:creationId xmlns:a16="http://schemas.microsoft.com/office/drawing/2014/main" id="{81D9A4ED-AD4F-4F4D-8183-D76EB12D9202}"/>
              </a:ext>
            </a:extLst>
          </p:cNvPr>
          <p:cNvSpPr>
            <a:spLocks noGrp="1" noChangeArrowheads="1"/>
          </p:cNvSpPr>
          <p:nvPr>
            <p:ph idx="1"/>
          </p:nvPr>
        </p:nvSpPr>
        <p:spPr>
          <a:xfrm>
            <a:off x="2090738" y="1657350"/>
            <a:ext cx="8272462" cy="4267200"/>
          </a:xfrm>
        </p:spPr>
        <p:txBody>
          <a:bodyPr/>
          <a:lstStyle/>
          <a:p>
            <a:pPr eaLnBrk="1" hangingPunct="1"/>
            <a:r>
              <a:rPr lang="en-US" altLang="vi-VN"/>
              <a:t>Cú pháp:</a:t>
            </a:r>
          </a:p>
          <a:p>
            <a:pPr eaLnBrk="1" hangingPunct="1"/>
            <a:endParaRPr lang="en-US" altLang="vi-VN"/>
          </a:p>
          <a:p>
            <a:pPr eaLnBrk="1" hangingPunct="1"/>
            <a:endParaRPr lang="en-US" altLang="vi-VN"/>
          </a:p>
          <a:p>
            <a:pPr eaLnBrk="1" hangingPunct="1">
              <a:buFont typeface="Wingdings" pitchFamily="2" charset="2"/>
              <a:buNone/>
            </a:pPr>
            <a:endParaRPr lang="en-US" altLang="vi-VN"/>
          </a:p>
          <a:p>
            <a:pPr eaLnBrk="1" hangingPunct="1"/>
            <a:r>
              <a:rPr lang="en-US" altLang="vi-VN"/>
              <a:t>Trong đó:</a:t>
            </a:r>
          </a:p>
          <a:p>
            <a:pPr lvl="1" eaLnBrk="1" hangingPunct="1">
              <a:buFont typeface="Wingdings" pitchFamily="2" charset="2"/>
              <a:buChar char="Ø"/>
            </a:pPr>
            <a:r>
              <a:rPr lang="en-US" altLang="vi-VN" sz="2200"/>
              <a:t>Điều kiện ở WHERE thực hiện </a:t>
            </a:r>
            <a:r>
              <a:rPr lang="en-US" altLang="vi-VN" sz="2200" b="1"/>
              <a:t>trước</a:t>
            </a:r>
            <a:r>
              <a:rPr lang="en-US" altLang="vi-VN" sz="2200"/>
              <a:t> khi gom nhóm</a:t>
            </a:r>
          </a:p>
          <a:p>
            <a:pPr lvl="1" eaLnBrk="1" hangingPunct="1">
              <a:buFont typeface="Wingdings" pitchFamily="2" charset="2"/>
              <a:buChar char="Ø"/>
            </a:pPr>
            <a:r>
              <a:rPr lang="en-US" altLang="vi-VN" sz="2200"/>
              <a:t>Điều kiện ở HAVING thực hiệu </a:t>
            </a:r>
            <a:r>
              <a:rPr lang="en-US" altLang="vi-VN" sz="2200" b="1"/>
              <a:t>sau</a:t>
            </a:r>
            <a:r>
              <a:rPr lang="en-US" altLang="vi-VN" sz="2200"/>
              <a:t> khi gom nhóm</a:t>
            </a:r>
          </a:p>
          <a:p>
            <a:pPr lvl="1" eaLnBrk="1" hangingPunct="1">
              <a:buFont typeface="Wingdings" pitchFamily="2" charset="2"/>
              <a:buChar char="Ø"/>
            </a:pPr>
            <a:r>
              <a:rPr lang="en-US" altLang="vi-VN" sz="2200"/>
              <a:t>Các thuộc tính sau GROUP BY dùng để gom nhóm và phải có đầy đủ các thuộc tính sau SELECT (trừ những thuộc tính trong những hàm kết hợp)</a:t>
            </a:r>
            <a:endParaRPr lang="en-US" altLang="vi-VN"/>
          </a:p>
        </p:txBody>
      </p:sp>
      <p:sp>
        <p:nvSpPr>
          <p:cNvPr id="59395" name="Slide Number Placeholder 3">
            <a:extLst>
              <a:ext uri="{FF2B5EF4-FFF2-40B4-BE49-F238E27FC236}">
                <a16:creationId xmlns:a16="http://schemas.microsoft.com/office/drawing/2014/main" id="{D2B6BBBD-D66F-D14B-85F1-432C120D64C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31</a:t>
            </a:fld>
            <a:endParaRPr lang="en-US" altLang="vi-VN" sz="1200"/>
          </a:p>
        </p:txBody>
      </p:sp>
      <p:sp>
        <p:nvSpPr>
          <p:cNvPr id="59396" name="Rectangle 4">
            <a:extLst>
              <a:ext uri="{FF2B5EF4-FFF2-40B4-BE49-F238E27FC236}">
                <a16:creationId xmlns:a16="http://schemas.microsoft.com/office/drawing/2014/main" id="{A19B4B22-5FEE-114F-9E33-F55414F606C8}"/>
              </a:ext>
            </a:extLst>
          </p:cNvPr>
          <p:cNvSpPr>
            <a:spLocks noChangeArrowheads="1"/>
          </p:cNvSpPr>
          <p:nvPr/>
        </p:nvSpPr>
        <p:spPr bwMode="auto">
          <a:xfrm>
            <a:off x="4572000" y="2209801"/>
            <a:ext cx="4953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b="1"/>
              <a:t>SELECT</a:t>
            </a:r>
            <a:r>
              <a:rPr lang="en-US" altLang="vi-VN" sz="1600"/>
              <a:t> &lt;các thuộc tính&gt;</a:t>
            </a:r>
          </a:p>
          <a:p>
            <a:pPr>
              <a:buFont typeface="Wingdings" pitchFamily="2" charset="2"/>
              <a:buNone/>
            </a:pPr>
            <a:r>
              <a:rPr lang="en-US" altLang="vi-VN" sz="1600" b="1"/>
              <a:t>FROM</a:t>
            </a:r>
            <a:r>
              <a:rPr lang="en-US" altLang="vi-VN" sz="1600"/>
              <a:t> &lt;các bảng&gt;</a:t>
            </a:r>
          </a:p>
          <a:p>
            <a:pPr>
              <a:buFont typeface="Wingdings" pitchFamily="2" charset="2"/>
              <a:buNone/>
            </a:pPr>
            <a:r>
              <a:rPr lang="en-US" altLang="vi-VN" sz="1600" b="1"/>
              <a:t>[WHERE</a:t>
            </a:r>
            <a:r>
              <a:rPr lang="en-US" altLang="vi-VN" sz="1600"/>
              <a:t> &lt;các điều kiện&gt;]</a:t>
            </a:r>
          </a:p>
          <a:p>
            <a:pPr>
              <a:buFont typeface="Wingdings" pitchFamily="2" charset="2"/>
              <a:buNone/>
            </a:pPr>
            <a:r>
              <a:rPr lang="en-US" altLang="vi-VN" sz="1600" b="1"/>
              <a:t>GROUP BY</a:t>
            </a:r>
            <a:r>
              <a:rPr lang="en-US" altLang="vi-VN" sz="1600"/>
              <a:t> &lt;các thuộc tính gom nhóm&gt;</a:t>
            </a:r>
          </a:p>
          <a:p>
            <a:pPr>
              <a:buFont typeface="Wingdings" pitchFamily="2" charset="2"/>
              <a:buNone/>
            </a:pPr>
            <a:r>
              <a:rPr lang="en-US" altLang="vi-VN" sz="1600" b="1"/>
              <a:t>[HAVING</a:t>
            </a:r>
            <a:r>
              <a:rPr lang="en-US" altLang="vi-VN" sz="1600"/>
              <a:t> &lt;các điều kiện&gt;]</a:t>
            </a:r>
          </a:p>
        </p:txBody>
      </p:sp>
    </p:spTree>
    <p:extLst>
      <p:ext uri="{BB962C8B-B14F-4D97-AF65-F5344CB8AC3E}">
        <p14:creationId xmlns:p14="http://schemas.microsoft.com/office/powerpoint/2010/main" val="39895918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AB36A6B2-051A-5148-995C-75D5BA17FD8C}"/>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077905E8-8682-DD4D-9949-9DE782E9F9CE}"/>
              </a:ext>
            </a:extLst>
          </p:cNvPr>
          <p:cNvSpPr>
            <a:spLocks noGrp="1"/>
          </p:cNvSpPr>
          <p:nvPr>
            <p:ph idx="1"/>
          </p:nvPr>
        </p:nvSpPr>
        <p:spPr/>
        <p:txBody>
          <a:bodyPr/>
          <a:lstStyle/>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Nam (</a:t>
            </a:r>
            <a:r>
              <a:rPr lang="en-US" dirty="0" err="1"/>
              <a:t>phai</a:t>
            </a:r>
            <a:r>
              <a:rPr lang="en-US" dirty="0"/>
              <a:t>=‘Nam’)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từ</a:t>
            </a:r>
            <a:r>
              <a:rPr lang="en-US" dirty="0"/>
              <a:t> 2 </a:t>
            </a:r>
            <a:r>
              <a:rPr lang="en-US" dirty="0" err="1"/>
              <a:t>nhân</a:t>
            </a:r>
            <a:r>
              <a:rPr lang="en-US" dirty="0"/>
              <a:t> </a:t>
            </a:r>
            <a:r>
              <a:rPr lang="en-US" dirty="0" err="1"/>
              <a:t>viên</a:t>
            </a:r>
            <a:r>
              <a:rPr lang="en-US" dirty="0"/>
              <a:t> Nam (</a:t>
            </a:r>
            <a:r>
              <a:rPr lang="en-US" dirty="0" err="1"/>
              <a:t>phai</a:t>
            </a:r>
            <a:r>
              <a:rPr lang="en-US" dirty="0"/>
              <a:t>=‘Nam’) </a:t>
            </a:r>
            <a:r>
              <a:rPr lang="en-US" dirty="0" err="1"/>
              <a:t>trở</a:t>
            </a:r>
            <a:r>
              <a:rPr lang="en-US" dirty="0"/>
              <a:t> </a:t>
            </a:r>
            <a:r>
              <a:rPr lang="en-US" dirty="0" err="1"/>
              <a:t>lên</a:t>
            </a:r>
            <a:endParaRPr lang="en-US" dirty="0"/>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đông</a:t>
            </a:r>
            <a:r>
              <a:rPr lang="en-US" dirty="0"/>
              <a:t> </a:t>
            </a:r>
            <a:r>
              <a:rPr lang="en-US" dirty="0" err="1"/>
              <a:t>nhân</a:t>
            </a:r>
            <a:r>
              <a:rPr lang="en-US" dirty="0"/>
              <a:t> </a:t>
            </a:r>
            <a:r>
              <a:rPr lang="en-US" dirty="0" err="1"/>
              <a:t>viên</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a:t>
            </a:r>
            <a:r>
              <a:rPr lang="en-US" dirty="0" err="1"/>
              <a:t>đề</a:t>
            </a:r>
            <a:r>
              <a:rPr lang="en-US" dirty="0"/>
              <a:t> </a:t>
            </a:r>
            <a:r>
              <a:rPr lang="en-US" dirty="0" err="1"/>
              <a:t>án</a:t>
            </a:r>
            <a:r>
              <a:rPr lang="en-US" dirty="0"/>
              <a:t> </a:t>
            </a:r>
            <a:r>
              <a:rPr lang="en-US" dirty="0" err="1"/>
              <a:t>có</a:t>
            </a:r>
            <a:r>
              <a:rPr lang="en-US" dirty="0"/>
              <a:t> </a:t>
            </a:r>
            <a:r>
              <a:rPr lang="en-US" dirty="0" err="1"/>
              <a:t>ít</a:t>
            </a:r>
            <a:r>
              <a:rPr lang="en-US" dirty="0"/>
              <a:t> </a:t>
            </a:r>
            <a:r>
              <a:rPr lang="en-US" dirty="0" err="1"/>
              <a:t>nhân</a:t>
            </a:r>
            <a:r>
              <a:rPr lang="en-US" dirty="0"/>
              <a:t> </a:t>
            </a:r>
            <a:r>
              <a:rPr lang="en-US" dirty="0" err="1"/>
              <a:t>viên</a:t>
            </a:r>
            <a:r>
              <a:rPr lang="en-US" dirty="0"/>
              <a:t> </a:t>
            </a:r>
            <a:r>
              <a:rPr lang="en-US" dirty="0" err="1"/>
              <a:t>Nữ</a:t>
            </a:r>
            <a:r>
              <a:rPr lang="en-US" dirty="0"/>
              <a:t> (</a:t>
            </a:r>
            <a:r>
              <a:rPr lang="en-US" dirty="0" err="1"/>
              <a:t>phai</a:t>
            </a:r>
            <a:r>
              <a:rPr lang="en-US" dirty="0"/>
              <a:t>=‘Nu’) </a:t>
            </a:r>
            <a:r>
              <a:rPr lang="en-US" dirty="0" err="1"/>
              <a:t>tham</a:t>
            </a:r>
            <a:r>
              <a:rPr lang="en-US" dirty="0"/>
              <a:t> </a:t>
            </a:r>
            <a:r>
              <a:rPr lang="en-US" dirty="0" err="1"/>
              <a:t>gia</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3 </a:t>
            </a:r>
            <a:r>
              <a:rPr lang="en-US" dirty="0" err="1"/>
              <a:t>nhân</a:t>
            </a:r>
            <a:r>
              <a:rPr lang="en-US" dirty="0"/>
              <a:t> </a:t>
            </a:r>
            <a:r>
              <a:rPr lang="en-US" dirty="0" err="1"/>
              <a:t>viên</a:t>
            </a:r>
            <a:r>
              <a:rPr lang="en-US" dirty="0"/>
              <a:t> </a:t>
            </a:r>
            <a:r>
              <a:rPr lang="en-US" dirty="0" err="1"/>
              <a:t>thuộc</a:t>
            </a:r>
            <a:r>
              <a:rPr lang="en-US" dirty="0"/>
              <a:t> </a:t>
            </a:r>
            <a:r>
              <a:rPr lang="en-US" dirty="0" err="1"/>
              <a:t>phòng</a:t>
            </a:r>
            <a:r>
              <a:rPr lang="en-US" dirty="0"/>
              <a:t> </a:t>
            </a:r>
            <a:r>
              <a:rPr lang="en-US" dirty="0" err="1"/>
              <a:t>số</a:t>
            </a:r>
            <a:r>
              <a:rPr lang="en-US" dirty="0"/>
              <a:t> 4 (</a:t>
            </a:r>
            <a:r>
              <a:rPr lang="en-US" dirty="0" err="1"/>
              <a:t>phg</a:t>
            </a:r>
            <a:r>
              <a:rPr lang="en-US" dirty="0"/>
              <a:t>=4) </a:t>
            </a:r>
            <a:r>
              <a:rPr lang="en-US" dirty="0" err="1"/>
              <a:t>có</a:t>
            </a:r>
            <a:r>
              <a:rPr lang="en-US" dirty="0"/>
              <a:t> </a:t>
            </a:r>
            <a:r>
              <a:rPr lang="en-US" dirty="0" err="1"/>
              <a:t>lương</a:t>
            </a:r>
            <a:r>
              <a:rPr lang="en-US" dirty="0"/>
              <a:t> </a:t>
            </a:r>
            <a:r>
              <a:rPr lang="en-US" dirty="0" err="1"/>
              <a:t>thấp</a:t>
            </a:r>
            <a:r>
              <a:rPr lang="en-US" dirty="0"/>
              <a:t> </a:t>
            </a:r>
            <a:r>
              <a:rPr lang="en-US" dirty="0" err="1"/>
              <a:t>nhất</a:t>
            </a:r>
            <a:endParaRPr lang="en-US" dirty="0"/>
          </a:p>
          <a:p>
            <a:pPr eaLnBrk="1" hangingPunct="1">
              <a:defRPr/>
            </a:pPr>
            <a:endParaRPr lang="en-US" sz="3200" dirty="0"/>
          </a:p>
          <a:p>
            <a:pPr>
              <a:defRPr/>
            </a:pPr>
            <a:endParaRPr lang="en-US" sz="3200" dirty="0"/>
          </a:p>
        </p:txBody>
      </p:sp>
      <p:sp>
        <p:nvSpPr>
          <p:cNvPr id="60419" name="Slide Number Placeholder 3">
            <a:extLst>
              <a:ext uri="{FF2B5EF4-FFF2-40B4-BE49-F238E27FC236}">
                <a16:creationId xmlns:a16="http://schemas.microsoft.com/office/drawing/2014/main" id="{D2AED200-D9E4-CE4F-AE2F-5587521DC3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32</a:t>
            </a:fld>
            <a:endParaRPr lang="en-US" altLang="vi-VN" sz="1200"/>
          </a:p>
        </p:txBody>
      </p:sp>
    </p:spTree>
    <p:extLst>
      <p:ext uri="{BB962C8B-B14F-4D97-AF65-F5344CB8AC3E}">
        <p14:creationId xmlns:p14="http://schemas.microsoft.com/office/powerpoint/2010/main" val="21002221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Xpath/Xquery</a:t>
            </a:r>
          </a:p>
        </p:txBody>
      </p:sp>
    </p:spTree>
    <p:extLst>
      <p:ext uri="{BB962C8B-B14F-4D97-AF65-F5344CB8AC3E}">
        <p14:creationId xmlns:p14="http://schemas.microsoft.com/office/powerpoint/2010/main" val="21678509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26E-2087-1440-ADFC-7806B5A6F05F}"/>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4FB45CE4-15F7-6B4E-8CA5-E44F53BD1444}"/>
              </a:ext>
            </a:extLst>
          </p:cNvPr>
          <p:cNvSpPr>
            <a:spLocks noGrp="1"/>
          </p:cNvSpPr>
          <p:nvPr>
            <p:ph idx="1"/>
          </p:nvPr>
        </p:nvSpPr>
        <p:spPr/>
        <p:txBody>
          <a:bodyPr/>
          <a:lstStyle/>
          <a:p>
            <a:r>
              <a:rPr lang="en-US" altLang="vi-VN"/>
              <a:t>Xpath và Xquery:</a:t>
            </a:r>
          </a:p>
          <a:p>
            <a:pPr lvl="1"/>
            <a:r>
              <a:rPr lang="en-US" altLang="vi-VN"/>
              <a:t>Là hai ngôn ngữ có rất nhiều mặt giống nhau, hỗ trợ </a:t>
            </a:r>
            <a:r>
              <a:rPr lang="en-US" altLang="vi-VN">
                <a:solidFill>
                  <a:srgbClr val="FF0000"/>
                </a:solidFill>
              </a:rPr>
              <a:t>tìm kiếm thông tin trong tài liệu XML</a:t>
            </a:r>
            <a:r>
              <a:rPr lang="en-US" altLang="vi-VN"/>
              <a:t>.</a:t>
            </a:r>
          </a:p>
          <a:p>
            <a:pPr lvl="1"/>
            <a:r>
              <a:rPr lang="en-US" altLang="vi-VN"/>
              <a:t>Có thể xem </a:t>
            </a:r>
            <a:r>
              <a:rPr lang="en-US" altLang="vi-VN">
                <a:solidFill>
                  <a:srgbClr val="FF0000"/>
                </a:solidFill>
              </a:rPr>
              <a:t>Xpath là tập hợp con </a:t>
            </a:r>
            <a:r>
              <a:rPr lang="en-US" altLang="vi-VN"/>
              <a:t>của Xquery.</a:t>
            </a:r>
          </a:p>
          <a:p>
            <a:pPr lvl="1"/>
            <a:r>
              <a:rPr lang="en-US" altLang="vi-VN"/>
              <a:t>Xquery </a:t>
            </a:r>
            <a:r>
              <a:rPr lang="en-US" altLang="vi-VN">
                <a:solidFill>
                  <a:srgbClr val="FF0000"/>
                </a:solidFill>
              </a:rPr>
              <a:t>sử dụng Xpath như là một ngôn ngữ chính </a:t>
            </a:r>
            <a:r>
              <a:rPr lang="en-US" altLang="vi-VN"/>
              <a:t>để </a:t>
            </a:r>
            <a:r>
              <a:rPr lang="en-US" altLang="vi-VN">
                <a:solidFill>
                  <a:srgbClr val="FF0000"/>
                </a:solidFill>
              </a:rPr>
              <a:t>định hướng tìm kiếm</a:t>
            </a:r>
            <a:r>
              <a:rPr lang="en-US" altLang="vi-VN"/>
              <a:t> thay vì dùng đệ qui để duyệt cây.</a:t>
            </a:r>
          </a:p>
          <a:p>
            <a:endParaRPr lang="en-US"/>
          </a:p>
        </p:txBody>
      </p:sp>
    </p:spTree>
    <p:extLst>
      <p:ext uri="{BB962C8B-B14F-4D97-AF65-F5344CB8AC3E}">
        <p14:creationId xmlns:p14="http://schemas.microsoft.com/office/powerpoint/2010/main" val="40813208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3507-EA2F-C847-B3FA-FC65E3A0BDEF}"/>
              </a:ext>
            </a:extLst>
          </p:cNvPr>
          <p:cNvSpPr>
            <a:spLocks noGrp="1"/>
          </p:cNvSpPr>
          <p:nvPr>
            <p:ph type="title"/>
          </p:nvPr>
        </p:nvSpPr>
        <p:spPr/>
        <p:txBody>
          <a:bodyPr/>
          <a:lstStyle/>
          <a:p>
            <a:r>
              <a:rPr lang="en-US"/>
              <a:t>Xpath</a:t>
            </a:r>
          </a:p>
        </p:txBody>
      </p:sp>
      <p:sp>
        <p:nvSpPr>
          <p:cNvPr id="3" name="Content Placeholder 2">
            <a:extLst>
              <a:ext uri="{FF2B5EF4-FFF2-40B4-BE49-F238E27FC236}">
                <a16:creationId xmlns:a16="http://schemas.microsoft.com/office/drawing/2014/main" id="{9BBB0C5F-1738-AC45-8A59-DABA0EBE5808}"/>
              </a:ext>
            </a:extLst>
          </p:cNvPr>
          <p:cNvSpPr>
            <a:spLocks noGrp="1"/>
          </p:cNvSpPr>
          <p:nvPr>
            <p:ph idx="1"/>
          </p:nvPr>
        </p:nvSpPr>
        <p:spPr/>
        <p:txBody>
          <a:bodyPr/>
          <a:lstStyle/>
          <a:p>
            <a:r>
              <a:rPr lang="en-US" altLang="vi-VN">
                <a:solidFill>
                  <a:srgbClr val="FF0000"/>
                </a:solidFill>
              </a:rPr>
              <a:t>XML Path language </a:t>
            </a:r>
            <a:r>
              <a:rPr lang="en-US" altLang="vi-VN"/>
              <a:t>(gọi tắt là Xpath) là một chuẩn để </a:t>
            </a:r>
            <a:r>
              <a:rPr lang="en-US" altLang="vi-VN">
                <a:solidFill>
                  <a:srgbClr val="FF0000"/>
                </a:solidFill>
              </a:rPr>
              <a:t>xử lý tài liệu XML</a:t>
            </a:r>
            <a:r>
              <a:rPr lang="en-US" altLang="vi-VN"/>
              <a:t> (cũng như SQL là một chuẩn để làm việc với csdl).</a:t>
            </a:r>
          </a:p>
          <a:p>
            <a:r>
              <a:rPr lang="en-US" altLang="vi-VN"/>
              <a:t>Dùng để xử lý nhiều kiểu truy vấn trong tài liệu XML và các biến thể của nó (như HTML).</a:t>
            </a:r>
          </a:p>
          <a:p>
            <a:r>
              <a:rPr lang="en-US" altLang="vi-VN"/>
              <a:t>Là ngôn ngữ rất phổ biến.</a:t>
            </a:r>
          </a:p>
          <a:p>
            <a:r>
              <a:rPr lang="en-US" altLang="vi-VN">
                <a:solidFill>
                  <a:srgbClr val="FF0000"/>
                </a:solidFill>
              </a:rPr>
              <a:t>Tiết kiệm thời gian trích xuất dữ liệu.</a:t>
            </a:r>
          </a:p>
          <a:p>
            <a:endParaRPr lang="en-US"/>
          </a:p>
        </p:txBody>
      </p:sp>
    </p:spTree>
    <p:extLst>
      <p:ext uri="{BB962C8B-B14F-4D97-AF65-F5344CB8AC3E}">
        <p14:creationId xmlns:p14="http://schemas.microsoft.com/office/powerpoint/2010/main" val="19991456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FFB3-D080-5444-A7F2-207175319197}"/>
              </a:ext>
            </a:extLst>
          </p:cNvPr>
          <p:cNvSpPr>
            <a:spLocks noGrp="1"/>
          </p:cNvSpPr>
          <p:nvPr>
            <p:ph type="title"/>
          </p:nvPr>
        </p:nvSpPr>
        <p:spPr/>
        <p:txBody>
          <a:bodyPr/>
          <a:lstStyle/>
          <a:p>
            <a:r>
              <a:rPr lang="en-US"/>
              <a:t>Ví dụ 36: CSDL XML</a:t>
            </a:r>
          </a:p>
        </p:txBody>
      </p:sp>
      <p:sp>
        <p:nvSpPr>
          <p:cNvPr id="6" name="TextBox 3">
            <a:extLst>
              <a:ext uri="{FF2B5EF4-FFF2-40B4-BE49-F238E27FC236}">
                <a16:creationId xmlns:a16="http://schemas.microsoft.com/office/drawing/2014/main" id="{475B85A7-DC70-0842-8897-E88FD7CD0306}"/>
              </a:ext>
            </a:extLst>
          </p:cNvPr>
          <p:cNvSpPr txBox="1">
            <a:spLocks noGrp="1" noChangeArrowheads="1"/>
          </p:cNvSpPr>
          <p:nvPr>
            <p:ph sz="half" idx="1"/>
          </p:nvPr>
        </p:nvSpPr>
        <p:spPr bwMode="auto">
          <a:xfrm>
            <a:off x="609600" y="1600201"/>
            <a:ext cx="53848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66FF"/>
                </a:solidFill>
              </a:rPr>
              <a:t> &lt;users&gt;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&lt;first&gt;Lola&lt;/first&gt;</a:t>
            </a:r>
          </a:p>
          <a:p>
            <a:pPr>
              <a:buFont typeface="Verdana" panose="020B0604030504040204" pitchFamily="34" charset="0"/>
              <a:buAutoNum type="arabicPeriod"/>
            </a:pPr>
            <a:r>
              <a:rPr lang="en-US" altLang="vi-VN" sz="1400">
                <a:solidFill>
                  <a:srgbClr val="0066FF"/>
                </a:solidFill>
              </a:rPr>
              <a:t>        &lt;last&gt;Solis&lt;/last&gt;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&lt;age&gt;2&lt;/age&gt;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&lt;first&gt;Nina&lt;/first&gt;</a:t>
            </a:r>
          </a:p>
          <a:p>
            <a:pPr>
              <a:buFont typeface="Verdana" panose="020B0604030504040204" pitchFamily="34" charset="0"/>
              <a:buAutoNum type="arabicPeriod"/>
            </a:pPr>
            <a:r>
              <a:rPr lang="en-US" altLang="vi-VN" sz="1400">
                <a:solidFill>
                  <a:srgbClr val="0066FF"/>
                </a:solidFill>
              </a:rPr>
              <a:t>        &lt;last&gt;Serafina&lt;/last&gt;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&lt;age&gt;4&lt;/age&gt;</a:t>
            </a:r>
          </a:p>
        </p:txBody>
      </p:sp>
      <p:sp>
        <p:nvSpPr>
          <p:cNvPr id="7" name="TextBox 4">
            <a:extLst>
              <a:ext uri="{FF2B5EF4-FFF2-40B4-BE49-F238E27FC236}">
                <a16:creationId xmlns:a16="http://schemas.microsoft.com/office/drawing/2014/main" id="{84F8B728-BF66-764D-87FB-9A2357D138FE}"/>
              </a:ext>
            </a:extLst>
          </p:cNvPr>
          <p:cNvSpPr txBox="1">
            <a:spLocks noGrp="1" noChangeArrowheads="1"/>
          </p:cNvSpPr>
          <p:nvPr>
            <p:ph sz="half" idx="2"/>
          </p:nvPr>
        </p:nvSpPr>
        <p:spPr bwMode="auto">
          <a:xfrm>
            <a:off x="6197600" y="1600201"/>
            <a:ext cx="538480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15"/>
            </a:pPr>
            <a:r>
              <a:rPr lang="en-US" altLang="vi-VN" sz="1600">
                <a:solidFill>
                  <a:srgbClr val="008000"/>
                </a:solidFill>
              </a:rPr>
              <a:t> </a:t>
            </a:r>
            <a:r>
              <a:rPr lang="en-US" altLang="vi-VN" sz="1400">
                <a:solidFill>
                  <a:srgbClr val="008000"/>
                </a:solidFill>
              </a:rPr>
              <a:t>&lt;visits&gt;</a:t>
            </a:r>
          </a:p>
          <a:p>
            <a:pPr>
              <a:buFont typeface="Verdana" panose="020B0604030504040204" pitchFamily="34" charset="0"/>
              <a:buAutoNum type="arabicPeriod" startAt="15"/>
            </a:pPr>
            <a:r>
              <a:rPr lang="en-US" altLang="vi-VN" sz="1400">
                <a:solidFill>
                  <a:srgbClr val="008000"/>
                </a:solidFill>
              </a:rPr>
              <a:t>        &lt;first&gt;2008-01-15&lt;/first&gt;</a:t>
            </a:r>
          </a:p>
          <a:p>
            <a:pPr>
              <a:buFont typeface="Verdana" panose="020B0604030504040204" pitchFamily="34" charset="0"/>
              <a:buAutoNum type="arabicPeriod" startAt="15"/>
            </a:pPr>
            <a:r>
              <a:rPr lang="en-US" altLang="vi-VN" sz="1400">
                <a:solidFill>
                  <a:srgbClr val="008000"/>
                </a:solidFill>
              </a:rPr>
              <a:t>        &lt;last&gt;2008-02-15&lt;/last&gt;</a:t>
            </a:r>
          </a:p>
          <a:p>
            <a:pPr>
              <a:buFont typeface="Verdana" panose="020B0604030504040204" pitchFamily="34" charset="0"/>
              <a:buAutoNum type="arabicPeriod" startAt="15"/>
            </a:pPr>
            <a:r>
              <a:rPr lang="en-US" altLang="vi-VN" sz="1400">
                <a:solidFill>
                  <a:srgbClr val="008000"/>
                </a:solidFill>
              </a:rPr>
              <a:t>      &lt;/visits&gt;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&lt;first&gt;Tracy&lt;/first&gt;</a:t>
            </a:r>
          </a:p>
          <a:p>
            <a:pPr>
              <a:buFont typeface="Verdana" panose="020B0604030504040204" pitchFamily="34" charset="0"/>
              <a:buAutoNum type="arabicPeriod" startAt="15"/>
            </a:pPr>
            <a:r>
              <a:rPr lang="en-US" altLang="vi-VN" sz="1400">
                <a:solidFill>
                  <a:srgbClr val="008000"/>
                </a:solidFill>
              </a:rPr>
              <a:t>        &lt;last&gt;Keller&lt;/last&gt;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&lt;age&gt;35&lt;/age&gt;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&lt;/users&gt;</a:t>
            </a:r>
          </a:p>
        </p:txBody>
      </p:sp>
    </p:spTree>
    <p:extLst>
      <p:ext uri="{BB962C8B-B14F-4D97-AF65-F5344CB8AC3E}">
        <p14:creationId xmlns:p14="http://schemas.microsoft.com/office/powerpoint/2010/main" val="239589834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072F4B-7703-8940-8106-F44D34304FEF}"/>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4CFAEA39-1EAE-134B-85C4-87218986A67B}"/>
              </a:ext>
            </a:extLst>
          </p:cNvPr>
          <p:cNvSpPr>
            <a:spLocks noGrp="1"/>
          </p:cNvSpPr>
          <p:nvPr>
            <p:ph idx="1"/>
          </p:nvPr>
        </p:nvSpPr>
        <p:spPr/>
        <p:txBody>
          <a:bodyPr/>
          <a:lstStyle/>
          <a:p>
            <a:r>
              <a:rPr lang="en-US" altLang="vi-VN"/>
              <a:t>Đoạn Xpath sau: </a:t>
            </a:r>
            <a:r>
              <a:rPr lang="en-US" altLang="vi-VN">
                <a:solidFill>
                  <a:srgbClr val="FF0000"/>
                </a:solidFill>
              </a:rPr>
              <a:t>tìm tên của người dùng dưới 18 tuổi</a:t>
            </a: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p>
          <a:p>
            <a:r>
              <a:rPr lang="en-US" altLang="vi-VN"/>
              <a:t>Nếu không dùng Xpath sẽ gặp chút khó khăn khi xử lý việc loại bỏ giá trị trong node visits.</a:t>
            </a:r>
          </a:p>
          <a:p>
            <a:endParaRPr lang="en-US" altLang="vi-VN"/>
          </a:p>
          <a:p>
            <a:endParaRPr lang="en-US"/>
          </a:p>
        </p:txBody>
      </p:sp>
      <p:sp>
        <p:nvSpPr>
          <p:cNvPr id="7" name="TextBox 6">
            <a:extLst>
              <a:ext uri="{FF2B5EF4-FFF2-40B4-BE49-F238E27FC236}">
                <a16:creationId xmlns:a16="http://schemas.microsoft.com/office/drawing/2014/main" id="{AA55F856-0988-8B47-931E-24B92255D47E}"/>
              </a:ext>
            </a:extLst>
          </p:cNvPr>
          <p:cNvSpPr txBox="1">
            <a:spLocks noChangeArrowheads="1"/>
          </p:cNvSpPr>
          <p:nvPr/>
        </p:nvSpPr>
        <p:spPr bwMode="auto">
          <a:xfrm>
            <a:off x="3581400" y="2209800"/>
            <a:ext cx="4656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b="1">
                <a:solidFill>
                  <a:srgbClr val="008000"/>
                </a:solidFill>
              </a:rPr>
              <a:t> /user[age lt 18]/name/last/text()</a:t>
            </a:r>
          </a:p>
          <a:p>
            <a:pPr>
              <a:buFont typeface="Verdana" panose="020B0604030504040204" pitchFamily="34" charset="0"/>
              <a:buAutoNum type="arabicPeriod"/>
            </a:pP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  (: Result</a:t>
            </a:r>
          </a:p>
          <a:p>
            <a:pPr>
              <a:buFont typeface="Verdana" panose="020B0604030504040204" pitchFamily="34" charset="0"/>
              <a:buAutoNum type="arabicPeriod"/>
            </a:pPr>
            <a:r>
              <a:rPr lang="en-US" altLang="vi-VN" sz="1600">
                <a:solidFill>
                  <a:srgbClr val="008000"/>
                </a:solidFill>
              </a:rPr>
              <a:t>       Solis</a:t>
            </a:r>
          </a:p>
          <a:p>
            <a:pPr>
              <a:buFont typeface="Verdana" panose="020B0604030504040204" pitchFamily="34" charset="0"/>
              <a:buAutoNum type="arabicPeriod"/>
            </a:pPr>
            <a:r>
              <a:rPr lang="en-US" altLang="vi-VN" sz="1600">
                <a:solidFill>
                  <a:srgbClr val="008000"/>
                </a:solidFill>
              </a:rPr>
              <a:t>       Serafina</a:t>
            </a:r>
          </a:p>
          <a:p>
            <a:pPr>
              <a:buFont typeface="Verdana" panose="020B0604030504040204" pitchFamily="34" charset="0"/>
              <a:buAutoNum type="arabicPeriod"/>
            </a:pPr>
            <a:r>
              <a:rPr lang="en-US" altLang="vi-VN" sz="1600">
                <a:solidFill>
                  <a:srgbClr val="008000"/>
                </a:solidFill>
              </a:rPr>
              <a:t>  :)</a:t>
            </a:r>
          </a:p>
        </p:txBody>
      </p:sp>
    </p:spTree>
    <p:extLst>
      <p:ext uri="{BB962C8B-B14F-4D97-AF65-F5344CB8AC3E}">
        <p14:creationId xmlns:p14="http://schemas.microsoft.com/office/powerpoint/2010/main" val="8515124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C10-93AC-524B-B44F-B3C3F0A9DCD0}"/>
              </a:ext>
            </a:extLst>
          </p:cNvPr>
          <p:cNvSpPr>
            <a:spLocks noGrp="1"/>
          </p:cNvSpPr>
          <p:nvPr>
            <p:ph type="title"/>
          </p:nvPr>
        </p:nvSpPr>
        <p:spPr/>
        <p:txBody>
          <a:bodyPr/>
          <a:lstStyle/>
          <a:p>
            <a:r>
              <a:rPr lang="en-US"/>
              <a:t>Nhận xét về Xpath</a:t>
            </a:r>
          </a:p>
        </p:txBody>
      </p:sp>
      <p:sp>
        <p:nvSpPr>
          <p:cNvPr id="3" name="Content Placeholder 2">
            <a:extLst>
              <a:ext uri="{FF2B5EF4-FFF2-40B4-BE49-F238E27FC236}">
                <a16:creationId xmlns:a16="http://schemas.microsoft.com/office/drawing/2014/main" id="{00A28704-0EC7-5143-90E6-1D4DF5B924E5}"/>
              </a:ext>
            </a:extLst>
          </p:cNvPr>
          <p:cNvSpPr>
            <a:spLocks noGrp="1"/>
          </p:cNvSpPr>
          <p:nvPr>
            <p:ph idx="1"/>
          </p:nvPr>
        </p:nvSpPr>
        <p:spPr/>
        <p:txBody>
          <a:bodyPr/>
          <a:lstStyle/>
          <a:p>
            <a:r>
              <a:rPr lang="en-US" altLang="vi-VN"/>
              <a:t>Biểu thức Xpath </a:t>
            </a:r>
            <a:r>
              <a:rPr lang="en-US" altLang="vi-VN">
                <a:solidFill>
                  <a:srgbClr val="FF0000"/>
                </a:solidFill>
              </a:rPr>
              <a:t>ngắn gọn, rõ ràng</a:t>
            </a:r>
            <a:r>
              <a:rPr lang="en-US" altLang="vi-VN"/>
              <a:t>.</a:t>
            </a:r>
          </a:p>
          <a:p>
            <a:r>
              <a:rPr lang="en-US" altLang="vi-VN">
                <a:solidFill>
                  <a:srgbClr val="FF0000"/>
                </a:solidFill>
              </a:rPr>
              <a:t>Hiểu được các node phức tạp trong tài liệu XML </a:t>
            </a:r>
            <a:r>
              <a:rPr lang="en-US" altLang="vi-VN"/>
              <a:t>và biết các mối quan hệ giữa chúng.</a:t>
            </a:r>
          </a:p>
          <a:p>
            <a:r>
              <a:rPr lang="en-US" altLang="vi-VN"/>
              <a:t>Một hạn chế của Xpath là </a:t>
            </a:r>
            <a:r>
              <a:rPr lang="en-US" altLang="vi-VN" i="1">
                <a:solidFill>
                  <a:srgbClr val="FF0000"/>
                </a:solidFill>
              </a:rPr>
              <a:t>không cung cấp cách chuyển đổi tập kết quả trả về</a:t>
            </a:r>
            <a:r>
              <a:rPr lang="en-US" altLang="vi-VN"/>
              <a:t>. </a:t>
            </a:r>
          </a:p>
          <a:p>
            <a:pPr lvl="1"/>
            <a:r>
              <a:rPr lang="en-US" altLang="vi-VN"/>
              <a:t>Ở ví dụ trên không thể sắp kết quả hiện thị tăng dần theo tên.</a:t>
            </a:r>
          </a:p>
          <a:p>
            <a:endParaRPr lang="en-US"/>
          </a:p>
        </p:txBody>
      </p:sp>
    </p:spTree>
    <p:extLst>
      <p:ext uri="{BB962C8B-B14F-4D97-AF65-F5344CB8AC3E}">
        <p14:creationId xmlns:p14="http://schemas.microsoft.com/office/powerpoint/2010/main" val="27752769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A686-6F10-EB46-AB47-68657D8A80B3}"/>
              </a:ext>
            </a:extLst>
          </p:cNvPr>
          <p:cNvSpPr>
            <a:spLocks noGrp="1"/>
          </p:cNvSpPr>
          <p:nvPr>
            <p:ph type="title"/>
          </p:nvPr>
        </p:nvSpPr>
        <p:spPr/>
        <p:txBody>
          <a:bodyPr/>
          <a:lstStyle/>
          <a:p>
            <a:r>
              <a:rPr lang="en-US"/>
              <a:t>XQuery</a:t>
            </a:r>
          </a:p>
        </p:txBody>
      </p:sp>
      <p:sp>
        <p:nvSpPr>
          <p:cNvPr id="3" name="Content Placeholder 2">
            <a:extLst>
              <a:ext uri="{FF2B5EF4-FFF2-40B4-BE49-F238E27FC236}">
                <a16:creationId xmlns:a16="http://schemas.microsoft.com/office/drawing/2014/main" id="{E09DAB98-D3C0-E340-A3B0-42646CD2FDA2}"/>
              </a:ext>
            </a:extLst>
          </p:cNvPr>
          <p:cNvSpPr>
            <a:spLocks noGrp="1"/>
          </p:cNvSpPr>
          <p:nvPr>
            <p:ph idx="1"/>
          </p:nvPr>
        </p:nvSpPr>
        <p:spPr/>
        <p:txBody>
          <a:bodyPr/>
          <a:lstStyle/>
          <a:p>
            <a:r>
              <a:rPr lang="en-US" altLang="vi-VN"/>
              <a:t>Phức tạp hơn so với Xpath.</a:t>
            </a:r>
          </a:p>
          <a:p>
            <a:r>
              <a:rPr lang="en-US" altLang="vi-VN">
                <a:solidFill>
                  <a:srgbClr val="FF0000"/>
                </a:solidFill>
              </a:rPr>
              <a:t>Sử dụng cú pháp pha trộn XML và Xpath.</a:t>
            </a:r>
          </a:p>
          <a:p>
            <a:r>
              <a:rPr lang="en-US" altLang="vi-VN"/>
              <a:t>Khắc phục được nhược điểm của Xpath:</a:t>
            </a:r>
          </a:p>
          <a:p>
            <a:pPr lvl="1"/>
            <a:r>
              <a:rPr lang="en-US" altLang="vi-VN" sz="2400">
                <a:solidFill>
                  <a:srgbClr val="FF0000"/>
                </a:solidFill>
              </a:rPr>
              <a:t>Sắp xếp kết quả của câu truy vấn hoặc chuyển chúng thành HTML, CSV, SQL, XML …</a:t>
            </a:r>
          </a:p>
          <a:p>
            <a:pPr lvl="1"/>
            <a:r>
              <a:rPr lang="en-US" altLang="vi-VN" sz="2400"/>
              <a:t>Cung cấp tính năng biểu thức FLWOR.</a:t>
            </a:r>
          </a:p>
          <a:p>
            <a:pPr lvl="1"/>
            <a:r>
              <a:rPr lang="en-US" altLang="vi-VN" sz="2400">
                <a:solidFill>
                  <a:srgbClr val="FF0000"/>
                </a:solidFill>
              </a:rPr>
              <a:t>Sử dụng hàm và đệ quy.</a:t>
            </a:r>
          </a:p>
          <a:p>
            <a:pPr lvl="1"/>
            <a:r>
              <a:rPr lang="en-US" altLang="vi-VN" sz="2400"/>
              <a:t>Diễn tả các phép nối.</a:t>
            </a:r>
          </a:p>
          <a:p>
            <a:endParaRPr lang="en-US"/>
          </a:p>
        </p:txBody>
      </p:sp>
    </p:spTree>
    <p:extLst>
      <p:ext uri="{BB962C8B-B14F-4D97-AF65-F5344CB8AC3E}">
        <p14:creationId xmlns:p14="http://schemas.microsoft.com/office/powerpoint/2010/main" val="25399239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D4FC-2B8C-0D42-AEBD-C21CC9BAF72D}"/>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05C4FFA4-B995-7B40-AD98-20C05BA33F67}"/>
              </a:ext>
            </a:extLst>
          </p:cNvPr>
          <p:cNvSpPr>
            <a:spLocks noGrp="1"/>
          </p:cNvSpPr>
          <p:nvPr>
            <p:ph idx="1"/>
          </p:nvPr>
        </p:nvSpPr>
        <p:spPr>
          <a:xfrm>
            <a:off x="609600" y="1166018"/>
            <a:ext cx="11353800" cy="4853782"/>
          </a:xfrm>
        </p:spPr>
        <p:txBody>
          <a:bodyPr/>
          <a:lstStyle/>
          <a:p>
            <a:pPr eaLnBrk="1" hangingPunct="1"/>
            <a:r>
              <a:rPr lang="en-US" altLang="vi-VN"/>
              <a:t>SQL (Structured Query Language):</a:t>
            </a:r>
          </a:p>
          <a:p>
            <a:pPr lvl="1" eaLnBrk="1" hangingPunct="1"/>
            <a:r>
              <a:rPr lang="en-US" altLang="vi-VN">
                <a:solidFill>
                  <a:srgbClr val="FF0000"/>
                </a:solidFill>
              </a:rPr>
              <a:t>Là ngôn ngữ cấp cao.</a:t>
            </a:r>
          </a:p>
          <a:p>
            <a:pPr lvl="1" eaLnBrk="1" hangingPunct="1"/>
            <a:r>
              <a:rPr lang="en-US" altLang="vi-VN"/>
              <a:t>Dùng để truy vấn dữ liệu trong CSDL quan hệ.</a:t>
            </a:r>
          </a:p>
          <a:p>
            <a:pPr lvl="1" eaLnBrk="1" hangingPunct="1"/>
            <a:r>
              <a:rPr lang="en-US" altLang="vi-VN">
                <a:solidFill>
                  <a:srgbClr val="FF0000"/>
                </a:solidFill>
              </a:rPr>
              <a:t>Được IBM phát triển (1970s).</a:t>
            </a:r>
          </a:p>
          <a:p>
            <a:pPr lvl="1" eaLnBrk="1" hangingPunct="1"/>
            <a:r>
              <a:rPr lang="en-US" altLang="vi-VN"/>
              <a:t>Được gọi là SEQUEL.</a:t>
            </a:r>
          </a:p>
          <a:p>
            <a:pPr lvl="1" eaLnBrk="1" hangingPunct="1"/>
            <a:r>
              <a:rPr lang="en-US" altLang="vi-VN">
                <a:solidFill>
                  <a:srgbClr val="FF0000"/>
                </a:solidFill>
              </a:rPr>
              <a:t>Được ANSI công nhận và phát triển thành chuẩn SQL-86, SQL-92, SQL-99.</a:t>
            </a:r>
          </a:p>
          <a:p>
            <a:r>
              <a:rPr lang="en-US"/>
              <a:t>Đây là ngôn ngữ chuẩn dùng để truy vấn trong các CSDL quan hệ. Các CSDL quan hệ dù khác nhau về nền tảng và hãng sản xuất nhưng luôn có điểm chung là dùng SQL làm ngôn ngữ truy vấn.</a:t>
            </a:r>
          </a:p>
        </p:txBody>
      </p:sp>
    </p:spTree>
    <p:extLst>
      <p:ext uri="{BB962C8B-B14F-4D97-AF65-F5344CB8AC3E}">
        <p14:creationId xmlns:p14="http://schemas.microsoft.com/office/powerpoint/2010/main" val="2491847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0B3D-B331-A54E-84BA-E4D50D24CB74}"/>
              </a:ext>
            </a:extLst>
          </p:cNvPr>
          <p:cNvSpPr>
            <a:spLocks noGrp="1"/>
          </p:cNvSpPr>
          <p:nvPr>
            <p:ph type="title"/>
          </p:nvPr>
        </p:nvSpPr>
        <p:spPr/>
        <p:txBody>
          <a:bodyPr/>
          <a:lstStyle/>
          <a:p>
            <a:r>
              <a:rPr lang="en-US"/>
              <a:t>Biểu thức FLOWR</a:t>
            </a:r>
          </a:p>
        </p:txBody>
      </p:sp>
      <p:sp>
        <p:nvSpPr>
          <p:cNvPr id="3" name="Content Placeholder 2">
            <a:extLst>
              <a:ext uri="{FF2B5EF4-FFF2-40B4-BE49-F238E27FC236}">
                <a16:creationId xmlns:a16="http://schemas.microsoft.com/office/drawing/2014/main" id="{BD289DC9-EDE5-854C-9C91-4CA0CC030D37}"/>
              </a:ext>
            </a:extLst>
          </p:cNvPr>
          <p:cNvSpPr>
            <a:spLocks noGrp="1"/>
          </p:cNvSpPr>
          <p:nvPr>
            <p:ph idx="1"/>
          </p:nvPr>
        </p:nvSpPr>
        <p:spPr/>
        <p:txBody>
          <a:bodyPr/>
          <a:lstStyle/>
          <a:p>
            <a:r>
              <a:rPr lang="en-US" altLang="vi-VN"/>
              <a:t>Biểu thức FLWOR dùng để liên kết các tiêu chí rút trích dữ liệu và chuyển đổi tập kết quả trả về của câu truy vấn. </a:t>
            </a:r>
          </a:p>
          <a:p>
            <a:r>
              <a:rPr lang="en-US" altLang="vi-VN"/>
              <a:t>FLWOR là viết tắt của các từ </a:t>
            </a:r>
            <a:r>
              <a:rPr lang="en-US" altLang="vi-VN" b="1">
                <a:solidFill>
                  <a:srgbClr val="FF0000"/>
                </a:solidFill>
              </a:rPr>
              <a:t>f</a:t>
            </a:r>
            <a:r>
              <a:rPr lang="en-US" altLang="vi-VN">
                <a:solidFill>
                  <a:srgbClr val="FF0000"/>
                </a:solidFill>
              </a:rPr>
              <a:t>or, </a:t>
            </a:r>
            <a:r>
              <a:rPr lang="en-US" altLang="vi-VN" b="1">
                <a:solidFill>
                  <a:srgbClr val="FF0000"/>
                </a:solidFill>
              </a:rPr>
              <a:t>l</a:t>
            </a:r>
            <a:r>
              <a:rPr lang="en-US" altLang="vi-VN">
                <a:solidFill>
                  <a:srgbClr val="FF0000"/>
                </a:solidFill>
              </a:rPr>
              <a:t>et, </a:t>
            </a:r>
            <a:r>
              <a:rPr lang="en-US" altLang="vi-VN" b="1">
                <a:solidFill>
                  <a:srgbClr val="FF0000"/>
                </a:solidFill>
              </a:rPr>
              <a:t>w</a:t>
            </a:r>
            <a:r>
              <a:rPr lang="en-US" altLang="vi-VN">
                <a:solidFill>
                  <a:srgbClr val="FF0000"/>
                </a:solidFill>
              </a:rPr>
              <a:t>here, </a:t>
            </a:r>
            <a:r>
              <a:rPr lang="en-US" altLang="vi-VN" b="1">
                <a:solidFill>
                  <a:srgbClr val="FF0000"/>
                </a:solidFill>
              </a:rPr>
              <a:t>o</a:t>
            </a:r>
            <a:r>
              <a:rPr lang="en-US" altLang="vi-VN">
                <a:solidFill>
                  <a:srgbClr val="FF0000"/>
                </a:solidFill>
              </a:rPr>
              <a:t>rder</a:t>
            </a:r>
            <a:r>
              <a:rPr lang="en-US" altLang="vi-VN"/>
              <a:t> by và </a:t>
            </a:r>
            <a:r>
              <a:rPr lang="en-US" altLang="vi-VN" b="1">
                <a:solidFill>
                  <a:srgbClr val="FF0000"/>
                </a:solidFill>
              </a:rPr>
              <a:t>r</a:t>
            </a:r>
            <a:r>
              <a:rPr lang="en-US" altLang="vi-VN">
                <a:solidFill>
                  <a:srgbClr val="FF0000"/>
                </a:solidFill>
              </a:rPr>
              <a:t>eturn.</a:t>
            </a:r>
          </a:p>
          <a:p>
            <a:r>
              <a:rPr lang="en-US" altLang="vi-VN"/>
              <a:t>Bắt đầu bằng một biểu thức </a:t>
            </a:r>
            <a:r>
              <a:rPr lang="en-US" altLang="vi-VN" i="1">
                <a:solidFill>
                  <a:srgbClr val="FF0000"/>
                </a:solidFill>
              </a:rPr>
              <a:t>for</a:t>
            </a:r>
            <a:r>
              <a:rPr lang="en-US" altLang="vi-VN"/>
              <a:t> hoặc </a:t>
            </a:r>
            <a:r>
              <a:rPr lang="en-US" altLang="vi-VN" i="1">
                <a:solidFill>
                  <a:srgbClr val="FF0000"/>
                </a:solidFill>
              </a:rPr>
              <a:t>let</a:t>
            </a:r>
            <a:r>
              <a:rPr lang="en-US" altLang="vi-VN"/>
              <a:t> và kết thúc bằng một biểu thức </a:t>
            </a:r>
            <a:r>
              <a:rPr lang="en-US" altLang="vi-VN" i="1">
                <a:solidFill>
                  <a:srgbClr val="FF0000"/>
                </a:solidFill>
              </a:rPr>
              <a:t>return</a:t>
            </a:r>
            <a:r>
              <a:rPr lang="en-US" altLang="vi-VN" i="1"/>
              <a:t>.</a:t>
            </a:r>
          </a:p>
          <a:p>
            <a:endParaRPr lang="en-US"/>
          </a:p>
        </p:txBody>
      </p:sp>
    </p:spTree>
    <p:extLst>
      <p:ext uri="{BB962C8B-B14F-4D97-AF65-F5344CB8AC3E}">
        <p14:creationId xmlns:p14="http://schemas.microsoft.com/office/powerpoint/2010/main" val="32693049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D54-5970-8D47-BB3E-E567192DBFAE}"/>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BE065FDF-7606-DB42-BE3E-FD25FEA02373}"/>
              </a:ext>
            </a:extLst>
          </p:cNvPr>
          <p:cNvSpPr>
            <a:spLocks noGrp="1"/>
          </p:cNvSpPr>
          <p:nvPr>
            <p:ph idx="1"/>
          </p:nvPr>
        </p:nvSpPr>
        <p:spPr/>
        <p:txBody>
          <a:bodyPr/>
          <a:lstStyle/>
          <a:p>
            <a:r>
              <a:rPr lang="en-US" altLang="vi-VN"/>
              <a:t>Tìm tên của người dùng dưới 18 tuổi, có </a:t>
            </a:r>
            <a:r>
              <a:rPr lang="en-US" altLang="vi-VN">
                <a:solidFill>
                  <a:srgbClr val="FF0000"/>
                </a:solidFill>
              </a:rPr>
              <a:t>sắp xếp kết quả tăng dần</a:t>
            </a:r>
            <a:r>
              <a:rPr lang="en-US" altLang="vi-VN"/>
              <a:t>.</a:t>
            </a:r>
          </a:p>
          <a:p>
            <a:endParaRPr lang="en-US"/>
          </a:p>
          <a:p>
            <a:endParaRPr lang="en-US"/>
          </a:p>
          <a:p>
            <a:endParaRPr lang="en-US"/>
          </a:p>
          <a:p>
            <a:endParaRPr lang="en-US"/>
          </a:p>
          <a:p>
            <a:endParaRPr lang="en-US"/>
          </a:p>
          <a:p>
            <a:endParaRPr lang="en-US"/>
          </a:p>
        </p:txBody>
      </p:sp>
      <p:sp>
        <p:nvSpPr>
          <p:cNvPr id="4" name="TextBox 6">
            <a:extLst>
              <a:ext uri="{FF2B5EF4-FFF2-40B4-BE49-F238E27FC236}">
                <a16:creationId xmlns:a16="http://schemas.microsoft.com/office/drawing/2014/main" id="{177A5FFE-95BE-FF42-9C4B-715BB80634BF}"/>
              </a:ext>
            </a:extLst>
          </p:cNvPr>
          <p:cNvSpPr txBox="1">
            <a:spLocks noChangeArrowheads="1"/>
          </p:cNvSpPr>
          <p:nvPr/>
        </p:nvSpPr>
        <p:spPr bwMode="auto">
          <a:xfrm>
            <a:off x="3733800" y="2438400"/>
            <a:ext cx="410845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for $user in $xml//user[age lt 18] </a:t>
            </a:r>
          </a:p>
          <a:p>
            <a:pPr>
              <a:buFont typeface="Verdana" panose="020B0604030504040204" pitchFamily="34" charset="0"/>
              <a:buAutoNum type="arabicPeriod"/>
            </a:pPr>
            <a:r>
              <a:rPr lang="en-US" altLang="vi-VN" sz="1600">
                <a:solidFill>
                  <a:srgbClr val="008000"/>
                </a:solidFill>
              </a:rPr>
              <a:t>order by $user/name/last</a:t>
            </a:r>
          </a:p>
          <a:p>
            <a:pPr>
              <a:buFont typeface="Verdana" panose="020B0604030504040204" pitchFamily="34" charset="0"/>
              <a:buAutoNum type="arabicPeriod"/>
            </a:pPr>
            <a:r>
              <a:rPr lang="en-US" altLang="vi-VN" sz="1600">
                <a:solidFill>
                  <a:srgbClr val="008000"/>
                </a:solidFill>
              </a:rPr>
              <a:t>return $user/name/last/text() </a:t>
            </a:r>
          </a:p>
          <a:p>
            <a:pPr>
              <a:buFont typeface="Verdana" panose="020B0604030504040204" pitchFamily="34" charset="0"/>
              <a:buAutoNum type="arabicPeriod"/>
            </a:pPr>
            <a:endParaRPr lang="en-US" altLang="vi-VN" sz="1600">
              <a:solidFill>
                <a:srgbClr val="008000"/>
              </a:solidFill>
            </a:endParaRP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Serafina </a:t>
            </a:r>
          </a:p>
          <a:p>
            <a:pPr>
              <a:buFont typeface="Verdana" panose="020B0604030504040204" pitchFamily="34" charset="0"/>
              <a:buAutoNum type="arabicPeriod"/>
            </a:pPr>
            <a:r>
              <a:rPr lang="en-US" altLang="vi-VN" sz="1600">
                <a:solidFill>
                  <a:srgbClr val="008000"/>
                </a:solidFill>
              </a:rPr>
              <a:t>             Solis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34395411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E2E-8321-6648-8BE3-5D476F748AEA}"/>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78F4AA79-823B-3B4B-8A4A-024220C2C105}"/>
              </a:ext>
            </a:extLst>
          </p:cNvPr>
          <p:cNvSpPr>
            <a:spLocks noGrp="1"/>
          </p:cNvSpPr>
          <p:nvPr>
            <p:ph idx="1"/>
          </p:nvPr>
        </p:nvSpPr>
        <p:spPr/>
        <p:txBody>
          <a:bodyPr/>
          <a:lstStyle/>
          <a:p>
            <a:r>
              <a:rPr lang="en-US" altLang="vi-VN"/>
              <a:t>Kết quả truy vấn trả về 1 đoạn HTML, danh sách có đánh số thứ tự.</a:t>
            </a:r>
          </a:p>
        </p:txBody>
      </p:sp>
      <p:sp>
        <p:nvSpPr>
          <p:cNvPr id="4" name="TextBox 6">
            <a:extLst>
              <a:ext uri="{FF2B5EF4-FFF2-40B4-BE49-F238E27FC236}">
                <a16:creationId xmlns:a16="http://schemas.microsoft.com/office/drawing/2014/main" id="{83245A9C-2364-D043-AD7D-9CDFD2A05F7F}"/>
              </a:ext>
            </a:extLst>
          </p:cNvPr>
          <p:cNvSpPr txBox="1">
            <a:spLocks noChangeArrowheads="1"/>
          </p:cNvSpPr>
          <p:nvPr/>
        </p:nvSpPr>
        <p:spPr bwMode="auto">
          <a:xfrm>
            <a:off x="3048000" y="2590800"/>
            <a:ext cx="64531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return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for $user in $xml//user[age lt 18] </a:t>
            </a:r>
          </a:p>
          <a:p>
            <a:pPr>
              <a:buFont typeface="Verdana" panose="020B0604030504040204" pitchFamily="34" charset="0"/>
              <a:buAutoNum type="arabicPeriod"/>
            </a:pPr>
            <a:r>
              <a:rPr lang="en-US" altLang="vi-VN" sz="1600">
                <a:solidFill>
                  <a:srgbClr val="008000"/>
                </a:solidFill>
              </a:rPr>
              <a:t> 		order by $user/name/last </a:t>
            </a:r>
          </a:p>
          <a:p>
            <a:pPr>
              <a:buFont typeface="Verdana" panose="020B0604030504040204" pitchFamily="34" charset="0"/>
              <a:buAutoNum type="arabicPeriod"/>
            </a:pPr>
            <a:r>
              <a:rPr lang="en-US" altLang="vi-VN" sz="1600">
                <a:solidFill>
                  <a:srgbClr val="008000"/>
                </a:solidFill>
              </a:rPr>
              <a:t> 		return &lt;li&gt;{$user/name/last/text()}&lt;/li&gt;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&lt;ol&gt;&lt;li&gt;Serafina&lt;/li&gt;&lt;li&gt;Solis&lt;/li&gt;&lt;/ol&gt;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77213183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0F07-8805-EE4C-84B7-5E33C6657C33}"/>
              </a:ext>
            </a:extLst>
          </p:cNvPr>
          <p:cNvSpPr>
            <a:spLocks noGrp="1"/>
          </p:cNvSpPr>
          <p:nvPr>
            <p:ph type="title"/>
          </p:nvPr>
        </p:nvSpPr>
        <p:spPr/>
        <p:txBody>
          <a:bodyPr/>
          <a:lstStyle/>
          <a:p>
            <a:r>
              <a:rPr lang="en-US"/>
              <a:t>Sử dụng hàm và đệ quy</a:t>
            </a:r>
          </a:p>
        </p:txBody>
      </p:sp>
      <p:sp>
        <p:nvSpPr>
          <p:cNvPr id="3" name="Content Placeholder 2">
            <a:extLst>
              <a:ext uri="{FF2B5EF4-FFF2-40B4-BE49-F238E27FC236}">
                <a16:creationId xmlns:a16="http://schemas.microsoft.com/office/drawing/2014/main" id="{15B3B8CF-B9A9-FD49-96A8-A782C6C5C951}"/>
              </a:ext>
            </a:extLst>
          </p:cNvPr>
          <p:cNvSpPr>
            <a:spLocks noGrp="1"/>
          </p:cNvSpPr>
          <p:nvPr>
            <p:ph idx="1"/>
          </p:nvPr>
        </p:nvSpPr>
        <p:spPr/>
        <p:txBody>
          <a:bodyPr/>
          <a:lstStyle/>
          <a:p>
            <a:r>
              <a:rPr lang="vi-VN"/>
              <a:t>Xquery cung cấp </a:t>
            </a:r>
            <a:r>
              <a:rPr lang="vi-VN">
                <a:solidFill>
                  <a:srgbClr val="FF0000"/>
                </a:solidFill>
              </a:rPr>
              <a:t>các hàm, các phép toán</a:t>
            </a:r>
            <a:r>
              <a:rPr lang="vi-VN"/>
              <a:t> được xây dựng sẳn và cho phép định nghĩa các hàm riêng.</a:t>
            </a:r>
          </a:p>
          <a:p>
            <a:r>
              <a:rPr lang="vi-VN"/>
              <a:t>Xquery cũng </a:t>
            </a:r>
            <a:r>
              <a:rPr lang="vi-VN">
                <a:solidFill>
                  <a:srgbClr val="FF0000"/>
                </a:solidFill>
              </a:rPr>
              <a:t>hỗ trợ đệ quy</a:t>
            </a:r>
            <a:r>
              <a:rPr lang="vi-VN"/>
              <a:t>: tiện lợi khi làm việc với XML (có thể chứa các node lồng nhau tùy ý).</a:t>
            </a:r>
          </a:p>
          <a:p>
            <a:endParaRPr lang="en-US"/>
          </a:p>
        </p:txBody>
      </p:sp>
    </p:spTree>
    <p:extLst>
      <p:ext uri="{BB962C8B-B14F-4D97-AF65-F5344CB8AC3E}">
        <p14:creationId xmlns:p14="http://schemas.microsoft.com/office/powerpoint/2010/main" val="27585290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D98C-BBAE-FB41-84F6-4213A28BCC01}"/>
              </a:ext>
            </a:extLst>
          </p:cNvPr>
          <p:cNvSpPr>
            <a:spLocks noGrp="1"/>
          </p:cNvSpPr>
          <p:nvPr>
            <p:ph type="title"/>
          </p:nvPr>
        </p:nvSpPr>
        <p:spPr/>
        <p:txBody>
          <a:bodyPr/>
          <a:lstStyle/>
          <a:p>
            <a:r>
              <a:rPr lang="en-US"/>
              <a:t>Ví dụ 4</a:t>
            </a:r>
          </a:p>
        </p:txBody>
      </p:sp>
      <p:sp>
        <p:nvSpPr>
          <p:cNvPr id="3" name="Content Placeholder 2">
            <a:extLst>
              <a:ext uri="{FF2B5EF4-FFF2-40B4-BE49-F238E27FC236}">
                <a16:creationId xmlns:a16="http://schemas.microsoft.com/office/drawing/2014/main" id="{22CABCD9-3981-074F-A8BA-FDE693036A0A}"/>
              </a:ext>
            </a:extLst>
          </p:cNvPr>
          <p:cNvSpPr>
            <a:spLocks noGrp="1"/>
          </p:cNvSpPr>
          <p:nvPr>
            <p:ph idx="1"/>
          </p:nvPr>
        </p:nvSpPr>
        <p:spPr/>
        <p:txBody>
          <a:bodyPr/>
          <a:lstStyle/>
          <a:p>
            <a:r>
              <a:rPr lang="en-US" altLang="vi-VN"/>
              <a:t>Định nghĩa hàm transform-names dùng để thay đổi tên các node trong bất kỳ tài liệu XML nào.</a:t>
            </a:r>
          </a:p>
          <a:p>
            <a:endParaRPr lang="en-US"/>
          </a:p>
        </p:txBody>
      </p:sp>
    </p:spTree>
    <p:extLst>
      <p:ext uri="{BB962C8B-B14F-4D97-AF65-F5344CB8AC3E}">
        <p14:creationId xmlns:p14="http://schemas.microsoft.com/office/powerpoint/2010/main" val="37333066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D102C-236B-1243-AAEF-99E275E7C5D2}"/>
              </a:ext>
            </a:extLst>
          </p:cNvPr>
          <p:cNvSpPr txBox="1">
            <a:spLocks noChangeArrowheads="1"/>
          </p:cNvSpPr>
          <p:nvPr/>
        </p:nvSpPr>
        <p:spPr bwMode="auto">
          <a:xfrm>
            <a:off x="1600200" y="22860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8000"/>
                </a:solidFill>
              </a:rPr>
              <a:t>(: Part 1 :)</a:t>
            </a:r>
          </a:p>
          <a:p>
            <a:pPr>
              <a:buFont typeface="Verdana" panose="020B0604030504040204" pitchFamily="34" charset="0"/>
              <a:buAutoNum type="arabicPeriod"/>
            </a:pPr>
            <a:r>
              <a:rPr lang="en-US" altLang="vi-VN" sz="1400" b="1">
                <a:solidFill>
                  <a:srgbClr val="008000"/>
                </a:solidFill>
              </a:rPr>
              <a:t>define function transform-names($node as node()) as node() {</a:t>
            </a:r>
          </a:p>
          <a:p>
            <a:pPr>
              <a:buFont typeface="Verdana" panose="020B0604030504040204" pitchFamily="34" charset="0"/>
              <a:buAutoNum type="arabicPeriod"/>
            </a:pPr>
            <a:r>
              <a:rPr lang="en-US" altLang="vi-VN" sz="1400" b="1">
                <a:solidFill>
                  <a:srgbClr val="008000"/>
                </a:solidFill>
              </a:rPr>
              <a:t>  element{replace(name($node), "_", "-")} {</a:t>
            </a:r>
          </a:p>
          <a:p>
            <a:pPr>
              <a:buFont typeface="Verdana" panose="020B0604030504040204" pitchFamily="34" charset="0"/>
              <a:buAutoNum type="arabicPeriod"/>
            </a:pPr>
            <a:r>
              <a:rPr lang="en-US" altLang="vi-VN" sz="1400" b="1">
                <a:solidFill>
                  <a:srgbClr val="008000"/>
                </a:solidFill>
              </a:rPr>
              <a:t>    $node/text(), for $subnode in $node/* return transform-names($subnode)</a:t>
            </a:r>
          </a:p>
          <a:p>
            <a:pPr>
              <a:buFont typeface="Verdana" panose="020B0604030504040204" pitchFamily="34" charset="0"/>
              <a:buAutoNum type="arabicPeriod"/>
            </a:pPr>
            <a:r>
              <a:rPr lang="en-US" altLang="vi-VN" sz="1400">
                <a:solidFill>
                  <a:srgbClr val="008000"/>
                </a:solidFill>
              </a:rPr>
              <a:t>  }</a:t>
            </a:r>
          </a:p>
          <a:p>
            <a:pPr>
              <a:buFont typeface="Verdana" panose="020B0604030504040204" pitchFamily="34" charset="0"/>
              <a:buAutoNum type="arabicPeriod"/>
            </a:pPr>
            <a:r>
              <a:rPr lang="en-US" altLang="vi-VN" sz="1400">
                <a:solidFill>
                  <a:srgbClr val="008000"/>
                </a:solidFill>
              </a:rPr>
              <a:t>}</a:t>
            </a:r>
          </a:p>
        </p:txBody>
      </p:sp>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p:txBody>
          <a:bodyPr/>
          <a:lstStyle/>
          <a:p>
            <a:r>
              <a:rPr lang="en-US"/>
              <a:t>Ví dụ 4 – xquery (1)</a:t>
            </a:r>
          </a:p>
        </p:txBody>
      </p:sp>
    </p:spTree>
    <p:extLst>
      <p:ext uri="{BB962C8B-B14F-4D97-AF65-F5344CB8AC3E}">
        <p14:creationId xmlns:p14="http://schemas.microsoft.com/office/powerpoint/2010/main" val="19250525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(2)</a:t>
            </a:r>
          </a:p>
        </p:txBody>
      </p:sp>
      <p:sp>
        <p:nvSpPr>
          <p:cNvPr id="6" name="TextBox 6">
            <a:extLst>
              <a:ext uri="{FF2B5EF4-FFF2-40B4-BE49-F238E27FC236}">
                <a16:creationId xmlns:a16="http://schemas.microsoft.com/office/drawing/2014/main" id="{F76EA090-7FDC-084C-BE35-2684364D12C4}"/>
              </a:ext>
            </a:extLst>
          </p:cNvPr>
          <p:cNvSpPr txBox="1">
            <a:spLocks noChangeArrowheads="1"/>
          </p:cNvSpPr>
          <p:nvPr/>
        </p:nvSpPr>
        <p:spPr bwMode="auto">
          <a:xfrm>
            <a:off x="1676400" y="1219200"/>
            <a:ext cx="6477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7"/>
            </a:pPr>
            <a:r>
              <a:rPr lang="en-US" altLang="vi-VN" sz="1200">
                <a:solidFill>
                  <a:srgbClr val="008000"/>
                </a:solidFill>
              </a:rPr>
              <a:t>(: Part 2 :)</a:t>
            </a:r>
          </a:p>
          <a:p>
            <a:pPr>
              <a:buFont typeface="Verdana" panose="020B0604030504040204" pitchFamily="34" charset="0"/>
              <a:buAutoNum type="arabicPeriod" startAt="7"/>
            </a:pPr>
            <a:r>
              <a:rPr lang="en-US" altLang="vi-VN" sz="1200">
                <a:solidFill>
                  <a:srgbClr val="008000"/>
                </a:solidFill>
              </a:rPr>
              <a:t>let $xml:=</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  &lt;item_type&gt;book&lt;/item_type&gt;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&lt;first_name&gt;Charles&lt;/first_name&gt;</a:t>
            </a:r>
          </a:p>
          <a:p>
            <a:pPr>
              <a:buFont typeface="Verdana" panose="020B0604030504040204" pitchFamily="34" charset="0"/>
              <a:buAutoNum type="arabicPeriod" startAt="7"/>
            </a:pPr>
            <a:r>
              <a:rPr lang="en-US" altLang="vi-VN" sz="1200">
                <a:solidFill>
                  <a:srgbClr val="008000"/>
                </a:solidFill>
              </a:rPr>
              <a:t>      &lt;last_name&gt;Edward&lt;/last_name&gt;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&lt;home_street&gt;206 S. Solomon St.&lt;/home_street&gt;</a:t>
            </a:r>
          </a:p>
          <a:p>
            <a:pPr>
              <a:buFont typeface="Verdana" panose="020B0604030504040204" pitchFamily="34" charset="0"/>
              <a:buAutoNum type="arabicPeriod" startAt="7"/>
            </a:pPr>
            <a:r>
              <a:rPr lang="en-US" altLang="vi-VN" sz="1200">
                <a:solidFill>
                  <a:srgbClr val="008000"/>
                </a:solidFill>
              </a:rPr>
              <a:t>        &lt;home_city&gt;New Orleans&lt;/home_city&gt;</a:t>
            </a:r>
          </a:p>
          <a:p>
            <a:pPr>
              <a:buFont typeface="Verdana" panose="020B0604030504040204" pitchFamily="34" charset="0"/>
              <a:buAutoNum type="arabicPeriod" startAt="7"/>
            </a:pPr>
            <a:r>
              <a:rPr lang="en-US" altLang="vi-VN" sz="1200">
                <a:solidFill>
                  <a:srgbClr val="008000"/>
                </a:solidFill>
              </a:rPr>
              <a:t>        &lt;home_state&gt;LA&lt;/home_state&gt;</a:t>
            </a:r>
          </a:p>
          <a:p>
            <a:pPr>
              <a:buFont typeface="Verdana" panose="020B0604030504040204" pitchFamily="34" charset="0"/>
              <a:buAutoNum type="arabicPeriod" startAt="7"/>
            </a:pPr>
            <a:r>
              <a:rPr lang="en-US" altLang="vi-VN" sz="1200">
                <a:solidFill>
                  <a:srgbClr val="008000"/>
                </a:solidFill>
              </a:rPr>
              <a:t>        &lt;home_zip&gt;70119&lt;/home_zip&gt;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&lt;last_name&gt;Salinas&lt;/last_name&gt;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return transform-names($xml)</a:t>
            </a:r>
          </a:p>
        </p:txBody>
      </p:sp>
    </p:spTree>
    <p:extLst>
      <p:ext uri="{BB962C8B-B14F-4D97-AF65-F5344CB8AC3E}">
        <p14:creationId xmlns:p14="http://schemas.microsoft.com/office/powerpoint/2010/main" val="298331185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(3)</a:t>
            </a:r>
          </a:p>
        </p:txBody>
      </p:sp>
      <p:sp>
        <p:nvSpPr>
          <p:cNvPr id="4" name="TextBox 6">
            <a:extLst>
              <a:ext uri="{FF2B5EF4-FFF2-40B4-BE49-F238E27FC236}">
                <a16:creationId xmlns:a16="http://schemas.microsoft.com/office/drawing/2014/main" id="{7A328816-E4A5-584A-A340-4E735CB12BF8}"/>
              </a:ext>
            </a:extLst>
          </p:cNvPr>
          <p:cNvSpPr txBox="1">
            <a:spLocks noChangeArrowheads="1"/>
          </p:cNvSpPr>
          <p:nvPr/>
        </p:nvSpPr>
        <p:spPr bwMode="auto">
          <a:xfrm>
            <a:off x="1066800" y="1371600"/>
            <a:ext cx="7086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mj-lt"/>
              <a:buAutoNum type="arabicPeriod" startAt="28"/>
            </a:pPr>
            <a:r>
              <a:rPr lang="en-US" altLang="vi-VN" sz="1200">
                <a:solidFill>
                  <a:srgbClr val="008000"/>
                </a:solidFill>
              </a:rPr>
              <a:t>(: Result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      &lt;item-type&gt;book&lt;/item-type&gt;</a:t>
            </a:r>
          </a:p>
          <a:p>
            <a:pPr>
              <a:buFont typeface="+mj-lt"/>
              <a:buAutoNum type="arabicPeriod" startAt="28"/>
            </a:pPr>
            <a:r>
              <a:rPr lang="en-US" altLang="vi-VN" sz="1200">
                <a:solidFill>
                  <a:srgbClr val="008000"/>
                </a:solidFill>
              </a:rPr>
              <a:t>      &lt;contributors&gt;</a:t>
            </a:r>
          </a:p>
          <a:p>
            <a:pPr>
              <a:buFont typeface="+mj-lt"/>
              <a:buAutoNum type="arabicPeriod" startAt="28"/>
            </a:pPr>
            <a:endParaRPr lang="en-US" altLang="vi-VN" sz="1200">
              <a:solidFill>
                <a:srgbClr val="008000"/>
              </a:solidFill>
            </a:endParaRP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&lt;first-name&gt;Charles&lt;/first-name&gt;</a:t>
            </a:r>
          </a:p>
          <a:p>
            <a:pPr>
              <a:buFont typeface="+mj-lt"/>
              <a:buAutoNum type="arabicPeriod" startAt="28"/>
            </a:pPr>
            <a:r>
              <a:rPr lang="en-US" altLang="vi-VN" sz="1200">
                <a:solidFill>
                  <a:srgbClr val="008000"/>
                </a:solidFill>
              </a:rPr>
              <a:t>          &lt;last-name&gt;Edward&lt;/last-name&gt;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&lt;home-street&gt;206 S. Solomon St.&lt;/home-street&gt;</a:t>
            </a:r>
          </a:p>
          <a:p>
            <a:pPr>
              <a:buFont typeface="+mj-lt"/>
              <a:buAutoNum type="arabicPeriod" startAt="28"/>
            </a:pPr>
            <a:r>
              <a:rPr lang="en-US" altLang="vi-VN" sz="1200">
                <a:solidFill>
                  <a:srgbClr val="008000"/>
                </a:solidFill>
              </a:rPr>
              <a:t>            &lt;home-city&gt;New Orleans&lt;/home-city&gt;</a:t>
            </a:r>
          </a:p>
          <a:p>
            <a:pPr>
              <a:buFont typeface="+mj-lt"/>
              <a:buAutoNum type="arabicPeriod" startAt="28"/>
            </a:pPr>
            <a:r>
              <a:rPr lang="en-US" altLang="vi-VN" sz="1200">
                <a:solidFill>
                  <a:srgbClr val="008000"/>
                </a:solidFill>
              </a:rPr>
              <a:t>            &lt;home-state&gt;LA&lt;/home-state&gt;</a:t>
            </a:r>
          </a:p>
          <a:p>
            <a:pPr>
              <a:buFont typeface="+mj-lt"/>
              <a:buAutoNum type="arabicPeriod" startAt="28"/>
            </a:pPr>
            <a:r>
              <a:rPr lang="en-US" altLang="vi-VN" sz="1200">
                <a:solidFill>
                  <a:srgbClr val="008000"/>
                </a:solidFill>
              </a:rPr>
              <a:t>            &lt;home-zip&gt;70119&lt;/home-zip&gt;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&lt;last-name&gt;Salinas&lt;/last-name&gt;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&lt;/contributors&gt;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a:t>
            </a:r>
          </a:p>
        </p:txBody>
      </p:sp>
    </p:spTree>
    <p:extLst>
      <p:ext uri="{BB962C8B-B14F-4D97-AF65-F5344CB8AC3E}">
        <p14:creationId xmlns:p14="http://schemas.microsoft.com/office/powerpoint/2010/main" val="17446594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MỘT SỐ DẠNG TRUY VẤN SELECT THƯỜNG GẶP</a:t>
            </a:r>
          </a:p>
        </p:txBody>
      </p:sp>
    </p:spTree>
    <p:extLst>
      <p:ext uri="{BB962C8B-B14F-4D97-AF65-F5344CB8AC3E}">
        <p14:creationId xmlns:p14="http://schemas.microsoft.com/office/powerpoint/2010/main" val="6053326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A26-3F87-F445-B7D4-CC9064A68F55}"/>
              </a:ext>
            </a:extLst>
          </p:cNvPr>
          <p:cNvSpPr>
            <a:spLocks noGrp="1"/>
          </p:cNvSpPr>
          <p:nvPr>
            <p:ph type="title"/>
          </p:nvPr>
        </p:nvSpPr>
        <p:spPr/>
        <p:txBody>
          <a:bodyPr/>
          <a:lstStyle/>
          <a:p>
            <a:r>
              <a:rPr lang="en-US"/>
              <a:t>CSDL QUẢN LÝ BÁN HÀNG</a:t>
            </a:r>
          </a:p>
        </p:txBody>
      </p:sp>
      <p:sp>
        <p:nvSpPr>
          <p:cNvPr id="3" name="Content Placeholder 2">
            <a:extLst>
              <a:ext uri="{FF2B5EF4-FFF2-40B4-BE49-F238E27FC236}">
                <a16:creationId xmlns:a16="http://schemas.microsoft.com/office/drawing/2014/main" id="{10C0915F-29AC-2248-9495-F1EECDD8A4DA}"/>
              </a:ext>
            </a:extLst>
          </p:cNvPr>
          <p:cNvSpPr>
            <a:spLocks noGrp="1"/>
          </p:cNvSpPr>
          <p:nvPr>
            <p:ph idx="1"/>
          </p:nvPr>
        </p:nvSpPr>
        <p:spPr>
          <a:xfrm>
            <a:off x="533400" y="1600201"/>
            <a:ext cx="11277600" cy="4525963"/>
          </a:xfrm>
        </p:spPr>
        <p:txBody>
          <a:bodyPr/>
          <a:lstStyle/>
          <a:p>
            <a:pPr marL="0" indent="0">
              <a:lnSpc>
                <a:spcPct val="150000"/>
              </a:lnSpc>
              <a:buNone/>
            </a:pPr>
            <a:r>
              <a:rPr lang="en-US" sz="2400" b="1"/>
              <a:t>KHACHHANG </a:t>
            </a:r>
            <a:r>
              <a:rPr lang="en-US" sz="2400"/>
              <a:t>(</a:t>
            </a:r>
            <a:r>
              <a:rPr lang="en-US" sz="2400" u="sng"/>
              <a:t>MAKH</a:t>
            </a:r>
            <a:r>
              <a:rPr lang="en-US" sz="2400"/>
              <a:t>, HOTEN, DCHI, SODT, NGSINH, DOANHSO, NGDK)</a:t>
            </a:r>
            <a:br>
              <a:rPr lang="en-US" sz="2400"/>
            </a:br>
            <a:r>
              <a:rPr lang="en-US" sz="2400" b="1"/>
              <a:t>NHANVIEN </a:t>
            </a:r>
            <a:r>
              <a:rPr lang="en-US" sz="2400"/>
              <a:t>(</a:t>
            </a:r>
            <a:r>
              <a:rPr lang="en-US" sz="2400" u="sng"/>
              <a:t>MANV</a:t>
            </a:r>
            <a:r>
              <a:rPr lang="en-US" sz="2400"/>
              <a:t>,HOTEN, NGVL, SODT)</a:t>
            </a:r>
            <a:br>
              <a:rPr lang="en-US" sz="2400"/>
            </a:br>
            <a:r>
              <a:rPr lang="en-US" sz="2400" b="1"/>
              <a:t>SANPHAM </a:t>
            </a:r>
            <a:r>
              <a:rPr lang="en-US" sz="2400"/>
              <a:t>(</a:t>
            </a:r>
            <a:r>
              <a:rPr lang="en-US" sz="2400" u="sng"/>
              <a:t>MASP</a:t>
            </a:r>
            <a:r>
              <a:rPr lang="en-US" sz="2400"/>
              <a:t>,TENSP, DVT, NUOCSX, GIA)</a:t>
            </a:r>
            <a:br>
              <a:rPr lang="en-US" sz="2400"/>
            </a:br>
            <a:r>
              <a:rPr lang="en-US" sz="2400" b="1"/>
              <a:t>HOADON </a:t>
            </a:r>
            <a:r>
              <a:rPr lang="en-US" sz="2400"/>
              <a:t>(</a:t>
            </a:r>
            <a:r>
              <a:rPr lang="en-US" sz="2400" u="sng"/>
              <a:t>SOHD</a:t>
            </a:r>
            <a:r>
              <a:rPr lang="en-US" sz="2400"/>
              <a:t>, NGHD, MAKH, MANV, TRIGIA)</a:t>
            </a:r>
            <a:br>
              <a:rPr lang="en-US" sz="2400"/>
            </a:br>
            <a:r>
              <a:rPr lang="en-US" sz="2400" b="1"/>
              <a:t>CTHD </a:t>
            </a:r>
            <a:r>
              <a:rPr lang="en-US" sz="2400"/>
              <a:t>(</a:t>
            </a:r>
            <a:r>
              <a:rPr lang="en-US" sz="2400" u="sng"/>
              <a:t>SOHD,MASP</a:t>
            </a:r>
            <a:r>
              <a:rPr lang="en-US" sz="2400"/>
              <a:t>,SL)</a:t>
            </a:r>
            <a:br>
              <a:rPr lang="en-US" sz="2400"/>
            </a:br>
            <a:endParaRPr lang="en-US" sz="2400"/>
          </a:p>
        </p:txBody>
      </p:sp>
    </p:spTree>
    <p:extLst>
      <p:ext uri="{BB962C8B-B14F-4D97-AF65-F5344CB8AC3E}">
        <p14:creationId xmlns:p14="http://schemas.microsoft.com/office/powerpoint/2010/main" val="10195588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2E4-0582-7F43-81C1-6B328B3A75E4}"/>
              </a:ext>
            </a:extLst>
          </p:cNvPr>
          <p:cNvSpPr>
            <a:spLocks noGrp="1"/>
          </p:cNvSpPr>
          <p:nvPr>
            <p:ph type="title"/>
          </p:nvPr>
        </p:nvSpPr>
        <p:spPr/>
        <p:txBody>
          <a:bodyPr/>
          <a:lstStyle/>
          <a:p>
            <a:r>
              <a:rPr lang="en-US"/>
              <a:t>Các nhóm lệnh</a:t>
            </a:r>
          </a:p>
        </p:txBody>
      </p:sp>
      <p:sp>
        <p:nvSpPr>
          <p:cNvPr id="3" name="Content Placeholder 2">
            <a:extLst>
              <a:ext uri="{FF2B5EF4-FFF2-40B4-BE49-F238E27FC236}">
                <a16:creationId xmlns:a16="http://schemas.microsoft.com/office/drawing/2014/main" id="{15F56F93-608D-5E43-B459-E591EDEDE04E}"/>
              </a:ext>
            </a:extLst>
          </p:cNvPr>
          <p:cNvSpPr>
            <a:spLocks noGrp="1"/>
          </p:cNvSpPr>
          <p:nvPr>
            <p:ph idx="1"/>
          </p:nvPr>
        </p:nvSpPr>
        <p:spPr>
          <a:xfrm>
            <a:off x="381000" y="1404938"/>
            <a:ext cx="11430000" cy="4525963"/>
          </a:xfrm>
        </p:spPr>
        <p:txBody>
          <a:bodyPr/>
          <a:lstStyle/>
          <a:p>
            <a:pPr eaLnBrk="1" hangingPunct="1"/>
            <a:r>
              <a:rPr lang="en-US" altLang="vi-VN">
                <a:solidFill>
                  <a:srgbClr val="FF0000"/>
                </a:solidFill>
              </a:rPr>
              <a:t>Nhóm định nghĩa dữ liệu (DDL):</a:t>
            </a:r>
          </a:p>
          <a:p>
            <a:pPr lvl="1" eaLnBrk="1" hangingPunct="1"/>
            <a:r>
              <a:rPr lang="en-US" altLang="vi-VN"/>
              <a:t>Gồm các lệnh tạo, thay đổi cấu trúc các bảng dữ liệu (</a:t>
            </a:r>
            <a:r>
              <a:rPr lang="en-US" altLang="vi-VN" i="1"/>
              <a:t>Create, Drop, Alter</a:t>
            </a:r>
            <a:r>
              <a:rPr lang="en-US" altLang="vi-VN"/>
              <a:t>)</a:t>
            </a:r>
          </a:p>
          <a:p>
            <a:pPr eaLnBrk="1" hangingPunct="1"/>
            <a:r>
              <a:rPr lang="en-US" altLang="vi-VN">
                <a:solidFill>
                  <a:srgbClr val="FF0000"/>
                </a:solidFill>
              </a:rPr>
              <a:t>Nhóm thao tác dữ liệu (DML):</a:t>
            </a:r>
          </a:p>
          <a:p>
            <a:pPr lvl="1" eaLnBrk="1" hangingPunct="1"/>
            <a:r>
              <a:rPr lang="en-US" altLang="vi-VN"/>
              <a:t>Gồm các lệnh làm thay đổi dữ liệu lưu trong bảng (</a:t>
            </a:r>
            <a:r>
              <a:rPr lang="en-US" altLang="vi-VN" i="1"/>
              <a:t>Insert, Delete, Update, Select</a:t>
            </a:r>
            <a:r>
              <a:rPr lang="en-US" altLang="vi-VN"/>
              <a:t>)</a:t>
            </a:r>
          </a:p>
          <a:p>
            <a:pPr eaLnBrk="1" hangingPunct="1"/>
            <a:r>
              <a:rPr lang="en-US" altLang="vi-VN">
                <a:solidFill>
                  <a:srgbClr val="FF0000"/>
                </a:solidFill>
              </a:rPr>
              <a:t>Nhóm điều khiển dữ liệu (DCL):</a:t>
            </a:r>
          </a:p>
          <a:p>
            <a:pPr lvl="1" eaLnBrk="1" hangingPunct="1"/>
            <a:r>
              <a:rPr lang="en-US" altLang="vi-VN"/>
              <a:t>Gồm các lệnh quản lý quyền truy cập vào dữ liệu và các bảng (</a:t>
            </a:r>
            <a:r>
              <a:rPr lang="en-US" altLang="vi-VN" i="1"/>
              <a:t>Grant, Revoke, Deny</a:t>
            </a:r>
            <a:r>
              <a:rPr lang="en-US" altLang="vi-VN"/>
              <a:t>)</a:t>
            </a:r>
          </a:p>
          <a:p>
            <a:endParaRPr lang="en-US"/>
          </a:p>
        </p:txBody>
      </p:sp>
    </p:spTree>
    <p:extLst>
      <p:ext uri="{BB962C8B-B14F-4D97-AF65-F5344CB8AC3E}">
        <p14:creationId xmlns:p14="http://schemas.microsoft.com/office/powerpoint/2010/main" val="355025957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044E-6B82-8F46-9096-AB2EE9C0150F}"/>
              </a:ext>
            </a:extLst>
          </p:cNvPr>
          <p:cNvSpPr>
            <a:spLocks noGrp="1"/>
          </p:cNvSpPr>
          <p:nvPr>
            <p:ph type="title"/>
          </p:nvPr>
        </p:nvSpPr>
        <p:spPr/>
        <p:txBody>
          <a:bodyPr/>
          <a:lstStyle/>
          <a:p>
            <a:r>
              <a:rPr lang="en-US">
                <a:solidFill>
                  <a:srgbClr val="FF0000"/>
                </a:solidFill>
              </a:rPr>
              <a:t>TRUY VẤN SELECT</a:t>
            </a:r>
            <a:endParaRPr lang="en-US"/>
          </a:p>
        </p:txBody>
      </p:sp>
      <p:sp>
        <p:nvSpPr>
          <p:cNvPr id="3" name="Content Placeholder 2">
            <a:extLst>
              <a:ext uri="{FF2B5EF4-FFF2-40B4-BE49-F238E27FC236}">
                <a16:creationId xmlns:a16="http://schemas.microsoft.com/office/drawing/2014/main" id="{4CCE3C6B-29FB-2045-86D5-F8229A91E7B5}"/>
              </a:ext>
            </a:extLst>
          </p:cNvPr>
          <p:cNvSpPr>
            <a:spLocks noGrp="1"/>
          </p:cNvSpPr>
          <p:nvPr>
            <p:ph idx="1"/>
          </p:nvPr>
        </p:nvSpPr>
        <p:spPr>
          <a:xfrm>
            <a:off x="609600" y="1066800"/>
            <a:ext cx="10972800" cy="5105400"/>
          </a:xfrm>
        </p:spPr>
        <p:txBody>
          <a:bodyPr/>
          <a:lstStyle/>
          <a:p>
            <a:r>
              <a:rPr lang="en-US" sz="2800">
                <a:solidFill>
                  <a:srgbClr val="0066FF"/>
                </a:solidFill>
              </a:rPr>
              <a:t>Cú pháp câu truy vấn </a:t>
            </a:r>
            <a:r>
              <a:rPr lang="en-US" sz="2800" i="1">
                <a:solidFill>
                  <a:srgbClr val="FF0000"/>
                </a:solidFill>
              </a:rPr>
              <a:t>SELECT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&lt;cột 1&gt;, &lt;cột 2&gt;, ....</a:t>
            </a:r>
          </a:p>
          <a:p>
            <a:pPr marL="0" indent="0">
              <a:buNone/>
            </a:pP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0099"/>
                </a:solidFill>
                <a:latin typeface="Courier New" panose="02070309020205020404" pitchFamily="49" charset="0"/>
                <a:cs typeface="Courier New" panose="02070309020205020404" pitchFamily="49" charset="0"/>
              </a:rPr>
              <a:t>&lt;tên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i="1">
                <a:solidFill>
                  <a:srgbClr val="000099"/>
                </a:solidFill>
                <a:latin typeface="Courier New" panose="02070309020205020404" pitchFamily="49" charset="0"/>
                <a:cs typeface="Courier New" panose="02070309020205020404" pitchFamily="49" charset="0"/>
              </a:rPr>
              <a:t>&lt;tên cột&gt; </a:t>
            </a:r>
            <a:r>
              <a:rPr lang="en-US" sz="2800">
                <a:solidFill>
                  <a:srgbClr val="FF6600"/>
                </a:solidFill>
                <a:latin typeface="Courier New" panose="02070309020205020404" pitchFamily="49" charset="0"/>
                <a:cs typeface="Courier New" panose="02070309020205020404" pitchFamily="49" charset="0"/>
              </a:rPr>
              <a:t>ASC | DESC</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&lt;tên cột 1&gt;, &lt;tên cột 2&gt;, ....</a:t>
            </a:r>
          </a:p>
          <a:p>
            <a:pPr marL="0" indent="0">
              <a:buNone/>
            </a:pPr>
            <a:r>
              <a:rPr lang="en-US" sz="2800">
                <a:solidFill>
                  <a:srgbClr val="FF0000"/>
                </a:solidFill>
                <a:latin typeface="Courier New" panose="02070309020205020404" pitchFamily="49" charset="0"/>
                <a:cs typeface="Courier New" panose="02070309020205020404" pitchFamily="49" charset="0"/>
              </a:rPr>
              <a:t>HAVING </a:t>
            </a:r>
            <a:r>
              <a:rPr lang="en-US" sz="2800" i="1">
                <a:solidFill>
                  <a:srgbClr val="000099"/>
                </a:solidFill>
                <a:latin typeface="Courier New" panose="02070309020205020404" pitchFamily="49" charset="0"/>
                <a:cs typeface="Courier New" panose="02070309020205020404" pitchFamily="49" charset="0"/>
              </a:rPr>
              <a:t>&lt;điều kiện&gt;</a:t>
            </a:r>
          </a:p>
          <a:p>
            <a:r>
              <a:rPr lang="en-US" sz="2800">
                <a:solidFill>
                  <a:srgbClr val="0066FF"/>
                </a:solidFill>
              </a:rPr>
              <a:t>Lưu ý:</a:t>
            </a:r>
          </a:p>
          <a:p>
            <a:pPr lvl="1"/>
            <a:r>
              <a:rPr lang="en-US" sz="2800">
                <a:solidFill>
                  <a:srgbClr val="0066FF"/>
                </a:solidFill>
              </a:rPr>
              <a:t>Mệnh đề HAVING sử dụng cho các </a:t>
            </a:r>
            <a:r>
              <a:rPr lang="en-US" sz="2800" b="1">
                <a:solidFill>
                  <a:srgbClr val="0066FF"/>
                </a:solidFill>
              </a:rPr>
              <a:t>hàm gom nhóm</a:t>
            </a:r>
            <a:r>
              <a:rPr lang="en-US" sz="2800">
                <a:solidFill>
                  <a:srgbClr val="0066FF"/>
                </a:solidFill>
              </a:rPr>
              <a:t>.</a:t>
            </a:r>
          </a:p>
          <a:p>
            <a:pPr lvl="1"/>
            <a:r>
              <a:rPr lang="en-US" sz="2800">
                <a:solidFill>
                  <a:srgbClr val="FF0000"/>
                </a:solidFill>
              </a:rPr>
              <a:t>ASC – sắp xếp tăng dần; DESC – sắp xếp giảm dần.</a:t>
            </a:r>
          </a:p>
        </p:txBody>
      </p:sp>
    </p:spTree>
    <p:extLst>
      <p:ext uri="{BB962C8B-B14F-4D97-AF65-F5344CB8AC3E}">
        <p14:creationId xmlns:p14="http://schemas.microsoft.com/office/powerpoint/2010/main" val="184432919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5B08-E7B5-F84C-BD3C-A5C61FBFD9B5}"/>
              </a:ext>
            </a:extLst>
          </p:cNvPr>
          <p:cNvSpPr>
            <a:spLocks noGrp="1"/>
          </p:cNvSpPr>
          <p:nvPr>
            <p:ph type="title"/>
          </p:nvPr>
        </p:nvSpPr>
        <p:spPr/>
        <p:txBody>
          <a:bodyPr/>
          <a:lstStyle/>
          <a:p>
            <a:r>
              <a:rPr lang="en-US">
                <a:solidFill>
                  <a:srgbClr val="FF0000"/>
                </a:solidFill>
              </a:rPr>
              <a:t>TRUY VẤN SELECT – DẠNG 1</a:t>
            </a:r>
          </a:p>
        </p:txBody>
      </p:sp>
      <p:sp>
        <p:nvSpPr>
          <p:cNvPr id="3" name="Content Placeholder 2">
            <a:extLst>
              <a:ext uri="{FF2B5EF4-FFF2-40B4-BE49-F238E27FC236}">
                <a16:creationId xmlns:a16="http://schemas.microsoft.com/office/drawing/2014/main" id="{FBCFFF81-8A7E-C24E-BB9A-C46002EEA15D}"/>
              </a:ext>
            </a:extLst>
          </p:cNvPr>
          <p:cNvSpPr>
            <a:spLocks noGrp="1"/>
          </p:cNvSpPr>
          <p:nvPr>
            <p:ph idx="1"/>
          </p:nvPr>
        </p:nvSpPr>
        <p:spPr/>
        <p:txBody>
          <a:bodyPr/>
          <a:lstStyle/>
          <a:p>
            <a:r>
              <a:rPr lang="en-US" sz="2800">
                <a:solidFill>
                  <a:srgbClr val="FF0000"/>
                </a:solidFill>
              </a:rPr>
              <a:t>Dạng 1:</a:t>
            </a:r>
            <a:r>
              <a:rPr lang="en-US" sz="2800">
                <a:solidFill>
                  <a:srgbClr val="0066FF"/>
                </a:solidFill>
              </a:rPr>
              <a:t> Truy vấn lấy dữ liệu tất cả.</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hoặc</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endParaRPr lang="en-US" sz="2800">
              <a:solidFill>
                <a:srgbClr val="0066FF"/>
              </a:solidFill>
            </a:endParaRPr>
          </a:p>
          <a:p>
            <a:pPr marL="0" indent="0">
              <a:buNone/>
            </a:pPr>
            <a:r>
              <a:rPr lang="en-US" sz="2800">
                <a:solidFill>
                  <a:srgbClr val="0066FF"/>
                </a:solidFill>
              </a:rPr>
              <a:t>VD: </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p:txBody>
      </p:sp>
    </p:spTree>
    <p:extLst>
      <p:ext uri="{BB962C8B-B14F-4D97-AF65-F5344CB8AC3E}">
        <p14:creationId xmlns:p14="http://schemas.microsoft.com/office/powerpoint/2010/main" val="198442602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0E6A-ABCE-8D48-834C-08D825D82574}"/>
              </a:ext>
            </a:extLst>
          </p:cNvPr>
          <p:cNvSpPr>
            <a:spLocks noGrp="1"/>
          </p:cNvSpPr>
          <p:nvPr>
            <p:ph type="title"/>
          </p:nvPr>
        </p:nvSpPr>
        <p:spPr/>
        <p:txBody>
          <a:bodyPr/>
          <a:lstStyle/>
          <a:p>
            <a:r>
              <a:rPr lang="en-US"/>
              <a:t>TRUY VẤN SELECT – DẠNG 2</a:t>
            </a:r>
          </a:p>
        </p:txBody>
      </p:sp>
      <p:sp>
        <p:nvSpPr>
          <p:cNvPr id="3" name="Content Placeholder 2">
            <a:extLst>
              <a:ext uri="{FF2B5EF4-FFF2-40B4-BE49-F238E27FC236}">
                <a16:creationId xmlns:a16="http://schemas.microsoft.com/office/drawing/2014/main" id="{32448D95-8FEC-E544-B0DF-AE820DCB76D1}"/>
              </a:ext>
            </a:extLst>
          </p:cNvPr>
          <p:cNvSpPr>
            <a:spLocks noGrp="1"/>
          </p:cNvSpPr>
          <p:nvPr>
            <p:ph idx="1"/>
          </p:nvPr>
        </p:nvSpPr>
        <p:spPr/>
        <p:txBody>
          <a:bodyPr/>
          <a:lstStyle/>
          <a:p>
            <a:r>
              <a:rPr lang="en-US" sz="2800">
                <a:solidFill>
                  <a:srgbClr val="FF0000"/>
                </a:solidFill>
              </a:rPr>
              <a:t>Dạng 2:</a:t>
            </a:r>
            <a:r>
              <a:rPr lang="en-US" sz="2800">
                <a:solidFill>
                  <a:srgbClr val="0066FF"/>
                </a:solidFill>
              </a:rPr>
              <a:t> Truy vấn dữ liệu có điều kiện:</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endParaRPr lang="en-US" sz="2800">
              <a:solidFill>
                <a:srgbClr val="0066FF"/>
              </a:solidFill>
            </a:endParaRPr>
          </a:p>
          <a:p>
            <a:pPr marL="0" indent="0">
              <a:buNone/>
            </a:pPr>
            <a:r>
              <a:rPr lang="en-US" sz="2800">
                <a:solidFill>
                  <a:srgbClr val="0066FF"/>
                </a:solidFill>
              </a:rPr>
              <a:t>VD: Lấy thông tin MAKH, HOTEN DCHI của khách hàng có doanh số trên 1000</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WHERE DOANHSO &gt; 10000</a:t>
            </a:r>
          </a:p>
        </p:txBody>
      </p:sp>
    </p:spTree>
    <p:extLst>
      <p:ext uri="{BB962C8B-B14F-4D97-AF65-F5344CB8AC3E}">
        <p14:creationId xmlns:p14="http://schemas.microsoft.com/office/powerpoint/2010/main" val="21310386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CCA-0F83-9D47-ADFB-33CAB96DA115}"/>
              </a:ext>
            </a:extLst>
          </p:cNvPr>
          <p:cNvSpPr>
            <a:spLocks noGrp="1"/>
          </p:cNvSpPr>
          <p:nvPr>
            <p:ph type="title"/>
          </p:nvPr>
        </p:nvSpPr>
        <p:spPr/>
        <p:txBody>
          <a:bodyPr/>
          <a:lstStyle/>
          <a:p>
            <a:r>
              <a:rPr lang="en-US"/>
              <a:t>TRUY VẤN SELECT – DẠNG 3</a:t>
            </a:r>
          </a:p>
        </p:txBody>
      </p:sp>
      <p:sp>
        <p:nvSpPr>
          <p:cNvPr id="3" name="Content Placeholder 2">
            <a:extLst>
              <a:ext uri="{FF2B5EF4-FFF2-40B4-BE49-F238E27FC236}">
                <a16:creationId xmlns:a16="http://schemas.microsoft.com/office/drawing/2014/main" id="{01433714-EB3A-5648-B9AE-81B0505C421C}"/>
              </a:ext>
            </a:extLst>
          </p:cNvPr>
          <p:cNvSpPr>
            <a:spLocks noGrp="1"/>
          </p:cNvSpPr>
          <p:nvPr>
            <p:ph idx="1"/>
          </p:nvPr>
        </p:nvSpPr>
        <p:spPr/>
        <p:txBody>
          <a:bodyPr/>
          <a:lstStyle/>
          <a:p>
            <a:r>
              <a:rPr lang="en-US" sz="2800">
                <a:solidFill>
                  <a:srgbClr val="FF0000"/>
                </a:solidFill>
              </a:rPr>
              <a:t>Dạng 3:</a:t>
            </a:r>
            <a:r>
              <a:rPr lang="en-US" sz="2800">
                <a:solidFill>
                  <a:srgbClr val="0066FF"/>
                </a:solidFill>
              </a:rPr>
              <a:t> Truy vấn dữ liệu có kết bảng.</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a:t>
            </a: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&lt;tên bảng 1&gt; </a:t>
            </a:r>
          </a:p>
          <a:p>
            <a:pPr marL="0" indent="0">
              <a:buNone/>
            </a:pPr>
            <a:r>
              <a:rPr lang="en-US" sz="2800">
                <a:solidFill>
                  <a:srgbClr val="FF0000"/>
                </a:solidFill>
                <a:latin typeface="Courier New" panose="02070309020205020404" pitchFamily="49" charset="0"/>
                <a:cs typeface="Courier New" panose="02070309020205020404" pitchFamily="49" charset="0"/>
              </a:rPr>
              <a:t>INNER JOIN </a:t>
            </a:r>
            <a:r>
              <a:rPr lang="en-US" sz="2800">
                <a:solidFill>
                  <a:srgbClr val="0066FF"/>
                </a:solidFill>
                <a:latin typeface="Courier New" panose="02070309020205020404" pitchFamily="49" charset="0"/>
                <a:cs typeface="Courier New" panose="02070309020205020404" pitchFamily="49" charset="0"/>
              </a:rPr>
              <a:t>&lt;tên bảng 2&gt; ON &lt;tên bảng 1&gt;.&lt;mã khoá ngoại&gt; = &lt;tên bảng 2&gt;.&lt;mã 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r>
              <a:rPr lang="en-US" sz="2800">
                <a:solidFill>
                  <a:srgbClr val="0066FF"/>
                </a:solidFill>
              </a:rPr>
              <a:t>Các phép kết:</a:t>
            </a:r>
          </a:p>
          <a:p>
            <a:pPr lvl="1"/>
            <a:r>
              <a:rPr lang="en-US" sz="2800" i="1">
                <a:solidFill>
                  <a:srgbClr val="FF0000"/>
                </a:solidFill>
              </a:rPr>
              <a:t>INNER JOIN</a:t>
            </a:r>
            <a:r>
              <a:rPr lang="en-US" sz="2800">
                <a:solidFill>
                  <a:srgbClr val="0066FF"/>
                </a:solidFill>
              </a:rPr>
              <a:t>: kết bằng.</a:t>
            </a:r>
          </a:p>
          <a:p>
            <a:pPr lvl="1"/>
            <a:r>
              <a:rPr lang="en-US" sz="2800" i="1">
                <a:solidFill>
                  <a:srgbClr val="FF0000"/>
                </a:solidFill>
              </a:rPr>
              <a:t>LEFT OUTER JOIN</a:t>
            </a:r>
            <a:r>
              <a:rPr lang="en-US" sz="2800">
                <a:solidFill>
                  <a:srgbClr val="0066FF"/>
                </a:solidFill>
              </a:rPr>
              <a:t>: kết mở rộng về bên trái.</a:t>
            </a:r>
          </a:p>
          <a:p>
            <a:pPr lvl="1"/>
            <a:r>
              <a:rPr lang="en-US" sz="2800" i="1">
                <a:solidFill>
                  <a:srgbClr val="FF0000"/>
                </a:solidFill>
              </a:rPr>
              <a:t>RIGHT OUTER JOIN</a:t>
            </a:r>
            <a:r>
              <a:rPr lang="en-US" sz="2800">
                <a:solidFill>
                  <a:srgbClr val="0066FF"/>
                </a:solidFill>
              </a:rPr>
              <a:t>: kết mở rộng về bên phải.</a:t>
            </a:r>
          </a:p>
        </p:txBody>
      </p:sp>
    </p:spTree>
    <p:extLst>
      <p:ext uri="{BB962C8B-B14F-4D97-AF65-F5344CB8AC3E}">
        <p14:creationId xmlns:p14="http://schemas.microsoft.com/office/powerpoint/2010/main" val="368656182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4378-74AB-EB44-B130-D698A2F5757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EFCFBAB-8675-2C4C-BC92-5F51E1600762}"/>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HOTEN </a:t>
            </a:r>
          </a:p>
          <a:p>
            <a:pPr marL="0" indent="0">
              <a:buNone/>
            </a:pPr>
            <a:r>
              <a:rPr lang="en-US" sz="2800">
                <a:solidFill>
                  <a:srgbClr val="0066FF"/>
                </a:solidFill>
                <a:latin typeface="Courier New" panose="02070309020205020404" pitchFamily="49" charset="0"/>
                <a:cs typeface="Courier New" panose="02070309020205020404" pitchFamily="49" charset="0"/>
              </a:rPr>
              <a:t>FROM HOADON </a:t>
            </a:r>
            <a:r>
              <a:rPr lang="en-US" sz="2800">
                <a:solidFill>
                  <a:srgbClr val="FF0000"/>
                </a:solidFill>
                <a:latin typeface="Courier New" panose="02070309020205020404" pitchFamily="49" charset="0"/>
                <a:cs typeface="Courier New" panose="02070309020205020404" pitchFamily="49" charset="0"/>
              </a:rPr>
              <a:t>INNER JOIN</a:t>
            </a:r>
            <a:r>
              <a:rPr lang="en-US" sz="2800">
                <a:solidFill>
                  <a:srgbClr val="0066FF"/>
                </a:solidFill>
                <a:latin typeface="Courier New" panose="02070309020205020404" pitchFamily="49" charset="0"/>
                <a:cs typeface="Courier New" panose="02070309020205020404" pitchFamily="49" charset="0"/>
              </a:rPr>
              <a:t> KHACHHANG ON KHACHHANG.MAKH = HOADON.MAKH</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NGHD = ‘16/7/2019’</a:t>
            </a:r>
          </a:p>
        </p:txBody>
      </p:sp>
    </p:spTree>
    <p:extLst>
      <p:ext uri="{BB962C8B-B14F-4D97-AF65-F5344CB8AC3E}">
        <p14:creationId xmlns:p14="http://schemas.microsoft.com/office/powerpoint/2010/main" val="380674603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FF35-4624-0B40-844B-0171BDD7D773}"/>
              </a:ext>
            </a:extLst>
          </p:cNvPr>
          <p:cNvSpPr>
            <a:spLocks noGrp="1"/>
          </p:cNvSpPr>
          <p:nvPr>
            <p:ph type="title"/>
          </p:nvPr>
        </p:nvSpPr>
        <p:spPr/>
        <p:txBody>
          <a:bodyPr/>
          <a:lstStyle/>
          <a:p>
            <a:r>
              <a:rPr lang="en-US"/>
              <a:t>TRUY VẤN SELECT – DẠNG 4</a:t>
            </a:r>
          </a:p>
        </p:txBody>
      </p:sp>
      <p:sp>
        <p:nvSpPr>
          <p:cNvPr id="3" name="Content Placeholder 2">
            <a:extLst>
              <a:ext uri="{FF2B5EF4-FFF2-40B4-BE49-F238E27FC236}">
                <a16:creationId xmlns:a16="http://schemas.microsoft.com/office/drawing/2014/main" id="{4CCF2EBD-0D05-0D4B-B1FB-0640F899DEE7}"/>
              </a:ext>
            </a:extLst>
          </p:cNvPr>
          <p:cNvSpPr>
            <a:spLocks noGrp="1"/>
          </p:cNvSpPr>
          <p:nvPr>
            <p:ph idx="1"/>
          </p:nvPr>
        </p:nvSpPr>
        <p:spPr/>
        <p:txBody>
          <a:bodyPr/>
          <a:lstStyle/>
          <a:p>
            <a:r>
              <a:rPr lang="en-US" sz="2800">
                <a:solidFill>
                  <a:srgbClr val="FF0000"/>
                </a:solidFill>
              </a:rPr>
              <a:t>Dạng 4</a:t>
            </a:r>
            <a:r>
              <a:rPr lang="en-US" sz="2800">
                <a:solidFill>
                  <a:srgbClr val="0066FF"/>
                </a:solidFill>
              </a:rPr>
              <a:t>: Truy vấn dữ liệu có sắp xếp</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tên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8000"/>
                </a:solidFill>
                <a:latin typeface="Courier New" panose="02070309020205020404" pitchFamily="49" charset="0"/>
                <a:cs typeface="Courier New" panose="02070309020205020404" pitchFamily="49" charset="0"/>
              </a:rPr>
              <a:t>&lt;danh sách cột cần sắp xếp&gt; ASC hoặc DESC</a:t>
            </a:r>
          </a:p>
          <a:p>
            <a:pPr marL="0" indent="0">
              <a:buNone/>
            </a:pPr>
            <a:endParaRPr lang="en-US" sz="2800">
              <a:solidFill>
                <a:srgbClr val="0066FF"/>
              </a:solidFill>
            </a:endParaRPr>
          </a:p>
          <a:p>
            <a:pPr marL="0" indent="0">
              <a:buNone/>
            </a:pPr>
            <a:r>
              <a:rPr lang="en-US" sz="2800">
                <a:solidFill>
                  <a:srgbClr val="0066FF"/>
                </a:solidFill>
              </a:rPr>
              <a:t>VD: Sắp xếp khách hàng theo ngày sinh giảm dần</a:t>
            </a:r>
          </a:p>
          <a:p>
            <a:pPr marL="0" indent="0">
              <a:buNone/>
            </a:pPr>
            <a:r>
              <a:rPr lang="en-US" sz="2800">
                <a:solidFill>
                  <a:srgbClr val="0066FF"/>
                </a:solidFill>
                <a:latin typeface="Courier New" panose="02070309020205020404" pitchFamily="49" charset="0"/>
                <a:cs typeface="Courier New" panose="02070309020205020404" pitchFamily="49" charset="0"/>
              </a:rPr>
              <a:t>SELECT MAKH, HOTEN, NGSINH FROM KHACHHANG</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66FF"/>
                </a:solidFill>
                <a:latin typeface="Courier New" panose="02070309020205020404" pitchFamily="49" charset="0"/>
                <a:cs typeface="Courier New" panose="02070309020205020404" pitchFamily="49" charset="0"/>
              </a:rPr>
              <a:t>NGSINH </a:t>
            </a:r>
            <a:r>
              <a:rPr lang="en-US" sz="2800">
                <a:solidFill>
                  <a:srgbClr val="FF0000"/>
                </a:solidFill>
                <a:latin typeface="Courier New" panose="02070309020205020404" pitchFamily="49" charset="0"/>
                <a:cs typeface="Courier New" panose="02070309020205020404" pitchFamily="49" charset="0"/>
              </a:rPr>
              <a:t>DESC</a:t>
            </a:r>
          </a:p>
        </p:txBody>
      </p:sp>
    </p:spTree>
    <p:extLst>
      <p:ext uri="{BB962C8B-B14F-4D97-AF65-F5344CB8AC3E}">
        <p14:creationId xmlns:p14="http://schemas.microsoft.com/office/powerpoint/2010/main" val="102323959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8F1A-A949-8542-ADA2-2F5D4E3F06ED}"/>
              </a:ext>
            </a:extLst>
          </p:cNvPr>
          <p:cNvSpPr>
            <a:spLocks noGrp="1"/>
          </p:cNvSpPr>
          <p:nvPr>
            <p:ph type="title"/>
          </p:nvPr>
        </p:nvSpPr>
        <p:spPr/>
        <p:txBody>
          <a:bodyPr/>
          <a:lstStyle/>
          <a:p>
            <a:r>
              <a:rPr lang="en-US"/>
              <a:t>TRUY VẤN SELECT – DẠNG 5</a:t>
            </a:r>
          </a:p>
        </p:txBody>
      </p:sp>
      <p:sp>
        <p:nvSpPr>
          <p:cNvPr id="3" name="Content Placeholder 2">
            <a:extLst>
              <a:ext uri="{FF2B5EF4-FFF2-40B4-BE49-F238E27FC236}">
                <a16:creationId xmlns:a16="http://schemas.microsoft.com/office/drawing/2014/main" id="{B2E7988C-4698-3E4B-8213-B13F98FC1702}"/>
              </a:ext>
            </a:extLst>
          </p:cNvPr>
          <p:cNvSpPr>
            <a:spLocks noGrp="1"/>
          </p:cNvSpPr>
          <p:nvPr>
            <p:ph idx="1"/>
          </p:nvPr>
        </p:nvSpPr>
        <p:spPr>
          <a:xfrm>
            <a:off x="609600" y="1600201"/>
            <a:ext cx="11201400" cy="4525963"/>
          </a:xfrm>
        </p:spPr>
        <p:txBody>
          <a:bodyPr/>
          <a:lstStyle/>
          <a:p>
            <a:r>
              <a:rPr lang="en-US" sz="2800">
                <a:solidFill>
                  <a:srgbClr val="FF0000"/>
                </a:solidFill>
              </a:rPr>
              <a:t>Dạng 5</a:t>
            </a:r>
            <a:r>
              <a:rPr lang="en-US" sz="2800">
                <a:solidFill>
                  <a:srgbClr val="0066FF"/>
                </a:solidFill>
              </a:rPr>
              <a:t>: Truy vấn sử dụng các hàm gom nhóm</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&lt;các hàm gom nhóm&gt; FROM &lt;tên bảng&gt;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a:solidFill>
                  <a:srgbClr val="0066FF"/>
                </a:solidFill>
                <a:latin typeface="Courier New" panose="02070309020205020404" pitchFamily="49" charset="0"/>
                <a:cs typeface="Courier New" panose="02070309020205020404" pitchFamily="49" charset="0"/>
              </a:rPr>
              <a:t>&lt;tên cột 1&gt;, &lt;tên cột 2&gt;, ... </a:t>
            </a:r>
            <a:endParaRPr lang="en-US" sz="2800">
              <a:solidFill>
                <a:srgbClr val="0066FF"/>
              </a:solidFill>
            </a:endParaRPr>
          </a:p>
          <a:p>
            <a:r>
              <a:rPr lang="en-US" sz="2800">
                <a:solidFill>
                  <a:srgbClr val="0066FF"/>
                </a:solidFill>
              </a:rPr>
              <a:t>Các hàm gom nhóm: </a:t>
            </a:r>
            <a:r>
              <a:rPr lang="en-US" sz="2800" i="1">
                <a:solidFill>
                  <a:srgbClr val="0066FF"/>
                </a:solidFill>
              </a:rPr>
              <a:t>COUNT(), AVG(), MAX(), MIN(), SUM().</a:t>
            </a:r>
          </a:p>
          <a:p>
            <a:r>
              <a:rPr lang="en-US" sz="2800">
                <a:solidFill>
                  <a:srgbClr val="FF0000"/>
                </a:solidFill>
              </a:rPr>
              <a:t>Lưu ý</a:t>
            </a:r>
            <a:r>
              <a:rPr lang="en-US" sz="2800">
                <a:solidFill>
                  <a:srgbClr val="0066FF"/>
                </a:solidFill>
              </a:rPr>
              <a:t>: Các thuộc tính trong mệnh đề SELECT (trừ các hàm kết hợp), phải xuất hiện trong mệnh đề </a:t>
            </a:r>
            <a:r>
              <a:rPr lang="en-US" sz="2800">
                <a:solidFill>
                  <a:srgbClr val="FF0000"/>
                </a:solidFill>
              </a:rPr>
              <a:t>GROUP BY</a:t>
            </a:r>
            <a:r>
              <a:rPr lang="en-US" sz="2800">
                <a:solidFill>
                  <a:srgbClr val="0066FF"/>
                </a:solidFill>
              </a:rPr>
              <a:t>.</a:t>
            </a:r>
          </a:p>
          <a:p>
            <a:endParaRPr lang="en-US" sz="2800">
              <a:solidFill>
                <a:srgbClr val="0066FF"/>
              </a:solidFill>
            </a:endParaRPr>
          </a:p>
        </p:txBody>
      </p:sp>
    </p:spTree>
    <p:extLst>
      <p:ext uri="{BB962C8B-B14F-4D97-AF65-F5344CB8AC3E}">
        <p14:creationId xmlns:p14="http://schemas.microsoft.com/office/powerpoint/2010/main" val="321661932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DD-2C9C-844E-8829-A9AC7D40929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CCA5FD76-8050-A447-BEAF-0E20C79F5A25}"/>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Tính giá trị trung bình doanh số theo từng MAKH đối với khách hàng có doanh số trên 10000</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i="1">
                <a:solidFill>
                  <a:srgbClr val="008000"/>
                </a:solidFill>
                <a:latin typeface="Courier New" panose="02070309020205020404" pitchFamily="49" charset="0"/>
                <a:cs typeface="Courier New" panose="02070309020205020404" pitchFamily="49" charset="0"/>
              </a:rPr>
              <a:t>SELECT MAKH, AVG(DOANHSO) FROM KHACHHANG</a:t>
            </a:r>
          </a:p>
          <a:p>
            <a:pPr marL="0" indent="0">
              <a:buNone/>
            </a:pPr>
            <a:r>
              <a:rPr lang="en-US" sz="2800" i="1">
                <a:solidFill>
                  <a:srgbClr val="008000"/>
                </a:solidFill>
                <a:latin typeface="Courier New" panose="02070309020205020404" pitchFamily="49" charset="0"/>
                <a:cs typeface="Courier New" panose="02070309020205020404" pitchFamily="49" charset="0"/>
              </a:rPr>
              <a:t>WHERE DOANHSO &gt; 10000</a:t>
            </a:r>
          </a:p>
          <a:p>
            <a:pPr marL="0" indent="0">
              <a:buNone/>
            </a:pPr>
            <a:r>
              <a:rPr lang="en-US" sz="2800" i="1">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MAKH </a:t>
            </a:r>
          </a:p>
          <a:p>
            <a:endParaRPr lang="en-US"/>
          </a:p>
        </p:txBody>
      </p:sp>
    </p:spTree>
    <p:extLst>
      <p:ext uri="{BB962C8B-B14F-4D97-AF65-F5344CB8AC3E}">
        <p14:creationId xmlns:p14="http://schemas.microsoft.com/office/powerpoint/2010/main" val="204463519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770-819A-3A41-BA8F-0B0DE1F1AC70}"/>
              </a:ext>
            </a:extLst>
          </p:cNvPr>
          <p:cNvSpPr>
            <a:spLocks noGrp="1"/>
          </p:cNvSpPr>
          <p:nvPr>
            <p:ph type="title"/>
          </p:nvPr>
        </p:nvSpPr>
        <p:spPr/>
        <p:txBody>
          <a:bodyPr/>
          <a:lstStyle/>
          <a:p>
            <a:r>
              <a:rPr lang="en-US"/>
              <a:t>TRUY VẤN SELECT – DẠNG 6</a:t>
            </a:r>
          </a:p>
        </p:txBody>
      </p:sp>
      <p:sp>
        <p:nvSpPr>
          <p:cNvPr id="3" name="Content Placeholder 2">
            <a:extLst>
              <a:ext uri="{FF2B5EF4-FFF2-40B4-BE49-F238E27FC236}">
                <a16:creationId xmlns:a16="http://schemas.microsoft.com/office/drawing/2014/main" id="{2AF53340-40DE-E640-8532-C1175C24E6A6}"/>
              </a:ext>
            </a:extLst>
          </p:cNvPr>
          <p:cNvSpPr>
            <a:spLocks noGrp="1"/>
          </p:cNvSpPr>
          <p:nvPr>
            <p:ph idx="1"/>
          </p:nvPr>
        </p:nvSpPr>
        <p:spPr>
          <a:xfrm>
            <a:off x="609600" y="1600201"/>
            <a:ext cx="11201400" cy="4525963"/>
          </a:xfrm>
        </p:spPr>
        <p:txBody>
          <a:bodyPr/>
          <a:lstStyle/>
          <a:p>
            <a:r>
              <a:rPr lang="en-US" sz="2800">
                <a:solidFill>
                  <a:srgbClr val="FF0000"/>
                </a:solidFill>
              </a:rPr>
              <a:t>Dạng 6</a:t>
            </a:r>
            <a:r>
              <a:rPr lang="en-US" sz="2800">
                <a:solidFill>
                  <a:srgbClr val="0066FF"/>
                </a:solidFill>
              </a:rPr>
              <a:t>: Truy vấn sử dụng hội - giao - trừ</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 1&gt;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 1&gt;]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r>
              <a:rPr lang="en-US" sz="2800">
                <a:solidFill>
                  <a:srgbClr val="008000"/>
                </a:solidFill>
                <a:latin typeface="Courier New" panose="02070309020205020404" pitchFamily="49" charset="0"/>
                <a:cs typeface="Courier New" panose="02070309020205020404" pitchFamily="49" charset="0"/>
              </a:rPr>
              <a:t> (hội) | </a:t>
            </a:r>
            <a:r>
              <a:rPr lang="en-US" sz="2800">
                <a:solidFill>
                  <a:srgbClr val="FF0000"/>
                </a:solidFill>
                <a:latin typeface="Courier New" panose="02070309020205020404" pitchFamily="49" charset="0"/>
                <a:cs typeface="Courier New" panose="02070309020205020404" pitchFamily="49" charset="0"/>
              </a:rPr>
              <a:t>INTERSECT</a:t>
            </a:r>
            <a:r>
              <a:rPr lang="en-US" sz="2800">
                <a:solidFill>
                  <a:srgbClr val="008000"/>
                </a:solidFill>
                <a:latin typeface="Courier New" panose="02070309020205020404" pitchFamily="49" charset="0"/>
                <a:cs typeface="Courier New" panose="02070309020205020404" pitchFamily="49" charset="0"/>
              </a:rPr>
              <a:t> (giao) | </a:t>
            </a:r>
            <a:r>
              <a:rPr lang="en-US" sz="2800">
                <a:solidFill>
                  <a:srgbClr val="FF0000"/>
                </a:solidFill>
                <a:latin typeface="Courier New" panose="02070309020205020404" pitchFamily="49" charset="0"/>
                <a:cs typeface="Courier New" panose="02070309020205020404" pitchFamily="49" charset="0"/>
              </a:rPr>
              <a:t>EXCEPT</a:t>
            </a:r>
            <a:r>
              <a:rPr lang="en-US" sz="2800">
                <a:solidFill>
                  <a:srgbClr val="008000"/>
                </a:solidFill>
                <a:latin typeface="Courier New" panose="02070309020205020404" pitchFamily="49" charset="0"/>
                <a:cs typeface="Courier New" panose="02070309020205020404" pitchFamily="49" charset="0"/>
              </a:rPr>
              <a:t> (trừ)</a:t>
            </a:r>
          </a:p>
          <a:p>
            <a:pPr marL="0" indent="0">
              <a:buNone/>
            </a:pPr>
            <a:r>
              <a:rPr lang="en-US" sz="2800">
                <a:solidFill>
                  <a:srgbClr val="000099"/>
                </a:solidFill>
                <a:latin typeface="Courier New" panose="02070309020205020404" pitchFamily="49" charset="0"/>
                <a:cs typeface="Courier New" panose="02070309020205020404" pitchFamily="49" charset="0"/>
              </a:rPr>
              <a:t>SELECT &lt;danh sách cột 2&gt; FROM &lt;tên bảng&gt;</a:t>
            </a:r>
          </a:p>
          <a:p>
            <a:pPr marL="0" indent="0">
              <a:buNone/>
            </a:pPr>
            <a:r>
              <a:rPr lang="en-US" sz="2800">
                <a:solidFill>
                  <a:srgbClr val="000099"/>
                </a:solidFill>
                <a:latin typeface="Courier New" panose="02070309020205020404" pitchFamily="49" charset="0"/>
                <a:cs typeface="Courier New" panose="02070309020205020404" pitchFamily="49" charset="0"/>
              </a:rPr>
              <a:t>[WHERE &lt;điều kiện 2&gt;]</a:t>
            </a:r>
          </a:p>
          <a:p>
            <a:pPr marL="0" indent="0">
              <a:buNone/>
            </a:pPr>
            <a:endParaRPr lang="en-US" sz="2800">
              <a:solidFill>
                <a:srgbClr val="0066FF"/>
              </a:solidFill>
            </a:endParaRPr>
          </a:p>
          <a:p>
            <a:pPr marL="0" indent="0">
              <a:buNone/>
            </a:pPr>
            <a:r>
              <a:rPr lang="en-US" sz="2800">
                <a:solidFill>
                  <a:srgbClr val="FF0000"/>
                </a:solidFill>
              </a:rPr>
              <a:t>Lưu ý</a:t>
            </a:r>
            <a:r>
              <a:rPr lang="en-US" sz="2800">
                <a:solidFill>
                  <a:srgbClr val="0066FF"/>
                </a:solidFill>
              </a:rPr>
              <a:t>: Để sử dụng các phép hội giao trừ thì 2 quan hệ phải </a:t>
            </a:r>
            <a:r>
              <a:rPr lang="en-US" sz="2800">
                <a:solidFill>
                  <a:srgbClr val="FF0000"/>
                </a:solidFill>
              </a:rPr>
              <a:t>khả hợp</a:t>
            </a:r>
            <a:r>
              <a:rPr lang="en-US" sz="2800">
                <a:solidFill>
                  <a:srgbClr val="0066FF"/>
                </a:solidFill>
              </a:rPr>
              <a:t>, tức </a:t>
            </a:r>
            <a:r>
              <a:rPr lang="en-US" sz="2800" i="1">
                <a:solidFill>
                  <a:srgbClr val="008000"/>
                </a:solidFill>
                <a:latin typeface="Courier New" panose="02070309020205020404" pitchFamily="49" charset="0"/>
                <a:cs typeface="Courier New" panose="02070309020205020404" pitchFamily="49" charset="0"/>
              </a:rPr>
              <a:t>&lt;danh sách cột 1&gt;</a:t>
            </a:r>
            <a:r>
              <a:rPr lang="en-US" sz="2800" i="1">
                <a:solidFill>
                  <a:srgbClr val="0066FF"/>
                </a:solidFill>
                <a:latin typeface="Courier New" panose="02070309020205020404" pitchFamily="49" charset="0"/>
                <a:cs typeface="Courier New" panose="02070309020205020404" pitchFamily="49" charset="0"/>
              </a:rPr>
              <a:t> = </a:t>
            </a:r>
            <a:r>
              <a:rPr lang="en-US" sz="2800" i="1">
                <a:solidFill>
                  <a:srgbClr val="FF0000"/>
                </a:solidFill>
                <a:latin typeface="Courier New" panose="02070309020205020404" pitchFamily="49" charset="0"/>
                <a:cs typeface="Courier New" panose="02070309020205020404" pitchFamily="49" charset="0"/>
              </a:rPr>
              <a:t>&lt;danh sách cột 2&gt;</a:t>
            </a:r>
          </a:p>
        </p:txBody>
      </p:sp>
    </p:spTree>
    <p:extLst>
      <p:ext uri="{BB962C8B-B14F-4D97-AF65-F5344CB8AC3E}">
        <p14:creationId xmlns:p14="http://schemas.microsoft.com/office/powerpoint/2010/main" val="413619661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VD1: Tìm khách hàng mua </a:t>
            </a:r>
            <a:r>
              <a:rPr lang="en-US" sz="2800">
                <a:solidFill>
                  <a:srgbClr val="FF0000"/>
                </a:solidFill>
                <a:latin typeface="Courier New" panose="02070309020205020404" pitchFamily="49" charset="0"/>
                <a:cs typeface="Courier New" panose="02070309020205020404" pitchFamily="49" charset="0"/>
              </a:rPr>
              <a:t>hoá đơn HD01 hoặc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13334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a:extLst>
              <a:ext uri="{FF2B5EF4-FFF2-40B4-BE49-F238E27FC236}">
                <a16:creationId xmlns:a16="http://schemas.microsoft.com/office/drawing/2014/main" id="{865E9CE3-6CF7-A74F-BD64-2BEDA5D3E8AC}"/>
              </a:ext>
            </a:extLst>
          </p:cNvPr>
          <p:cNvSpPr>
            <a:spLocks noGrp="1" noChangeArrowheads="1"/>
          </p:cNvSpPr>
          <p:nvPr>
            <p:ph type="title"/>
          </p:nvPr>
        </p:nvSpPr>
        <p:spPr/>
        <p:txBody>
          <a:bodyPr/>
          <a:lstStyle/>
          <a:p>
            <a:r>
              <a:rPr lang="en-US" altLang="vi-VN"/>
              <a:t>Phép kết trên nhiều bảng</a:t>
            </a:r>
          </a:p>
        </p:txBody>
      </p:sp>
      <p:sp>
        <p:nvSpPr>
          <p:cNvPr id="25602" name="Content Placeholder 5">
            <a:extLst>
              <a:ext uri="{FF2B5EF4-FFF2-40B4-BE49-F238E27FC236}">
                <a16:creationId xmlns:a16="http://schemas.microsoft.com/office/drawing/2014/main" id="{F4B5019F-9BFE-EB44-BED7-7C9A934700C2}"/>
              </a:ext>
            </a:extLst>
          </p:cNvPr>
          <p:cNvSpPr>
            <a:spLocks noGrp="1" noChangeArrowheads="1"/>
          </p:cNvSpPr>
          <p:nvPr>
            <p:ph idx="1"/>
          </p:nvPr>
        </p:nvSpPr>
        <p:spPr/>
        <p:txBody>
          <a:bodyPr/>
          <a:lstStyle/>
          <a:p>
            <a:r>
              <a:rPr lang="en-US" altLang="vi-VN"/>
              <a:t>Phép </a:t>
            </a:r>
            <a:r>
              <a:rPr lang="en-US" altLang="vi-VN">
                <a:sym typeface="Symbol" pitchFamily="2" charset="2"/>
              </a:rPr>
              <a:t></a:t>
            </a:r>
            <a:r>
              <a:rPr lang="en-US" altLang="vi-VN"/>
              <a:t> kết, kết tự nhiên</a:t>
            </a:r>
          </a:p>
          <a:p>
            <a:pPr lvl="1"/>
            <a:r>
              <a:rPr lang="en-US" altLang="vi-VN"/>
              <a:t>Mệnh đề WHERE chỉ ra điều kiện kết giữa các thuộc tính của các bảng</a:t>
            </a:r>
          </a:p>
          <a:p>
            <a:pPr lvl="1"/>
            <a:r>
              <a:rPr lang="en-US" altLang="vi-VN">
                <a:solidFill>
                  <a:srgbClr val="FF0000"/>
                </a:solidFill>
              </a:rPr>
              <a:t>Hoặc dùng từ khóa </a:t>
            </a:r>
            <a:r>
              <a:rPr lang="en-US" altLang="vi-VN" b="1">
                <a:solidFill>
                  <a:srgbClr val="FF0000"/>
                </a:solidFill>
              </a:rPr>
              <a:t>Inner Join </a:t>
            </a:r>
            <a:r>
              <a:rPr lang="en-US" altLang="vi-VN">
                <a:solidFill>
                  <a:srgbClr val="FF0000"/>
                </a:solidFill>
              </a:rPr>
              <a:t>(hoặc Join) trong mệnh đề FROM.</a:t>
            </a:r>
          </a:p>
          <a:p>
            <a:r>
              <a:rPr lang="en-US" altLang="vi-VN"/>
              <a:t>Phép kết trái, phải, ngoài</a:t>
            </a:r>
          </a:p>
          <a:p>
            <a:pPr lvl="1"/>
            <a:r>
              <a:rPr lang="en-US" altLang="vi-VN"/>
              <a:t>Dùng Half Outer Join (</a:t>
            </a:r>
            <a:r>
              <a:rPr lang="en-US" altLang="vi-VN" b="1"/>
              <a:t>Left join</a:t>
            </a:r>
            <a:r>
              <a:rPr lang="en-US" altLang="vi-VN"/>
              <a:t>, </a:t>
            </a:r>
            <a:r>
              <a:rPr lang="en-US" altLang="vi-VN" b="1"/>
              <a:t>Right Join</a:t>
            </a:r>
            <a:r>
              <a:rPr lang="en-US" altLang="vi-VN"/>
              <a:t>), </a:t>
            </a:r>
            <a:r>
              <a:rPr lang="en-US" altLang="vi-VN" b="1"/>
              <a:t>Full Outer Join </a:t>
            </a:r>
            <a:r>
              <a:rPr lang="en-US" altLang="vi-VN"/>
              <a:t>trong mệnh đề FROM</a:t>
            </a:r>
          </a:p>
        </p:txBody>
      </p:sp>
      <p:sp>
        <p:nvSpPr>
          <p:cNvPr id="25603" name="Slide Number Placeholder 3">
            <a:extLst>
              <a:ext uri="{FF2B5EF4-FFF2-40B4-BE49-F238E27FC236}">
                <a16:creationId xmlns:a16="http://schemas.microsoft.com/office/drawing/2014/main" id="{CCF6EDA1-9E06-6A43-8885-C684EE07358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6</a:t>
            </a:fld>
            <a:endParaRPr lang="en-US" altLang="vi-VN" sz="1200"/>
          </a:p>
        </p:txBody>
      </p:sp>
    </p:spTree>
    <p:extLst>
      <p:ext uri="{BB962C8B-B14F-4D97-AF65-F5344CB8AC3E}">
        <p14:creationId xmlns:p14="http://schemas.microsoft.com/office/powerpoint/2010/main" val="238016629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VD2: Tìm khách hàng mua </a:t>
            </a:r>
            <a:r>
              <a:rPr lang="en-US" sz="2800">
                <a:solidFill>
                  <a:srgbClr val="FF0000"/>
                </a:solidFill>
                <a:latin typeface="Courier New" panose="02070309020205020404" pitchFamily="49" charset="0"/>
                <a:cs typeface="Courier New" panose="02070309020205020404" pitchFamily="49" charset="0"/>
              </a:rPr>
              <a:t>cùng lúc hoá đơn HD01 và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INTERSECT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273492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VD3: Tìm khách hàng </a:t>
            </a:r>
            <a:r>
              <a:rPr lang="en-US" sz="2800">
                <a:solidFill>
                  <a:srgbClr val="FF0000"/>
                </a:solidFill>
                <a:latin typeface="Courier New" panose="02070309020205020404" pitchFamily="49" charset="0"/>
                <a:cs typeface="Courier New" panose="02070309020205020404" pitchFamily="49" charset="0"/>
              </a:rPr>
              <a:t>không mua hoá đơn nào</a:t>
            </a:r>
          </a:p>
          <a:p>
            <a:pPr marL="0" indent="0">
              <a:buNone/>
            </a:pPr>
            <a:endParaRPr lang="en-US" sz="2800">
              <a:solidFill>
                <a:srgbClr val="FF0000"/>
              </a:solidFill>
              <a:latin typeface="Courier New" panose="02070309020205020404" pitchFamily="49" charset="0"/>
              <a:cs typeface="Courier New" panose="02070309020205020404" pitchFamily="49" charset="0"/>
            </a:endParaRP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a:t>
            </a:r>
          </a:p>
          <a:p>
            <a:pPr marL="0" indent="0">
              <a:buNone/>
            </a:pPr>
            <a:r>
              <a:rPr lang="en-US" sz="2800">
                <a:solidFill>
                  <a:srgbClr val="FF0000"/>
                </a:solidFill>
                <a:latin typeface="Courier New" panose="02070309020205020404" pitchFamily="49" charset="0"/>
                <a:cs typeface="Courier New" panose="02070309020205020404" pitchFamily="49" charset="0"/>
              </a:rPr>
              <a:t>EXCEPT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p:txBody>
      </p:sp>
    </p:spTree>
    <p:extLst>
      <p:ext uri="{BB962C8B-B14F-4D97-AF65-F5344CB8AC3E}">
        <p14:creationId xmlns:p14="http://schemas.microsoft.com/office/powerpoint/2010/main" val="420926557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7</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7</a:t>
            </a:r>
            <a:r>
              <a:rPr lang="en-US" sz="2800">
                <a:solidFill>
                  <a:srgbClr val="0066FF"/>
                </a:solidFill>
              </a:rPr>
              <a:t>: Truy vấn lồng:</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	 WHERE &lt;điều kiện&gt;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383128451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59E-EE1C-F048-AA1F-3A9E81117E8C}"/>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D805DF8-21C2-9748-9C24-C04F3907AF5D}"/>
              </a:ext>
            </a:extLst>
          </p:cNvPr>
          <p:cNvSpPr>
            <a:spLocks noGrp="1"/>
          </p:cNvSpPr>
          <p:nvPr>
            <p:ph idx="1"/>
          </p:nvPr>
        </p:nvSpPr>
        <p:spPr>
          <a:xfrm>
            <a:off x="609600" y="1600201"/>
            <a:ext cx="11125200" cy="4525963"/>
          </a:xfrm>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thông tin mã hoá đơn có trị giá cao nhất</a:t>
            </a:r>
          </a:p>
          <a:p>
            <a:pPr marL="0" indent="0">
              <a:buNone/>
            </a:pPr>
            <a:r>
              <a:rPr lang="en-US" sz="2800">
                <a:solidFill>
                  <a:srgbClr val="FF0000"/>
                </a:solidFill>
                <a:latin typeface="Courier New" panose="02070309020205020404" pitchFamily="49" charset="0"/>
                <a:cs typeface="Courier New" panose="02070309020205020404" pitchFamily="49" charset="0"/>
              </a:rPr>
              <a:t>SELECT SOHD FROM HOADON</a:t>
            </a:r>
          </a:p>
          <a:p>
            <a:pPr marL="0" indent="0">
              <a:buNone/>
            </a:pPr>
            <a:r>
              <a:rPr lang="en-US" sz="2800">
                <a:solidFill>
                  <a:srgbClr val="FF0000"/>
                </a:solidFill>
                <a:latin typeface="Courier New" panose="02070309020205020404" pitchFamily="49" charset="0"/>
                <a:cs typeface="Courier New" panose="02070309020205020404" pitchFamily="49" charset="0"/>
              </a:rPr>
              <a:t>WHERE TRIGIA </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MAX(TRIGIA) FROM HOADON</a:t>
            </a:r>
          </a:p>
          <a:p>
            <a:pPr marL="0" indent="0">
              <a:buNone/>
            </a:pPr>
            <a:r>
              <a:rPr lang="en-US" sz="2800">
                <a:solidFill>
                  <a:srgbClr val="008000"/>
                </a:solidFill>
                <a:latin typeface="Courier New" panose="02070309020205020404" pitchFamily="49" charset="0"/>
                <a:cs typeface="Courier New" panose="02070309020205020404" pitchFamily="49" charset="0"/>
              </a:rPr>
              <a:t>	GROUP BY SOHD</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546234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8</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8</a:t>
            </a:r>
            <a:r>
              <a:rPr lang="en-US" sz="2800">
                <a:solidFill>
                  <a:srgbClr val="0066FF"/>
                </a:solidFill>
              </a:rPr>
              <a:t>: Truy vấn lồng tương quan</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AS OB1</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AS OB2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FF0000"/>
                </a:solidFill>
                <a:latin typeface="Courier New" panose="02070309020205020404" pitchFamily="49" charset="0"/>
                <a:cs typeface="Courier New" panose="02070309020205020404" pitchFamily="49" charset="0"/>
              </a:rPr>
              <a:t>OB1.&lt;tên cột&gt; = OB2.&lt;tên cột&gt;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1152592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E55-BC1A-A64E-A2EB-36B3852D071E}"/>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BC283CCB-DDC0-5A47-BD17-846C01CC730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sản phẩm có giá cao nhất theo từng nước sản xuất.</a:t>
            </a:r>
          </a:p>
          <a:p>
            <a:pPr marL="0" indent="0">
              <a:buNone/>
            </a:pPr>
            <a:r>
              <a:rPr lang="en-US" sz="2800">
                <a:solidFill>
                  <a:srgbClr val="0066FF"/>
                </a:solidFill>
                <a:latin typeface="Courier New" panose="02070309020205020404" pitchFamily="49" charset="0"/>
                <a:cs typeface="Courier New" panose="02070309020205020404" pitchFamily="49" charset="0"/>
              </a:rPr>
              <a:t>SELECT NUOCSX FROM SANPHAM AS </a:t>
            </a:r>
            <a:r>
              <a:rPr lang="en-US" sz="2800" b="1">
                <a:solidFill>
                  <a:srgbClr val="FF0000"/>
                </a:solidFill>
                <a:latin typeface="Courier New" panose="02070309020205020404" pitchFamily="49" charset="0"/>
                <a:cs typeface="Courier New" panose="02070309020205020404" pitchFamily="49" charset="0"/>
              </a:rPr>
              <a:t>SP1</a:t>
            </a:r>
          </a:p>
          <a:p>
            <a:pPr marL="0" indent="0">
              <a:buNone/>
            </a:pPr>
            <a:r>
              <a:rPr lang="en-US" sz="2800">
                <a:solidFill>
                  <a:srgbClr val="0066FF"/>
                </a:solidFill>
                <a:latin typeface="Courier New" panose="02070309020205020404" pitchFamily="49" charset="0"/>
                <a:cs typeface="Courier New" panose="02070309020205020404" pitchFamily="49" charset="0"/>
              </a:rPr>
              <a:t>WHERE GIA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MAX(GIA) FROM SANPHAM AS </a:t>
            </a:r>
            <a:r>
              <a:rPr lang="en-US" sz="2800" b="1">
                <a:solidFill>
                  <a:srgbClr val="FF0000"/>
                </a:solidFill>
                <a:latin typeface="Courier New" panose="02070309020205020404" pitchFamily="49" charset="0"/>
                <a:cs typeface="Courier New" panose="02070309020205020404" pitchFamily="49" charset="0"/>
              </a:rPr>
              <a:t>SP2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SP1.MASP = SP2.MASP</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161022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F66-3F96-7E43-AD19-D0150E76813C}"/>
              </a:ext>
            </a:extLst>
          </p:cNvPr>
          <p:cNvSpPr>
            <a:spLocks noGrp="1"/>
          </p:cNvSpPr>
          <p:nvPr>
            <p:ph type="title"/>
          </p:nvPr>
        </p:nvSpPr>
        <p:spPr/>
        <p:txBody>
          <a:bodyPr/>
          <a:lstStyle/>
          <a:p>
            <a:r>
              <a:rPr lang="en-US"/>
              <a:t>TRUY VẤN SELECT – DẠNG 9</a:t>
            </a:r>
          </a:p>
        </p:txBody>
      </p:sp>
      <p:sp>
        <p:nvSpPr>
          <p:cNvPr id="3" name="Content Placeholder 2">
            <a:extLst>
              <a:ext uri="{FF2B5EF4-FFF2-40B4-BE49-F238E27FC236}">
                <a16:creationId xmlns:a16="http://schemas.microsoft.com/office/drawing/2014/main" id="{7445EBE1-3D89-9343-8CCA-D8CCD560FB3E}"/>
              </a:ext>
            </a:extLst>
          </p:cNvPr>
          <p:cNvSpPr>
            <a:spLocks noGrp="1"/>
          </p:cNvSpPr>
          <p:nvPr>
            <p:ph idx="1"/>
          </p:nvPr>
        </p:nvSpPr>
        <p:spPr>
          <a:xfrm>
            <a:off x="609600" y="1600201"/>
            <a:ext cx="11277600" cy="4525963"/>
          </a:xfrm>
        </p:spPr>
        <p:txBody>
          <a:bodyPr/>
          <a:lstStyle/>
          <a:p>
            <a:r>
              <a:rPr lang="en-US" sz="2800">
                <a:solidFill>
                  <a:srgbClr val="FF0000"/>
                </a:solidFill>
              </a:rPr>
              <a:t>Dạng 9</a:t>
            </a:r>
            <a:r>
              <a:rPr lang="en-US" sz="2800">
                <a:solidFill>
                  <a:srgbClr val="0066FF"/>
                </a:solidFill>
              </a:rPr>
              <a:t>: Truy vấn dùng bảng “con” (</a:t>
            </a:r>
            <a:r>
              <a:rPr lang="en-US" sz="2800">
                <a:solidFill>
                  <a:srgbClr val="FF0000"/>
                </a:solidFill>
              </a:rPr>
              <a:t>inner aggregate</a:t>
            </a:r>
            <a:r>
              <a:rPr lang="en-US" sz="2800">
                <a:solidFill>
                  <a:srgbClr val="0066FF"/>
                </a:solidFill>
              </a:rPr>
              <a:t>). </a:t>
            </a:r>
          </a:p>
          <a:p>
            <a:pPr marL="0" indent="0">
              <a:buNone/>
            </a:pPr>
            <a:r>
              <a:rPr lang="en-US" sz="2800">
                <a:solidFill>
                  <a:srgbClr val="0066FF"/>
                </a:solidFill>
                <a:latin typeface="Courier New" panose="02070309020205020404" pitchFamily="49" charset="0"/>
                <a:cs typeface="Courier New" panose="02070309020205020404" pitchFamily="49" charset="0"/>
              </a:rPr>
              <a:t>SELECT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FF0000"/>
                </a:solidFill>
                <a:latin typeface="Courier New" panose="02070309020205020404" pitchFamily="49" charset="0"/>
                <a:cs typeface="Courier New" panose="02070309020205020404" pitchFamily="49" charset="0"/>
              </a:rPr>
              <a:t>SELECT </a:t>
            </a:r>
            <a:r>
              <a:rPr lang="en-US" sz="2800" i="1">
                <a:solidFill>
                  <a:srgbClr val="008000"/>
                </a:solidFill>
                <a:latin typeface="Courier New" panose="02070309020205020404" pitchFamily="49" charset="0"/>
                <a:cs typeface="Courier New" panose="02070309020205020404" pitchFamily="49" charset="0"/>
              </a:rPr>
              <a:t>&lt;danh sách cột 2&gt; </a:t>
            </a:r>
            <a:r>
              <a:rPr lang="en-US" sz="2800">
                <a:solidFill>
                  <a:srgbClr val="FF0000"/>
                </a:solidFill>
                <a:latin typeface="Courier New" panose="02070309020205020404" pitchFamily="49" charset="0"/>
                <a:cs typeface="Courier New" panose="02070309020205020404" pitchFamily="49" charset="0"/>
              </a:rPr>
              <a:t>FROM &lt;tên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	WHERE &lt;điều kiện&gt;</a:t>
            </a:r>
          </a:p>
          <a:p>
            <a:pPr marL="0" indent="0">
              <a:buNone/>
            </a:pPr>
            <a:r>
              <a:rPr lang="en-US" sz="2800">
                <a:solidFill>
                  <a:srgbClr val="0066FF"/>
                </a:solidFill>
                <a:latin typeface="Courier New" panose="02070309020205020404" pitchFamily="49" charset="0"/>
                <a:cs typeface="Courier New" panose="02070309020205020404" pitchFamily="49" charset="0"/>
              </a:rPr>
              <a:t>)AS &lt;tên bảng con&gt;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a:solidFill>
                  <a:srgbClr val="0066FF"/>
                </a:solidFill>
              </a:rPr>
              <a:t>Lưu ý: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rPr>
              <a:t>phụ thuộc vào </a:t>
            </a:r>
            <a:r>
              <a:rPr lang="en-US" sz="2800" i="1">
                <a:solidFill>
                  <a:srgbClr val="008000"/>
                </a:solidFill>
                <a:latin typeface="Courier New" panose="02070309020205020404" pitchFamily="49" charset="0"/>
                <a:cs typeface="Courier New" panose="02070309020205020404" pitchFamily="49" charset="0"/>
              </a:rPr>
              <a:t>&lt;danh sách cột 2&gt;</a:t>
            </a:r>
            <a:r>
              <a:rPr lang="en-US" sz="2800" i="1">
                <a:solidFill>
                  <a:srgbClr val="008000"/>
                </a:solidFill>
              </a:rPr>
              <a:t> </a:t>
            </a:r>
            <a:r>
              <a:rPr lang="en-US" sz="2800">
                <a:solidFill>
                  <a:srgbClr val="0066FF"/>
                </a:solidFill>
              </a:rPr>
              <a:t>trả về từ câu truy vấn con (subquery).</a:t>
            </a:r>
          </a:p>
        </p:txBody>
      </p:sp>
    </p:spTree>
    <p:extLst>
      <p:ext uri="{BB962C8B-B14F-4D97-AF65-F5344CB8AC3E}">
        <p14:creationId xmlns:p14="http://schemas.microsoft.com/office/powerpoint/2010/main" val="228067537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18DC-D09F-574C-A607-245BCFD62C03}"/>
              </a:ext>
            </a:extLst>
          </p:cNvPr>
          <p:cNvSpPr>
            <a:spLocks noGrp="1"/>
          </p:cNvSpPr>
          <p:nvPr>
            <p:ph type="title"/>
          </p:nvPr>
        </p:nvSpPr>
        <p:spPr>
          <a:xfrm>
            <a:off x="609600" y="76200"/>
            <a:ext cx="10972800" cy="1143000"/>
          </a:xfrm>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AF93FCC-7A32-314F-990C-EDEE0682AE0F}"/>
              </a:ext>
            </a:extLst>
          </p:cNvPr>
          <p:cNvSpPr>
            <a:spLocks noGrp="1"/>
          </p:cNvSpPr>
          <p:nvPr>
            <p:ph idx="1"/>
          </p:nvPr>
        </p:nvSpPr>
        <p:spPr>
          <a:xfrm>
            <a:off x="228600" y="990600"/>
            <a:ext cx="11658600" cy="5105400"/>
          </a:xfrm>
        </p:spPr>
        <p:txBody>
          <a:bodyPr/>
          <a:lstStyle/>
          <a:p>
            <a:pPr marL="0" indent="0">
              <a:buNone/>
            </a:pPr>
            <a:r>
              <a:rPr lang="en-US" sz="2800">
                <a:solidFill>
                  <a:srgbClr val="0066FF"/>
                </a:solidFill>
              </a:rPr>
              <a:t>VD: Tìm khách hàng có </a:t>
            </a:r>
            <a:r>
              <a:rPr lang="en-US" sz="2800">
                <a:solidFill>
                  <a:srgbClr val="FF0000"/>
                </a:solidFill>
              </a:rPr>
              <a:t>số lần mua hàng nhiều nhất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FROM HOADON</a:t>
            </a:r>
          </a:p>
          <a:p>
            <a:pPr marL="0" indent="0">
              <a:buNone/>
            </a:pPr>
            <a:r>
              <a:rPr lang="en-US" sz="2800">
                <a:solidFill>
                  <a:srgbClr val="0066FF"/>
                </a:solidFill>
                <a:latin typeface="Courier New" panose="02070309020205020404" pitchFamily="49" charset="0"/>
                <a:cs typeface="Courier New" panose="02070309020205020404" pitchFamily="49" charset="0"/>
              </a:rPr>
              <a:t>GROUP BY MAKH</a:t>
            </a:r>
          </a:p>
          <a:p>
            <a:pPr marL="0" indent="0">
              <a:buNone/>
            </a:pPr>
            <a:r>
              <a:rPr lang="en-US" sz="2800">
                <a:solidFill>
                  <a:srgbClr val="0066FF"/>
                </a:solidFill>
                <a:latin typeface="Courier New" panose="02070309020205020404" pitchFamily="49" charset="0"/>
                <a:cs typeface="Courier New" panose="02070309020205020404" pitchFamily="49" charset="0"/>
              </a:rPr>
              <a:t>HAVING COUNT(SOHD) =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a:t>
            </a:r>
            <a:r>
              <a:rPr lang="en-US" sz="2800" b="1">
                <a:solidFill>
                  <a:srgbClr val="FF0000"/>
                </a:solidFill>
                <a:latin typeface="Courier New" panose="02070309020205020404" pitchFamily="49" charset="0"/>
                <a:cs typeface="Courier New" panose="02070309020205020404" pitchFamily="49" charset="0"/>
              </a:rPr>
              <a:t>SL_HD)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MAKH, COUNT(SOHD) AS </a:t>
            </a:r>
            <a:r>
              <a:rPr lang="en-US" sz="2800" b="1">
                <a:solidFill>
                  <a:srgbClr val="FF0000"/>
                </a:solidFill>
                <a:latin typeface="Courier New" panose="02070309020205020404" pitchFamily="49" charset="0"/>
                <a:cs typeface="Courier New" panose="02070309020205020404" pitchFamily="49" charset="0"/>
              </a:rPr>
              <a:t>SL_HD </a:t>
            </a:r>
          </a:p>
          <a:p>
            <a:pPr marL="0" indent="0">
              <a:buNone/>
            </a:pPr>
            <a:r>
              <a:rPr lang="en-US" sz="2800">
                <a:solidFill>
                  <a:srgbClr val="008000"/>
                </a:solidFill>
                <a:latin typeface="Courier New" panose="02070309020205020404" pitchFamily="49" charset="0"/>
                <a:cs typeface="Courier New" panose="02070309020205020404" pitchFamily="49" charset="0"/>
              </a:rPr>
              <a:t>		FROM HOADON 			</a:t>
            </a:r>
          </a:p>
          <a:p>
            <a:pPr marL="0" indent="0">
              <a:buNone/>
            </a:pPr>
            <a:r>
              <a:rPr lang="en-US" sz="2800">
                <a:solidFill>
                  <a:srgbClr val="008000"/>
                </a:solidFill>
                <a:latin typeface="Courier New" panose="02070309020205020404" pitchFamily="49" charset="0"/>
                <a:cs typeface="Courier New" panose="02070309020205020404" pitchFamily="49" charset="0"/>
              </a:rPr>
              <a:t>		GROUP BY MAKH</a:t>
            </a: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AS T</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rPr>
              <a:t>Lưu ý</a:t>
            </a:r>
            <a:r>
              <a:rPr lang="en-US" sz="2800">
                <a:solidFill>
                  <a:srgbClr val="0066FF"/>
                </a:solidFill>
              </a:rPr>
              <a:t>: Không thể sử dụng dạng </a:t>
            </a:r>
            <a:r>
              <a:rPr lang="en-US" sz="2800" i="1">
                <a:solidFill>
                  <a:srgbClr val="008000"/>
                </a:solidFill>
                <a:latin typeface="Courier New" panose="02070309020205020404" pitchFamily="49" charset="0"/>
                <a:cs typeface="Courier New" panose="02070309020205020404" pitchFamily="49" charset="0"/>
              </a:rPr>
              <a:t>COUNT(MAX(SOHD))</a:t>
            </a:r>
            <a:r>
              <a:rPr lang="en-US" sz="2800">
                <a:solidFill>
                  <a:srgbClr val="0066FF"/>
                </a:solidFill>
              </a:rPr>
              <a:t>trong SQL Server</a:t>
            </a:r>
          </a:p>
          <a:p>
            <a:pPr marL="0" indent="0">
              <a:buNone/>
            </a:pPr>
            <a:endParaRPr lang="en-US" sz="2800">
              <a:solidFill>
                <a:srgbClr val="0066FF"/>
              </a:solidFill>
            </a:endParaRPr>
          </a:p>
        </p:txBody>
      </p:sp>
    </p:spTree>
    <p:extLst>
      <p:ext uri="{BB962C8B-B14F-4D97-AF65-F5344CB8AC3E}">
        <p14:creationId xmlns:p14="http://schemas.microsoft.com/office/powerpoint/2010/main" val="80692848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E36-6479-1B4A-821B-2161F9A1D918}"/>
              </a:ext>
            </a:extLst>
          </p:cNvPr>
          <p:cNvSpPr>
            <a:spLocks noGrp="1"/>
          </p:cNvSpPr>
          <p:nvPr>
            <p:ph type="title"/>
          </p:nvPr>
        </p:nvSpPr>
        <p:spPr/>
        <p:txBody>
          <a:bodyPr/>
          <a:lstStyle/>
          <a:p>
            <a:r>
              <a:rPr lang="en-US"/>
              <a:t>TRUY VẤN SELECT – DẠNG 10</a:t>
            </a:r>
          </a:p>
        </p:txBody>
      </p:sp>
      <p:sp>
        <p:nvSpPr>
          <p:cNvPr id="3" name="Content Placeholder 2">
            <a:extLst>
              <a:ext uri="{FF2B5EF4-FFF2-40B4-BE49-F238E27FC236}">
                <a16:creationId xmlns:a16="http://schemas.microsoft.com/office/drawing/2014/main" id="{6B4DB512-649D-6940-844F-71DBA8BDB279}"/>
              </a:ext>
            </a:extLst>
          </p:cNvPr>
          <p:cNvSpPr>
            <a:spLocks noGrp="1"/>
          </p:cNvSpPr>
          <p:nvPr>
            <p:ph idx="1"/>
          </p:nvPr>
        </p:nvSpPr>
        <p:spPr/>
        <p:txBody>
          <a:bodyPr/>
          <a:lstStyle/>
          <a:p>
            <a:r>
              <a:rPr lang="en-US" sz="2800">
                <a:solidFill>
                  <a:srgbClr val="FF0000"/>
                </a:solidFill>
              </a:rPr>
              <a:t>Dạng 10:</a:t>
            </a:r>
            <a:r>
              <a:rPr lang="en-US" sz="2800">
                <a:solidFill>
                  <a:srgbClr val="0066FF"/>
                </a:solidFill>
              </a:rPr>
              <a:t> Phép chia</a:t>
            </a:r>
          </a:p>
          <a:p>
            <a:pPr marL="0" indent="0">
              <a:buNone/>
            </a:pPr>
            <a:r>
              <a:rPr lang="en-US" sz="2800">
                <a:solidFill>
                  <a:srgbClr val="0066FF"/>
                </a:solidFill>
              </a:rPr>
              <a:t>Tìm </a:t>
            </a:r>
            <a:r>
              <a:rPr lang="en-US" sz="2800" i="1">
                <a:solidFill>
                  <a:srgbClr val="FF0000"/>
                </a:solidFill>
              </a:rPr>
              <a:t>&lt;đối tượng 1&gt;</a:t>
            </a:r>
            <a:r>
              <a:rPr lang="en-US" sz="2800">
                <a:solidFill>
                  <a:srgbClr val="0066FF"/>
                </a:solidFill>
              </a:rPr>
              <a:t> đã ... tất cả </a:t>
            </a:r>
            <a:r>
              <a:rPr lang="en-US" sz="2800" i="1">
                <a:solidFill>
                  <a:srgbClr val="FF0000"/>
                </a:solidFill>
              </a:rPr>
              <a:t>&lt;đối tượng 2&gt;</a:t>
            </a:r>
          </a:p>
          <a:p>
            <a:pPr marL="0" indent="0">
              <a:buNone/>
            </a:pPr>
            <a:endParaRPr lang="en-US" sz="2800">
              <a:solidFill>
                <a:srgbClr val="0066FF"/>
              </a:solidFill>
            </a:endParaRPr>
          </a:p>
          <a:p>
            <a:pPr marL="0" indent="0">
              <a:buNone/>
            </a:pPr>
            <a:r>
              <a:rPr lang="en-US" sz="2800">
                <a:solidFill>
                  <a:srgbClr val="0066FF"/>
                </a:solidFill>
              </a:rPr>
              <a:t>Cần xác định: </a:t>
            </a:r>
          </a:p>
          <a:p>
            <a:pPr marL="0" indent="0">
              <a:buNone/>
            </a:pPr>
            <a:r>
              <a:rPr lang="en-US" sz="2800">
                <a:solidFill>
                  <a:srgbClr val="FF0000"/>
                </a:solidFill>
              </a:rPr>
              <a:t>Đối tượng 1</a:t>
            </a:r>
            <a:r>
              <a:rPr lang="en-US" sz="2800">
                <a:solidFill>
                  <a:srgbClr val="0066FF"/>
                </a:solidFill>
              </a:rPr>
              <a:t> (</a:t>
            </a:r>
            <a:r>
              <a:rPr lang="en-US" sz="2800" u="sng">
                <a:solidFill>
                  <a:srgbClr val="0066FF"/>
                </a:solidFill>
              </a:rPr>
              <a:t>MaDT1</a:t>
            </a:r>
            <a:r>
              <a:rPr lang="en-US" sz="2800">
                <a:solidFill>
                  <a:srgbClr val="0066FF"/>
                </a:solidFill>
              </a:rPr>
              <a:t>, ....).</a:t>
            </a:r>
          </a:p>
          <a:p>
            <a:pPr marL="0" indent="0">
              <a:buNone/>
            </a:pPr>
            <a:r>
              <a:rPr lang="en-US" sz="2800">
                <a:solidFill>
                  <a:srgbClr val="FF0000"/>
                </a:solidFill>
              </a:rPr>
              <a:t>Đối tượng 2 </a:t>
            </a:r>
            <a:r>
              <a:rPr lang="en-US" sz="2800">
                <a:solidFill>
                  <a:srgbClr val="0066FF"/>
                </a:solidFill>
              </a:rPr>
              <a:t>(</a:t>
            </a:r>
            <a:r>
              <a:rPr lang="en-US" sz="2800" u="sng">
                <a:solidFill>
                  <a:srgbClr val="0066FF"/>
                </a:solidFill>
              </a:rPr>
              <a:t>MaDT2</a:t>
            </a:r>
            <a:r>
              <a:rPr lang="en-US" sz="2800">
                <a:solidFill>
                  <a:srgbClr val="0066FF"/>
                </a:solidFill>
              </a:rPr>
              <a:t>, ....).</a:t>
            </a:r>
          </a:p>
          <a:p>
            <a:pPr marL="0" indent="0">
              <a:buNone/>
            </a:pPr>
            <a:r>
              <a:rPr lang="en-US" sz="2800">
                <a:solidFill>
                  <a:srgbClr val="FF0000"/>
                </a:solidFill>
              </a:rPr>
              <a:t>Quan hệ Đối tượng 1 và đối tượng 2 </a:t>
            </a:r>
            <a:r>
              <a:rPr lang="en-US" sz="2800">
                <a:solidFill>
                  <a:srgbClr val="0066FF"/>
                </a:solidFill>
              </a:rPr>
              <a:t>(</a:t>
            </a:r>
            <a:r>
              <a:rPr lang="en-US" sz="2800" i="1">
                <a:solidFill>
                  <a:srgbClr val="0066FF"/>
                </a:solidFill>
              </a:rPr>
              <a:t>MaDT1</a:t>
            </a:r>
            <a:r>
              <a:rPr lang="en-US" sz="2800">
                <a:solidFill>
                  <a:srgbClr val="0066FF"/>
                </a:solidFill>
              </a:rPr>
              <a:t>, </a:t>
            </a:r>
            <a:r>
              <a:rPr lang="en-US" sz="2800" i="1">
                <a:solidFill>
                  <a:srgbClr val="0066FF"/>
                </a:solidFill>
              </a:rPr>
              <a:t>MaDT2, ....</a:t>
            </a:r>
            <a:r>
              <a:rPr lang="en-US" sz="2800">
                <a:solidFill>
                  <a:srgbClr val="0066FF"/>
                </a:solidFill>
              </a:rPr>
              <a:t>).</a:t>
            </a:r>
          </a:p>
        </p:txBody>
      </p:sp>
    </p:spTree>
    <p:extLst>
      <p:ext uri="{BB962C8B-B14F-4D97-AF65-F5344CB8AC3E}">
        <p14:creationId xmlns:p14="http://schemas.microsoft.com/office/powerpoint/2010/main" val="372278686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A99E2-3FF7-4C4E-80D3-62E69B7B932F}"/>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0AB31155-E353-C44A-9871-B9AF953F4ED6}"/>
              </a:ext>
            </a:extLst>
          </p:cNvPr>
          <p:cNvSpPr>
            <a:spLocks noGrp="1"/>
          </p:cNvSpPr>
          <p:nvPr>
            <p:ph idx="1"/>
          </p:nvPr>
        </p:nvSpPr>
        <p:spPr/>
        <p:txBody>
          <a:bodyPr/>
          <a:lstStyle/>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1&gt;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 WHERE AND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 FROM </a:t>
            </a:r>
            <a:r>
              <a:rPr lang="en-US" sz="2800">
                <a:solidFill>
                  <a:srgbClr val="FF0000"/>
                </a:solidFill>
                <a:latin typeface="Courier New" panose="02070309020205020404" pitchFamily="49" charset="0"/>
                <a:cs typeface="Courier New" panose="02070309020205020404" pitchFamily="49" charset="0"/>
              </a:rPr>
              <a:t>&lt;tên bảng quan hệ đối tượng 1 và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.&lt;khoá chính&gt; =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and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.&lt;khoá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	)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075690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a:extLst>
              <a:ext uri="{FF2B5EF4-FFF2-40B4-BE49-F238E27FC236}">
                <a16:creationId xmlns:a16="http://schemas.microsoft.com/office/drawing/2014/main" id="{5AE600D3-7C2D-E445-8FD5-D823BDA88586}"/>
              </a:ext>
            </a:extLst>
          </p:cNvPr>
          <p:cNvSpPr>
            <a:spLocks noGrp="1" noChangeArrowheads="1"/>
          </p:cNvSpPr>
          <p:nvPr>
            <p:ph type="title"/>
          </p:nvPr>
        </p:nvSpPr>
        <p:spPr/>
        <p:txBody>
          <a:bodyPr/>
          <a:lstStyle/>
          <a:p>
            <a:r>
              <a:rPr lang="en-US" altLang="vi-VN"/>
              <a:t>Phép kết trên nhiều bảng</a:t>
            </a:r>
            <a:endParaRPr lang="vi-VN" altLang="vi-VN"/>
          </a:p>
        </p:txBody>
      </p:sp>
      <p:sp>
        <p:nvSpPr>
          <p:cNvPr id="26626" name="Content Placeholder 5">
            <a:extLst>
              <a:ext uri="{FF2B5EF4-FFF2-40B4-BE49-F238E27FC236}">
                <a16:creationId xmlns:a16="http://schemas.microsoft.com/office/drawing/2014/main" id="{0408B97C-CD8D-8E42-A78F-FEBA3687D1E9}"/>
              </a:ext>
            </a:extLst>
          </p:cNvPr>
          <p:cNvSpPr>
            <a:spLocks noGrp="1" noChangeArrowheads="1"/>
          </p:cNvSpPr>
          <p:nvPr>
            <p:ph idx="1"/>
          </p:nvPr>
        </p:nvSpPr>
        <p:spPr/>
        <p:txBody>
          <a:bodyPr/>
          <a:lstStyle/>
          <a:p>
            <a:pPr marL="0" indent="0">
              <a:lnSpc>
                <a:spcPct val="150000"/>
              </a:lnSpc>
              <a:spcAft>
                <a:spcPts val="1200"/>
              </a:spcAft>
              <a:buNone/>
            </a:pPr>
            <a:r>
              <a:rPr lang="en-US" altLang="vi-VN" sz="1800" b="1"/>
              <a:t>NHANVIEN</a:t>
            </a:r>
            <a:r>
              <a:rPr lang="en-US" altLang="vi-VN" sz="1800"/>
              <a:t> (HONV, TENLOT, TENNV, </a:t>
            </a:r>
            <a:r>
              <a:rPr lang="en-US" altLang="vi-VN" sz="1800" u="sng"/>
              <a:t>MANV</a:t>
            </a:r>
            <a:r>
              <a:rPr lang="en-US" altLang="vi-VN" sz="1800"/>
              <a:t>, NGSINH, DCHI, PHAI, LUONG, MA_NQL, PHG)</a:t>
            </a:r>
          </a:p>
          <a:p>
            <a:pPr marL="0" indent="0">
              <a:lnSpc>
                <a:spcPct val="150000"/>
              </a:lnSpc>
              <a:spcAft>
                <a:spcPts val="1200"/>
              </a:spcAft>
              <a:buNone/>
            </a:pPr>
            <a:r>
              <a:rPr lang="en-US" altLang="vi-VN" sz="1800" b="1"/>
              <a:t>PHONGBAN</a:t>
            </a:r>
            <a:r>
              <a:rPr lang="en-US" altLang="vi-VN" sz="1800"/>
              <a:t> ( TENPHG, </a:t>
            </a:r>
            <a:r>
              <a:rPr lang="en-US" altLang="vi-VN" sz="1800" u="sng"/>
              <a:t>MAPHG</a:t>
            </a:r>
            <a:r>
              <a:rPr lang="en-US" altLang="vi-VN" sz="1800"/>
              <a:t>, TRPHG, NG_NC)</a:t>
            </a:r>
          </a:p>
          <a:p>
            <a:pPr marL="0" indent="0">
              <a:lnSpc>
                <a:spcPct val="150000"/>
              </a:lnSpc>
              <a:spcAft>
                <a:spcPts val="1200"/>
              </a:spcAft>
              <a:buNone/>
            </a:pPr>
            <a:r>
              <a:rPr lang="en-US" altLang="vi-VN" sz="1800" b="1"/>
              <a:t>DIADIEM_PHG</a:t>
            </a:r>
            <a:r>
              <a:rPr lang="en-US" altLang="vi-VN" sz="1800"/>
              <a:t> (</a:t>
            </a:r>
            <a:r>
              <a:rPr lang="en-US" altLang="vi-VN" sz="1800" u="sng"/>
              <a:t>MAPHG, DIADIEM</a:t>
            </a:r>
            <a:r>
              <a:rPr lang="en-US" altLang="vi-VN" sz="1800"/>
              <a:t>)</a:t>
            </a:r>
          </a:p>
          <a:p>
            <a:pPr marL="0" indent="0">
              <a:lnSpc>
                <a:spcPct val="150000"/>
              </a:lnSpc>
              <a:spcAft>
                <a:spcPts val="1200"/>
              </a:spcAft>
              <a:buNone/>
            </a:pPr>
            <a:r>
              <a:rPr lang="en-US" altLang="vi-VN" sz="1800" b="1"/>
              <a:t>THANNHAN</a:t>
            </a:r>
            <a:r>
              <a:rPr lang="en-US" altLang="vi-VN" sz="1800"/>
              <a:t> (</a:t>
            </a:r>
            <a:r>
              <a:rPr lang="en-US" altLang="vi-VN" sz="1800" u="sng"/>
              <a:t>MA_NVIEN, TENTN</a:t>
            </a:r>
            <a:r>
              <a:rPr lang="en-US" altLang="vi-VN" sz="1800"/>
              <a:t>, PHAI, NGSINH, QUANHE)</a:t>
            </a:r>
          </a:p>
          <a:p>
            <a:pPr marL="0" indent="0">
              <a:lnSpc>
                <a:spcPct val="150000"/>
              </a:lnSpc>
              <a:spcAft>
                <a:spcPts val="1200"/>
              </a:spcAft>
              <a:buNone/>
            </a:pPr>
            <a:r>
              <a:rPr lang="en-US" altLang="vi-VN" sz="1800" b="1"/>
              <a:t>DEAN</a:t>
            </a:r>
            <a:r>
              <a:rPr lang="en-US" altLang="vi-VN" sz="1800"/>
              <a:t> (TENDA, </a:t>
            </a:r>
            <a:r>
              <a:rPr lang="en-US" altLang="vi-VN" sz="1800" u="sng"/>
              <a:t>MADA</a:t>
            </a:r>
            <a:r>
              <a:rPr lang="en-US" altLang="vi-VN" sz="1800"/>
              <a:t>, DDIEM_DA, PHONG)</a:t>
            </a:r>
          </a:p>
          <a:p>
            <a:pPr marL="0" indent="0">
              <a:lnSpc>
                <a:spcPct val="150000"/>
              </a:lnSpc>
              <a:spcAft>
                <a:spcPts val="1200"/>
              </a:spcAft>
              <a:buNone/>
            </a:pPr>
            <a:r>
              <a:rPr lang="en-US" altLang="vi-VN" sz="1800" b="1"/>
              <a:t>PHANCONG</a:t>
            </a:r>
            <a:r>
              <a:rPr lang="en-US" altLang="vi-VN" sz="1800"/>
              <a:t> (</a:t>
            </a:r>
            <a:r>
              <a:rPr lang="en-US" altLang="vi-VN" sz="1800" u="sng"/>
              <a:t>MA_NVIEN, SODA</a:t>
            </a:r>
            <a:r>
              <a:rPr lang="en-US" altLang="vi-VN" sz="1800"/>
              <a:t>, THOIGIAN)</a:t>
            </a:r>
          </a:p>
        </p:txBody>
      </p:sp>
      <p:sp>
        <p:nvSpPr>
          <p:cNvPr id="26627" name="Slide Number Placeholder 3">
            <a:extLst>
              <a:ext uri="{FF2B5EF4-FFF2-40B4-BE49-F238E27FC236}">
                <a16:creationId xmlns:a16="http://schemas.microsoft.com/office/drawing/2014/main" id="{6B81CC22-111C-D44F-820D-F2F188FEBBA1}"/>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7</a:t>
            </a:fld>
            <a:endParaRPr lang="en-US" altLang="vi-VN" sz="1200"/>
          </a:p>
        </p:txBody>
      </p:sp>
    </p:spTree>
    <p:extLst>
      <p:ext uri="{BB962C8B-B14F-4D97-AF65-F5344CB8AC3E}">
        <p14:creationId xmlns:p14="http://schemas.microsoft.com/office/powerpoint/2010/main" val="302276120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F5D6-2187-5B40-9DC3-7845FC12B617}"/>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9292998-D2A4-2447-BBAA-B7240D2A740C}"/>
              </a:ext>
            </a:extLst>
          </p:cNvPr>
          <p:cNvSpPr>
            <a:spLocks noGrp="1"/>
          </p:cNvSpPr>
          <p:nvPr>
            <p:ph idx="1"/>
          </p:nvPr>
        </p:nvSpPr>
        <p:spPr>
          <a:xfrm>
            <a:off x="152400" y="1295400"/>
            <a:ext cx="11887200" cy="4876800"/>
          </a:xfrm>
        </p:spPr>
        <p:txBody>
          <a:bodyPr/>
          <a:lstStyle/>
          <a:p>
            <a:r>
              <a:rPr lang="en-US" sz="2800">
                <a:solidFill>
                  <a:srgbClr val="0066FF"/>
                </a:solidFill>
              </a:rPr>
              <a:t>VD: Tìm </a:t>
            </a:r>
            <a:r>
              <a:rPr lang="en-US" sz="2800">
                <a:solidFill>
                  <a:srgbClr val="FF0000"/>
                </a:solidFill>
              </a:rPr>
              <a:t>hoá đơn</a:t>
            </a:r>
            <a:r>
              <a:rPr lang="en-US" sz="2800">
                <a:solidFill>
                  <a:srgbClr val="0066FF"/>
                </a:solidFill>
              </a:rPr>
              <a:t> đã mua tất cả </a:t>
            </a:r>
            <a:r>
              <a:rPr lang="en-US" sz="2800">
                <a:solidFill>
                  <a:srgbClr val="FF0000"/>
                </a:solidFill>
              </a:rPr>
              <a:t>sản phẩm</a:t>
            </a:r>
            <a:r>
              <a:rPr lang="en-US" sz="2800">
                <a:solidFill>
                  <a:srgbClr val="0066FF"/>
                </a:solidFill>
              </a:rPr>
              <a:t> xuất xứ Thái Lan:</a:t>
            </a:r>
          </a:p>
          <a:p>
            <a:pPr marL="0" indent="0">
              <a:buNone/>
            </a:pPr>
            <a:r>
              <a:rPr lang="en-US" sz="2800" i="1">
                <a:solidFill>
                  <a:srgbClr val="0066FF"/>
                </a:solidFill>
              </a:rPr>
              <a:t>Đối tượng 1</a:t>
            </a:r>
            <a:r>
              <a:rPr lang="en-US" sz="2800">
                <a:solidFill>
                  <a:srgbClr val="0066FF"/>
                </a:solidFill>
              </a:rPr>
              <a:t>: </a:t>
            </a:r>
            <a:r>
              <a:rPr lang="en-US" sz="2800">
                <a:solidFill>
                  <a:srgbClr val="FF0000"/>
                </a:solidFill>
              </a:rPr>
              <a:t>HOADON</a:t>
            </a:r>
            <a:r>
              <a:rPr lang="en-US" sz="2800">
                <a:solidFill>
                  <a:srgbClr val="0066FF"/>
                </a:solidFill>
              </a:rPr>
              <a:t>(</a:t>
            </a:r>
            <a:r>
              <a:rPr lang="en-US" sz="2800" u="sng">
                <a:solidFill>
                  <a:srgbClr val="0066FF"/>
                </a:solidFill>
              </a:rPr>
              <a:t>SOHD</a:t>
            </a:r>
            <a:r>
              <a:rPr lang="en-US" sz="2800">
                <a:solidFill>
                  <a:srgbClr val="0066FF"/>
                </a:solidFill>
              </a:rPr>
              <a:t>, NGHD, ...)</a:t>
            </a:r>
          </a:p>
          <a:p>
            <a:pPr marL="0" indent="0">
              <a:buNone/>
            </a:pPr>
            <a:r>
              <a:rPr lang="en-US" sz="2800" i="1">
                <a:solidFill>
                  <a:srgbClr val="0066FF"/>
                </a:solidFill>
              </a:rPr>
              <a:t>Đối tượng 2</a:t>
            </a:r>
            <a:r>
              <a:rPr lang="en-US" sz="2800">
                <a:solidFill>
                  <a:srgbClr val="0066FF"/>
                </a:solidFill>
              </a:rPr>
              <a:t>: </a:t>
            </a:r>
            <a:r>
              <a:rPr lang="en-US" sz="2800">
                <a:solidFill>
                  <a:srgbClr val="FF0000"/>
                </a:solidFill>
              </a:rPr>
              <a:t>SANPHAM</a:t>
            </a:r>
            <a:r>
              <a:rPr lang="en-US" sz="2800">
                <a:solidFill>
                  <a:srgbClr val="0066FF"/>
                </a:solidFill>
              </a:rPr>
              <a:t>(</a:t>
            </a:r>
            <a:r>
              <a:rPr lang="en-US" sz="2800" u="sng">
                <a:solidFill>
                  <a:srgbClr val="0066FF"/>
                </a:solidFill>
              </a:rPr>
              <a:t>MASP</a:t>
            </a:r>
            <a:r>
              <a:rPr lang="en-US" sz="2800">
                <a:solidFill>
                  <a:srgbClr val="0066FF"/>
                </a:solidFill>
              </a:rPr>
              <a:t>, TENSP, XUATXU)</a:t>
            </a:r>
          </a:p>
          <a:p>
            <a:pPr marL="0" indent="0">
              <a:buNone/>
            </a:pPr>
            <a:r>
              <a:rPr lang="en-US" sz="2800" i="1">
                <a:solidFill>
                  <a:srgbClr val="0066FF"/>
                </a:solidFill>
              </a:rPr>
              <a:t>Quan hệ giữa 2 đối tượng</a:t>
            </a:r>
            <a:r>
              <a:rPr lang="en-US" sz="2800">
                <a:solidFill>
                  <a:srgbClr val="0066FF"/>
                </a:solidFill>
              </a:rPr>
              <a:t>: </a:t>
            </a:r>
            <a:r>
              <a:rPr lang="en-US" sz="2800">
                <a:solidFill>
                  <a:srgbClr val="FF0000"/>
                </a:solidFill>
              </a:rPr>
              <a:t>CTHD</a:t>
            </a:r>
            <a:r>
              <a:rPr lang="en-US" sz="2800">
                <a:solidFill>
                  <a:srgbClr val="0066FF"/>
                </a:solidFill>
              </a:rPr>
              <a:t>(</a:t>
            </a:r>
            <a:r>
              <a:rPr lang="en-US" sz="2800" i="1" u="sng">
                <a:solidFill>
                  <a:srgbClr val="0066FF"/>
                </a:solidFill>
              </a:rPr>
              <a:t>MASP</a:t>
            </a:r>
            <a:r>
              <a:rPr lang="en-US" sz="2800">
                <a:solidFill>
                  <a:srgbClr val="0066FF"/>
                </a:solidFill>
              </a:rPr>
              <a:t>, </a:t>
            </a:r>
            <a:r>
              <a:rPr lang="en-US" sz="2800" i="1" u="sng">
                <a:solidFill>
                  <a:srgbClr val="0066FF"/>
                </a:solidFill>
              </a:rPr>
              <a:t>TENSP</a:t>
            </a:r>
            <a:r>
              <a:rPr lang="en-US" sz="2800">
                <a:solidFill>
                  <a:srgbClr val="0066FF"/>
                </a:solidFill>
              </a:rPr>
              <a:t>).</a:t>
            </a:r>
          </a:p>
          <a:p>
            <a:pPr marL="0" indent="0">
              <a:buNone/>
            </a:pPr>
            <a:r>
              <a:rPr lang="en-US" sz="2800">
                <a:solidFill>
                  <a:srgbClr val="0066FF"/>
                </a:solidFill>
                <a:latin typeface="Courier New" panose="02070309020205020404" pitchFamily="49" charset="0"/>
                <a:cs typeface="Courier New" panose="02070309020205020404" pitchFamily="49" charset="0"/>
              </a:rPr>
              <a:t>SELECT SOHD FROM </a:t>
            </a:r>
            <a:r>
              <a:rPr lang="en-US" sz="2800">
                <a:solidFill>
                  <a:srgbClr val="FF0000"/>
                </a:solidFill>
                <a:latin typeface="Courier New" panose="02070309020205020404" pitchFamily="49" charset="0"/>
                <a:cs typeface="Courier New" panose="02070309020205020404" pitchFamily="49" charset="0"/>
              </a:rPr>
              <a:t>HOADON</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T1</a:t>
            </a:r>
            <a:r>
              <a:rPr lang="en-US" sz="2800">
                <a:solidFill>
                  <a:srgbClr val="0066FF"/>
                </a:solidFill>
                <a:latin typeface="Courier New" panose="02070309020205020404" pitchFamily="49" charset="0"/>
                <a:cs typeface="Courier New" panose="02070309020205020404" pitchFamily="49" charset="0"/>
              </a:rPr>
              <a:t> WHERE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FROM </a:t>
            </a:r>
            <a:r>
              <a:rPr lang="en-US" sz="2800">
                <a:solidFill>
                  <a:srgbClr val="FF0000"/>
                </a:solidFill>
                <a:latin typeface="Courier New" panose="02070309020205020404" pitchFamily="49" charset="0"/>
                <a:cs typeface="Courier New" panose="02070309020205020404" pitchFamily="49" charset="0"/>
              </a:rPr>
              <a:t>SANPHAM</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T2</a:t>
            </a:r>
            <a:r>
              <a:rPr lang="en-US" sz="2800">
                <a:solidFill>
                  <a:srgbClr val="0066FF"/>
                </a:solidFill>
                <a:latin typeface="Courier New" panose="02070309020205020404" pitchFamily="49" charset="0"/>
                <a:cs typeface="Courier New" panose="02070309020205020404" pitchFamily="49" charset="0"/>
              </a:rPr>
              <a:t> WHERE XUATXU = 	“Thái Lan” AND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TENSP FROM </a:t>
            </a:r>
            <a:r>
              <a:rPr lang="en-US" sz="2800">
                <a:solidFill>
                  <a:srgbClr val="FF0000"/>
                </a:solidFill>
                <a:latin typeface="Courier New" panose="02070309020205020404" pitchFamily="49" charset="0"/>
                <a:cs typeface="Courier New" panose="02070309020205020404" pitchFamily="49" charset="0"/>
              </a:rPr>
              <a:t>CTHD</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T3</a:t>
            </a:r>
            <a:r>
              <a:rPr lang="en-US" sz="2800">
                <a:solidFill>
                  <a:srgbClr val="0066FF"/>
                </a:solidFill>
                <a:latin typeface="Courier New" panose="02070309020205020404" pitchFamily="49" charset="0"/>
                <a:cs typeface="Courier New" panose="02070309020205020404" pitchFamily="49" charset="0"/>
              </a:rPr>
              <a:t> WHERE 		</a:t>
            </a:r>
            <a:r>
              <a:rPr lang="en-US" sz="2800" i="1">
                <a:solidFill>
                  <a:srgbClr val="008000"/>
                </a:solidFill>
                <a:latin typeface="Courier New" panose="02070309020205020404" pitchFamily="49" charset="0"/>
                <a:cs typeface="Courier New" panose="02070309020205020404" pitchFamily="49" charset="0"/>
              </a:rPr>
              <a:t>T2.MASP = T3.MASP AND T1.SOHD = T3.SOHD</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11998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B40-528A-194A-8436-140FD4308575}"/>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B214453F-344E-E447-912C-432AE62285FD}"/>
              </a:ext>
            </a:extLst>
          </p:cNvPr>
          <p:cNvSpPr>
            <a:spLocks noGrp="1"/>
          </p:cNvSpPr>
          <p:nvPr>
            <p:ph idx="1"/>
          </p:nvPr>
        </p:nvSpPr>
        <p:spPr>
          <a:xfrm>
            <a:off x="609600" y="1295400"/>
            <a:ext cx="10972800" cy="4525963"/>
          </a:xfrm>
        </p:spPr>
        <p:txBody>
          <a:bodyPr/>
          <a:lstStyle/>
          <a:p>
            <a:pPr marL="514350" indent="-514350">
              <a:buFont typeface="+mj-lt"/>
              <a:buAutoNum type="arabicPeriod"/>
            </a:pPr>
            <a:r>
              <a:rPr lang="en-US"/>
              <a:t>Để truy vấn dữ liệu trong CSDL quan hệ, ta dùng ngôn ngữ SQL.</a:t>
            </a:r>
          </a:p>
          <a:p>
            <a:pPr marL="514350" indent="-514350">
              <a:buFont typeface="+mj-lt"/>
              <a:buAutoNum type="arabicPeriod"/>
            </a:pPr>
            <a:r>
              <a:rPr lang="en-US">
                <a:solidFill>
                  <a:srgbClr val="FF0000"/>
                </a:solidFill>
              </a:rPr>
              <a:t>SQL có 3 nhóm lệnh chính: DDL, DML và DCL.</a:t>
            </a:r>
          </a:p>
          <a:p>
            <a:pPr marL="514350" indent="-514350">
              <a:buFont typeface="+mj-lt"/>
              <a:buAutoNum type="arabicPeriod"/>
            </a:pPr>
            <a:r>
              <a:rPr lang="en-US"/>
              <a:t>Các truy vấn nâng cao trên SQL: kết (nhiều bảng), gom nhóm, truy vấn lồng.</a:t>
            </a:r>
          </a:p>
          <a:p>
            <a:pPr marL="514350" indent="-514350">
              <a:buFont typeface="+mj-lt"/>
              <a:buAutoNum type="arabicPeriod"/>
            </a:pPr>
            <a:r>
              <a:rPr lang="en-US">
                <a:solidFill>
                  <a:srgbClr val="FF0000"/>
                </a:solidFill>
              </a:rPr>
              <a:t>Khung nhìn View là một bảng ảo được tạo ra dựa trên bảng vật lý, dùng để đảm bảo an ninh dữ liệu.</a:t>
            </a:r>
          </a:p>
          <a:p>
            <a:pPr marL="514350" indent="-514350">
              <a:buFont typeface="+mj-lt"/>
              <a:buAutoNum type="arabicPeriod"/>
            </a:pPr>
            <a:r>
              <a:rPr lang="en-US"/>
              <a:t>Xpath/Xquery là ngôn ngữ dùng để truy vấn CSDL XML.</a:t>
            </a:r>
          </a:p>
          <a:p>
            <a:pPr marL="514350" indent="-514350">
              <a:buFont typeface="+mj-lt"/>
              <a:buAutoNum type="arabicPeriod"/>
            </a:pPr>
            <a:r>
              <a:rPr lang="en-US">
                <a:solidFill>
                  <a:srgbClr val="FF0000"/>
                </a:solidFill>
              </a:rPr>
              <a:t>Xquery là phiên bản mở rộng của Xpath, hỗ trợ các hàm, đệ quy, ... mà bản thân Xpath không làm được.</a:t>
            </a:r>
          </a:p>
        </p:txBody>
      </p:sp>
    </p:spTree>
    <p:extLst>
      <p:ext uri="{BB962C8B-B14F-4D97-AF65-F5344CB8AC3E}">
        <p14:creationId xmlns:p14="http://schemas.microsoft.com/office/powerpoint/2010/main" val="263714912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a:extLst>
              <a:ext uri="{FF2B5EF4-FFF2-40B4-BE49-F238E27FC236}">
                <a16:creationId xmlns:a16="http://schemas.microsoft.com/office/drawing/2014/main" id="{217D43E4-1A83-8340-8027-B52202480168}"/>
              </a:ext>
            </a:extLst>
          </p:cNvPr>
          <p:cNvSpPr>
            <a:spLocks noGrp="1" noChangeArrowheads="1"/>
          </p:cNvSpPr>
          <p:nvPr>
            <p:ph type="title"/>
          </p:nvPr>
        </p:nvSpPr>
        <p:spPr/>
        <p:txBody>
          <a:bodyPr/>
          <a:lstStyle/>
          <a:p>
            <a:r>
              <a:rPr lang="en-US" altLang="vi-VN"/>
              <a:t>Phép kết trên nhiều bảng</a:t>
            </a:r>
          </a:p>
        </p:txBody>
      </p:sp>
      <p:sp>
        <p:nvSpPr>
          <p:cNvPr id="27650" name="Content Placeholder 5">
            <a:extLst>
              <a:ext uri="{FF2B5EF4-FFF2-40B4-BE49-F238E27FC236}">
                <a16:creationId xmlns:a16="http://schemas.microsoft.com/office/drawing/2014/main" id="{AA3E5EF8-14C4-B948-9A76-A911572AD2A9}"/>
              </a:ext>
            </a:extLst>
          </p:cNvPr>
          <p:cNvSpPr>
            <a:spLocks noGrp="1" noChangeArrowheads="1"/>
          </p:cNvSpPr>
          <p:nvPr>
            <p:ph idx="1"/>
          </p:nvPr>
        </p:nvSpPr>
        <p:spPr/>
        <p:txBody>
          <a:bodyPr/>
          <a:lstStyle/>
          <a:p>
            <a:pPr marL="514350" indent="-514350">
              <a:buFont typeface="Verdana" panose="020B0604030504040204" pitchFamily="34" charset="0"/>
              <a:buAutoNum type="arabicPeriod"/>
            </a:pPr>
            <a:r>
              <a:rPr lang="en-US" altLang="vi-VN" i="1"/>
              <a:t>In danh sách mã số, họ tên nhân viên và tên thân nhân của nhân viên đó.</a:t>
            </a:r>
          </a:p>
          <a:p>
            <a:pPr marL="514350" indent="-514350">
              <a:buFont typeface="Verdana" panose="020B0604030504040204" pitchFamily="34" charset="0"/>
              <a:buAutoNum type="arabicPeriod"/>
            </a:pPr>
            <a:r>
              <a:rPr lang="en-US" altLang="vi-VN" i="1">
                <a:solidFill>
                  <a:srgbClr val="FF0000"/>
                </a:solidFill>
              </a:rPr>
              <a:t>In danh sách mã số, họ tên của tất cả các nhân viên và tên thân nhân của nhân viên đó (nếu có).</a:t>
            </a:r>
          </a:p>
        </p:txBody>
      </p:sp>
      <p:sp>
        <p:nvSpPr>
          <p:cNvPr id="27651" name="Slide Number Placeholder 3">
            <a:extLst>
              <a:ext uri="{FF2B5EF4-FFF2-40B4-BE49-F238E27FC236}">
                <a16:creationId xmlns:a16="http://schemas.microsoft.com/office/drawing/2014/main" id="{878C2BC9-6475-5848-85C0-41BB9AEA8AF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8</a:t>
            </a:fld>
            <a:endParaRPr lang="en-US" altLang="vi-VN" sz="1200"/>
          </a:p>
        </p:txBody>
      </p:sp>
    </p:spTree>
    <p:extLst>
      <p:ext uri="{BB962C8B-B14F-4D97-AF65-F5344CB8AC3E}">
        <p14:creationId xmlns:p14="http://schemas.microsoft.com/office/powerpoint/2010/main" val="3083556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4">
            <a:extLst>
              <a:ext uri="{FF2B5EF4-FFF2-40B4-BE49-F238E27FC236}">
                <a16:creationId xmlns:a16="http://schemas.microsoft.com/office/drawing/2014/main" id="{6CD33426-351B-2D4C-A5E3-19C155DC72C9}"/>
              </a:ext>
            </a:extLst>
          </p:cNvPr>
          <p:cNvSpPr>
            <a:spLocks noGrp="1" noChangeArrowheads="1"/>
          </p:cNvSpPr>
          <p:nvPr>
            <p:ph type="title"/>
          </p:nvPr>
        </p:nvSpPr>
        <p:spPr/>
        <p:txBody>
          <a:bodyPr/>
          <a:lstStyle/>
          <a:p>
            <a:r>
              <a:rPr lang="en-US" altLang="vi-VN"/>
              <a:t>TRUY VẤN LỒNG</a:t>
            </a:r>
          </a:p>
        </p:txBody>
      </p:sp>
      <p:sp>
        <p:nvSpPr>
          <p:cNvPr id="29698" name="Content Placeholder 5">
            <a:extLst>
              <a:ext uri="{FF2B5EF4-FFF2-40B4-BE49-F238E27FC236}">
                <a16:creationId xmlns:a16="http://schemas.microsoft.com/office/drawing/2014/main" id="{7F2584D4-3672-E845-8962-89C228C4D723}"/>
              </a:ext>
            </a:extLst>
          </p:cNvPr>
          <p:cNvSpPr>
            <a:spLocks noGrp="1" noChangeArrowheads="1"/>
          </p:cNvSpPr>
          <p:nvPr>
            <p:ph idx="1"/>
          </p:nvPr>
        </p:nvSpPr>
        <p:spPr/>
        <p:txBody>
          <a:bodyPr/>
          <a:lstStyle/>
          <a:p>
            <a:pPr eaLnBrk="1" hangingPunct="1">
              <a:lnSpc>
                <a:spcPct val="150000"/>
              </a:lnSpc>
            </a:pPr>
            <a:r>
              <a:rPr lang="en-US" altLang="vi-VN"/>
              <a:t>Các câu lệnh SELECT có thể lồng nhau ở nhiều mức.</a:t>
            </a:r>
          </a:p>
          <a:p>
            <a:pPr eaLnBrk="1" hangingPunct="1">
              <a:lnSpc>
                <a:spcPct val="150000"/>
              </a:lnSpc>
            </a:pPr>
            <a:r>
              <a:rPr lang="en-US" altLang="vi-VN">
                <a:solidFill>
                  <a:srgbClr val="FF0000"/>
                </a:solidFill>
              </a:rPr>
              <a:t>Các câu truy vấn con thường trả về một tập các giá trị.</a:t>
            </a:r>
          </a:p>
          <a:p>
            <a:pPr eaLnBrk="1" hangingPunct="1">
              <a:lnSpc>
                <a:spcPct val="150000"/>
              </a:lnSpc>
            </a:pPr>
            <a:r>
              <a:rPr lang="en-US" altLang="vi-VN"/>
              <a:t>Các câu truy vấn con được kết hợp bằng phép nối logic với câu truy vấn cha.</a:t>
            </a:r>
          </a:p>
          <a:p>
            <a:pPr>
              <a:lnSpc>
                <a:spcPct val="150000"/>
              </a:lnSpc>
            </a:pPr>
            <a:endParaRPr lang="en-US" altLang="vi-VN"/>
          </a:p>
        </p:txBody>
      </p:sp>
      <p:sp>
        <p:nvSpPr>
          <p:cNvPr id="29699" name="Slide Number Placeholder 3">
            <a:extLst>
              <a:ext uri="{FF2B5EF4-FFF2-40B4-BE49-F238E27FC236}">
                <a16:creationId xmlns:a16="http://schemas.microsoft.com/office/drawing/2014/main" id="{D2DEB118-B53E-1647-9F72-0A9FC6D7A1F6}"/>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9</a:t>
            </a:fld>
            <a:endParaRPr lang="en-US" altLang="vi-VN" sz="1200"/>
          </a:p>
        </p:txBody>
      </p:sp>
    </p:spTree>
    <p:extLst>
      <p:ext uri="{BB962C8B-B14F-4D97-AF65-F5344CB8AC3E}">
        <p14:creationId xmlns:p14="http://schemas.microsoft.com/office/powerpoint/2010/main" val="40512340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4326</TotalTime>
  <Words>5210</Words>
  <Application>Microsoft Office PowerPoint</Application>
  <PresentationFormat>Widescreen</PresentationFormat>
  <Paragraphs>645</Paragraphs>
  <Slides>73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Courier New</vt:lpstr>
      <vt:lpstr>Verdana</vt:lpstr>
      <vt:lpstr>Wingdings</vt:lpstr>
      <vt:lpstr>Default Design</vt:lpstr>
      <vt:lpstr>CHƯƠNG 3: XỬ LÝ THÔNG TIN TRÊN MÁY TÍNH: TRUY VẤN DỮ LIỆU</vt:lpstr>
      <vt:lpstr>NỘI DUNG</vt:lpstr>
      <vt:lpstr>SQL – truy vấn SQL</vt:lpstr>
      <vt:lpstr>Giới thiệu</vt:lpstr>
      <vt:lpstr>Các nhóm lệnh</vt:lpstr>
      <vt:lpstr>Phép kết trên nhiều bảng</vt:lpstr>
      <vt:lpstr>Phép kết trên nhiều bảng</vt:lpstr>
      <vt:lpstr>Phép kết trên nhiều bảng</vt:lpstr>
      <vt:lpstr>TRUY VẤN LỒNG</vt:lpstr>
      <vt:lpstr>In và Not In</vt:lpstr>
      <vt:lpstr>Any/Some và All</vt:lpstr>
      <vt:lpstr>VÍ DỤ</vt:lpstr>
      <vt:lpstr>Exists và Not Exists</vt:lpstr>
      <vt:lpstr>VÍ DỤ</vt:lpstr>
      <vt:lpstr>Phân loại TRUY VẤN LỒNG</vt:lpstr>
      <vt:lpstr>Lồng phân cấp</vt:lpstr>
      <vt:lpstr>Lồng tương quan</vt:lpstr>
      <vt:lpstr>Lồng tương quan</vt:lpstr>
      <vt:lpstr>Một số dạng truy vấn khác</vt:lpstr>
      <vt:lpstr>VÍ DỤ</vt:lpstr>
      <vt:lpstr>PowerPoint Presentation</vt:lpstr>
      <vt:lpstr>Các phép toán trên tập hợp</vt:lpstr>
      <vt:lpstr>Các phép toán trên tập hợp</vt:lpstr>
      <vt:lpstr>Các phép toán trên tập hợp</vt:lpstr>
      <vt:lpstr>Các phép toán trên tập hợp</vt:lpstr>
      <vt:lpstr>Hàm kết hợp, gom nhóm</vt:lpstr>
      <vt:lpstr>Hàm kết hợp</vt:lpstr>
      <vt:lpstr>Ví dụ</vt:lpstr>
      <vt:lpstr>PowerPoint Presentation</vt:lpstr>
      <vt:lpstr>Top N</vt:lpstr>
      <vt:lpstr>Gom nhóm</vt:lpstr>
      <vt:lpstr>Ví dụ</vt:lpstr>
      <vt:lpstr>Xpath/Xquery</vt:lpstr>
      <vt:lpstr>Giới thiệu</vt:lpstr>
      <vt:lpstr>Xpath</vt:lpstr>
      <vt:lpstr>Ví dụ 36: CSDL XML</vt:lpstr>
      <vt:lpstr>Ví dụ</vt:lpstr>
      <vt:lpstr>Nhận xét về Xpath</vt:lpstr>
      <vt:lpstr>XQuery</vt:lpstr>
      <vt:lpstr>Biểu thức FLOWR</vt:lpstr>
      <vt:lpstr>Ví dụ 1</vt:lpstr>
      <vt:lpstr>Ví dụ 2</vt:lpstr>
      <vt:lpstr>Sử dụng hàm và đệ quy</vt:lpstr>
      <vt:lpstr>Ví dụ 4</vt:lpstr>
      <vt:lpstr>Ví dụ 4 – xquery (1)</vt:lpstr>
      <vt:lpstr>Ví dụ 4 – xquery (2)</vt:lpstr>
      <vt:lpstr>Ví dụ 4 – xquery (3)</vt:lpstr>
      <vt:lpstr>MỘT SỐ DẠNG TRUY VẤN SELECT THƯỜNG GẶP</vt:lpstr>
      <vt:lpstr>CSDL QUẢN LÝ BÁN HÀNG</vt:lpstr>
      <vt:lpstr>TRUY VẤN SELECT</vt:lpstr>
      <vt:lpstr>TRUY VẤN SELECT – DẠNG 1</vt:lpstr>
      <vt:lpstr>TRUY VẤN SELECT – DẠNG 2</vt:lpstr>
      <vt:lpstr>TRUY VẤN SELECT – DẠNG 3</vt:lpstr>
      <vt:lpstr>VD</vt:lpstr>
      <vt:lpstr>TRUY VẤN SELECT – DẠNG 4</vt:lpstr>
      <vt:lpstr>TRUY VẤN SELECT – DẠNG 5</vt:lpstr>
      <vt:lpstr>VD</vt:lpstr>
      <vt:lpstr>TRUY VẤN SELECT – DẠNG 6</vt:lpstr>
      <vt:lpstr>VD</vt:lpstr>
      <vt:lpstr>VD</vt:lpstr>
      <vt:lpstr>VD</vt:lpstr>
      <vt:lpstr>TRUY VẤN SELECT – DẠNG 7</vt:lpstr>
      <vt:lpstr>VD</vt:lpstr>
      <vt:lpstr>TRUY VẤN SELECT – DẠNG 8</vt:lpstr>
      <vt:lpstr>VD</vt:lpstr>
      <vt:lpstr>TRUY VẤN SELECT – DẠNG 9</vt:lpstr>
      <vt:lpstr>VD</vt:lpstr>
      <vt:lpstr>TRUY VẤN SELECT – DẠNG 10</vt:lpstr>
      <vt:lpstr>VD</vt:lpstr>
      <vt:lpstr>VD</vt:lpstr>
      <vt:lpstr>Tổng kết</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Tạ Thu Thủy</cp:lastModifiedBy>
  <cp:revision>932</cp:revision>
  <cp:lastPrinted>2019-06-18T07:05:10Z</cp:lastPrinted>
  <dcterms:created xsi:type="dcterms:W3CDTF">2008-06-14T04:13:27Z</dcterms:created>
  <dcterms:modified xsi:type="dcterms:W3CDTF">2021-03-07T03:39:00Z</dcterms:modified>
</cp:coreProperties>
</file>