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28" r:id="rId2"/>
    <p:sldId id="389" r:id="rId3"/>
    <p:sldId id="390" r:id="rId4"/>
    <p:sldId id="391" r:id="rId5"/>
    <p:sldId id="392" r:id="rId6"/>
    <p:sldId id="394" r:id="rId7"/>
    <p:sldId id="393" r:id="rId8"/>
    <p:sldId id="395" r:id="rId9"/>
    <p:sldId id="396" r:id="rId10"/>
    <p:sldId id="397" r:id="rId11"/>
    <p:sldId id="478" r:id="rId12"/>
    <p:sldId id="479" r:id="rId13"/>
    <p:sldId id="477" r:id="rId14"/>
    <p:sldId id="398" r:id="rId15"/>
    <p:sldId id="399" r:id="rId16"/>
    <p:sldId id="440" r:id="rId17"/>
    <p:sldId id="476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578" r:id="rId27"/>
    <p:sldId id="541" r:id="rId28"/>
    <p:sldId id="540" r:id="rId29"/>
    <p:sldId id="542" r:id="rId30"/>
    <p:sldId id="544" r:id="rId31"/>
    <p:sldId id="576" r:id="rId32"/>
    <p:sldId id="577" r:id="rId33"/>
    <p:sldId id="545" r:id="rId34"/>
    <p:sldId id="450" r:id="rId35"/>
    <p:sldId id="449" r:id="rId36"/>
    <p:sldId id="451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  <p:sldId id="475" r:id="rId55"/>
    <p:sldId id="368" r:id="rId56"/>
    <p:sldId id="388" r:id="rId57"/>
    <p:sldId id="470" r:id="rId58"/>
    <p:sldId id="473" r:id="rId59"/>
    <p:sldId id="474" r:id="rId60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0923" autoAdjust="0"/>
  </p:normalViewPr>
  <p:slideViewPr>
    <p:cSldViewPr>
      <p:cViewPr varScale="1">
        <p:scale>
          <a:sx n="97" d="100"/>
          <a:sy n="97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668000" cy="1470025"/>
          </a:xfrm>
        </p:spPr>
        <p:txBody>
          <a:bodyPr/>
          <a:lstStyle/>
          <a:p>
            <a:r>
              <a:rPr lang="en-US" b="1"/>
              <a:t>CHƯƠNG 3:</a:t>
            </a:r>
            <a:br>
              <a:rPr lang="en-US" b="1"/>
            </a:br>
            <a:r>
              <a:rPr lang="en-US">
                <a:solidFill>
                  <a:srgbClr val="0066FF"/>
                </a:solidFill>
              </a:rPr>
              <a:t>XỬ LÝ THÔNG TIN TRÊN MÁY TÍNH:</a:t>
            </a:r>
            <a:br>
              <a:rPr lang="en-US">
                <a:solidFill>
                  <a:srgbClr val="0066FF"/>
                </a:solidFill>
              </a:rPr>
            </a:br>
            <a:r>
              <a:rPr lang="en-US">
                <a:solidFill>
                  <a:srgbClr val="0066FF"/>
                </a:solidFill>
              </a:rPr>
              <a:t>AN NINH DỮ LIỆU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974-C1EA-1F44-8DB4-3250E53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mặc định và TK mặc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1DB-6FD2-F54E-9B24-8AEEEEA0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CSDL mặc định là gì?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Khi thêm 1 tài khoản (account) thường được gán tới 1 CSDL mặc định, nhưng chưa cấp cụ thể các quyền hạn. Nếu không gán CSDL mặc định thì </a:t>
            </a:r>
            <a:r>
              <a:rPr lang="en-US" altLang="en-US" b="1" i="1">
                <a:solidFill>
                  <a:srgbClr val="FF0000"/>
                </a:solidFill>
              </a:rPr>
              <a:t>CSDL master </a:t>
            </a:r>
            <a:r>
              <a:rPr lang="en-US" altLang="en-US"/>
              <a:t>là CSDL mặc định.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Tài khoản người dùng mặc định trong CSDL: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Mỗi CSDL trong SQL Server có 2 tài khoản CSDL mặc định: </a:t>
            </a:r>
            <a:r>
              <a:rPr lang="en-US" altLang="en-US" i="1">
                <a:solidFill>
                  <a:srgbClr val="FF0000"/>
                </a:solidFill>
              </a:rPr>
              <a:t>dbo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FF0000"/>
                </a:solidFill>
              </a:rPr>
              <a:t>guest</a:t>
            </a:r>
            <a:r>
              <a:rPr lang="en-US" alt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4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[ten_mien\ten_dangnhap]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 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WITH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ten_ngonngu];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ten_dangnhap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{ ‘matkhau’ | matkhau_bam HASHED }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[ MUST_CHANGE]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, SID = giatri_duynhat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CHECK_EXPIRATION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CHECK_POLICY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CREDENTIAL = ten_chungthuc];</a:t>
            </a:r>
          </a:p>
        </p:txBody>
      </p:sp>
    </p:spTree>
    <p:extLst>
      <p:ext uri="{BB962C8B-B14F-4D97-AF65-F5344CB8AC3E}">
        <p14:creationId xmlns:p14="http://schemas.microsoft.com/office/powerpoint/2010/main" val="2887635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[test_tenmien\quantrimang]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quantrimang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‘mk123’;</a:t>
            </a:r>
          </a:p>
        </p:txBody>
      </p:sp>
    </p:spTree>
    <p:extLst>
      <p:ext uri="{BB962C8B-B14F-4D97-AF65-F5344CB8AC3E}">
        <p14:creationId xmlns:p14="http://schemas.microsoft.com/office/powerpoint/2010/main" val="8202444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F5C4-3365-D345-88DB-78CDF1D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user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8726-FBC3-C744-90CC-D3F08114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USER user_name FOR LOGIN login_name;</a:t>
            </a:r>
          </a:p>
          <a:p>
            <a:pPr marL="0" indent="0">
              <a:buNone/>
            </a:pPr>
            <a:r>
              <a:rPr lang="en-US"/>
              <a:t>Trong đó:	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>
                <a:solidFill>
                  <a:srgbClr val="FF0000"/>
                </a:solidFill>
              </a:rPr>
              <a:t>user_name: </a:t>
            </a:r>
            <a:r>
              <a:rPr lang="en-US"/>
              <a:t>Tên của database user mà bạn muốn tạo.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vi-VN" i="1">
                <a:solidFill>
                  <a:srgbClr val="FF0000"/>
                </a:solidFill>
              </a:rPr>
              <a:t>login_name</a:t>
            </a:r>
            <a:r>
              <a:rPr lang="vi-VN"/>
              <a:t>: Tên Login được sử dụng để kết nối đến SQL Server cụ thể.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Lưu ý</a:t>
            </a:r>
            <a:r>
              <a:rPr lang="vi-VN"/>
              <a:t>: phải tạo server user trước đó.</a:t>
            </a:r>
            <a:endParaRPr lang="en-US"/>
          </a:p>
          <a:p>
            <a:pPr marL="0" indent="0">
              <a:buNone/>
            </a:pPr>
            <a:r>
              <a:rPr lang="en-US"/>
              <a:t>VD: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USER DB_qtm FOR LOGIN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quantrimang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78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D79-7BC3-CB4C-AB72-95B8FE5E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DBO là gì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BAF-51F7-A948-B896-56A8AF10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Tài khoản login sa và các thành viên sysadmin được ánh xạ tới 1 tài khoản đặc biệt trong tất cả CSDL là </a:t>
            </a:r>
            <a:r>
              <a:rPr lang="vi-VN">
                <a:solidFill>
                  <a:srgbClr val="FF0000"/>
                </a:solidFill>
              </a:rPr>
              <a:t>DBO</a:t>
            </a:r>
            <a:r>
              <a:rPr lang="vi-VN"/>
              <a:t> (</a:t>
            </a:r>
            <a:r>
              <a:rPr lang="vi-VN">
                <a:solidFill>
                  <a:srgbClr val="FF0000"/>
                </a:solidFill>
              </a:rPr>
              <a:t>database owner</a:t>
            </a:r>
            <a:r>
              <a:rPr lang="vi-VN"/>
              <a:t>). </a:t>
            </a:r>
          </a:p>
          <a:p>
            <a:r>
              <a:rPr lang="vi-VN">
                <a:solidFill>
                  <a:srgbClr val="FF0000"/>
                </a:solidFill>
              </a:rPr>
              <a:t>Bất cứ 1 đối tượng nào mà người quản trị tạo ra tự động thuộc về  dbo.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4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61F-FA17-0947-91D4-3B631E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là gì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00B-6116-0A47-BE4A-27AACF88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altLang="en-US"/>
              <a:t>Role cung cấp con đường để </a:t>
            </a:r>
            <a:r>
              <a:rPr lang="en-US" altLang="en-US">
                <a:solidFill>
                  <a:srgbClr val="FF0000"/>
                </a:solidFill>
              </a:rPr>
              <a:t>tập hợp các người dùng vào 1 đơn thể mà những quyền hạn trên  Server được áp dụng</a:t>
            </a:r>
            <a:r>
              <a:rPr lang="en-US" altLang="en-US"/>
              <a:t>.</a:t>
            </a:r>
          </a:p>
          <a:p>
            <a:r>
              <a:rPr lang="en-US" altLang="en-US"/>
              <a:t>Role trong SQL Server</a:t>
            </a:r>
          </a:p>
          <a:p>
            <a:pPr lvl="1"/>
            <a:r>
              <a:rPr lang="en-US" altLang="en-US"/>
              <a:t>SQL Server </a:t>
            </a:r>
            <a:r>
              <a:rPr lang="en-US" altLang="en-US">
                <a:solidFill>
                  <a:srgbClr val="FF0000"/>
                </a:solidFill>
              </a:rPr>
              <a:t>cung cấp một số role cố định </a:t>
            </a:r>
            <a:r>
              <a:rPr lang="en-US" altLang="en-US"/>
              <a:t>trên server và CSDL để dễ dàng cho việc phân chia. </a:t>
            </a:r>
          </a:p>
          <a:p>
            <a:pPr lvl="1"/>
            <a:r>
              <a:rPr lang="en-US" altLang="en-US"/>
              <a:t>Với các CSDL phức tạp các role cố định không phản ánh hết SQL Server </a:t>
            </a:r>
            <a:r>
              <a:rPr lang="en-US" altLang="en-US">
                <a:solidFill>
                  <a:srgbClr val="FF0000"/>
                </a:solidFill>
              </a:rPr>
              <a:t>cho phép tạo các role </a:t>
            </a:r>
            <a:r>
              <a:rPr lang="en-US" altLang="en-US"/>
              <a:t>đại diện cho 1 lớp người.</a:t>
            </a:r>
          </a:p>
          <a:p>
            <a:r>
              <a:rPr lang="en-US"/>
              <a:t>Có 2 loại role chính: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Role trên server (server role).</a:t>
            </a:r>
          </a:p>
          <a:p>
            <a:pPr lvl="1"/>
            <a:r>
              <a:rPr lang="en-US"/>
              <a:t>Role trên database (database role).</a:t>
            </a:r>
          </a:p>
        </p:txBody>
      </p:sp>
    </p:spTree>
    <p:extLst>
      <p:ext uri="{BB962C8B-B14F-4D97-AF65-F5344CB8AC3E}">
        <p14:creationId xmlns:p14="http://schemas.microsoft.com/office/powerpoint/2010/main" val="2840474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678-744E-9F4E-B69E-3B233AB9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role</a:t>
            </a:r>
          </a:p>
        </p:txBody>
      </p:sp>
      <p:sp>
        <p:nvSpPr>
          <p:cNvPr id="25601" name="Rectangle 3">
            <a:extLst>
              <a:ext uri="{FF2B5EF4-FFF2-40B4-BE49-F238E27FC236}">
                <a16:creationId xmlns:a16="http://schemas.microsoft.com/office/drawing/2014/main" id="{C272D1EB-9F72-E443-909C-6D243A171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10972800" cy="46783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/>
              <a:t>Các server role cố định thông thường trên SQLServer </a:t>
            </a:r>
            <a:endParaRPr lang="en-US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 u="sng">
                <a:solidFill>
                  <a:srgbClr val="FF0000"/>
                </a:solidFill>
              </a:rPr>
              <a:t>Role</a:t>
            </a:r>
            <a:r>
              <a:rPr lang="en-US" altLang="en-US" sz="2400">
                <a:solidFill>
                  <a:srgbClr val="FF0000"/>
                </a:solidFill>
              </a:rPr>
              <a:t>			</a:t>
            </a:r>
            <a:r>
              <a:rPr lang="en-US" altLang="en-US" sz="2400" u="sng">
                <a:solidFill>
                  <a:srgbClr val="FF0000"/>
                </a:solidFill>
              </a:rPr>
              <a:t>Mô tả</a:t>
            </a:r>
            <a:endParaRPr lang="en-US" altLang="en-US" sz="24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SysAdmin		Thực hiện mọi hoạt động trên Server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ServerAdmin		Có thể tạo Cấu hình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SetupAdmin		Có thể Install bản sao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SecurityAdmin	Quản lí các Login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ProcessAdmin	Quản lí các tiến trình trong Server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DbCreator		Tạo và thay đổi CSDL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DiskAdmin		Quản lí các File trên đĩa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Quyền </a:t>
            </a:r>
            <a:r>
              <a:rPr lang="en-US" altLang="en-US" sz="2400">
                <a:solidFill>
                  <a:srgbClr val="FF0000"/>
                </a:solidFill>
              </a:rPr>
              <a:t>Sysadmin bao trùm tất cả quyền còn lại</a:t>
            </a:r>
            <a:r>
              <a:rPr lang="en-US" altLang="en-US" sz="2400"/>
              <a:t>, login với sa.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Các quyền trên quản lí độc lập với CSDL và lưu giữ trong Master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FF0000"/>
                </a:solidFill>
              </a:rPr>
              <a:t>Không thể thêm các role trên server.</a:t>
            </a:r>
          </a:p>
        </p:txBody>
      </p:sp>
    </p:spTree>
    <p:extLst>
      <p:ext uri="{BB962C8B-B14F-4D97-AF65-F5344CB8AC3E}">
        <p14:creationId xmlns:p14="http://schemas.microsoft.com/office/powerpoint/2010/main" val="34082045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4E-6734-674A-B373-E47DF22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1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F6B-52DD-6E4D-B2BB-133226F5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ROLE role_name [ AUTHORIZATION owner_name 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Ví dụ: </a:t>
            </a:r>
          </a:p>
          <a:p>
            <a:pPr marL="0" indent="0">
              <a:buNone/>
            </a:pPr>
            <a:r>
              <a:rPr lang="en-US"/>
              <a:t>Tạo 1 role buyer cho user BentMiller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buyers AUTHORIZATION BenMiller; </a:t>
            </a:r>
          </a:p>
          <a:p>
            <a:pPr marL="0" indent="0">
              <a:buNone/>
            </a:pPr>
            <a:r>
              <a:rPr lang="en-US"/>
              <a:t>Tạo 1 role auditors cho user db_securityadmin.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auditors AUTHORIZATION db_securityadmin;  </a:t>
            </a:r>
          </a:p>
        </p:txBody>
      </p:sp>
    </p:spTree>
    <p:extLst>
      <p:ext uri="{BB962C8B-B14F-4D97-AF65-F5344CB8AC3E}">
        <p14:creationId xmlns:p14="http://schemas.microsoft.com/office/powerpoint/2010/main" val="30614040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4EA-8770-964D-825D-76A95FBE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user vào server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2B9-2DDC-2A48-B841-08FBF3FA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altLang="en-US" b="1" dirty="0" err="1"/>
              <a:t>sp_addsrvrolemember</a:t>
            </a:r>
            <a:r>
              <a:rPr lang="en-US" altLang="en-US" b="1" dirty="0"/>
              <a:t> </a:t>
            </a:r>
            <a:endParaRPr lang="en-US" alt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‘login’, ‘role’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add user ”</a:t>
            </a:r>
            <a:r>
              <a:rPr lang="en-US" altLang="en-US" dirty="0">
                <a:solidFill>
                  <a:srgbClr val="FF0000"/>
                </a:solidFill>
              </a:rPr>
              <a:t>loc</a:t>
            </a:r>
            <a:r>
              <a:rPr lang="en-US" altLang="en-US" dirty="0"/>
              <a:t>” </a:t>
            </a:r>
            <a:r>
              <a:rPr lang="en-US" altLang="en-US" dirty="0" err="1"/>
              <a:t>vào</a:t>
            </a:r>
            <a:r>
              <a:rPr lang="en-US" altLang="en-US" dirty="0"/>
              <a:t> role “</a:t>
            </a:r>
            <a:r>
              <a:rPr lang="en-US" altLang="en-US" dirty="0" err="1">
                <a:solidFill>
                  <a:srgbClr val="FF0000"/>
                </a:solidFill>
              </a:rPr>
              <a:t>securityadmin</a:t>
            </a:r>
            <a:r>
              <a:rPr lang="en-US" altLang="en-US" dirty="0"/>
              <a:t>”	</a:t>
            </a:r>
          </a:p>
          <a:p>
            <a:pPr marL="457200" lvl="1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‘loc’, ‘</a:t>
            </a:r>
            <a:r>
              <a:rPr lang="en-US" altLang="en-US" i="1" dirty="0" err="1">
                <a:solidFill>
                  <a:srgbClr val="008000"/>
                </a:solidFill>
              </a:rPr>
              <a:t>securityadmin</a:t>
            </a:r>
            <a:r>
              <a:rPr lang="en-US" altLang="en-US" i="1" dirty="0">
                <a:solidFill>
                  <a:srgbClr val="008000"/>
                </a:solidFill>
              </a:rPr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2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B602-19FF-3A43-9396-539AB59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AB52-1B64-0E4C-9FD2-621D4B47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Các role cố định thông thường trên  SQLServer </a:t>
            </a:r>
            <a:endParaRPr lang="en-US" alt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000"/>
              <a:t>db_owner		</a:t>
            </a:r>
            <a:r>
              <a:rPr lang="en-US" altLang="en-US" sz="2000"/>
              <a:t>Thực hiện mọi hoạt động của mọi role CSDL.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db_accessadmin	</a:t>
            </a:r>
            <a:r>
              <a:rPr lang="en-US" altLang="en-US" sz="2000">
                <a:solidFill>
                  <a:srgbClr val="FF0000"/>
                </a:solidFill>
              </a:rPr>
              <a:t>Thêm, xoá người dùng NT, SQL Server và nhóm người dùng NT.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db_datareader		</a:t>
            </a:r>
            <a:r>
              <a:rPr lang="en-US" altLang="en-US" sz="2000"/>
              <a:t>Đọc mọi dữ liệu của các table người dùng trong CSDL.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db_writer		</a:t>
            </a:r>
            <a:r>
              <a:rPr lang="en-US" altLang="en-US" sz="2000">
                <a:solidFill>
                  <a:srgbClr val="FF0000"/>
                </a:solidFill>
              </a:rPr>
              <a:t>Thêm, đổi, xoá dữ liệu của các table người dùng trong CSDL.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db_ddladmin		</a:t>
            </a:r>
            <a:r>
              <a:rPr lang="en-US" altLang="en-US" sz="2000"/>
              <a:t>Thêm, đổi, xoá các đối tượng.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db_securityadmin	</a:t>
            </a:r>
            <a:r>
              <a:rPr lang="en-US" altLang="en-US" sz="2000">
                <a:solidFill>
                  <a:srgbClr val="FF0000"/>
                </a:solidFill>
              </a:rPr>
              <a:t>Quản lý các role và các thành viên của role CSDL, quản lý quyền 				hạn trên các đối tượng.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db_backupoperator	</a:t>
            </a:r>
            <a:r>
              <a:rPr lang="en-US" altLang="en-US" sz="2000"/>
              <a:t>Backup database.</a:t>
            </a:r>
            <a:endParaRPr lang="en-US" sz="20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000">
                <a:solidFill>
                  <a:srgbClr val="FF0000"/>
                </a:solidFill>
              </a:rPr>
              <a:t>db_denydatawriter	</a:t>
            </a:r>
            <a:r>
              <a:rPr lang="en-US" altLang="en-US" sz="2000">
                <a:solidFill>
                  <a:srgbClr val="FF0000"/>
                </a:solidFill>
              </a:rPr>
              <a:t>Không thể thay đổi bất kỳ DL nào.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9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96E-5B5D-4340-8C90-E3D73742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81E6-CFAC-564A-8D41-57976D8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Quản trị CSDL.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quyền.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View.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Backup / restore.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Import / export.</a:t>
            </a:r>
          </a:p>
        </p:txBody>
      </p:sp>
    </p:spTree>
    <p:extLst>
      <p:ext uri="{BB962C8B-B14F-4D97-AF65-F5344CB8AC3E}">
        <p14:creationId xmlns:p14="http://schemas.microsoft.com/office/powerpoint/2010/main" val="11796439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C59E-3776-FA4D-BBF8-512D25A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role cho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35C0-44A0-0C41-84EA-25AD6E33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Hàm: </a:t>
            </a:r>
            <a:r>
              <a:rPr lang="en-US" altLang="en-US" b="1"/>
              <a:t>sp_addRoleMember.</a:t>
            </a:r>
            <a:endParaRPr lang="en-US" altLang="en-US"/>
          </a:p>
          <a:p>
            <a:r>
              <a:rPr lang="en-US"/>
              <a:t>Cú pháp: </a:t>
            </a:r>
          </a:p>
          <a:p>
            <a:pPr marL="0" indent="0" algn="ctr">
              <a:buNone/>
            </a:pPr>
            <a:r>
              <a:rPr lang="en-US" altLang="en-US" i="1">
                <a:solidFill>
                  <a:srgbClr val="008000"/>
                </a:solidFill>
              </a:rPr>
              <a:t>Exec  sp_addRoleMember ‘TenUser’, ‘Kiểu Role’</a:t>
            </a:r>
          </a:p>
          <a:p>
            <a:r>
              <a:rPr lang="en-US" altLang="en-US"/>
              <a:t>Vd: Thêm role đọc mọi dữ liệu trên database cho user “TuanAnh”</a:t>
            </a:r>
          </a:p>
          <a:p>
            <a:pPr marL="457200" lvl="1" indent="0"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rgbClr val="008000"/>
                </a:solidFill>
              </a:rPr>
              <a:t>Exec  sp_addRoleMember ‘</a:t>
            </a:r>
            <a:r>
              <a:rPr lang="en-US" altLang="en-US" i="1">
                <a:solidFill>
                  <a:srgbClr val="FF0000"/>
                </a:solidFill>
              </a:rPr>
              <a:t>TuanAnh</a:t>
            </a:r>
            <a:r>
              <a:rPr lang="en-US" altLang="en-US" i="1">
                <a:solidFill>
                  <a:srgbClr val="008000"/>
                </a:solidFill>
              </a:rPr>
              <a:t>’, ‘</a:t>
            </a:r>
            <a:r>
              <a:rPr lang="en-US" altLang="en-US" i="1">
                <a:solidFill>
                  <a:srgbClr val="FF0000"/>
                </a:solidFill>
              </a:rPr>
              <a:t>db_dataReader</a:t>
            </a:r>
            <a:r>
              <a:rPr lang="en-US" altLang="en-US" i="1">
                <a:solidFill>
                  <a:srgbClr val="008000"/>
                </a:solidFill>
              </a:rPr>
              <a:t>’</a:t>
            </a:r>
          </a:p>
          <a:p>
            <a:r>
              <a:rPr lang="en-US" altLang="en-US"/>
              <a:t>Chú ý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Các role cố định trên CSDL không thể xóa, sửa.</a:t>
            </a:r>
          </a:p>
          <a:p>
            <a:pPr lvl="1"/>
            <a:r>
              <a:rPr lang="en-US" altLang="en-US"/>
              <a:t>Bất cứ thành viên của 1 role nào đều có thể cấp cho 1 login vào role đó.</a:t>
            </a:r>
          </a:p>
          <a:p>
            <a:pPr marL="57150" indent="0">
              <a:buNone/>
            </a:pPr>
            <a:endParaRPr lang="en-US" altLang="en-US" i="1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6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E6C-B405-0747-B535-2C6C49F0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nhóm quyền hạn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9AC0-0087-7E4C-818C-1879588B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Vấn đề: </a:t>
            </a:r>
          </a:p>
          <a:p>
            <a:pPr lvl="1"/>
            <a:r>
              <a:rPr lang="en-US" altLang="en-US"/>
              <a:t>Để cho phép người dùng truy xuất hay tạo ra các đối tượng trên Server, người dùng phải </a:t>
            </a:r>
            <a:r>
              <a:rPr lang="en-US" altLang="en-US">
                <a:solidFill>
                  <a:srgbClr val="FF0000"/>
                </a:solidFill>
              </a:rPr>
              <a:t>được gán quyền hạn </a:t>
            </a:r>
            <a:r>
              <a:rPr lang="en-US" altLang="en-US"/>
              <a:t>trên các đối tượng.</a:t>
            </a:r>
          </a:p>
          <a:p>
            <a:r>
              <a:rPr lang="en-US" altLang="en-US"/>
              <a:t>Có 3 nhóm quyền hạn:</a:t>
            </a:r>
          </a:p>
          <a:p>
            <a:pPr lvl="1"/>
            <a:r>
              <a:rPr lang="en-US" altLang="en-US"/>
              <a:t>	Phát biểu.</a:t>
            </a:r>
          </a:p>
          <a:p>
            <a:pPr lvl="1"/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Đối tượng.</a:t>
            </a:r>
          </a:p>
          <a:p>
            <a:pPr lvl="1"/>
            <a:r>
              <a:rPr lang="en-US" altLang="en-US"/>
              <a:t>	Mặc định.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4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2DD9-D7DF-7544-B340-61257788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phân quyền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BDCC-F591-4643-AED5-12DE381D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3 thao tác chính khi phân quyền trên database: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Cấp quyền.</a:t>
            </a:r>
          </a:p>
          <a:p>
            <a:pPr lvl="1"/>
            <a:r>
              <a:rPr lang="en-US"/>
              <a:t>Từ chối.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Thu hồi.</a:t>
            </a:r>
          </a:p>
          <a:p>
            <a:r>
              <a:rPr lang="en-US"/>
              <a:t>Để thực hiện các thao tác phân quyền, ta sử dụng các nhóm lệnh trong nhóm lệnh </a:t>
            </a:r>
            <a:r>
              <a:rPr lang="en-US">
                <a:solidFill>
                  <a:srgbClr val="FF0000"/>
                </a:solidFill>
              </a:rPr>
              <a:t>DCL (Data control language)</a:t>
            </a:r>
            <a:r>
              <a:rPr lang="en-US"/>
              <a:t> của ngôn ngữ SQL.</a:t>
            </a:r>
          </a:p>
          <a:p>
            <a:pPr lvl="1"/>
            <a:r>
              <a:rPr lang="en-US"/>
              <a:t>GRANT: cấp quyền.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DENY: từ chối.</a:t>
            </a:r>
          </a:p>
          <a:p>
            <a:pPr lvl="1"/>
            <a:r>
              <a:rPr lang="en-US"/>
              <a:t>REVOKE: thu hồi.</a:t>
            </a:r>
          </a:p>
        </p:txBody>
      </p:sp>
    </p:spTree>
    <p:extLst>
      <p:ext uri="{BB962C8B-B14F-4D97-AF65-F5344CB8AC3E}">
        <p14:creationId xmlns:p14="http://schemas.microsoft.com/office/powerpoint/2010/main" val="37178274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86D9DA-0965-3949-844F-F3AD4B5D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Cấp quyền (Grant)</a:t>
            </a:r>
            <a:endParaRPr lang="en-US" altLang="en-US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BB3C6DA-B163-6A4E-8CF2-A047A9066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92238"/>
            <a:ext cx="10972800" cy="48537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Đang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ở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nào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thì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đó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role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user </a:t>
            </a:r>
            <a:r>
              <a:rPr lang="en-US" altLang="en-US" dirty="0" err="1">
                <a:solidFill>
                  <a:srgbClr val="FF0000"/>
                </a:solidFill>
              </a:rPr>
              <a:t>mặc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định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 </a:t>
            </a:r>
            <a:r>
              <a:rPr lang="en-US" altLang="en-US" dirty="0" err="1"/>
              <a:t>của</a:t>
            </a:r>
            <a:r>
              <a:rPr lang="en-US" altLang="en-US" dirty="0"/>
              <a:t> : </a:t>
            </a:r>
            <a:r>
              <a:rPr lang="en-US" altLang="en-US" dirty="0">
                <a:solidFill>
                  <a:srgbClr val="FF0000"/>
                </a:solidFill>
              </a:rPr>
              <a:t>sysadmin, </a:t>
            </a:r>
            <a:r>
              <a:rPr lang="en-US" altLang="en-US" dirty="0" err="1">
                <a:solidFill>
                  <a:srgbClr val="FF0000"/>
                </a:solidFill>
              </a:rPr>
              <a:t>db_owner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db_security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Create database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User </a:t>
            </a:r>
            <a:r>
              <a:rPr lang="en-US" altLang="en-US" dirty="0" err="1"/>
              <a:t>và</a:t>
            </a:r>
            <a:r>
              <a:rPr lang="en-US" altLang="en-US" dirty="0"/>
              <a:t> role </a:t>
            </a:r>
            <a:r>
              <a:rPr lang="en-US" altLang="en-US" dirty="0" err="1"/>
              <a:t>trong</a:t>
            </a:r>
            <a:r>
              <a:rPr lang="en-US" altLang="en-US" dirty="0"/>
              <a:t> Master DB.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i="1" dirty="0">
                <a:solidFill>
                  <a:srgbClr val="008000"/>
                </a:solidFill>
              </a:rPr>
              <a:t>GRANT </a:t>
            </a:r>
            <a:r>
              <a:rPr lang="en-US" altLang="en-US" i="1" dirty="0">
                <a:solidFill>
                  <a:srgbClr val="008000"/>
                </a:solidFill>
              </a:rPr>
              <a:t> {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quyền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hạn</a:t>
            </a:r>
            <a:r>
              <a:rPr lang="en-US" altLang="en-US" i="1" dirty="0">
                <a:solidFill>
                  <a:srgbClr val="008000"/>
                </a:solidFill>
              </a:rPr>
              <a:t>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On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đối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tượng</a:t>
            </a:r>
            <a:r>
              <a:rPr lang="en-US" altLang="en-US" i="1" dirty="0">
                <a:solidFill>
                  <a:srgbClr val="008000"/>
                </a:solidFill>
              </a:rPr>
              <a:t>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 To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role, user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GRANT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008000"/>
                </a:solidFill>
              </a:rPr>
              <a:t>insert  , update,  delete  </a:t>
            </a:r>
            <a:r>
              <a:rPr lang="en-US" altLang="en-US" dirty="0"/>
              <a:t>On </a:t>
            </a:r>
            <a:r>
              <a:rPr lang="en-US" altLang="en-US" dirty="0" err="1"/>
              <a:t>KhachHang</a:t>
            </a:r>
            <a:r>
              <a:rPr lang="en-US" altLang="en-US" dirty="0"/>
              <a:t>  to  KETOAN</a:t>
            </a:r>
          </a:p>
        </p:txBody>
      </p:sp>
    </p:spTree>
    <p:extLst>
      <p:ext uri="{BB962C8B-B14F-4D97-AF65-F5344CB8AC3E}">
        <p14:creationId xmlns:p14="http://schemas.microsoft.com/office/powerpoint/2010/main" val="22643577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50F3703-987F-C145-B6D0-CAE0C596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Từ chối quyền (Deny)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A0C1EE2-971A-894E-B829-F11B008D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từ chối  </a:t>
            </a:r>
            <a:r>
              <a:rPr lang="en-US" altLang="en-US"/>
              <a:t>quyền 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Cú pháp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00"/>
                </a:solidFill>
              </a:rPr>
              <a:t>	DENY</a:t>
            </a:r>
            <a:r>
              <a:rPr lang="en-US" altLang="en-US" i="1">
                <a:solidFill>
                  <a:srgbClr val="008000"/>
                </a:solidFill>
              </a:rPr>
              <a:t>   { 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     </a:t>
            </a:r>
            <a:r>
              <a:rPr lang="en-US" altLang="en-US">
                <a:solidFill>
                  <a:srgbClr val="FF0000"/>
                </a:solidFill>
              </a:rPr>
              <a:t>DENY</a:t>
            </a:r>
            <a:r>
              <a:rPr lang="en-US" altLang="en-US"/>
              <a:t>   </a:t>
            </a:r>
            <a:r>
              <a:rPr lang="en-US" altLang="en-US" i="1">
                <a:solidFill>
                  <a:srgbClr val="008000"/>
                </a:solidFill>
              </a:rPr>
              <a:t>insert  , update,  delete  </a:t>
            </a:r>
            <a:r>
              <a:rPr lang="en-US" altLang="en-US"/>
              <a:t>On KhachHang  to  GIAMDOC</a:t>
            </a:r>
          </a:p>
        </p:txBody>
      </p:sp>
    </p:spTree>
    <p:extLst>
      <p:ext uri="{BB962C8B-B14F-4D97-AF65-F5344CB8AC3E}">
        <p14:creationId xmlns:p14="http://schemas.microsoft.com/office/powerpoint/2010/main" val="37259674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0456CD7-B22F-BD4A-8CC2-18A27E45A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 hồi quyền (Revoke)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79085CE-67D5-AA45-9E9A-C95F60FD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thu hồi quyền </a:t>
            </a:r>
            <a:r>
              <a:rPr lang="en-US" altLang="en-US"/>
              <a:t>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Cú pháp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/>
              <a:t>	</a:t>
            </a:r>
            <a:r>
              <a:rPr lang="en-US" altLang="en-US" b="1" i="1">
                <a:solidFill>
                  <a:srgbClr val="008000"/>
                </a:solidFill>
              </a:rPr>
              <a:t>REVOKE</a:t>
            </a:r>
            <a:r>
              <a:rPr lang="en-US" altLang="en-US" i="1">
                <a:solidFill>
                  <a:srgbClr val="008000"/>
                </a:solidFill>
              </a:rPr>
              <a:t>    {các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REVOKE</a:t>
            </a:r>
            <a:r>
              <a:rPr lang="en-US" altLang="en-US"/>
              <a:t>    insert  , update  On KhachHang  to  DIEUHANH</a:t>
            </a:r>
          </a:p>
        </p:txBody>
      </p:sp>
    </p:spTree>
    <p:extLst>
      <p:ext uri="{BB962C8B-B14F-4D97-AF65-F5344CB8AC3E}">
        <p14:creationId xmlns:p14="http://schemas.microsoft.com/office/powerpoint/2010/main" val="6552835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A26-3F87-F445-B7D4-CC9064A6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QUẢN LÝ BÁN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15F-29AC-2248-9495-F1EECDD8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11277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KHACHHANG </a:t>
            </a:r>
            <a:r>
              <a:rPr lang="en-US" sz="2400"/>
              <a:t>(</a:t>
            </a:r>
            <a:r>
              <a:rPr lang="en-US" sz="2400" u="sng"/>
              <a:t>MAKH</a:t>
            </a:r>
            <a:r>
              <a:rPr lang="en-US" sz="2400"/>
              <a:t>, HOTEN, DCHI, SODT, NGSINH, DOANHSO, NGDK)</a:t>
            </a:r>
            <a:br>
              <a:rPr lang="en-US" sz="2400"/>
            </a:br>
            <a:r>
              <a:rPr lang="en-US" sz="2400" b="1"/>
              <a:t>NHANVIEN </a:t>
            </a:r>
            <a:r>
              <a:rPr lang="en-US" sz="2400"/>
              <a:t>(</a:t>
            </a:r>
            <a:r>
              <a:rPr lang="en-US" sz="2400" u="sng"/>
              <a:t>MANV</a:t>
            </a:r>
            <a:r>
              <a:rPr lang="en-US" sz="2400"/>
              <a:t>,HOTEN, NGVL, SODT)</a:t>
            </a:r>
            <a:br>
              <a:rPr lang="en-US" sz="2400"/>
            </a:br>
            <a:r>
              <a:rPr lang="en-US" sz="2400" b="1"/>
              <a:t>SANPHAM </a:t>
            </a:r>
            <a:r>
              <a:rPr lang="en-US" sz="2400"/>
              <a:t>(</a:t>
            </a:r>
            <a:r>
              <a:rPr lang="en-US" sz="2400" u="sng"/>
              <a:t>MASP</a:t>
            </a:r>
            <a:r>
              <a:rPr lang="en-US" sz="2400"/>
              <a:t>,TENSP, DVT, NUOCSX, GIA)</a:t>
            </a:r>
            <a:br>
              <a:rPr lang="en-US" sz="2400"/>
            </a:br>
            <a:r>
              <a:rPr lang="en-US" sz="2400" b="1"/>
              <a:t>HOADON </a:t>
            </a:r>
            <a:r>
              <a:rPr lang="en-US" sz="2400"/>
              <a:t>(</a:t>
            </a:r>
            <a:r>
              <a:rPr lang="en-US" sz="2400" u="sng"/>
              <a:t>SOHD</a:t>
            </a:r>
            <a:r>
              <a:rPr lang="en-US" sz="2400"/>
              <a:t>, NGHD, MAKH, MANV, TRIGIA)</a:t>
            </a:r>
            <a:br>
              <a:rPr lang="en-US" sz="2400"/>
            </a:br>
            <a:r>
              <a:rPr lang="en-US" sz="2400" b="1"/>
              <a:t>CTHD </a:t>
            </a:r>
            <a:r>
              <a:rPr lang="en-US" sz="2400"/>
              <a:t>(</a:t>
            </a:r>
            <a:r>
              <a:rPr lang="en-US" sz="2400" u="sng"/>
              <a:t>SOHD,MASP</a:t>
            </a:r>
            <a:r>
              <a:rPr lang="en-US" sz="2400"/>
              <a:t>,SL)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31311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888-7521-1947-8762-9C039560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10972800" cy="1143000"/>
          </a:xfrm>
        </p:spPr>
        <p:txBody>
          <a:bodyPr/>
          <a:lstStyle/>
          <a:p>
            <a:pPr algn="l"/>
            <a:r>
              <a:rPr lang="en-US"/>
              <a:t>Khung nhìn (View)</a:t>
            </a:r>
          </a:p>
        </p:txBody>
      </p:sp>
    </p:spTree>
    <p:extLst>
      <p:ext uri="{BB962C8B-B14F-4D97-AF65-F5344CB8AC3E}">
        <p14:creationId xmlns:p14="http://schemas.microsoft.com/office/powerpoint/2010/main" val="11413179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BC7-556B-544B-8161-E7AC9A6E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917-F0A5-994D-9AD1-5E9F320F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vi-VN"/>
              <a:t>Bảng (Table) </a:t>
            </a:r>
            <a:r>
              <a:rPr lang="en-US" altLang="vi-VN">
                <a:solidFill>
                  <a:srgbClr val="FF0000"/>
                </a:solidFill>
              </a:rPr>
              <a:t>là một quan hệ được tổ chức lưu trữ vật lý </a:t>
            </a:r>
            <a:r>
              <a:rPr lang="en-US" altLang="vi-VN"/>
              <a:t>trong CSDL.</a:t>
            </a:r>
          </a:p>
          <a:p>
            <a:pPr eaLnBrk="1" hangingPunct="1"/>
            <a:r>
              <a:rPr lang="en-US" altLang="vi-VN"/>
              <a:t>Khung nhìn (View) cũng là một quan hệ: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Là bảng ảo (không được lưu trữ vật lý).</a:t>
            </a:r>
          </a:p>
          <a:p>
            <a:pPr lvl="1" eaLnBrk="1" hangingPunct="1"/>
            <a:r>
              <a:rPr lang="en-US" altLang="vi-VN"/>
              <a:t>Không chứa dữ liệu.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Được định nghĩa từ những bảng khác.</a:t>
            </a:r>
          </a:p>
          <a:p>
            <a:pPr lvl="1" eaLnBrk="1" hangingPunct="1"/>
            <a:r>
              <a:rPr lang="en-US" altLang="vi-VN"/>
              <a:t>Có thể truy vấn hay cập nhật thông qua View.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41BB-2594-6A4F-8816-01E4F230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65BA-C2A8-6D44-97B5-838E768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vi-VN"/>
              <a:t>Che dấu tính phức tạp của dữ liệu.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Đơn giản hóa các câu truy vấn.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/>
              <a:t>Hiển thị dữ liệu dưới dạng tiện dụng nhất.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An toàn dữ liệu.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02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Quản trị CSDL</a:t>
            </a:r>
          </a:p>
        </p:txBody>
      </p:sp>
    </p:spTree>
    <p:extLst>
      <p:ext uri="{BB962C8B-B14F-4D97-AF65-F5344CB8AC3E}">
        <p14:creationId xmlns:p14="http://schemas.microsoft.com/office/powerpoint/2010/main" val="1206702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4">
            <a:extLst>
              <a:ext uri="{FF2B5EF4-FFF2-40B4-BE49-F238E27FC236}">
                <a16:creationId xmlns:a16="http://schemas.microsoft.com/office/drawing/2014/main" id="{F0FFAE20-C06E-5047-AAB5-1D527632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Định nghĩa View</a:t>
            </a:r>
          </a:p>
        </p:txBody>
      </p:sp>
      <p:sp>
        <p:nvSpPr>
          <p:cNvPr id="64514" name="Content Placeholder 5">
            <a:extLst>
              <a:ext uri="{FF2B5EF4-FFF2-40B4-BE49-F238E27FC236}">
                <a16:creationId xmlns:a16="http://schemas.microsoft.com/office/drawing/2014/main" id="{2CE9C0EA-6B91-7B41-BADB-ACFE2ECD2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Cú pháp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Tạo View: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Xóa View: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Bảng ảo này có:</a:t>
            </a:r>
          </a:p>
          <a:p>
            <a:pPr lvl="1" eaLnBrk="1" hangingPunct="1"/>
            <a:r>
              <a:rPr lang="en-US" altLang="vi-VN" sz="2400"/>
              <a:t>Danh sách thuộc tính trùng với các thuộc tính trong mệnh đề SELECT.</a:t>
            </a:r>
          </a:p>
          <a:p>
            <a:pPr lvl="1" eaLnBrk="1" hangingPunct="1"/>
            <a:r>
              <a:rPr lang="en-US" altLang="vi-VN" sz="2400"/>
              <a:t>Số dòng phụ thuộc vào điều kiện ở mệnh đề WHERE.</a:t>
            </a:r>
          </a:p>
          <a:p>
            <a:pPr lvl="1" eaLnBrk="1" hangingPunct="1"/>
            <a:r>
              <a:rPr lang="en-US" altLang="vi-VN" sz="2400"/>
              <a:t>Dữ liệu được lấy từ các bảng ở mệnh đề FROM.</a:t>
            </a:r>
          </a:p>
          <a:p>
            <a:endParaRPr lang="en-US" altLang="vi-VN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2F3AB99C-6AA9-2B46-9814-4AF25F08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vi-VN" sz="12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549F5C7-07E4-6242-9362-7B1EF807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926431"/>
            <a:ext cx="4191000" cy="633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CREATE VIEW </a:t>
            </a:r>
            <a:r>
              <a:rPr lang="en-US" altLang="vi-VN" sz="1600"/>
              <a:t>&lt;tên khung nhìn&gt;  </a:t>
            </a:r>
            <a:r>
              <a:rPr lang="en-US" altLang="vi-VN" sz="1600" b="1"/>
              <a:t>AS</a:t>
            </a:r>
            <a:r>
              <a:rPr lang="en-US" altLang="vi-VN" sz="1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&lt;câu truy vấn&gt;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FA5621FE-93FB-DD4B-BDCA-09E0F9C0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742407"/>
            <a:ext cx="4191000" cy="338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DROP VIEW </a:t>
            </a:r>
            <a:r>
              <a:rPr lang="en-US" altLang="vi-VN" sz="1600"/>
              <a:t>&lt;tên khung nhìn&gt;</a:t>
            </a:r>
          </a:p>
        </p:txBody>
      </p:sp>
    </p:spTree>
    <p:extLst>
      <p:ext uri="{BB962C8B-B14F-4D97-AF65-F5344CB8AC3E}">
        <p14:creationId xmlns:p14="http://schemas.microsoft.com/office/powerpoint/2010/main" val="40999850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7">
            <a:extLst>
              <a:ext uri="{FF2B5EF4-FFF2-40B4-BE49-F238E27FC236}">
                <a16:creationId xmlns:a16="http://schemas.microsoft.com/office/drawing/2014/main" id="{7B2D99F1-3E87-B24E-A732-E652A704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/>
              <a:t>VÍ DỤ VIEW</a:t>
            </a:r>
          </a:p>
        </p:txBody>
      </p:sp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8E391212-2A39-2248-AB4B-DE72E518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02AF993-A579-0E46-B257-F754A2E33422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vi-VN" sz="1200"/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86B0563A-6431-3B40-85D8-CB6A63C2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6324600" cy="1766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TONGTG_SLNV_DA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</a:t>
            </a:r>
            <a:r>
              <a:rPr lang="en-US" altLang="vi-VN" sz="1600">
                <a:solidFill>
                  <a:srgbClr val="FF3399"/>
                </a:solidFill>
              </a:rPr>
              <a:t>COUNT</a:t>
            </a:r>
            <a:r>
              <a:rPr lang="en-US" altLang="vi-VN" sz="1600"/>
              <a:t>(*)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SLNV, 		</a:t>
            </a:r>
            <a:r>
              <a:rPr lang="en-US" altLang="vi-VN" sz="1600">
                <a:solidFill>
                  <a:srgbClr val="FF3399"/>
                </a:solidFill>
              </a:rPr>
              <a:t>SUM</a:t>
            </a:r>
            <a:r>
              <a:rPr lang="en-US" altLang="vi-VN" sz="1600"/>
              <a:t>(THOIGIAN)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TONGTG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DEAN, PHANCONG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GROUP BY</a:t>
            </a:r>
            <a:r>
              <a:rPr lang="en-US" altLang="vi-VN" sz="1600"/>
              <a:t> MADA, TENDA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C84F3BDC-BA6B-1749-A1CA-DFFE7B3C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1050"/>
            <a:ext cx="6324600" cy="1225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DEAN_P5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DDIEM_DA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PHONG=5</a:t>
            </a:r>
          </a:p>
        </p:txBody>
      </p:sp>
      <p:sp>
        <p:nvSpPr>
          <p:cNvPr id="65541" name="TextBox 14">
            <a:extLst>
              <a:ext uri="{FF2B5EF4-FFF2-40B4-BE49-F238E27FC236}">
                <a16:creationId xmlns:a16="http://schemas.microsoft.com/office/drawing/2014/main" id="{8CA3A06F-E035-094A-8861-76637333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5146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32</a:t>
            </a:r>
          </a:p>
        </p:txBody>
      </p:sp>
      <p:sp>
        <p:nvSpPr>
          <p:cNvPr id="65542" name="TextBox 14">
            <a:extLst>
              <a:ext uri="{FF2B5EF4-FFF2-40B4-BE49-F238E27FC236}">
                <a16:creationId xmlns:a16="http://schemas.microsoft.com/office/drawing/2014/main" id="{84821325-1CF7-084F-8923-492ECD0A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958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33</a:t>
            </a:r>
          </a:p>
        </p:txBody>
      </p:sp>
    </p:spTree>
    <p:extLst>
      <p:ext uri="{BB962C8B-B14F-4D97-AF65-F5344CB8AC3E}">
        <p14:creationId xmlns:p14="http://schemas.microsoft.com/office/powerpoint/2010/main" val="22060230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4">
            <a:extLst>
              <a:ext uri="{FF2B5EF4-FFF2-40B4-BE49-F238E27FC236}">
                <a16:creationId xmlns:a16="http://schemas.microsoft.com/office/drawing/2014/main" id="{6F12E266-F20E-CD41-B273-9D39F224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Truy vấn trên View</a:t>
            </a:r>
          </a:p>
        </p:txBody>
      </p:sp>
      <p:sp>
        <p:nvSpPr>
          <p:cNvPr id="66562" name="Content Placeholder 5">
            <a:extLst>
              <a:ext uri="{FF2B5EF4-FFF2-40B4-BE49-F238E27FC236}">
                <a16:creationId xmlns:a16="http://schemas.microsoft.com/office/drawing/2014/main" id="{A119D494-CBCF-AC43-BD8B-C51A9E393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Không chứa dữ liệu nhưng được truy xuất như một bảng</a:t>
            </a:r>
          </a:p>
          <a:p>
            <a:endParaRPr lang="en-US" altLang="vi-VN"/>
          </a:p>
          <a:p>
            <a:endParaRPr lang="en-US" altLang="vi-VN"/>
          </a:p>
          <a:p>
            <a:r>
              <a:rPr lang="en-US" altLang="vi-VN"/>
              <a:t>Có thể viết câu truy vấn dữ liệu từ View và bảng</a:t>
            </a:r>
          </a:p>
          <a:p>
            <a:endParaRPr lang="en-US" altLang="vi-VN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E1BCF0A3-5DD3-764D-BCD5-BC86052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vi-VN" sz="1200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3BAE77C-37CD-0E4D-BFD6-75F0ACD5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1741"/>
            <a:ext cx="6324600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*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DDIEM_DA=</a:t>
            </a:r>
            <a:r>
              <a:rPr lang="en-US" altLang="vi-VN" sz="1600">
                <a:solidFill>
                  <a:srgbClr val="FF0000"/>
                </a:solidFill>
              </a:rPr>
              <a:t>‘TP HCM’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F4178048-5838-F643-9F48-77BECB23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4048123"/>
            <a:ext cx="6324600" cy="584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MA_NVIEN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DEAN_P5, PHANCONG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  <a:endParaRPr lang="en-US" altLang="vi-VN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858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>
            <a:extLst>
              <a:ext uri="{FF2B5EF4-FFF2-40B4-BE49-F238E27FC236}">
                <a16:creationId xmlns:a16="http://schemas.microsoft.com/office/drawing/2014/main" id="{F25D1841-9EAD-AD43-B2DB-A89AC85B2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Cập nhật trên View</a:t>
            </a:r>
          </a:p>
        </p:txBody>
      </p:sp>
      <p:sp>
        <p:nvSpPr>
          <p:cNvPr id="67586" name="Content Placeholder 5">
            <a:extLst>
              <a:ext uri="{FF2B5EF4-FFF2-40B4-BE49-F238E27FC236}">
                <a16:creationId xmlns:a16="http://schemas.microsoft.com/office/drawing/2014/main" id="{9352604C-B6D9-C94D-9AAE-9C76592BC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Đối với View </a:t>
            </a:r>
            <a:r>
              <a:rPr lang="en-US" altLang="vi-VN" b="1"/>
              <a:t>đơn giản </a:t>
            </a:r>
            <a:r>
              <a:rPr lang="en-US" altLang="vi-VN"/>
              <a:t>được xây dựng trên 1 bảng và có khóa chính của bảng: có thể dùng các câu lệnh INSERT, DELETE và UPDATE.</a:t>
            </a:r>
          </a:p>
          <a:p>
            <a:pPr eaLnBrk="1" hangingPunct="1"/>
            <a:r>
              <a:rPr lang="en-US" altLang="vi-VN"/>
              <a:t>Không thể cập nhật trên View nếu View:</a:t>
            </a:r>
          </a:p>
          <a:p>
            <a:pPr lvl="1" eaLnBrk="1" hangingPunct="1"/>
            <a:r>
              <a:rPr lang="en-US" altLang="vi-VN" sz="2400"/>
              <a:t>dùng từ khóa DISTINCT.</a:t>
            </a:r>
          </a:p>
          <a:p>
            <a:pPr lvl="1" eaLnBrk="1" hangingPunct="1"/>
            <a:r>
              <a:rPr lang="en-US" altLang="vi-VN" sz="2400">
                <a:solidFill>
                  <a:srgbClr val="FF0000"/>
                </a:solidFill>
              </a:rPr>
              <a:t>sử dụng các hàm kết hợp.</a:t>
            </a:r>
          </a:p>
          <a:p>
            <a:pPr lvl="1" eaLnBrk="1" hangingPunct="1"/>
            <a:r>
              <a:rPr lang="en-US" altLang="vi-VN" sz="2400"/>
              <a:t>có mệnh đề SELECT mở rộng.</a:t>
            </a:r>
          </a:p>
          <a:p>
            <a:pPr lvl="1" eaLnBrk="1" hangingPunct="1"/>
            <a:r>
              <a:rPr lang="en-US" altLang="vi-VN" sz="2400">
                <a:solidFill>
                  <a:srgbClr val="FF0000"/>
                </a:solidFill>
              </a:rPr>
              <a:t>được xây dựng từ bảng có ràng buộc trên cột.</a:t>
            </a:r>
          </a:p>
          <a:p>
            <a:pPr lvl="1" eaLnBrk="1" hangingPunct="1"/>
            <a:r>
              <a:rPr lang="en-US" altLang="vi-VN" sz="2400"/>
              <a:t>được xây dựng từ nhiều bảng.</a:t>
            </a:r>
          </a:p>
          <a:p>
            <a:endParaRPr lang="en-US" altLang="vi-VN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7227A85A-BD27-E54B-A84D-9DE9A35D7C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vi-VN" sz="1200"/>
          </a:p>
        </p:txBody>
      </p:sp>
    </p:spTree>
    <p:extLst>
      <p:ext uri="{BB962C8B-B14F-4D97-AF65-F5344CB8AC3E}">
        <p14:creationId xmlns:p14="http://schemas.microsoft.com/office/powerpoint/2010/main" val="7274496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BACKUP/RESTORE</a:t>
            </a:r>
          </a:p>
        </p:txBody>
      </p:sp>
    </p:spTree>
    <p:extLst>
      <p:ext uri="{BB962C8B-B14F-4D97-AF65-F5344CB8AC3E}">
        <p14:creationId xmlns:p14="http://schemas.microsoft.com/office/powerpoint/2010/main" val="23177896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876-C708-F94B-A8CD-3199405E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3BE9-F8C7-5C44-BCF9-4EA902E8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Vì sao cần Backup?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/>
              <a:t>Dữ liệu mất mát và hư hỏng là đáng quan tâm. Server dùng cơ chế Backup để làm giảm tối thiểu việc dữ liệu hư hỏng và mất mát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 b="1"/>
              <a:t>Ngăn chặn dữ liệu mất mát: 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Cần xây dựng chiến lược backup nhằm giảm tối thiểu DL mất và có thể khôi phục dữ liệu mất 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Dữ liệu bị mất có thể  do các lí do sau :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Delete.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Update.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Virus.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Trộm cắp, thiên tai.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2" name="Picture 4" descr="Backup SQL server 1">
            <a:extLst>
              <a:ext uri="{FF2B5EF4-FFF2-40B4-BE49-F238E27FC236}">
                <a16:creationId xmlns:a16="http://schemas.microsoft.com/office/drawing/2014/main" id="{1CF01F7F-FC73-3841-A965-0AEA2DDC3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24" y="2174875"/>
            <a:ext cx="4434539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Backup SQL sercer 2">
            <a:extLst>
              <a:ext uri="{FF2B5EF4-FFF2-40B4-BE49-F238E27FC236}">
                <a16:creationId xmlns:a16="http://schemas.microsoft.com/office/drawing/2014/main" id="{D3BDE1E2-6709-1449-834A-AB91D305C2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44" y="2174875"/>
            <a:ext cx="33631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0168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9" name="Picture 4" descr="Backup SQL server 4">
            <a:extLst>
              <a:ext uri="{FF2B5EF4-FFF2-40B4-BE49-F238E27FC236}">
                <a16:creationId xmlns:a16="http://schemas.microsoft.com/office/drawing/2014/main" id="{660D98A3-EF5B-C04E-9EF3-851D3930C1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2512219"/>
            <a:ext cx="490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Backup SQL server 5">
            <a:extLst>
              <a:ext uri="{FF2B5EF4-FFF2-40B4-BE49-F238E27FC236}">
                <a16:creationId xmlns:a16="http://schemas.microsoft.com/office/drawing/2014/main" id="{436D866A-E265-8145-A1CD-4E2E404EA98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28" y="2174875"/>
            <a:ext cx="3339582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2548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940DD6-B5FA-434F-BE08-20B60FB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F8605E-AAD1-7C4D-BC28-814D5E2A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0" y="1524000"/>
            <a:ext cx="5386917" cy="639762"/>
          </a:xfrm>
        </p:spPr>
        <p:txBody>
          <a:bodyPr/>
          <a:lstStyle/>
          <a:p>
            <a:r>
              <a:rPr lang="en-US"/>
              <a:t>Bước 5</a:t>
            </a:r>
          </a:p>
        </p:txBody>
      </p:sp>
      <p:pic>
        <p:nvPicPr>
          <p:cNvPr id="14" name="Picture 4" descr="Backup SQL server 6">
            <a:extLst>
              <a:ext uri="{FF2B5EF4-FFF2-40B4-BE49-F238E27FC236}">
                <a16:creationId xmlns:a16="http://schemas.microsoft.com/office/drawing/2014/main" id="{31090699-9606-6A47-9600-F61F753164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01371"/>
            <a:ext cx="5386388" cy="36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9127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CAFF0C-BEED-764D-8532-69BD19F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7F5B3-9EDE-B94E-94A8-7433E48D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Khôi phục dữ liệu là </a:t>
            </a:r>
            <a:r>
              <a:rPr lang="en-US" altLang="en-US">
                <a:solidFill>
                  <a:srgbClr val="FF0000"/>
                </a:solidFill>
              </a:rPr>
              <a:t>đưa dữ liệu từ trạng thái nhất quán sau cùng </a:t>
            </a:r>
            <a:r>
              <a:rPr lang="en-US" altLang="en-US"/>
              <a:t>về trạng thái bình thường.</a:t>
            </a:r>
          </a:p>
          <a:p>
            <a:r>
              <a:rPr lang="en-US" altLang="en-US"/>
              <a:t>Khôi phục </a:t>
            </a:r>
            <a:r>
              <a:rPr lang="en-US" altLang="en-US">
                <a:solidFill>
                  <a:srgbClr val="FF0000"/>
                </a:solidFill>
              </a:rPr>
              <a:t>không nhất thiết được dùng khi CSDL hỏng</a:t>
            </a:r>
            <a:r>
              <a:rPr lang="en-US" altLang="en-US"/>
              <a:t>.</a:t>
            </a:r>
          </a:p>
          <a:p>
            <a:r>
              <a:rPr lang="en-US" altLang="en-US"/>
              <a:t>Đối với một người quản trị CSDL, thao tác backup/restore là thao tác bắt buộc.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0862A-364A-FB48-A3F7-8E7CF5135422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95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42E-D955-3246-905F-C7A2EF2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trị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C8B-776F-3D42-A956-10D82D12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Quản trị dữ liệu là dùng các </a:t>
            </a:r>
            <a:r>
              <a:rPr lang="en-US" altLang="en-US">
                <a:solidFill>
                  <a:srgbClr val="FF0000"/>
                </a:solidFill>
              </a:rPr>
              <a:t>kỹ năng</a:t>
            </a:r>
            <a:r>
              <a:rPr lang="en-US" altLang="en-US"/>
              <a:t> và </a:t>
            </a:r>
            <a:r>
              <a:rPr lang="en-US" altLang="en-US">
                <a:solidFill>
                  <a:srgbClr val="FF0000"/>
                </a:solidFill>
              </a:rPr>
              <a:t>thiết bị</a:t>
            </a:r>
            <a:r>
              <a:rPr lang="en-US" altLang="en-US"/>
              <a:t> để </a:t>
            </a:r>
            <a:r>
              <a:rPr lang="en-US" altLang="en-US">
                <a:solidFill>
                  <a:srgbClr val="008000"/>
                </a:solidFill>
              </a:rPr>
              <a:t>tổ chức, làm an toàn, lưu trữ và rút trích thông tin từ CSDL</a:t>
            </a:r>
            <a:r>
              <a:rPr lang="en-US" altLang="en-US"/>
              <a:t>.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/>
              <a:t>Hệ quản trị CSDL: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Hệ quản trị CSDL </a:t>
            </a:r>
            <a:r>
              <a:rPr lang="en-US" altLang="en-US"/>
              <a:t>là một </a:t>
            </a:r>
            <a:r>
              <a:rPr lang="en-US" altLang="en-US">
                <a:solidFill>
                  <a:srgbClr val="FF0000"/>
                </a:solidFill>
              </a:rPr>
              <a:t>chương trình máy tính </a:t>
            </a:r>
            <a:r>
              <a:rPr lang="en-US" altLang="en-US"/>
              <a:t>mà tạo ra các danh mục, chỉ mục, nắm bắt, và lưu trữ dữ liệu, duy trì tính toàn vẹn của nó, và kết xuất kết quả ở dạng mong muốn của người dùng.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Mục đích chung của nó là để tổ chức và quản lý dữ liệu, và làm cho nó có sẵn theo yêu cầu.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9989-6EA7-CD43-AF8B-D12C930F32AE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82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21-4018-D34C-8C98-2534A55E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trong SQL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78D45-A8D5-624F-B1AB-849032F2B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3606B1-07D4-2443-B064-9EA30A8FDC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4871" y="2174875"/>
            <a:ext cx="421584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BD4D6-CB99-FC4D-A203-9D9AABCA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F96EEC1-C939-4646-81C4-0AFDD649C2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9" y="2829719"/>
            <a:ext cx="4559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286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Import/Export</a:t>
            </a:r>
          </a:p>
        </p:txBody>
      </p:sp>
    </p:spTree>
    <p:extLst>
      <p:ext uri="{BB962C8B-B14F-4D97-AF65-F5344CB8AC3E}">
        <p14:creationId xmlns:p14="http://schemas.microsoft.com/office/powerpoint/2010/main" val="339046055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834-1B64-804A-AB7D-6CB6E11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63E4-27E2-FB4B-9383-77536077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25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B là một hệ QTCSDL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A là một hệ QTCSD</a:t>
            </a:r>
            <a:r>
              <a:rPr lang="en-US" altLang="en-US"/>
              <a:t>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Đây là một thao tác có thể gặp trong thực tế.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A, B có thể khác hệ quản trị.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Các định dạng mà các hệ quản trị thường hỗ trợ khi import/export: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Comma separated values (.csv).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Excel (.xls).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SQL script (.sql).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6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EF47-BF5A-1E42-849B-1A87884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0E44-79A8-7441-9285-24368E53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1 sẽ trình bày từng bước thực hiện </a:t>
            </a:r>
            <a:r>
              <a:rPr lang="en-US">
                <a:solidFill>
                  <a:srgbClr val="FF0000"/>
                </a:solidFill>
              </a:rPr>
              <a:t>import CSDL </a:t>
            </a:r>
            <a:r>
              <a:rPr lang="en-US"/>
              <a:t>từ hệ quản trị Microsoft Access sang hệ quản trị SQL Server.</a:t>
            </a:r>
          </a:p>
        </p:txBody>
      </p:sp>
    </p:spTree>
    <p:extLst>
      <p:ext uri="{BB962C8B-B14F-4D97-AF65-F5344CB8AC3E}">
        <p14:creationId xmlns:p14="http://schemas.microsoft.com/office/powerpoint/2010/main" val="393236601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D17F-7080-284F-9AA3-29BBACE9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3BE-FD58-534E-9093-A31609D33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E9B92-FA9B-5946-A296-69B2B2C1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A470692-AAFD-364F-9C35-FB304FD7E3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E5FE617-6838-7749-A1AA-A47BD6B701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1320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6F-FFDB-CC4F-A1A0-FD5DE67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3E7E-B11C-3441-9648-EC2525CFF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ACE7E-6058-9246-8881-303C0BFB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F534CF4-D2EE-F945-82E9-8D780C6DFE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54BD63E-DF47-2542-80E8-4009E7B216D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46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2F4-97DA-4243-857D-9CB9F62C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8E7-4023-CA4D-8E45-6AC3BB568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BA6B-CB0D-A44E-8D68-F5F6BDE36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C8F20A-8EBD-C14C-BF9D-0D1497868E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9C2C93B-62F7-0D42-8E17-A38C2FC314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03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02F-C55C-274F-A094-D2BA059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1ADF-BCEA-6B45-A986-FD2D6FDB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C9051-52FB-C645-967C-FA3829E47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3307F1-02A6-4D4A-8E2F-A9C8639226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74883D74-0A5C-8940-8780-AB0AC6AD7D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3376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A087-1B86-534B-BBE1-AC7EC93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438D-6175-2E48-9CB5-AA1C4012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1570038"/>
            <a:ext cx="5386917" cy="639762"/>
          </a:xfrm>
        </p:spPr>
        <p:txBody>
          <a:bodyPr/>
          <a:lstStyle/>
          <a:p>
            <a:r>
              <a:rPr lang="en-US"/>
              <a:t>Bước 9: Kiểm tra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B0A282-E98A-D64C-BDDF-452AECED7E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543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49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654C54-EBF5-DE49-9F14-9E501D9F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7E7E8-E7F7-AB48-A923-939D1426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2 sẽ trình bày từng bước </a:t>
            </a:r>
            <a:r>
              <a:rPr lang="en-US">
                <a:solidFill>
                  <a:srgbClr val="FF0000"/>
                </a:solidFill>
              </a:rPr>
              <a:t>export dữ liệu </a:t>
            </a:r>
            <a:r>
              <a:rPr lang="en-US"/>
              <a:t>từ hệ quản trị SQL server sang hệ quản trị MS Access</a:t>
            </a:r>
          </a:p>
        </p:txBody>
      </p:sp>
    </p:spTree>
    <p:extLst>
      <p:ext uri="{BB962C8B-B14F-4D97-AF65-F5344CB8AC3E}">
        <p14:creationId xmlns:p14="http://schemas.microsoft.com/office/powerpoint/2010/main" val="734934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E5A-638A-7B40-8881-37EE8641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công việc chính của người quản trị CSDL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16A-79E4-2549-A878-EC47F70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Sao lưu-Khôi phục dữ liệu (Backup- Restore).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rgbClr val="FF0000"/>
                </a:solidFill>
              </a:rPr>
              <a:t>Nhập khẩu-Xuất khẩu dữ liệu (Import-Export).</a:t>
            </a:r>
          </a:p>
          <a:p>
            <a:pPr>
              <a:lnSpc>
                <a:spcPct val="150000"/>
              </a:lnSpc>
            </a:pPr>
            <a:r>
              <a:rPr lang="vi-VN"/>
              <a:t>Tạo tài khoản người dùng (account).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rgbClr val="FF0000"/>
                </a:solidFill>
              </a:rPr>
              <a:t>Phân quyền người người dùng (permission).</a:t>
            </a:r>
          </a:p>
          <a:p>
            <a:pPr>
              <a:lnSpc>
                <a:spcPct val="150000"/>
              </a:lnSpc>
            </a:pPr>
            <a:r>
              <a:rPr lang="vi-VN"/>
              <a:t>Giám sát CSDL.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6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68654-B2E4-1242-BA90-631C505D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21D-B4F8-BB4C-9113-9D2A63FF0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47797C-A7F3-664C-B795-A31771BC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F74B54E-9776-7C48-BCB9-B507ABCE00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69E357C-8B6E-9F4B-B27F-29F88DD89A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628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1DC-21D9-A249-B53B-BB577A33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92C-C539-F740-A56E-9C929FA67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AA47-1095-5649-AA6B-AA297941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0B2D-015C-B84F-9193-523E00C3C7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7D3E12A-75D5-4B49-B6CF-0625AB31FB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086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F2DF-4899-3742-9D7C-C0C1F79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BA28-CE90-554E-AFB8-EDEB11984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ED3B0-E2CB-5C46-916E-46D9F929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5BB8-6526-8140-A918-22014FEB64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AAAEFA-E91F-BF4D-9C08-6F1F06809F5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3836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DFFC-3072-3A44-96A3-DAFC6F7A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6DC2-B55D-E049-949E-23374635F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5ADF-3073-5D45-997B-1F598516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8: Kiểm tra trong access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B24B1ED-0211-B44C-A43A-69CD2B105B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71E2721-9F19-FB43-B66A-7466D9B068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217014"/>
            <a:ext cx="5389562" cy="38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4081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1D62BE-0906-9E40-820A-C86A136A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EC4AD-0EA2-5440-9815-F1225E24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Quản trị CSDL là </a:t>
            </a:r>
            <a:r>
              <a:rPr lang="en-US" altLang="en-US"/>
              <a:t>dùng các </a:t>
            </a:r>
            <a:r>
              <a:rPr lang="en-US" altLang="en-US">
                <a:solidFill>
                  <a:srgbClr val="FF0000"/>
                </a:solidFill>
              </a:rPr>
              <a:t>kỹ năng</a:t>
            </a:r>
            <a:r>
              <a:rPr lang="en-US" altLang="en-US"/>
              <a:t> và </a:t>
            </a:r>
            <a:r>
              <a:rPr lang="en-US" altLang="en-US">
                <a:solidFill>
                  <a:srgbClr val="FF0000"/>
                </a:solidFill>
              </a:rPr>
              <a:t>thiết bị</a:t>
            </a:r>
            <a:r>
              <a:rPr lang="en-US" altLang="en-US"/>
              <a:t> để </a:t>
            </a:r>
            <a:r>
              <a:rPr lang="en-US" altLang="en-US">
                <a:solidFill>
                  <a:srgbClr val="008000"/>
                </a:solidFill>
              </a:rPr>
              <a:t>tổ chức, làm an toàn, lưu trữ và rút trích thông tin từ CSDL.</a:t>
            </a:r>
          </a:p>
          <a:p>
            <a:r>
              <a:rPr lang="en-US"/>
              <a:t>Các thao tác chính khi quản trị dữ liệu:</a:t>
            </a:r>
          </a:p>
          <a:p>
            <a:pPr lvl="1"/>
            <a:r>
              <a:rPr lang="en-US"/>
              <a:t>Phân quyền.</a:t>
            </a:r>
          </a:p>
          <a:p>
            <a:pPr lvl="2"/>
            <a:r>
              <a:rPr lang="en-US"/>
              <a:t>Quyền trên server: server role.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Quyền trên database: database role.</a:t>
            </a:r>
          </a:p>
          <a:p>
            <a:pPr lvl="1"/>
            <a:r>
              <a:rPr lang="en-US"/>
              <a:t>Backup/restore.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Import/export.</a:t>
            </a:r>
          </a:p>
        </p:txBody>
      </p:sp>
    </p:spTree>
    <p:extLst>
      <p:ext uri="{BB962C8B-B14F-4D97-AF65-F5344CB8AC3E}">
        <p14:creationId xmlns:p14="http://schemas.microsoft.com/office/powerpoint/2010/main" val="16712447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26435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2592-69C8-6B4C-98DE-B373B7E0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8369" name="Rectangle 3">
            <a:extLst>
              <a:ext uri="{FF2B5EF4-FFF2-40B4-BE49-F238E27FC236}">
                <a16:creationId xmlns:a16="http://schemas.microsoft.com/office/drawing/2014/main" id="{238E0FCD-4299-1A4D-A4F1-F628D0C45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Bài tập 1.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Chọn 1 file dữ liệu (SV) từ excel, và import vào SQLServer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Chọn 1 table trong SQL Server, và export tới file Excel.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Bài tập 2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Backup 1 CSDL từ SQL server trên máy tính A vào điã USB, đặt tên a.bak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Hãy restore file a.bak từ USB vào SQLServer trên máy tính B.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2847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BD56-A095-5840-B89D-622703B9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9393" name="Rectangle 3">
            <a:extLst>
              <a:ext uri="{FF2B5EF4-FFF2-40B4-BE49-F238E27FC236}">
                <a16:creationId xmlns:a16="http://schemas.microsoft.com/office/drawing/2014/main" id="{9BC8B897-7E07-784A-B766-8433CF829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>
                <a:solidFill>
                  <a:srgbClr val="FF0000"/>
                </a:solidFill>
              </a:rPr>
              <a:t>Bài tập 3</a:t>
            </a:r>
          </a:p>
          <a:p>
            <a:pPr lvl="1"/>
            <a:r>
              <a:rPr lang="en-US" altLang="en-US" sz="2200"/>
              <a:t>Tạo 6 user từ u1 đến u6</a:t>
            </a:r>
          </a:p>
          <a:p>
            <a:pPr lvl="1"/>
            <a:r>
              <a:rPr lang="en-US" altLang="en-US" sz="2200"/>
              <a:t>Tạo 3 role từ r1 đến r3</a:t>
            </a:r>
          </a:p>
          <a:p>
            <a:pPr lvl="1"/>
            <a:r>
              <a:rPr lang="en-US" altLang="en-US" sz="2200"/>
              <a:t>Tạo nhóm: u1, u2 thuộc r1; u3, u4 thuộc r2; u5, u6 thuộc r3</a:t>
            </a:r>
          </a:p>
          <a:p>
            <a:pPr lvl="1"/>
            <a:r>
              <a:rPr lang="en-US" altLang="en-US" sz="2200"/>
              <a:t>Phân quyền cho r1, r2, r3</a:t>
            </a:r>
          </a:p>
          <a:p>
            <a:pPr lvl="2"/>
            <a:r>
              <a:rPr lang="en-US" altLang="en-US" sz="2100"/>
              <a:t>R1 thành viên của SysAdmin</a:t>
            </a:r>
          </a:p>
          <a:p>
            <a:pPr lvl="2"/>
            <a:r>
              <a:rPr lang="en-US" altLang="en-US" sz="2100"/>
              <a:t>R2 thành viên của db_owner, db_accessadmin</a:t>
            </a:r>
          </a:p>
          <a:p>
            <a:pPr lvl="2"/>
            <a:r>
              <a:rPr lang="en-US" altLang="en-US" sz="2100"/>
              <a:t>R3 thành viên của SysAdmin, db_owner, db_accessadmin</a:t>
            </a:r>
          </a:p>
          <a:p>
            <a:pPr lvl="1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77504376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B95-EBA9-3F4F-9DE6-057279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60417" name="Rectangle 3">
            <a:extLst>
              <a:ext uri="{FF2B5EF4-FFF2-40B4-BE49-F238E27FC236}">
                <a16:creationId xmlns:a16="http://schemas.microsoft.com/office/drawing/2014/main" id="{E0939171-5185-4543-90C7-CCFF062A5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Bài tập 4</a:t>
            </a:r>
          </a:p>
          <a:p>
            <a:pPr lvl="1"/>
            <a:r>
              <a:rPr lang="en-US" altLang="en-US"/>
              <a:t>Tập làm các phát biểu grant, deny, revoke trên một CSDL gồm các table 1, T2, T3. . .đã biết</a:t>
            </a:r>
          </a:p>
          <a:p>
            <a:pPr lvl="1"/>
            <a:r>
              <a:rPr lang="en-US" altLang="en-US"/>
              <a:t>U1 có quyền select, delete trên T1, T3</a:t>
            </a:r>
          </a:p>
          <a:p>
            <a:pPr lvl="1"/>
            <a:r>
              <a:rPr lang="en-US" altLang="en-US"/>
              <a:t>U2 có quyền update, delete trên T2</a:t>
            </a:r>
          </a:p>
          <a:p>
            <a:pPr lvl="1"/>
            <a:r>
              <a:rPr lang="en-US" altLang="en-US"/>
              <a:t>U3 có quyền insert trên T1, T2, T3</a:t>
            </a:r>
          </a:p>
          <a:p>
            <a:pPr lvl="1"/>
            <a:r>
              <a:rPr lang="en-US" altLang="en-US"/>
              <a:t>U1 bị từ chối quyền insert trên T1, T2</a:t>
            </a:r>
          </a:p>
        </p:txBody>
      </p:sp>
    </p:spTree>
    <p:extLst>
      <p:ext uri="{BB962C8B-B14F-4D97-AF65-F5344CB8AC3E}">
        <p14:creationId xmlns:p14="http://schemas.microsoft.com/office/powerpoint/2010/main" val="34846473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Phân quyền Database</a:t>
            </a:r>
          </a:p>
        </p:txBody>
      </p:sp>
    </p:spTree>
    <p:extLst>
      <p:ext uri="{BB962C8B-B14F-4D97-AF65-F5344CB8AC3E}">
        <p14:creationId xmlns:p14="http://schemas.microsoft.com/office/powerpoint/2010/main" val="17157844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782-34BF-F146-9D95-46573A00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mức truy xuất của người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A5E0-CD65-9B4F-82D6-37B1AE4C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277600" cy="4800600"/>
          </a:xfrm>
        </p:spPr>
        <p:txBody>
          <a:bodyPr/>
          <a:lstStyle/>
          <a:p>
            <a:r>
              <a:rPr lang="vi-VN"/>
              <a:t>Quyền </a:t>
            </a:r>
            <a:r>
              <a:rPr lang="vi-VN">
                <a:solidFill>
                  <a:srgbClr val="FF0000"/>
                </a:solidFill>
              </a:rPr>
              <a:t>truy xuất đến Server </a:t>
            </a:r>
            <a:r>
              <a:rPr lang="vi-VN"/>
              <a:t>chứa CSDL. </a:t>
            </a:r>
          </a:p>
          <a:p>
            <a:pPr marL="0" indent="0">
              <a:buNone/>
            </a:pPr>
            <a:r>
              <a:rPr lang="vi-VN" sz="2400"/>
              <a:t>VD: truy xuất đến MySQL, SQL server cần đăng nhập bằng tài khoản</a:t>
            </a:r>
          </a:p>
          <a:p>
            <a:r>
              <a:rPr lang="vi-VN"/>
              <a:t>Truy xuất </a:t>
            </a:r>
            <a:r>
              <a:rPr lang="vi-VN">
                <a:solidFill>
                  <a:srgbClr val="FF0000"/>
                </a:solidFill>
              </a:rPr>
              <a:t>đến CSDL nào </a:t>
            </a:r>
            <a:r>
              <a:rPr lang="vi-VN"/>
              <a:t>trên Server.</a:t>
            </a:r>
          </a:p>
          <a:p>
            <a:pPr marL="0" indent="0">
              <a:buNone/>
            </a:pPr>
            <a:r>
              <a:rPr lang="vi-VN" sz="2400"/>
              <a:t>VD: một server có nhiều db như: QLBH, QLGV, ... </a:t>
            </a:r>
            <a:r>
              <a:rPr lang="vi-VN" sz="2400">
                <a:sym typeface="Wingdings" pitchFamily="2" charset="2"/>
              </a:rPr>
              <a:t> có quyền truy cập đối với database nào.</a:t>
            </a:r>
            <a:endParaRPr lang="vi-VN" sz="2400"/>
          </a:p>
          <a:p>
            <a:r>
              <a:rPr lang="vi-VN"/>
              <a:t>Truy xuất đến </a:t>
            </a:r>
            <a:r>
              <a:rPr lang="vi-VN">
                <a:solidFill>
                  <a:srgbClr val="FF0000"/>
                </a:solidFill>
              </a:rPr>
              <a:t>đối tượng nào </a:t>
            </a:r>
            <a:r>
              <a:rPr lang="vi-VN"/>
              <a:t>trên mỗi CSDL (tables, views, procedures. . .).</a:t>
            </a:r>
          </a:p>
          <a:p>
            <a:pPr marL="0" indent="0">
              <a:buNone/>
            </a:pPr>
            <a:r>
              <a:rPr lang="vi-VN" sz="2400"/>
              <a:t>VD: chỉ xem được bảng, không được xoá. Có thể tạo View.</a:t>
            </a:r>
          </a:p>
          <a:p>
            <a:r>
              <a:rPr lang="vi-VN"/>
              <a:t>Có </a:t>
            </a:r>
            <a:r>
              <a:rPr lang="vi-VN">
                <a:solidFill>
                  <a:srgbClr val="FF0000"/>
                </a:solidFill>
              </a:rPr>
              <a:t>hành động gì </a:t>
            </a:r>
            <a:r>
              <a:rPr lang="vi-VN"/>
              <a:t>trên đối tượng đó (create, alter, select, insert, ...)</a:t>
            </a:r>
          </a:p>
          <a:p>
            <a:pPr marL="0" indent="0">
              <a:buNone/>
            </a:pPr>
            <a:r>
              <a:rPr lang="vi-VN" sz="2400"/>
              <a:t>VD: chỉ được select trên bảng GIAOVIEN, không được sửa (update)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1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5013-143D-9941-87E4-2598EA2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F51-4D61-A842-BF84-2C47132A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Tài khoản login mặc định là </a:t>
            </a:r>
            <a:r>
              <a:rPr lang="en-US" altLang="en-US">
                <a:solidFill>
                  <a:srgbClr val="FF0000"/>
                </a:solidFill>
              </a:rPr>
              <a:t>các tài khoản do nhà sản xuất đã tạo ra sẵn </a:t>
            </a:r>
            <a:r>
              <a:rPr lang="en-US" altLang="en-US"/>
              <a:t>trên các hệ quản trị CSDL.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Có 2 tài khoản login mặc định SQLServer: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Builtin\Administrators.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Sa (System Admin) </a:t>
            </a:r>
            <a:r>
              <a:rPr lang="en-US" altLang="en-US"/>
              <a:t>là </a:t>
            </a:r>
            <a:r>
              <a:rPr lang="en-US" altLang="en-US">
                <a:solidFill>
                  <a:srgbClr val="FF0000"/>
                </a:solidFill>
              </a:rPr>
              <a:t>tài khoản đặc biệt có tất cả quyền </a:t>
            </a:r>
            <a:r>
              <a:rPr lang="en-US" altLang="en-US"/>
              <a:t>trên SQL SerVer và Datatbase.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Builtin\Administrators </a:t>
            </a:r>
            <a:r>
              <a:rPr lang="en-US" altLang="en-US"/>
              <a:t>là tài khoản mặc định cho tất cà admin của WinNT, có tất cả quyền trên SQL Server và </a:t>
            </a:r>
            <a:r>
              <a:rPr lang="en-US" altLang="en-US" b="1"/>
              <a:t>Database</a:t>
            </a:r>
            <a:r>
              <a:rPr lang="en-US" alt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DDE4-9D59-C64D-88FE-5638C144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2F2B-819E-7546-AF9B-410F6203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Dùng </a:t>
            </a:r>
            <a:r>
              <a:rPr lang="en-US" altLang="en-US">
                <a:solidFill>
                  <a:srgbClr val="FF0000"/>
                </a:solidFill>
              </a:rPr>
              <a:t>sp_addlogin</a:t>
            </a:r>
            <a:r>
              <a:rPr lang="en-US" alt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Cú pháp: sp_addlogin ‘login’, ‘password’, ’Database’.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Ví dụ: sp_addlogin ‘anh’,  ‘nothing’, ’congchung’.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Tên: anh; mật khẩu: nothing; CSDL mặc định: congchung. 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Thông tin trên được giữ trong table syslogins của csdl master.</a:t>
            </a:r>
          </a:p>
          <a:p>
            <a:pPr>
              <a:lnSpc>
                <a:spcPct val="80000"/>
              </a:lnSpc>
            </a:pPr>
            <a:r>
              <a:rPr lang="en-US" altLang="en-US"/>
              <a:t>Để dùng CSDL trên SQL Server, người dùng phải kết nối với SQL Server thông qua 1 tài khoản login :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login có thể là: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WinNT.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mặc định.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login SQL Server do User tạo ra.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1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3198</Words>
  <Application>Microsoft Macintosh PowerPoint</Application>
  <PresentationFormat>Widescreen</PresentationFormat>
  <Paragraphs>343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Verdana</vt:lpstr>
      <vt:lpstr>Wingdings</vt:lpstr>
      <vt:lpstr>Default Design</vt:lpstr>
      <vt:lpstr>CHƯƠNG 3: XỬ LÝ THÔNG TIN TRÊN MÁY TÍNH: AN NINH DỮ LIỆU</vt:lpstr>
      <vt:lpstr>NỘI DUNG</vt:lpstr>
      <vt:lpstr>Quản trị CSDL</vt:lpstr>
      <vt:lpstr>Quản trị CSDL</vt:lpstr>
      <vt:lpstr>Các công việc chính của người quản trị CSDL</vt:lpstr>
      <vt:lpstr>Phân quyền Database</vt:lpstr>
      <vt:lpstr>Các mức truy xuất của người dùng</vt:lpstr>
      <vt:lpstr>Tài khoản mặc định trong SQL Server</vt:lpstr>
      <vt:lpstr>Tài khoản mặc định trong SQL Server</vt:lpstr>
      <vt:lpstr>CSDL mặc định và TK mặc định</vt:lpstr>
      <vt:lpstr>Thêm 1 tài khoản Login </vt:lpstr>
      <vt:lpstr>Thêm 1 tài khoản Login </vt:lpstr>
      <vt:lpstr>Thêm 1 tài khoản user DB </vt:lpstr>
      <vt:lpstr>DBO là gì ?</vt:lpstr>
      <vt:lpstr>Role là gì</vt:lpstr>
      <vt:lpstr>Server role</vt:lpstr>
      <vt:lpstr>Tạo 1 role</vt:lpstr>
      <vt:lpstr>Thêm user vào server role</vt:lpstr>
      <vt:lpstr>Database role</vt:lpstr>
      <vt:lpstr>Thêm role cho database</vt:lpstr>
      <vt:lpstr>Các nhóm quyền hạn</vt:lpstr>
      <vt:lpstr>Các thao tác phân quyền</vt:lpstr>
      <vt:lpstr>Cấp quyền (Grant)</vt:lpstr>
      <vt:lpstr>Từ chối quyền (Deny)</vt:lpstr>
      <vt:lpstr>Thu hồi quyền (Revoke)</vt:lpstr>
      <vt:lpstr>CSDL QUẢN LÝ BÁN HÀNG</vt:lpstr>
      <vt:lpstr>Khung nhìn (View)</vt:lpstr>
      <vt:lpstr>Giới thiệu</vt:lpstr>
      <vt:lpstr>MỤC ĐÍCH</vt:lpstr>
      <vt:lpstr>Định nghĩa View</vt:lpstr>
      <vt:lpstr>VÍ DỤ VIEW</vt:lpstr>
      <vt:lpstr>Truy vấn trên View</vt:lpstr>
      <vt:lpstr>Cập nhật trên View</vt:lpstr>
      <vt:lpstr>BACKUP/RESTORE</vt:lpstr>
      <vt:lpstr>GIỚI THIỆU</vt:lpstr>
      <vt:lpstr>BACKUP TRONG SQL SERVER</vt:lpstr>
      <vt:lpstr>BACKUP TRONG SQL SERVER</vt:lpstr>
      <vt:lpstr>BACKUP TRONG SQL SERVER</vt:lpstr>
      <vt:lpstr>Restore</vt:lpstr>
      <vt:lpstr>Restore trong SQL Server</vt:lpstr>
      <vt:lpstr>Import/Export</vt:lpstr>
      <vt:lpstr>Tổng quan</vt:lpstr>
      <vt:lpstr>Ví dụ 1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Ví dụ 2</vt:lpstr>
      <vt:lpstr>Export data từ SQL Server sang MS Access</vt:lpstr>
      <vt:lpstr>Export data từ SQL Server sang MS Access</vt:lpstr>
      <vt:lpstr>Export data từ SQL Server sang MS Access</vt:lpstr>
      <vt:lpstr>Export data từ SQL Server sang MS Access</vt:lpstr>
      <vt:lpstr>Tổng kết</vt:lpstr>
      <vt:lpstr>TÀI LIỆU THAM KHẢO</vt:lpstr>
      <vt:lpstr>PowerPoint Presentation</vt:lpstr>
      <vt:lpstr>Bài tập</vt:lpstr>
      <vt:lpstr>Bài tập</vt:lpstr>
      <vt:lpstr>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1032</cp:revision>
  <cp:lastPrinted>2019-06-18T07:05:10Z</cp:lastPrinted>
  <dcterms:created xsi:type="dcterms:W3CDTF">2008-06-14T04:13:27Z</dcterms:created>
  <dcterms:modified xsi:type="dcterms:W3CDTF">2021-10-21T03:51:41Z</dcterms:modified>
</cp:coreProperties>
</file>