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8" r:id="rId2"/>
    <p:sldId id="392" r:id="rId3"/>
    <p:sldId id="394" r:id="rId4"/>
    <p:sldId id="395" r:id="rId5"/>
    <p:sldId id="396" r:id="rId6"/>
    <p:sldId id="397" r:id="rId7"/>
    <p:sldId id="398" r:id="rId8"/>
    <p:sldId id="403" r:id="rId9"/>
    <p:sldId id="516" r:id="rId10"/>
    <p:sldId id="399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32" r:id="rId22"/>
    <p:sldId id="533" r:id="rId23"/>
    <p:sldId id="528" r:id="rId24"/>
    <p:sldId id="529" r:id="rId25"/>
    <p:sldId id="530" r:id="rId26"/>
    <p:sldId id="531" r:id="rId27"/>
    <p:sldId id="388" r:id="rId28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99"/>
    <a:srgbClr val="FF0000"/>
    <a:srgbClr val="008000"/>
    <a:srgbClr val="978C28"/>
    <a:srgbClr val="D3C337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4" autoAdjust="0"/>
    <p:restoredTop sz="94951" autoAdjust="0"/>
  </p:normalViewPr>
  <p:slideViewPr>
    <p:cSldViewPr>
      <p:cViewPr>
        <p:scale>
          <a:sx n="75" d="100"/>
          <a:sy n="75" d="100"/>
        </p:scale>
        <p:origin x="744" y="2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4/5/2023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4/5/2023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4/5/2023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10668000" cy="2152651"/>
          </a:xfrm>
        </p:spPr>
        <p:txBody>
          <a:bodyPr/>
          <a:lstStyle/>
          <a:p>
            <a:r>
              <a:rPr lang="en-US" dirty="0">
                <a:solidFill>
                  <a:srgbClr val="0066FF"/>
                </a:solidFill>
                <a:latin typeface="Arial"/>
                <a:ea typeface="+mn-ea"/>
                <a:cs typeface="+mn-cs"/>
              </a:rPr>
              <a:t>CHƯƠNG 3 – TIẾP THEO</a:t>
            </a:r>
            <a:br>
              <a:rPr lang="en-US" dirty="0"/>
            </a:br>
            <a:r>
              <a:rPr lang="en-US" dirty="0"/>
              <a:t>CÁC CHỦ ĐỀ NÂNG CAO</a:t>
            </a:r>
            <a:br>
              <a:rPr lang="en-US" b="1" dirty="0"/>
            </a:br>
            <a:r>
              <a:rPr lang="en-US" b="1" dirty="0"/>
              <a:t>TRONG STORED PROCEDURE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8000"/>
                </a:solidFill>
              </a:rPr>
              <a:t>Khoa </a:t>
            </a:r>
            <a:r>
              <a:rPr lang="en-US" sz="2800" dirty="0" err="1">
                <a:solidFill>
                  <a:srgbClr val="008000"/>
                </a:solidFill>
              </a:rPr>
              <a:t>Khoa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kỹ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thuật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thông</a:t>
            </a:r>
            <a:r>
              <a:rPr lang="en-US" sz="2800" dirty="0">
                <a:solidFill>
                  <a:srgbClr val="008000"/>
                </a:solidFill>
              </a:rPr>
              <a:t>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8000"/>
                </a:solidFill>
              </a:rPr>
              <a:t>Bộ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môn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Thiết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bị</a:t>
            </a:r>
            <a:r>
              <a:rPr lang="en-US" sz="2800" dirty="0">
                <a:solidFill>
                  <a:srgbClr val="008000"/>
                </a:solidFill>
              </a:rPr>
              <a:t> di </a:t>
            </a:r>
            <a:r>
              <a:rPr lang="en-US" sz="2800" dirty="0" err="1">
                <a:solidFill>
                  <a:srgbClr val="008000"/>
                </a:solidFill>
              </a:rPr>
              <a:t>động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Công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nghệ</a:t>
            </a:r>
            <a:r>
              <a:rPr lang="en-US" sz="2800" dirty="0">
                <a:solidFill>
                  <a:srgbClr val="008000"/>
                </a:solidFill>
              </a:rPr>
              <a:t>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E173-AF0C-CD43-A3B8-427A85F9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SQL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95F4E3-86D4-8128-61F5-17B20C98EEAD}"/>
              </a:ext>
            </a:extLst>
          </p:cNvPr>
          <p:cNvSpPr txBox="1">
            <a:spLocks/>
          </p:cNvSpPr>
          <p:nvPr/>
        </p:nvSpPr>
        <p:spPr bwMode="auto">
          <a:xfrm>
            <a:off x="609600" y="2133600"/>
            <a:ext cx="10972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Tx/>
              <a:buChar char="-"/>
            </a:pPr>
            <a:r>
              <a:rPr lang="en-US" kern="0" dirty="0"/>
              <a:t>Trong </a:t>
            </a:r>
            <a:r>
              <a:rPr lang="vi-VN" kern="0" dirty="0"/>
              <a:t>các </a:t>
            </a:r>
            <a:r>
              <a:rPr lang="en-US" kern="0" dirty="0"/>
              <a:t>SP, ta </a:t>
            </a:r>
            <a:r>
              <a:rPr lang="en-US" kern="0" dirty="0" err="1"/>
              <a:t>có</a:t>
            </a:r>
            <a:r>
              <a:rPr lang="en-US" kern="0" dirty="0"/>
              <a:t> </a:t>
            </a:r>
            <a:r>
              <a:rPr lang="en-US" kern="0" dirty="0" err="1"/>
              <a:t>thể</a:t>
            </a:r>
            <a:r>
              <a:rPr lang="en-US" kern="0" dirty="0"/>
              <a:t> </a:t>
            </a:r>
            <a:r>
              <a:rPr lang="vi-VN" kern="0" dirty="0"/>
              <a:t>tạo các câu lệnh </a:t>
            </a:r>
            <a:r>
              <a:rPr lang="en-US" kern="0" dirty="0"/>
              <a:t>Dynamic </a:t>
            </a:r>
            <a:r>
              <a:rPr lang="vi-VN" kern="0" dirty="0"/>
              <a:t>SQL dựa trên các biến hoặc tham số được truyền </a:t>
            </a:r>
            <a:r>
              <a:rPr lang="en-US" kern="0" dirty="0" err="1"/>
              <a:t>vào</a:t>
            </a:r>
            <a:r>
              <a:rPr lang="en-US" kern="0" dirty="0"/>
              <a:t> SP</a:t>
            </a:r>
            <a:r>
              <a:rPr lang="vi-VN" kern="0" dirty="0"/>
              <a:t>.</a:t>
            </a:r>
            <a:endParaRPr lang="en-US" kern="0" dirty="0"/>
          </a:p>
          <a:p>
            <a:pPr algn="just">
              <a:buFontTx/>
              <a:buChar char="-"/>
            </a:pPr>
            <a:r>
              <a:rPr lang="vi-VN" kern="0" dirty="0">
                <a:solidFill>
                  <a:srgbClr val="FF0000"/>
                </a:solidFill>
              </a:rPr>
              <a:t>Điều này có thể làm cho </a:t>
            </a:r>
            <a:r>
              <a:rPr lang="en-US" kern="0" dirty="0" err="1">
                <a:solidFill>
                  <a:srgbClr val="FF0000"/>
                </a:solidFill>
              </a:rPr>
              <a:t>các</a:t>
            </a:r>
            <a:r>
              <a:rPr lang="en-US" kern="0" dirty="0">
                <a:solidFill>
                  <a:srgbClr val="FF0000"/>
                </a:solidFill>
              </a:rPr>
              <a:t> SP </a:t>
            </a:r>
            <a:r>
              <a:rPr lang="vi-VN" kern="0" dirty="0">
                <a:solidFill>
                  <a:srgbClr val="FF0000"/>
                </a:solidFill>
              </a:rPr>
              <a:t>trở nên linh hoạt và mạnh mẽ hơn vì nó có thể thích ứng với các yêu cầu </a:t>
            </a:r>
            <a:r>
              <a:rPr lang="en-US" kern="0" dirty="0" err="1">
                <a:solidFill>
                  <a:srgbClr val="FF0000"/>
                </a:solidFill>
              </a:rPr>
              <a:t>có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 err="1">
                <a:solidFill>
                  <a:srgbClr val="FF0000"/>
                </a:solidFill>
              </a:rPr>
              <a:t>sự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vi-VN" kern="0" dirty="0">
                <a:solidFill>
                  <a:srgbClr val="FF0000"/>
                </a:solidFill>
              </a:rPr>
              <a:t>thay đổi</a:t>
            </a:r>
            <a:r>
              <a:rPr lang="en-US" kern="0" dirty="0">
                <a:solidFill>
                  <a:srgbClr val="FF0000"/>
                </a:solidFill>
              </a:rPr>
              <a:t>.</a:t>
            </a:r>
            <a:endParaRPr lang="en-US" i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961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9FC521-D68D-BE86-67E9-E00820EAB8DB}"/>
              </a:ext>
            </a:extLst>
          </p:cNvPr>
          <p:cNvSpPr txBox="1">
            <a:spLocks/>
          </p:cNvSpPr>
          <p:nvPr/>
        </p:nvSpPr>
        <p:spPr bwMode="auto">
          <a:xfrm>
            <a:off x="647700" y="3048000"/>
            <a:ext cx="11315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kern="0" dirty="0" err="1"/>
              <a:t>Yêu</a:t>
            </a:r>
            <a:r>
              <a:rPr lang="en-US" kern="0" dirty="0"/>
              <a:t> </a:t>
            </a:r>
            <a:r>
              <a:rPr lang="en-US" kern="0" dirty="0" err="1"/>
              <a:t>cầu</a:t>
            </a:r>
            <a:r>
              <a:rPr lang="en-US" kern="0" dirty="0"/>
              <a:t>: T</a:t>
            </a:r>
            <a:r>
              <a:rPr lang="vi-VN" kern="0" dirty="0"/>
              <a:t>ìm kiếm các sản phẩm dựa trên </a:t>
            </a:r>
            <a:r>
              <a:rPr lang="en-US" kern="0" dirty="0" err="1"/>
              <a:t>giá</a:t>
            </a:r>
            <a:r>
              <a:rPr lang="en-US" kern="0" dirty="0"/>
              <a:t> </a:t>
            </a:r>
            <a:r>
              <a:rPr lang="en-US" kern="0" dirty="0" err="1"/>
              <a:t>trị</a:t>
            </a:r>
            <a:r>
              <a:rPr lang="en-US" kern="0" dirty="0"/>
              <a:t> </a:t>
            </a:r>
            <a:r>
              <a:rPr lang="en-US" kern="0" dirty="0" err="1"/>
              <a:t>mà</a:t>
            </a:r>
            <a:r>
              <a:rPr lang="en-US" kern="0" dirty="0"/>
              <a:t> </a:t>
            </a:r>
            <a:r>
              <a:rPr lang="en-US" kern="0" dirty="0" err="1"/>
              <a:t>người</a:t>
            </a:r>
            <a:r>
              <a:rPr lang="en-US" kern="0" dirty="0"/>
              <a:t> dung </a:t>
            </a:r>
            <a:r>
              <a:rPr lang="en-US" kern="0" dirty="0" err="1"/>
              <a:t>nhập</a:t>
            </a:r>
            <a:r>
              <a:rPr lang="en-US" kern="0" dirty="0"/>
              <a:t> </a:t>
            </a:r>
            <a:r>
              <a:rPr lang="en-US" kern="0" dirty="0" err="1"/>
              <a:t>vào</a:t>
            </a:r>
            <a:r>
              <a:rPr lang="en-US" kern="0" dirty="0"/>
              <a:t>, </a:t>
            </a:r>
            <a:r>
              <a:rPr lang="en-US" kern="0" dirty="0" err="1"/>
              <a:t>ví</a:t>
            </a:r>
            <a:r>
              <a:rPr lang="en-US" kern="0" dirty="0"/>
              <a:t> </a:t>
            </a:r>
            <a:r>
              <a:rPr lang="en-US" kern="0" dirty="0" err="1"/>
              <a:t>dụ</a:t>
            </a:r>
            <a:r>
              <a:rPr lang="en-US" kern="0" dirty="0"/>
              <a:t>: </a:t>
            </a:r>
            <a:r>
              <a:rPr lang="en-US" kern="0" dirty="0" err="1"/>
              <a:t>Tên</a:t>
            </a:r>
            <a:r>
              <a:rPr lang="en-US" kern="0" dirty="0"/>
              <a:t> </a:t>
            </a:r>
            <a:r>
              <a:rPr lang="en-US" kern="0" dirty="0" err="1"/>
              <a:t>sản</a:t>
            </a:r>
            <a:r>
              <a:rPr lang="en-US" kern="0" dirty="0"/>
              <a:t> </a:t>
            </a:r>
            <a:r>
              <a:rPr lang="en-US" kern="0" dirty="0" err="1"/>
              <a:t>phẩm</a:t>
            </a:r>
            <a:r>
              <a:rPr lang="en-US" kern="0" dirty="0"/>
              <a:t>, </a:t>
            </a:r>
            <a:r>
              <a:rPr lang="en-US" kern="0" dirty="0" err="1"/>
              <a:t>loại</a:t>
            </a:r>
            <a:r>
              <a:rPr lang="en-US" kern="0" dirty="0"/>
              <a:t> </a:t>
            </a:r>
            <a:r>
              <a:rPr lang="en-US" kern="0" dirty="0" err="1"/>
              <a:t>sản</a:t>
            </a:r>
            <a:r>
              <a:rPr lang="en-US" kern="0" dirty="0"/>
              <a:t> </a:t>
            </a:r>
            <a:r>
              <a:rPr lang="en-US" kern="0" dirty="0" err="1"/>
              <a:t>phẩm</a:t>
            </a:r>
            <a:r>
              <a:rPr lang="en-US" kern="0" dirty="0"/>
              <a:t>, </a:t>
            </a:r>
            <a:r>
              <a:rPr lang="en-US" kern="0" dirty="0" err="1"/>
              <a:t>giá</a:t>
            </a:r>
            <a:r>
              <a:rPr lang="en-US" kern="0" dirty="0"/>
              <a:t> </a:t>
            </a:r>
            <a:r>
              <a:rPr lang="en-US" kern="0" dirty="0" err="1"/>
              <a:t>tiền</a:t>
            </a:r>
            <a:r>
              <a:rPr lang="en-US" kern="0" dirty="0"/>
              <a:t> </a:t>
            </a:r>
            <a:r>
              <a:rPr lang="en-US" kern="0" dirty="0" err="1"/>
              <a:t>thấp</a:t>
            </a:r>
            <a:r>
              <a:rPr lang="en-US" kern="0" dirty="0"/>
              <a:t> </a:t>
            </a:r>
            <a:r>
              <a:rPr lang="en-US" kern="0" dirty="0" err="1"/>
              <a:t>nhất</a:t>
            </a:r>
            <a:r>
              <a:rPr lang="en-US" kern="0" dirty="0"/>
              <a:t>, </a:t>
            </a:r>
            <a:r>
              <a:rPr lang="en-US" kern="0" dirty="0" err="1"/>
              <a:t>giá</a:t>
            </a:r>
            <a:r>
              <a:rPr lang="en-US" kern="0" dirty="0"/>
              <a:t> </a:t>
            </a:r>
            <a:r>
              <a:rPr lang="en-US" kern="0" dirty="0" err="1"/>
              <a:t>tiền</a:t>
            </a:r>
            <a:r>
              <a:rPr lang="en-US" kern="0" dirty="0"/>
              <a:t> </a:t>
            </a:r>
            <a:r>
              <a:rPr lang="en-US" kern="0" dirty="0" err="1"/>
              <a:t>cao</a:t>
            </a:r>
            <a:r>
              <a:rPr lang="en-US" kern="0" dirty="0"/>
              <a:t> </a:t>
            </a:r>
            <a:r>
              <a:rPr lang="en-US" kern="0" dirty="0" err="1"/>
              <a:t>nhất</a:t>
            </a:r>
            <a:r>
              <a:rPr lang="en-US" kern="0" dirty="0"/>
              <a:t>, …</a:t>
            </a:r>
            <a:endParaRPr lang="en-US" i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666F5E-D30C-4B28-6E83-1AA1A7A0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FE920-129C-805F-0B12-39C7D67AFE17}"/>
              </a:ext>
            </a:extLst>
          </p:cNvPr>
          <p:cNvSpPr txBox="1"/>
          <p:nvPr/>
        </p:nvSpPr>
        <p:spPr>
          <a:xfrm>
            <a:off x="647700" y="1600200"/>
            <a:ext cx="11315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SANPHAM</a:t>
            </a:r>
            <a:r>
              <a:rPr lang="vi-VN" sz="2800" dirty="0"/>
              <a:t>(</a:t>
            </a:r>
            <a:r>
              <a:rPr lang="en-US" sz="2800" b="1" u="sng" dirty="0"/>
              <a:t>MSSP</a:t>
            </a:r>
            <a:r>
              <a:rPr lang="en-US" sz="2800" dirty="0"/>
              <a:t>, TENSP, DONGIA, SOLUONG</a:t>
            </a:r>
            <a:r>
              <a:rPr lang="vi-V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33180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69EE2A-6390-EE1A-1D88-0145C7D610BF}"/>
              </a:ext>
            </a:extLst>
          </p:cNvPr>
          <p:cNvSpPr txBox="1"/>
          <p:nvPr/>
        </p:nvSpPr>
        <p:spPr>
          <a:xfrm>
            <a:off x="152400" y="648355"/>
            <a:ext cx="7848600" cy="547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TIMKIEMSANPHAM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@TENSP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@MALOAISP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@GIAMIN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@GIAMAX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'SELECT MSSP, TENSP, MALOAISP, DONGIA FROM SANPHAM WHERE 1=1'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@TENSP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 AND TENSP LIKE ''%'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@TENSP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'%'''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@MALOAISP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 AND MALOAISP =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@MALOAISP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@GIAMIN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 AND DONGIA &gt;=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@GIAMIN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@GIAMAX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 AND DONGIA &lt;=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@GIAMAX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@SQL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DB9348-62E4-3AF0-B766-C6F790CF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0" y="1524000"/>
            <a:ext cx="2667000" cy="1143000"/>
          </a:xfrm>
        </p:spPr>
        <p:txBody>
          <a:bodyPr/>
          <a:lstStyle/>
          <a:p>
            <a:r>
              <a:rPr lang="en-US" dirty="0"/>
              <a:t>GIẢI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B7BDA1-A34A-80AA-17DB-0BE954D8A72A}"/>
              </a:ext>
            </a:extLst>
          </p:cNvPr>
          <p:cNvSpPr/>
          <p:nvPr/>
        </p:nvSpPr>
        <p:spPr>
          <a:xfrm>
            <a:off x="8077200" y="3505200"/>
            <a:ext cx="4038600" cy="1371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66FF"/>
                </a:solidFill>
              </a:rPr>
              <a:t>LƯU Ý: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CẨN THẬN VỚI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SQL INJECTION ATTACKS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87B901-2A10-5A17-7BA1-A1BD137D655D}"/>
              </a:ext>
            </a:extLst>
          </p:cNvPr>
          <p:cNvCxnSpPr>
            <a:cxnSpLocks/>
          </p:cNvCxnSpPr>
          <p:nvPr/>
        </p:nvCxnSpPr>
        <p:spPr>
          <a:xfrm>
            <a:off x="1066800" y="3581400"/>
            <a:ext cx="563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7DD879-73B2-1DB2-CBF6-206B9F311954}"/>
              </a:ext>
            </a:extLst>
          </p:cNvPr>
          <p:cNvCxnSpPr>
            <a:cxnSpLocks/>
          </p:cNvCxnSpPr>
          <p:nvPr/>
        </p:nvCxnSpPr>
        <p:spPr>
          <a:xfrm>
            <a:off x="1066800" y="4864100"/>
            <a:ext cx="5943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B59712-12BA-B062-E9D8-D514FF477159}"/>
              </a:ext>
            </a:extLst>
          </p:cNvPr>
          <p:cNvCxnSpPr>
            <a:cxnSpLocks/>
          </p:cNvCxnSpPr>
          <p:nvPr/>
        </p:nvCxnSpPr>
        <p:spPr>
          <a:xfrm>
            <a:off x="1066800" y="5486400"/>
            <a:ext cx="5943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D8D8A4-43BC-A314-C018-15545905B0AC}"/>
              </a:ext>
            </a:extLst>
          </p:cNvPr>
          <p:cNvCxnSpPr>
            <a:cxnSpLocks/>
          </p:cNvCxnSpPr>
          <p:nvPr/>
        </p:nvCxnSpPr>
        <p:spPr>
          <a:xfrm>
            <a:off x="1066800" y="4191000"/>
            <a:ext cx="6400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5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69EE2A-6390-EE1A-1D88-0145C7D610BF}"/>
              </a:ext>
            </a:extLst>
          </p:cNvPr>
          <p:cNvSpPr txBox="1"/>
          <p:nvPr/>
        </p:nvSpPr>
        <p:spPr>
          <a:xfrm>
            <a:off x="152400" y="41493"/>
            <a:ext cx="78486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TIMKIEMSANPHAM @TENSP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@MALOAISP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@GIAMIN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@GIAMAX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@Params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'SELECT MSSP, TENSP, MALOAISP, DONGIA FROM SANPHAM WHERE 1=1'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@TENSP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 AND TENSP LIKE @TENSP'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@Params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'@TENSP VARCHAR(100)'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@MALOAISP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 AND MALOAISP = @MALOAISP'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@Params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'@MALOAISP INT'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@GIAMIN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 AND DONGIA &gt;= @GIAMIN'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@Params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FF0000"/>
                </a:solidFill>
                <a:latin typeface="Consolas" panose="020B0609020204030204" pitchFamily="49" charset="0"/>
              </a:rPr>
              <a:t>'@GIAMIN DECIMAL(10,2)'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a-DK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@GIAMAX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@SQL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 AND DONGIA &lt;= @GIAMAX'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@Params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FF0000"/>
                </a:solidFill>
                <a:latin typeface="Consolas" panose="020B0609020204030204" pitchFamily="49" charset="0"/>
              </a:rPr>
              <a:t>'@GIAMAX DECIMAL(10,2)'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a-DK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@SQL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@Params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@TENSP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@MALOAISP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@GIAMIN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@GIAMAX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B7BDA1-A34A-80AA-17DB-0BE954D8A72A}"/>
              </a:ext>
            </a:extLst>
          </p:cNvPr>
          <p:cNvSpPr/>
          <p:nvPr/>
        </p:nvSpPr>
        <p:spPr>
          <a:xfrm>
            <a:off x="8077200" y="685800"/>
            <a:ext cx="4038600" cy="1371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66FF"/>
                </a:solidFill>
              </a:rPr>
              <a:t>PHÒNG TRÁNH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SQL INJECTION ATTACKS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C959-081B-083A-215C-0D793CF63360}"/>
              </a:ext>
            </a:extLst>
          </p:cNvPr>
          <p:cNvSpPr/>
          <p:nvPr/>
        </p:nvSpPr>
        <p:spPr>
          <a:xfrm>
            <a:off x="861060" y="2270760"/>
            <a:ext cx="3124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69B66D-271A-2470-137D-25532D62356D}"/>
              </a:ext>
            </a:extLst>
          </p:cNvPr>
          <p:cNvSpPr/>
          <p:nvPr/>
        </p:nvSpPr>
        <p:spPr>
          <a:xfrm>
            <a:off x="861060" y="4480977"/>
            <a:ext cx="32537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C2C05-8A96-D1F8-8F71-7AF9F14F9B6C}"/>
              </a:ext>
            </a:extLst>
          </p:cNvPr>
          <p:cNvSpPr/>
          <p:nvPr/>
        </p:nvSpPr>
        <p:spPr>
          <a:xfrm>
            <a:off x="886460" y="5562600"/>
            <a:ext cx="32537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E8AD2E-4D45-CCDB-DF48-1301A7750A5F}"/>
              </a:ext>
            </a:extLst>
          </p:cNvPr>
          <p:cNvSpPr/>
          <p:nvPr/>
        </p:nvSpPr>
        <p:spPr>
          <a:xfrm>
            <a:off x="840740" y="3385393"/>
            <a:ext cx="270891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D3A47-5C7F-7661-6B6D-F4972AB7396C}"/>
              </a:ext>
            </a:extLst>
          </p:cNvPr>
          <p:cNvSpPr/>
          <p:nvPr/>
        </p:nvSpPr>
        <p:spPr>
          <a:xfrm>
            <a:off x="533400" y="6057900"/>
            <a:ext cx="62484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DEDF7D-EB17-8BF9-3786-E1CFBB9FE874}"/>
              </a:ext>
            </a:extLst>
          </p:cNvPr>
          <p:cNvSpPr/>
          <p:nvPr/>
        </p:nvSpPr>
        <p:spPr>
          <a:xfrm>
            <a:off x="8077200" y="3223677"/>
            <a:ext cx="4038600" cy="1371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FF"/>
                </a:solidFill>
              </a:rPr>
              <a:t>Phương</a:t>
            </a:r>
            <a:r>
              <a:rPr lang="en-US" sz="2400" b="1" dirty="0">
                <a:solidFill>
                  <a:srgbClr val="0066FF"/>
                </a:solidFill>
              </a:rPr>
              <a:t> </a:t>
            </a:r>
            <a:r>
              <a:rPr lang="en-US" sz="2400" b="1" dirty="0" err="1">
                <a:solidFill>
                  <a:srgbClr val="0066FF"/>
                </a:solidFill>
              </a:rPr>
              <a:t>pháp</a:t>
            </a:r>
            <a:r>
              <a:rPr lang="en-US" sz="2400" b="1" dirty="0">
                <a:solidFill>
                  <a:srgbClr val="0066FF"/>
                </a:solidFill>
              </a:rPr>
              <a:t>: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Parameterized Statements</a:t>
            </a:r>
          </a:p>
        </p:txBody>
      </p:sp>
    </p:spTree>
    <p:extLst>
      <p:ext uri="{BB962C8B-B14F-4D97-AF65-F5344CB8AC3E}">
        <p14:creationId xmlns:p14="http://schemas.microsoft.com/office/powerpoint/2010/main" val="4205486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E173-AF0C-CD43-A3B8-427A85F9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95F4E3-86D4-8128-61F5-17B20C98EEAD}"/>
              </a:ext>
            </a:extLst>
          </p:cNvPr>
          <p:cNvSpPr txBox="1">
            <a:spLocks/>
          </p:cNvSpPr>
          <p:nvPr/>
        </p:nvSpPr>
        <p:spPr bwMode="auto">
          <a:xfrm>
            <a:off x="609600" y="1417638"/>
            <a:ext cx="10972800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Parameterization</a:t>
            </a:r>
            <a:r>
              <a:rPr lang="en-US" sz="2400" kern="0" dirty="0"/>
              <a:t>: </a:t>
            </a:r>
            <a:r>
              <a:rPr lang="vi-VN" sz="2400" kern="0" dirty="0"/>
              <a:t>Các truy vấn được tham số hóa tách biệt câu lệnh SQL và các tham số đầu vào</a:t>
            </a:r>
            <a:endParaRPr lang="en-US" sz="2400" kern="0" dirty="0"/>
          </a:p>
          <a:p>
            <a:pPr algn="just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Query tuning</a:t>
            </a:r>
            <a:r>
              <a:rPr lang="en-US" sz="2400" kern="0" dirty="0"/>
              <a:t>: S</a:t>
            </a:r>
            <a:r>
              <a:rPr lang="vi-VN" sz="2400" kern="0" dirty="0"/>
              <a:t>ử dụng trình tối ưu hóa truy vấn SQL Server để xác định và tối ưu hóa các truy vấn hoạt động ké</a:t>
            </a:r>
            <a:r>
              <a:rPr lang="en-US" sz="2400" kern="0" dirty="0"/>
              <a:t>m</a:t>
            </a:r>
          </a:p>
          <a:p>
            <a:pPr algn="just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Indexing</a:t>
            </a:r>
            <a:r>
              <a:rPr lang="en-US" sz="2400" kern="0" dirty="0"/>
              <a:t>: </a:t>
            </a:r>
            <a:r>
              <a:rPr lang="en-US" sz="2400" kern="0" dirty="0" err="1"/>
              <a:t>Sử</a:t>
            </a:r>
            <a:r>
              <a:rPr lang="en-US" sz="2400" kern="0" dirty="0"/>
              <a:t> </a:t>
            </a:r>
            <a:r>
              <a:rPr lang="en-US" sz="2400" kern="0" dirty="0" err="1"/>
              <a:t>dụng</a:t>
            </a:r>
            <a:r>
              <a:rPr lang="en-US" sz="2400" kern="0" dirty="0"/>
              <a:t> </a:t>
            </a:r>
            <a:r>
              <a:rPr lang="en-US" sz="2400" kern="0" dirty="0" err="1"/>
              <a:t>các</a:t>
            </a:r>
            <a:r>
              <a:rPr lang="en-US" sz="2400" kern="0" dirty="0"/>
              <a:t> </a:t>
            </a:r>
            <a:r>
              <a:rPr lang="en-US" sz="2400" kern="0" dirty="0" err="1"/>
              <a:t>chỉ</a:t>
            </a:r>
            <a:r>
              <a:rPr lang="en-US" sz="2400" kern="0" dirty="0"/>
              <a:t> </a:t>
            </a:r>
            <a:r>
              <a:rPr lang="en-US" sz="2400" kern="0" dirty="0" err="1"/>
              <a:t>mục</a:t>
            </a:r>
            <a:r>
              <a:rPr lang="en-US" sz="2400" kern="0" dirty="0"/>
              <a:t> </a:t>
            </a:r>
            <a:r>
              <a:rPr lang="en-US" sz="2400" kern="0" dirty="0" err="1"/>
              <a:t>để</a:t>
            </a:r>
            <a:r>
              <a:rPr lang="en-US" sz="2400" kern="0" dirty="0"/>
              <a:t> </a:t>
            </a:r>
            <a:r>
              <a:rPr lang="en-US" sz="2400" kern="0" dirty="0" err="1"/>
              <a:t>cải</a:t>
            </a:r>
            <a:r>
              <a:rPr lang="en-US" sz="2400" kern="0" dirty="0"/>
              <a:t> </a:t>
            </a:r>
            <a:r>
              <a:rPr lang="en-US" sz="2400" kern="0" dirty="0" err="1"/>
              <a:t>thiện</a:t>
            </a:r>
            <a:r>
              <a:rPr lang="en-US" sz="2400" kern="0" dirty="0"/>
              <a:t> </a:t>
            </a:r>
            <a:r>
              <a:rPr lang="en-US" sz="2400" kern="0" dirty="0" err="1"/>
              <a:t>hiệu</a:t>
            </a:r>
            <a:r>
              <a:rPr lang="en-US" sz="2400" kern="0" dirty="0"/>
              <a:t> </a:t>
            </a:r>
            <a:r>
              <a:rPr lang="en-US" sz="2400" kern="0" dirty="0" err="1"/>
              <a:t>suất</a:t>
            </a:r>
            <a:r>
              <a:rPr lang="en-US" sz="2400" kern="0" dirty="0"/>
              <a:t> </a:t>
            </a:r>
            <a:r>
              <a:rPr lang="en-US" sz="2400" kern="0" dirty="0" err="1"/>
              <a:t>truy</a:t>
            </a:r>
            <a:r>
              <a:rPr lang="en-US" sz="2400" kern="0" dirty="0"/>
              <a:t> </a:t>
            </a:r>
            <a:r>
              <a:rPr lang="en-US" sz="2400" kern="0" dirty="0" err="1"/>
              <a:t>vấn</a:t>
            </a:r>
            <a:r>
              <a:rPr lang="en-US" sz="2400" kern="0" dirty="0"/>
              <a:t> </a:t>
            </a:r>
            <a:r>
              <a:rPr lang="en-US" sz="2400" kern="0" dirty="0" err="1"/>
              <a:t>bằng</a:t>
            </a:r>
            <a:r>
              <a:rPr lang="en-US" sz="2400" kern="0" dirty="0"/>
              <a:t> </a:t>
            </a:r>
            <a:r>
              <a:rPr lang="en-US" sz="2400" kern="0" dirty="0" err="1"/>
              <a:t>cách</a:t>
            </a:r>
            <a:r>
              <a:rPr lang="en-US" sz="2400" kern="0" dirty="0"/>
              <a:t> </a:t>
            </a:r>
            <a:r>
              <a:rPr lang="en-US" sz="2400" kern="0" dirty="0" err="1"/>
              <a:t>giảm</a:t>
            </a:r>
            <a:r>
              <a:rPr lang="en-US" sz="2400" kern="0" dirty="0"/>
              <a:t> </a:t>
            </a:r>
            <a:r>
              <a:rPr lang="en-US" sz="2400" kern="0" dirty="0" err="1"/>
              <a:t>số</a:t>
            </a:r>
            <a:r>
              <a:rPr lang="en-US" sz="2400" kern="0" dirty="0"/>
              <a:t> </a:t>
            </a:r>
            <a:r>
              <a:rPr lang="en-US" sz="2400" kern="0" dirty="0" err="1"/>
              <a:t>lần</a:t>
            </a:r>
            <a:r>
              <a:rPr lang="en-US" sz="2400" kern="0" dirty="0"/>
              <a:t> </a:t>
            </a:r>
            <a:r>
              <a:rPr lang="en-US" sz="2400" kern="0" dirty="0" err="1"/>
              <a:t>đọc</a:t>
            </a:r>
            <a:r>
              <a:rPr lang="en-US" sz="2400" kern="0" dirty="0"/>
              <a:t> </a:t>
            </a:r>
            <a:r>
              <a:rPr lang="en-US" sz="2400" kern="0" dirty="0" err="1"/>
              <a:t>vật</a:t>
            </a:r>
            <a:r>
              <a:rPr lang="en-US" sz="2400" kern="0" dirty="0"/>
              <a:t> </a:t>
            </a:r>
            <a:r>
              <a:rPr lang="en-US" sz="2400" kern="0" dirty="0" err="1"/>
              <a:t>lý</a:t>
            </a:r>
            <a:r>
              <a:rPr lang="en-US" sz="2400" kern="0" dirty="0"/>
              <a:t> </a:t>
            </a:r>
            <a:r>
              <a:rPr lang="en-US" sz="2400" kern="0" dirty="0" err="1"/>
              <a:t>cần</a:t>
            </a:r>
            <a:r>
              <a:rPr lang="en-US" sz="2400" kern="0" dirty="0"/>
              <a:t> </a:t>
            </a:r>
            <a:r>
              <a:rPr lang="en-US" sz="2400" kern="0" dirty="0" err="1"/>
              <a:t>thiết</a:t>
            </a:r>
            <a:r>
              <a:rPr lang="en-US" sz="2400" kern="0" dirty="0"/>
              <a:t> </a:t>
            </a:r>
            <a:r>
              <a:rPr lang="en-US" sz="2400" kern="0" dirty="0" err="1"/>
              <a:t>để</a:t>
            </a:r>
            <a:r>
              <a:rPr lang="en-US" sz="2400" kern="0" dirty="0"/>
              <a:t> </a:t>
            </a:r>
            <a:r>
              <a:rPr lang="en-US" sz="2400" kern="0" dirty="0" err="1"/>
              <a:t>truy</a:t>
            </a:r>
            <a:r>
              <a:rPr lang="en-US" sz="2400" kern="0" dirty="0"/>
              <a:t> </a:t>
            </a:r>
            <a:r>
              <a:rPr lang="en-US" sz="2400" kern="0" dirty="0" err="1"/>
              <a:t>xuất</a:t>
            </a:r>
            <a:r>
              <a:rPr lang="en-US" sz="2400" kern="0" dirty="0"/>
              <a:t> </a:t>
            </a:r>
            <a:r>
              <a:rPr lang="en-US" sz="2400" kern="0" dirty="0" err="1"/>
              <a:t>dữ</a:t>
            </a:r>
            <a:r>
              <a:rPr lang="en-US" sz="2400" kern="0" dirty="0"/>
              <a:t> </a:t>
            </a:r>
            <a:r>
              <a:rPr lang="en-US" sz="2400" kern="0" dirty="0" err="1"/>
              <a:t>liệu</a:t>
            </a:r>
            <a:endParaRPr lang="en-US" sz="2400" kern="0" dirty="0"/>
          </a:p>
          <a:p>
            <a:pPr algn="just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Execution plans</a:t>
            </a:r>
            <a:r>
              <a:rPr lang="en-US" sz="2400" kern="0" dirty="0"/>
              <a:t>: </a:t>
            </a:r>
            <a:r>
              <a:rPr lang="en-US" sz="2400" kern="0" dirty="0" err="1"/>
              <a:t>Phân</a:t>
            </a:r>
            <a:r>
              <a:rPr lang="en-US" sz="2400" kern="0" dirty="0"/>
              <a:t> </a:t>
            </a:r>
            <a:r>
              <a:rPr lang="en-US" sz="2400" kern="0" dirty="0" err="1"/>
              <a:t>tích</a:t>
            </a:r>
            <a:r>
              <a:rPr lang="en-US" sz="2400" kern="0" dirty="0"/>
              <a:t> </a:t>
            </a:r>
            <a:r>
              <a:rPr lang="en-US" sz="2400" kern="0" dirty="0" err="1"/>
              <a:t>hiệu</a:t>
            </a:r>
            <a:r>
              <a:rPr lang="en-US" sz="2400" kern="0" dirty="0"/>
              <a:t> </a:t>
            </a:r>
            <a:r>
              <a:rPr lang="en-US" sz="2400" kern="0" dirty="0" err="1"/>
              <a:t>suất</a:t>
            </a:r>
            <a:r>
              <a:rPr lang="en-US" sz="2400" kern="0" dirty="0"/>
              <a:t> </a:t>
            </a:r>
            <a:r>
              <a:rPr lang="en-US" sz="2400" kern="0" dirty="0" err="1"/>
              <a:t>truy</a:t>
            </a:r>
            <a:r>
              <a:rPr lang="en-US" sz="2400" kern="0" dirty="0"/>
              <a:t> </a:t>
            </a:r>
            <a:r>
              <a:rPr lang="en-US" sz="2400" kern="0" dirty="0" err="1"/>
              <a:t>vấn</a:t>
            </a:r>
            <a:r>
              <a:rPr lang="en-US" sz="2400" kern="0" dirty="0"/>
              <a:t>, </a:t>
            </a:r>
            <a:r>
              <a:rPr lang="en-US" sz="2400" kern="0" dirty="0" err="1"/>
              <a:t>mức</a:t>
            </a:r>
            <a:r>
              <a:rPr lang="en-US" sz="2400" kern="0" dirty="0"/>
              <a:t> </a:t>
            </a:r>
            <a:r>
              <a:rPr lang="en-US" sz="2400" kern="0" dirty="0" err="1"/>
              <a:t>sử</a:t>
            </a:r>
            <a:r>
              <a:rPr lang="en-US" sz="2400" kern="0" dirty="0"/>
              <a:t> </a:t>
            </a:r>
            <a:r>
              <a:rPr lang="en-US" sz="2400" kern="0" dirty="0" err="1"/>
              <a:t>dụng</a:t>
            </a:r>
            <a:r>
              <a:rPr lang="en-US" sz="2400" kern="0" dirty="0"/>
              <a:t> </a:t>
            </a:r>
            <a:r>
              <a:rPr lang="en-US" sz="2400" kern="0" dirty="0" err="1"/>
              <a:t>tài</a:t>
            </a:r>
            <a:r>
              <a:rPr lang="en-US" sz="2400" kern="0" dirty="0"/>
              <a:t> </a:t>
            </a:r>
            <a:r>
              <a:rPr lang="en-US" sz="2400" kern="0" dirty="0" err="1"/>
              <a:t>nguyên</a:t>
            </a:r>
            <a:endParaRPr lang="en-US" sz="2400" kern="0" dirty="0"/>
          </a:p>
          <a:p>
            <a:pPr algn="just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Caching</a:t>
            </a:r>
            <a:r>
              <a:rPr lang="en-US" sz="2400" kern="0" dirty="0"/>
              <a:t>: L</a:t>
            </a:r>
            <a:r>
              <a:rPr lang="vi-VN" sz="2400" kern="0" dirty="0"/>
              <a:t>ưu vào bộ đệm các execution plans</a:t>
            </a:r>
            <a:r>
              <a:rPr lang="en-US" sz="2400" kern="0" dirty="0"/>
              <a:t> </a:t>
            </a:r>
            <a:r>
              <a:rPr lang="vi-VN" sz="2400" kern="0" dirty="0"/>
              <a:t>và tái sử dụng cho các truy vấn tương tự</a:t>
            </a:r>
            <a:endParaRPr lang="en-US" sz="2400" kern="0" dirty="0"/>
          </a:p>
          <a:p>
            <a:pPr algn="just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SP design</a:t>
            </a:r>
            <a:r>
              <a:rPr lang="en-US" sz="2400" kern="0" dirty="0"/>
              <a:t>: G</a:t>
            </a:r>
            <a:r>
              <a:rPr lang="vi-VN" sz="2400" kern="0" dirty="0"/>
              <a:t>iới hạn số lượng kết nối, sử dụng các loại dữ liệu phù hợp và tránh sử dụng con trỏ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2526588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9FC521-D68D-BE86-67E9-E00820EAB8DB}"/>
              </a:ext>
            </a:extLst>
          </p:cNvPr>
          <p:cNvSpPr txBox="1">
            <a:spLocks/>
          </p:cNvSpPr>
          <p:nvPr/>
        </p:nvSpPr>
        <p:spPr bwMode="auto">
          <a:xfrm>
            <a:off x="647700" y="3048000"/>
            <a:ext cx="11315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kern="0" dirty="0" err="1"/>
              <a:t>Yêu</a:t>
            </a:r>
            <a:r>
              <a:rPr lang="en-US" kern="0" dirty="0"/>
              <a:t> </a:t>
            </a:r>
            <a:r>
              <a:rPr lang="en-US" kern="0" dirty="0" err="1"/>
              <a:t>cầu</a:t>
            </a:r>
            <a:r>
              <a:rPr lang="en-US" kern="0" dirty="0"/>
              <a:t>: T</a:t>
            </a:r>
            <a:r>
              <a:rPr lang="vi-VN" kern="0" dirty="0"/>
              <a:t>ối ưu hóa </a:t>
            </a:r>
            <a:r>
              <a:rPr lang="en-US" kern="0" dirty="0"/>
              <a:t>Stored Procedure </a:t>
            </a:r>
            <a:r>
              <a:rPr lang="vi-VN" kern="0" dirty="0"/>
              <a:t>có tên “</a:t>
            </a:r>
            <a:r>
              <a:rPr lang="en-US" kern="0" dirty="0"/>
              <a:t>THONGTIN_CTHD</a:t>
            </a:r>
            <a:r>
              <a:rPr lang="vi-VN" kern="0" dirty="0"/>
              <a:t>“</a:t>
            </a:r>
            <a:r>
              <a:rPr lang="en-US" kern="0" dirty="0"/>
              <a:t> dung </a:t>
            </a:r>
            <a:r>
              <a:rPr lang="en-US" kern="0" dirty="0" err="1"/>
              <a:t>để</a:t>
            </a:r>
            <a:r>
              <a:rPr lang="vi-VN" kern="0" dirty="0"/>
              <a:t> truy xuất thông tin về một đơn đặt hàng dựa trên </a:t>
            </a:r>
            <a:r>
              <a:rPr lang="en-US" kern="0" dirty="0"/>
              <a:t>MSSP</a:t>
            </a:r>
            <a:r>
              <a:rPr lang="vi-VN" kern="0" dirty="0"/>
              <a:t>. </a:t>
            </a:r>
            <a:r>
              <a:rPr lang="en-US" kern="0" dirty="0" err="1"/>
              <a:t>Biết</a:t>
            </a:r>
            <a:r>
              <a:rPr lang="en-US" kern="0" dirty="0"/>
              <a:t> </a:t>
            </a:r>
            <a:r>
              <a:rPr lang="en-US" kern="0" dirty="0" err="1"/>
              <a:t>rằng</a:t>
            </a:r>
            <a:r>
              <a:rPr lang="en-US" kern="0" dirty="0"/>
              <a:t> Stored Procedure </a:t>
            </a:r>
            <a:r>
              <a:rPr lang="en-US" kern="0" dirty="0" err="1"/>
              <a:t>cũ</a:t>
            </a:r>
            <a:r>
              <a:rPr lang="en-US" kern="0" dirty="0"/>
              <a:t> </a:t>
            </a:r>
            <a:r>
              <a:rPr lang="vi-VN" kern="0" dirty="0"/>
              <a:t>mất nhiều thời gian để thực thi và </a:t>
            </a:r>
            <a:r>
              <a:rPr lang="en-US" kern="0" dirty="0" err="1"/>
              <a:t>cần</a:t>
            </a:r>
            <a:r>
              <a:rPr lang="en-US" kern="0" dirty="0"/>
              <a:t> </a:t>
            </a:r>
            <a:r>
              <a:rPr lang="vi-VN" kern="0" dirty="0"/>
              <a:t>cải thiện hiệu suất.</a:t>
            </a:r>
            <a:endParaRPr lang="en-US" i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666F5E-D30C-4B28-6E83-1AA1A7A0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DC892-00FD-6B8A-0022-6B48BE851E3E}"/>
              </a:ext>
            </a:extLst>
          </p:cNvPr>
          <p:cNvSpPr txBox="1"/>
          <p:nvPr/>
        </p:nvSpPr>
        <p:spPr>
          <a:xfrm>
            <a:off x="647700" y="1600200"/>
            <a:ext cx="11315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CTHD</a:t>
            </a:r>
            <a:r>
              <a:rPr lang="vi-VN" sz="2800" dirty="0"/>
              <a:t>(</a:t>
            </a:r>
            <a:r>
              <a:rPr lang="en-US" sz="2800" b="1" u="sng" dirty="0"/>
              <a:t>MSCTHD</a:t>
            </a:r>
            <a:r>
              <a:rPr lang="en-US" sz="2800" dirty="0"/>
              <a:t>, MSHD, MSSP, SOLUONG, DONGIA</a:t>
            </a:r>
            <a:r>
              <a:rPr lang="vi-V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96297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69EE2A-6390-EE1A-1D88-0145C7D610BF}"/>
              </a:ext>
            </a:extLst>
          </p:cNvPr>
          <p:cNvSpPr txBox="1"/>
          <p:nvPr/>
        </p:nvSpPr>
        <p:spPr>
          <a:xfrm>
            <a:off x="152400" y="767477"/>
            <a:ext cx="46482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THONGTIN_CTHD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@MSSP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CTHD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MASP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@MSSP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449BD-6E1E-6B20-3AEF-87050EF57AB7}"/>
              </a:ext>
            </a:extLst>
          </p:cNvPr>
          <p:cNvSpPr txBox="1"/>
          <p:nvPr/>
        </p:nvSpPr>
        <p:spPr>
          <a:xfrm>
            <a:off x="5334000" y="2480369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rgbClr val="0066FF"/>
                </a:solidFill>
              </a:rPr>
              <a:t>Sửa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đổi</a:t>
            </a:r>
            <a:r>
              <a:rPr lang="en-US" sz="2800" dirty="0">
                <a:solidFill>
                  <a:srgbClr val="0066FF"/>
                </a:solidFill>
              </a:rPr>
              <a:t> SP </a:t>
            </a:r>
            <a:r>
              <a:rPr lang="en-US" sz="2800" dirty="0" err="1">
                <a:solidFill>
                  <a:srgbClr val="0066FF"/>
                </a:solidFill>
              </a:rPr>
              <a:t>để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thêm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dòng</a:t>
            </a:r>
            <a:r>
              <a:rPr lang="en-US" sz="2800" dirty="0">
                <a:solidFill>
                  <a:srgbClr val="0066FF"/>
                </a:solidFill>
              </a:rPr>
              <a:t>:</a:t>
            </a:r>
            <a:br>
              <a:rPr lang="en-US" sz="2800" dirty="0">
                <a:solidFill>
                  <a:srgbClr val="0066FF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OPTION (RECOMPILE) - </a:t>
            </a:r>
            <a:r>
              <a:rPr lang="en-US" sz="2800" dirty="0" err="1">
                <a:solidFill>
                  <a:srgbClr val="FF0000"/>
                </a:solidFill>
              </a:rPr>
              <a:t>Gợi</a:t>
            </a:r>
            <a:r>
              <a:rPr lang="en-US" sz="2800" dirty="0">
                <a:solidFill>
                  <a:srgbClr val="FF0000"/>
                </a:solidFill>
              </a:rPr>
              <a:t> ý </a:t>
            </a:r>
            <a:r>
              <a:rPr lang="en-US" sz="2800" dirty="0" err="1">
                <a:solidFill>
                  <a:srgbClr val="FF0000"/>
                </a:solidFill>
              </a:rPr>
              <a:t>truy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vấn</a:t>
            </a:r>
            <a:r>
              <a:rPr lang="en-US" sz="2800" dirty="0">
                <a:solidFill>
                  <a:srgbClr val="0066FF"/>
                </a:solidFill>
              </a:rPr>
              <a:t>, </a:t>
            </a:r>
            <a:r>
              <a:rPr lang="en-US" sz="2800" dirty="0" err="1">
                <a:solidFill>
                  <a:srgbClr val="0066FF"/>
                </a:solidFill>
              </a:rPr>
              <a:t>điều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này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buộc</a:t>
            </a:r>
            <a:r>
              <a:rPr lang="en-US" sz="2800" dirty="0">
                <a:solidFill>
                  <a:srgbClr val="0066FF"/>
                </a:solidFill>
              </a:rPr>
              <a:t> SQL Server </a:t>
            </a:r>
            <a:r>
              <a:rPr lang="en-US" sz="2800" dirty="0" err="1">
                <a:solidFill>
                  <a:srgbClr val="0066FF"/>
                </a:solidFill>
              </a:rPr>
              <a:t>phải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biên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dịch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lại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execution plan </a:t>
            </a:r>
            <a:r>
              <a:rPr lang="en-US" sz="2800" dirty="0" err="1">
                <a:solidFill>
                  <a:srgbClr val="0066FF"/>
                </a:solidFill>
              </a:rPr>
              <a:t>mỗi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khi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thực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thi</a:t>
            </a:r>
            <a:r>
              <a:rPr lang="en-US" sz="2800" dirty="0">
                <a:solidFill>
                  <a:srgbClr val="0066FF"/>
                </a:solidFill>
              </a:rPr>
              <a:t> SP </a:t>
            </a:r>
            <a:r>
              <a:rPr lang="en-US" sz="2800" dirty="0" err="1">
                <a:solidFill>
                  <a:srgbClr val="0066FF"/>
                </a:solidFill>
              </a:rPr>
              <a:t>đó</a:t>
            </a:r>
            <a:r>
              <a:rPr lang="en-US" sz="2800" dirty="0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94992B6-31C2-D6E9-D8C0-A5418312F5EE}"/>
              </a:ext>
            </a:extLst>
          </p:cNvPr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GIẢI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662935-911E-49B3-F152-32EF22B39EFC}"/>
              </a:ext>
            </a:extLst>
          </p:cNvPr>
          <p:cNvSpPr txBox="1"/>
          <p:nvPr/>
        </p:nvSpPr>
        <p:spPr>
          <a:xfrm>
            <a:off x="146050" y="3434477"/>
            <a:ext cx="46482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THONGTIN_CTHD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@MSSP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CTHD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MASP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@MSSP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RECOMPILE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15A2966-F849-79F1-AE25-9DBC5C707A5F}"/>
              </a:ext>
            </a:extLst>
          </p:cNvPr>
          <p:cNvSpPr txBox="1">
            <a:spLocks/>
          </p:cNvSpPr>
          <p:nvPr/>
        </p:nvSpPr>
        <p:spPr bwMode="auto">
          <a:xfrm>
            <a:off x="3048000" y="1305619"/>
            <a:ext cx="1600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CŨ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1C4294D-9CAA-425D-D603-59808A42931B}"/>
              </a:ext>
            </a:extLst>
          </p:cNvPr>
          <p:cNvSpPr txBox="1">
            <a:spLocks/>
          </p:cNvSpPr>
          <p:nvPr/>
        </p:nvSpPr>
        <p:spPr bwMode="auto">
          <a:xfrm>
            <a:off x="3048000" y="4191000"/>
            <a:ext cx="1600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MỚI</a:t>
            </a:r>
          </a:p>
        </p:txBody>
      </p:sp>
    </p:spTree>
    <p:extLst>
      <p:ext uri="{BB962C8B-B14F-4D97-AF65-F5344CB8AC3E}">
        <p14:creationId xmlns:p14="http://schemas.microsoft.com/office/powerpoint/2010/main" val="3005036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E173-AF0C-CD43-A3B8-427A85F9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Control Structures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95F4E3-86D4-8128-61F5-17B20C98EEAD}"/>
              </a:ext>
            </a:extLst>
          </p:cNvPr>
          <p:cNvSpPr txBox="1">
            <a:spLocks/>
          </p:cNvSpPr>
          <p:nvPr/>
        </p:nvSpPr>
        <p:spPr bwMode="auto">
          <a:xfrm>
            <a:off x="609600" y="1417638"/>
            <a:ext cx="10972800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Tx/>
              <a:buChar char="-"/>
            </a:pPr>
            <a:r>
              <a:rPr lang="vi-VN" kern="0" dirty="0"/>
              <a:t>Trong SQL, các câu lệnh luồng điều khiển có thể được sử dụng trong các </a:t>
            </a:r>
            <a:r>
              <a:rPr lang="en-US" kern="0" dirty="0"/>
              <a:t>SP </a:t>
            </a:r>
            <a:r>
              <a:rPr lang="vi-VN" kern="0" dirty="0"/>
              <a:t>để kiểm soát việc thực thi các câu lệnh dựa trên các điều kiện nhất định.</a:t>
            </a:r>
            <a:endParaRPr lang="en-US" kern="0" dirty="0"/>
          </a:p>
          <a:p>
            <a:pPr algn="just">
              <a:buFontTx/>
              <a:buChar char="-"/>
            </a:pPr>
            <a:r>
              <a:rPr lang="en-US" kern="0" dirty="0">
                <a:solidFill>
                  <a:srgbClr val="FF0000"/>
                </a:solidFill>
              </a:rPr>
              <a:t>IF (ELSE)</a:t>
            </a:r>
          </a:p>
          <a:p>
            <a:pPr algn="just">
              <a:buFontTx/>
              <a:buChar char="-"/>
            </a:pPr>
            <a:r>
              <a:rPr lang="en-US" kern="0" dirty="0">
                <a:solidFill>
                  <a:srgbClr val="FF0000"/>
                </a:solidFill>
              </a:rPr>
              <a:t>WHILE</a:t>
            </a:r>
          </a:p>
          <a:p>
            <a:pPr algn="just">
              <a:buFontTx/>
              <a:buChar char="-"/>
            </a:pPr>
            <a:r>
              <a:rPr lang="en-US" b="1" kern="0" dirty="0">
                <a:solidFill>
                  <a:srgbClr val="FF0000"/>
                </a:solidFill>
              </a:rPr>
              <a:t>CASE</a:t>
            </a:r>
          </a:p>
          <a:p>
            <a:pPr algn="just">
              <a:buFontTx/>
              <a:buChar char="-"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6057488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9FC521-D68D-BE86-67E9-E00820EAB8DB}"/>
              </a:ext>
            </a:extLst>
          </p:cNvPr>
          <p:cNvSpPr txBox="1">
            <a:spLocks/>
          </p:cNvSpPr>
          <p:nvPr/>
        </p:nvSpPr>
        <p:spPr bwMode="auto">
          <a:xfrm>
            <a:off x="647700" y="3048000"/>
            <a:ext cx="11315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kern="0" dirty="0" err="1"/>
              <a:t>Yêu</a:t>
            </a:r>
            <a:r>
              <a:rPr lang="en-US" kern="0" dirty="0"/>
              <a:t> </a:t>
            </a:r>
            <a:r>
              <a:rPr lang="en-US" kern="0" dirty="0" err="1"/>
              <a:t>cầu</a:t>
            </a:r>
            <a:r>
              <a:rPr lang="en-US" kern="0" dirty="0"/>
              <a:t>: </a:t>
            </a:r>
            <a:r>
              <a:rPr lang="en-US" kern="0" dirty="0" err="1"/>
              <a:t>Liệt</a:t>
            </a:r>
            <a:r>
              <a:rPr lang="en-US" kern="0" dirty="0"/>
              <a:t> </a:t>
            </a:r>
            <a:r>
              <a:rPr lang="en-US" kern="0" dirty="0" err="1"/>
              <a:t>kê</a:t>
            </a:r>
            <a:r>
              <a:rPr lang="en-US" kern="0" dirty="0"/>
              <a:t> </a:t>
            </a:r>
            <a:r>
              <a:rPr lang="en-US" kern="0" dirty="0" err="1"/>
              <a:t>thông</a:t>
            </a:r>
            <a:r>
              <a:rPr lang="en-US" kern="0" dirty="0"/>
              <a:t> tin </a:t>
            </a:r>
            <a:r>
              <a:rPr lang="en-US" kern="0" dirty="0" err="1"/>
              <a:t>nhân</a:t>
            </a:r>
            <a:r>
              <a:rPr lang="en-US" kern="0" dirty="0"/>
              <a:t> </a:t>
            </a:r>
            <a:r>
              <a:rPr lang="en-US" kern="0" dirty="0" err="1"/>
              <a:t>viên</a:t>
            </a:r>
            <a:r>
              <a:rPr lang="en-US" kern="0" dirty="0"/>
              <a:t> </a:t>
            </a:r>
            <a:r>
              <a:rPr lang="en-US" kern="0" dirty="0" err="1"/>
              <a:t>kèm</a:t>
            </a:r>
            <a:r>
              <a:rPr lang="en-US" kern="0" dirty="0"/>
              <a:t> </a:t>
            </a:r>
            <a:r>
              <a:rPr lang="en-US" kern="0" dirty="0" err="1"/>
              <a:t>theo</a:t>
            </a:r>
            <a:r>
              <a:rPr lang="en-US" kern="0" dirty="0"/>
              <a:t> sim </a:t>
            </a:r>
            <a:r>
              <a:rPr lang="en-US" kern="0" dirty="0" err="1"/>
              <a:t>của</a:t>
            </a:r>
            <a:r>
              <a:rPr lang="en-US" kern="0" dirty="0"/>
              <a:t> </a:t>
            </a:r>
            <a:r>
              <a:rPr lang="en-US" kern="0" dirty="0" err="1"/>
              <a:t>nhà</a:t>
            </a:r>
            <a:r>
              <a:rPr lang="en-US" kern="0" dirty="0"/>
              <a:t> </a:t>
            </a:r>
            <a:r>
              <a:rPr lang="en-US" kern="0" dirty="0" err="1"/>
              <a:t>mạng</a:t>
            </a:r>
            <a:r>
              <a:rPr lang="en-US" kern="0" dirty="0"/>
              <a:t> </a:t>
            </a:r>
            <a:r>
              <a:rPr lang="en-US" kern="0" dirty="0" err="1"/>
              <a:t>mà</a:t>
            </a:r>
            <a:r>
              <a:rPr lang="en-US" kern="0" dirty="0"/>
              <a:t> </a:t>
            </a:r>
            <a:r>
              <a:rPr lang="en-US" kern="0" dirty="0" err="1"/>
              <a:t>người</a:t>
            </a:r>
            <a:r>
              <a:rPr lang="en-US" kern="0" dirty="0"/>
              <a:t> </a:t>
            </a:r>
            <a:r>
              <a:rPr lang="en-US" kern="0" dirty="0" err="1"/>
              <a:t>đó</a:t>
            </a:r>
            <a:r>
              <a:rPr lang="en-US" kern="0" dirty="0"/>
              <a:t> </a:t>
            </a:r>
            <a:r>
              <a:rPr lang="en-US" kern="0" dirty="0" err="1"/>
              <a:t>sử</a:t>
            </a:r>
            <a:r>
              <a:rPr lang="en-US" kern="0" dirty="0"/>
              <a:t> </a:t>
            </a:r>
            <a:r>
              <a:rPr lang="en-US" kern="0" dirty="0" err="1"/>
              <a:t>dụng</a:t>
            </a:r>
            <a:r>
              <a:rPr lang="en-US" kern="0" dirty="0"/>
              <a:t>, </a:t>
            </a:r>
            <a:r>
              <a:rPr lang="en-US" kern="0" dirty="0" err="1"/>
              <a:t>biết</a:t>
            </a:r>
            <a:r>
              <a:rPr lang="en-US" kern="0" dirty="0"/>
              <a:t> </a:t>
            </a:r>
            <a:r>
              <a:rPr lang="en-US" kern="0" dirty="0" err="1"/>
              <a:t>rằng</a:t>
            </a:r>
            <a:r>
              <a:rPr lang="en-US" kern="0" dirty="0"/>
              <a:t> </a:t>
            </a:r>
            <a:r>
              <a:rPr lang="en-US" kern="0" dirty="0" err="1"/>
              <a:t>đầu</a:t>
            </a:r>
            <a:r>
              <a:rPr lang="en-US" kern="0" dirty="0"/>
              <a:t> </a:t>
            </a:r>
            <a:r>
              <a:rPr lang="en-US" kern="0" dirty="0" err="1"/>
              <a:t>số</a:t>
            </a:r>
            <a:r>
              <a:rPr lang="en-US" kern="0" dirty="0"/>
              <a:t> </a:t>
            </a:r>
            <a:r>
              <a:rPr lang="en-US" dirty="0"/>
              <a:t>'091’ </a:t>
            </a:r>
            <a:r>
              <a:rPr lang="en-US" dirty="0" err="1"/>
              <a:t>là</a:t>
            </a:r>
            <a:r>
              <a:rPr lang="en-US" dirty="0"/>
              <a:t> sim 'Vina’, '092’ </a:t>
            </a:r>
            <a:r>
              <a:rPr lang="en-US" dirty="0" err="1"/>
              <a:t>là</a:t>
            </a:r>
            <a:r>
              <a:rPr lang="en-US" dirty="0"/>
              <a:t> sim '</a:t>
            </a:r>
            <a:r>
              <a:rPr lang="en-US" dirty="0" err="1"/>
              <a:t>Vietnamobile</a:t>
            </a:r>
            <a:r>
              <a:rPr lang="en-US" dirty="0"/>
              <a:t>’, '098’ </a:t>
            </a:r>
            <a:r>
              <a:rPr lang="en-US" dirty="0" err="1"/>
              <a:t>là</a:t>
            </a:r>
            <a:r>
              <a:rPr lang="en-US" dirty="0"/>
              <a:t> sim 'Viettel’, '099’ </a:t>
            </a:r>
            <a:r>
              <a:rPr lang="en-US" dirty="0" err="1"/>
              <a:t>là</a:t>
            </a:r>
            <a:r>
              <a:rPr lang="en-US" dirty="0"/>
              <a:t> sim '</a:t>
            </a:r>
            <a:r>
              <a:rPr lang="en-US" dirty="0" err="1"/>
              <a:t>Gmobi</a:t>
            </a:r>
            <a:r>
              <a:rPr lang="en-US" dirty="0"/>
              <a:t>’.</a:t>
            </a:r>
          </a:p>
          <a:p>
            <a:pPr marL="0" indent="0" algn="just">
              <a:buNone/>
            </a:pPr>
            <a:endParaRPr lang="en-US" i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666F5E-D30C-4B28-6E83-1AA1A7A0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FE920-129C-805F-0B12-39C7D67AFE17}"/>
              </a:ext>
            </a:extLst>
          </p:cNvPr>
          <p:cNvSpPr txBox="1"/>
          <p:nvPr/>
        </p:nvSpPr>
        <p:spPr>
          <a:xfrm>
            <a:off x="647700" y="1600200"/>
            <a:ext cx="11315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NHANVIEN</a:t>
            </a:r>
            <a:r>
              <a:rPr lang="vi-VN" sz="2800" dirty="0"/>
              <a:t>(</a:t>
            </a:r>
            <a:r>
              <a:rPr lang="en-US" sz="2800" b="1" u="sng" dirty="0"/>
              <a:t>MANV</a:t>
            </a:r>
            <a:r>
              <a:rPr lang="en-US" sz="2800" dirty="0"/>
              <a:t>, HOTEN, SODT, NGAYVL</a:t>
            </a:r>
            <a:r>
              <a:rPr lang="vi-V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059604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69EE2A-6390-EE1A-1D88-0145C7D610BF}"/>
              </a:ext>
            </a:extLst>
          </p:cNvPr>
          <p:cNvSpPr txBox="1"/>
          <p:nvPr/>
        </p:nvSpPr>
        <p:spPr>
          <a:xfrm>
            <a:off x="152400" y="1828800"/>
            <a:ext cx="548640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THONGTIN_SIM_NV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@MSNV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HOTEN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SODT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SODT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'091'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'Vina’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   WHEN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'092'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Vietnamobile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’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   WHEN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'098'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'Viettel'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'099'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Gmobi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SIM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NGVL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NHANVIEN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MANV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@MSNV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DB9348-62E4-3AF0-B766-C6F790CF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304800"/>
            <a:ext cx="2667000" cy="1143000"/>
          </a:xfrm>
        </p:spPr>
        <p:txBody>
          <a:bodyPr/>
          <a:lstStyle/>
          <a:p>
            <a:r>
              <a:rPr lang="en-US" dirty="0"/>
              <a:t>GIẢI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6735-8EDA-D2E2-52D3-E26ABBABC5DA}"/>
              </a:ext>
            </a:extLst>
          </p:cNvPr>
          <p:cNvSpPr txBox="1"/>
          <p:nvPr/>
        </p:nvSpPr>
        <p:spPr>
          <a:xfrm>
            <a:off x="6629400" y="1752600"/>
            <a:ext cx="426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THONGTIN_SIM_NV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'NV04'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6AAA97-9C01-08EA-340B-6F9A9B316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0" r="5685" b="9779"/>
          <a:stretch/>
        </p:blipFill>
        <p:spPr>
          <a:xfrm>
            <a:off x="5676900" y="3276600"/>
            <a:ext cx="6172200" cy="1383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58051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9B27A8-E145-54F8-B69C-20AF5B57A358}"/>
              </a:ext>
            </a:extLst>
          </p:cNvPr>
          <p:cNvSpPr txBox="1">
            <a:spLocks/>
          </p:cNvSpPr>
          <p:nvPr/>
        </p:nvSpPr>
        <p:spPr bwMode="auto">
          <a:xfrm>
            <a:off x="762000" y="14478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kern="0" dirty="0">
                <a:solidFill>
                  <a:srgbClr val="FF0000"/>
                </a:solidFill>
              </a:rPr>
              <a:t>Error handling.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kern="0" dirty="0"/>
              <a:t>Transaction.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kern="0" dirty="0">
                <a:solidFill>
                  <a:srgbClr val="FF0000"/>
                </a:solidFill>
              </a:rPr>
              <a:t>Dynamic SQL.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kern="0" dirty="0"/>
              <a:t>Performance optimization.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kern="0" dirty="0">
                <a:solidFill>
                  <a:srgbClr val="FF0000"/>
                </a:solidFill>
              </a:rPr>
              <a:t>Advanced control structures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kern="0" dirty="0"/>
              <a:t>Advanced data manipulation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C3E0B4-1F5E-AB17-C4D7-1D782E81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14479359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E173-AF0C-CD43-A3B8-427A85F9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Manipulation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95F4E3-86D4-8128-61F5-17B20C98EEAD}"/>
              </a:ext>
            </a:extLst>
          </p:cNvPr>
          <p:cNvSpPr txBox="1">
            <a:spLocks/>
          </p:cNvSpPr>
          <p:nvPr/>
        </p:nvSpPr>
        <p:spPr bwMode="auto">
          <a:xfrm>
            <a:off x="609600" y="1417638"/>
            <a:ext cx="10972800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Tx/>
              <a:buChar char="-"/>
            </a:pPr>
            <a:r>
              <a:rPr lang="vi-VN" kern="0" dirty="0"/>
              <a:t>Các </a:t>
            </a:r>
            <a:r>
              <a:rPr lang="en-US" kern="0" dirty="0"/>
              <a:t>Stored Procedure </a:t>
            </a:r>
            <a:r>
              <a:rPr lang="vi-VN" kern="0" dirty="0"/>
              <a:t>cũng có thể được sử dụng để thực hiện các tác vụ thao tác dữ liệu nâng cao, chẳng hạn như </a:t>
            </a:r>
            <a:r>
              <a:rPr lang="en-US" kern="0" dirty="0" err="1"/>
              <a:t>thống</a:t>
            </a:r>
            <a:r>
              <a:rPr lang="en-US" kern="0" dirty="0"/>
              <a:t> </a:t>
            </a:r>
            <a:r>
              <a:rPr lang="en-US" kern="0" dirty="0" err="1"/>
              <a:t>kê</a:t>
            </a:r>
            <a:r>
              <a:rPr lang="en-US" kern="0" dirty="0"/>
              <a:t> </a:t>
            </a:r>
            <a:r>
              <a:rPr lang="vi-VN" kern="0" dirty="0"/>
              <a:t>dữ liệu, thực hiện các truy vấn đệ quy và làm việc với các bảng tạm</a:t>
            </a:r>
            <a:r>
              <a:rPr lang="en-US" kern="0" dirty="0"/>
              <a:t>.</a:t>
            </a:r>
          </a:p>
          <a:p>
            <a:pPr algn="just">
              <a:buFontTx/>
              <a:buChar char="-"/>
            </a:pPr>
            <a:r>
              <a:rPr lang="en-US" kern="0" dirty="0" err="1">
                <a:solidFill>
                  <a:srgbClr val="FF0000"/>
                </a:solidFill>
              </a:rPr>
              <a:t>Thống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 err="1">
                <a:solidFill>
                  <a:srgbClr val="FF0000"/>
                </a:solidFill>
              </a:rPr>
              <a:t>kê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 err="1">
                <a:solidFill>
                  <a:srgbClr val="FF0000"/>
                </a:solidFill>
              </a:rPr>
              <a:t>dữ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 err="1">
                <a:solidFill>
                  <a:srgbClr val="FF0000"/>
                </a:solidFill>
              </a:rPr>
              <a:t>liệu</a:t>
            </a:r>
            <a:r>
              <a:rPr lang="en-US" kern="0" dirty="0">
                <a:solidFill>
                  <a:srgbClr val="FF0000"/>
                </a:solidFill>
              </a:rPr>
              <a:t> (Pivoting Data)</a:t>
            </a:r>
          </a:p>
          <a:p>
            <a:pPr algn="just">
              <a:buFontTx/>
              <a:buChar char="-"/>
            </a:pPr>
            <a:r>
              <a:rPr lang="en-US" kern="0" dirty="0" err="1">
                <a:solidFill>
                  <a:srgbClr val="FF0000"/>
                </a:solidFill>
              </a:rPr>
              <a:t>Truy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 err="1">
                <a:solidFill>
                  <a:srgbClr val="FF0000"/>
                </a:solidFill>
              </a:rPr>
              <a:t>vấn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 err="1">
                <a:solidFill>
                  <a:srgbClr val="FF0000"/>
                </a:solidFill>
              </a:rPr>
              <a:t>đệ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 err="1">
                <a:solidFill>
                  <a:srgbClr val="FF0000"/>
                </a:solidFill>
              </a:rPr>
              <a:t>quy</a:t>
            </a:r>
            <a:r>
              <a:rPr lang="en-US" kern="0" dirty="0">
                <a:solidFill>
                  <a:srgbClr val="FF0000"/>
                </a:solidFill>
              </a:rPr>
              <a:t> (Recursive Queries)</a:t>
            </a:r>
          </a:p>
          <a:p>
            <a:pPr algn="just">
              <a:buFontTx/>
              <a:buChar char="-"/>
            </a:pPr>
            <a:r>
              <a:rPr lang="en-US" kern="0" dirty="0" err="1">
                <a:solidFill>
                  <a:srgbClr val="FF0000"/>
                </a:solidFill>
              </a:rPr>
              <a:t>Bảng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 err="1">
                <a:solidFill>
                  <a:srgbClr val="FF0000"/>
                </a:solidFill>
              </a:rPr>
              <a:t>tạm</a:t>
            </a:r>
            <a:r>
              <a:rPr lang="en-US" kern="0" dirty="0">
                <a:solidFill>
                  <a:srgbClr val="FF0000"/>
                </a:solidFill>
              </a:rPr>
              <a:t> (Temporary Tables)</a:t>
            </a:r>
          </a:p>
          <a:p>
            <a:pPr algn="just">
              <a:buFontTx/>
              <a:buChar char="-"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20465404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9FC521-D68D-BE86-67E9-E00820EAB8DB}"/>
              </a:ext>
            </a:extLst>
          </p:cNvPr>
          <p:cNvSpPr txBox="1">
            <a:spLocks/>
          </p:cNvSpPr>
          <p:nvPr/>
        </p:nvSpPr>
        <p:spPr bwMode="auto">
          <a:xfrm>
            <a:off x="723900" y="2590800"/>
            <a:ext cx="108585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kern="0" dirty="0" err="1"/>
              <a:t>Yêu</a:t>
            </a:r>
            <a:r>
              <a:rPr lang="en-US" kern="0" dirty="0"/>
              <a:t> </a:t>
            </a:r>
            <a:r>
              <a:rPr lang="en-US" kern="0" dirty="0" err="1"/>
              <a:t>cầu</a:t>
            </a:r>
            <a:r>
              <a:rPr lang="en-US" kern="0" dirty="0"/>
              <a:t>: H</a:t>
            </a:r>
            <a:r>
              <a:rPr lang="vi-VN" kern="0" dirty="0"/>
              <a:t>iển thị tổng doanh số cho mỗi tháng dưới dạng một cột riêng biệt.</a:t>
            </a: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666F5E-D30C-4B28-6E83-1AA1A7A0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THỐNG KÊ DỮ LIỆU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FE920-129C-805F-0B12-39C7D67AFE17}"/>
              </a:ext>
            </a:extLst>
          </p:cNvPr>
          <p:cNvSpPr txBox="1"/>
          <p:nvPr/>
        </p:nvSpPr>
        <p:spPr>
          <a:xfrm>
            <a:off x="571500" y="1676400"/>
            <a:ext cx="11315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DOANHSO</a:t>
            </a:r>
            <a:r>
              <a:rPr lang="vi-VN" sz="2800" dirty="0"/>
              <a:t>(</a:t>
            </a:r>
            <a:r>
              <a:rPr lang="en-US" sz="2800" b="1" u="sng" dirty="0"/>
              <a:t>MADOANHSO</a:t>
            </a:r>
            <a:r>
              <a:rPr lang="en-US" sz="2800" dirty="0"/>
              <a:t>, THANG, TONGDOANHSO</a:t>
            </a:r>
            <a:r>
              <a:rPr lang="vi-V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172499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69EE2A-6390-EE1A-1D88-0145C7D610BF}"/>
              </a:ext>
            </a:extLst>
          </p:cNvPr>
          <p:cNvSpPr txBox="1"/>
          <p:nvPr/>
        </p:nvSpPr>
        <p:spPr>
          <a:xfrm>
            <a:off x="152400" y="2040791"/>
            <a:ext cx="4191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THANG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[Jan]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[HAI]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THANG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TONGDOANHSO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DOANHSO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PIVOT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TONGDOANHSO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THANG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[Jan]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[Feb]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E85E7F-3597-D387-E441-479BBFD9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304800"/>
            <a:ext cx="2667000" cy="1143000"/>
          </a:xfrm>
        </p:spPr>
        <p:txBody>
          <a:bodyPr/>
          <a:lstStyle/>
          <a:p>
            <a:r>
              <a:rPr lang="en-US" dirty="0"/>
              <a:t>GIẢI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4890428-BE4A-8382-9B41-8F6953C7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72344"/>
              </p:ext>
            </p:extLst>
          </p:nvPr>
        </p:nvGraphicFramePr>
        <p:xfrm>
          <a:off x="5181600" y="1752600"/>
          <a:ext cx="61975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866">
                  <a:extLst>
                    <a:ext uri="{9D8B030D-6E8A-4147-A177-3AD203B41FA5}">
                      <a16:colId xmlns:a16="http://schemas.microsoft.com/office/drawing/2014/main" val="3707977346"/>
                    </a:ext>
                  </a:extLst>
                </a:gridCol>
                <a:gridCol w="2065866">
                  <a:extLst>
                    <a:ext uri="{9D8B030D-6E8A-4147-A177-3AD203B41FA5}">
                      <a16:colId xmlns:a16="http://schemas.microsoft.com/office/drawing/2014/main" val="976099539"/>
                    </a:ext>
                  </a:extLst>
                </a:gridCol>
                <a:gridCol w="2065866">
                  <a:extLst>
                    <a:ext uri="{9D8B030D-6E8A-4147-A177-3AD203B41FA5}">
                      <a16:colId xmlns:a16="http://schemas.microsoft.com/office/drawing/2014/main" val="3400317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MADOANHSO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TONGDOANHSO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09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8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23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5420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8235B7-C4AA-DF08-6FF4-0F736C187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88641"/>
              </p:ext>
            </p:extLst>
          </p:nvPr>
        </p:nvGraphicFramePr>
        <p:xfrm>
          <a:off x="5181600" y="4297680"/>
          <a:ext cx="61975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866">
                  <a:extLst>
                    <a:ext uri="{9D8B030D-6E8A-4147-A177-3AD203B41FA5}">
                      <a16:colId xmlns:a16="http://schemas.microsoft.com/office/drawing/2014/main" val="3707977346"/>
                    </a:ext>
                  </a:extLst>
                </a:gridCol>
                <a:gridCol w="2065866">
                  <a:extLst>
                    <a:ext uri="{9D8B030D-6E8A-4147-A177-3AD203B41FA5}">
                      <a16:colId xmlns:a16="http://schemas.microsoft.com/office/drawing/2014/main" val="976099539"/>
                    </a:ext>
                  </a:extLst>
                </a:gridCol>
                <a:gridCol w="2065866">
                  <a:extLst>
                    <a:ext uri="{9D8B030D-6E8A-4147-A177-3AD203B41FA5}">
                      <a16:colId xmlns:a16="http://schemas.microsoft.com/office/drawing/2014/main" val="3400317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09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80904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D19E0D3F-08D8-F48F-62B0-B1498966CD55}"/>
              </a:ext>
            </a:extLst>
          </p:cNvPr>
          <p:cNvSpPr txBox="1">
            <a:spLocks/>
          </p:cNvSpPr>
          <p:nvPr/>
        </p:nvSpPr>
        <p:spPr bwMode="auto">
          <a:xfrm>
            <a:off x="7442200" y="1244600"/>
            <a:ext cx="1676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kern="0" dirty="0"/>
              <a:t>TRƯỚC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691BE88-639D-EBF6-A5AD-AA4ED66267DE}"/>
              </a:ext>
            </a:extLst>
          </p:cNvPr>
          <p:cNvSpPr txBox="1">
            <a:spLocks/>
          </p:cNvSpPr>
          <p:nvPr/>
        </p:nvSpPr>
        <p:spPr bwMode="auto">
          <a:xfrm>
            <a:off x="7442200" y="3733800"/>
            <a:ext cx="1676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kern="0" dirty="0"/>
              <a:t>SAU</a:t>
            </a:r>
          </a:p>
        </p:txBody>
      </p:sp>
    </p:spTree>
    <p:extLst>
      <p:ext uri="{BB962C8B-B14F-4D97-AF65-F5344CB8AC3E}">
        <p14:creationId xmlns:p14="http://schemas.microsoft.com/office/powerpoint/2010/main" val="257416126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9FC521-D68D-BE86-67E9-E00820EAB8DB}"/>
              </a:ext>
            </a:extLst>
          </p:cNvPr>
          <p:cNvSpPr txBox="1">
            <a:spLocks/>
          </p:cNvSpPr>
          <p:nvPr/>
        </p:nvSpPr>
        <p:spPr bwMode="auto">
          <a:xfrm>
            <a:off x="6318250" y="2891626"/>
            <a:ext cx="5257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kern="0" dirty="0" err="1"/>
              <a:t>Yêu</a:t>
            </a:r>
            <a:r>
              <a:rPr lang="en-US" kern="0" dirty="0"/>
              <a:t> </a:t>
            </a:r>
            <a:r>
              <a:rPr lang="en-US" kern="0" dirty="0" err="1"/>
              <a:t>cầu</a:t>
            </a:r>
            <a:r>
              <a:rPr lang="en-US" kern="0" dirty="0"/>
              <a:t>: </a:t>
            </a:r>
            <a:r>
              <a:rPr lang="en-US" kern="0" dirty="0" err="1"/>
              <a:t>Liệt</a:t>
            </a:r>
            <a:r>
              <a:rPr lang="en-US" kern="0" dirty="0"/>
              <a:t> </a:t>
            </a:r>
            <a:r>
              <a:rPr lang="en-US" kern="0" dirty="0" err="1"/>
              <a:t>kê</a:t>
            </a:r>
            <a:r>
              <a:rPr lang="en-US" kern="0" dirty="0"/>
              <a:t> </a:t>
            </a:r>
            <a:r>
              <a:rPr lang="en-US" kern="0" dirty="0" err="1"/>
              <a:t>thông</a:t>
            </a:r>
            <a:r>
              <a:rPr lang="en-US" kern="0" dirty="0"/>
              <a:t> tin </a:t>
            </a:r>
            <a:r>
              <a:rPr lang="en-US" kern="0" dirty="0" err="1"/>
              <a:t>của</a:t>
            </a:r>
            <a:r>
              <a:rPr lang="en-US" kern="0" dirty="0"/>
              <a:t> TẤT CẢ </a:t>
            </a:r>
            <a:r>
              <a:rPr lang="en-US" kern="0" dirty="0" err="1"/>
              <a:t>các</a:t>
            </a:r>
            <a:r>
              <a:rPr lang="en-US" kern="0" dirty="0"/>
              <a:t> </a:t>
            </a:r>
            <a:r>
              <a:rPr lang="en-US" kern="0" dirty="0" err="1"/>
              <a:t>loại</a:t>
            </a:r>
            <a:r>
              <a:rPr lang="en-US" kern="0" dirty="0"/>
              <a:t> </a:t>
            </a:r>
            <a:r>
              <a:rPr lang="en-US" kern="0" dirty="0" err="1"/>
              <a:t>sản</a:t>
            </a:r>
            <a:r>
              <a:rPr lang="en-US" kern="0" dirty="0"/>
              <a:t> </a:t>
            </a:r>
            <a:r>
              <a:rPr lang="en-US" kern="0" dirty="0" err="1"/>
              <a:t>phẩm</a:t>
            </a:r>
            <a:r>
              <a:rPr lang="en-US" kern="0" dirty="0"/>
              <a:t> </a:t>
            </a:r>
            <a:r>
              <a:rPr lang="en-US" kern="0" dirty="0" err="1"/>
              <a:t>là</a:t>
            </a:r>
            <a:r>
              <a:rPr lang="en-US" kern="0" dirty="0"/>
              <a:t> CON </a:t>
            </a:r>
            <a:r>
              <a:rPr lang="en-US" kern="0" dirty="0" err="1"/>
              <a:t>của</a:t>
            </a:r>
            <a:r>
              <a:rPr lang="en-US" kern="0" dirty="0"/>
              <a:t> </a:t>
            </a:r>
            <a:r>
              <a:rPr lang="en-US" kern="0" dirty="0" err="1"/>
              <a:t>một</a:t>
            </a:r>
            <a:r>
              <a:rPr lang="en-US" kern="0" dirty="0"/>
              <a:t> </a:t>
            </a:r>
            <a:r>
              <a:rPr lang="en-US" kern="0" dirty="0" err="1"/>
              <a:t>loại</a:t>
            </a:r>
            <a:r>
              <a:rPr lang="en-US" kern="0" dirty="0"/>
              <a:t> </a:t>
            </a:r>
            <a:r>
              <a:rPr lang="en-US" kern="0" dirty="0" err="1"/>
              <a:t>sản</a:t>
            </a:r>
            <a:r>
              <a:rPr lang="en-US" kern="0" dirty="0"/>
              <a:t> </a:t>
            </a:r>
            <a:r>
              <a:rPr lang="en-US" kern="0" dirty="0" err="1"/>
              <a:t>phẩm</a:t>
            </a:r>
            <a:r>
              <a:rPr lang="en-US" kern="0" dirty="0"/>
              <a:t> </a:t>
            </a:r>
            <a:r>
              <a:rPr lang="en-US" kern="0" dirty="0" err="1"/>
              <a:t>chỉ</a:t>
            </a:r>
            <a:r>
              <a:rPr lang="en-US" kern="0" dirty="0"/>
              <a:t> </a:t>
            </a:r>
            <a:r>
              <a:rPr lang="en-US" kern="0" dirty="0" err="1"/>
              <a:t>định</a:t>
            </a:r>
            <a:endParaRPr lang="en-US" dirty="0"/>
          </a:p>
          <a:p>
            <a:pPr marL="0" indent="0" algn="just">
              <a:buNone/>
            </a:pPr>
            <a:endParaRPr lang="en-US" i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666F5E-D30C-4B28-6E83-1AA1A7A0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TRUY VẤN ĐỆ QUY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FE920-129C-805F-0B12-39C7D67AFE17}"/>
              </a:ext>
            </a:extLst>
          </p:cNvPr>
          <p:cNvSpPr txBox="1"/>
          <p:nvPr/>
        </p:nvSpPr>
        <p:spPr>
          <a:xfrm>
            <a:off x="647700" y="1600200"/>
            <a:ext cx="11315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LOAISANPHAM</a:t>
            </a:r>
            <a:r>
              <a:rPr lang="vi-VN" sz="2800" dirty="0"/>
              <a:t>(</a:t>
            </a:r>
            <a:r>
              <a:rPr lang="en-US" sz="2800" b="1" u="sng" dirty="0"/>
              <a:t>MALOAISP</a:t>
            </a:r>
            <a:r>
              <a:rPr lang="en-US" sz="2800" dirty="0"/>
              <a:t>, TENLOAISP, MALOAISPCHA</a:t>
            </a:r>
            <a:r>
              <a:rPr lang="vi-VN" sz="2800" dirty="0"/>
              <a:t>)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CE5F6-AC7A-0123-9298-45DE5007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35253"/>
            <a:ext cx="5410200" cy="25225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32578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69EE2A-6390-EE1A-1D88-0145C7D610BF}"/>
              </a:ext>
            </a:extLst>
          </p:cNvPr>
          <p:cNvSpPr txBox="1"/>
          <p:nvPr/>
        </p:nvSpPr>
        <p:spPr>
          <a:xfrm>
            <a:off x="152400" y="1249263"/>
            <a:ext cx="7010400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LIETKE_DS_LOAISP_CON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@MALOAISP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LOAISP_PHANCAP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 Base case: select the root category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MALOAISP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TENLOAISP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MALOAISPCHA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LOAISANPHAM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MALOAISP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@MALOAISP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 Recursive case: select all subcategories of the categories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lsp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MALOAISP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lsp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TENLOAISP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lsp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MALOAISPCHA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LOAISANPHAM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lsp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LOAISP_PHANCAP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lsp_pc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lsp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MALOAISPCHA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lsp_pc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MALOAISP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LOAISP_PHANCAP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DB9348-62E4-3AF0-B766-C6F790CF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304800"/>
            <a:ext cx="2667000" cy="1143000"/>
          </a:xfrm>
        </p:spPr>
        <p:txBody>
          <a:bodyPr/>
          <a:lstStyle/>
          <a:p>
            <a:r>
              <a:rPr lang="en-US" dirty="0"/>
              <a:t>GIẢI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6735-8EDA-D2E2-52D3-E26ABBABC5DA}"/>
              </a:ext>
            </a:extLst>
          </p:cNvPr>
          <p:cNvSpPr txBox="1"/>
          <p:nvPr/>
        </p:nvSpPr>
        <p:spPr>
          <a:xfrm>
            <a:off x="7524750" y="1249263"/>
            <a:ext cx="426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LIETKE_DS_LOAISP_CON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89957-35B4-29B0-F598-825E3216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37427"/>
            <a:ext cx="4686301" cy="3648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82311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9FC521-D68D-BE86-67E9-E00820EAB8DB}"/>
              </a:ext>
            </a:extLst>
          </p:cNvPr>
          <p:cNvSpPr txBox="1">
            <a:spLocks/>
          </p:cNvSpPr>
          <p:nvPr/>
        </p:nvSpPr>
        <p:spPr bwMode="auto">
          <a:xfrm>
            <a:off x="723900" y="3429000"/>
            <a:ext cx="108585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kern="0" dirty="0" err="1"/>
              <a:t>Yêu</a:t>
            </a:r>
            <a:r>
              <a:rPr lang="en-US" kern="0" dirty="0"/>
              <a:t> </a:t>
            </a:r>
            <a:r>
              <a:rPr lang="en-US" kern="0" dirty="0" err="1"/>
              <a:t>cầu</a:t>
            </a:r>
            <a:r>
              <a:rPr lang="en-US" kern="0" dirty="0"/>
              <a:t>: T</a:t>
            </a:r>
            <a:r>
              <a:rPr lang="vi-VN" kern="0" dirty="0"/>
              <a:t>ạo một báo cáo hiển thị tổng số lượng đơn đặt hàng được đặt bởi mỗi khách hàng trong tháng trước.</a:t>
            </a: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666F5E-D30C-4B28-6E83-1AA1A7A0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LÀM VIỆC TRÊN BẢNG TẠM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6A80-ECB8-45A4-76E4-DD1AE6E97A79}"/>
              </a:ext>
            </a:extLst>
          </p:cNvPr>
          <p:cNvSpPr txBox="1">
            <a:spLocks/>
          </p:cNvSpPr>
          <p:nvPr/>
        </p:nvSpPr>
        <p:spPr bwMode="auto">
          <a:xfrm>
            <a:off x="723900" y="1600200"/>
            <a:ext cx="11163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tạm</a:t>
            </a:r>
            <a:r>
              <a:rPr lang="en-US" sz="2800" dirty="0"/>
              <a:t>: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FE920-129C-805F-0B12-39C7D67AFE17}"/>
              </a:ext>
            </a:extLst>
          </p:cNvPr>
          <p:cNvSpPr txBox="1"/>
          <p:nvPr/>
        </p:nvSpPr>
        <p:spPr>
          <a:xfrm>
            <a:off x="571500" y="2514600"/>
            <a:ext cx="11315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DON_DATHANG</a:t>
            </a:r>
            <a:r>
              <a:rPr lang="vi-VN" sz="2800" dirty="0"/>
              <a:t>(</a:t>
            </a:r>
            <a:r>
              <a:rPr lang="en-US" sz="2800" b="1" u="sng" dirty="0"/>
              <a:t>MADDH</a:t>
            </a:r>
            <a:r>
              <a:rPr lang="en-US" sz="2800" dirty="0"/>
              <a:t>, MAKH, NGAYDATHANG, TONGTIENDAT</a:t>
            </a:r>
            <a:r>
              <a:rPr lang="vi-V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29366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69EE2A-6390-EE1A-1D88-0145C7D610BF}"/>
              </a:ext>
            </a:extLst>
          </p:cNvPr>
          <p:cNvSpPr txBox="1"/>
          <p:nvPr/>
        </p:nvSpPr>
        <p:spPr>
          <a:xfrm>
            <a:off x="152400" y="1066800"/>
            <a:ext cx="7543800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BAOCAO_DONDATHANG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#DONDATHANG_TAM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MSKH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TONGTIENDAT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#DONDATHANG_TAM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MSKH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TONGTIENDAT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MSKH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TONGTIENDAT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DONDATHANG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NGAYDATHANG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MSKH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MSKH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TONGTIENDAT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TONGTIENDADAT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#DONDATHANG_TAM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MSKH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#DONDATHANG_TAM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DB9348-62E4-3AF0-B766-C6F790CF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857500"/>
            <a:ext cx="2667000" cy="1143000"/>
          </a:xfrm>
        </p:spPr>
        <p:txBody>
          <a:bodyPr/>
          <a:lstStyle/>
          <a:p>
            <a:r>
              <a:rPr lang="en-US" dirty="0"/>
              <a:t>GIẢI</a:t>
            </a:r>
          </a:p>
        </p:txBody>
      </p:sp>
    </p:spTree>
    <p:extLst>
      <p:ext uri="{BB962C8B-B14F-4D97-AF65-F5344CB8AC3E}">
        <p14:creationId xmlns:p14="http://schemas.microsoft.com/office/powerpoint/2010/main" val="79080912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Q a A">
            <a:extLst>
              <a:ext uri="{FF2B5EF4-FFF2-40B4-BE49-F238E27FC236}">
                <a16:creationId xmlns:a16="http://schemas.microsoft.com/office/drawing/2014/main" id="{FABB2684-2758-2E4D-AF6E-D631C40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943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324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905C-75CE-B040-89CF-283BB870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4D01-2BE1-C045-8188-612DF1B6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Xử lý lỗi: Trong các </a:t>
            </a:r>
            <a:r>
              <a:rPr lang="en-US" dirty="0"/>
              <a:t>SP</a:t>
            </a:r>
            <a:r>
              <a:rPr lang="vi-VN" dirty="0"/>
              <a:t> phức tạp, điều quan trọng là phải xử lý lỗi một cách khéo léo để tránh kết quả không mong muốn hoặc hỏng cơ sở dữ liệu.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làm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F0000"/>
                </a:solidFill>
              </a:rPr>
              <a:t>các khối </a:t>
            </a:r>
            <a:r>
              <a:rPr lang="en-US" dirty="0">
                <a:solidFill>
                  <a:srgbClr val="FF0000"/>
                </a:solidFill>
              </a:rPr>
              <a:t>TRY CATCH,</a:t>
            </a:r>
            <a:r>
              <a:rPr lang="vi-VN" dirty="0">
                <a:solidFill>
                  <a:srgbClr val="FF0000"/>
                </a:solidFill>
              </a:rPr>
              <a:t> mã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lỗi</a:t>
            </a:r>
            <a:r>
              <a:rPr lang="en-US" dirty="0">
                <a:solidFill>
                  <a:srgbClr val="FF0000"/>
                </a:solidFill>
              </a:rPr>
              <a:t> (Codes)</a:t>
            </a:r>
            <a:r>
              <a:rPr lang="vi-VN" dirty="0">
                <a:solidFill>
                  <a:srgbClr val="FF0000"/>
                </a:solidFill>
              </a:rPr>
              <a:t> và thông báo lỗi</a:t>
            </a:r>
            <a:r>
              <a:rPr lang="en-US" dirty="0">
                <a:solidFill>
                  <a:srgbClr val="FF0000"/>
                </a:solidFill>
              </a:rPr>
              <a:t> (Messages)</a:t>
            </a:r>
            <a:r>
              <a:rPr lang="vi-VN" dirty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375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7CE0-EBF6-8A4C-9032-3246FFDE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CÚ PHÁP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0E5A-2226-4B48-994F-A69BD92A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5486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@ErrorCode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@ErrorMessage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Thêm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khối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TRY CATCH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5730E-87C4-D3C5-54D3-ECD7305FDEE9}"/>
              </a:ext>
            </a:extLst>
          </p:cNvPr>
          <p:cNvSpPr txBox="1"/>
          <p:nvPr/>
        </p:nvSpPr>
        <p:spPr>
          <a:xfrm>
            <a:off x="762000" y="3330476"/>
            <a:ext cx="5257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Your SQL code goes here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@ErrorCode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@ErrorMessage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ERROR_MESSAGE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Error handling code goes here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E4413D-CFE0-0424-0EF0-42CFB252E5C1}"/>
              </a:ext>
            </a:extLst>
          </p:cNvPr>
          <p:cNvSpPr txBox="1">
            <a:spLocks/>
          </p:cNvSpPr>
          <p:nvPr/>
        </p:nvSpPr>
        <p:spPr bwMode="auto">
          <a:xfrm>
            <a:off x="6096000" y="1212850"/>
            <a:ext cx="601979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- </a:t>
            </a:r>
            <a:r>
              <a:rPr lang="en-US" kern="0" dirty="0" err="1"/>
              <a:t>Xử</a:t>
            </a:r>
            <a:r>
              <a:rPr lang="en-US" kern="0" dirty="0"/>
              <a:t> </a:t>
            </a:r>
            <a:r>
              <a:rPr lang="en-US" kern="0" dirty="0" err="1"/>
              <a:t>lý</a:t>
            </a:r>
            <a:r>
              <a:rPr lang="en-US" kern="0" dirty="0"/>
              <a:t> </a:t>
            </a:r>
            <a:r>
              <a:rPr lang="en-US" kern="0" dirty="0" err="1"/>
              <a:t>lỗi</a:t>
            </a:r>
            <a:br>
              <a:rPr lang="en-US" kern="0" dirty="0"/>
            </a:br>
            <a:r>
              <a:rPr lang="en-US" kern="0" dirty="0"/>
              <a:t>(VD: </a:t>
            </a:r>
            <a:r>
              <a:rPr lang="en-US" kern="0" dirty="0" err="1"/>
              <a:t>ghi</a:t>
            </a:r>
            <a:r>
              <a:rPr lang="en-US" kern="0" dirty="0"/>
              <a:t> </a:t>
            </a:r>
            <a:r>
              <a:rPr lang="en-US" kern="0" dirty="0" err="1"/>
              <a:t>lỗi</a:t>
            </a:r>
            <a:r>
              <a:rPr lang="en-US" kern="0" dirty="0"/>
              <a:t> </a:t>
            </a:r>
            <a:r>
              <a:rPr lang="en-US" kern="0" dirty="0" err="1"/>
              <a:t>vào</a:t>
            </a:r>
            <a:r>
              <a:rPr lang="en-US" kern="0" dirty="0"/>
              <a:t> </a:t>
            </a:r>
            <a:r>
              <a:rPr lang="en-US" kern="0" dirty="0" err="1"/>
              <a:t>bảng</a:t>
            </a:r>
            <a:r>
              <a:rPr lang="en-US" kern="0" dirty="0"/>
              <a:t>, </a:t>
            </a:r>
            <a:r>
              <a:rPr lang="en-US" kern="0" dirty="0" err="1"/>
              <a:t>gửi</a:t>
            </a:r>
            <a:r>
              <a:rPr lang="en-US" kern="0" dirty="0"/>
              <a:t> email </a:t>
            </a:r>
            <a:r>
              <a:rPr lang="en-US" kern="0" dirty="0" err="1"/>
              <a:t>thông</a:t>
            </a:r>
            <a:r>
              <a:rPr lang="en-US" kern="0" dirty="0"/>
              <a:t> </a:t>
            </a:r>
            <a:r>
              <a:rPr lang="en-US" kern="0" dirty="0" err="1"/>
              <a:t>báo</a:t>
            </a:r>
            <a:r>
              <a:rPr lang="en-US" kern="0" dirty="0"/>
              <a:t>, </a:t>
            </a:r>
            <a:r>
              <a:rPr lang="en-US" kern="0" dirty="0" err="1"/>
              <a:t>thông</a:t>
            </a:r>
            <a:r>
              <a:rPr lang="en-US" kern="0" dirty="0"/>
              <a:t> </a:t>
            </a:r>
            <a:r>
              <a:rPr lang="en-US" kern="0" dirty="0" err="1"/>
              <a:t>báo</a:t>
            </a:r>
            <a:r>
              <a:rPr lang="en-US" kern="0" dirty="0"/>
              <a:t> </a:t>
            </a:r>
            <a:r>
              <a:rPr lang="en-US" kern="0" dirty="0" err="1"/>
              <a:t>lỗi</a:t>
            </a:r>
            <a:r>
              <a:rPr lang="en-US" kern="0" dirty="0"/>
              <a:t> </a:t>
            </a:r>
            <a:r>
              <a:rPr lang="en-US" kern="0" dirty="0" err="1"/>
              <a:t>cho</a:t>
            </a:r>
            <a:r>
              <a:rPr lang="en-US" kern="0" dirty="0"/>
              <a:t> user)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ErrorLog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ErrorCode</a:t>
            </a: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ErrorMessage</a:t>
            </a: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@ErrorCode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@ErrorMessage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kern="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kern="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 Return </a:t>
            </a:r>
            <a:r>
              <a:rPr lang="en-US" kern="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lỗi</a:t>
            </a:r>
            <a:br>
              <a:rPr lang="en-US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(Cho User </a:t>
            </a:r>
            <a:r>
              <a:rPr lang="en-US" kern="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hoặc</a:t>
            </a:r>
            <a:r>
              <a:rPr lang="en-US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caller </a:t>
            </a:r>
            <a:r>
              <a:rPr lang="en-US" kern="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của</a:t>
            </a:r>
            <a:r>
              <a:rPr lang="en-US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SP)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RAISERROR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@ErrorMessage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16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kern="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321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0468-38C5-054F-B225-8672FE9B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30C742-6A4F-B135-F694-EFC0DD26C232}"/>
              </a:ext>
            </a:extLst>
          </p:cNvPr>
          <p:cNvSpPr txBox="1">
            <a:spLocks/>
          </p:cNvSpPr>
          <p:nvPr/>
        </p:nvSpPr>
        <p:spPr bwMode="auto">
          <a:xfrm>
            <a:off x="647700" y="3048000"/>
            <a:ext cx="11315700" cy="152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kern="0" dirty="0" err="1"/>
              <a:t>Yêu</a:t>
            </a:r>
            <a:r>
              <a:rPr lang="en-US" kern="0" dirty="0"/>
              <a:t> </a:t>
            </a:r>
            <a:r>
              <a:rPr lang="en-US" kern="0" dirty="0" err="1"/>
              <a:t>cầu</a:t>
            </a:r>
            <a:r>
              <a:rPr lang="en-US" kern="0" dirty="0"/>
              <a:t>: T</a:t>
            </a:r>
            <a:r>
              <a:rPr lang="vi-VN" kern="0" dirty="0"/>
              <a:t>ạo một </a:t>
            </a:r>
            <a:r>
              <a:rPr lang="en-US" kern="0" dirty="0"/>
              <a:t>SP </a:t>
            </a:r>
            <a:r>
              <a:rPr lang="vi-VN" kern="0" dirty="0"/>
              <a:t>để cập nhật giá của một sản phẩm dựa trên </a:t>
            </a:r>
            <a:r>
              <a:rPr lang="en-US" kern="0" dirty="0"/>
              <a:t>MSSP</a:t>
            </a:r>
            <a:r>
              <a:rPr lang="vi-VN" kern="0" dirty="0"/>
              <a:t>. Tuy nhiên, cần xử lý lỗi trong trường hợp sản phẩm không tồn tại hoặc giá</a:t>
            </a:r>
            <a:r>
              <a:rPr lang="en-US" kern="0" dirty="0"/>
              <a:t> </a:t>
            </a:r>
            <a:r>
              <a:rPr lang="en-US" kern="0" dirty="0" err="1"/>
              <a:t>sản</a:t>
            </a:r>
            <a:r>
              <a:rPr lang="en-US" kern="0" dirty="0"/>
              <a:t> </a:t>
            </a:r>
            <a:r>
              <a:rPr lang="en-US" kern="0" dirty="0" err="1"/>
              <a:t>phẩm</a:t>
            </a:r>
            <a:r>
              <a:rPr lang="en-US" kern="0" dirty="0"/>
              <a:t> </a:t>
            </a:r>
            <a:r>
              <a:rPr lang="en-US" kern="0" dirty="0" err="1"/>
              <a:t>là</a:t>
            </a:r>
            <a:r>
              <a:rPr lang="en-US" kern="0" dirty="0"/>
              <a:t> </a:t>
            </a:r>
            <a:r>
              <a:rPr lang="en-US" kern="0" dirty="0" err="1"/>
              <a:t>số</a:t>
            </a:r>
            <a:r>
              <a:rPr lang="en-US" kern="0" dirty="0"/>
              <a:t> </a:t>
            </a:r>
            <a:r>
              <a:rPr lang="vi-VN" kern="0" dirty="0"/>
              <a:t>âm.</a:t>
            </a:r>
            <a:endParaRPr lang="en-US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9008D-31D0-38DA-0EA3-363BA28EA700}"/>
              </a:ext>
            </a:extLst>
          </p:cNvPr>
          <p:cNvSpPr txBox="1"/>
          <p:nvPr/>
        </p:nvSpPr>
        <p:spPr>
          <a:xfrm>
            <a:off x="647700" y="1600200"/>
            <a:ext cx="11315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SANPHAM</a:t>
            </a:r>
            <a:r>
              <a:rPr lang="vi-VN" sz="2800" dirty="0"/>
              <a:t>(</a:t>
            </a:r>
            <a:r>
              <a:rPr lang="en-US" sz="2800" b="1" u="sng" dirty="0"/>
              <a:t>MSSP</a:t>
            </a:r>
            <a:r>
              <a:rPr lang="en-US" sz="2800" dirty="0"/>
              <a:t>, TENSP, DONGIA, SOLUONG</a:t>
            </a:r>
            <a:r>
              <a:rPr lang="vi-V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7014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0EDD6F-6EDA-0FBE-6707-010D813F6709}"/>
              </a:ext>
            </a:extLst>
          </p:cNvPr>
          <p:cNvSpPr txBox="1"/>
          <p:nvPr/>
        </p:nvSpPr>
        <p:spPr>
          <a:xfrm>
            <a:off x="228600" y="76200"/>
            <a:ext cx="7543800" cy="60016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CapNhatSP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@MSSP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@GIAMOI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@ErrorCode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@ErrorMessage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Check if product ID exists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SANPHAM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MSSP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@MSSP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@ErrorMessage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San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pham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khong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ton tai'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RAISERROR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@ErrorMessage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16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Check if price is negative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@GIAMOI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@ErrorMessage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Gia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khong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the am'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RAISERROR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@ErrorMessage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16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Update the price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SANPHAM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DONGIA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@GIAMOI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MSSP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@MSSP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@ErrorCode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@ErrorMessage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ERROR_MESSAGE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ErrorLog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@ErrorCode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@ErrorMessage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1A1C32-CAA4-5039-C2CD-40D5532E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0" y="2857500"/>
            <a:ext cx="3886200" cy="1143000"/>
          </a:xfrm>
        </p:spPr>
        <p:txBody>
          <a:bodyPr/>
          <a:lstStyle/>
          <a:p>
            <a:r>
              <a:rPr lang="en-US" dirty="0"/>
              <a:t>GIẢI</a:t>
            </a:r>
          </a:p>
        </p:txBody>
      </p:sp>
    </p:spTree>
    <p:extLst>
      <p:ext uri="{BB962C8B-B14F-4D97-AF65-F5344CB8AC3E}">
        <p14:creationId xmlns:p14="http://schemas.microsoft.com/office/powerpoint/2010/main" val="35491905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3395-BF75-2546-B92F-10F757D3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0A4AA1-479F-4B1D-3CC3-DF24CDC6C105}"/>
              </a:ext>
            </a:extLst>
          </p:cNvPr>
          <p:cNvSpPr txBox="1">
            <a:spLocks/>
          </p:cNvSpPr>
          <p:nvPr/>
        </p:nvSpPr>
        <p:spPr bwMode="auto">
          <a:xfrm>
            <a:off x="304800" y="1654938"/>
            <a:ext cx="6629400" cy="436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Tx/>
              <a:buChar char="-"/>
            </a:pPr>
            <a:r>
              <a:rPr lang="en-US" kern="0" dirty="0"/>
              <a:t>Transaction </a:t>
            </a:r>
            <a:r>
              <a:rPr lang="vi-VN" kern="0" dirty="0"/>
              <a:t>giúp đảm bảo tính nhất quán và tính toàn vẹn của dữ liệu khi thực hiện nhiều thao tác dưới dạng một đơn vị logic duy nhất.</a:t>
            </a:r>
            <a:endParaRPr lang="en-US" kern="0" dirty="0"/>
          </a:p>
          <a:p>
            <a:pPr algn="just">
              <a:buFontTx/>
              <a:buChar char="-"/>
            </a:pPr>
            <a:r>
              <a:rPr lang="vi-VN" kern="0" dirty="0">
                <a:solidFill>
                  <a:srgbClr val="FF0000"/>
                </a:solidFill>
              </a:rPr>
              <a:t>Trong một </a:t>
            </a:r>
            <a:r>
              <a:rPr lang="en-US" kern="0" dirty="0">
                <a:solidFill>
                  <a:srgbClr val="FF0000"/>
                </a:solidFill>
              </a:rPr>
              <a:t>SP</a:t>
            </a:r>
            <a:r>
              <a:rPr lang="vi-VN" kern="0" dirty="0">
                <a:solidFill>
                  <a:srgbClr val="FF0000"/>
                </a:solidFill>
              </a:rPr>
              <a:t>, </a:t>
            </a:r>
            <a:r>
              <a:rPr lang="en-US" kern="0" dirty="0">
                <a:solidFill>
                  <a:srgbClr val="FF0000"/>
                </a:solidFill>
              </a:rPr>
              <a:t>ta </a:t>
            </a:r>
            <a:r>
              <a:rPr lang="vi-VN" kern="0" dirty="0">
                <a:solidFill>
                  <a:srgbClr val="FF0000"/>
                </a:solidFill>
              </a:rPr>
              <a:t>có thể sử dụng các </a:t>
            </a:r>
            <a:r>
              <a:rPr lang="en-US" kern="0" dirty="0">
                <a:solidFill>
                  <a:srgbClr val="FF0000"/>
                </a:solidFill>
              </a:rPr>
              <a:t>Transaction </a:t>
            </a:r>
            <a:r>
              <a:rPr lang="vi-VN" kern="0" dirty="0">
                <a:solidFill>
                  <a:srgbClr val="FF0000"/>
                </a:solidFill>
              </a:rPr>
              <a:t>để đảm bảo một tập hợp các hoạt động đều thành công hoặc tất cả đều thất bại</a:t>
            </a:r>
            <a:r>
              <a:rPr lang="en-US" kern="0" dirty="0">
                <a:solidFill>
                  <a:srgbClr val="FF0000"/>
                </a:solidFill>
              </a:rPr>
              <a:t> (</a:t>
            </a:r>
            <a:r>
              <a:rPr lang="en-US" b="1" kern="0" dirty="0">
                <a:solidFill>
                  <a:srgbClr val="FF0000"/>
                </a:solidFill>
              </a:rPr>
              <a:t>ALL OR NOTHING</a:t>
            </a:r>
            <a:r>
              <a:rPr lang="en-US" kern="0" dirty="0">
                <a:solidFill>
                  <a:srgbClr val="FF0000"/>
                </a:solidFill>
              </a:rPr>
              <a:t>).</a:t>
            </a:r>
            <a:endParaRPr lang="en-US" i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02463-46C6-5639-4642-715CA53173E1}"/>
              </a:ext>
            </a:extLst>
          </p:cNvPr>
          <p:cNvSpPr txBox="1"/>
          <p:nvPr/>
        </p:nvSpPr>
        <p:spPr>
          <a:xfrm>
            <a:off x="7467600" y="1654939"/>
            <a:ext cx="45339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CÚ PHÁP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Execute database operations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@@TRANCOUNT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9C8A5-B3E5-D8FC-0759-BF8857695C58}"/>
              </a:ext>
            </a:extLst>
          </p:cNvPr>
          <p:cNvSpPr txBox="1"/>
          <p:nvPr/>
        </p:nvSpPr>
        <p:spPr>
          <a:xfrm>
            <a:off x="1371600" y="5791200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@@TRANCOUNT: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Trả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về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số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câu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lệnh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BEGIN TRANSACTION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đã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xảy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ra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trên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kết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nối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hiện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tại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232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9FC521-D68D-BE86-67E9-E00820EAB8DB}"/>
              </a:ext>
            </a:extLst>
          </p:cNvPr>
          <p:cNvSpPr txBox="1">
            <a:spLocks/>
          </p:cNvSpPr>
          <p:nvPr/>
        </p:nvSpPr>
        <p:spPr bwMode="auto">
          <a:xfrm>
            <a:off x="647700" y="3048000"/>
            <a:ext cx="11315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kern="0" dirty="0" err="1"/>
              <a:t>Yêu</a:t>
            </a:r>
            <a:r>
              <a:rPr lang="en-US" kern="0" dirty="0"/>
              <a:t> </a:t>
            </a:r>
            <a:r>
              <a:rPr lang="en-US" kern="0" dirty="0" err="1"/>
              <a:t>cầu</a:t>
            </a:r>
            <a:r>
              <a:rPr lang="en-US" kern="0" dirty="0"/>
              <a:t>: T</a:t>
            </a:r>
            <a:r>
              <a:rPr lang="vi-VN" kern="0" dirty="0"/>
              <a:t>ạo một </a:t>
            </a:r>
            <a:r>
              <a:rPr lang="en-US" kern="0" dirty="0"/>
              <a:t>SP </a:t>
            </a:r>
            <a:r>
              <a:rPr lang="vi-VN" kern="0" dirty="0"/>
              <a:t>để </a:t>
            </a:r>
            <a:r>
              <a:rPr lang="en-US" kern="0" dirty="0" err="1"/>
              <a:t>thêm</a:t>
            </a:r>
            <a:r>
              <a:rPr lang="vi-VN" kern="0" dirty="0"/>
              <a:t> một </a:t>
            </a:r>
            <a:r>
              <a:rPr lang="en-US" kern="0" dirty="0"/>
              <a:t>HOADON </a:t>
            </a:r>
            <a:r>
              <a:rPr lang="en-US" kern="0" dirty="0" err="1"/>
              <a:t>mới</a:t>
            </a:r>
            <a:r>
              <a:rPr lang="en-US" kern="0" dirty="0"/>
              <a:t> </a:t>
            </a:r>
            <a:r>
              <a:rPr lang="vi-VN" kern="0" dirty="0"/>
              <a:t>và </a:t>
            </a:r>
            <a:r>
              <a:rPr lang="en-US" kern="0" dirty="0" err="1"/>
              <a:t>các</a:t>
            </a:r>
            <a:r>
              <a:rPr lang="en-US" kern="0" dirty="0"/>
              <a:t> CTHD</a:t>
            </a:r>
            <a:r>
              <a:rPr lang="vi-VN" kern="0" dirty="0"/>
              <a:t> liên quan của nó. Tuy nhiên, </a:t>
            </a:r>
            <a:r>
              <a:rPr lang="en-US" kern="0" dirty="0" err="1"/>
              <a:t>cần</a:t>
            </a:r>
            <a:r>
              <a:rPr lang="en-US" kern="0" dirty="0"/>
              <a:t> </a:t>
            </a:r>
            <a:r>
              <a:rPr lang="vi-VN" kern="0" dirty="0"/>
              <a:t>đảm bảo rằng </a:t>
            </a:r>
            <a:r>
              <a:rPr lang="en-US" kern="0" dirty="0"/>
              <a:t>HOADON </a:t>
            </a:r>
            <a:r>
              <a:rPr lang="vi-VN" kern="0" dirty="0"/>
              <a:t>và các </a:t>
            </a:r>
            <a:r>
              <a:rPr lang="en-US" kern="0" dirty="0"/>
              <a:t>CTHD </a:t>
            </a:r>
            <a:r>
              <a:rPr lang="vi-VN" kern="0" dirty="0"/>
              <a:t>của nó đều được </a:t>
            </a:r>
            <a:r>
              <a:rPr lang="en-US" kern="0" dirty="0" err="1"/>
              <a:t>thêm</a:t>
            </a:r>
            <a:r>
              <a:rPr lang="vi-VN" kern="0" dirty="0"/>
              <a:t> thành công hoặc không </a:t>
            </a:r>
            <a:r>
              <a:rPr lang="en-US" kern="0" dirty="0" err="1"/>
              <a:t>có</a:t>
            </a:r>
            <a:r>
              <a:rPr lang="en-US" kern="0" dirty="0"/>
              <a:t> </a:t>
            </a:r>
            <a:r>
              <a:rPr lang="en-US" kern="0" dirty="0" err="1"/>
              <a:t>gì</a:t>
            </a:r>
            <a:r>
              <a:rPr lang="en-US" kern="0" dirty="0"/>
              <a:t> </a:t>
            </a:r>
            <a:r>
              <a:rPr lang="en-US" kern="0" dirty="0" err="1"/>
              <a:t>được</a:t>
            </a:r>
            <a:r>
              <a:rPr lang="en-US" kern="0" dirty="0"/>
              <a:t> </a:t>
            </a:r>
            <a:r>
              <a:rPr lang="en-US" kern="0" dirty="0" err="1"/>
              <a:t>thêm</a:t>
            </a:r>
            <a:r>
              <a:rPr lang="vi-VN" kern="0" dirty="0"/>
              <a:t>.</a:t>
            </a:r>
            <a:endParaRPr lang="en-US" i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416D0-3ADE-1336-6805-F6D251E9F94C}"/>
              </a:ext>
            </a:extLst>
          </p:cNvPr>
          <p:cNvSpPr txBox="1"/>
          <p:nvPr/>
        </p:nvSpPr>
        <p:spPr>
          <a:xfrm>
            <a:off x="647700" y="1600200"/>
            <a:ext cx="11315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HOADON</a:t>
            </a:r>
            <a:r>
              <a:rPr lang="vi-VN" sz="2800" dirty="0"/>
              <a:t>(</a:t>
            </a:r>
            <a:r>
              <a:rPr lang="en-US" sz="2800" b="1" u="sng" dirty="0"/>
              <a:t>MSHD</a:t>
            </a:r>
            <a:r>
              <a:rPr lang="en-US" sz="2800" dirty="0"/>
              <a:t>, NGAYHD, TONGTIEN</a:t>
            </a:r>
            <a:r>
              <a:rPr lang="vi-VN" sz="2800" dirty="0"/>
              <a:t>)</a:t>
            </a:r>
            <a:endParaRPr lang="en-US" sz="2800" dirty="0"/>
          </a:p>
          <a:p>
            <a:r>
              <a:rPr lang="en-US" sz="2800" dirty="0"/>
              <a:t>CTHD</a:t>
            </a:r>
            <a:r>
              <a:rPr lang="vi-VN" sz="2800" dirty="0"/>
              <a:t>(</a:t>
            </a:r>
            <a:r>
              <a:rPr lang="en-US" sz="2800" b="1" u="sng" dirty="0"/>
              <a:t>MSCTHD</a:t>
            </a:r>
            <a:r>
              <a:rPr lang="en-US" sz="2800" dirty="0"/>
              <a:t>, MSHD, MSSP, SOLUONG, DONGIA</a:t>
            </a:r>
            <a:r>
              <a:rPr lang="vi-VN" sz="2800" dirty="0"/>
              <a:t>)</a:t>
            </a: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666F5E-D30C-4B28-6E83-1AA1A7A0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518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69EE2A-6390-EE1A-1D88-0145C7D610BF}"/>
              </a:ext>
            </a:extLst>
          </p:cNvPr>
          <p:cNvSpPr txBox="1"/>
          <p:nvPr/>
        </p:nvSpPr>
        <p:spPr>
          <a:xfrm>
            <a:off x="152400" y="648355"/>
            <a:ext cx="8229600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THEM_HOADON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@NGAYHD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@TONGTIEN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@MSSP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@SOLUONG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@DONGIA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@MSHD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@MSCTHD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@ErrorCode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@ErrorMessage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Start transaction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Insert order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HOADON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@NGAYHD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@TONGTIEN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Get order 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@MSHD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SCOPE_IDENTITY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Insert order details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CTHD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@MSHD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@MSSP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@SOLUONG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@DONGIA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Get order detail 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@MSCTHD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SCOPE_IDENTITY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Commit transaction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Rollback transaction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@@TRANCOUNT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Log error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@ErrorCode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@ErrorMessage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ERROR_MESSAGE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ErrorLog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@ErrorCode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@ErrorMessage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DB9348-62E4-3AF0-B766-C6F790CF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0" y="2857500"/>
            <a:ext cx="3886200" cy="1143000"/>
          </a:xfrm>
        </p:spPr>
        <p:txBody>
          <a:bodyPr/>
          <a:lstStyle/>
          <a:p>
            <a:r>
              <a:rPr lang="en-US" dirty="0"/>
              <a:t>GIẢI</a:t>
            </a:r>
          </a:p>
        </p:txBody>
      </p:sp>
    </p:spTree>
    <p:extLst>
      <p:ext uri="{BB962C8B-B14F-4D97-AF65-F5344CB8AC3E}">
        <p14:creationId xmlns:p14="http://schemas.microsoft.com/office/powerpoint/2010/main" val="15626555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2378</Words>
  <Application>Microsoft Office PowerPoint</Application>
  <PresentationFormat>Widescreen</PresentationFormat>
  <Paragraphs>339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Consolas</vt:lpstr>
      <vt:lpstr>Courier New</vt:lpstr>
      <vt:lpstr>Segoe UI</vt:lpstr>
      <vt:lpstr>Default Design</vt:lpstr>
      <vt:lpstr>CHƯƠNG 3 – TIẾP THEO CÁC CHỦ ĐỀ NÂNG CAO TRONG STORED PROCEDURE</vt:lpstr>
      <vt:lpstr>NỘI DUNG</vt:lpstr>
      <vt:lpstr>Error Handling</vt:lpstr>
      <vt:lpstr>CÚ PHÁP</vt:lpstr>
      <vt:lpstr>Ví dụ</vt:lpstr>
      <vt:lpstr>GIẢI</vt:lpstr>
      <vt:lpstr>TRANSACTION</vt:lpstr>
      <vt:lpstr>Ví dụ</vt:lpstr>
      <vt:lpstr>GIẢI</vt:lpstr>
      <vt:lpstr>DYNAMIC SQL</vt:lpstr>
      <vt:lpstr>Ví dụ</vt:lpstr>
      <vt:lpstr>GIẢI</vt:lpstr>
      <vt:lpstr>PowerPoint Presentation</vt:lpstr>
      <vt:lpstr>Performance Optimization</vt:lpstr>
      <vt:lpstr>Ví dụ</vt:lpstr>
      <vt:lpstr>PowerPoint Presentation</vt:lpstr>
      <vt:lpstr>Advanced Control Structures</vt:lpstr>
      <vt:lpstr>Ví dụ</vt:lpstr>
      <vt:lpstr>GIẢI</vt:lpstr>
      <vt:lpstr>Advanced Data Manipulation</vt:lpstr>
      <vt:lpstr>THỐNG KÊ DỮ LIỆU</vt:lpstr>
      <vt:lpstr>GIẢI</vt:lpstr>
      <vt:lpstr>TRUY VẤN ĐỆ QUY</vt:lpstr>
      <vt:lpstr>GIẢI</vt:lpstr>
      <vt:lpstr>LÀM VIỆC TRÊN BẢNG TẠM</vt:lpstr>
      <vt:lpstr>GIẢI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Phạm Nhật Duy</cp:lastModifiedBy>
  <cp:revision>1208</cp:revision>
  <cp:lastPrinted>2019-06-18T07:05:10Z</cp:lastPrinted>
  <dcterms:created xsi:type="dcterms:W3CDTF">2008-06-14T04:13:27Z</dcterms:created>
  <dcterms:modified xsi:type="dcterms:W3CDTF">2023-04-05T16:46:15Z</dcterms:modified>
</cp:coreProperties>
</file>