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28" r:id="rId2"/>
    <p:sldId id="389" r:id="rId3"/>
    <p:sldId id="391" r:id="rId4"/>
    <p:sldId id="390" r:id="rId5"/>
    <p:sldId id="392" r:id="rId6"/>
    <p:sldId id="393" r:id="rId7"/>
    <p:sldId id="394" r:id="rId8"/>
    <p:sldId id="395" r:id="rId9"/>
    <p:sldId id="396" r:id="rId10"/>
    <p:sldId id="397" r:id="rId11"/>
    <p:sldId id="398" r:id="rId12"/>
    <p:sldId id="404" r:id="rId13"/>
    <p:sldId id="406" r:id="rId14"/>
    <p:sldId id="405" r:id="rId15"/>
    <p:sldId id="407" r:id="rId16"/>
    <p:sldId id="408" r:id="rId17"/>
    <p:sldId id="409" r:id="rId18"/>
    <p:sldId id="410" r:id="rId19"/>
    <p:sldId id="411" r:id="rId20"/>
    <p:sldId id="412" r:id="rId21"/>
    <p:sldId id="401" r:id="rId22"/>
    <p:sldId id="417" r:id="rId23"/>
    <p:sldId id="414" r:id="rId24"/>
    <p:sldId id="413" r:id="rId25"/>
    <p:sldId id="415" r:id="rId26"/>
    <p:sldId id="368" r:id="rId27"/>
    <p:sldId id="388" r:id="rId28"/>
    <p:sldId id="416" r:id="rId29"/>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0066FF"/>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7" autoAdjust="0"/>
    <p:restoredTop sz="90979" autoAdjust="0"/>
  </p:normalViewPr>
  <p:slideViewPr>
    <p:cSldViewPr>
      <p:cViewPr varScale="1">
        <p:scale>
          <a:sx n="98" d="100"/>
          <a:sy n="98" d="100"/>
        </p:scale>
        <p:origin x="1112"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5/13/21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5/13/21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5/13/21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5/13/21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5/13/21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5/13/21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5/13/21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5/13/21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5/13/21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5/13/21</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5/13/21</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5/13/21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b@gmail.com" TargetMode="External"/><Relationship Id="rId2" Type="http://schemas.openxmlformats.org/officeDocument/2006/relationships/hyperlink" Target="mailto:a@gmail.com" TargetMode="External"/><Relationship Id="rId1" Type="http://schemas.openxmlformats.org/officeDocument/2006/relationships/slideLayout" Target="../slideLayouts/slideLayout2.xml"/><Relationship Id="rId4" Type="http://schemas.openxmlformats.org/officeDocument/2006/relationships/hyperlink" Target="mailto:nxb@gmai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mailto:b@gmail.com" TargetMode="External"/><Relationship Id="rId2" Type="http://schemas.openxmlformats.org/officeDocument/2006/relationships/hyperlink" Target="mailto:a@gmail.com" TargetMode="External"/><Relationship Id="rId1" Type="http://schemas.openxmlformats.org/officeDocument/2006/relationships/slideLayout" Target="../slideLayouts/slideLayout2.xml"/><Relationship Id="rId4" Type="http://schemas.openxmlformats.org/officeDocument/2006/relationships/hyperlink" Target="mailto:nxb@gmail.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5:</a:t>
            </a:r>
            <a:br>
              <a:rPr lang="en-US" b="1"/>
            </a:br>
            <a:r>
              <a:rPr lang="en-US" b="1">
                <a:solidFill>
                  <a:srgbClr val="0066FF"/>
                </a:solidFill>
              </a:rPr>
              <a:t>MỘT SỐ MÔ HÌNH CSDL TIÊN TIẾN:</a:t>
            </a:r>
            <a:br>
              <a:rPr lang="en-US" b="1">
                <a:solidFill>
                  <a:srgbClr val="0066FF"/>
                </a:solidFill>
              </a:rPr>
            </a:br>
            <a:r>
              <a:rPr lang="en-US" b="1">
                <a:solidFill>
                  <a:srgbClr val="0066FF"/>
                </a:solidFill>
              </a:rPr>
              <a:t>CSDL HƯỚNG ĐỐI TƯỢNG</a:t>
            </a: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6D6F-9B6C-714A-A722-679398C19806}"/>
              </a:ext>
            </a:extLst>
          </p:cNvPr>
          <p:cNvSpPr>
            <a:spLocks noGrp="1"/>
          </p:cNvSpPr>
          <p:nvPr>
            <p:ph type="title"/>
          </p:nvPr>
        </p:nvSpPr>
        <p:spPr/>
        <p:txBody>
          <a:bodyPr/>
          <a:lstStyle/>
          <a:p>
            <a:r>
              <a:rPr lang="en-US"/>
              <a:t>Các tính chất của hướng đối tượng</a:t>
            </a:r>
          </a:p>
        </p:txBody>
      </p:sp>
      <p:sp>
        <p:nvSpPr>
          <p:cNvPr id="3" name="Content Placeholder 2">
            <a:extLst>
              <a:ext uri="{FF2B5EF4-FFF2-40B4-BE49-F238E27FC236}">
                <a16:creationId xmlns:a16="http://schemas.microsoft.com/office/drawing/2014/main" id="{2A12F603-5F49-D84B-9FB8-869D763FC457}"/>
              </a:ext>
            </a:extLst>
          </p:cNvPr>
          <p:cNvSpPr>
            <a:spLocks noGrp="1"/>
          </p:cNvSpPr>
          <p:nvPr>
            <p:ph idx="1"/>
          </p:nvPr>
        </p:nvSpPr>
        <p:spPr/>
        <p:txBody>
          <a:bodyPr/>
          <a:lstStyle/>
          <a:p>
            <a:pPr>
              <a:lnSpc>
                <a:spcPct val="80000"/>
              </a:lnSpc>
            </a:pPr>
            <a:r>
              <a:rPr lang="en-US" altLang="en-US" sz="2400">
                <a:solidFill>
                  <a:srgbClr val="FF0000"/>
                </a:solidFill>
              </a:rPr>
              <a:t>Khái quát hóa:</a:t>
            </a:r>
          </a:p>
          <a:p>
            <a:pPr lvl="1">
              <a:lnSpc>
                <a:spcPct val="80000"/>
              </a:lnSpc>
            </a:pPr>
            <a:r>
              <a:rPr lang="en-US" altLang="en-US" sz="2400"/>
              <a:t>Liên kết phân cấp giữa hai lớp xác định rằng các đối tượng của lớp trên tổng quát hơn các đối tượng của lớp dưới, các đối tượng của lớp dưới có các tính chất đầy đủ và tinh tế hơn.</a:t>
            </a:r>
            <a:endParaRPr lang="fr-FR" altLang="en-US" sz="2400"/>
          </a:p>
          <a:p>
            <a:pPr>
              <a:lnSpc>
                <a:spcPct val="80000"/>
              </a:lnSpc>
            </a:pPr>
            <a:r>
              <a:rPr lang="fr-FR" altLang="en-US" sz="2400">
                <a:solidFill>
                  <a:srgbClr val="FF0000"/>
                </a:solidFill>
              </a:rPr>
              <a:t>Tính kế thừa:</a:t>
            </a:r>
          </a:p>
          <a:p>
            <a:pPr lvl="1">
              <a:lnSpc>
                <a:spcPct val="80000"/>
              </a:lnSpc>
            </a:pPr>
            <a:r>
              <a:rPr lang="en-US" altLang="en-US" sz="2400"/>
              <a:t>Sự truyền tính chất của một lớp cha tới lớp con của nó. </a:t>
            </a:r>
            <a:r>
              <a:rPr lang="fr-FR" altLang="en-US" sz="2400"/>
              <a:t>M</a:t>
            </a:r>
            <a:r>
              <a:rPr lang="en-US" altLang="en-US" sz="2400"/>
              <a:t>ọi phần tử của lớp con kế thừa các tính chất của lớp trên. Một số tính chất của lớp con có thể được làm tinh tế hơn (định nghĩa lại).</a:t>
            </a:r>
            <a:endParaRPr lang="fr-FR" altLang="en-US" sz="2400"/>
          </a:p>
          <a:p>
            <a:pPr>
              <a:lnSpc>
                <a:spcPct val="80000"/>
              </a:lnSpc>
            </a:pPr>
            <a:r>
              <a:rPr lang="fr-FR" altLang="en-US" sz="2400">
                <a:solidFill>
                  <a:srgbClr val="FF0000"/>
                </a:solidFill>
              </a:rPr>
              <a:t>Tính kế thừa bội:</a:t>
            </a:r>
          </a:p>
          <a:p>
            <a:pPr lvl="1">
              <a:lnSpc>
                <a:spcPct val="80000"/>
              </a:lnSpc>
            </a:pPr>
            <a:r>
              <a:rPr lang="fr-FR" altLang="en-US" sz="2400"/>
              <a:t>Cho phép một lớp có nhiều lớp trên trực tiếp</a:t>
            </a:r>
            <a:r>
              <a:rPr lang="en-US" altLang="en-US" sz="2400"/>
              <a:t>. Lớp con kế thừa các tính chất và phương pháp của các lớp trên. Có thể xảy ra và cần được giải quyết những xung đột về tên các tính chất hay phương pháp </a:t>
            </a:r>
          </a:p>
          <a:p>
            <a:endParaRPr lang="en-US"/>
          </a:p>
        </p:txBody>
      </p:sp>
    </p:spTree>
    <p:extLst>
      <p:ext uri="{BB962C8B-B14F-4D97-AF65-F5344CB8AC3E}">
        <p14:creationId xmlns:p14="http://schemas.microsoft.com/office/powerpoint/2010/main" val="23649450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2A9B-FF33-D647-BB6D-78CE1AAA4CF0}"/>
              </a:ext>
            </a:extLst>
          </p:cNvPr>
          <p:cNvSpPr>
            <a:spLocks noGrp="1"/>
          </p:cNvSpPr>
          <p:nvPr>
            <p:ph type="title"/>
          </p:nvPr>
        </p:nvSpPr>
        <p:spPr/>
        <p:txBody>
          <a:bodyPr/>
          <a:lstStyle/>
          <a:p>
            <a:r>
              <a:rPr lang="en-US"/>
              <a:t>Các loại thừa kế</a:t>
            </a:r>
          </a:p>
        </p:txBody>
      </p:sp>
      <p:sp>
        <p:nvSpPr>
          <p:cNvPr id="3" name="Content Placeholder 2">
            <a:extLst>
              <a:ext uri="{FF2B5EF4-FFF2-40B4-BE49-F238E27FC236}">
                <a16:creationId xmlns:a16="http://schemas.microsoft.com/office/drawing/2014/main" id="{98A41407-8C4F-E347-8389-C64C4B19EAB3}"/>
              </a:ext>
            </a:extLst>
          </p:cNvPr>
          <p:cNvSpPr>
            <a:spLocks noGrp="1"/>
          </p:cNvSpPr>
          <p:nvPr>
            <p:ph idx="1"/>
          </p:nvPr>
        </p:nvSpPr>
        <p:spPr>
          <a:xfrm>
            <a:off x="419100" y="1600200"/>
            <a:ext cx="11353800" cy="4525963"/>
          </a:xfrm>
        </p:spPr>
        <p:txBody>
          <a:bodyPr/>
          <a:lstStyle/>
          <a:p>
            <a:r>
              <a:rPr lang="en-US" altLang="en-US"/>
              <a:t>Có 2 loại thừa kế </a:t>
            </a:r>
          </a:p>
          <a:p>
            <a:pPr lvl="1"/>
            <a:r>
              <a:rPr lang="en-US" altLang="en-US"/>
              <a:t>Thừa kế ISA: kiểu con thừa kế từ Interface =&gt; chỉ thừa kế hành vi </a:t>
            </a:r>
          </a:p>
          <a:p>
            <a:pPr lvl="1"/>
            <a:r>
              <a:rPr lang="en-US" altLang="en-US"/>
              <a:t>Thừa kế EXTENDS : kiểu con thừa kế từ Class =&gt; cho thừa kế cả hành vi và đặc trưng </a:t>
            </a:r>
          </a:p>
          <a:p>
            <a:endParaRPr lang="en-US"/>
          </a:p>
        </p:txBody>
      </p:sp>
    </p:spTree>
    <p:extLst>
      <p:ext uri="{BB962C8B-B14F-4D97-AF65-F5344CB8AC3E}">
        <p14:creationId xmlns:p14="http://schemas.microsoft.com/office/powerpoint/2010/main" val="15667614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06C07EDD-C779-DB44-832B-C8CECC622BE8}"/>
              </a:ext>
            </a:extLst>
          </p:cNvPr>
          <p:cNvSpPr>
            <a:spLocks noGrp="1" noChangeArrowheads="1"/>
          </p:cNvSpPr>
          <p:nvPr>
            <p:ph type="title"/>
          </p:nvPr>
        </p:nvSpPr>
        <p:spPr/>
        <p:txBody>
          <a:bodyPr/>
          <a:lstStyle/>
          <a:p>
            <a:r>
              <a:rPr lang="en-US" altLang="en-US"/>
              <a:t>Ví dụ về thừa kế</a:t>
            </a:r>
          </a:p>
        </p:txBody>
      </p:sp>
      <p:pic>
        <p:nvPicPr>
          <p:cNvPr id="40962" name="Picture 4">
            <a:extLst>
              <a:ext uri="{FF2B5EF4-FFF2-40B4-BE49-F238E27FC236}">
                <a16:creationId xmlns:a16="http://schemas.microsoft.com/office/drawing/2014/main" id="{E9255A3F-C3AB-5D4A-8CF1-2CB48A723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33600"/>
            <a:ext cx="25463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5">
            <a:extLst>
              <a:ext uri="{FF2B5EF4-FFF2-40B4-BE49-F238E27FC236}">
                <a16:creationId xmlns:a16="http://schemas.microsoft.com/office/drawing/2014/main" id="{EEDAAB3E-31BD-EF4C-BA17-82653E8C9313}"/>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791201" y="2133600"/>
            <a:ext cx="4238625" cy="1682750"/>
          </a:xfrm>
          <a:noFill/>
        </p:spPr>
      </p:pic>
      <p:pic>
        <p:nvPicPr>
          <p:cNvPr id="40964" name="Picture 6">
            <a:extLst>
              <a:ext uri="{FF2B5EF4-FFF2-40B4-BE49-F238E27FC236}">
                <a16:creationId xmlns:a16="http://schemas.microsoft.com/office/drawing/2014/main" id="{A5DFB7CF-3B5A-364C-A456-1C5851632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1" y="4267200"/>
            <a:ext cx="4238625"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044559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B1B7-E41D-7E43-A64A-BF452DEC1139}"/>
              </a:ext>
            </a:extLst>
          </p:cNvPr>
          <p:cNvSpPr>
            <a:spLocks noGrp="1"/>
          </p:cNvSpPr>
          <p:nvPr>
            <p:ph type="title"/>
          </p:nvPr>
        </p:nvSpPr>
        <p:spPr/>
        <p:txBody>
          <a:bodyPr/>
          <a:lstStyle/>
          <a:p>
            <a:r>
              <a:rPr lang="en-US"/>
              <a:t>Class diagram</a:t>
            </a:r>
          </a:p>
        </p:txBody>
      </p:sp>
      <p:sp>
        <p:nvSpPr>
          <p:cNvPr id="43009" name="Rectangle 3">
            <a:extLst>
              <a:ext uri="{FF2B5EF4-FFF2-40B4-BE49-F238E27FC236}">
                <a16:creationId xmlns:a16="http://schemas.microsoft.com/office/drawing/2014/main" id="{1B213613-52E1-1B45-A512-DA4D3D6BF953}"/>
              </a:ext>
            </a:extLst>
          </p:cNvPr>
          <p:cNvSpPr>
            <a:spLocks noGrp="1" noChangeArrowheads="1"/>
          </p:cNvSpPr>
          <p:nvPr>
            <p:ph idx="1"/>
          </p:nvPr>
        </p:nvSpPr>
        <p:spPr/>
        <p:txBody>
          <a:bodyPr/>
          <a:lstStyle/>
          <a:p>
            <a:r>
              <a:rPr lang="en-US" altLang="en-US"/>
              <a:t>Sơ đồ lớp</a:t>
            </a:r>
          </a:p>
          <a:p>
            <a:pPr lvl="1"/>
            <a:r>
              <a:rPr lang="fr-FR" altLang="en-US"/>
              <a:t>C</a:t>
            </a:r>
            <a:r>
              <a:rPr lang="en-US" altLang="en-US"/>
              <a:t>ác mô hình đối tượng thường phân biệt các tính chất được phân chia bởi nhiều lớp và hợp chúng trong những các mối liên kết.</a:t>
            </a:r>
            <a:r>
              <a:rPr lang="en-GB" altLang="en-US"/>
              <a:t> </a:t>
            </a:r>
          </a:p>
          <a:p>
            <a:pPr lvl="1"/>
            <a:r>
              <a:rPr lang="en-GB" altLang="en-US"/>
              <a:t>Các dạng của mối liên kết</a:t>
            </a:r>
          </a:p>
          <a:p>
            <a:pPr lvl="2"/>
            <a:r>
              <a:rPr lang="en-US" altLang="en-US"/>
              <a:t>Tương tự các LK trong ERD</a:t>
            </a:r>
          </a:p>
          <a:p>
            <a:pPr lvl="2"/>
            <a:r>
              <a:rPr lang="en-US" altLang="en-US"/>
              <a:t>Các liên kết khác</a:t>
            </a:r>
          </a:p>
        </p:txBody>
      </p:sp>
      <p:pic>
        <p:nvPicPr>
          <p:cNvPr id="43010" name="Picture 4">
            <a:extLst>
              <a:ext uri="{FF2B5EF4-FFF2-40B4-BE49-F238E27FC236}">
                <a16:creationId xmlns:a16="http://schemas.microsoft.com/office/drawing/2014/main" id="{67AF4976-E3E6-F841-A178-9861DFEF2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3657600"/>
            <a:ext cx="27511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5">
            <a:extLst>
              <a:ext uri="{FF2B5EF4-FFF2-40B4-BE49-F238E27FC236}">
                <a16:creationId xmlns:a16="http://schemas.microsoft.com/office/drawing/2014/main" id="{20A53D6C-51F5-B147-9AF4-244684A11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1" y="4419600"/>
            <a:ext cx="1719263"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6">
            <a:extLst>
              <a:ext uri="{FF2B5EF4-FFF2-40B4-BE49-F238E27FC236}">
                <a16:creationId xmlns:a16="http://schemas.microsoft.com/office/drawing/2014/main" id="{FD6CEA78-6823-F246-92C8-6CF0E9939D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1" y="5638801"/>
            <a:ext cx="19351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166448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08C9-216D-3C47-A106-BB8846BEE6FE}"/>
              </a:ext>
            </a:extLst>
          </p:cNvPr>
          <p:cNvSpPr>
            <a:spLocks noGrp="1"/>
          </p:cNvSpPr>
          <p:nvPr>
            <p:ph type="title"/>
          </p:nvPr>
        </p:nvSpPr>
        <p:spPr/>
        <p:txBody>
          <a:bodyPr/>
          <a:lstStyle/>
          <a:p>
            <a:r>
              <a:rPr lang="en-US"/>
              <a:t>Các kiểu dữ liệu mới</a:t>
            </a:r>
          </a:p>
        </p:txBody>
      </p:sp>
      <p:sp>
        <p:nvSpPr>
          <p:cNvPr id="3" name="Content Placeholder 2">
            <a:extLst>
              <a:ext uri="{FF2B5EF4-FFF2-40B4-BE49-F238E27FC236}">
                <a16:creationId xmlns:a16="http://schemas.microsoft.com/office/drawing/2014/main" id="{933EE628-4D4E-1049-95CE-3FCDD508B363}"/>
              </a:ext>
            </a:extLst>
          </p:cNvPr>
          <p:cNvSpPr>
            <a:spLocks noGrp="1"/>
          </p:cNvSpPr>
          <p:nvPr>
            <p:ph idx="1"/>
          </p:nvPr>
        </p:nvSpPr>
        <p:spPr>
          <a:xfrm>
            <a:off x="609600" y="1295400"/>
            <a:ext cx="10972800" cy="4525963"/>
          </a:xfrm>
        </p:spPr>
        <p:txBody>
          <a:bodyPr/>
          <a:lstStyle/>
          <a:p>
            <a:pPr>
              <a:lnSpc>
                <a:spcPct val="150000"/>
              </a:lnSpc>
            </a:pPr>
            <a:r>
              <a:rPr lang="en-GB" altLang="en-US">
                <a:solidFill>
                  <a:srgbClr val="FF0000"/>
                </a:solidFill>
              </a:rPr>
              <a:t>Bộ (tuple): </a:t>
            </a:r>
            <a:r>
              <a:rPr lang="en-GB" altLang="en-US"/>
              <a:t>cho phép gộp các thuộc tính (tích Đề các).</a:t>
            </a:r>
            <a:endParaRPr lang="fr-FR" altLang="en-US"/>
          </a:p>
          <a:p>
            <a:pPr>
              <a:lnSpc>
                <a:spcPct val="150000"/>
              </a:lnSpc>
            </a:pPr>
            <a:r>
              <a:rPr lang="fr-FR" altLang="en-US">
                <a:solidFill>
                  <a:srgbClr val="FF0000"/>
                </a:solidFill>
              </a:rPr>
              <a:t>T</a:t>
            </a:r>
            <a:r>
              <a:rPr lang="en-GB" altLang="en-US">
                <a:solidFill>
                  <a:srgbClr val="FF0000"/>
                </a:solidFill>
              </a:rPr>
              <a:t>ập hợp (set): </a:t>
            </a:r>
            <a:r>
              <a:rPr lang="en-GB" altLang="en-US"/>
              <a:t>cho phép định nghĩa các đối tượng không sắp thứ tự, không chứa các phần tử giống nhau.</a:t>
            </a:r>
            <a:endParaRPr lang="fr-FR" altLang="en-US"/>
          </a:p>
          <a:p>
            <a:pPr>
              <a:lnSpc>
                <a:spcPct val="150000"/>
              </a:lnSpc>
            </a:pPr>
            <a:r>
              <a:rPr lang="fr-FR" altLang="en-US">
                <a:solidFill>
                  <a:srgbClr val="FF0000"/>
                </a:solidFill>
              </a:rPr>
              <a:t>T</a:t>
            </a:r>
            <a:r>
              <a:rPr lang="en-US" altLang="en-US">
                <a:solidFill>
                  <a:srgbClr val="FF0000"/>
                </a:solidFill>
              </a:rPr>
              <a:t>úi (bag): </a:t>
            </a:r>
            <a:r>
              <a:rPr lang="en-US" altLang="en-US"/>
              <a:t>các tập không sắp thứ tự, có các phần tủ giống nhau.</a:t>
            </a:r>
            <a:endParaRPr lang="fr-FR" altLang="en-US"/>
          </a:p>
          <a:p>
            <a:pPr>
              <a:lnSpc>
                <a:spcPct val="150000"/>
              </a:lnSpc>
            </a:pPr>
            <a:r>
              <a:rPr lang="fr-FR" altLang="en-US">
                <a:solidFill>
                  <a:srgbClr val="FF0000"/>
                </a:solidFill>
              </a:rPr>
              <a:t>Danh s</a:t>
            </a:r>
            <a:r>
              <a:rPr lang="en-GB" altLang="en-US">
                <a:solidFill>
                  <a:srgbClr val="FF0000"/>
                </a:solidFill>
              </a:rPr>
              <a:t>ách (list): </a:t>
            </a:r>
            <a:r>
              <a:rPr lang="en-GB" altLang="en-US"/>
              <a:t>cho phép định nghĩa các đối tượng có thứ tự, được phép có các phần tử giống nhau.</a:t>
            </a:r>
            <a:endParaRPr lang="fr-FR" altLang="en-US"/>
          </a:p>
          <a:p>
            <a:pPr>
              <a:lnSpc>
                <a:spcPct val="150000"/>
              </a:lnSpc>
            </a:pPr>
            <a:r>
              <a:rPr lang="fr-FR" altLang="en-US">
                <a:solidFill>
                  <a:srgbClr val="FF0000"/>
                </a:solidFill>
              </a:rPr>
              <a:t>B</a:t>
            </a:r>
            <a:r>
              <a:rPr lang="en-US" altLang="en-US">
                <a:solidFill>
                  <a:srgbClr val="FF0000"/>
                </a:solidFill>
              </a:rPr>
              <a:t>ảng (table): </a:t>
            </a:r>
            <a:r>
              <a:rPr lang="en-US" altLang="en-US"/>
              <a:t>các thực thể có thứ tự và có chỉ số.</a:t>
            </a:r>
          </a:p>
          <a:p>
            <a:endParaRPr lang="en-US"/>
          </a:p>
        </p:txBody>
      </p:sp>
    </p:spTree>
    <p:extLst>
      <p:ext uri="{BB962C8B-B14F-4D97-AF65-F5344CB8AC3E}">
        <p14:creationId xmlns:p14="http://schemas.microsoft.com/office/powerpoint/2010/main" val="155847234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1C27-A601-6546-9010-820CCFEF9E56}"/>
              </a:ext>
            </a:extLst>
          </p:cNvPr>
          <p:cNvSpPr>
            <a:spLocks noGrp="1"/>
          </p:cNvSpPr>
          <p:nvPr>
            <p:ph type="title"/>
          </p:nvPr>
        </p:nvSpPr>
        <p:spPr/>
        <p:txBody>
          <a:bodyPr/>
          <a:lstStyle/>
          <a:p>
            <a:r>
              <a:rPr lang="en-US"/>
              <a:t>Các ứng dụng của CSDL hướng đối tượng</a:t>
            </a:r>
          </a:p>
        </p:txBody>
      </p:sp>
      <p:sp>
        <p:nvSpPr>
          <p:cNvPr id="3" name="Content Placeholder 2">
            <a:extLst>
              <a:ext uri="{FF2B5EF4-FFF2-40B4-BE49-F238E27FC236}">
                <a16:creationId xmlns:a16="http://schemas.microsoft.com/office/drawing/2014/main" id="{2091C0C1-D97D-0748-BC8A-969E09498199}"/>
              </a:ext>
            </a:extLst>
          </p:cNvPr>
          <p:cNvSpPr>
            <a:spLocks noGrp="1"/>
          </p:cNvSpPr>
          <p:nvPr>
            <p:ph idx="1"/>
          </p:nvPr>
        </p:nvSpPr>
        <p:spPr/>
        <p:txBody>
          <a:bodyPr/>
          <a:lstStyle/>
          <a:p>
            <a:r>
              <a:rPr lang="en-US">
                <a:solidFill>
                  <a:srgbClr val="FF0000"/>
                </a:solidFill>
              </a:rPr>
              <a:t>Những ứng dụng thiết kế công nghệ</a:t>
            </a:r>
            <a:r>
              <a:rPr lang="en-US"/>
              <a:t>. VD: CAD (</a:t>
            </a:r>
            <a:r>
              <a:rPr lang="en-US" altLang="en-US" i="1"/>
              <a:t>CAD</a:t>
            </a:r>
            <a:r>
              <a:rPr lang="en-US" altLang="en-US"/>
              <a:t>: </a:t>
            </a:r>
            <a:r>
              <a:rPr lang="en-US" altLang="en-US" i="1"/>
              <a:t>Computer-Aided Design</a:t>
            </a:r>
            <a:r>
              <a:rPr lang="en-US"/>
              <a:t>), CAM (</a:t>
            </a:r>
            <a:r>
              <a:rPr lang="en-US" altLang="en-US" i="1"/>
              <a:t>CAM: Computer-Aided Manufacturing</a:t>
            </a:r>
            <a:r>
              <a:rPr lang="en-US"/>
              <a:t>), CIM (</a:t>
            </a:r>
            <a:r>
              <a:rPr lang="en-US" altLang="en-US" i="1"/>
              <a:t>CIM: Computer-Integrated Manufacturing</a:t>
            </a:r>
            <a:r>
              <a:rPr lang="en-US"/>
              <a:t>).</a:t>
            </a:r>
          </a:p>
          <a:p>
            <a:r>
              <a:rPr lang="en-US" altLang="en-US"/>
              <a:t>Các ứng dụng đa phương tiện (Multimedia).</a:t>
            </a:r>
          </a:p>
          <a:p>
            <a:r>
              <a:rPr lang="en-US" altLang="en-US">
                <a:solidFill>
                  <a:srgbClr val="FF0000"/>
                </a:solidFill>
              </a:rPr>
              <a:t>Các cơ sở tri thức.</a:t>
            </a:r>
          </a:p>
          <a:p>
            <a:r>
              <a:rPr lang="en-US" altLang="en-US"/>
              <a:t>Những ứng dụng đòi hỏi xử lý phân tán và tương tranh.</a:t>
            </a:r>
          </a:p>
          <a:p>
            <a:r>
              <a:rPr lang="en-US" altLang="en-US">
                <a:solidFill>
                  <a:srgbClr val="FF0000"/>
                </a:solidFill>
              </a:rPr>
              <a:t>Các phần mềm nhúng.</a:t>
            </a:r>
            <a:endParaRPr lang="en-US">
              <a:solidFill>
                <a:srgbClr val="FF0000"/>
              </a:solidFill>
            </a:endParaRPr>
          </a:p>
        </p:txBody>
      </p:sp>
    </p:spTree>
    <p:extLst>
      <p:ext uri="{BB962C8B-B14F-4D97-AF65-F5344CB8AC3E}">
        <p14:creationId xmlns:p14="http://schemas.microsoft.com/office/powerpoint/2010/main" val="42395862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F01-8463-5D49-A8B7-970563A80459}"/>
              </a:ext>
            </a:extLst>
          </p:cNvPr>
          <p:cNvSpPr>
            <a:spLocks noGrp="1"/>
          </p:cNvSpPr>
          <p:nvPr>
            <p:ph type="title"/>
          </p:nvPr>
        </p:nvSpPr>
        <p:spPr>
          <a:xfrm>
            <a:off x="609600" y="3657600"/>
            <a:ext cx="10972800" cy="1143000"/>
          </a:xfrm>
        </p:spPr>
        <p:txBody>
          <a:bodyPr/>
          <a:lstStyle/>
          <a:p>
            <a:pPr algn="l"/>
            <a:r>
              <a:rPr lang="en-US"/>
              <a:t>CHUYỂN ĐỔI TỪ CSDL QUAN HỆ SANG CSDL HƯỚNG ĐỐI TƯỢNG</a:t>
            </a:r>
          </a:p>
        </p:txBody>
      </p:sp>
    </p:spTree>
    <p:extLst>
      <p:ext uri="{BB962C8B-B14F-4D97-AF65-F5344CB8AC3E}">
        <p14:creationId xmlns:p14="http://schemas.microsoft.com/office/powerpoint/2010/main" val="231752341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E7FE-D4AE-1645-9C9B-3B51F8C315C3}"/>
              </a:ext>
            </a:extLst>
          </p:cNvPr>
          <p:cNvSpPr>
            <a:spLocks noGrp="1"/>
          </p:cNvSpPr>
          <p:nvPr>
            <p:ph type="title"/>
          </p:nvPr>
        </p:nvSpPr>
        <p:spPr/>
        <p:txBody>
          <a:bodyPr/>
          <a:lstStyle/>
          <a:p>
            <a:r>
              <a:rPr lang="en-US"/>
              <a:t>VÍ DỤ VỀ CSDL HĐT (1)</a:t>
            </a:r>
          </a:p>
        </p:txBody>
      </p:sp>
      <p:sp>
        <p:nvSpPr>
          <p:cNvPr id="48130" name="Rectangle 3">
            <a:extLst>
              <a:ext uri="{FF2B5EF4-FFF2-40B4-BE49-F238E27FC236}">
                <a16:creationId xmlns:a16="http://schemas.microsoft.com/office/drawing/2014/main" id="{05D012DE-26DA-AC40-B6FF-B38D553E9BEF}"/>
              </a:ext>
            </a:extLst>
          </p:cNvPr>
          <p:cNvSpPr>
            <a:spLocks noGrp="1" noChangeArrowheads="1"/>
          </p:cNvSpPr>
          <p:nvPr>
            <p:ph sz="half" idx="1"/>
          </p:nvPr>
        </p:nvSpPr>
        <p:spPr/>
        <p:txBody>
          <a:bodyPr/>
          <a:lstStyle/>
          <a:p>
            <a:pPr marL="0" indent="0">
              <a:lnSpc>
                <a:spcPct val="90000"/>
              </a:lnSpc>
              <a:buNone/>
            </a:pPr>
            <a:r>
              <a:rPr lang="en-US" altLang="en-US" sz="2400" b="1">
                <a:latin typeface="Courier New" panose="02070309020205020404" pitchFamily="49" charset="0"/>
                <a:cs typeface="Courier New" panose="02070309020205020404" pitchFamily="49" charset="0"/>
              </a:rPr>
              <a:t>Class CuaHang</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 </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	attribute String(30) tenGoi;</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	</a:t>
            </a:r>
            <a:r>
              <a:rPr lang="en-US" altLang="en-US" sz="2400">
                <a:solidFill>
                  <a:srgbClr val="FF0000"/>
                </a:solidFill>
                <a:latin typeface="Courier New" panose="02070309020205020404" pitchFamily="49" charset="0"/>
                <a:cs typeface="Courier New" panose="02070309020205020404" pitchFamily="49" charset="0"/>
              </a:rPr>
              <a:t>attribute struct diaChi{</a:t>
            </a:r>
          </a:p>
          <a:p>
            <a:pPr>
              <a:lnSpc>
                <a:spcPct val="90000"/>
              </a:lnSpc>
              <a:buFont typeface="Wingdings" pitchFamily="2" charset="2"/>
              <a:buNone/>
            </a:pPr>
            <a:r>
              <a:rPr lang="en-US" altLang="en-US" sz="2400">
                <a:solidFill>
                  <a:srgbClr val="FF0000"/>
                </a:solidFill>
                <a:latin typeface="Courier New" panose="02070309020205020404" pitchFamily="49" charset="0"/>
                <a:cs typeface="Courier New" panose="02070309020205020404" pitchFamily="49" charset="0"/>
              </a:rPr>
              <a:t>		char(3) soPho, </a:t>
            </a:r>
          </a:p>
          <a:p>
            <a:pPr>
              <a:lnSpc>
                <a:spcPct val="90000"/>
              </a:lnSpc>
              <a:buFont typeface="Wingdings" pitchFamily="2" charset="2"/>
              <a:buNone/>
            </a:pPr>
            <a:r>
              <a:rPr lang="en-US" altLang="en-US" sz="2400">
                <a:solidFill>
                  <a:srgbClr val="FF0000"/>
                </a:solidFill>
                <a:latin typeface="Courier New" panose="02070309020205020404" pitchFamily="49" charset="0"/>
                <a:cs typeface="Courier New" panose="02070309020205020404" pitchFamily="49" charset="0"/>
              </a:rPr>
              <a:t>		char(20) tenPho,</a:t>
            </a:r>
          </a:p>
          <a:p>
            <a:pPr>
              <a:lnSpc>
                <a:spcPct val="90000"/>
              </a:lnSpc>
              <a:buFont typeface="Wingdings" pitchFamily="2" charset="2"/>
              <a:buNone/>
            </a:pPr>
            <a:r>
              <a:rPr lang="en-US" altLang="en-US" sz="2400">
                <a:solidFill>
                  <a:srgbClr val="FF0000"/>
                </a:solidFill>
                <a:latin typeface="Courier New" panose="02070309020205020404" pitchFamily="49" charset="0"/>
                <a:cs typeface="Courier New" panose="02070309020205020404" pitchFamily="49" charset="0"/>
              </a:rPr>
              <a:t>		char(15) tinhThanh</a:t>
            </a:r>
          </a:p>
          <a:p>
            <a:pPr>
              <a:lnSpc>
                <a:spcPct val="90000"/>
              </a:lnSpc>
              <a:buFont typeface="Wingdings" pitchFamily="2" charset="2"/>
              <a:buNone/>
            </a:pPr>
            <a:r>
              <a:rPr lang="en-US" altLang="en-US" sz="2400">
                <a:solidFill>
                  <a:srgbClr val="FF0000"/>
                </a:solidFill>
                <a:latin typeface="Courier New" panose="02070309020205020404" pitchFamily="49" charset="0"/>
                <a:cs typeface="Courier New" panose="02070309020205020404" pitchFamily="49" charset="0"/>
              </a:rPr>
              <a:t>	};</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	void addSale(){…}</a:t>
            </a:r>
          </a:p>
          <a:p>
            <a:pPr>
              <a:lnSpc>
                <a:spcPct val="90000"/>
              </a:lnSpc>
              <a:buFont typeface="Wingdings" pitchFamily="2" charset="2"/>
              <a:buNone/>
            </a:pPr>
            <a:r>
              <a:rPr lang="en-US" altLang="en-US" sz="2400">
                <a:latin typeface="Courier New" panose="02070309020205020404" pitchFamily="49" charset="0"/>
                <a:cs typeface="Courier New" panose="02070309020205020404" pitchFamily="49" charset="0"/>
              </a:rPr>
              <a:t>};</a:t>
            </a:r>
          </a:p>
        </p:txBody>
      </p:sp>
      <p:pic>
        <p:nvPicPr>
          <p:cNvPr id="7" name="Picture 4">
            <a:extLst>
              <a:ext uri="{FF2B5EF4-FFF2-40B4-BE49-F238E27FC236}">
                <a16:creationId xmlns:a16="http://schemas.microsoft.com/office/drawing/2014/main" id="{50A748C4-8A1D-004D-AEE9-ED561D3A4F3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72400" y="1950640"/>
            <a:ext cx="2529681" cy="2529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2810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D887-0349-1D4C-8293-4678D91C8A95}"/>
              </a:ext>
            </a:extLst>
          </p:cNvPr>
          <p:cNvSpPr>
            <a:spLocks noGrp="1"/>
          </p:cNvSpPr>
          <p:nvPr>
            <p:ph type="title"/>
          </p:nvPr>
        </p:nvSpPr>
        <p:spPr/>
        <p:txBody>
          <a:bodyPr/>
          <a:lstStyle/>
          <a:p>
            <a:r>
              <a:rPr lang="en-US"/>
              <a:t>VÍ DỤ VỀ CSDL HĐT (2)</a:t>
            </a:r>
          </a:p>
        </p:txBody>
      </p:sp>
      <p:sp>
        <p:nvSpPr>
          <p:cNvPr id="49154" name="Rectangle 5">
            <a:extLst>
              <a:ext uri="{FF2B5EF4-FFF2-40B4-BE49-F238E27FC236}">
                <a16:creationId xmlns:a16="http://schemas.microsoft.com/office/drawing/2014/main" id="{4C0DEB2C-670D-6947-93DE-53E654BB4AD9}"/>
              </a:ext>
            </a:extLst>
          </p:cNvPr>
          <p:cNvSpPr>
            <a:spLocks noChangeArrowheads="1"/>
          </p:cNvSpPr>
          <p:nvPr/>
        </p:nvSpPr>
        <p:spPr bwMode="auto">
          <a:xfrm>
            <a:off x="228600" y="2730500"/>
            <a:ext cx="5486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b="1">
                <a:solidFill>
                  <a:srgbClr val="0066FF"/>
                </a:solidFill>
                <a:latin typeface="Courier New" panose="02070309020205020404" pitchFamily="49" charset="0"/>
                <a:cs typeface="Courier New" panose="02070309020205020404" pitchFamily="49" charset="0"/>
              </a:rPr>
              <a:t>Class PhienBanHang</a:t>
            </a:r>
          </a:p>
          <a:p>
            <a:r>
              <a:rPr lang="en-US" altLang="en-US">
                <a:solidFill>
                  <a:srgbClr val="0066FF"/>
                </a:solidFill>
                <a:latin typeface="Courier New" panose="02070309020205020404" pitchFamily="49" charset="0"/>
                <a:cs typeface="Courier New" panose="02070309020205020404" pitchFamily="49" charset="0"/>
              </a:rPr>
              <a:t>{</a:t>
            </a:r>
          </a:p>
          <a:p>
            <a:r>
              <a:rPr lang="en-US" altLang="en-US">
                <a:solidFill>
                  <a:srgbClr val="0066FF"/>
                </a:solidFill>
                <a:latin typeface="Courier New" panose="02070309020205020404" pitchFamily="49" charset="0"/>
                <a:cs typeface="Courier New" panose="02070309020205020404" pitchFamily="49" charset="0"/>
              </a:rPr>
              <a:t>	attribute Date ngayBan;</a:t>
            </a:r>
          </a:p>
          <a:p>
            <a:r>
              <a:rPr lang="en-US" altLang="en-US">
                <a:solidFill>
                  <a:srgbClr val="0066FF"/>
                </a:solidFill>
                <a:latin typeface="Courier New" panose="02070309020205020404" pitchFamily="49" charset="0"/>
                <a:cs typeface="Courier New" panose="02070309020205020404" pitchFamily="49" charset="0"/>
              </a:rPr>
              <a:t>	attribute Time gioBan;</a:t>
            </a:r>
          </a:p>
          <a:p>
            <a:r>
              <a:rPr lang="en-US" altLang="en-US">
                <a:solidFill>
                  <a:srgbClr val="0066FF"/>
                </a:solidFill>
                <a:latin typeface="Courier New" panose="02070309020205020404" pitchFamily="49" charset="0"/>
                <a:cs typeface="Courier New" panose="02070309020205020404" pitchFamily="49" charset="0"/>
              </a:rPr>
              <a:t>	relationship HBH     	banHang</a:t>
            </a:r>
          </a:p>
          <a:p>
            <a:r>
              <a:rPr lang="en-US" altLang="en-US">
                <a:solidFill>
                  <a:srgbClr val="0066FF"/>
                </a:solidFill>
                <a:latin typeface="Courier New" panose="02070309020205020404" pitchFamily="49" charset="0"/>
                <a:cs typeface="Courier New" panose="02070309020205020404" pitchFamily="49" charset="0"/>
              </a:rPr>
              <a:t>	inverse ghiNhan::HBH;</a:t>
            </a:r>
          </a:p>
          <a:p>
            <a:r>
              <a:rPr lang="en-US" altLang="en-US">
                <a:solidFill>
                  <a:srgbClr val="0066FF"/>
                </a:solidFill>
                <a:latin typeface="Courier New" panose="02070309020205020404" pitchFamily="49" charset="0"/>
                <a:cs typeface="Courier New" panose="02070309020205020404" pitchFamily="49" charset="0"/>
              </a:rPr>
              <a:t>	Boolean becomeComplete(){…}</a:t>
            </a:r>
          </a:p>
          <a:p>
            <a:r>
              <a:rPr lang="en-US" altLang="en-US">
                <a:solidFill>
                  <a:srgbClr val="0066FF"/>
                </a:solidFill>
                <a:latin typeface="Courier New" panose="02070309020205020404" pitchFamily="49" charset="0"/>
                <a:cs typeface="Courier New" panose="02070309020205020404" pitchFamily="49" charset="0"/>
              </a:rPr>
              <a:t>	void makeLineItem()</a:t>
            </a:r>
          </a:p>
          <a:p>
            <a:r>
              <a:rPr lang="en-US" altLang="en-US">
                <a:solidFill>
                  <a:srgbClr val="0066FF"/>
                </a:solidFill>
                <a:latin typeface="Courier New" panose="02070309020205020404" pitchFamily="49" charset="0"/>
                <a:cs typeface="Courier New" panose="02070309020205020404" pitchFamily="49" charset="0"/>
              </a:rPr>
              <a:t>	makePayment(){…}</a:t>
            </a:r>
          </a:p>
          <a:p>
            <a:r>
              <a:rPr lang="en-US" altLang="en-US">
                <a:solidFill>
                  <a:srgbClr val="0066FF"/>
                </a:solidFill>
                <a:latin typeface="Courier New" panose="02070309020205020404" pitchFamily="49" charset="0"/>
                <a:cs typeface="Courier New" panose="02070309020205020404" pitchFamily="49" charset="0"/>
              </a:rPr>
              <a:t>	Number total(){…}</a:t>
            </a:r>
          </a:p>
          <a:p>
            <a:r>
              <a:rPr lang="en-US" altLang="en-US">
                <a:solidFill>
                  <a:srgbClr val="0066FF"/>
                </a:solidFill>
                <a:latin typeface="Courier New" panose="02070309020205020404" pitchFamily="49" charset="0"/>
                <a:cs typeface="Courier New" panose="02070309020205020404" pitchFamily="49" charset="0"/>
              </a:rPr>
              <a:t>};</a:t>
            </a:r>
          </a:p>
        </p:txBody>
      </p:sp>
      <p:sp>
        <p:nvSpPr>
          <p:cNvPr id="49155" name="Rectangle 6">
            <a:extLst>
              <a:ext uri="{FF2B5EF4-FFF2-40B4-BE49-F238E27FC236}">
                <a16:creationId xmlns:a16="http://schemas.microsoft.com/office/drawing/2014/main" id="{223F67DC-B4B8-A445-A599-D72F86801D1C}"/>
              </a:ext>
            </a:extLst>
          </p:cNvPr>
          <p:cNvSpPr>
            <a:spLocks noChangeArrowheads="1"/>
          </p:cNvSpPr>
          <p:nvPr/>
        </p:nvSpPr>
        <p:spPr bwMode="auto">
          <a:xfrm>
            <a:off x="5702808" y="2730500"/>
            <a:ext cx="6019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b="1">
                <a:solidFill>
                  <a:srgbClr val="FF0000"/>
                </a:solidFill>
                <a:latin typeface="Courier New" panose="02070309020205020404" pitchFamily="49" charset="0"/>
                <a:cs typeface="Courier New" panose="02070309020205020404" pitchFamily="49" charset="0"/>
              </a:rPr>
              <a:t>Class HBH</a:t>
            </a:r>
          </a:p>
          <a:p>
            <a:r>
              <a:rPr lang="en-US" altLang="en-US">
                <a:solidFill>
                  <a:srgbClr val="FF0000"/>
                </a:solidFill>
                <a:latin typeface="Courier New" panose="02070309020205020404" pitchFamily="49" charset="0"/>
                <a:cs typeface="Courier New" panose="02070309020205020404" pitchFamily="49" charset="0"/>
              </a:rPr>
              <a:t>{</a:t>
            </a:r>
          </a:p>
          <a:p>
            <a:r>
              <a:rPr lang="en-US" altLang="en-US">
                <a:solidFill>
                  <a:srgbClr val="FF0000"/>
                </a:solidFill>
                <a:latin typeface="Courier New" panose="02070309020205020404" pitchFamily="49" charset="0"/>
                <a:cs typeface="Courier New" panose="02070309020205020404" pitchFamily="49" charset="0"/>
              </a:rPr>
              <a:t>	attribute String(25) hangTruong;</a:t>
            </a:r>
          </a:p>
          <a:p>
            <a:r>
              <a:rPr lang="en-US" altLang="en-US">
                <a:solidFill>
                  <a:srgbClr val="FF0000"/>
                </a:solidFill>
                <a:latin typeface="Courier New" panose="02070309020205020404" pitchFamily="49" charset="0"/>
                <a:cs typeface="Courier New" panose="02070309020205020404" pitchFamily="49" charset="0"/>
              </a:rPr>
              <a:t>	attribute String(15) tenTruong;</a:t>
            </a:r>
          </a:p>
          <a:p>
            <a:r>
              <a:rPr lang="en-US" altLang="en-US">
                <a:solidFill>
                  <a:srgbClr val="FF0000"/>
                </a:solidFill>
                <a:latin typeface="Courier New" panose="02070309020205020404" pitchFamily="49" charset="0"/>
                <a:cs typeface="Courier New" panose="02070309020205020404" pitchFamily="49" charset="0"/>
              </a:rPr>
              <a:t>	relationship set&lt;PhienBanHang&gt; 	ghiNhan</a:t>
            </a:r>
          </a:p>
          <a:p>
            <a:r>
              <a:rPr lang="en-US" altLang="en-US">
                <a:solidFill>
                  <a:srgbClr val="FF0000"/>
                </a:solidFill>
                <a:latin typeface="Courier New" panose="02070309020205020404" pitchFamily="49" charset="0"/>
                <a:cs typeface="Courier New" panose="02070309020205020404" pitchFamily="49" charset="0"/>
              </a:rPr>
              <a:t>	inverse banHang::PhienBanHang;</a:t>
            </a:r>
          </a:p>
          <a:p>
            <a:r>
              <a:rPr lang="en-US" altLang="en-US">
                <a:solidFill>
                  <a:srgbClr val="FF0000"/>
                </a:solidFill>
                <a:latin typeface="Courier New" panose="02070309020205020404" pitchFamily="49" charset="0"/>
                <a:cs typeface="Courier New" panose="02070309020205020404" pitchFamily="49" charset="0"/>
              </a:rPr>
              <a:t>	void HBH();</a:t>
            </a:r>
          </a:p>
          <a:p>
            <a:r>
              <a:rPr lang="en-US" altLang="en-US">
                <a:solidFill>
                  <a:srgbClr val="FF0000"/>
                </a:solidFill>
                <a:latin typeface="Courier New" panose="02070309020205020404" pitchFamily="49" charset="0"/>
                <a:cs typeface="Courier New" panose="02070309020205020404" pitchFamily="49" charset="0"/>
              </a:rPr>
              <a:t>	void enterItems(){…}</a:t>
            </a:r>
          </a:p>
          <a:p>
            <a:r>
              <a:rPr lang="en-US" altLang="en-US">
                <a:solidFill>
                  <a:srgbClr val="FF0000"/>
                </a:solidFill>
                <a:latin typeface="Courier New" panose="02070309020205020404" pitchFamily="49" charset="0"/>
                <a:cs typeface="Courier New" panose="02070309020205020404" pitchFamily="49" charset="0"/>
              </a:rPr>
              <a:t>	void endSale(){…}</a:t>
            </a:r>
          </a:p>
          <a:p>
            <a:r>
              <a:rPr lang="en-US" altLang="en-US">
                <a:solidFill>
                  <a:srgbClr val="FF0000"/>
                </a:solidFill>
                <a:latin typeface="Courier New" panose="02070309020205020404" pitchFamily="49" charset="0"/>
                <a:cs typeface="Courier New" panose="02070309020205020404" pitchFamily="49" charset="0"/>
              </a:rPr>
              <a:t>};</a:t>
            </a:r>
          </a:p>
          <a:p>
            <a:endParaRPr lang="en-US" altLang="en-US">
              <a:solidFill>
                <a:srgbClr val="FF0000"/>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D19D6C0E-AE06-417C-85A8-13F0FB999FCA}"/>
              </a:ext>
            </a:extLst>
          </p:cNvPr>
          <p:cNvPicPr>
            <a:picLocks noChangeAspect="1"/>
          </p:cNvPicPr>
          <p:nvPr/>
        </p:nvPicPr>
        <p:blipFill>
          <a:blip r:embed="rId2"/>
          <a:stretch>
            <a:fillRect/>
          </a:stretch>
        </p:blipFill>
        <p:spPr>
          <a:xfrm>
            <a:off x="3124200" y="1283789"/>
            <a:ext cx="4495800" cy="1477191"/>
          </a:xfrm>
          <a:prstGeom prst="rect">
            <a:avLst/>
          </a:prstGeom>
        </p:spPr>
      </p:pic>
    </p:spTree>
    <p:extLst>
      <p:ext uri="{BB962C8B-B14F-4D97-AF65-F5344CB8AC3E}">
        <p14:creationId xmlns:p14="http://schemas.microsoft.com/office/powerpoint/2010/main" val="383457863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FAC1CF-61F8-E14B-B512-4AAF2BFE22D8}"/>
              </a:ext>
            </a:extLst>
          </p:cNvPr>
          <p:cNvSpPr>
            <a:spLocks noGrp="1"/>
          </p:cNvSpPr>
          <p:nvPr>
            <p:ph type="title"/>
          </p:nvPr>
        </p:nvSpPr>
        <p:spPr/>
        <p:txBody>
          <a:bodyPr/>
          <a:lstStyle/>
          <a:p>
            <a:r>
              <a:rPr lang="en-US"/>
              <a:t>VÍ DỤ VỀ CSDL HĐT (3)</a:t>
            </a:r>
          </a:p>
        </p:txBody>
      </p:sp>
      <p:sp>
        <p:nvSpPr>
          <p:cNvPr id="6" name="Content Placeholder 5">
            <a:extLst>
              <a:ext uri="{FF2B5EF4-FFF2-40B4-BE49-F238E27FC236}">
                <a16:creationId xmlns:a16="http://schemas.microsoft.com/office/drawing/2014/main" id="{39425D22-6E67-A34E-B0B6-FF0BB495AE5A}"/>
              </a:ext>
            </a:extLst>
          </p:cNvPr>
          <p:cNvSpPr>
            <a:spLocks noGrp="1"/>
          </p:cNvSpPr>
          <p:nvPr>
            <p:ph sz="half" idx="1"/>
          </p:nvPr>
        </p:nvSpPr>
        <p:spPr/>
        <p:txBody>
          <a:bodyPr/>
          <a:lstStyle/>
          <a:p>
            <a:pPr marL="0" indent="0">
              <a:buNone/>
            </a:pPr>
            <a:r>
              <a:rPr lang="en-US" altLang="en-US" sz="1600" b="1">
                <a:latin typeface="Courier New" panose="02070309020205020404" pitchFamily="49" charset="0"/>
                <a:cs typeface="Courier New" panose="02070309020205020404" pitchFamily="49" charset="0"/>
              </a:rPr>
              <a:t>Class PhienBanHang</a:t>
            </a:r>
          </a:p>
          <a:p>
            <a:pPr marL="0" indent="0">
              <a:buNone/>
            </a:pPr>
            <a:r>
              <a:rPr lang="en-US" altLang="en-US" sz="1600">
                <a:latin typeface="Courier New" panose="02070309020205020404" pitchFamily="49" charset="0"/>
                <a:cs typeface="Courier New" panose="02070309020205020404" pitchFamily="49" charset="0"/>
              </a:rPr>
              <a:t>{ </a:t>
            </a:r>
          </a:p>
          <a:p>
            <a:pPr marL="0" indent="0">
              <a:buNone/>
            </a:pPr>
            <a:r>
              <a:rPr lang="en-US" altLang="en-US" sz="1600">
                <a:latin typeface="Courier New" panose="02070309020205020404" pitchFamily="49" charset="0"/>
                <a:cs typeface="Courier New" panose="02070309020205020404" pitchFamily="49" charset="0"/>
              </a:rPr>
              <a:t>	attribute Date ngayBan;</a:t>
            </a:r>
          </a:p>
          <a:p>
            <a:pPr marL="0" indent="0">
              <a:buNone/>
            </a:pPr>
            <a:r>
              <a:rPr lang="en-US" altLang="en-US" sz="1600">
                <a:latin typeface="Courier New" panose="02070309020205020404" pitchFamily="49" charset="0"/>
                <a:cs typeface="Courier New" panose="02070309020205020404" pitchFamily="49" charset="0"/>
              </a:rPr>
              <a:t>	attribute Time gioBan;</a:t>
            </a:r>
          </a:p>
          <a:p>
            <a:pPr marL="0" indent="0">
              <a:buNone/>
            </a:pPr>
            <a:r>
              <a:rPr lang="en-US" altLang="en-US" sz="1600">
                <a:latin typeface="Courier New" panose="02070309020205020404" pitchFamily="49" charset="0"/>
                <a:cs typeface="Courier New" panose="02070309020205020404" pitchFamily="49" charset="0"/>
              </a:rPr>
              <a:t>	attribute List&lt;DongBanHang&gt; gomCo;</a:t>
            </a:r>
          </a:p>
          <a:p>
            <a:pPr marL="0" indent="0">
              <a:buNone/>
            </a:pPr>
            <a:r>
              <a:rPr lang="en-US" altLang="en-US" sz="1600">
                <a:latin typeface="Courier New" panose="02070309020205020404" pitchFamily="49" charset="0"/>
                <a:cs typeface="Courier New" panose="02070309020205020404" pitchFamily="49" charset="0"/>
              </a:rPr>
              <a:t>	Boolean becomeComplete(){…}</a:t>
            </a:r>
          </a:p>
          <a:p>
            <a:pPr marL="0" indent="0">
              <a:buNone/>
            </a:pPr>
            <a:r>
              <a:rPr lang="en-US" altLang="en-US" sz="1600">
                <a:latin typeface="Courier New" panose="02070309020205020404" pitchFamily="49" charset="0"/>
                <a:cs typeface="Courier New" panose="02070309020205020404" pitchFamily="49" charset="0"/>
              </a:rPr>
              <a:t>	void makeLineItem()</a:t>
            </a:r>
          </a:p>
          <a:p>
            <a:pPr marL="0" indent="0">
              <a:buNone/>
            </a:pPr>
            <a:r>
              <a:rPr lang="en-US" altLang="en-US" sz="1600">
                <a:latin typeface="Courier New" panose="02070309020205020404" pitchFamily="49" charset="0"/>
                <a:cs typeface="Courier New" panose="02070309020205020404" pitchFamily="49" charset="0"/>
              </a:rPr>
              <a:t>	void makePayment(){…}</a:t>
            </a:r>
          </a:p>
          <a:p>
            <a:pPr marL="0" indent="0">
              <a:buNone/>
            </a:pPr>
            <a:r>
              <a:rPr lang="en-US" altLang="en-US" sz="1600">
                <a:latin typeface="Courier New" panose="02070309020205020404" pitchFamily="49" charset="0"/>
                <a:cs typeface="Courier New" panose="02070309020205020404" pitchFamily="49" charset="0"/>
              </a:rPr>
              <a:t>	Number total(){…}</a:t>
            </a:r>
          </a:p>
          <a:p>
            <a:pPr marL="0" indent="0">
              <a:buNone/>
            </a:pPr>
            <a:r>
              <a:rPr lang="en-US" altLang="en-US" sz="1600">
                <a:latin typeface="Courier New" panose="02070309020205020404" pitchFamily="49" charset="0"/>
                <a:cs typeface="Courier New" panose="02070309020205020404" pitchFamily="49" charset="0"/>
              </a:rPr>
              <a:t>};</a:t>
            </a:r>
          </a:p>
          <a:p>
            <a:pPr marL="0" indent="0">
              <a:buNone/>
            </a:pPr>
            <a:r>
              <a:rPr lang="en-US" altLang="en-US" sz="1600" b="1">
                <a:solidFill>
                  <a:srgbClr val="FF0000"/>
                </a:solidFill>
                <a:latin typeface="Courier New" panose="02070309020205020404" pitchFamily="49" charset="0"/>
                <a:cs typeface="Courier New" panose="02070309020205020404" pitchFamily="49" charset="0"/>
              </a:rPr>
              <a:t>Class DongBanHang</a:t>
            </a:r>
          </a:p>
          <a:p>
            <a:pPr marL="0" indent="0">
              <a:buNone/>
            </a:pPr>
            <a:r>
              <a:rPr lang="en-US" altLang="en-US" sz="1600">
                <a:solidFill>
                  <a:srgbClr val="FF0000"/>
                </a:solidFill>
                <a:latin typeface="Courier New" panose="02070309020205020404" pitchFamily="49" charset="0"/>
                <a:cs typeface="Courier New" panose="02070309020205020404" pitchFamily="49" charset="0"/>
              </a:rPr>
              <a:t>{ </a:t>
            </a:r>
          </a:p>
          <a:p>
            <a:pPr marL="0" indent="0">
              <a:buNone/>
            </a:pPr>
            <a:r>
              <a:rPr lang="en-US" altLang="en-US" sz="1600">
                <a:solidFill>
                  <a:srgbClr val="FF0000"/>
                </a:solidFill>
                <a:latin typeface="Courier New" panose="02070309020205020404" pitchFamily="49" charset="0"/>
                <a:cs typeface="Courier New" panose="02070309020205020404" pitchFamily="49" charset="0"/>
              </a:rPr>
              <a:t>	attribute Integer soLuong;</a:t>
            </a:r>
          </a:p>
          <a:p>
            <a:pPr marL="0" indent="0">
              <a:buNone/>
            </a:pPr>
            <a:r>
              <a:rPr lang="en-US" altLang="en-US" sz="1600">
                <a:solidFill>
                  <a:srgbClr val="FF0000"/>
                </a:solidFill>
                <a:latin typeface="Courier New" panose="02070309020205020404" pitchFamily="49" charset="0"/>
                <a:cs typeface="Courier New" panose="02070309020205020404" pitchFamily="49" charset="0"/>
              </a:rPr>
              <a:t>	Number subtotal(){…}</a:t>
            </a:r>
          </a:p>
          <a:p>
            <a:pPr marL="0" indent="0">
              <a:buNone/>
            </a:pPr>
            <a:r>
              <a:rPr lang="en-US" altLang="en-US" sz="1600">
                <a:solidFill>
                  <a:srgbClr val="FF0000"/>
                </a:solidFill>
                <a:latin typeface="Courier New" panose="02070309020205020404" pitchFamily="49" charset="0"/>
                <a:cs typeface="Courier New" panose="02070309020205020404" pitchFamily="49" charset="0"/>
              </a:rPr>
              <a:t>};</a:t>
            </a:r>
          </a:p>
        </p:txBody>
      </p:sp>
      <p:pic>
        <p:nvPicPr>
          <p:cNvPr id="10" name="Picture 5">
            <a:extLst>
              <a:ext uri="{FF2B5EF4-FFF2-40B4-BE49-F238E27FC236}">
                <a16:creationId xmlns:a16="http://schemas.microsoft.com/office/drawing/2014/main" id="{30479FC6-040C-6C49-AACC-6A153E680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600201"/>
            <a:ext cx="2971800" cy="44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99228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73B5-91FE-B443-ACAC-236B1B761BE6}"/>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0280BA69-88F5-E747-A401-7F2EE52ACA90}"/>
              </a:ext>
            </a:extLst>
          </p:cNvPr>
          <p:cNvSpPr>
            <a:spLocks noGrp="1"/>
          </p:cNvSpPr>
          <p:nvPr>
            <p:ph idx="1"/>
          </p:nvPr>
        </p:nvSpPr>
        <p:spPr/>
        <p:txBody>
          <a:bodyPr/>
          <a:lstStyle/>
          <a:p>
            <a:pPr marL="514350" indent="-514350">
              <a:lnSpc>
                <a:spcPct val="150000"/>
              </a:lnSpc>
              <a:buFont typeface="+mj-lt"/>
              <a:buAutoNum type="arabicPeriod"/>
            </a:pPr>
            <a:r>
              <a:rPr lang="en-US"/>
              <a:t>Đặt vấn đề.</a:t>
            </a:r>
          </a:p>
          <a:p>
            <a:pPr marL="514350" indent="-514350">
              <a:lnSpc>
                <a:spcPct val="150000"/>
              </a:lnSpc>
              <a:buFont typeface="+mj-lt"/>
              <a:buAutoNum type="arabicPeriod"/>
            </a:pPr>
            <a:r>
              <a:rPr lang="en-US">
                <a:solidFill>
                  <a:srgbClr val="FF0000"/>
                </a:solidFill>
              </a:rPr>
              <a:t>Các tính chất của CSDL hướng đối tượng.</a:t>
            </a:r>
          </a:p>
          <a:p>
            <a:pPr marL="514350" indent="-514350">
              <a:lnSpc>
                <a:spcPct val="150000"/>
              </a:lnSpc>
              <a:buFont typeface="+mj-lt"/>
              <a:buAutoNum type="arabicPeriod"/>
            </a:pPr>
            <a:r>
              <a:rPr lang="en-US"/>
              <a:t>Chuyển đổi CSDL quan hệ sang CSDL Hướng đối tượng.</a:t>
            </a:r>
          </a:p>
        </p:txBody>
      </p:sp>
    </p:spTree>
    <p:extLst>
      <p:ext uri="{BB962C8B-B14F-4D97-AF65-F5344CB8AC3E}">
        <p14:creationId xmlns:p14="http://schemas.microsoft.com/office/powerpoint/2010/main" val="219437368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4">
            <a:extLst>
              <a:ext uri="{FF2B5EF4-FFF2-40B4-BE49-F238E27FC236}">
                <a16:creationId xmlns:a16="http://schemas.microsoft.com/office/drawing/2014/main" id="{34C5A6A9-9FB5-D144-9E38-5EEB76252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905000"/>
            <a:ext cx="404090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a:extLst>
              <a:ext uri="{FF2B5EF4-FFF2-40B4-BE49-F238E27FC236}">
                <a16:creationId xmlns:a16="http://schemas.microsoft.com/office/drawing/2014/main" id="{5D14F361-B2A3-1944-83F2-6788F0B8EF9D}"/>
              </a:ext>
            </a:extLst>
          </p:cNvPr>
          <p:cNvSpPr>
            <a:spLocks noGrp="1"/>
          </p:cNvSpPr>
          <p:nvPr>
            <p:ph type="title"/>
          </p:nvPr>
        </p:nvSpPr>
        <p:spPr/>
        <p:txBody>
          <a:bodyPr/>
          <a:lstStyle/>
          <a:p>
            <a:r>
              <a:rPr lang="en-US"/>
              <a:t>VÍ DỤ VỀ CSDL HĐT (4)</a:t>
            </a:r>
          </a:p>
        </p:txBody>
      </p:sp>
      <p:sp>
        <p:nvSpPr>
          <p:cNvPr id="3" name="Content Placeholder 2">
            <a:extLst>
              <a:ext uri="{FF2B5EF4-FFF2-40B4-BE49-F238E27FC236}">
                <a16:creationId xmlns:a16="http://schemas.microsoft.com/office/drawing/2014/main" id="{29ED9BE2-AD38-664D-A63C-1ACBD8AD9187}"/>
              </a:ext>
            </a:extLst>
          </p:cNvPr>
          <p:cNvSpPr>
            <a:spLocks noGrp="1"/>
          </p:cNvSpPr>
          <p:nvPr>
            <p:ph sz="half" idx="1"/>
          </p:nvPr>
        </p:nvSpPr>
        <p:spPr>
          <a:xfrm>
            <a:off x="609600" y="1600201"/>
            <a:ext cx="5791200" cy="4525963"/>
          </a:xfrm>
        </p:spPr>
        <p:txBody>
          <a:bodyPr/>
          <a:lstStyle/>
          <a:p>
            <a:pPr marL="0" indent="0">
              <a:buNone/>
            </a:pPr>
            <a:r>
              <a:rPr lang="en-US" altLang="en-US" sz="2000" b="1">
                <a:latin typeface="Courier New" panose="02070309020205020404" pitchFamily="49" charset="0"/>
                <a:cs typeface="Courier New" panose="02070309020205020404" pitchFamily="49" charset="0"/>
              </a:rPr>
              <a:t>Class ThanhToanTM </a:t>
            </a:r>
            <a:r>
              <a:rPr lang="en-US" altLang="en-US" sz="2000">
                <a:latin typeface="Courier New" panose="02070309020205020404" pitchFamily="49" charset="0"/>
                <a:cs typeface="Courier New" panose="02070309020205020404" pitchFamily="49" charset="0"/>
              </a:rPr>
              <a:t>extends ThanhToan</a:t>
            </a:r>
          </a:p>
          <a:p>
            <a:pPr marL="0" indent="0">
              <a:buNone/>
            </a:pPr>
            <a:r>
              <a:rPr lang="en-US" altLang="en-US" sz="2000">
                <a:latin typeface="Courier New" panose="02070309020205020404" pitchFamily="49" charset="0"/>
                <a:cs typeface="Courier New" panose="02070309020205020404" pitchFamily="49" charset="0"/>
              </a:rPr>
              <a:t>(extent ThanhToanTM )</a:t>
            </a:r>
          </a:p>
          <a:p>
            <a:pPr marL="0" indent="0">
              <a:buNone/>
            </a:pPr>
            <a:r>
              <a:rPr lang="en-US" altLang="en-US" sz="2000">
                <a:latin typeface="Courier New" panose="02070309020205020404" pitchFamily="49" charset="0"/>
                <a:cs typeface="Courier New" panose="02070309020205020404" pitchFamily="49" charset="0"/>
              </a:rPr>
              <a:t>{ </a:t>
            </a:r>
          </a:p>
          <a:p>
            <a:pPr marL="0" indent="0">
              <a:buNone/>
            </a:pPr>
            <a:r>
              <a:rPr lang="en-US" altLang="en-US" sz="2000">
                <a:latin typeface="Courier New" panose="02070309020205020404" pitchFamily="49" charset="0"/>
                <a:cs typeface="Courier New" panose="02070309020205020404" pitchFamily="49" charset="0"/>
              </a:rPr>
              <a:t>	…</a:t>
            </a:r>
          </a:p>
          <a:p>
            <a:pPr marL="0" indent="0">
              <a:buNone/>
            </a:pPr>
            <a:r>
              <a:rPr lang="en-US" altLang="en-US" sz="2000">
                <a:latin typeface="Courier New" panose="02070309020205020404" pitchFamily="49" charset="0"/>
                <a:cs typeface="Courier New" panose="02070309020205020404" pitchFamily="49" charset="0"/>
              </a:rPr>
              <a:t>};</a:t>
            </a:r>
          </a:p>
          <a:p>
            <a:pPr marL="0" indent="0">
              <a:buNone/>
            </a:pPr>
            <a:endParaRPr lang="en-US" altLang="en-US" sz="2000">
              <a:latin typeface="Courier New" panose="02070309020205020404" pitchFamily="49" charset="0"/>
              <a:cs typeface="Courier New" panose="02070309020205020404" pitchFamily="49" charset="0"/>
            </a:endParaRPr>
          </a:p>
          <a:p>
            <a:pPr marL="0" indent="0">
              <a:buNone/>
            </a:pPr>
            <a:r>
              <a:rPr lang="en-US" altLang="en-US" sz="2000" b="1">
                <a:solidFill>
                  <a:srgbClr val="FF0000"/>
                </a:solidFill>
                <a:latin typeface="Courier New" panose="02070309020205020404" pitchFamily="49" charset="0"/>
                <a:cs typeface="Courier New" panose="02070309020205020404" pitchFamily="49" charset="0"/>
              </a:rPr>
              <a:t>Class ThanhToanThe </a:t>
            </a:r>
            <a:r>
              <a:rPr lang="en-US" altLang="en-US" sz="2000">
                <a:solidFill>
                  <a:srgbClr val="FF0000"/>
                </a:solidFill>
                <a:latin typeface="Courier New" panose="02070309020205020404" pitchFamily="49" charset="0"/>
                <a:cs typeface="Courier New" panose="02070309020205020404" pitchFamily="49" charset="0"/>
              </a:rPr>
              <a:t>extends ThanhToan</a:t>
            </a:r>
          </a:p>
          <a:p>
            <a:pPr marL="0" indent="0">
              <a:buNone/>
            </a:pPr>
            <a:r>
              <a:rPr lang="en-US" altLang="en-US" sz="2000">
                <a:solidFill>
                  <a:srgbClr val="FF0000"/>
                </a:solidFill>
                <a:latin typeface="Courier New" panose="02070309020205020404" pitchFamily="49" charset="0"/>
                <a:cs typeface="Courier New" panose="02070309020205020404" pitchFamily="49" charset="0"/>
              </a:rPr>
              <a:t>(extent ThanhToanThe)</a:t>
            </a:r>
          </a:p>
          <a:p>
            <a:pPr marL="0" indent="0">
              <a:buNone/>
            </a:pPr>
            <a:r>
              <a:rPr lang="en-US" altLang="en-US" sz="2000">
                <a:solidFill>
                  <a:srgbClr val="FF0000"/>
                </a:solidFill>
                <a:latin typeface="Courier New" panose="02070309020205020404" pitchFamily="49" charset="0"/>
                <a:cs typeface="Courier New" panose="02070309020205020404" pitchFamily="49" charset="0"/>
              </a:rPr>
              <a:t>{ </a:t>
            </a:r>
          </a:p>
          <a:p>
            <a:pPr marL="0" indent="0">
              <a:buNone/>
            </a:pPr>
            <a:r>
              <a:rPr lang="en-US" altLang="en-US" sz="2000">
                <a:solidFill>
                  <a:srgbClr val="FF0000"/>
                </a:solidFill>
                <a:latin typeface="Courier New" panose="02070309020205020404" pitchFamily="49" charset="0"/>
                <a:cs typeface="Courier New" panose="02070309020205020404" pitchFamily="49" charset="0"/>
              </a:rPr>
              <a:t>	…</a:t>
            </a:r>
          </a:p>
          <a:p>
            <a:pPr marL="0" indent="0">
              <a:buNone/>
            </a:pPr>
            <a:r>
              <a:rPr lang="en-US" altLang="en-US" sz="2000">
                <a:solidFill>
                  <a:srgbClr val="FF0000"/>
                </a:solidFill>
                <a:latin typeface="Courier New" panose="02070309020205020404" pitchFamily="49" charset="0"/>
                <a:cs typeface="Courier New" panose="02070309020205020404" pitchFamily="49" charset="0"/>
              </a:rPr>
              <a:t>};</a:t>
            </a:r>
          </a:p>
          <a:p>
            <a:pPr marL="0" indent="0">
              <a:buNone/>
            </a:pPr>
            <a:endParaRPr lang="en-US" sz="2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374876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74C1F59F-07EE-0C45-A6C8-47536894BD8D}"/>
              </a:ext>
            </a:extLst>
          </p:cNvPr>
          <p:cNvSpPr>
            <a:spLocks noGrp="1" noChangeArrowheads="1"/>
          </p:cNvSpPr>
          <p:nvPr>
            <p:ph type="title"/>
          </p:nvPr>
        </p:nvSpPr>
        <p:spPr/>
        <p:txBody>
          <a:bodyPr/>
          <a:lstStyle/>
          <a:p>
            <a:r>
              <a:rPr lang="en-US" altLang="en-US" sz="3400"/>
              <a:t>So sánh hai hệ QT</a:t>
            </a:r>
          </a:p>
        </p:txBody>
      </p:sp>
      <p:pic>
        <p:nvPicPr>
          <p:cNvPr id="7" name="Picture 5">
            <a:extLst>
              <a:ext uri="{FF2B5EF4-FFF2-40B4-BE49-F238E27FC236}">
                <a16:creationId xmlns:a16="http://schemas.microsoft.com/office/drawing/2014/main" id="{AD6AEBF3-D364-B34C-BC65-04EC97C0FB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3922" y="1202550"/>
            <a:ext cx="5922478" cy="492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040565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26A8-FA01-B14F-8E3D-53D7944CA630}"/>
              </a:ext>
            </a:extLst>
          </p:cNvPr>
          <p:cNvSpPr>
            <a:spLocks noGrp="1"/>
          </p:cNvSpPr>
          <p:nvPr>
            <p:ph type="title"/>
          </p:nvPr>
        </p:nvSpPr>
        <p:spPr/>
        <p:txBody>
          <a:bodyPr/>
          <a:lstStyle/>
          <a:p>
            <a:r>
              <a:rPr lang="en-US"/>
              <a:t>Chuyển từ mô hình quan hệ sang hướng đối tượng</a:t>
            </a:r>
          </a:p>
        </p:txBody>
      </p:sp>
      <p:sp>
        <p:nvSpPr>
          <p:cNvPr id="3" name="Content Placeholder 2">
            <a:extLst>
              <a:ext uri="{FF2B5EF4-FFF2-40B4-BE49-F238E27FC236}">
                <a16:creationId xmlns:a16="http://schemas.microsoft.com/office/drawing/2014/main" id="{344EA69C-A23F-A34A-857A-5AACC9E4E1E9}"/>
              </a:ext>
            </a:extLst>
          </p:cNvPr>
          <p:cNvSpPr>
            <a:spLocks noGrp="1"/>
          </p:cNvSpPr>
          <p:nvPr>
            <p:ph idx="1"/>
          </p:nvPr>
        </p:nvSpPr>
        <p:spPr/>
        <p:txBody>
          <a:bodyPr/>
          <a:lstStyle/>
          <a:p>
            <a:r>
              <a:rPr lang="en-US"/>
              <a:t>Bước 1: </a:t>
            </a:r>
            <a:r>
              <a:rPr lang="en-US">
                <a:solidFill>
                  <a:srgbClr val="FF0000"/>
                </a:solidFill>
              </a:rPr>
              <a:t>Xác định đối tượng (thực thể) </a:t>
            </a:r>
            <a:r>
              <a:rPr lang="en-US"/>
              <a:t>từ mô hình quan hệ.</a:t>
            </a:r>
          </a:p>
          <a:p>
            <a:r>
              <a:rPr lang="en-US"/>
              <a:t>Bước 2: Xác định </a:t>
            </a:r>
            <a:r>
              <a:rPr lang="en-US">
                <a:solidFill>
                  <a:srgbClr val="FF0000"/>
                </a:solidFill>
              </a:rPr>
              <a:t>quan hệ giữa các đối tượng</a:t>
            </a:r>
            <a:r>
              <a:rPr lang="en-US"/>
              <a:t>.</a:t>
            </a:r>
          </a:p>
          <a:p>
            <a:r>
              <a:rPr lang="en-US"/>
              <a:t>Bước 3: Xây dựng </a:t>
            </a:r>
            <a:r>
              <a:rPr lang="en-US">
                <a:solidFill>
                  <a:srgbClr val="FF0000"/>
                </a:solidFill>
              </a:rPr>
              <a:t>mô hình hướng đối tượng</a:t>
            </a:r>
            <a:r>
              <a:rPr lang="en-US"/>
              <a:t>:</a:t>
            </a:r>
          </a:p>
          <a:p>
            <a:pPr lvl="1"/>
            <a:r>
              <a:rPr lang="en-US"/>
              <a:t>Để biểu diễn cho 1 đối tượng</a:t>
            </a:r>
            <a:r>
              <a:rPr lang="en-US">
                <a:solidFill>
                  <a:srgbClr val="FF0000"/>
                </a:solidFill>
              </a:rPr>
              <a:t>, ta dùng kiểu tuple (bộ).</a:t>
            </a:r>
          </a:p>
          <a:p>
            <a:pPr lvl="1"/>
            <a:r>
              <a:rPr lang="en-US"/>
              <a:t>Để biểu diễn cho nhiều đối tượng, ta dùng </a:t>
            </a:r>
            <a:r>
              <a:rPr lang="en-US">
                <a:solidFill>
                  <a:srgbClr val="FF0000"/>
                </a:solidFill>
              </a:rPr>
              <a:t>list (danh sách) hoặc set (tập hợp):</a:t>
            </a:r>
          </a:p>
          <a:p>
            <a:pPr lvl="2"/>
            <a:r>
              <a:rPr lang="en-US"/>
              <a:t>list: có thứ tự, trùng nhau.</a:t>
            </a:r>
          </a:p>
          <a:p>
            <a:pPr lvl="2"/>
            <a:r>
              <a:rPr lang="en-US"/>
              <a:t>set: không thứ tự, không trùng nhau.</a:t>
            </a:r>
          </a:p>
        </p:txBody>
      </p:sp>
    </p:spTree>
    <p:extLst>
      <p:ext uri="{BB962C8B-B14F-4D97-AF65-F5344CB8AC3E}">
        <p14:creationId xmlns:p14="http://schemas.microsoft.com/office/powerpoint/2010/main" val="2208839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7A30-4189-3C40-A7D1-09F965AB027F}"/>
              </a:ext>
            </a:extLst>
          </p:cNvPr>
          <p:cNvSpPr>
            <a:spLocks noGrp="1"/>
          </p:cNvSpPr>
          <p:nvPr>
            <p:ph type="title"/>
          </p:nvPr>
        </p:nvSpPr>
        <p:spPr/>
        <p:txBody>
          <a:bodyPr/>
          <a:lstStyle/>
          <a:p>
            <a:r>
              <a:rPr lang="en-US"/>
              <a:t>VÍ DỤ: CHUYỂN CSDL SAU SANG HƯỚNG ĐỐI TƯỢNG</a:t>
            </a:r>
          </a:p>
        </p:txBody>
      </p:sp>
      <p:sp>
        <p:nvSpPr>
          <p:cNvPr id="3" name="Content Placeholder 2">
            <a:extLst>
              <a:ext uri="{FF2B5EF4-FFF2-40B4-BE49-F238E27FC236}">
                <a16:creationId xmlns:a16="http://schemas.microsoft.com/office/drawing/2014/main" id="{0AB86563-0214-214E-8F99-BAFA5F1C7C77}"/>
              </a:ext>
            </a:extLst>
          </p:cNvPr>
          <p:cNvSpPr>
            <a:spLocks noGrp="1"/>
          </p:cNvSpPr>
          <p:nvPr>
            <p:ph idx="1"/>
          </p:nvPr>
        </p:nvSpPr>
        <p:spPr/>
        <p:txBody>
          <a:bodyPr/>
          <a:lstStyle/>
          <a:p>
            <a:pPr marL="0" indent="0">
              <a:buClr>
                <a:schemeClr val="accent2"/>
              </a:buClr>
              <a:buNone/>
              <a:defRPr/>
            </a:pPr>
            <a:r>
              <a:rPr lang="en-US" sz="2400" dirty="0" err="1"/>
              <a:t>Tacgia</a:t>
            </a:r>
            <a:r>
              <a:rPr lang="en-US" sz="2400" dirty="0"/>
              <a:t> (#</a:t>
            </a:r>
            <a:r>
              <a:rPr lang="en-US" sz="2400" dirty="0" err="1"/>
              <a:t>mstg</a:t>
            </a:r>
            <a:r>
              <a:rPr lang="en-US" sz="2400" dirty="0"/>
              <a:t>, 	</a:t>
            </a:r>
            <a:r>
              <a:rPr lang="en-US" sz="2400" dirty="0" err="1"/>
              <a:t>tentg</a:t>
            </a:r>
            <a:r>
              <a:rPr lang="en-US" sz="2400" dirty="0"/>
              <a:t>, 		</a:t>
            </a:r>
            <a:r>
              <a:rPr lang="en-US" sz="2400" dirty="0" err="1"/>
              <a:t>sdt</a:t>
            </a:r>
            <a:r>
              <a:rPr lang="en-US" sz="2400" dirty="0"/>
              <a:t>, 		email)</a:t>
            </a:r>
          </a:p>
          <a:p>
            <a:pPr marL="0" indent="0">
              <a:buClr>
                <a:schemeClr val="accent2"/>
              </a:buClr>
              <a:buNone/>
              <a:defRPr/>
            </a:pPr>
            <a:r>
              <a:rPr lang="en-US" sz="2400" dirty="0"/>
              <a:t>	</a:t>
            </a:r>
            <a:r>
              <a:rPr lang="en-US" sz="2000" dirty="0"/>
              <a:t>   TG01		Nguyen A	098731		</a:t>
            </a:r>
            <a:r>
              <a:rPr lang="en-US" sz="2000" dirty="0">
                <a:hlinkClick r:id="rId2"/>
              </a:rPr>
              <a:t>a@gmail.com</a:t>
            </a:r>
            <a:endParaRPr lang="en-US" sz="2000" dirty="0"/>
          </a:p>
          <a:p>
            <a:pPr marL="0" indent="0">
              <a:buClr>
                <a:schemeClr val="accent2"/>
              </a:buClr>
              <a:buNone/>
              <a:defRPr/>
            </a:pPr>
            <a:r>
              <a:rPr lang="en-US" sz="2000" dirty="0"/>
              <a:t>	   TG02		Nguyen B	098731		</a:t>
            </a:r>
            <a:r>
              <a:rPr lang="en-US" sz="2000" dirty="0">
                <a:hlinkClick r:id="rId3"/>
              </a:rPr>
              <a:t>b@gmail.com</a:t>
            </a:r>
            <a:endParaRPr lang="en-US" sz="2000" dirty="0"/>
          </a:p>
          <a:p>
            <a:pPr marL="0" indent="0">
              <a:buClr>
                <a:schemeClr val="accent2"/>
              </a:buClr>
              <a:buNone/>
              <a:defRPr/>
            </a:pPr>
            <a:r>
              <a:rPr lang="en-US" sz="2400" dirty="0" err="1"/>
              <a:t>Sach</a:t>
            </a:r>
            <a:r>
              <a:rPr lang="en-US" sz="2400" dirty="0"/>
              <a:t> (#</a:t>
            </a:r>
            <a:r>
              <a:rPr lang="en-US" sz="2400" dirty="0" err="1"/>
              <a:t>mssach</a:t>
            </a:r>
            <a:r>
              <a:rPr lang="en-US" sz="2400" dirty="0"/>
              <a:t>, 	</a:t>
            </a:r>
            <a:r>
              <a:rPr lang="en-US" sz="2400" dirty="0" err="1"/>
              <a:t>tensach</a:t>
            </a:r>
            <a:r>
              <a:rPr lang="en-US" sz="2400" dirty="0"/>
              <a:t>, 	</a:t>
            </a:r>
            <a:r>
              <a:rPr lang="en-US" sz="2400" dirty="0" err="1"/>
              <a:t>sotrang</a:t>
            </a:r>
            <a:r>
              <a:rPr lang="en-US" sz="2400" dirty="0"/>
              <a:t>, 	</a:t>
            </a:r>
            <a:r>
              <a:rPr lang="en-US" sz="2400" dirty="0" err="1"/>
              <a:t>sotien</a:t>
            </a:r>
            <a:r>
              <a:rPr lang="en-US" sz="2400" dirty="0"/>
              <a:t>, 	</a:t>
            </a:r>
            <a:r>
              <a:rPr lang="en-US" sz="2400" dirty="0" err="1">
                <a:solidFill>
                  <a:srgbClr val="FF0000"/>
                </a:solidFill>
              </a:rPr>
              <a:t>msnxb</a:t>
            </a:r>
            <a:r>
              <a:rPr lang="en-US" sz="2400" dirty="0"/>
              <a:t>)</a:t>
            </a:r>
          </a:p>
          <a:p>
            <a:pPr marL="0" indent="0">
              <a:buClr>
                <a:schemeClr val="accent2"/>
              </a:buClr>
              <a:buNone/>
              <a:defRPr/>
            </a:pPr>
            <a:r>
              <a:rPr lang="en-US" sz="2400" dirty="0"/>
              <a:t>	</a:t>
            </a:r>
            <a:r>
              <a:rPr lang="en-US" sz="2000" dirty="0"/>
              <a:t>   S01		ABC		6		100000		DHQG</a:t>
            </a:r>
          </a:p>
          <a:p>
            <a:pPr marL="0" indent="0">
              <a:buClr>
                <a:schemeClr val="accent2"/>
              </a:buClr>
              <a:buNone/>
              <a:defRPr/>
            </a:pPr>
            <a:r>
              <a:rPr lang="en-US" sz="2400" dirty="0" err="1"/>
              <a:t>Nxb</a:t>
            </a:r>
            <a:r>
              <a:rPr lang="en-US" sz="2400" dirty="0"/>
              <a:t> (#</a:t>
            </a:r>
            <a:r>
              <a:rPr lang="en-US" sz="2400" dirty="0" err="1"/>
              <a:t>msnxb</a:t>
            </a:r>
            <a:r>
              <a:rPr lang="en-US" sz="2400" dirty="0"/>
              <a:t>, 	</a:t>
            </a:r>
            <a:r>
              <a:rPr lang="en-US" sz="2400" dirty="0" err="1"/>
              <a:t>tennxb</a:t>
            </a:r>
            <a:r>
              <a:rPr lang="en-US" sz="2400" dirty="0"/>
              <a:t>, 	</a:t>
            </a:r>
            <a:r>
              <a:rPr lang="en-US" sz="2400" dirty="0" err="1"/>
              <a:t>sdt-xb</a:t>
            </a:r>
            <a:r>
              <a:rPr lang="en-US" sz="2400" dirty="0"/>
              <a:t>, 	email-</a:t>
            </a:r>
            <a:r>
              <a:rPr lang="en-US" sz="2400" dirty="0" err="1"/>
              <a:t>xb</a:t>
            </a:r>
            <a:r>
              <a:rPr lang="en-US" sz="2400" dirty="0"/>
              <a:t>)</a:t>
            </a:r>
          </a:p>
          <a:p>
            <a:pPr marL="0" indent="0">
              <a:buClr>
                <a:schemeClr val="accent2"/>
              </a:buClr>
              <a:buNone/>
              <a:defRPr/>
            </a:pPr>
            <a:r>
              <a:rPr lang="en-US" sz="2400" dirty="0"/>
              <a:t>	  </a:t>
            </a:r>
            <a:r>
              <a:rPr lang="en-US" sz="2000" dirty="0"/>
              <a:t>NXB01	NXB-DHQG	0844643	</a:t>
            </a:r>
            <a:r>
              <a:rPr lang="en-US" sz="2000" dirty="0">
                <a:hlinkClick r:id="rId4"/>
              </a:rPr>
              <a:t>nxb@gmail.com</a:t>
            </a:r>
            <a:endParaRPr lang="en-US" sz="2000" dirty="0"/>
          </a:p>
          <a:p>
            <a:pPr marL="0" indent="0">
              <a:buClr>
                <a:schemeClr val="accent2"/>
              </a:buClr>
              <a:buNone/>
              <a:defRPr/>
            </a:pPr>
            <a:r>
              <a:rPr lang="en-US" sz="2400" dirty="0" err="1">
                <a:solidFill>
                  <a:srgbClr val="FF0000"/>
                </a:solidFill>
              </a:rPr>
              <a:t>Tg-Sach</a:t>
            </a:r>
            <a:r>
              <a:rPr lang="en-US" sz="2400" dirty="0">
                <a:solidFill>
                  <a:srgbClr val="FF0000"/>
                </a:solidFill>
              </a:rPr>
              <a:t>(#</a:t>
            </a:r>
            <a:r>
              <a:rPr lang="en-US" sz="2400" dirty="0" err="1">
                <a:solidFill>
                  <a:srgbClr val="FF0000"/>
                </a:solidFill>
              </a:rPr>
              <a:t>mstg</a:t>
            </a:r>
            <a:r>
              <a:rPr lang="en-US" sz="2400" dirty="0">
                <a:solidFill>
                  <a:srgbClr val="FF0000"/>
                </a:solidFill>
              </a:rPr>
              <a:t>, 	#</a:t>
            </a:r>
            <a:r>
              <a:rPr lang="en-US" sz="2400" dirty="0" err="1">
                <a:solidFill>
                  <a:srgbClr val="FF0000"/>
                </a:solidFill>
              </a:rPr>
              <a:t>mssach, 	nam-xb</a:t>
            </a:r>
            <a:r>
              <a:rPr lang="en-US" sz="2400" dirty="0">
                <a:solidFill>
                  <a:srgbClr val="FF0000"/>
                </a:solidFill>
              </a:rPr>
              <a:t>)</a:t>
            </a:r>
          </a:p>
          <a:p>
            <a:pPr marL="0" indent="0">
              <a:buClr>
                <a:schemeClr val="accent2"/>
              </a:buClr>
              <a:buNone/>
              <a:defRPr/>
            </a:pPr>
            <a:r>
              <a:rPr lang="en-US" sz="2000" dirty="0"/>
              <a:t>	    TG01	S01		2019</a:t>
            </a:r>
          </a:p>
          <a:p>
            <a:pPr marL="0" indent="0">
              <a:buClr>
                <a:schemeClr val="accent2"/>
              </a:buClr>
              <a:buNone/>
              <a:defRPr/>
            </a:pPr>
            <a:r>
              <a:rPr lang="en-US" sz="2000" dirty="0"/>
              <a:t>	    TG02	S01		2020</a:t>
            </a:r>
          </a:p>
          <a:p>
            <a:pPr marL="0" indent="0">
              <a:buNone/>
            </a:pPr>
            <a:endParaRPr lang="en-US" sz="2400"/>
          </a:p>
        </p:txBody>
      </p:sp>
    </p:spTree>
    <p:extLst>
      <p:ext uri="{BB962C8B-B14F-4D97-AF65-F5344CB8AC3E}">
        <p14:creationId xmlns:p14="http://schemas.microsoft.com/office/powerpoint/2010/main" val="218486879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3E71-B4AB-1C4B-995E-2BC98240F03E}"/>
              </a:ext>
            </a:extLst>
          </p:cNvPr>
          <p:cNvSpPr>
            <a:spLocks noGrp="1"/>
          </p:cNvSpPr>
          <p:nvPr>
            <p:ph type="title"/>
          </p:nvPr>
        </p:nvSpPr>
        <p:spPr/>
        <p:txBody>
          <a:bodyPr/>
          <a:lstStyle/>
          <a:p>
            <a:r>
              <a:rPr lang="en-US"/>
              <a:t>CHUYỂN TỪ QUAN HỆ SANG HĐT</a:t>
            </a:r>
            <a:br>
              <a:rPr lang="en-US"/>
            </a:br>
            <a:r>
              <a:rPr lang="en-US"/>
              <a:t>MÔ HÌNH</a:t>
            </a:r>
          </a:p>
        </p:txBody>
      </p:sp>
      <p:sp>
        <p:nvSpPr>
          <p:cNvPr id="4" name="Text Placeholder 3">
            <a:extLst>
              <a:ext uri="{FF2B5EF4-FFF2-40B4-BE49-F238E27FC236}">
                <a16:creationId xmlns:a16="http://schemas.microsoft.com/office/drawing/2014/main" id="{E633436F-2323-7D48-A303-7B191C68644E}"/>
              </a:ext>
            </a:extLst>
          </p:cNvPr>
          <p:cNvSpPr>
            <a:spLocks noGrp="1"/>
          </p:cNvSpPr>
          <p:nvPr>
            <p:ph type="body" idx="1"/>
          </p:nvPr>
        </p:nvSpPr>
        <p:spPr>
          <a:xfrm>
            <a:off x="609600" y="1215232"/>
            <a:ext cx="5386917" cy="639762"/>
          </a:xfrm>
        </p:spPr>
        <p:txBody>
          <a:bodyPr/>
          <a:lstStyle/>
          <a:p>
            <a:r>
              <a:rPr lang="en-US">
                <a:solidFill>
                  <a:srgbClr val="008000"/>
                </a:solidFill>
              </a:rPr>
              <a:t>QUAN HỆ</a:t>
            </a:r>
          </a:p>
        </p:txBody>
      </p:sp>
      <p:sp>
        <p:nvSpPr>
          <p:cNvPr id="5" name="Content Placeholder 4">
            <a:extLst>
              <a:ext uri="{FF2B5EF4-FFF2-40B4-BE49-F238E27FC236}">
                <a16:creationId xmlns:a16="http://schemas.microsoft.com/office/drawing/2014/main" id="{EA9DF693-560E-274E-99ED-AF59D54C5FD5}"/>
              </a:ext>
            </a:extLst>
          </p:cNvPr>
          <p:cNvSpPr>
            <a:spLocks noGrp="1"/>
          </p:cNvSpPr>
          <p:nvPr>
            <p:ph sz="half" idx="2"/>
          </p:nvPr>
        </p:nvSpPr>
        <p:spPr>
          <a:xfrm>
            <a:off x="381000" y="1823244"/>
            <a:ext cx="5386917" cy="3951288"/>
          </a:xfrm>
        </p:spPr>
        <p:txBody>
          <a:bodyPr/>
          <a:lstStyle/>
          <a:p>
            <a:pPr marL="0" indent="0">
              <a:lnSpc>
                <a:spcPct val="150000"/>
              </a:lnSpc>
              <a:buClr>
                <a:schemeClr val="accent2"/>
              </a:buClr>
              <a:buNone/>
              <a:defRPr/>
            </a:pPr>
            <a:r>
              <a:rPr lang="en-US" sz="1800" dirty="0" err="1"/>
              <a:t>Tacgia</a:t>
            </a:r>
            <a:r>
              <a:rPr lang="en-US" sz="1800" dirty="0"/>
              <a:t> (#</a:t>
            </a:r>
            <a:r>
              <a:rPr lang="en-US" sz="1800" dirty="0" err="1"/>
              <a:t>mstg</a:t>
            </a:r>
            <a:r>
              <a:rPr lang="en-US" sz="1800" dirty="0"/>
              <a:t>, </a:t>
            </a:r>
            <a:r>
              <a:rPr lang="en-US" sz="1800" dirty="0" err="1"/>
              <a:t>tentg</a:t>
            </a:r>
            <a:r>
              <a:rPr lang="en-US" sz="1800" dirty="0"/>
              <a:t>, </a:t>
            </a:r>
            <a:r>
              <a:rPr lang="en-US" sz="1800" dirty="0" err="1"/>
              <a:t>sdt</a:t>
            </a:r>
            <a:r>
              <a:rPr lang="en-US" sz="1800" dirty="0"/>
              <a:t>, email)</a:t>
            </a:r>
          </a:p>
          <a:p>
            <a:pPr marL="0" indent="0">
              <a:lnSpc>
                <a:spcPct val="150000"/>
              </a:lnSpc>
              <a:buClr>
                <a:schemeClr val="accent2"/>
              </a:buClr>
              <a:buNone/>
              <a:defRPr/>
            </a:pPr>
            <a:r>
              <a:rPr lang="en-US" sz="1800" dirty="0" err="1"/>
              <a:t>Sach</a:t>
            </a:r>
            <a:r>
              <a:rPr lang="en-US" sz="1800" dirty="0"/>
              <a:t> (#</a:t>
            </a:r>
            <a:r>
              <a:rPr lang="en-US" sz="1800" dirty="0" err="1"/>
              <a:t>mssach</a:t>
            </a:r>
            <a:r>
              <a:rPr lang="en-US" sz="1800" dirty="0"/>
              <a:t>, </a:t>
            </a:r>
            <a:r>
              <a:rPr lang="en-US" sz="1800" dirty="0" err="1"/>
              <a:t>tensach</a:t>
            </a:r>
            <a:r>
              <a:rPr lang="en-US" sz="1800" dirty="0"/>
              <a:t>, </a:t>
            </a:r>
            <a:r>
              <a:rPr lang="en-US" sz="1800" dirty="0" err="1"/>
              <a:t>sotrang</a:t>
            </a:r>
            <a:r>
              <a:rPr lang="en-US" sz="1800" dirty="0"/>
              <a:t>, </a:t>
            </a:r>
            <a:r>
              <a:rPr lang="en-US" sz="1800" dirty="0" err="1"/>
              <a:t>sotien</a:t>
            </a:r>
            <a:r>
              <a:rPr lang="en-US" sz="1800" dirty="0"/>
              <a:t>, </a:t>
            </a:r>
            <a:r>
              <a:rPr lang="en-US" sz="1800" dirty="0" err="1">
                <a:solidFill>
                  <a:srgbClr val="FF0000"/>
                </a:solidFill>
              </a:rPr>
              <a:t>msnxb</a:t>
            </a:r>
            <a:r>
              <a:rPr lang="en-US" sz="1800" dirty="0"/>
              <a:t>)</a:t>
            </a:r>
          </a:p>
          <a:p>
            <a:pPr marL="0" indent="0">
              <a:lnSpc>
                <a:spcPct val="150000"/>
              </a:lnSpc>
              <a:buClr>
                <a:schemeClr val="accent2"/>
              </a:buClr>
              <a:buNone/>
              <a:defRPr/>
            </a:pPr>
            <a:r>
              <a:rPr lang="en-US" sz="1800" dirty="0" err="1"/>
              <a:t>Nxb</a:t>
            </a:r>
            <a:r>
              <a:rPr lang="en-US" sz="1800" dirty="0"/>
              <a:t> (#</a:t>
            </a:r>
            <a:r>
              <a:rPr lang="en-US" sz="1800" dirty="0" err="1"/>
              <a:t>msnxb</a:t>
            </a:r>
            <a:r>
              <a:rPr lang="en-US" sz="1800" dirty="0"/>
              <a:t>, </a:t>
            </a:r>
            <a:r>
              <a:rPr lang="en-US" sz="1800" dirty="0" err="1"/>
              <a:t>tennxb</a:t>
            </a:r>
            <a:r>
              <a:rPr lang="en-US" sz="1800" dirty="0"/>
              <a:t>, </a:t>
            </a:r>
            <a:r>
              <a:rPr lang="en-US" sz="1800" dirty="0" err="1"/>
              <a:t>sdt-xb</a:t>
            </a:r>
            <a:r>
              <a:rPr lang="en-US" sz="1800" dirty="0"/>
              <a:t>, email-</a:t>
            </a:r>
            <a:r>
              <a:rPr lang="en-US" sz="1800" dirty="0" err="1"/>
              <a:t>xb</a:t>
            </a:r>
            <a:r>
              <a:rPr lang="en-US" sz="1800" dirty="0"/>
              <a:t>)</a:t>
            </a:r>
          </a:p>
          <a:p>
            <a:pPr marL="0" indent="0">
              <a:lnSpc>
                <a:spcPct val="150000"/>
              </a:lnSpc>
              <a:buClr>
                <a:schemeClr val="accent2"/>
              </a:buClr>
              <a:buNone/>
              <a:defRPr/>
            </a:pPr>
            <a:r>
              <a:rPr lang="en-US" sz="1800" dirty="0" err="1">
                <a:solidFill>
                  <a:srgbClr val="FF0000"/>
                </a:solidFill>
              </a:rPr>
              <a:t>Tg-Sach</a:t>
            </a:r>
            <a:r>
              <a:rPr lang="en-US" sz="1800" dirty="0">
                <a:solidFill>
                  <a:srgbClr val="FF0000"/>
                </a:solidFill>
              </a:rPr>
              <a:t>(#</a:t>
            </a:r>
            <a:r>
              <a:rPr lang="en-US" sz="1800" dirty="0" err="1">
                <a:solidFill>
                  <a:srgbClr val="FF0000"/>
                </a:solidFill>
              </a:rPr>
              <a:t>mstg</a:t>
            </a:r>
            <a:r>
              <a:rPr lang="en-US" sz="1800" dirty="0">
                <a:solidFill>
                  <a:srgbClr val="FF0000"/>
                </a:solidFill>
              </a:rPr>
              <a:t>, #</a:t>
            </a:r>
            <a:r>
              <a:rPr lang="en-US" sz="1800" dirty="0" err="1">
                <a:solidFill>
                  <a:srgbClr val="FF0000"/>
                </a:solidFill>
              </a:rPr>
              <a:t>mssach, nam-xb</a:t>
            </a:r>
            <a:r>
              <a:rPr lang="en-US" sz="1800" dirty="0">
                <a:solidFill>
                  <a:srgbClr val="FF0000"/>
                </a:solidFill>
              </a:rPr>
              <a:t>)</a:t>
            </a:r>
          </a:p>
          <a:p>
            <a:pPr marL="0" indent="0">
              <a:lnSpc>
                <a:spcPct val="150000"/>
              </a:lnSpc>
              <a:buClr>
                <a:schemeClr val="accent2"/>
              </a:buClr>
              <a:buNone/>
              <a:defRPr/>
            </a:pPr>
            <a:endParaRPr lang="en-US" sz="2000" dirty="0"/>
          </a:p>
          <a:p>
            <a:pPr marL="0" indent="0">
              <a:buNone/>
            </a:pPr>
            <a:r>
              <a:rPr lang="en-US" sz="2000" dirty="0" err="1"/>
              <a:t>Số</a:t>
            </a:r>
            <a:r>
              <a:rPr lang="en-US" sz="2000" dirty="0"/>
              <a:t> </a:t>
            </a:r>
            <a:r>
              <a:rPr lang="en-US" sz="2000" dirty="0" err="1"/>
              <a:t>thực</a:t>
            </a:r>
            <a:r>
              <a:rPr lang="en-US" sz="2000" dirty="0"/>
              <a:t> </a:t>
            </a:r>
            <a:r>
              <a:rPr lang="en-US" sz="2000" dirty="0" err="1"/>
              <a:t>thể</a:t>
            </a:r>
            <a:r>
              <a:rPr lang="en-US" sz="2000" dirty="0"/>
              <a:t> </a:t>
            </a:r>
            <a:r>
              <a:rPr lang="en-US" sz="2000" dirty="0" err="1"/>
              <a:t>là</a:t>
            </a:r>
            <a:r>
              <a:rPr lang="en-US" sz="2000" dirty="0"/>
              <a:t> 3. </a:t>
            </a:r>
            <a:r>
              <a:rPr lang="en-US" sz="2000" dirty="0" err="1"/>
              <a:t>Gồm</a:t>
            </a:r>
            <a:r>
              <a:rPr lang="en-US" sz="2000" dirty="0"/>
              <a:t>: </a:t>
            </a:r>
            <a:r>
              <a:rPr lang="en-US" sz="2000" dirty="0" err="1"/>
              <a:t>tác</a:t>
            </a:r>
            <a:r>
              <a:rPr lang="en-US" sz="2000" dirty="0"/>
              <a:t> </a:t>
            </a:r>
            <a:r>
              <a:rPr lang="en-US" sz="2000" dirty="0" err="1"/>
              <a:t>giả</a:t>
            </a:r>
            <a:r>
              <a:rPr lang="en-US" sz="2000" dirty="0"/>
              <a:t>, </a:t>
            </a:r>
            <a:r>
              <a:rPr lang="en-US" sz="2000" dirty="0" err="1"/>
              <a:t>sách</a:t>
            </a:r>
            <a:r>
              <a:rPr lang="en-US" sz="2000" dirty="0"/>
              <a:t>, </a:t>
            </a:r>
            <a:r>
              <a:rPr lang="en-US" sz="2000" dirty="0" err="1"/>
              <a:t>Nxb</a:t>
            </a:r>
            <a:r>
              <a:rPr lang="en-US" sz="2000" dirty="0"/>
              <a:t>:</a:t>
            </a:r>
          </a:p>
          <a:p>
            <a:pPr marL="0" indent="0">
              <a:buNone/>
            </a:pPr>
            <a:r>
              <a:rPr lang="en-US" sz="2000" dirty="0"/>
              <a:t>	</a:t>
            </a:r>
            <a:r>
              <a:rPr lang="en-US" sz="2000" i="1" dirty="0" err="1">
                <a:solidFill>
                  <a:srgbClr val="008000"/>
                </a:solidFill>
              </a:rPr>
              <a:t>sách-nxb</a:t>
            </a:r>
            <a:r>
              <a:rPr lang="en-US" sz="2000" i="1" dirty="0">
                <a:solidFill>
                  <a:srgbClr val="FF0000"/>
                </a:solidFill>
              </a:rPr>
              <a:t>: </a:t>
            </a:r>
            <a:r>
              <a:rPr lang="en-US" sz="2000" i="1" dirty="0" err="1">
                <a:solidFill>
                  <a:srgbClr val="FF0000"/>
                </a:solidFill>
              </a:rPr>
              <a:t>quan</a:t>
            </a:r>
            <a:r>
              <a:rPr lang="en-US" sz="2000" i="1" dirty="0">
                <a:solidFill>
                  <a:srgbClr val="FF0000"/>
                </a:solidFill>
              </a:rPr>
              <a:t> </a:t>
            </a:r>
            <a:r>
              <a:rPr lang="en-US" sz="2000" i="1" dirty="0" err="1">
                <a:solidFill>
                  <a:srgbClr val="FF0000"/>
                </a:solidFill>
              </a:rPr>
              <a:t>hệ</a:t>
            </a:r>
            <a:r>
              <a:rPr lang="en-US" sz="2000" i="1" dirty="0">
                <a:solidFill>
                  <a:srgbClr val="FF0000"/>
                </a:solidFill>
              </a:rPr>
              <a:t> n-1.</a:t>
            </a:r>
          </a:p>
          <a:p>
            <a:pPr marL="0" indent="0">
              <a:buNone/>
            </a:pPr>
            <a:r>
              <a:rPr lang="en-US" sz="2000" i="1" dirty="0">
                <a:solidFill>
                  <a:srgbClr val="FF0000"/>
                </a:solidFill>
              </a:rPr>
              <a:t>	</a:t>
            </a:r>
            <a:r>
              <a:rPr lang="en-US" sz="2000" i="1" dirty="0" err="1">
                <a:solidFill>
                  <a:srgbClr val="008000"/>
                </a:solidFill>
              </a:rPr>
              <a:t>tác</a:t>
            </a:r>
            <a:r>
              <a:rPr lang="en-US" sz="2000" i="1" dirty="0">
                <a:solidFill>
                  <a:srgbClr val="008000"/>
                </a:solidFill>
              </a:rPr>
              <a:t> </a:t>
            </a:r>
            <a:r>
              <a:rPr lang="en-US" sz="2000" i="1" dirty="0" err="1">
                <a:solidFill>
                  <a:srgbClr val="008000"/>
                </a:solidFill>
              </a:rPr>
              <a:t>giả-sách</a:t>
            </a:r>
            <a:r>
              <a:rPr lang="en-US" sz="2000" i="1" dirty="0">
                <a:solidFill>
                  <a:srgbClr val="FF0000"/>
                </a:solidFill>
              </a:rPr>
              <a:t>: </a:t>
            </a:r>
            <a:r>
              <a:rPr lang="en-US" sz="2000" i="1" dirty="0" err="1">
                <a:solidFill>
                  <a:srgbClr val="FF0000"/>
                </a:solidFill>
              </a:rPr>
              <a:t>quan</a:t>
            </a:r>
            <a:r>
              <a:rPr lang="en-US" sz="2000" i="1" dirty="0">
                <a:solidFill>
                  <a:srgbClr val="FF0000"/>
                </a:solidFill>
              </a:rPr>
              <a:t> </a:t>
            </a:r>
            <a:r>
              <a:rPr lang="en-US" sz="2000" i="1" dirty="0" err="1">
                <a:solidFill>
                  <a:srgbClr val="FF0000"/>
                </a:solidFill>
              </a:rPr>
              <a:t>hệ</a:t>
            </a:r>
            <a:r>
              <a:rPr lang="en-US" sz="2000" i="1" dirty="0">
                <a:solidFill>
                  <a:srgbClr val="FF0000"/>
                </a:solidFill>
              </a:rPr>
              <a:t>: n-n.</a:t>
            </a:r>
          </a:p>
          <a:p>
            <a:pPr marL="0" indent="0">
              <a:buNone/>
            </a:pPr>
            <a:r>
              <a:rPr lang="en-US" sz="2000" dirty="0"/>
              <a:t>	</a:t>
            </a:r>
          </a:p>
          <a:p>
            <a:pPr marL="0" indent="0">
              <a:lnSpc>
                <a:spcPct val="150000"/>
              </a:lnSpc>
              <a:buNone/>
            </a:pPr>
            <a:endParaRPr lang="en-US" sz="2000" dirty="0"/>
          </a:p>
        </p:txBody>
      </p:sp>
      <p:sp>
        <p:nvSpPr>
          <p:cNvPr id="6" name="Text Placeholder 5">
            <a:extLst>
              <a:ext uri="{FF2B5EF4-FFF2-40B4-BE49-F238E27FC236}">
                <a16:creationId xmlns:a16="http://schemas.microsoft.com/office/drawing/2014/main" id="{0E158197-570A-6C4A-A2AB-86BE11AC4684}"/>
              </a:ext>
            </a:extLst>
          </p:cNvPr>
          <p:cNvSpPr>
            <a:spLocks noGrp="1"/>
          </p:cNvSpPr>
          <p:nvPr>
            <p:ph type="body" sz="quarter" idx="3"/>
          </p:nvPr>
        </p:nvSpPr>
        <p:spPr>
          <a:xfrm>
            <a:off x="6193367" y="1193007"/>
            <a:ext cx="5389033" cy="639762"/>
          </a:xfrm>
        </p:spPr>
        <p:txBody>
          <a:bodyPr/>
          <a:lstStyle/>
          <a:p>
            <a:r>
              <a:rPr lang="en-US">
                <a:solidFill>
                  <a:srgbClr val="008000"/>
                </a:solidFill>
              </a:rPr>
              <a:t>HƯỚNG ĐỐI TƯỢNG</a:t>
            </a:r>
          </a:p>
        </p:txBody>
      </p:sp>
      <p:sp>
        <p:nvSpPr>
          <p:cNvPr id="7" name="Content Placeholder 6">
            <a:extLst>
              <a:ext uri="{FF2B5EF4-FFF2-40B4-BE49-F238E27FC236}">
                <a16:creationId xmlns:a16="http://schemas.microsoft.com/office/drawing/2014/main" id="{0842031D-0F71-814D-8E20-C9D3816A0B37}"/>
              </a:ext>
            </a:extLst>
          </p:cNvPr>
          <p:cNvSpPr>
            <a:spLocks noGrp="1"/>
          </p:cNvSpPr>
          <p:nvPr>
            <p:ph sz="quarter" idx="4"/>
          </p:nvPr>
        </p:nvSpPr>
        <p:spPr>
          <a:xfrm>
            <a:off x="5972568" y="1823244"/>
            <a:ext cx="6195483" cy="3951288"/>
          </a:xfrm>
        </p:spPr>
        <p:txBody>
          <a:bodyPr/>
          <a:lstStyle/>
          <a:p>
            <a:pPr marL="0" indent="0">
              <a:lnSpc>
                <a:spcPct val="200000"/>
              </a:lnSpc>
              <a:buNone/>
            </a:pPr>
            <a:r>
              <a:rPr lang="en-US" sz="1800" b="1" dirty="0" err="1">
                <a:solidFill>
                  <a:srgbClr val="FF0000"/>
                </a:solidFill>
              </a:rPr>
              <a:t>TacgiaObj</a:t>
            </a:r>
            <a:r>
              <a:rPr lang="en-US" sz="1800" dirty="0"/>
              <a:t>(</a:t>
            </a:r>
            <a:r>
              <a:rPr lang="en-US" sz="1800" dirty="0" err="1"/>
              <a:t>mstg</a:t>
            </a:r>
            <a:r>
              <a:rPr lang="en-US" sz="1800" dirty="0"/>
              <a:t>, </a:t>
            </a:r>
            <a:r>
              <a:rPr lang="en-US" sz="1800" dirty="0" err="1"/>
              <a:t>tentg</a:t>
            </a:r>
            <a:r>
              <a:rPr lang="en-US" sz="1800" dirty="0"/>
              <a:t>, </a:t>
            </a:r>
            <a:r>
              <a:rPr lang="en-US" sz="1800" dirty="0" err="1"/>
              <a:t>sdt</a:t>
            </a:r>
            <a:r>
              <a:rPr lang="en-US" sz="1800" dirty="0"/>
              <a:t>, email, </a:t>
            </a:r>
            <a:r>
              <a:rPr lang="en-US" sz="1800" b="1" dirty="0"/>
              <a:t>set(</a:t>
            </a:r>
            <a:r>
              <a:rPr lang="en-US" sz="1800" b="1" dirty="0" err="1"/>
              <a:t>SachObj</a:t>
            </a:r>
            <a:r>
              <a:rPr lang="en-US" sz="1800" b="1" dirty="0"/>
              <a:t>, </a:t>
            </a:r>
            <a:r>
              <a:rPr lang="en-US" sz="1800" b="1" dirty="0" err="1"/>
              <a:t>nam-xb</a:t>
            </a:r>
            <a:r>
              <a:rPr lang="en-US" sz="1800" b="1" dirty="0"/>
              <a:t>)</a:t>
            </a:r>
            <a:r>
              <a:rPr lang="en-US" sz="1800" dirty="0"/>
              <a:t>)</a:t>
            </a:r>
          </a:p>
          <a:p>
            <a:pPr marL="0" indent="0">
              <a:lnSpc>
                <a:spcPct val="200000"/>
              </a:lnSpc>
              <a:buNone/>
            </a:pPr>
            <a:r>
              <a:rPr lang="en-US" sz="1800" b="1" dirty="0" err="1">
                <a:solidFill>
                  <a:srgbClr val="FF0000"/>
                </a:solidFill>
              </a:rPr>
              <a:t>SachObj</a:t>
            </a:r>
            <a:r>
              <a:rPr lang="en-US" sz="1800" dirty="0"/>
              <a:t>(</a:t>
            </a:r>
            <a:r>
              <a:rPr lang="en-US" sz="1800" dirty="0" err="1"/>
              <a:t>mssach</a:t>
            </a:r>
            <a:r>
              <a:rPr lang="en-US" sz="1800" dirty="0"/>
              <a:t>, </a:t>
            </a:r>
            <a:r>
              <a:rPr lang="en-US" sz="1800" dirty="0" err="1"/>
              <a:t>tensach</a:t>
            </a:r>
            <a:r>
              <a:rPr lang="en-US" sz="1800" dirty="0"/>
              <a:t>, </a:t>
            </a:r>
            <a:r>
              <a:rPr lang="en-US" sz="1800" dirty="0" err="1"/>
              <a:t>sotrang</a:t>
            </a:r>
            <a:r>
              <a:rPr lang="en-US" sz="1800" dirty="0"/>
              <a:t>, </a:t>
            </a:r>
            <a:r>
              <a:rPr lang="en-US" sz="1800" dirty="0" err="1"/>
              <a:t>sotien</a:t>
            </a:r>
            <a:r>
              <a:rPr lang="en-US" sz="1800" dirty="0"/>
              <a:t>, tuple(</a:t>
            </a:r>
            <a:r>
              <a:rPr lang="en-US" sz="1800" dirty="0" err="1"/>
              <a:t>NxbObj</a:t>
            </a:r>
            <a:r>
              <a:rPr lang="en-US" sz="1800" dirty="0"/>
              <a:t>), </a:t>
            </a:r>
            <a:r>
              <a:rPr lang="en-US" sz="1800" b="1" dirty="0"/>
              <a:t>set(</a:t>
            </a:r>
            <a:r>
              <a:rPr lang="en-US" sz="1800" b="1" dirty="0" err="1"/>
              <a:t>TacgiaObj</a:t>
            </a:r>
            <a:r>
              <a:rPr lang="en-US" sz="1800" b="1" dirty="0"/>
              <a:t>)</a:t>
            </a:r>
            <a:r>
              <a:rPr lang="en-US" sz="1800" dirty="0"/>
              <a:t>)</a:t>
            </a:r>
          </a:p>
          <a:p>
            <a:pPr marL="0" indent="0">
              <a:lnSpc>
                <a:spcPct val="200000"/>
              </a:lnSpc>
              <a:buNone/>
            </a:pPr>
            <a:r>
              <a:rPr lang="en-US" sz="1800" b="1" dirty="0" err="1">
                <a:solidFill>
                  <a:srgbClr val="FF0000"/>
                </a:solidFill>
              </a:rPr>
              <a:t>NxbObj</a:t>
            </a:r>
            <a:r>
              <a:rPr lang="en-US" sz="1800" dirty="0"/>
              <a:t>(</a:t>
            </a:r>
            <a:r>
              <a:rPr lang="en-US" sz="1800" dirty="0" err="1"/>
              <a:t>msnxb</a:t>
            </a:r>
            <a:r>
              <a:rPr lang="en-US" sz="1800" dirty="0"/>
              <a:t>, </a:t>
            </a:r>
            <a:r>
              <a:rPr lang="en-US" sz="1800" dirty="0" err="1"/>
              <a:t>tennxb</a:t>
            </a:r>
            <a:r>
              <a:rPr lang="en-US" sz="1800" dirty="0"/>
              <a:t>, </a:t>
            </a:r>
            <a:r>
              <a:rPr lang="en-US" sz="1800" dirty="0" err="1"/>
              <a:t>sdt-xb</a:t>
            </a:r>
            <a:r>
              <a:rPr lang="en-US" sz="1800" dirty="0"/>
              <a:t>, email-</a:t>
            </a:r>
            <a:r>
              <a:rPr lang="en-US" sz="1800" dirty="0" err="1"/>
              <a:t>xb</a:t>
            </a:r>
            <a:r>
              <a:rPr lang="en-US" sz="1800" dirty="0"/>
              <a:t>, </a:t>
            </a:r>
            <a:r>
              <a:rPr lang="en-US" sz="1800" b="1" dirty="0"/>
              <a:t>set(</a:t>
            </a:r>
            <a:r>
              <a:rPr lang="en-US" sz="1800" b="1" dirty="0" err="1"/>
              <a:t>SachObj</a:t>
            </a:r>
            <a:r>
              <a:rPr lang="en-US" sz="1800" b="1" dirty="0"/>
              <a:t>)</a:t>
            </a:r>
            <a:r>
              <a:rPr lang="en-US" sz="1800" dirty="0"/>
              <a:t>)</a:t>
            </a:r>
          </a:p>
        </p:txBody>
      </p:sp>
    </p:spTree>
    <p:extLst>
      <p:ext uri="{BB962C8B-B14F-4D97-AF65-F5344CB8AC3E}">
        <p14:creationId xmlns:p14="http://schemas.microsoft.com/office/powerpoint/2010/main" val="370559133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7A30-4189-3C40-A7D1-09F965AB027F}"/>
              </a:ext>
            </a:extLst>
          </p:cNvPr>
          <p:cNvSpPr>
            <a:spLocks noGrp="1"/>
          </p:cNvSpPr>
          <p:nvPr>
            <p:ph type="title"/>
          </p:nvPr>
        </p:nvSpPr>
        <p:spPr/>
        <p:txBody>
          <a:bodyPr/>
          <a:lstStyle/>
          <a:p>
            <a:r>
              <a:rPr lang="en-US"/>
              <a:t>CHUYỂN TỪ QUAN HỆ SANG HĐT</a:t>
            </a:r>
            <a:br>
              <a:rPr lang="en-US"/>
            </a:br>
            <a:r>
              <a:rPr lang="en-US"/>
              <a:t>MÔ HÌNH + Dữ liệu</a:t>
            </a:r>
          </a:p>
        </p:txBody>
      </p:sp>
      <p:sp>
        <p:nvSpPr>
          <p:cNvPr id="3" name="Content Placeholder 2">
            <a:extLst>
              <a:ext uri="{FF2B5EF4-FFF2-40B4-BE49-F238E27FC236}">
                <a16:creationId xmlns:a16="http://schemas.microsoft.com/office/drawing/2014/main" id="{0AB86563-0214-214E-8F99-BAFA5F1C7C77}"/>
              </a:ext>
            </a:extLst>
          </p:cNvPr>
          <p:cNvSpPr>
            <a:spLocks noGrp="1"/>
          </p:cNvSpPr>
          <p:nvPr>
            <p:ph idx="1"/>
          </p:nvPr>
        </p:nvSpPr>
        <p:spPr>
          <a:xfrm>
            <a:off x="152400" y="1600200"/>
            <a:ext cx="11887200" cy="4525963"/>
          </a:xfrm>
        </p:spPr>
        <p:txBody>
          <a:bodyPr/>
          <a:lstStyle/>
          <a:p>
            <a:pPr marL="0" indent="0">
              <a:buNone/>
            </a:pPr>
            <a:r>
              <a:rPr lang="en-US" sz="2400" b="1" dirty="0" err="1">
                <a:solidFill>
                  <a:srgbClr val="FF0000"/>
                </a:solidFill>
              </a:rPr>
              <a:t>TacgiaObj</a:t>
            </a:r>
            <a:r>
              <a:rPr lang="en-US" sz="2400" dirty="0">
                <a:solidFill>
                  <a:srgbClr val="008000"/>
                </a:solidFill>
              </a:rPr>
              <a:t>(</a:t>
            </a:r>
            <a:r>
              <a:rPr lang="en-US" sz="2400" dirty="0" err="1">
                <a:solidFill>
                  <a:srgbClr val="008000"/>
                </a:solidFill>
              </a:rPr>
              <a:t>mstg</a:t>
            </a:r>
            <a:r>
              <a:rPr lang="en-US" sz="2400" dirty="0">
                <a:solidFill>
                  <a:srgbClr val="008000"/>
                </a:solidFill>
              </a:rPr>
              <a:t>, 	</a:t>
            </a:r>
            <a:r>
              <a:rPr lang="en-US" sz="2400" dirty="0" err="1">
                <a:solidFill>
                  <a:srgbClr val="008000"/>
                </a:solidFill>
              </a:rPr>
              <a:t>tentg</a:t>
            </a:r>
            <a:r>
              <a:rPr lang="en-US" sz="2400" dirty="0">
                <a:solidFill>
                  <a:srgbClr val="008000"/>
                </a:solidFill>
              </a:rPr>
              <a:t>, 		</a:t>
            </a:r>
            <a:r>
              <a:rPr lang="en-US" sz="2400" dirty="0" err="1">
                <a:solidFill>
                  <a:srgbClr val="008000"/>
                </a:solidFill>
              </a:rPr>
              <a:t>sdt</a:t>
            </a:r>
            <a:r>
              <a:rPr lang="en-US" sz="2400" dirty="0">
                <a:solidFill>
                  <a:srgbClr val="008000"/>
                </a:solidFill>
              </a:rPr>
              <a:t>, 		email, 		</a:t>
            </a:r>
            <a:r>
              <a:rPr lang="en-US" sz="2400" b="1" dirty="0">
                <a:solidFill>
                  <a:srgbClr val="008000"/>
                </a:solidFill>
              </a:rPr>
              <a:t>set(</a:t>
            </a:r>
            <a:r>
              <a:rPr lang="en-US" sz="2400" b="1" dirty="0" err="1">
                <a:solidFill>
                  <a:srgbClr val="008000"/>
                </a:solidFill>
              </a:rPr>
              <a:t>SachObj</a:t>
            </a:r>
            <a:r>
              <a:rPr lang="en-US" sz="2400" b="1" dirty="0">
                <a:solidFill>
                  <a:srgbClr val="008000"/>
                </a:solidFill>
              </a:rPr>
              <a:t>), </a:t>
            </a:r>
            <a:r>
              <a:rPr lang="en-US" sz="2400" b="1" dirty="0" err="1">
                <a:solidFill>
                  <a:srgbClr val="008000"/>
                </a:solidFill>
              </a:rPr>
              <a:t>nam-xb</a:t>
            </a:r>
            <a:r>
              <a:rPr lang="en-US" sz="2400" dirty="0">
                <a:solidFill>
                  <a:srgbClr val="008000"/>
                </a:solidFill>
              </a:rPr>
              <a:t>)</a:t>
            </a:r>
          </a:p>
          <a:p>
            <a:pPr marL="0" indent="0">
              <a:buClr>
                <a:schemeClr val="accent2"/>
              </a:buClr>
              <a:buNone/>
              <a:defRPr/>
            </a:pPr>
            <a:r>
              <a:rPr lang="en-US" sz="2400" dirty="0"/>
              <a:t>	</a:t>
            </a:r>
            <a:r>
              <a:rPr lang="en-US" sz="2000" dirty="0"/>
              <a:t>   TG01		Nguyen A	098731		</a:t>
            </a:r>
            <a:r>
              <a:rPr lang="en-US" sz="2000" dirty="0">
                <a:hlinkClick r:id="rId2"/>
              </a:rPr>
              <a:t>a@gmail.com</a:t>
            </a:r>
            <a:r>
              <a:rPr lang="en-US" sz="2000" dirty="0"/>
              <a:t>	{(S01, ABC, 6, 											100000, DHQG), 2019}</a:t>
            </a:r>
          </a:p>
          <a:p>
            <a:pPr marL="0" indent="0">
              <a:buClr>
                <a:schemeClr val="accent2"/>
              </a:buClr>
              <a:buNone/>
              <a:defRPr/>
            </a:pPr>
            <a:r>
              <a:rPr lang="en-US" sz="2000" dirty="0"/>
              <a:t>	   TG02		Nguyen B	098731		</a:t>
            </a:r>
            <a:r>
              <a:rPr lang="en-US" sz="2000" dirty="0">
                <a:hlinkClick r:id="rId3"/>
              </a:rPr>
              <a:t>b@gmail.com</a:t>
            </a:r>
            <a:r>
              <a:rPr lang="en-US" sz="2000" dirty="0"/>
              <a:t>	 {(S01, ABC, 6, 											100000, DHQG), 2020}</a:t>
            </a:r>
          </a:p>
          <a:p>
            <a:pPr marL="0" indent="0">
              <a:buNone/>
            </a:pPr>
            <a:r>
              <a:rPr lang="en-US" sz="2400" b="1" dirty="0" err="1">
                <a:solidFill>
                  <a:srgbClr val="FF0000"/>
                </a:solidFill>
              </a:rPr>
              <a:t>SachObj</a:t>
            </a:r>
            <a:r>
              <a:rPr lang="en-US" sz="2400" dirty="0">
                <a:solidFill>
                  <a:srgbClr val="008000"/>
                </a:solidFill>
              </a:rPr>
              <a:t>(</a:t>
            </a:r>
            <a:r>
              <a:rPr lang="en-US" sz="2400" dirty="0" err="1">
                <a:solidFill>
                  <a:srgbClr val="008000"/>
                </a:solidFill>
              </a:rPr>
              <a:t>mssach</a:t>
            </a:r>
            <a:r>
              <a:rPr lang="en-US" sz="2400" dirty="0">
                <a:solidFill>
                  <a:srgbClr val="008000"/>
                </a:solidFill>
              </a:rPr>
              <a:t>, 	</a:t>
            </a:r>
            <a:r>
              <a:rPr lang="en-US" sz="2400" dirty="0" err="1">
                <a:solidFill>
                  <a:srgbClr val="008000"/>
                </a:solidFill>
              </a:rPr>
              <a:t>tensach</a:t>
            </a:r>
            <a:r>
              <a:rPr lang="en-US" sz="2400" dirty="0">
                <a:solidFill>
                  <a:srgbClr val="008000"/>
                </a:solidFill>
              </a:rPr>
              <a:t>,    </a:t>
            </a:r>
            <a:r>
              <a:rPr lang="en-US" sz="2400" dirty="0" err="1">
                <a:solidFill>
                  <a:srgbClr val="008000"/>
                </a:solidFill>
              </a:rPr>
              <a:t>sotrang</a:t>
            </a:r>
            <a:r>
              <a:rPr lang="en-US" sz="2400" dirty="0">
                <a:solidFill>
                  <a:srgbClr val="008000"/>
                </a:solidFill>
              </a:rPr>
              <a:t>,  </a:t>
            </a:r>
            <a:r>
              <a:rPr lang="en-US" sz="2400" dirty="0" err="1">
                <a:solidFill>
                  <a:srgbClr val="008000"/>
                </a:solidFill>
              </a:rPr>
              <a:t>sotien</a:t>
            </a:r>
            <a:r>
              <a:rPr lang="en-US" sz="2400" dirty="0">
                <a:solidFill>
                  <a:srgbClr val="008000"/>
                </a:solidFill>
              </a:rPr>
              <a:t>,     </a:t>
            </a:r>
            <a:r>
              <a:rPr lang="en-US" sz="2400" b="1" dirty="0">
                <a:solidFill>
                  <a:srgbClr val="008000"/>
                </a:solidFill>
              </a:rPr>
              <a:t>tuple(</a:t>
            </a:r>
            <a:r>
              <a:rPr lang="en-US" sz="2400" b="1" dirty="0" err="1">
                <a:solidFill>
                  <a:srgbClr val="008000"/>
                </a:solidFill>
              </a:rPr>
              <a:t>NxbObj</a:t>
            </a:r>
            <a:r>
              <a:rPr lang="en-US" sz="2400" b="1" dirty="0">
                <a:solidFill>
                  <a:srgbClr val="008000"/>
                </a:solidFill>
              </a:rPr>
              <a:t>)</a:t>
            </a:r>
            <a:r>
              <a:rPr lang="en-US" sz="2400" dirty="0">
                <a:solidFill>
                  <a:srgbClr val="008000"/>
                </a:solidFill>
              </a:rPr>
              <a:t>,       </a:t>
            </a:r>
            <a:r>
              <a:rPr lang="en-US" sz="2400" b="1" dirty="0">
                <a:solidFill>
                  <a:srgbClr val="008000"/>
                </a:solidFill>
              </a:rPr>
              <a:t>set(</a:t>
            </a:r>
            <a:r>
              <a:rPr lang="en-US" sz="2400" b="1" dirty="0" err="1">
                <a:solidFill>
                  <a:srgbClr val="008000"/>
                </a:solidFill>
              </a:rPr>
              <a:t>TagiaObJ</a:t>
            </a:r>
            <a:r>
              <a:rPr lang="en-US" sz="2400" b="1" dirty="0">
                <a:solidFill>
                  <a:srgbClr val="008000"/>
                </a:solidFill>
              </a:rPr>
              <a:t>))</a:t>
            </a:r>
          </a:p>
          <a:p>
            <a:pPr marL="0" indent="0">
              <a:buClr>
                <a:schemeClr val="accent2"/>
              </a:buClr>
              <a:buNone/>
              <a:defRPr/>
            </a:pPr>
            <a:r>
              <a:rPr lang="en-US" sz="2400" dirty="0"/>
              <a:t>	</a:t>
            </a:r>
            <a:r>
              <a:rPr lang="en-US" sz="2000" dirty="0"/>
              <a:t>     </a:t>
            </a:r>
            <a:r>
              <a:rPr lang="en-US" sz="1500" dirty="0"/>
              <a:t>S01		ABC	        6	                   100000          (NXB01, NXB-DHQG, ...),           </a:t>
            </a:r>
            <a:r>
              <a:rPr lang="en-US" sz="1500" b="1" dirty="0"/>
              <a:t>{ Obj(TG01),Obj(TG02) }</a:t>
            </a:r>
          </a:p>
          <a:p>
            <a:pPr marL="0" indent="0">
              <a:buClr>
                <a:schemeClr val="accent2"/>
              </a:buClr>
              <a:buNone/>
              <a:defRPr/>
            </a:pPr>
            <a:endParaRPr lang="en-US" sz="2000" b="1" dirty="0">
              <a:solidFill>
                <a:srgbClr val="FF0000"/>
              </a:solidFill>
            </a:endParaRPr>
          </a:p>
          <a:p>
            <a:pPr marL="0" indent="0">
              <a:buClr>
                <a:schemeClr val="accent2"/>
              </a:buClr>
              <a:buNone/>
              <a:defRPr/>
            </a:pPr>
            <a:r>
              <a:rPr lang="en-US" sz="2400" b="1" dirty="0" err="1">
                <a:solidFill>
                  <a:srgbClr val="FF0000"/>
                </a:solidFill>
              </a:rPr>
              <a:t>NxbObj</a:t>
            </a:r>
            <a:r>
              <a:rPr lang="en-US" sz="2400" dirty="0">
                <a:solidFill>
                  <a:srgbClr val="008000"/>
                </a:solidFill>
              </a:rPr>
              <a:t>(</a:t>
            </a:r>
            <a:r>
              <a:rPr lang="en-US" sz="2400" dirty="0" err="1">
                <a:solidFill>
                  <a:srgbClr val="008000"/>
                </a:solidFill>
              </a:rPr>
              <a:t>msnxb</a:t>
            </a:r>
            <a:r>
              <a:rPr lang="en-US" sz="2400" dirty="0">
                <a:solidFill>
                  <a:srgbClr val="008000"/>
                </a:solidFill>
              </a:rPr>
              <a:t>, </a:t>
            </a:r>
            <a:r>
              <a:rPr lang="en-US" sz="2400" dirty="0" err="1">
                <a:solidFill>
                  <a:srgbClr val="008000"/>
                </a:solidFill>
              </a:rPr>
              <a:t>tennxb</a:t>
            </a:r>
            <a:r>
              <a:rPr lang="en-US" sz="2400" dirty="0">
                <a:solidFill>
                  <a:srgbClr val="008000"/>
                </a:solidFill>
              </a:rPr>
              <a:t>,   </a:t>
            </a:r>
            <a:r>
              <a:rPr lang="en-US" sz="2400" dirty="0" err="1">
                <a:solidFill>
                  <a:srgbClr val="008000"/>
                </a:solidFill>
              </a:rPr>
              <a:t>sdt-xb</a:t>
            </a:r>
            <a:r>
              <a:rPr lang="en-US" sz="2400" dirty="0">
                <a:solidFill>
                  <a:srgbClr val="008000"/>
                </a:solidFill>
              </a:rPr>
              <a:t>, 	 email-</a:t>
            </a:r>
            <a:r>
              <a:rPr lang="en-US" sz="2400" dirty="0" err="1">
                <a:solidFill>
                  <a:srgbClr val="008000"/>
                </a:solidFill>
              </a:rPr>
              <a:t>xb</a:t>
            </a:r>
            <a:r>
              <a:rPr lang="en-US" sz="2400" dirty="0">
                <a:solidFill>
                  <a:srgbClr val="008000"/>
                </a:solidFill>
              </a:rPr>
              <a:t>, 	</a:t>
            </a:r>
            <a:r>
              <a:rPr lang="en-US" sz="2400" b="1" dirty="0">
                <a:solidFill>
                  <a:srgbClr val="008000"/>
                </a:solidFill>
              </a:rPr>
              <a:t>set(</a:t>
            </a:r>
            <a:r>
              <a:rPr lang="en-US" sz="2400" b="1" dirty="0" err="1">
                <a:solidFill>
                  <a:srgbClr val="008000"/>
                </a:solidFill>
              </a:rPr>
              <a:t>SachObj</a:t>
            </a:r>
            <a:r>
              <a:rPr lang="en-US" sz="2400" b="1" dirty="0">
                <a:solidFill>
                  <a:srgbClr val="008000"/>
                </a:solidFill>
              </a:rPr>
              <a:t>))</a:t>
            </a:r>
          </a:p>
          <a:p>
            <a:pPr marL="0" indent="0">
              <a:buClr>
                <a:schemeClr val="accent2"/>
              </a:buClr>
              <a:buNone/>
              <a:defRPr/>
            </a:pPr>
            <a:r>
              <a:rPr lang="en-US" sz="2400" dirty="0"/>
              <a:t>	  </a:t>
            </a:r>
            <a:r>
              <a:rPr lang="en-US" sz="1400" dirty="0"/>
              <a:t>NXB01	       NXB-DHQG       0844643         </a:t>
            </a:r>
            <a:r>
              <a:rPr lang="en-US" sz="1400" dirty="0">
                <a:hlinkClick r:id="rId4"/>
              </a:rPr>
              <a:t>nxb@gmail.com</a:t>
            </a:r>
            <a:r>
              <a:rPr lang="en-US" sz="1400" dirty="0"/>
              <a:t>   {  (S01, ABC, 6, 100000, </a:t>
            </a:r>
            <a:r>
              <a:rPr lang="en-US" sz="1400" b="1" dirty="0">
                <a:solidFill>
                  <a:srgbClr val="FF0000"/>
                </a:solidFill>
              </a:rPr>
              <a:t>(NXB01, NXB-DHQG, 0844643,     </a:t>
            </a:r>
          </a:p>
          <a:p>
            <a:pPr marL="0" indent="0">
              <a:buClr>
                <a:schemeClr val="accent2"/>
              </a:buClr>
              <a:buNone/>
              <a:defRPr/>
            </a:pPr>
            <a:r>
              <a:rPr lang="en-US" sz="1400" b="1" dirty="0">
                <a:solidFill>
                  <a:schemeClr val="bg1"/>
                </a:solidFill>
                <a:hlinkClick r:id="rId4">
                  <a:extLst>
                    <a:ext uri="{A12FA001-AC4F-418D-AE19-62706E023703}">
                      <ahyp:hlinkClr xmlns:ahyp="http://schemas.microsoft.com/office/drawing/2018/hyperlinkcolor" val="tx"/>
                    </a:ext>
                  </a:extLst>
                </a:hlinkClick>
              </a:rPr>
              <a:t>                                                                                                                                                                    </a:t>
            </a:r>
            <a:r>
              <a:rPr lang="en-US" sz="1400" b="1" dirty="0">
                <a:solidFill>
                  <a:srgbClr val="FF0000"/>
                </a:solidFill>
                <a:hlinkClick r:id="rId4">
                  <a:extLst>
                    <a:ext uri="{A12FA001-AC4F-418D-AE19-62706E023703}">
                      <ahyp:hlinkClr xmlns:ahyp="http://schemas.microsoft.com/office/drawing/2018/hyperlinkcolor" val="tx"/>
                    </a:ext>
                  </a:extLst>
                </a:hlinkClick>
              </a:rPr>
              <a:t>nxb@gmail.com</a:t>
            </a:r>
            <a:r>
              <a:rPr lang="en-US" sz="1400" b="1" dirty="0">
                <a:solidFill>
                  <a:srgbClr val="FF0000"/>
                </a:solidFill>
              </a:rPr>
              <a:t>, </a:t>
            </a:r>
            <a:r>
              <a:rPr lang="en-US" sz="1400" b="1" dirty="0">
                <a:solidFill>
                  <a:srgbClr val="008000"/>
                </a:solidFill>
              </a:rPr>
              <a:t>{ Obj(TG01),Obj(TG02) }  </a:t>
            </a:r>
            <a:r>
              <a:rPr lang="en-US" sz="1400" b="1" dirty="0">
                <a:solidFill>
                  <a:srgbClr val="FF0000"/>
                </a:solidFill>
              </a:rPr>
              <a:t>)</a:t>
            </a:r>
            <a:r>
              <a:rPr lang="en-US" sz="1400" dirty="0"/>
              <a:t>    }</a:t>
            </a:r>
            <a:endParaRPr lang="en-US" sz="1600" dirty="0"/>
          </a:p>
        </p:txBody>
      </p:sp>
    </p:spTree>
    <p:extLst>
      <p:ext uri="{BB962C8B-B14F-4D97-AF65-F5344CB8AC3E}">
        <p14:creationId xmlns:p14="http://schemas.microsoft.com/office/powerpoint/2010/main" val="25025148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63D0-ECF6-AD46-AEF4-111E7E735CB9}"/>
              </a:ext>
            </a:extLst>
          </p:cNvPr>
          <p:cNvSpPr>
            <a:spLocks noGrp="1"/>
          </p:cNvSpPr>
          <p:nvPr>
            <p:ph type="title"/>
          </p:nvPr>
        </p:nvSpPr>
        <p:spPr/>
        <p:txBody>
          <a:bodyPr/>
          <a:lstStyle/>
          <a:p>
            <a:r>
              <a:rPr lang="en-US"/>
              <a:t>BÀI TẬP</a:t>
            </a:r>
          </a:p>
        </p:txBody>
      </p:sp>
      <p:sp>
        <p:nvSpPr>
          <p:cNvPr id="56321" name="Text Placeholder 2">
            <a:extLst>
              <a:ext uri="{FF2B5EF4-FFF2-40B4-BE49-F238E27FC236}">
                <a16:creationId xmlns:a16="http://schemas.microsoft.com/office/drawing/2014/main" id="{74563A88-4803-D149-A63A-A9E60E2526A9}"/>
              </a:ext>
            </a:extLst>
          </p:cNvPr>
          <p:cNvSpPr>
            <a:spLocks noGrp="1" noChangeArrowheads="1"/>
          </p:cNvSpPr>
          <p:nvPr>
            <p:ph idx="1"/>
          </p:nvPr>
        </p:nvSpPr>
        <p:spPr>
          <a:xfrm>
            <a:off x="609600" y="1166018"/>
            <a:ext cx="10972800" cy="4525963"/>
          </a:xfrm>
        </p:spPr>
        <p:txBody>
          <a:bodyPr/>
          <a:lstStyle/>
          <a:p>
            <a:pPr marL="0" indent="0">
              <a:buClr>
                <a:schemeClr val="accent2"/>
              </a:buClr>
              <a:buNone/>
              <a:defRPr/>
            </a:pPr>
            <a:r>
              <a:rPr lang="en-US" b="1" dirty="0" err="1">
                <a:solidFill>
                  <a:srgbClr val="FF0000"/>
                </a:solidFill>
              </a:rPr>
              <a:t>Bài</a:t>
            </a:r>
            <a:r>
              <a:rPr lang="en-US" b="1" dirty="0">
                <a:solidFill>
                  <a:srgbClr val="FF0000"/>
                </a:solidFill>
              </a:rPr>
              <a:t> 1. Chuyển mô hình sau sang hướng đối tượng</a:t>
            </a:r>
          </a:p>
          <a:p>
            <a:pPr marL="0" indent="0">
              <a:buClr>
                <a:schemeClr val="accent2"/>
              </a:buClr>
              <a:buNone/>
              <a:defRPr/>
            </a:pPr>
            <a:r>
              <a:rPr lang="en-US" i="1" dirty="0" err="1"/>
              <a:t>Khach</a:t>
            </a:r>
            <a:r>
              <a:rPr lang="en-US" i="1" dirty="0"/>
              <a:t>(#</a:t>
            </a:r>
            <a:r>
              <a:rPr lang="en-US" i="1" dirty="0" err="1"/>
              <a:t>msk</a:t>
            </a:r>
            <a:r>
              <a:rPr lang="en-US" i="1" dirty="0"/>
              <a:t>, </a:t>
            </a:r>
            <a:r>
              <a:rPr lang="en-US" i="1" dirty="0" err="1"/>
              <a:t>tenk</a:t>
            </a:r>
            <a:r>
              <a:rPr lang="en-US" i="1" dirty="0"/>
              <a:t>, </a:t>
            </a:r>
            <a:r>
              <a:rPr lang="en-US" i="1" dirty="0" err="1"/>
              <a:t>sdt</a:t>
            </a:r>
            <a:r>
              <a:rPr lang="en-US" i="1" dirty="0"/>
              <a:t>, email)</a:t>
            </a:r>
          </a:p>
          <a:p>
            <a:pPr marL="0" indent="0">
              <a:buClr>
                <a:schemeClr val="accent2"/>
              </a:buClr>
              <a:buNone/>
              <a:defRPr/>
            </a:pPr>
            <a:r>
              <a:rPr lang="en-US" i="1" dirty="0" err="1"/>
              <a:t>Nhanvien</a:t>
            </a:r>
            <a:r>
              <a:rPr lang="en-US" i="1" dirty="0"/>
              <a:t>(#</a:t>
            </a:r>
            <a:r>
              <a:rPr lang="en-US" i="1" dirty="0" err="1"/>
              <a:t>msnv</a:t>
            </a:r>
            <a:r>
              <a:rPr lang="en-US" i="1" dirty="0"/>
              <a:t>, </a:t>
            </a:r>
            <a:r>
              <a:rPr lang="en-US" i="1" dirty="0" err="1"/>
              <a:t>tennv</a:t>
            </a:r>
            <a:r>
              <a:rPr lang="en-US" i="1" dirty="0"/>
              <a:t>, </a:t>
            </a:r>
            <a:r>
              <a:rPr lang="en-US" i="1" dirty="0" err="1"/>
              <a:t>sdt-nv</a:t>
            </a:r>
            <a:r>
              <a:rPr lang="en-US" i="1" dirty="0"/>
              <a:t>, email-</a:t>
            </a:r>
            <a:r>
              <a:rPr lang="en-US" i="1" dirty="0" err="1"/>
              <a:t>nv</a:t>
            </a:r>
            <a:r>
              <a:rPr lang="en-US" i="1" dirty="0"/>
              <a:t>)</a:t>
            </a:r>
          </a:p>
          <a:p>
            <a:pPr marL="0" indent="0">
              <a:buClr>
                <a:schemeClr val="accent2"/>
              </a:buClr>
              <a:buNone/>
              <a:defRPr/>
            </a:pPr>
            <a:r>
              <a:rPr lang="en-US" i="1" dirty="0" err="1"/>
              <a:t>Mathang</a:t>
            </a:r>
            <a:r>
              <a:rPr lang="en-US" i="1" dirty="0"/>
              <a:t>(#</a:t>
            </a:r>
            <a:r>
              <a:rPr lang="en-US" i="1" dirty="0" err="1"/>
              <a:t>msmh</a:t>
            </a:r>
            <a:r>
              <a:rPr lang="en-US" i="1" dirty="0"/>
              <a:t>, </a:t>
            </a:r>
            <a:r>
              <a:rPr lang="en-US" i="1" dirty="0" err="1"/>
              <a:t>tenmh</a:t>
            </a:r>
            <a:r>
              <a:rPr lang="en-US" i="1" dirty="0"/>
              <a:t>)</a:t>
            </a:r>
          </a:p>
          <a:p>
            <a:pPr marL="0" indent="0">
              <a:buClr>
                <a:schemeClr val="accent2"/>
              </a:buClr>
              <a:buNone/>
              <a:defRPr/>
            </a:pPr>
            <a:r>
              <a:rPr lang="en-US" i="1" dirty="0" err="1"/>
              <a:t>Hoadon</a:t>
            </a:r>
            <a:r>
              <a:rPr lang="en-US" i="1" dirty="0"/>
              <a:t>(#</a:t>
            </a:r>
            <a:r>
              <a:rPr lang="en-US" i="1" dirty="0" err="1"/>
              <a:t>mshd</a:t>
            </a:r>
            <a:r>
              <a:rPr lang="en-US" i="1" dirty="0"/>
              <a:t>, </a:t>
            </a:r>
            <a:r>
              <a:rPr lang="en-US" i="1" dirty="0" err="1"/>
              <a:t>ngayhiod</a:t>
            </a:r>
            <a:r>
              <a:rPr lang="en-US" i="1" dirty="0"/>
              <a:t>, </a:t>
            </a:r>
            <a:r>
              <a:rPr lang="en-US" i="1" dirty="0" err="1"/>
              <a:t>tongtien</a:t>
            </a:r>
            <a:r>
              <a:rPr lang="en-US" i="1" dirty="0"/>
              <a:t>, </a:t>
            </a:r>
            <a:r>
              <a:rPr lang="en-US" i="1" dirty="0" err="1"/>
              <a:t>mskh</a:t>
            </a:r>
            <a:r>
              <a:rPr lang="en-US" i="1" dirty="0"/>
              <a:t>, </a:t>
            </a:r>
            <a:r>
              <a:rPr lang="en-US" i="1" dirty="0" err="1"/>
              <a:t>msnv</a:t>
            </a:r>
            <a:r>
              <a:rPr lang="en-US" i="1" dirty="0"/>
              <a:t>)</a:t>
            </a:r>
          </a:p>
          <a:p>
            <a:pPr marL="0" indent="0">
              <a:buClr>
                <a:schemeClr val="accent2"/>
              </a:buClr>
              <a:buNone/>
              <a:defRPr/>
            </a:pPr>
            <a:r>
              <a:rPr lang="en-US" i="1" dirty="0"/>
              <a:t>CTHD(#</a:t>
            </a:r>
            <a:r>
              <a:rPr lang="en-US" i="1" dirty="0" err="1"/>
              <a:t>mshd</a:t>
            </a:r>
            <a:r>
              <a:rPr lang="en-US" i="1" dirty="0"/>
              <a:t>, #</a:t>
            </a:r>
            <a:r>
              <a:rPr lang="en-US" i="1" dirty="0" err="1"/>
              <a:t>msmh</a:t>
            </a:r>
            <a:r>
              <a:rPr lang="en-US" i="1" dirty="0"/>
              <a:t>, SL, DG).</a:t>
            </a:r>
          </a:p>
          <a:p>
            <a:pPr marL="0" indent="0">
              <a:buClr>
                <a:schemeClr val="accent2"/>
              </a:buClr>
              <a:buNone/>
              <a:defRPr/>
            </a:pPr>
            <a:r>
              <a:rPr lang="en-US" b="1" dirty="0" err="1">
                <a:solidFill>
                  <a:srgbClr val="FF0000"/>
                </a:solidFill>
              </a:rPr>
              <a:t>Bài</a:t>
            </a:r>
            <a:r>
              <a:rPr lang="en-US" b="1" dirty="0">
                <a:solidFill>
                  <a:srgbClr val="FF0000"/>
                </a:solidFill>
              </a:rPr>
              <a:t> 2.</a:t>
            </a:r>
            <a:r>
              <a:rPr lang="en-US" b="1" dirty="0"/>
              <a:t> </a:t>
            </a:r>
            <a:r>
              <a:rPr lang="en-US" dirty="0" err="1"/>
              <a:t>Thực</a:t>
            </a:r>
            <a:r>
              <a:rPr lang="en-US" dirty="0"/>
              <a:t> </a:t>
            </a:r>
            <a:r>
              <a:rPr lang="en-US" dirty="0" err="1"/>
              <a:t>nghiệm</a:t>
            </a:r>
            <a:r>
              <a:rPr lang="en-US" dirty="0"/>
              <a:t> so </a:t>
            </a:r>
            <a:r>
              <a:rPr lang="en-US" dirty="0" err="1"/>
              <a:t>sánh</a:t>
            </a:r>
            <a:r>
              <a:rPr lang="en-US" dirty="0"/>
              <a:t> </a:t>
            </a:r>
            <a:r>
              <a:rPr lang="en-US" dirty="0" err="1"/>
              <a:t>các</a:t>
            </a:r>
            <a:r>
              <a:rPr lang="en-US" dirty="0"/>
              <a:t> </a:t>
            </a:r>
            <a:r>
              <a:rPr lang="en-US" dirty="0" err="1"/>
              <a:t>thao</a:t>
            </a:r>
            <a:r>
              <a:rPr lang="en-US" dirty="0"/>
              <a:t> </a:t>
            </a:r>
            <a:r>
              <a:rPr lang="en-US" dirty="0" err="1"/>
              <a:t>tác</a:t>
            </a:r>
            <a:r>
              <a:rPr lang="en-US" dirty="0"/>
              <a:t>: insert, update, delete, select </a:t>
            </a:r>
            <a:r>
              <a:rPr lang="en-US" dirty="0" err="1"/>
              <a:t>và</a:t>
            </a:r>
            <a:r>
              <a:rPr lang="en-US" dirty="0"/>
              <a:t> </a:t>
            </a:r>
            <a:r>
              <a:rPr lang="en-US" dirty="0" err="1"/>
              <a:t>tính</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cho</a:t>
            </a:r>
            <a:r>
              <a:rPr lang="en-US" dirty="0"/>
              <a:t> </a:t>
            </a:r>
            <a:r>
              <a:rPr lang="en-US" dirty="0" err="1"/>
              <a:t>bài</a:t>
            </a:r>
            <a:r>
              <a:rPr lang="en-US" dirty="0"/>
              <a:t> 1, 2.</a:t>
            </a:r>
          </a:p>
          <a:p>
            <a:pPr marL="0" indent="0">
              <a:buClr>
                <a:schemeClr val="accent2"/>
              </a:buClr>
              <a:buNone/>
              <a:defRPr/>
            </a:pPr>
            <a:r>
              <a:rPr lang="en-US" b="1" dirty="0" err="1">
                <a:solidFill>
                  <a:srgbClr val="FF0000"/>
                </a:solidFill>
              </a:rPr>
              <a:t>Bài</a:t>
            </a:r>
            <a:r>
              <a:rPr lang="en-US" b="1" dirty="0">
                <a:solidFill>
                  <a:srgbClr val="FF0000"/>
                </a:solidFill>
              </a:rPr>
              <a:t> 3.</a:t>
            </a:r>
            <a:r>
              <a:rPr lang="en-US" b="1" dirty="0"/>
              <a:t> </a:t>
            </a:r>
            <a:r>
              <a:rPr lang="en-US" dirty="0" err="1"/>
              <a:t>Tại</a:t>
            </a:r>
            <a:r>
              <a:rPr lang="en-US" dirty="0"/>
              <a:t> </a:t>
            </a:r>
            <a:r>
              <a:rPr lang="en-US" dirty="0" err="1"/>
              <a:t>sao</a:t>
            </a:r>
            <a:r>
              <a:rPr lang="en-US" dirty="0"/>
              <a:t> CSDLĐPT </a:t>
            </a:r>
            <a:r>
              <a:rPr lang="en-US" dirty="0" err="1"/>
              <a:t>thích</a:t>
            </a:r>
            <a:r>
              <a:rPr lang="en-US" dirty="0"/>
              <a:t> </a:t>
            </a:r>
            <a:r>
              <a:rPr lang="en-US" dirty="0" err="1"/>
              <a:t>hợp</a:t>
            </a:r>
            <a:r>
              <a:rPr lang="en-US" dirty="0"/>
              <a:t> </a:t>
            </a:r>
            <a:r>
              <a:rPr lang="en-US" dirty="0" err="1"/>
              <a:t>với</a:t>
            </a:r>
            <a:r>
              <a:rPr lang="en-US" dirty="0"/>
              <a:t> CSDLHDT, </a:t>
            </a:r>
            <a:r>
              <a:rPr lang="en-US" dirty="0" err="1"/>
              <a:t>cho</a:t>
            </a:r>
            <a:r>
              <a:rPr lang="en-US" dirty="0"/>
              <a:t> </a:t>
            </a:r>
            <a:r>
              <a:rPr lang="en-US" dirty="0" err="1"/>
              <a:t>ví</a:t>
            </a:r>
            <a:r>
              <a:rPr lang="en-US" dirty="0"/>
              <a:t> </a:t>
            </a:r>
            <a:r>
              <a:rPr lang="en-US" dirty="0" err="1"/>
              <a:t>dụ</a:t>
            </a:r>
            <a:r>
              <a:rPr lang="en-US" dirty="0"/>
              <a:t> minh </a:t>
            </a:r>
            <a:r>
              <a:rPr lang="en-US" dirty="0" err="1"/>
              <a:t>họa</a:t>
            </a:r>
            <a:r>
              <a:rPr lang="en-US" dirty="0"/>
              <a:t> </a:t>
            </a:r>
            <a:r>
              <a:rPr lang="en-US" dirty="0" err="1"/>
              <a:t>cho</a:t>
            </a:r>
            <a:r>
              <a:rPr lang="en-US" dirty="0"/>
              <a:t> </a:t>
            </a:r>
            <a:r>
              <a:rPr lang="en-US" dirty="0" err="1"/>
              <a:t>câu</a:t>
            </a:r>
            <a:r>
              <a:rPr lang="en-US" dirty="0"/>
              <a:t> </a:t>
            </a:r>
            <a:r>
              <a:rPr lang="en-US" dirty="0" err="1"/>
              <a:t>trả</a:t>
            </a:r>
            <a:r>
              <a:rPr lang="en-US" dirty="0"/>
              <a:t> </a:t>
            </a:r>
            <a:r>
              <a:rPr lang="en-US" dirty="0" err="1"/>
              <a:t>lời</a:t>
            </a:r>
            <a:r>
              <a:rPr lang="en-US" dirty="0"/>
              <a:t>. </a:t>
            </a:r>
          </a:p>
        </p:txBody>
      </p:sp>
      <p:sp>
        <p:nvSpPr>
          <p:cNvPr id="56322" name="Slide Number Placeholder 3">
            <a:extLst>
              <a:ext uri="{FF2B5EF4-FFF2-40B4-BE49-F238E27FC236}">
                <a16:creationId xmlns:a16="http://schemas.microsoft.com/office/drawing/2014/main" id="{594E5630-0B36-1844-8121-4EF45C0CDB77}"/>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defRPr/>
            </a:pPr>
            <a:fld id="{418D98E1-8949-E645-9C75-14649FABAA36}" type="slidenum">
              <a:rPr lang="en-US" altLang="en-US"/>
              <a:pPr>
                <a:defRPr/>
              </a:pPr>
              <a:t>28</a:t>
            </a:fld>
            <a:endParaRPr lang="en-US" altLang="en-US"/>
          </a:p>
        </p:txBody>
      </p:sp>
    </p:spTree>
    <p:extLst>
      <p:ext uri="{BB962C8B-B14F-4D97-AF65-F5344CB8AC3E}">
        <p14:creationId xmlns:p14="http://schemas.microsoft.com/office/powerpoint/2010/main" val="211925406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F01-8463-5D49-A8B7-970563A80459}"/>
              </a:ext>
            </a:extLst>
          </p:cNvPr>
          <p:cNvSpPr>
            <a:spLocks noGrp="1"/>
          </p:cNvSpPr>
          <p:nvPr>
            <p:ph type="title"/>
          </p:nvPr>
        </p:nvSpPr>
        <p:spPr>
          <a:xfrm>
            <a:off x="609600" y="3657600"/>
            <a:ext cx="10972800" cy="1143000"/>
          </a:xfrm>
        </p:spPr>
        <p:txBody>
          <a:bodyPr/>
          <a:lstStyle/>
          <a:p>
            <a:pPr algn="l"/>
            <a:r>
              <a:rPr lang="en-US"/>
              <a:t>ĐẶT VẤN ĐỀ</a:t>
            </a:r>
          </a:p>
        </p:txBody>
      </p:sp>
    </p:spTree>
    <p:extLst>
      <p:ext uri="{BB962C8B-B14F-4D97-AF65-F5344CB8AC3E}">
        <p14:creationId xmlns:p14="http://schemas.microsoft.com/office/powerpoint/2010/main" val="267421394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BCE9-F284-3C4F-9871-A19859501DBA}"/>
              </a:ext>
            </a:extLst>
          </p:cNvPr>
          <p:cNvSpPr>
            <a:spLocks noGrp="1"/>
          </p:cNvSpPr>
          <p:nvPr>
            <p:ph type="title"/>
          </p:nvPr>
        </p:nvSpPr>
        <p:spPr/>
        <p:txBody>
          <a:bodyPr/>
          <a:lstStyle/>
          <a:p>
            <a:r>
              <a:rPr lang="en-US"/>
              <a:t>Ưu/nhược điểm của CSDL quan hệ</a:t>
            </a:r>
          </a:p>
        </p:txBody>
      </p:sp>
      <p:sp>
        <p:nvSpPr>
          <p:cNvPr id="4" name="Content Placeholder 3">
            <a:extLst>
              <a:ext uri="{FF2B5EF4-FFF2-40B4-BE49-F238E27FC236}">
                <a16:creationId xmlns:a16="http://schemas.microsoft.com/office/drawing/2014/main" id="{B3D61512-0AF2-E44F-AD3E-098D67811B40}"/>
              </a:ext>
            </a:extLst>
          </p:cNvPr>
          <p:cNvSpPr>
            <a:spLocks noGrp="1"/>
          </p:cNvSpPr>
          <p:nvPr>
            <p:ph sz="half" idx="1"/>
          </p:nvPr>
        </p:nvSpPr>
        <p:spPr/>
        <p:txBody>
          <a:bodyPr/>
          <a:lstStyle/>
          <a:p>
            <a:r>
              <a:rPr lang="en-US" altLang="en-US" sz="2400">
                <a:solidFill>
                  <a:srgbClr val="FF0000"/>
                </a:solidFill>
              </a:rPr>
              <a:t>Nền tảng toán học vững.</a:t>
            </a:r>
          </a:p>
          <a:p>
            <a:r>
              <a:rPr lang="en-US" altLang="en-US" sz="2400"/>
              <a:t>Nhiều hệ QTCSDL hỗ trợ. </a:t>
            </a:r>
          </a:p>
          <a:p>
            <a:r>
              <a:rPr lang="en-US" altLang="en-US" sz="2400">
                <a:solidFill>
                  <a:srgbClr val="FF0000"/>
                </a:solidFill>
              </a:rPr>
              <a:t>Mô hình dữ liệu, khái niệm đơn giản, dễ hiểu.</a:t>
            </a:r>
          </a:p>
          <a:p>
            <a:r>
              <a:rPr lang="en-US" altLang="en-US" sz="2400"/>
              <a:t>Phù hợp khá nhiều các ứng dụng.</a:t>
            </a:r>
          </a:p>
          <a:p>
            <a:r>
              <a:rPr lang="en-US" altLang="en-US" sz="2400">
                <a:solidFill>
                  <a:srgbClr val="FF0000"/>
                </a:solidFill>
              </a:rPr>
              <a:t>Ngôn ngữa truy vấn SQL dễ hiểu, đáp ứng các nhu cầu người dùng.</a:t>
            </a:r>
          </a:p>
          <a:p>
            <a:r>
              <a:rPr lang="en-US" altLang="en-US" sz="2400"/>
              <a:t>Có thể phục hồi dữ liệu khi gặp sự cố.</a:t>
            </a:r>
          </a:p>
          <a:p>
            <a:r>
              <a:rPr lang="en-US" altLang="en-US" sz="2400">
                <a:solidFill>
                  <a:srgbClr val="FF0000"/>
                </a:solidFill>
              </a:rPr>
              <a:t>Dựa trên nền tảng dạng chuẩn.</a:t>
            </a:r>
          </a:p>
          <a:p>
            <a:endParaRPr lang="en-US"/>
          </a:p>
        </p:txBody>
      </p:sp>
      <p:sp>
        <p:nvSpPr>
          <p:cNvPr id="5" name="Content Placeholder 4">
            <a:extLst>
              <a:ext uri="{FF2B5EF4-FFF2-40B4-BE49-F238E27FC236}">
                <a16:creationId xmlns:a16="http://schemas.microsoft.com/office/drawing/2014/main" id="{814A3C7D-BEF6-F14C-900F-E2159E44CED0}"/>
              </a:ext>
            </a:extLst>
          </p:cNvPr>
          <p:cNvSpPr>
            <a:spLocks noGrp="1"/>
          </p:cNvSpPr>
          <p:nvPr>
            <p:ph sz="half" idx="2"/>
          </p:nvPr>
        </p:nvSpPr>
        <p:spPr/>
        <p:txBody>
          <a:bodyPr/>
          <a:lstStyle/>
          <a:p>
            <a:r>
              <a:rPr lang="en-US" altLang="en-US" sz="2400"/>
              <a:t>Ngôn ngữ truy vấn thiếu: rẻ nhánh, vòng lặp.</a:t>
            </a:r>
          </a:p>
          <a:p>
            <a:r>
              <a:rPr lang="en-US" altLang="en-US" sz="2400">
                <a:solidFill>
                  <a:srgbClr val="FF0000"/>
                </a:solidFill>
              </a:rPr>
              <a:t>Không hỗ trợ các kiểu dữ liệu phức tạp: cấu trúc, tập hợp, ảnh, tri thức. . .</a:t>
            </a:r>
          </a:p>
          <a:p>
            <a:r>
              <a:rPr lang="en-US" altLang="en-US" sz="2400"/>
              <a:t>Biểu diễn dữ liệu trái với sự biểu diễn của thực tiễn.</a:t>
            </a:r>
          </a:p>
          <a:p>
            <a:endParaRPr lang="en-US" sz="3200"/>
          </a:p>
        </p:txBody>
      </p:sp>
    </p:spTree>
    <p:extLst>
      <p:ext uri="{BB962C8B-B14F-4D97-AF65-F5344CB8AC3E}">
        <p14:creationId xmlns:p14="http://schemas.microsoft.com/office/powerpoint/2010/main" val="24724658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46D7-4760-464C-B46A-33078CC91D36}"/>
              </a:ext>
            </a:extLst>
          </p:cNvPr>
          <p:cNvSpPr>
            <a:spLocks noGrp="1"/>
          </p:cNvSpPr>
          <p:nvPr>
            <p:ph type="title"/>
          </p:nvPr>
        </p:nvSpPr>
        <p:spPr/>
        <p:txBody>
          <a:bodyPr/>
          <a:lstStyle/>
          <a:p>
            <a:r>
              <a:rPr lang="en-US"/>
              <a:t>Giải quyết</a:t>
            </a:r>
          </a:p>
        </p:txBody>
      </p:sp>
      <p:sp>
        <p:nvSpPr>
          <p:cNvPr id="5" name="Content Placeholder 4">
            <a:extLst>
              <a:ext uri="{FF2B5EF4-FFF2-40B4-BE49-F238E27FC236}">
                <a16:creationId xmlns:a16="http://schemas.microsoft.com/office/drawing/2014/main" id="{78666ACF-8A4F-DF4E-B7F5-8C76CD5DEDCE}"/>
              </a:ext>
            </a:extLst>
          </p:cNvPr>
          <p:cNvSpPr>
            <a:spLocks noGrp="1"/>
          </p:cNvSpPr>
          <p:nvPr>
            <p:ph idx="1"/>
          </p:nvPr>
        </p:nvSpPr>
        <p:spPr>
          <a:xfrm>
            <a:off x="457200" y="1066800"/>
            <a:ext cx="10972800" cy="5029200"/>
          </a:xfrm>
        </p:spPr>
        <p:txBody>
          <a:bodyPr/>
          <a:lstStyle/>
          <a:p>
            <a:r>
              <a:rPr lang="en-US" altLang="en-US"/>
              <a:t>Hướng giải quyết</a:t>
            </a:r>
          </a:p>
          <a:p>
            <a:pPr lvl="1"/>
            <a:r>
              <a:rPr lang="en-US" altLang="en-US">
                <a:solidFill>
                  <a:srgbClr val="FF0000"/>
                </a:solidFill>
              </a:rPr>
              <a:t>Mở rộng CSDLQH:</a:t>
            </a:r>
          </a:p>
          <a:p>
            <a:pPr lvl="2"/>
            <a:r>
              <a:rPr lang="en-US" altLang="en-US" sz="2400"/>
              <a:t>Mô hình ERD</a:t>
            </a:r>
          </a:p>
          <a:p>
            <a:pPr lvl="3"/>
            <a:r>
              <a:rPr lang="en-US" altLang="en-US" sz="2400">
                <a:solidFill>
                  <a:srgbClr val="FF0000"/>
                </a:solidFill>
              </a:rPr>
              <a:t>Hình thành khái niệm: TQH và CBH.</a:t>
            </a:r>
          </a:p>
          <a:p>
            <a:pPr lvl="1"/>
            <a:r>
              <a:rPr lang="en-US" altLang="en-US">
                <a:solidFill>
                  <a:srgbClr val="FF0000"/>
                </a:solidFill>
              </a:rPr>
              <a:t>Đề xuất mô hình mới:</a:t>
            </a:r>
          </a:p>
          <a:p>
            <a:pPr lvl="2"/>
            <a:r>
              <a:rPr lang="en-US" altLang="en-US" sz="2400"/>
              <a:t>Bỏ dạng chuẩn 1.</a:t>
            </a:r>
          </a:p>
          <a:p>
            <a:pPr lvl="2"/>
            <a:r>
              <a:rPr lang="en-US" altLang="en-US" sz="2400">
                <a:solidFill>
                  <a:srgbClr val="FF0000"/>
                </a:solidFill>
              </a:rPr>
              <a:t>Biểu diễn các đối tượng phức tạp.</a:t>
            </a:r>
          </a:p>
          <a:p>
            <a:r>
              <a:rPr lang="en-US" altLang="en-US"/>
              <a:t>Gồm 2 trường phái:</a:t>
            </a:r>
          </a:p>
          <a:p>
            <a:pPr lvl="1"/>
            <a:r>
              <a:rPr lang="en-US" altLang="en-US" sz="2400"/>
              <a:t>NNLTHDT  tạo tiền đề để hiệu chỉnh, xây dựng CSDL HDT.</a:t>
            </a:r>
          </a:p>
          <a:p>
            <a:pPr lvl="1"/>
            <a:r>
              <a:rPr lang="en-US" altLang="en-US" sz="2400">
                <a:solidFill>
                  <a:srgbClr val="FF0000"/>
                </a:solidFill>
              </a:rPr>
              <a:t>CSDLHDT tạo tiền đề để xây dựng NNLTHDT .</a:t>
            </a:r>
          </a:p>
          <a:p>
            <a:pPr marL="457200" lvl="1" indent="0">
              <a:buNone/>
            </a:pPr>
            <a:r>
              <a:rPr lang="en-US" altLang="en-US" sz="2400">
                <a:sym typeface="Wingdings" pitchFamily="2" charset="2"/>
              </a:rPr>
              <a:t> </a:t>
            </a:r>
            <a:r>
              <a:rPr lang="en-US" altLang="en-US" sz="2400"/>
              <a:t>TP2 có vẻ thắng thế.</a:t>
            </a:r>
            <a:endParaRPr lang="en-US" sz="2400"/>
          </a:p>
          <a:p>
            <a:endParaRPr lang="en-US"/>
          </a:p>
        </p:txBody>
      </p:sp>
    </p:spTree>
    <p:extLst>
      <p:ext uri="{BB962C8B-B14F-4D97-AF65-F5344CB8AC3E}">
        <p14:creationId xmlns:p14="http://schemas.microsoft.com/office/powerpoint/2010/main" val="26630972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F01-8463-5D49-A8B7-970563A80459}"/>
              </a:ext>
            </a:extLst>
          </p:cNvPr>
          <p:cNvSpPr>
            <a:spLocks noGrp="1"/>
          </p:cNvSpPr>
          <p:nvPr>
            <p:ph type="title"/>
          </p:nvPr>
        </p:nvSpPr>
        <p:spPr>
          <a:xfrm>
            <a:off x="609600" y="3657600"/>
            <a:ext cx="10972800" cy="1143000"/>
          </a:xfrm>
        </p:spPr>
        <p:txBody>
          <a:bodyPr/>
          <a:lstStyle/>
          <a:p>
            <a:pPr algn="l"/>
            <a:r>
              <a:rPr lang="en-US"/>
              <a:t>ĐẶC ĐIỂM CỦA CSDL HƯỚNG ĐỐI TƯỢNG</a:t>
            </a:r>
          </a:p>
        </p:txBody>
      </p:sp>
    </p:spTree>
    <p:extLst>
      <p:ext uri="{BB962C8B-B14F-4D97-AF65-F5344CB8AC3E}">
        <p14:creationId xmlns:p14="http://schemas.microsoft.com/office/powerpoint/2010/main" val="3788509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52E2-3425-4443-8CCF-924565DC1049}"/>
              </a:ext>
            </a:extLst>
          </p:cNvPr>
          <p:cNvSpPr>
            <a:spLocks noGrp="1"/>
          </p:cNvSpPr>
          <p:nvPr>
            <p:ph type="title"/>
          </p:nvPr>
        </p:nvSpPr>
        <p:spPr/>
        <p:txBody>
          <a:bodyPr/>
          <a:lstStyle/>
          <a:p>
            <a:r>
              <a:rPr lang="en-US"/>
              <a:t>CÁI KHÁI NIỆM</a:t>
            </a:r>
          </a:p>
        </p:txBody>
      </p:sp>
      <p:sp>
        <p:nvSpPr>
          <p:cNvPr id="3" name="Content Placeholder 2">
            <a:extLst>
              <a:ext uri="{FF2B5EF4-FFF2-40B4-BE49-F238E27FC236}">
                <a16:creationId xmlns:a16="http://schemas.microsoft.com/office/drawing/2014/main" id="{F1333AC4-FB04-A240-8D2F-5AF29D6EDD58}"/>
              </a:ext>
            </a:extLst>
          </p:cNvPr>
          <p:cNvSpPr>
            <a:spLocks noGrp="1"/>
          </p:cNvSpPr>
          <p:nvPr>
            <p:ph idx="1"/>
          </p:nvPr>
        </p:nvSpPr>
        <p:spPr/>
        <p:txBody>
          <a:bodyPr/>
          <a:lstStyle/>
          <a:p>
            <a:r>
              <a:rPr lang="vi-VN">
                <a:solidFill>
                  <a:srgbClr val="FF0000"/>
                </a:solidFill>
              </a:rPr>
              <a:t>Đối tượng (object)</a:t>
            </a:r>
            <a:r>
              <a:rPr lang="vi-VN"/>
              <a:t>: là sự kết hợp giữa dữ liệu và các hành vi mô tả cho một thực thể</a:t>
            </a:r>
          </a:p>
          <a:p>
            <a:r>
              <a:rPr lang="vi-VN">
                <a:solidFill>
                  <a:srgbClr val="FF0000"/>
                </a:solidFill>
              </a:rPr>
              <a:t>Tính chất (Property)</a:t>
            </a:r>
            <a:r>
              <a:rPr lang="vi-VN"/>
              <a:t>: đặc trưng của một đối tượng được chỉ định bằng một tên có thể ứng với một thuộc tính, một hàm hay một đối tượng con thành phần.</a:t>
            </a:r>
          </a:p>
          <a:p>
            <a:r>
              <a:rPr lang="fr-FR" altLang="en-US"/>
              <a:t>V</a:t>
            </a:r>
            <a:r>
              <a:rPr lang="en-US" altLang="en-US"/>
              <a:t>í dụ:</a:t>
            </a:r>
            <a:endParaRPr lang="fr-FR" altLang="en-US"/>
          </a:p>
          <a:p>
            <a:pPr lvl="1"/>
            <a:r>
              <a:rPr lang="fr-FR" altLang="en-US"/>
              <a:t>Thuộc tính đơn: tên của một người, ...</a:t>
            </a:r>
          </a:p>
          <a:p>
            <a:pPr lvl="1"/>
            <a:r>
              <a:rPr lang="fr-FR" altLang="en-US">
                <a:solidFill>
                  <a:srgbClr val="FF0000"/>
                </a:solidFill>
              </a:rPr>
              <a:t>H</a:t>
            </a:r>
            <a:r>
              <a:rPr lang="en-US" altLang="en-US">
                <a:solidFill>
                  <a:srgbClr val="FF0000"/>
                </a:solidFill>
              </a:rPr>
              <a:t>àm: Hàm tuổi (của một người), ...</a:t>
            </a:r>
            <a:endParaRPr lang="fr-FR" altLang="en-US">
              <a:solidFill>
                <a:srgbClr val="FF0000"/>
              </a:solidFill>
            </a:endParaRPr>
          </a:p>
          <a:p>
            <a:pPr lvl="1"/>
            <a:r>
              <a:rPr lang="fr-FR" altLang="en-US"/>
              <a:t>Thu</a:t>
            </a:r>
            <a:r>
              <a:rPr lang="en-US" altLang="en-US"/>
              <a:t>ộc tính kép: các con của một người, ...</a:t>
            </a:r>
          </a:p>
          <a:p>
            <a:endParaRPr lang="en-US"/>
          </a:p>
        </p:txBody>
      </p:sp>
    </p:spTree>
    <p:extLst>
      <p:ext uri="{BB962C8B-B14F-4D97-AF65-F5344CB8AC3E}">
        <p14:creationId xmlns:p14="http://schemas.microsoft.com/office/powerpoint/2010/main" val="10178551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E4DB-8C99-4843-B3AC-AFD1DA4504EE}"/>
              </a:ext>
            </a:extLst>
          </p:cNvPr>
          <p:cNvSpPr>
            <a:spLocks noGrp="1"/>
          </p:cNvSpPr>
          <p:nvPr>
            <p:ph type="title"/>
          </p:nvPr>
        </p:nvSpPr>
        <p:spPr/>
        <p:txBody>
          <a:bodyPr/>
          <a:lstStyle/>
          <a:p>
            <a:r>
              <a:rPr lang="en-US"/>
              <a:t>Đối tượng và phương thức</a:t>
            </a:r>
          </a:p>
        </p:txBody>
      </p:sp>
      <p:sp>
        <p:nvSpPr>
          <p:cNvPr id="6" name="Text Placeholder 5">
            <a:extLst>
              <a:ext uri="{FF2B5EF4-FFF2-40B4-BE49-F238E27FC236}">
                <a16:creationId xmlns:a16="http://schemas.microsoft.com/office/drawing/2014/main" id="{1FC54B8B-BB52-0A49-843B-2A849A6B5F1E}"/>
              </a:ext>
            </a:extLst>
          </p:cNvPr>
          <p:cNvSpPr>
            <a:spLocks noGrp="1"/>
          </p:cNvSpPr>
          <p:nvPr>
            <p:ph type="body" idx="1"/>
          </p:nvPr>
        </p:nvSpPr>
        <p:spPr/>
        <p:txBody>
          <a:bodyPr/>
          <a:lstStyle/>
          <a:p>
            <a:r>
              <a:rPr lang="en-US"/>
              <a:t>Đối tượng (object)</a:t>
            </a:r>
          </a:p>
        </p:txBody>
      </p:sp>
      <p:sp>
        <p:nvSpPr>
          <p:cNvPr id="4" name="Content Placeholder 3">
            <a:extLst>
              <a:ext uri="{FF2B5EF4-FFF2-40B4-BE49-F238E27FC236}">
                <a16:creationId xmlns:a16="http://schemas.microsoft.com/office/drawing/2014/main" id="{FE4CDA21-F911-C24B-B257-730B54647B77}"/>
              </a:ext>
            </a:extLst>
          </p:cNvPr>
          <p:cNvSpPr>
            <a:spLocks noGrp="1"/>
          </p:cNvSpPr>
          <p:nvPr>
            <p:ph sz="half" idx="2"/>
          </p:nvPr>
        </p:nvSpPr>
        <p:spPr/>
        <p:txBody>
          <a:bodyPr/>
          <a:lstStyle/>
          <a:p>
            <a:pPr>
              <a:lnSpc>
                <a:spcPct val="80000"/>
              </a:lnSpc>
            </a:pPr>
            <a:r>
              <a:rPr lang="en-US" altLang="en-US"/>
              <a:t>Các đối tượng có cùng tính chất, được đặc trưng bởi một cấu trúc và tập các phép toán tác dụng lên các đối tượng của lớp bằng cách che dấu cấu trúc. </a:t>
            </a:r>
          </a:p>
          <a:p>
            <a:pPr>
              <a:lnSpc>
                <a:spcPct val="80000"/>
              </a:lnSpc>
            </a:pPr>
            <a:r>
              <a:rPr lang="fr-FR" altLang="en-US">
                <a:solidFill>
                  <a:srgbClr val="FF0000"/>
                </a:solidFill>
              </a:rPr>
              <a:t>Vi</a:t>
            </a:r>
            <a:r>
              <a:rPr lang="en-US" altLang="en-US">
                <a:solidFill>
                  <a:srgbClr val="FF0000"/>
                </a:solidFill>
              </a:rPr>
              <a:t>ệc đặc tả tiến triển của các lớp đối tượng làm thành một CSDL hướng đối tượng, cho phép mô hình hoá hành vi chung của các đối tượng một cách đơn thể và mở rộng được. </a:t>
            </a:r>
          </a:p>
          <a:p>
            <a:endParaRPr lang="en-US"/>
          </a:p>
        </p:txBody>
      </p:sp>
      <p:sp>
        <p:nvSpPr>
          <p:cNvPr id="7" name="Text Placeholder 6">
            <a:extLst>
              <a:ext uri="{FF2B5EF4-FFF2-40B4-BE49-F238E27FC236}">
                <a16:creationId xmlns:a16="http://schemas.microsoft.com/office/drawing/2014/main" id="{8A59CFCA-FEC1-3D45-A6C3-95F653CC31C3}"/>
              </a:ext>
            </a:extLst>
          </p:cNvPr>
          <p:cNvSpPr>
            <a:spLocks noGrp="1"/>
          </p:cNvSpPr>
          <p:nvPr>
            <p:ph type="body" sz="quarter" idx="3"/>
          </p:nvPr>
        </p:nvSpPr>
        <p:spPr/>
        <p:txBody>
          <a:bodyPr/>
          <a:lstStyle/>
          <a:p>
            <a:r>
              <a:rPr lang="en-US"/>
              <a:t>Phương thức (method)</a:t>
            </a:r>
          </a:p>
        </p:txBody>
      </p:sp>
      <p:sp>
        <p:nvSpPr>
          <p:cNvPr id="5" name="Content Placeholder 4">
            <a:extLst>
              <a:ext uri="{FF2B5EF4-FFF2-40B4-BE49-F238E27FC236}">
                <a16:creationId xmlns:a16="http://schemas.microsoft.com/office/drawing/2014/main" id="{B7156F6C-88C5-4042-9FCF-206342A5B859}"/>
              </a:ext>
            </a:extLst>
          </p:cNvPr>
          <p:cNvSpPr>
            <a:spLocks noGrp="1"/>
          </p:cNvSpPr>
          <p:nvPr>
            <p:ph sz="quarter" idx="4"/>
          </p:nvPr>
        </p:nvSpPr>
        <p:spPr/>
        <p:txBody>
          <a:bodyPr/>
          <a:lstStyle/>
          <a:p>
            <a:pPr>
              <a:lnSpc>
                <a:spcPct val="80000"/>
              </a:lnSpc>
            </a:pPr>
            <a:r>
              <a:rPr lang="en-US" altLang="en-US">
                <a:solidFill>
                  <a:srgbClr val="FF0000"/>
                </a:solidFill>
              </a:rPr>
              <a:t>Thao tác liên kết với một lớp, xử lý hay đưa trả lại trạng thái của một đối tượng hay một phần của đối tượng thuộc lớp. </a:t>
            </a:r>
          </a:p>
          <a:p>
            <a:pPr>
              <a:lnSpc>
                <a:spcPct val="80000"/>
              </a:lnSpc>
            </a:pPr>
            <a:r>
              <a:rPr lang="fr-FR" altLang="en-US"/>
              <a:t>Một đối tượng được thao tác bởi phương thức của lớp và được thấy qua các phương pháp: nguy</a:t>
            </a:r>
            <a:r>
              <a:rPr lang="en-US" altLang="en-US"/>
              <a:t>ên lý bao gói. </a:t>
            </a:r>
            <a:r>
              <a:rPr lang="fr-FR" altLang="en-US"/>
              <a:t>Phương thức </a:t>
            </a:r>
            <a:r>
              <a:rPr lang="en-US" altLang="en-US"/>
              <a:t>có thể áp dụng được cho nhiều đối tượng thuộc các lớp khác nhau: đa lớp </a:t>
            </a:r>
            <a:r>
              <a:rPr lang="en-US" altLang="en-US">
                <a:sym typeface="Wingdings" pitchFamily="2" charset="2"/>
              </a:rPr>
              <a:t></a:t>
            </a:r>
            <a:r>
              <a:rPr lang="en-US" altLang="en-US"/>
              <a:t> dùng để mô hình hoá các mối liên kết giữa các lớp.</a:t>
            </a:r>
          </a:p>
          <a:p>
            <a:endParaRPr lang="en-US"/>
          </a:p>
        </p:txBody>
      </p:sp>
    </p:spTree>
    <p:extLst>
      <p:ext uri="{BB962C8B-B14F-4D97-AF65-F5344CB8AC3E}">
        <p14:creationId xmlns:p14="http://schemas.microsoft.com/office/powerpoint/2010/main" val="1572148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E4DB-8C99-4843-B3AC-AFD1DA4504EE}"/>
              </a:ext>
            </a:extLst>
          </p:cNvPr>
          <p:cNvSpPr>
            <a:spLocks noGrp="1"/>
          </p:cNvSpPr>
          <p:nvPr>
            <p:ph type="title"/>
          </p:nvPr>
        </p:nvSpPr>
        <p:spPr/>
        <p:txBody>
          <a:bodyPr/>
          <a:lstStyle/>
          <a:p>
            <a:r>
              <a:rPr lang="en-US"/>
              <a:t>Đối tượng và phương thức</a:t>
            </a:r>
          </a:p>
        </p:txBody>
      </p:sp>
      <p:pic>
        <p:nvPicPr>
          <p:cNvPr id="8" name="Picture 4">
            <a:extLst>
              <a:ext uri="{FF2B5EF4-FFF2-40B4-BE49-F238E27FC236}">
                <a16:creationId xmlns:a16="http://schemas.microsoft.com/office/drawing/2014/main" id="{0FD3A815-86C7-A044-8879-23E4BB42DE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6951" y="1600200"/>
            <a:ext cx="575809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807325"/>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4754</TotalTime>
  <Words>1484</Words>
  <Application>Microsoft Macintosh PowerPoint</Application>
  <PresentationFormat>Widescreen</PresentationFormat>
  <Paragraphs>200</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Courier New</vt:lpstr>
      <vt:lpstr>Verdana</vt:lpstr>
      <vt:lpstr>Wingdings</vt:lpstr>
      <vt:lpstr>Default Design</vt:lpstr>
      <vt:lpstr>CHƯƠNG 5: MỘT SỐ MÔ HÌNH CSDL TIÊN TIẾN: CSDL HƯỚNG ĐỐI TƯỢNG</vt:lpstr>
      <vt:lpstr>Nội dung</vt:lpstr>
      <vt:lpstr>ĐẶT VẤN ĐỀ</vt:lpstr>
      <vt:lpstr>Ưu/nhược điểm của CSDL quan hệ</vt:lpstr>
      <vt:lpstr>Giải quyết</vt:lpstr>
      <vt:lpstr>ĐẶC ĐIỂM CỦA CSDL HƯỚNG ĐỐI TƯỢNG</vt:lpstr>
      <vt:lpstr>CÁI KHÁI NIỆM</vt:lpstr>
      <vt:lpstr>Đối tượng và phương thức</vt:lpstr>
      <vt:lpstr>Đối tượng và phương thức</vt:lpstr>
      <vt:lpstr>Các tính chất của hướng đối tượng</vt:lpstr>
      <vt:lpstr>Các loại thừa kế</vt:lpstr>
      <vt:lpstr>Ví dụ về thừa kế</vt:lpstr>
      <vt:lpstr>Class diagram</vt:lpstr>
      <vt:lpstr>Các kiểu dữ liệu mới</vt:lpstr>
      <vt:lpstr>Các ứng dụng của CSDL hướng đối tượng</vt:lpstr>
      <vt:lpstr>CHUYỂN ĐỔI TỪ CSDL QUAN HỆ SANG CSDL HƯỚNG ĐỐI TƯỢNG</vt:lpstr>
      <vt:lpstr>VÍ DỤ VỀ CSDL HĐT (1)</vt:lpstr>
      <vt:lpstr>VÍ DỤ VỀ CSDL HĐT (2)</vt:lpstr>
      <vt:lpstr>VÍ DỤ VỀ CSDL HĐT (3)</vt:lpstr>
      <vt:lpstr>VÍ DỤ VỀ CSDL HĐT (4)</vt:lpstr>
      <vt:lpstr>So sánh hai hệ QT</vt:lpstr>
      <vt:lpstr>Chuyển từ mô hình quan hệ sang hướng đối tượng</vt:lpstr>
      <vt:lpstr>VÍ DỤ: CHUYỂN CSDL SAU SANG HƯỚNG ĐỐI TƯỢNG</vt:lpstr>
      <vt:lpstr>CHUYỂN TỪ QUAN HỆ SANG HĐT MÔ HÌNH</vt:lpstr>
      <vt:lpstr>CHUYỂN TỪ QUAN HỆ SANG HĐT MÔ HÌNH + Dữ liệu</vt:lpstr>
      <vt:lpstr>TÀI LIỆU THAM KHẢO</vt:lpstr>
      <vt:lpstr>PowerPoint Presentation</vt:lpstr>
      <vt:lpstr>BÀI TẬP</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Lưu Thanh Sơn</cp:lastModifiedBy>
  <cp:revision>961</cp:revision>
  <cp:lastPrinted>2019-06-18T07:05:10Z</cp:lastPrinted>
  <dcterms:created xsi:type="dcterms:W3CDTF">2008-06-14T04:13:27Z</dcterms:created>
  <dcterms:modified xsi:type="dcterms:W3CDTF">2021-05-13T15:51:48Z</dcterms:modified>
</cp:coreProperties>
</file>