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9" roundtripDataSignature="AMtx7mjHKDMJDUF9rNA+IWOGGgolxKNF/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0260a91ec_0_1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g2a0260a91ec_0_1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0260a91ec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2a0260a91ec_0_1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ac7b8df0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2aac7b8df02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10e723424_1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2a10e723424_1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0260a91ec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a0260a91ec_0_2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ac7b8df0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2aac7b8df02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a0260a91ec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2a0260a91ec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0260a91ec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a0260a91ec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0260a91ec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g2a0260a91ec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a0260a91ec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2a0260a91ec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aac7b8df02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2aac7b8df02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a10e723424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g2a10e723424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0260a91e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2a0260a91e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a10e723424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2a10e723424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366f78e8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a366f78e8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0260a91ec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2a0260a91ec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0260a91ec_0_2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2a0260a91ec_0_2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0260a91ec_0_1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2a0260a91ec_0_1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2"/>
          <p:cNvSpPr txBox="1"/>
          <p:nvPr>
            <p:ph type="ctrTitle"/>
          </p:nvPr>
        </p:nvSpPr>
        <p:spPr>
          <a:xfrm>
            <a:off x="822960" y="952501"/>
            <a:ext cx="7543800" cy="229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100"/>
              <a:buFont typeface="Times New Roman"/>
              <a:buNone/>
              <a:defRPr sz="51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825038" y="3341715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900"/>
              <a:buNone/>
              <a:defRPr sz="19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" name="Google Shape;23;p12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dministrator\Desktop\thesis-slide\uit-logo.png" id="24" name="Google Shape;2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99235" y="-47625"/>
            <a:ext cx="1000125" cy="100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12"/>
          <p:cNvCxnSpPr/>
          <p:nvPr/>
        </p:nvCxnSpPr>
        <p:spPr>
          <a:xfrm>
            <a:off x="857049" y="912859"/>
            <a:ext cx="74751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12"/>
          <p:cNvSpPr txBox="1"/>
          <p:nvPr/>
        </p:nvSpPr>
        <p:spPr>
          <a:xfrm>
            <a:off x="2564303" y="177799"/>
            <a:ext cx="54864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14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ĐẠI HỌC QUỐC GIA THÀNH PHỐ HỒ CHÍ MINH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1479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TRƯỜNG ĐẠI HỌC CÔNG NGHỆ THÔNG TIN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" type="body"/>
          </p:nvPr>
        </p:nvSpPr>
        <p:spPr>
          <a:xfrm rot="5400000">
            <a:off x="2736075" y="-1607452"/>
            <a:ext cx="3662400" cy="87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2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2"/>
          <p:cNvSpPr txBox="1"/>
          <p:nvPr>
            <p:ph type="title"/>
          </p:nvPr>
        </p:nvSpPr>
        <p:spPr>
          <a:xfrm rot="5400000">
            <a:off x="5370450" y="1484384"/>
            <a:ext cx="4318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" type="body"/>
          </p:nvPr>
        </p:nvSpPr>
        <p:spPr>
          <a:xfrm rot="5400000">
            <a:off x="1369875" y="-430217"/>
            <a:ext cx="4318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171450" y="957098"/>
            <a:ext cx="87915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4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5"/>
          <p:cNvSpPr txBox="1"/>
          <p:nvPr>
            <p:ph type="title"/>
          </p:nvPr>
        </p:nvSpPr>
        <p:spPr>
          <a:xfrm>
            <a:off x="822960" y="569215"/>
            <a:ext cx="75438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300"/>
              <a:buFont typeface="Times New Roman"/>
              <a:buNone/>
              <a:defRPr b="0" sz="53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" type="body"/>
          </p:nvPr>
        </p:nvSpPr>
        <p:spPr>
          <a:xfrm>
            <a:off x="822960" y="1625045"/>
            <a:ext cx="7543800" cy="25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5100"/>
              <a:buNone/>
              <a:defRPr sz="51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" name="Google Shape;47;p15"/>
          <p:cNvCxnSpPr/>
          <p:nvPr/>
        </p:nvCxnSpPr>
        <p:spPr>
          <a:xfrm>
            <a:off x="905743" y="1567896"/>
            <a:ext cx="74067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>
            <p:ph type="title"/>
          </p:nvPr>
        </p:nvSpPr>
        <p:spPr>
          <a:xfrm>
            <a:off x="822960" y="214953"/>
            <a:ext cx="7543800" cy="7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822959" y="1009649"/>
            <a:ext cx="37032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2" type="body"/>
          </p:nvPr>
        </p:nvSpPr>
        <p:spPr>
          <a:xfrm>
            <a:off x="4663440" y="1009650"/>
            <a:ext cx="37032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" type="body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8" name="Google Shape;58;p17"/>
          <p:cNvSpPr txBox="1"/>
          <p:nvPr>
            <p:ph idx="2" type="body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3" type="body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60" name="Google Shape;60;p17"/>
          <p:cNvSpPr txBox="1"/>
          <p:nvPr>
            <p:ph idx="4" type="body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>
            <p:ph type="title"/>
          </p:nvPr>
        </p:nvSpPr>
        <p:spPr>
          <a:xfrm>
            <a:off x="822960" y="3806190"/>
            <a:ext cx="75849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0"/>
          <p:cNvSpPr/>
          <p:nvPr>
            <p:ph idx="2" type="pic"/>
          </p:nvPr>
        </p:nvSpPr>
        <p:spPr>
          <a:xfrm>
            <a:off x="11" y="0"/>
            <a:ext cx="9144000" cy="36864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0"/>
          <p:cNvSpPr txBox="1"/>
          <p:nvPr>
            <p:ph idx="1" type="body"/>
          </p:nvPr>
        </p:nvSpPr>
        <p:spPr>
          <a:xfrm>
            <a:off x="822960" y="4430267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2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1"/>
          <p:cNvSpPr/>
          <p:nvPr/>
        </p:nvSpPr>
        <p:spPr>
          <a:xfrm>
            <a:off x="0" y="4750737"/>
            <a:ext cx="9144000" cy="4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  <a:defRPr b="0" i="0" sz="41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" type="body"/>
          </p:nvPr>
        </p:nvSpPr>
        <p:spPr>
          <a:xfrm>
            <a:off x="171450" y="957098"/>
            <a:ext cx="87915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61950" lvl="0" marL="457200" marR="0" rtl="0" algn="just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libri"/>
              <a:buChar char=" "/>
              <a:defRPr b="0" i="0" sz="21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49250" lvl="1" marL="914400" marR="0" rtl="0" algn="just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◦"/>
              <a:defRPr b="0" i="0" sz="1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49250" lvl="2" marL="13716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◦"/>
              <a:defRPr b="0" i="0" sz="1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9250" lvl="3" marL="18288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◦"/>
              <a:defRPr b="0" i="0" sz="1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9250" lvl="4" marL="2286000" marR="0" rtl="0" algn="just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Calibri"/>
              <a:buChar char="◦"/>
              <a:defRPr b="0" i="0" sz="1900" u="none" cap="none" strike="noStrik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" name="Google Shape;13;p11"/>
          <p:cNvCxnSpPr/>
          <p:nvPr/>
        </p:nvCxnSpPr>
        <p:spPr>
          <a:xfrm>
            <a:off x="171450" y="912859"/>
            <a:ext cx="879150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Users\Administrator\Desktop\thesis-slide\uit-logo.png" id="14" name="Google Shape;14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71450" y="159803"/>
            <a:ext cx="674182" cy="67418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/>
        </p:nvSpPr>
        <p:spPr>
          <a:xfrm>
            <a:off x="411300" y="1238774"/>
            <a:ext cx="83214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ĐỒ ÁN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TRIỂN KHAI FRAMEWORK FEDERATED LEARNING CHO PHÂN LOẠI MÃ ĐỘC PE</a:t>
            </a:r>
            <a:endParaRPr b="1" sz="330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857051" y="3352400"/>
            <a:ext cx="7366800" cy="1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127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GVHD: </a:t>
            </a:r>
            <a:r>
              <a:rPr lang="en" sz="1900">
                <a:solidFill>
                  <a:srgbClr val="2127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TS. Nguyễn Tấn Cầm</a:t>
            </a:r>
            <a:endParaRPr b="0" i="0" sz="1900" u="none" cap="none" strike="noStrike">
              <a:solidFill>
                <a:srgbClr val="2127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t/>
            </a:r>
            <a:endParaRPr b="1" i="0" sz="400" u="none" cap="none" strike="noStrike">
              <a:solidFill>
                <a:srgbClr val="2127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2127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SVTH: 	</a:t>
            </a:r>
            <a:r>
              <a:rPr b="0" i="0" lang="en" sz="1900" u="none" cap="none" strike="noStrike">
                <a:solidFill>
                  <a:srgbClr val="2127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21522019	Âu Trường Giang</a:t>
            </a:r>
            <a:endParaRPr b="0" i="0" sz="1900" u="none" cap="none" strike="noStrike">
              <a:solidFill>
                <a:srgbClr val="2127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44500" lvl="0" marL="4699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900" u="none" cap="none" strike="noStrike">
                <a:solidFill>
                  <a:srgbClr val="21274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21521806	Nguyễn Nguyễn Thành An</a:t>
            </a:r>
            <a:endParaRPr b="0" i="0" sz="1900" u="none" cap="none" strike="noStrike">
              <a:solidFill>
                <a:srgbClr val="2127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21274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</a:t>
            </a:r>
            <a:r>
              <a:rPr lang="en"/>
              <a:t>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0260a91ec_0_188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192" name="Google Shape;192;g2a0260a91ec_0_18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g2a0260a91ec_0_188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194" name="Google Shape;194;g2a0260a91ec_0_188"/>
          <p:cNvSpPr txBox="1"/>
          <p:nvPr/>
        </p:nvSpPr>
        <p:spPr>
          <a:xfrm>
            <a:off x="687150" y="1463550"/>
            <a:ext cx="776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thức tính đạo hàm cho quá trình lan truyền ngược (backpropagation):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g2a0260a91ec_0_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7554" y="2900975"/>
            <a:ext cx="5874585" cy="84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a0260a91ec_0_188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d</a:t>
            </a:r>
            <a:r>
              <a:rPr b="1" lang="en" sz="2116">
                <a:solidFill>
                  <a:schemeClr val="dk1"/>
                </a:solidFill>
              </a:rPr>
              <a:t>.	Xây dựng CNN đơn giản</a:t>
            </a:r>
            <a:endParaRPr sz="207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0260a91ec_0_197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202" name="Google Shape;202;g2a0260a91ec_0_19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g2a0260a91ec_0_197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04" name="Google Shape;204;g2a0260a91ec_0_197"/>
          <p:cNvSpPr txBox="1"/>
          <p:nvPr/>
        </p:nvSpPr>
        <p:spPr>
          <a:xfrm>
            <a:off x="687150" y="1463550"/>
            <a:ext cx="7769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thức tính hàm đơn vị tuyến tính chỉnh lưu (ReLU):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" name="Google Shape;205;g2a0260a91ec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038" y="2294700"/>
            <a:ext cx="5575625" cy="5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2a0260a91ec_0_197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d</a:t>
            </a:r>
            <a:r>
              <a:rPr b="1" lang="en" sz="2116">
                <a:solidFill>
                  <a:schemeClr val="dk1"/>
                </a:solidFill>
              </a:rPr>
              <a:t>.	Xây dựng CNN đơn giản</a:t>
            </a:r>
            <a:endParaRPr sz="207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ac7b8df02_0_11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212" name="Google Shape;212;g2aac7b8df02_0_1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g2aac7b8df02_0_11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14" name="Google Shape;214;g2aac7b8df02_0_11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e</a:t>
            </a:r>
            <a:r>
              <a:rPr b="1" lang="en" sz="2116">
                <a:solidFill>
                  <a:schemeClr val="dk1"/>
                </a:solidFill>
              </a:rPr>
              <a:t>.	V</a:t>
            </a:r>
            <a:r>
              <a:rPr b="1" lang="en" sz="2116">
                <a:solidFill>
                  <a:schemeClr val="dk1"/>
                </a:solidFill>
              </a:rPr>
              <a:t>irtual Client Engine</a:t>
            </a:r>
            <a:endParaRPr sz="2074">
              <a:solidFill>
                <a:schemeClr val="dk1"/>
              </a:solidFill>
            </a:endParaRPr>
          </a:p>
        </p:txBody>
      </p:sp>
      <p:pic>
        <p:nvPicPr>
          <p:cNvPr id="215" name="Google Shape;215;g2aac7b8df02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150" y="1028552"/>
            <a:ext cx="3290207" cy="366388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2aac7b8df02_0_11"/>
          <p:cNvSpPr txBox="1"/>
          <p:nvPr/>
        </p:nvSpPr>
        <p:spPr>
          <a:xfrm>
            <a:off x="840450" y="3815250"/>
            <a:ext cx="3290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5: Kiến trúc Flower cho federated learning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a10e723424_1_3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222" name="Google Shape;222;g2a10e723424_1_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g2a10e723424_1_3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24" name="Google Shape;224;g2a10e723424_1_3"/>
          <p:cNvSpPr txBox="1"/>
          <p:nvPr/>
        </p:nvSpPr>
        <p:spPr>
          <a:xfrm>
            <a:off x="411275" y="1483225"/>
            <a:ext cx="7014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Hệ điều hành: Ubuntu 22.04.3 LTS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Bộ nhớ: 79 GB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RAM: 12982 MB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CPU: Intel(R) Xeon(R) CPU @ 2.30GHz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GPU: NVIDIA Tesla T4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a10e723424_1_3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f</a:t>
            </a:r>
            <a:r>
              <a:rPr b="1" lang="en" sz="2116">
                <a:solidFill>
                  <a:schemeClr val="dk1"/>
                </a:solidFill>
              </a:rPr>
              <a:t>.	Môi trường sử dụng</a:t>
            </a:r>
            <a:endParaRPr sz="2074">
              <a:solidFill>
                <a:schemeClr val="dk1"/>
              </a:solidFill>
            </a:endParaRPr>
          </a:p>
        </p:txBody>
      </p:sp>
      <p:pic>
        <p:nvPicPr>
          <p:cNvPr id="226" name="Google Shape;226;g2a10e723424_1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6525" y="1805200"/>
            <a:ext cx="1732825" cy="173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0260a91ec_0_206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232" name="Google Shape;232;g2a0260a91ec_0_20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g2a0260a91ec_0_206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34" name="Google Shape;234;g2a0260a91ec_0_206"/>
          <p:cNvSpPr txBox="1"/>
          <p:nvPr/>
        </p:nvSpPr>
        <p:spPr>
          <a:xfrm>
            <a:off x="573000" y="1752300"/>
            <a:ext cx="41607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Epoch: 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 clients: 10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size: 24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Height: 224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g2a0260a91ec_0_206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g</a:t>
            </a:r>
            <a:r>
              <a:rPr b="1" lang="en" sz="2116">
                <a:solidFill>
                  <a:schemeClr val="dk1"/>
                </a:solidFill>
              </a:rPr>
              <a:t>.	</a:t>
            </a:r>
            <a:r>
              <a:rPr b="1" lang="en" sz="2116">
                <a:solidFill>
                  <a:schemeClr val="dk1"/>
                </a:solidFill>
              </a:rPr>
              <a:t>Thông số huấn luyện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236" name="Google Shape;236;g2a0260a91ec_0_206"/>
          <p:cNvSpPr txBox="1"/>
          <p:nvPr/>
        </p:nvSpPr>
        <p:spPr>
          <a:xfrm>
            <a:off x="4733700" y="1752300"/>
            <a:ext cx="38373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Width: 224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 size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set: 80%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set: 20%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ac7b8df02_0_2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242" name="Google Shape;242;g2aac7b8df02_0_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g2aac7b8df02_0_2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44" name="Google Shape;244;g2aac7b8df02_0_2"/>
          <p:cNvSpPr txBox="1"/>
          <p:nvPr/>
        </p:nvSpPr>
        <p:spPr>
          <a:xfrm>
            <a:off x="573000" y="1752300"/>
            <a:ext cx="41607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num_rounds = 5, round_timeout = None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Ray local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Mỗi client cấu hình 1 GPU và 1 CPU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g2aac7b8df02_0_2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h</a:t>
            </a:r>
            <a:r>
              <a:rPr b="1" lang="en" sz="2116">
                <a:solidFill>
                  <a:schemeClr val="dk1"/>
                </a:solidFill>
              </a:rPr>
              <a:t>.	</a:t>
            </a:r>
            <a:r>
              <a:rPr b="1" lang="en" sz="2116">
                <a:solidFill>
                  <a:schemeClr val="dk1"/>
                </a:solidFill>
              </a:rPr>
              <a:t>Federated averaging (FedAvg)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246" name="Google Shape;246;g2aac7b8df02_0_2"/>
          <p:cNvSpPr txBox="1"/>
          <p:nvPr/>
        </p:nvSpPr>
        <p:spPr>
          <a:xfrm>
            <a:off x="4733700" y="1752300"/>
            <a:ext cx="36756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Một pool với 1 actor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Khởi tạo các tham số toàn cục ban đầu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Số lượng client = 10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Epoch tốn 12-13 giây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0260a91ec_0_76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252" name="Google Shape;252;g2a0260a91ec_0_76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a</a:t>
            </a:r>
            <a:r>
              <a:rPr b="1" lang="en" sz="2116">
                <a:solidFill>
                  <a:schemeClr val="dk1"/>
                </a:solidFill>
              </a:rPr>
              <a:t>.	</a:t>
            </a:r>
            <a:r>
              <a:rPr b="1" lang="en" sz="2116">
                <a:solidFill>
                  <a:schemeClr val="dk1"/>
                </a:solidFill>
              </a:rPr>
              <a:t>Độ đo accuracy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253" name="Google Shape;253;g2a0260a91ec_0_7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g2a0260a91ec_0_76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55" name="Google Shape;255;g2a0260a91ec_0_76"/>
          <p:cNvSpPr txBox="1"/>
          <p:nvPr/>
        </p:nvSpPr>
        <p:spPr>
          <a:xfrm>
            <a:off x="687150" y="1463550"/>
            <a:ext cx="7769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Chỉ số hiệu suất được sử dụng trong học máy để đánh giá độ chính xác của một mô hình, được tính bằng công thức: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6" name="Google Shape;256;g2a0260a91ec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850" y="2820200"/>
            <a:ext cx="67722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a0260a91ec_0_88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262" name="Google Shape;262;g2a0260a91ec_0_88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b</a:t>
            </a:r>
            <a:r>
              <a:rPr b="1" lang="en" sz="2116">
                <a:solidFill>
                  <a:schemeClr val="dk1"/>
                </a:solidFill>
              </a:rPr>
              <a:t>.	Độ đo </a:t>
            </a:r>
            <a:r>
              <a:rPr b="1" lang="en" sz="2116">
                <a:solidFill>
                  <a:schemeClr val="dk1"/>
                </a:solidFill>
              </a:rPr>
              <a:t>F1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263" name="Google Shape;263;g2a0260a91ec_0_8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g2a0260a91ec_0_88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65" name="Google Shape;265;g2a0260a91ec_0_88"/>
          <p:cNvSpPr txBox="1"/>
          <p:nvPr/>
        </p:nvSpPr>
        <p:spPr>
          <a:xfrm>
            <a:off x="810600" y="2770925"/>
            <a:ext cx="752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Precision: Tỷ lệ các positive đúng (TP) so với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dự đoán.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Recall: Tỷ lệ các TP so với thực tế.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6" name="Google Shape;266;g2a0260a91ec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250" y="1463550"/>
            <a:ext cx="4943475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a0260a91ec_0_101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272" name="Google Shape;272;g2a0260a91ec_0_101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b.	Độ đo F1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273" name="Google Shape;273;g2a0260a91ec_0_10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g2a0260a91ec_0_101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75" name="Google Shape;275;g2a0260a91ec_0_101"/>
          <p:cNvSpPr txBox="1"/>
          <p:nvPr/>
        </p:nvSpPr>
        <p:spPr>
          <a:xfrm>
            <a:off x="810600" y="2770925"/>
            <a:ext cx="7522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TP: số lượng dự đoán positive đúng.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FP: số lượng dự đoán positive sai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g2a0260a91ec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00" y="1362063"/>
            <a:ext cx="43719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0260a91ec_0_130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Evaluation</a:t>
            </a:r>
            <a:endParaRPr sz="4000"/>
          </a:p>
        </p:txBody>
      </p:sp>
      <p:sp>
        <p:nvSpPr>
          <p:cNvPr id="282" name="Google Shape;282;g2a0260a91ec_0_130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b.	Độ đo F1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283" name="Google Shape;283;g2a0260a91ec_0_13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g2a0260a91ec_0_130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85" name="Google Shape;285;g2a0260a91ec_0_130"/>
          <p:cNvSpPr txBox="1"/>
          <p:nvPr/>
        </p:nvSpPr>
        <p:spPr>
          <a:xfrm>
            <a:off x="810600" y="2770925"/>
            <a:ext cx="75228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TP: số lượng dự đoán positive đúng.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FN: số lượng dự đoán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ive sai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g2a0260a91ec_0_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813" y="1524002"/>
            <a:ext cx="3762375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>
            <p:ph type="title"/>
          </p:nvPr>
        </p:nvSpPr>
        <p:spPr>
          <a:xfrm>
            <a:off x="886690" y="214952"/>
            <a:ext cx="8076334" cy="6613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Nội dung</a:t>
            </a:r>
            <a:endParaRPr sz="4000"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171450" y="957098"/>
            <a:ext cx="8791575" cy="366252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" sz="3600">
                <a:solidFill>
                  <a:schemeClr val="dk1"/>
                </a:solidFill>
              </a:rPr>
              <a:t>Introduction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" sz="3600">
                <a:solidFill>
                  <a:schemeClr val="dk1"/>
                </a:solidFill>
              </a:rPr>
              <a:t>Proposed system 	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" sz="3600">
                <a:solidFill>
                  <a:schemeClr val="dk1"/>
                </a:solidFill>
              </a:rPr>
              <a:t>Evaluation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AutoNum type="arabicPeriod"/>
            </a:pPr>
            <a:r>
              <a:rPr lang="en" sz="3600">
                <a:solidFill>
                  <a:schemeClr val="dk1"/>
                </a:solidFill>
              </a:rPr>
              <a:t>Conclusion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Evaluation</a:t>
            </a:r>
            <a:endParaRPr sz="40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t/>
            </a:r>
            <a:endParaRPr sz="4000"/>
          </a:p>
        </p:txBody>
      </p:sp>
      <p:sp>
        <p:nvSpPr>
          <p:cNvPr id="292" name="Google Shape;292;p8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8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294" name="Google Shape;294;p8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c</a:t>
            </a:r>
            <a:r>
              <a:rPr b="1" lang="en" sz="2116">
                <a:solidFill>
                  <a:schemeClr val="dk1"/>
                </a:solidFill>
              </a:rPr>
              <a:t>.	</a:t>
            </a:r>
            <a:r>
              <a:rPr b="1" lang="en" sz="2116">
                <a:solidFill>
                  <a:schemeClr val="dk1"/>
                </a:solidFill>
              </a:rPr>
              <a:t>Bảng so sánh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295" name="Google Shape;295;p8"/>
          <p:cNvSpPr txBox="1"/>
          <p:nvPr/>
        </p:nvSpPr>
        <p:spPr>
          <a:xfrm>
            <a:off x="2620950" y="3338300"/>
            <a:ext cx="390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3: So sánh chi tiết các độ đo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425" y="1806687"/>
            <a:ext cx="7013151" cy="1530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ac7b8df02_0_27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Evaluation</a:t>
            </a:r>
            <a:endParaRPr sz="40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t/>
            </a:r>
            <a:endParaRPr sz="4000"/>
          </a:p>
        </p:txBody>
      </p:sp>
      <p:sp>
        <p:nvSpPr>
          <p:cNvPr id="302" name="Google Shape;302;g2aac7b8df02_0_2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g2aac7b8df02_0_27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304" name="Google Shape;304;g2aac7b8df02_0_27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c.	Bảng so sánh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305" name="Google Shape;305;g2aac7b8df02_0_27"/>
          <p:cNvSpPr txBox="1"/>
          <p:nvPr/>
        </p:nvSpPr>
        <p:spPr>
          <a:xfrm>
            <a:off x="411275" y="3934225"/>
            <a:ext cx="3470100" cy="7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2860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6: Confusion matrix của mô hình huấn luyện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g2aac7b8df02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5987"/>
            <a:ext cx="3848207" cy="3669037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10e723424_1_19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Conclusion</a:t>
            </a:r>
            <a:endParaRPr sz="4000"/>
          </a:p>
        </p:txBody>
      </p:sp>
      <p:sp>
        <p:nvSpPr>
          <p:cNvPr id="312" name="Google Shape;312;g2a10e723424_1_1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g2a10e723424_1_19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314" name="Google Shape;314;g2a10e723424_1_19"/>
          <p:cNvSpPr txBox="1"/>
          <p:nvPr/>
        </p:nvSpPr>
        <p:spPr>
          <a:xfrm>
            <a:off x="465150" y="1689300"/>
            <a:ext cx="8213700" cy="23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Nhóm đã triển khai được framework cho federated learning: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Việc áp dụng CNN giúp thu được những kết quả khả quan.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Phương pháp Flower client thể hiện sự vượt trội.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Đóng góp phần nhỏ vào nghiên cứu FL.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9"/>
          <p:cNvSpPr txBox="1"/>
          <p:nvPr>
            <p:ph type="title"/>
          </p:nvPr>
        </p:nvSpPr>
        <p:spPr>
          <a:xfrm>
            <a:off x="200025" y="1200150"/>
            <a:ext cx="8744100" cy="18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50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</a:pPr>
            <a:r>
              <a:rPr lang="en" sz="6000">
                <a:solidFill>
                  <a:srgbClr val="4E67C8"/>
                </a:solidFill>
              </a:rPr>
              <a:t>Cảm ơn Thầy và các bạn đã chú ý lắng nghe!</a:t>
            </a:r>
            <a:endParaRPr sz="6000">
              <a:solidFill>
                <a:srgbClr val="4E67C8"/>
              </a:solidFill>
            </a:endParaRPr>
          </a:p>
        </p:txBody>
      </p:sp>
      <p:sp>
        <p:nvSpPr>
          <p:cNvPr id="321" name="Google Shape;321;p9"/>
          <p:cNvSpPr/>
          <p:nvPr/>
        </p:nvSpPr>
        <p:spPr>
          <a:xfrm>
            <a:off x="822960" y="3243833"/>
            <a:ext cx="7543800" cy="0"/>
          </a:xfrm>
          <a:custGeom>
            <a:rect b="b" l="l" r="r" t="t"/>
            <a:pathLst>
              <a:path extrusionOk="0" h="120000" w="10058400">
                <a:moveTo>
                  <a:pt x="0" y="0"/>
                </a:moveTo>
                <a:lnTo>
                  <a:pt x="10058405" y="0"/>
                </a:lnTo>
              </a:path>
            </a:pathLst>
          </a:custGeom>
          <a:noFill/>
          <a:ln cap="flat" cmpd="sng" w="19050">
            <a:solidFill>
              <a:srgbClr val="4E67C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9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11275" y="1029300"/>
            <a:ext cx="7998000" cy="23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3810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Với sự phổ biến của Internet, rủi ro về an ninh mạng ngày càng</a:t>
            </a:r>
            <a:r>
              <a:rPr lang="en" sz="2400">
                <a:solidFill>
                  <a:schemeClr val="dk1"/>
                </a:solidFill>
              </a:rPr>
              <a:t> cao</a:t>
            </a:r>
            <a:r>
              <a:rPr lang="en" sz="2400">
                <a:solidFill>
                  <a:schemeClr val="dk1"/>
                </a:solidFill>
              </a:rPr>
              <a:t>. Trong đó, mã độc trên file PE (Portable Executable) là một loại mã độc nguy hiểm. </a:t>
            </a:r>
            <a:endParaRPr sz="2400">
              <a:solidFill>
                <a:schemeClr val="dk1"/>
              </a:solidFill>
            </a:endParaRPr>
          </a:p>
          <a:p>
            <a:pPr indent="-3810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Đề tài này tập trung vào triển khai framework federated learning để phân loại mã độc PE.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24" name="Google Shape;124;p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3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0260a91ec_0_11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131" name="Google Shape;131;g2a0260a91ec_0_11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a.	</a:t>
            </a:r>
            <a:r>
              <a:rPr b="1" lang="en" sz="2116">
                <a:solidFill>
                  <a:schemeClr val="dk1"/>
                </a:solidFill>
              </a:rPr>
              <a:t>Bộ dữ liệu tiền xử lý </a:t>
            </a:r>
            <a:endParaRPr b="1" sz="211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132" name="Google Shape;132;g2a0260a91ec_0_1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g2a0260a9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00" y="1567098"/>
            <a:ext cx="6610000" cy="2586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a0260a91ec_0_11"/>
          <p:cNvSpPr txBox="1"/>
          <p:nvPr/>
        </p:nvSpPr>
        <p:spPr>
          <a:xfrm>
            <a:off x="2814300" y="4153900"/>
            <a:ext cx="35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1: Bộ dữ liệu tiền xử lý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2a0260a91ec_0_11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10e723424_2_0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141" name="Google Shape;141;g2a10e723424_2_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g2a10e723424_2_0"/>
          <p:cNvSpPr txBox="1"/>
          <p:nvPr/>
        </p:nvSpPr>
        <p:spPr>
          <a:xfrm>
            <a:off x="2814300" y="4153900"/>
            <a:ext cx="35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Bảng 1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Thông tin bộ dữ liệu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2a10e723424_2_0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pic>
        <p:nvPicPr>
          <p:cNvPr id="144" name="Google Shape;144;g2a10e723424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4300" y="1336941"/>
            <a:ext cx="3515400" cy="246960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a10e723424_2_0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a.	Bộ dữ liệu tiền xử lý </a:t>
            </a:r>
            <a:endParaRPr b="1" sz="211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74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a366f78e8b_0_3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151" name="Google Shape;151;g2a366f78e8b_0_3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b.	Tiền xử lý dữ liệu </a:t>
            </a:r>
            <a:endParaRPr b="1" sz="211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152" name="Google Shape;152;g2a366f78e8b_0_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g2a366f78e8b_0_3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pic>
        <p:nvPicPr>
          <p:cNvPr id="154" name="Google Shape;154;g2a366f78e8b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550" y="1479500"/>
            <a:ext cx="3555299" cy="2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a366f78e8b_0_3"/>
          <p:cNvSpPr txBox="1"/>
          <p:nvPr/>
        </p:nvSpPr>
        <p:spPr>
          <a:xfrm>
            <a:off x="411275" y="1567425"/>
            <a:ext cx="3555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PortEx chuyển các file PE sang dạng ảnh.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2a366f78e8b_0_3"/>
          <p:cNvSpPr txBox="1"/>
          <p:nvPr/>
        </p:nvSpPr>
        <p:spPr>
          <a:xfrm>
            <a:off x="411275" y="3845413"/>
            <a:ext cx="4388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2: Hình ảnh một file PE được chuyển thành ảnh bằng PortEx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0260a91ec_0_215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162" name="Google Shape;162;g2a0260a91ec_0_215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c</a:t>
            </a:r>
            <a:r>
              <a:rPr b="1" lang="en" sz="2116">
                <a:solidFill>
                  <a:schemeClr val="dk1"/>
                </a:solidFill>
              </a:rPr>
              <a:t>.	</a:t>
            </a:r>
            <a:r>
              <a:rPr b="1" lang="en" sz="2116">
                <a:solidFill>
                  <a:schemeClr val="dk1"/>
                </a:solidFill>
              </a:rPr>
              <a:t>Lựa chọn mô hình</a:t>
            </a:r>
            <a:r>
              <a:rPr b="1" lang="en" sz="2116">
                <a:solidFill>
                  <a:schemeClr val="dk1"/>
                </a:solidFill>
              </a:rPr>
              <a:t> </a:t>
            </a:r>
            <a:endParaRPr b="1" sz="211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163" name="Google Shape;163;g2a0260a91ec_0_21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g2a0260a91ec_0_215"/>
          <p:cNvSpPr txBox="1"/>
          <p:nvPr/>
        </p:nvSpPr>
        <p:spPr>
          <a:xfrm>
            <a:off x="2814300" y="4153900"/>
            <a:ext cx="35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3: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Mô hình CNN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a0260a91ec_0_215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pic>
        <p:nvPicPr>
          <p:cNvPr id="166" name="Google Shape;166;g2a0260a91ec_0_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949" y="1429500"/>
            <a:ext cx="4628101" cy="2284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0260a91ec_0_235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172" name="Google Shape;172;g2a0260a91ec_0_235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c</a:t>
            </a:r>
            <a:r>
              <a:rPr b="1" lang="en" sz="2116">
                <a:solidFill>
                  <a:schemeClr val="dk1"/>
                </a:solidFill>
              </a:rPr>
              <a:t>.	Lựa chọn mô hình </a:t>
            </a:r>
            <a:endParaRPr b="1" sz="2116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173" name="Google Shape;173;g2a0260a91ec_0_23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g2a0260a91ec_0_235"/>
          <p:cNvSpPr txBox="1"/>
          <p:nvPr/>
        </p:nvSpPr>
        <p:spPr>
          <a:xfrm>
            <a:off x="2814300" y="4153900"/>
            <a:ext cx="35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Hình 4: Mô hình </a:t>
            </a:r>
            <a:r>
              <a:rPr i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a0260a91ec_0_235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pic>
        <p:nvPicPr>
          <p:cNvPr id="176" name="Google Shape;176;g2a0260a91ec_0_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175" y="1543800"/>
            <a:ext cx="4057650" cy="25241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a0260a91ec_0_179"/>
          <p:cNvSpPr txBox="1"/>
          <p:nvPr>
            <p:ph type="title"/>
          </p:nvPr>
        </p:nvSpPr>
        <p:spPr>
          <a:xfrm>
            <a:off x="886690" y="214952"/>
            <a:ext cx="80763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100"/>
              <a:buFont typeface="Times New Roman"/>
              <a:buNone/>
            </a:pPr>
            <a:r>
              <a:rPr lang="en" sz="4000"/>
              <a:t>Proposed system</a:t>
            </a:r>
            <a:endParaRPr sz="4000"/>
          </a:p>
        </p:txBody>
      </p:sp>
      <p:sp>
        <p:nvSpPr>
          <p:cNvPr id="182" name="Google Shape;182;g2a0260a91ec_0_179"/>
          <p:cNvSpPr txBox="1"/>
          <p:nvPr>
            <p:ph idx="1" type="body"/>
          </p:nvPr>
        </p:nvSpPr>
        <p:spPr>
          <a:xfrm>
            <a:off x="171450" y="957100"/>
            <a:ext cx="4628100" cy="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116">
                <a:solidFill>
                  <a:schemeClr val="dk1"/>
                </a:solidFill>
              </a:rPr>
              <a:t>d</a:t>
            </a:r>
            <a:r>
              <a:rPr b="1" lang="en" sz="2116">
                <a:solidFill>
                  <a:schemeClr val="dk1"/>
                </a:solidFill>
              </a:rPr>
              <a:t>.	Xây dựng CNN đơn giản</a:t>
            </a:r>
            <a:endParaRPr sz="2074">
              <a:solidFill>
                <a:schemeClr val="dk1"/>
              </a:solidFill>
            </a:endParaRPr>
          </a:p>
        </p:txBody>
      </p:sp>
      <p:sp>
        <p:nvSpPr>
          <p:cNvPr id="183" name="Google Shape;183;g2a0260a91ec_0_179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g2a0260a91ec_0_179"/>
          <p:cNvSpPr txBox="1"/>
          <p:nvPr>
            <p:ph idx="10" type="dt"/>
          </p:nvPr>
        </p:nvSpPr>
        <p:spPr>
          <a:xfrm>
            <a:off x="411278" y="4860797"/>
            <a:ext cx="8916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lang="en"/>
              <a:t>01/12/2023</a:t>
            </a:r>
            <a:endParaRPr/>
          </a:p>
        </p:txBody>
      </p:sp>
      <p:sp>
        <p:nvSpPr>
          <p:cNvPr id="185" name="Google Shape;185;g2a0260a91ec_0_179"/>
          <p:cNvSpPr txBox="1"/>
          <p:nvPr/>
        </p:nvSpPr>
        <p:spPr>
          <a:xfrm>
            <a:off x="687150" y="1329325"/>
            <a:ext cx="77697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600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Công thức tính mất mát (Cross-Entropy Loss):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60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7415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Trong đó: </a:t>
            </a:r>
            <a:endParaRPr sz="2400">
              <a:solidFill>
                <a:srgbClr val="37415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99" lvl="0" marL="540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đầu ra của mô hình.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399" lvl="0" marL="54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là lớp thực tế.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6" name="Google Shape;186;g2a0260a91ec_0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9384" y="2003000"/>
            <a:ext cx="4710931" cy="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