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79" r:id="rId6"/>
    <p:sldId id="261" r:id="rId7"/>
    <p:sldId id="262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8" r:id="rId19"/>
  </p:sldIdLst>
  <p:sldSz cx="12192000" cy="6858000"/>
  <p:notesSz cx="7045325" cy="9345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euIZVJ0ciVMGrP3zIsEI94TT+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7823"/>
  </p:normalViewPr>
  <p:slideViewPr>
    <p:cSldViewPr snapToGrid="0">
      <p:cViewPr varScale="1">
        <p:scale>
          <a:sx n="98" d="100"/>
          <a:sy n="98" d="100"/>
        </p:scale>
        <p:origin x="13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0975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192" name="Google Shape;192;p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  <p:sp>
        <p:nvSpPr>
          <p:cNvPr id="204" name="Google Shape;204;p1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1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endParaRPr lang="vi-VN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endParaRPr lang="vi-VN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20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endParaRPr lang="vi-VN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5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6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755649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768351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3"/>
          </p:nvPr>
        </p:nvSpPr>
        <p:spPr>
          <a:xfrm>
            <a:off x="6191251" y="39624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768351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3"/>
          </p:nvPr>
        </p:nvSpPr>
        <p:spPr>
          <a:xfrm>
            <a:off x="6191251" y="39624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 rot="5400000">
            <a:off x="7242176" y="1827742"/>
            <a:ext cx="5715000" cy="266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 rot="5400000">
            <a:off x="1801284" y="-740834"/>
            <a:ext cx="5715000" cy="780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 rot="5400000">
            <a:off x="3956049" y="-1447800"/>
            <a:ext cx="42672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755649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/>
          <p:nvPr/>
        </p:nvSpPr>
        <p:spPr>
          <a:xfrm>
            <a:off x="812801" y="1566863"/>
            <a:ext cx="10610849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8"/>
          <p:cNvCxnSpPr/>
          <p:nvPr/>
        </p:nvCxnSpPr>
        <p:spPr>
          <a:xfrm>
            <a:off x="812800" y="6172200"/>
            <a:ext cx="10566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iobe.com/tiobe-inde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title"/>
          </p:nvPr>
        </p:nvSpPr>
        <p:spPr>
          <a:xfrm>
            <a:off x="3006726" y="285750"/>
            <a:ext cx="6886575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TP.HCM</a:t>
            </a: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body" idx="1"/>
          </p:nvPr>
        </p:nvSpPr>
        <p:spPr>
          <a:xfrm>
            <a:off x="1137424" y="1628776"/>
            <a:ext cx="10381786" cy="44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3600"/>
              <a:buNone/>
            </a:pPr>
            <a:br>
              <a:rPr lang="en-US" sz="3600" dirty="0">
                <a:solidFill>
                  <a:srgbClr val="B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IE303</a:t>
            </a:r>
            <a:endParaRPr dirty="0"/>
          </a:p>
          <a:p>
            <a:pPr marL="0" indent="0" algn="ctr">
              <a:spcBef>
                <a:spcPts val="680"/>
              </a:spcBef>
              <a:buSzPts val="3400"/>
              <a:buNone/>
            </a:pPr>
            <a:r>
              <a:rPr lang="en-US" sz="34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 dirty="0"/>
          </a:p>
        </p:txBody>
      </p:sp>
      <p:sp>
        <p:nvSpPr>
          <p:cNvPr id="108" name="Google Shape;108;p1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4880517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 b="1"/>
          </a:p>
        </p:txBody>
      </p:sp>
      <p:sp>
        <p:nvSpPr>
          <p:cNvPr id="110" name="Google Shape;110;p1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</a:t>
            </a:fld>
            <a:endParaRPr b="1"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637" y="136526"/>
            <a:ext cx="1452562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-2743200" y="990601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3" name="Google Shape;113;p1" descr="A close up of a logo &#10; 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8325" y="1869893"/>
            <a:ext cx="1203325" cy="2353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4295371" y="3785360"/>
            <a:ext cx="5562600" cy="9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Thạc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sĩ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Kiệt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Picture 11" descr="A picture containing box, sign&#10;&#10;Description automatically generated">
            <a:extLst>
              <a:ext uri="{FF2B5EF4-FFF2-40B4-BE49-F238E27FC236}">
                <a16:creationId xmlns:a16="http://schemas.microsoft.com/office/drawing/2014/main" id="{72E3FAB0-C17C-824B-A933-A8DDA5829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07" y="1869893"/>
            <a:ext cx="2041066" cy="2353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825190" y="304801"/>
            <a:ext cx="10582508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xếp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hạng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endParaRPr dirty="0"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825190" y="1752600"/>
            <a:ext cx="1058250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514350">
              <a:spcBef>
                <a:spcPts val="0"/>
              </a:spcBef>
              <a:buSzPts val="2600"/>
              <a:buFont typeface="Noto Sans Symbols"/>
              <a:buChar char="❖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Theo TIOBE: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2021):</a:t>
            </a:r>
            <a:endParaRPr dirty="0"/>
          </a:p>
        </p:txBody>
      </p:sp>
      <p:sp>
        <p:nvSpPr>
          <p:cNvPr id="185" name="Google Shape;185;p8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VNU-HCM</a:t>
            </a:r>
            <a:endParaRPr b="1" dirty="0"/>
          </a:p>
        </p:txBody>
      </p:sp>
      <p:sp>
        <p:nvSpPr>
          <p:cNvPr id="186" name="Google Shape;186;p8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87" name="Google Shape;187;p8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10</a:t>
            </a:fld>
            <a:endParaRPr b="1"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E03D39-B2DE-CF47-B716-D735893B1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22" y="2269423"/>
            <a:ext cx="6019800" cy="3517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907A8-7B84-D64E-9B38-7CC804BF12AD}"/>
              </a:ext>
            </a:extLst>
          </p:cNvPr>
          <p:cNvSpPr txBox="1"/>
          <p:nvPr/>
        </p:nvSpPr>
        <p:spPr>
          <a:xfrm>
            <a:off x="3324922" y="5786825"/>
            <a:ext cx="20970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www.tiobe.com/tiobe-index</a:t>
            </a:r>
            <a:endParaRPr lang="en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825190" y="304801"/>
            <a:ext cx="10582508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Bảng xếp hạng ngôn ngữ lập trình (tt)</a:t>
            </a:r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body" idx="1"/>
          </p:nvPr>
        </p:nvSpPr>
        <p:spPr>
          <a:xfrm>
            <a:off x="825190" y="1752600"/>
            <a:ext cx="1058250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spcBef>
                <a:spcPts val="0"/>
              </a:spcBef>
              <a:buSzPts val="2600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PYPL (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PopularitY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of Programming Language)</a:t>
            </a:r>
            <a:endParaRPr dirty="0"/>
          </a:p>
          <a:p>
            <a:pPr marL="469900" indent="-304800">
              <a:spcBef>
                <a:spcPts val="520"/>
              </a:spcBef>
              <a:buSzPts val="2600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97" name="Google Shape;197;p9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98" name="Google Shape;198;p9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11</a:t>
            </a:fld>
            <a:endParaRPr b="1" dirty="0"/>
          </a:p>
        </p:txBody>
      </p:sp>
      <p:sp>
        <p:nvSpPr>
          <p:cNvPr id="200" name="Google Shape;200;p9"/>
          <p:cNvSpPr txBox="1"/>
          <p:nvPr/>
        </p:nvSpPr>
        <p:spPr>
          <a:xfrm>
            <a:off x="1375007" y="2613150"/>
            <a:ext cx="30321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500"/>
            </a:pP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Google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4D869B5-D469-CF40-89CD-7A71D37F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48" y="2319454"/>
            <a:ext cx="4395008" cy="3697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14039" y="304801"/>
            <a:ext cx="1061596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đầu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814039" y="1752600"/>
            <a:ext cx="1061596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spcBef>
                <a:spcPts val="0"/>
              </a:spcBef>
              <a:buSzPts val="2800"/>
              <a:buFont typeface="Noto Sans Symbols"/>
              <a:buChar char="❖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Java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endParaRPr dirty="0"/>
          </a:p>
          <a:p>
            <a:pPr marL="469900" indent="-469900">
              <a:spcBef>
                <a:spcPts val="1400"/>
              </a:spcBef>
              <a:buSzPts val="2800"/>
              <a:buFont typeface="Noto Sans Symbols"/>
              <a:buChar char="❖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Biên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endParaRPr dirty="0"/>
          </a:p>
          <a:p>
            <a:pPr marL="469900" indent="-469900">
              <a:spcBef>
                <a:spcPts val="1400"/>
              </a:spcBef>
              <a:buSzPts val="2800"/>
              <a:buFont typeface="Noto Sans Symbols"/>
              <a:buChar char="❖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indent="-304800">
              <a:spcBef>
                <a:spcPts val="520"/>
              </a:spcBef>
              <a:buSzPts val="2600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/>
          </a:p>
        </p:txBody>
      </p:sp>
      <p:sp>
        <p:nvSpPr>
          <p:cNvPr id="209" name="Google Shape;209;p10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210" name="Google Shape;210;p10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12</a:t>
            </a:fld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825189" y="304801"/>
            <a:ext cx="105936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endParaRPr dirty="0"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1233055" y="3181428"/>
            <a:ext cx="3762807" cy="140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SzPts val="2800"/>
              <a:buNone/>
            </a:pPr>
            <a:r>
              <a:rPr lang="en-US" sz="22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Chương</a:t>
            </a:r>
            <a:r>
              <a:rPr lang="en-US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dòng</a:t>
            </a:r>
            <a:r>
              <a:rPr lang="en-US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: Hello World!</a:t>
            </a:r>
            <a:endParaRPr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04800">
              <a:spcBef>
                <a:spcPts val="520"/>
              </a:spcBef>
              <a:buSzPts val="2600"/>
              <a:buNone/>
            </a:pPr>
            <a:endParaRPr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/>
          </a:p>
        </p:txBody>
      </p:sp>
      <p:sp>
        <p:nvSpPr>
          <p:cNvPr id="219" name="Google Shape;219;p11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220" name="Google Shape;220;p11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13</a:t>
            </a:fld>
            <a:endParaRPr b="1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1777A2-B6D2-3A4B-94FE-059CED47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30" y="1693971"/>
            <a:ext cx="4389863" cy="4551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>
            <a:spLocks noGrp="1"/>
          </p:cNvSpPr>
          <p:nvPr>
            <p:ph type="title"/>
          </p:nvPr>
        </p:nvSpPr>
        <p:spPr>
          <a:xfrm>
            <a:off x="825190" y="304801"/>
            <a:ext cx="1060481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biên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228" name="Google Shape;228;p12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14</a:t>
            </a:fld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825189" y="1633537"/>
            <a:ext cx="1060480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spcBef>
                <a:spcPts val="0"/>
              </a:spcBef>
              <a:buSzPts val="3000"/>
              <a:buFont typeface="Noto Sans Symbols"/>
              <a:buChar char="❖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lệnh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(command line)</a:t>
            </a:r>
            <a:endParaRPr dirty="0"/>
          </a:p>
          <a:p>
            <a:pPr marL="469900" indent="-469900">
              <a:spcBef>
                <a:spcPts val="600"/>
              </a:spcBef>
              <a:buSzPts val="3000"/>
              <a:buNone/>
            </a:pPr>
            <a:r>
              <a:rPr lang="en-US" dirty="0"/>
              <a:t>	</a:t>
            </a:r>
            <a:endParaRPr dirty="0"/>
          </a:p>
          <a:p>
            <a:pPr marL="469900" indent="-469900">
              <a:spcBef>
                <a:spcPts val="640"/>
              </a:spcBef>
              <a:buSzPts val="3200"/>
              <a:buNone/>
            </a:pP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javac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file.java</a:t>
            </a:r>
            <a:endParaRPr b="1" dirty="0"/>
          </a:p>
          <a:p>
            <a:pPr marL="469900" indent="-469900">
              <a:spcBef>
                <a:spcPts val="600"/>
              </a:spcBef>
              <a:buSzPts val="3000"/>
              <a:buNone/>
            </a:pPr>
            <a:endParaRPr dirty="0"/>
          </a:p>
          <a:p>
            <a:pPr marL="469900" indent="-279400">
              <a:spcBef>
                <a:spcPts val="600"/>
              </a:spcBef>
              <a:buSzPts val="3000"/>
              <a:buNone/>
            </a:pPr>
            <a:endParaRPr dirty="0"/>
          </a:p>
          <a:p>
            <a:pPr marL="469900" indent="-469900">
              <a:spcBef>
                <a:spcPts val="600"/>
              </a:spcBef>
              <a:buSzPts val="3000"/>
              <a:buNone/>
            </a:pPr>
            <a:endParaRPr dirty="0"/>
          </a:p>
          <a:p>
            <a:pPr marL="469900" indent="-279400">
              <a:spcBef>
                <a:spcPts val="600"/>
              </a:spcBef>
              <a:buSzPts val="3000"/>
              <a:buNone/>
            </a:pPr>
            <a:endParaRPr dirty="0"/>
          </a:p>
        </p:txBody>
      </p:sp>
      <p:graphicFrame>
        <p:nvGraphicFramePr>
          <p:cNvPr id="232" name="Google Shape;232;p12"/>
          <p:cNvGraphicFramePr/>
          <p:nvPr/>
        </p:nvGraphicFramePr>
        <p:xfrm>
          <a:off x="6553200" y="1371600"/>
          <a:ext cx="362426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3624262" imgH="4724400" progId="Word.Picture.8">
                  <p:embed/>
                </p:oleObj>
              </mc:Choice>
              <mc:Fallback>
                <p:oleObj r:id="rId4" imgW="3624262" imgH="4724400" progId="Word.Picture.8">
                  <p:embed/>
                  <p:pic>
                    <p:nvPicPr>
                      <p:cNvPr id="232" name="Google Shape;232;p1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553200" y="1371600"/>
                        <a:ext cx="362426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802888" y="304801"/>
            <a:ext cx="9298374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dirty="0"/>
          </a:p>
        </p:txBody>
      </p:sp>
      <p:sp>
        <p:nvSpPr>
          <p:cNvPr id="239" name="Google Shape;239;p13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/>
          </a:p>
        </p:txBody>
      </p:sp>
      <p:sp>
        <p:nvSpPr>
          <p:cNvPr id="240" name="Google Shape;240;p13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 b="1"/>
          </a:p>
        </p:txBody>
      </p:sp>
      <p:sp>
        <p:nvSpPr>
          <p:cNvPr id="241" name="Google Shape;241;p13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15</a:t>
            </a:fld>
            <a:endParaRPr b="1"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802888" y="1633537"/>
            <a:ext cx="1009371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spcBef>
                <a:spcPts val="0"/>
              </a:spcBef>
              <a:buSzPts val="3000"/>
              <a:buFont typeface="Noto Sans Symbols"/>
              <a:buChar char="❖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CT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lệnh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(command line)</a:t>
            </a:r>
            <a:endParaRPr dirty="0"/>
          </a:p>
          <a:p>
            <a:pPr marL="469900" indent="-469900" algn="ctr">
              <a:spcBef>
                <a:spcPts val="640"/>
              </a:spcBef>
              <a:buSzPts val="32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java 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endParaRPr b="1" dirty="0"/>
          </a:p>
          <a:p>
            <a:pPr marL="469900" indent="-469900">
              <a:spcBef>
                <a:spcPts val="600"/>
              </a:spcBef>
              <a:buSzPts val="3000"/>
              <a:buNone/>
            </a:pPr>
            <a:endParaRPr dirty="0"/>
          </a:p>
          <a:p>
            <a:pPr marL="469900" indent="-279400">
              <a:spcBef>
                <a:spcPts val="600"/>
              </a:spcBef>
              <a:buSzPts val="3000"/>
              <a:buNone/>
            </a:pPr>
            <a:endParaRPr dirty="0"/>
          </a:p>
          <a:p>
            <a:pPr marL="469900" indent="-469900">
              <a:spcBef>
                <a:spcPts val="600"/>
              </a:spcBef>
              <a:buSzPts val="3000"/>
              <a:buNone/>
            </a:pPr>
            <a:endParaRPr dirty="0"/>
          </a:p>
          <a:p>
            <a:pPr marL="469900" indent="-279400">
              <a:spcBef>
                <a:spcPts val="600"/>
              </a:spcBef>
              <a:buSzPts val="3000"/>
              <a:buNone/>
            </a:pPr>
            <a:endParaRPr dirty="0"/>
          </a:p>
        </p:txBody>
      </p:sp>
      <p:graphicFrame>
        <p:nvGraphicFramePr>
          <p:cNvPr id="243" name="Google Shape;243;p13"/>
          <p:cNvGraphicFramePr/>
          <p:nvPr/>
        </p:nvGraphicFramePr>
        <p:xfrm>
          <a:off x="2362200" y="2590800"/>
          <a:ext cx="73914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4" imgW="7391400" imgH="3695700" progId="Word.Picture.8">
                  <p:embed/>
                </p:oleObj>
              </mc:Choice>
              <mc:Fallback>
                <p:oleObj r:id="rId4" imgW="7391400" imgH="3695700" progId="Word.Picture.8">
                  <p:embed/>
                  <p:pic>
                    <p:nvPicPr>
                      <p:cNvPr id="243" name="Google Shape;243;p1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362200" y="2590800"/>
                        <a:ext cx="73914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6341" y="304801"/>
            <a:ext cx="10537903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lệnh</a:t>
            </a:r>
            <a:endParaRPr dirty="0"/>
          </a:p>
        </p:txBody>
      </p:sp>
      <p:sp>
        <p:nvSpPr>
          <p:cNvPr id="250" name="Google Shape;250;p14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/>
          </a:p>
        </p:txBody>
      </p:sp>
      <p:sp>
        <p:nvSpPr>
          <p:cNvPr id="251" name="Google Shape;251;p14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 b="1"/>
          </a:p>
        </p:txBody>
      </p:sp>
      <p:sp>
        <p:nvSpPr>
          <p:cNvPr id="252" name="Google Shape;252;p14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16</a:t>
            </a:fld>
            <a:endParaRPr b="1"/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2133600" y="1633537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000"/>
              <a:buNone/>
            </a:pPr>
            <a:endParaRPr/>
          </a:p>
          <a:p>
            <a:pPr marL="0" indent="0" algn="ctr">
              <a:spcBef>
                <a:spcPts val="600"/>
              </a:spcBef>
              <a:buSzPts val="3000"/>
              <a:buNone/>
            </a:pPr>
            <a:endParaRPr b="1"/>
          </a:p>
          <a:p>
            <a:pPr marL="0" indent="0">
              <a:spcBef>
                <a:spcPts val="600"/>
              </a:spcBef>
              <a:buSzPts val="3000"/>
              <a:buNone/>
            </a:pPr>
            <a:endParaRPr/>
          </a:p>
          <a:p>
            <a:pPr marL="0" indent="0">
              <a:spcBef>
                <a:spcPts val="600"/>
              </a:spcBef>
              <a:buSzPts val="3000"/>
              <a:buNone/>
            </a:pPr>
            <a:endParaRPr/>
          </a:p>
          <a:p>
            <a:pPr marL="0" indent="0">
              <a:spcBef>
                <a:spcPts val="600"/>
              </a:spcBef>
              <a:buSzPts val="3000"/>
              <a:buNone/>
            </a:pPr>
            <a:endParaRPr/>
          </a:p>
          <a:p>
            <a:pPr marL="469900" indent="-279400">
              <a:spcBef>
                <a:spcPts val="600"/>
              </a:spcBef>
              <a:buSzPts val="3000"/>
              <a:buNone/>
            </a:pP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2328862" y="18256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buClr>
                <a:schemeClr val="dk1"/>
              </a:buClr>
              <a:buSzPts val="2800"/>
            </a:pP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javac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Welcome.java</a:t>
            </a:r>
            <a:endParaRPr dirty="0"/>
          </a:p>
          <a:p>
            <a:pPr marL="469900" indent="-469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indent="-469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Welcome</a:t>
            </a:r>
            <a:endParaRPr dirty="0"/>
          </a:p>
          <a:p>
            <a:pPr marL="469900" indent="-469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indent="-469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output:...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title"/>
          </p:nvPr>
        </p:nvSpPr>
        <p:spPr>
          <a:xfrm>
            <a:off x="2100262" y="304801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body" idx="1"/>
          </p:nvPr>
        </p:nvSpPr>
        <p:spPr>
          <a:xfrm>
            <a:off x="2090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spcBef>
                <a:spcPts val="0"/>
              </a:spcBef>
              <a:buSzPts val="6000"/>
              <a:buNone/>
            </a:pPr>
            <a:r>
              <a:rPr lang="en-US" sz="6000" b="1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Hỏi</a:t>
            </a:r>
            <a:r>
              <a:rPr lang="en-US" sz="6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en-US" sz="6000" b="1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endParaRPr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UIT, VNU-HCM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Java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17</a:t>
            </a:fld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title"/>
          </p:nvPr>
        </p:nvSpPr>
        <p:spPr>
          <a:xfrm>
            <a:off x="2100262" y="304801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body" idx="1"/>
          </p:nvPr>
        </p:nvSpPr>
        <p:spPr>
          <a:xfrm>
            <a:off x="2090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50" lvl="1" indent="0">
              <a:spcBef>
                <a:spcPts val="0"/>
              </a:spcBef>
              <a:buSzPts val="26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1" indent="0">
              <a:spcBef>
                <a:spcPts val="520"/>
              </a:spcBef>
              <a:buSzPts val="26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1" indent="0">
              <a:spcBef>
                <a:spcPts val="520"/>
              </a:spcBef>
              <a:buSzPts val="26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1" indent="0" algn="ctr">
              <a:spcBef>
                <a:spcPts val="1000"/>
              </a:spcBef>
              <a:buSzPts val="5000"/>
              <a:buNone/>
            </a:pPr>
            <a:r>
              <a:rPr lang="en-US" sz="5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ơn!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UIT, VNU-HCM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Java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18</a:t>
            </a:fld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791736" y="304801"/>
            <a:ext cx="10660564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Sơ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nét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791736" y="1752600"/>
            <a:ext cx="1066056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514350" algn="just">
              <a:spcBef>
                <a:spcPts val="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dirty="0"/>
          </a:p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</a:p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cs typeface="Times New Roman"/>
                <a:sym typeface="Times New Roman"/>
              </a:rPr>
              <a:t>Những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Times New Roman"/>
              </a:rPr>
              <a:t>công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Times New Roman"/>
              </a:rPr>
              <a:t>nghệ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Java</a:t>
            </a:r>
          </a:p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Times New Roman"/>
              </a:rPr>
              <a:t>chương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Times New Roman"/>
              </a:rPr>
              <a:t>trình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: Hello world!</a:t>
            </a:r>
            <a:endParaRPr dirty="0"/>
          </a:p>
        </p:txBody>
      </p:sp>
      <p:sp>
        <p:nvSpPr>
          <p:cNvPr id="122" name="Google Shape;122;p2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23" name="Google Shape;123;p2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 b="1"/>
          </a:p>
        </p:txBody>
      </p:sp>
      <p:sp>
        <p:nvSpPr>
          <p:cNvPr id="124" name="Google Shape;124;p2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814039" y="304801"/>
            <a:ext cx="1060481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814038" y="1752600"/>
            <a:ext cx="1060480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514350" algn="just">
              <a:spcBef>
                <a:spcPts val="0"/>
              </a:spcBef>
              <a:buSzPts val="2600"/>
              <a:buFont typeface="Noto Sans Symbols"/>
              <a:buChar char="❖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1991: James Gosling and Sun Microsystem</a:t>
            </a:r>
            <a:endParaRPr dirty="0"/>
          </a:p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Oak</a:t>
            </a:r>
            <a:endParaRPr dirty="0"/>
          </a:p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endParaRPr dirty="0"/>
          </a:p>
        </p:txBody>
      </p:sp>
      <p:sp>
        <p:nvSpPr>
          <p:cNvPr id="132" name="Google Shape;132;p3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34" name="Google Shape;134;p3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3</a:t>
            </a:fld>
            <a:endParaRPr b="1" dirty="0"/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E6F55F7-0075-6D49-8B1C-C745EB7C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54" y="2668084"/>
            <a:ext cx="4264647" cy="320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825190" y="304801"/>
            <a:ext cx="9276072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825190" y="1752600"/>
            <a:ext cx="1068286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1995: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tên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Java. </a:t>
            </a:r>
            <a:endParaRPr dirty="0"/>
          </a:p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Java: JDK</a:t>
            </a:r>
            <a:endParaRPr dirty="0"/>
          </a:p>
        </p:txBody>
      </p:sp>
      <p:sp>
        <p:nvSpPr>
          <p:cNvPr id="132" name="Google Shape;132;p3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34" name="Google Shape;134;p3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4</a:t>
            </a:fld>
            <a:endParaRPr b="1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F2A879-ADE8-F54D-A836-56D388B7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93" y="2865861"/>
            <a:ext cx="6088570" cy="30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4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825190" y="304801"/>
            <a:ext cx="9276072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825190" y="1752600"/>
            <a:ext cx="1056020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514350" algn="just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loạt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Java:</a:t>
            </a:r>
          </a:p>
          <a:p>
            <a:pPr marL="1409700" lvl="2" indent="-514350" algn="just">
              <a:spcBef>
                <a:spcPts val="520"/>
              </a:spcBef>
              <a:buSzPts val="26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J2SE</a:t>
            </a:r>
          </a:p>
          <a:p>
            <a:pPr marL="1409700" lvl="2" indent="-514350" algn="just">
              <a:spcBef>
                <a:spcPts val="520"/>
              </a:spcBef>
              <a:buSzPts val="26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J2ME</a:t>
            </a:r>
          </a:p>
          <a:p>
            <a:pPr marL="1409700" lvl="2" indent="-514350" algn="just">
              <a:spcBef>
                <a:spcPts val="520"/>
              </a:spcBef>
              <a:buSzPts val="26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J2EE</a:t>
            </a:r>
          </a:p>
          <a:p>
            <a:pPr marL="1409700" lvl="2" indent="-514350" algn="just">
              <a:spcBef>
                <a:spcPts val="520"/>
              </a:spcBef>
              <a:buSzPts val="26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  <a:p>
            <a:pPr marL="1409700" lvl="2" indent="-514350" algn="just">
              <a:spcBef>
                <a:spcPts val="520"/>
              </a:spcBef>
              <a:buSzPts val="26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Struts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 b="1"/>
          </a:p>
        </p:txBody>
      </p:sp>
      <p:sp>
        <p:nvSpPr>
          <p:cNvPr id="134" name="Google Shape;134;p3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5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2351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825190" y="304801"/>
            <a:ext cx="10582508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endParaRPr dirty="0"/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825189" y="1752600"/>
            <a:ext cx="1058250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lnSpc>
                <a:spcPct val="90000"/>
              </a:lnSpc>
              <a:spcBef>
                <a:spcPts val="0"/>
              </a:spcBef>
              <a:buSzPts val="2600"/>
              <a:buFont typeface="Noto Sans Symbols"/>
              <a:buChar char="❖"/>
            </a:pPr>
            <a:r>
              <a:rPr lang="en-US" sz="26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Standard Edition (J2SE)</a:t>
            </a:r>
            <a:endParaRPr dirty="0"/>
          </a:p>
          <a:p>
            <a:pPr marL="908050" lvl="1" indent="-442912" algn="just">
              <a:lnSpc>
                <a:spcPct val="90000"/>
              </a:lnSpc>
              <a:spcBef>
                <a:spcPts val="460"/>
              </a:spcBef>
              <a:buSzPts val="2400"/>
              <a:buFont typeface="Noto Sans Symbols"/>
              <a:buChar char="▪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J2SE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phiên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Java,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phiên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(desktop).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8050" lvl="1" indent="-436562" algn="just">
              <a:lnSpc>
                <a:spcPct val="90000"/>
              </a:lnSpc>
              <a:spcBef>
                <a:spcPts val="460"/>
              </a:spcBef>
              <a:buSzPts val="2300"/>
              <a:buFont typeface="Noto Sans Symbols"/>
              <a:buChar char="▪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OOP, Swing, JDBC, …</a:t>
            </a:r>
            <a:endParaRPr dirty="0"/>
          </a:p>
          <a:p>
            <a:pPr marL="469900" indent="-469900">
              <a:lnSpc>
                <a:spcPct val="90000"/>
              </a:lnSpc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sz="26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Enterprise Edition (J2EE)</a:t>
            </a:r>
            <a:endParaRPr dirty="0"/>
          </a:p>
          <a:p>
            <a:pPr marL="908050" lvl="1" indent="-442912" algn="just">
              <a:lnSpc>
                <a:spcPct val="90000"/>
              </a:lnSpc>
              <a:spcBef>
                <a:spcPts val="460"/>
              </a:spcBef>
              <a:buSzPts val="2400"/>
              <a:buFont typeface="Noto Sans Symbols"/>
              <a:buChar char="▪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J2EE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8050" lvl="1" indent="-442912" algn="just">
              <a:lnSpc>
                <a:spcPct val="90000"/>
              </a:lnSpc>
              <a:spcBef>
                <a:spcPts val="460"/>
              </a:spcBef>
              <a:buSzPts val="2400"/>
              <a:buFont typeface="Times New Roman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Servlet, JSP, …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indent="-469900">
              <a:lnSpc>
                <a:spcPct val="90000"/>
              </a:lnSpc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Java Micro Edition (J2ME)</a:t>
            </a:r>
            <a:endParaRPr dirty="0"/>
          </a:p>
          <a:p>
            <a:pPr marL="908050" lvl="1" indent="-442912" algn="just">
              <a:lnSpc>
                <a:spcPct val="90000"/>
              </a:lnSpc>
              <a:spcBef>
                <a:spcPts val="460"/>
              </a:spcBef>
              <a:buSzPts val="2400"/>
              <a:buFont typeface="Noto Sans Symbols"/>
              <a:buChar char="▪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J2ME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nhúng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mobile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nhỏ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/>
          </a:p>
        </p:txBody>
      </p:sp>
      <p:sp>
        <p:nvSpPr>
          <p:cNvPr id="166" name="Google Shape;166;p6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67" name="Google Shape;167;p6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6</a:t>
            </a:fld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836341" y="304801"/>
            <a:ext cx="105936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dirty="0"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836341" y="1752600"/>
            <a:ext cx="1059365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69900">
              <a:lnSpc>
                <a:spcPct val="90000"/>
              </a:lnSpc>
              <a:spcBef>
                <a:spcPts val="0"/>
              </a:spcBef>
              <a:buSzPts val="2800"/>
              <a:buFont typeface="Noto Sans Symbols"/>
              <a:buChar char="❖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Struts</a:t>
            </a:r>
            <a:endParaRPr sz="2600" b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08050" lvl="1" indent="-436562" algn="just">
              <a:lnSpc>
                <a:spcPct val="90000"/>
              </a:lnSpc>
              <a:spcBef>
                <a:spcPts val="520"/>
              </a:spcBef>
              <a:buSzPts val="2600"/>
              <a:buFont typeface="Noto Sans Symbols"/>
              <a:buChar char="▪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J2EE.</a:t>
            </a:r>
            <a:endParaRPr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08050" lvl="1" indent="-436562" algn="just">
              <a:lnSpc>
                <a:spcPct val="90000"/>
              </a:lnSpc>
              <a:spcBef>
                <a:spcPts val="520"/>
              </a:spcBef>
              <a:buSzPts val="2600"/>
              <a:buFont typeface="Noto Sans Symbols"/>
              <a:buChar char="▪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Servlet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(Model-view-controller)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469900">
              <a:lnSpc>
                <a:spcPct val="90000"/>
              </a:lnSpc>
              <a:spcBef>
                <a:spcPts val="480"/>
              </a:spcBef>
              <a:buSzPts val="2400"/>
              <a:buFont typeface="Noto Sans Symbols"/>
              <a:buChar char="❖"/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Spring</a:t>
            </a:r>
            <a:endParaRPr sz="2600" b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08050" lvl="1" indent="-436562" algn="just">
              <a:lnSpc>
                <a:spcPct val="90000"/>
              </a:lnSpc>
              <a:spcBef>
                <a:spcPts val="520"/>
              </a:spcBef>
              <a:buSzPts val="2600"/>
              <a:buFont typeface="Noto Sans Symbols"/>
              <a:buChar char="▪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Enterprise.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-436562" algn="just">
              <a:lnSpc>
                <a:spcPct val="90000"/>
              </a:lnSpc>
              <a:spcBef>
                <a:spcPts val="520"/>
              </a:spcBef>
              <a:buSzPts val="2600"/>
              <a:buFont typeface="Noto Sans Symbols"/>
              <a:buChar char="▪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14039" y="382587"/>
            <a:ext cx="928246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Đặc điểm Java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814039" y="1752600"/>
            <a:ext cx="92776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5325" lvl="1" indent="-508000">
              <a:spcBef>
                <a:spcPts val="0"/>
              </a:spcBef>
              <a:buSzPts val="2200"/>
              <a:buFont typeface="Noto Sans Symbols"/>
              <a:buChar char="❖"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Write one, run anywhere (WORA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695325" lvl="1" indent="-508000">
              <a:spcBef>
                <a:spcPts val="440"/>
              </a:spcBef>
              <a:buSzPts val="2200"/>
              <a:buFont typeface="Noto Sans Symbols"/>
              <a:buChar char="❖"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OOP</a:t>
            </a:r>
            <a:endParaRPr dirty="0"/>
          </a:p>
          <a:p>
            <a:pPr marL="695325" lvl="1" indent="-508000">
              <a:spcBef>
                <a:spcPts val="440"/>
              </a:spcBef>
              <a:buSzPts val="2200"/>
              <a:buFont typeface="Noto Sans Symbols"/>
              <a:buChar char="❖"/>
            </a:pP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JVM</a:t>
            </a:r>
            <a:endParaRPr dirty="0"/>
          </a:p>
        </p:txBody>
      </p:sp>
      <p:sp>
        <p:nvSpPr>
          <p:cNvPr id="142" name="Google Shape;142;p4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43" name="Google Shape;143;p4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44" name="Google Shape;144;p4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8</a:t>
            </a:fld>
            <a:endParaRPr b="1"/>
          </a:p>
        </p:txBody>
      </p:sp>
      <p:pic>
        <p:nvPicPr>
          <p:cNvPr id="145" name="Google Shape;145;p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88" y="2977376"/>
            <a:ext cx="4278932" cy="289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1699788"/>
            <a:ext cx="3595687" cy="41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4039" y="304801"/>
            <a:ext cx="105936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Java (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4039" y="1752600"/>
            <a:ext cx="1059365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514350">
              <a:spcBef>
                <a:spcPts val="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đa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(Multithreaded)</a:t>
            </a:r>
            <a:endParaRPr dirty="0"/>
          </a:p>
          <a:p>
            <a:pPr marL="952500" lvl="1" indent="-514350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Bỏ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đa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thừa</a:t>
            </a:r>
            <a:endParaRPr dirty="0"/>
          </a:p>
        </p:txBody>
      </p:sp>
      <p:sp>
        <p:nvSpPr>
          <p:cNvPr id="154" name="Google Shape;154;p5"/>
          <p:cNvSpPr txBox="1"/>
          <p:nvPr/>
        </p:nvSpPr>
        <p:spPr>
          <a:xfrm>
            <a:off x="2133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b="1" dirty="0"/>
          </a:p>
        </p:txBody>
      </p:sp>
      <p:sp>
        <p:nvSpPr>
          <p:cNvPr id="155" name="Google Shape;155;p5"/>
          <p:cNvSpPr txBox="1"/>
          <p:nvPr/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</a:t>
            </a:r>
            <a:endParaRPr b="1" dirty="0"/>
          </a:p>
        </p:txBody>
      </p:sp>
      <p:sp>
        <p:nvSpPr>
          <p:cNvPr id="156" name="Google Shape;156;p5"/>
          <p:cNvSpPr txBox="1"/>
          <p:nvPr/>
        </p:nvSpPr>
        <p:spPr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9</a:t>
            </a:fld>
            <a:endParaRPr b="1" dirty="0"/>
          </a:p>
        </p:txBody>
      </p:sp>
      <p:pic>
        <p:nvPicPr>
          <p:cNvPr id="157" name="Google Shape;157;p5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3514" y="2464420"/>
            <a:ext cx="5044455" cy="340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627</Words>
  <Application>Microsoft Macintosh PowerPoint</Application>
  <PresentationFormat>Widescreen</PresentationFormat>
  <Paragraphs>153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Courier New</vt:lpstr>
      <vt:lpstr>Noto Sans Symbols</vt:lpstr>
      <vt:lpstr>Times New Roman</vt:lpstr>
      <vt:lpstr>Verdana</vt:lpstr>
      <vt:lpstr>Wingdings</vt:lpstr>
      <vt:lpstr>Profile</vt:lpstr>
      <vt:lpstr>Word.Picture.8</vt:lpstr>
      <vt:lpstr>ĐẠI HỌC QUỐC GIA TP.HCM TRƯỜNG ĐẠI HỌC CÔNG NGHỆ THÔNG TIN</vt:lpstr>
      <vt:lpstr>Sơ nét về Java</vt:lpstr>
      <vt:lpstr>Lịch sử của Java</vt:lpstr>
      <vt:lpstr>Lịch sử của Java</vt:lpstr>
      <vt:lpstr>Những công nghệ Java</vt:lpstr>
      <vt:lpstr>Ví dụ</vt:lpstr>
      <vt:lpstr>Những công nghệ Java</vt:lpstr>
      <vt:lpstr>Đặc điểm Java</vt:lpstr>
      <vt:lpstr>Đặc điểm Java (tt)</vt:lpstr>
      <vt:lpstr>Bảng xếp hạng ngôn ngữ lập trình</vt:lpstr>
      <vt:lpstr>Bảng xếp hạng ngôn ngữ lập trình (tt)</vt:lpstr>
      <vt:lpstr>Bắt đầu đơn giản với lập trình Java</vt:lpstr>
      <vt:lpstr>Một chương trình đơn giản</vt:lpstr>
      <vt:lpstr>Tạo và biên dịch các chương trình Java</vt:lpstr>
      <vt:lpstr>Thực thi một ứng dụng</vt:lpstr>
      <vt:lpstr>Chạy dòng lệnh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TP.HCM TRƯỜNG ĐẠI HỌC CÔNG NGHỆ THÔNG TIN</dc:title>
  <dc:creator>Windows xp sp2 Full</dc:creator>
  <cp:lastModifiedBy>Nguyễn Văn Kiệt</cp:lastModifiedBy>
  <cp:revision>14</cp:revision>
  <dcterms:created xsi:type="dcterms:W3CDTF">2011-10-18T13:51:08Z</dcterms:created>
  <dcterms:modified xsi:type="dcterms:W3CDTF">2022-03-17T15:45:51Z</dcterms:modified>
</cp:coreProperties>
</file>