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62" r:id="rId2"/>
  </p:sldMasterIdLst>
  <p:notesMasterIdLst>
    <p:notesMasterId r:id="rId6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Lst>
  <p:sldSz cx="12192000" cy="6858000"/>
  <p:notesSz cx="7045325" cy="9345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0" roundtripDataSignature="AMtx7mj3W9C99T+jSh6sr3ctRE7Y/Cprs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94"/>
  </p:normalViewPr>
  <p:slideViewPr>
    <p:cSldViewPr snapToGrid="0">
      <p:cViewPr varScale="1">
        <p:scale>
          <a:sx n="121" d="100"/>
          <a:sy n="121" d="100"/>
        </p:scale>
        <p:origin x="440"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7" Type="http://schemas.openxmlformats.org/officeDocument/2006/relationships/slide" Target="slides/slide5.xml"/><Relationship Id="rId71"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74"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52762" cy="466725"/>
          </a:xfrm>
          <a:prstGeom prst="rect">
            <a:avLst/>
          </a:prstGeom>
          <a:noFill/>
          <a:ln>
            <a:noFill/>
          </a:ln>
        </p:spPr>
        <p:txBody>
          <a:bodyPr spcFirstLastPara="1" wrap="square" lIns="91400" tIns="45700" rIns="91400"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990975" y="0"/>
            <a:ext cx="3052762" cy="466725"/>
          </a:xfrm>
          <a:prstGeom prst="rect">
            <a:avLst/>
          </a:prstGeom>
          <a:noFill/>
          <a:ln>
            <a:noFill/>
          </a:ln>
        </p:spPr>
        <p:txBody>
          <a:bodyPr spcFirstLastPara="1" wrap="square" lIns="91400" tIns="45700" rIns="91400"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409575" y="701675"/>
            <a:ext cx="6227762" cy="35036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875712"/>
            <a:ext cx="3052762" cy="468312"/>
          </a:xfrm>
          <a:prstGeom prst="rect">
            <a:avLst/>
          </a:prstGeom>
          <a:noFill/>
          <a:ln>
            <a:noFill/>
          </a:ln>
        </p:spPr>
        <p:txBody>
          <a:bodyPr spcFirstLastPara="1" wrap="square" lIns="91400" tIns="45700" rIns="91400"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notes"/>
          <p:cNvSpPr>
            <a:spLocks noGrp="1" noRot="1" noChangeAspect="1"/>
          </p:cNvSpPr>
          <p:nvPr>
            <p:ph type="sldImg" idx="2"/>
          </p:nvPr>
        </p:nvSpPr>
        <p:spPr>
          <a:xfrm>
            <a:off x="409575" y="701675"/>
            <a:ext cx="622776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8" name="Google Shape;118;p1: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SzPts val="1800"/>
              <a:buNone/>
            </a:pPr>
            <a:endParaRPr/>
          </a:p>
        </p:txBody>
      </p:sp>
      <p:sp>
        <p:nvSpPr>
          <p:cNvPr id="119" name="Google Shape;119;p1: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0:notes"/>
          <p:cNvSpPr>
            <a:spLocks noGrp="1" noRot="1" noChangeAspect="1"/>
          </p:cNvSpPr>
          <p:nvPr>
            <p:ph type="sldImg" idx="2"/>
          </p:nvPr>
        </p:nvSpPr>
        <p:spPr>
          <a:xfrm>
            <a:off x="409575" y="701675"/>
            <a:ext cx="622776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3" name="Google Shape;213;p10: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214" name="Google Shape;214;p10: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1:notes"/>
          <p:cNvSpPr>
            <a:spLocks noGrp="1" noRot="1" noChangeAspect="1"/>
          </p:cNvSpPr>
          <p:nvPr>
            <p:ph type="sldImg" idx="2"/>
          </p:nvPr>
        </p:nvSpPr>
        <p:spPr>
          <a:xfrm>
            <a:off x="409575" y="701675"/>
            <a:ext cx="622776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3" name="Google Shape;223;p11: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224" name="Google Shape;224;p11: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2:notes"/>
          <p:cNvSpPr>
            <a:spLocks noGrp="1" noRot="1" noChangeAspect="1"/>
          </p:cNvSpPr>
          <p:nvPr>
            <p:ph type="sldImg" idx="2"/>
          </p:nvPr>
        </p:nvSpPr>
        <p:spPr>
          <a:xfrm>
            <a:off x="409575" y="701675"/>
            <a:ext cx="622776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3" name="Google Shape;233;p12: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SzPts val="1800"/>
              <a:buFont typeface="Times New Roman"/>
              <a:buNone/>
            </a:pPr>
            <a:r>
              <a:rPr lang="en-US">
                <a:latin typeface="Times New Roman"/>
                <a:ea typeface="Times New Roman"/>
                <a:cs typeface="Times New Roman"/>
                <a:sym typeface="Times New Roman"/>
              </a:rPr>
              <a:t>Các lớp trong phân cấp thấp hơn kế thừa tất cả các biến (thuộc tính tĩnh) và phương thức (hành vi động) từ phân cấp cao hơn.</a:t>
            </a:r>
            <a:endParaRPr/>
          </a:p>
        </p:txBody>
      </p:sp>
      <p:sp>
        <p:nvSpPr>
          <p:cNvPr id="234" name="Google Shape;234;p12: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3:notes"/>
          <p:cNvSpPr>
            <a:spLocks noGrp="1" noRot="1" noChangeAspect="1"/>
          </p:cNvSpPr>
          <p:nvPr>
            <p:ph type="sldImg" idx="2"/>
          </p:nvPr>
        </p:nvSpPr>
        <p:spPr>
          <a:xfrm>
            <a:off x="409575" y="701675"/>
            <a:ext cx="622776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3" name="Google Shape;243;p13: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SzPts val="1800"/>
              <a:buNone/>
            </a:pPr>
            <a:r>
              <a:rPr lang="en-US"/>
              <a:t>Bằng cách đưa tất cả các biến và phương thức chung vào các lớp cha, và để lại các biến và phương thức chuyên biệt trong các lớp con, sự dư thừa có thể được giảm thiểu hoặc loại bỏ đáng kể vì các biến và phương thức chung này không cần phải lặp lại trong tất cả các lớp con.</a:t>
            </a:r>
            <a:endParaRPr/>
          </a:p>
        </p:txBody>
      </p:sp>
      <p:sp>
        <p:nvSpPr>
          <p:cNvPr id="244" name="Google Shape;244;p13: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4:notes"/>
          <p:cNvSpPr>
            <a:spLocks noGrp="1" noRot="1" noChangeAspect="1"/>
          </p:cNvSpPr>
          <p:nvPr>
            <p:ph type="sldImg" idx="2"/>
          </p:nvPr>
        </p:nvSpPr>
        <p:spPr>
          <a:xfrm>
            <a:off x="409575" y="701675"/>
            <a:ext cx="622776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3" name="Google Shape;253;p14: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254" name="Google Shape;254;p14: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5:notes"/>
          <p:cNvSpPr>
            <a:spLocks noGrp="1" noRot="1" noChangeAspect="1"/>
          </p:cNvSpPr>
          <p:nvPr>
            <p:ph type="sldImg" idx="2"/>
          </p:nvPr>
        </p:nvSpPr>
        <p:spPr>
          <a:xfrm>
            <a:off x="409575" y="701675"/>
            <a:ext cx="622776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4" name="Google Shape;264;p15: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265" name="Google Shape;265;p15: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6:notes"/>
          <p:cNvSpPr>
            <a:spLocks noGrp="1" noRot="1" noChangeAspect="1"/>
          </p:cNvSpPr>
          <p:nvPr>
            <p:ph type="sldImg" idx="2"/>
          </p:nvPr>
        </p:nvSpPr>
        <p:spPr>
          <a:xfrm>
            <a:off x="409575" y="701675"/>
            <a:ext cx="622776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5" name="Google Shape;275;p16: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SzPts val="1800"/>
              <a:buFont typeface="Times New Roman"/>
              <a:buNone/>
            </a:pPr>
            <a:r>
              <a:rPr lang="en-US" b="1">
                <a:latin typeface="Times New Roman"/>
                <a:ea typeface="Times New Roman"/>
                <a:cs typeface="Times New Roman"/>
                <a:sym typeface="Times New Roman"/>
              </a:rPr>
              <a:t>Cylinder: Hình trụ</a:t>
            </a:r>
            <a:endParaRPr/>
          </a:p>
        </p:txBody>
      </p:sp>
      <p:sp>
        <p:nvSpPr>
          <p:cNvPr id="276" name="Google Shape;276;p16: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7:notes"/>
          <p:cNvSpPr>
            <a:spLocks noGrp="1" noRot="1" noChangeAspect="1"/>
          </p:cNvSpPr>
          <p:nvPr>
            <p:ph type="sldImg" idx="2"/>
          </p:nvPr>
        </p:nvSpPr>
        <p:spPr>
          <a:xfrm>
            <a:off x="409575" y="701675"/>
            <a:ext cx="622776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5" name="Google Shape;285;p17: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286" name="Google Shape;286;p17: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8:notes"/>
          <p:cNvSpPr>
            <a:spLocks noGrp="1" noRot="1" noChangeAspect="1"/>
          </p:cNvSpPr>
          <p:nvPr>
            <p:ph type="sldImg" idx="2"/>
          </p:nvPr>
        </p:nvSpPr>
        <p:spPr>
          <a:xfrm>
            <a:off x="409575" y="701675"/>
            <a:ext cx="622776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5" name="Google Shape;295;p18: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296" name="Google Shape;296;p18: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9:notes"/>
          <p:cNvSpPr>
            <a:spLocks noGrp="1" noRot="1" noChangeAspect="1"/>
          </p:cNvSpPr>
          <p:nvPr>
            <p:ph type="sldImg" idx="2"/>
          </p:nvPr>
        </p:nvSpPr>
        <p:spPr>
          <a:xfrm>
            <a:off x="409575" y="701675"/>
            <a:ext cx="622776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5" name="Google Shape;305;p19: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306" name="Google Shape;306;p19: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2:notes"/>
          <p:cNvSpPr>
            <a:spLocks noGrp="1" noRot="1" noChangeAspect="1"/>
          </p:cNvSpPr>
          <p:nvPr>
            <p:ph type="sldImg" idx="2"/>
          </p:nvPr>
        </p:nvSpPr>
        <p:spPr>
          <a:xfrm>
            <a:off x="409575" y="701675"/>
            <a:ext cx="622776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3" name="Google Shape;133;p2: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134" name="Google Shape;134;p2: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0:notes"/>
          <p:cNvSpPr>
            <a:spLocks noGrp="1" noRot="1" noChangeAspect="1"/>
          </p:cNvSpPr>
          <p:nvPr>
            <p:ph type="sldImg" idx="2"/>
          </p:nvPr>
        </p:nvSpPr>
        <p:spPr>
          <a:xfrm>
            <a:off x="409575" y="701675"/>
            <a:ext cx="622776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5" name="Google Shape;315;p20: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316" name="Google Shape;316;p20: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1:notes"/>
          <p:cNvSpPr>
            <a:spLocks noGrp="1" noRot="1" noChangeAspect="1"/>
          </p:cNvSpPr>
          <p:nvPr>
            <p:ph type="sldImg" idx="2"/>
          </p:nvPr>
        </p:nvSpPr>
        <p:spPr>
          <a:xfrm>
            <a:off x="409575" y="701675"/>
            <a:ext cx="622776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5" name="Google Shape;325;p21: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326" name="Google Shape;326;p21: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2:notes"/>
          <p:cNvSpPr>
            <a:spLocks noGrp="1" noRot="1" noChangeAspect="1"/>
          </p:cNvSpPr>
          <p:nvPr>
            <p:ph type="sldImg" idx="2"/>
          </p:nvPr>
        </p:nvSpPr>
        <p:spPr>
          <a:xfrm>
            <a:off x="409575" y="701675"/>
            <a:ext cx="622776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6" name="Google Shape;336;p22: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337" name="Google Shape;337;p22: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23:notes"/>
          <p:cNvSpPr>
            <a:spLocks noGrp="1" noRot="1" noChangeAspect="1"/>
          </p:cNvSpPr>
          <p:nvPr>
            <p:ph type="sldImg" idx="2"/>
          </p:nvPr>
        </p:nvSpPr>
        <p:spPr>
          <a:xfrm>
            <a:off x="409575" y="701675"/>
            <a:ext cx="622776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6" name="Google Shape;346;p23: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347" name="Google Shape;347;p23: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24:notes"/>
          <p:cNvSpPr>
            <a:spLocks noGrp="1" noRot="1" noChangeAspect="1"/>
          </p:cNvSpPr>
          <p:nvPr>
            <p:ph type="sldImg" idx="2"/>
          </p:nvPr>
        </p:nvSpPr>
        <p:spPr>
          <a:xfrm>
            <a:off x="409575" y="701675"/>
            <a:ext cx="622776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6" name="Google Shape;356;p24: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357" name="Google Shape;357;p24: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25:notes"/>
          <p:cNvSpPr>
            <a:spLocks noGrp="1" noRot="1" noChangeAspect="1"/>
          </p:cNvSpPr>
          <p:nvPr>
            <p:ph type="sldImg" idx="2"/>
          </p:nvPr>
        </p:nvSpPr>
        <p:spPr>
          <a:xfrm>
            <a:off x="409575" y="701675"/>
            <a:ext cx="622776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6" name="Google Shape;366;p25: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367" name="Google Shape;367;p25: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26:notes"/>
          <p:cNvSpPr>
            <a:spLocks noGrp="1" noRot="1" noChangeAspect="1"/>
          </p:cNvSpPr>
          <p:nvPr>
            <p:ph type="sldImg" idx="2"/>
          </p:nvPr>
        </p:nvSpPr>
        <p:spPr>
          <a:xfrm>
            <a:off x="409575" y="701675"/>
            <a:ext cx="622776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6" name="Google Shape;376;p26: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SzPts val="1800"/>
              <a:buNone/>
            </a:pPr>
            <a:endParaRPr/>
          </a:p>
        </p:txBody>
      </p:sp>
      <p:sp>
        <p:nvSpPr>
          <p:cNvPr id="377" name="Google Shape;377;p26: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27:notes"/>
          <p:cNvSpPr>
            <a:spLocks noGrp="1" noRot="1" noChangeAspect="1"/>
          </p:cNvSpPr>
          <p:nvPr>
            <p:ph type="sldImg" idx="2"/>
          </p:nvPr>
        </p:nvSpPr>
        <p:spPr>
          <a:xfrm>
            <a:off x="409575" y="701675"/>
            <a:ext cx="622776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6" name="Google Shape;386;p27: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387" name="Google Shape;387;p27: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28:notes"/>
          <p:cNvSpPr>
            <a:spLocks noGrp="1" noRot="1" noChangeAspect="1"/>
          </p:cNvSpPr>
          <p:nvPr>
            <p:ph type="sldImg" idx="2"/>
          </p:nvPr>
        </p:nvSpPr>
        <p:spPr>
          <a:xfrm>
            <a:off x="409575" y="701675"/>
            <a:ext cx="622776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6" name="Google Shape;396;p28: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397" name="Google Shape;397;p28: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29:notes"/>
          <p:cNvSpPr>
            <a:spLocks noGrp="1" noRot="1" noChangeAspect="1"/>
          </p:cNvSpPr>
          <p:nvPr>
            <p:ph type="sldImg" idx="2"/>
          </p:nvPr>
        </p:nvSpPr>
        <p:spPr>
          <a:xfrm>
            <a:off x="409575" y="701675"/>
            <a:ext cx="622776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6" name="Google Shape;406;p29: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407" name="Google Shape;407;p29: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3:notes"/>
          <p:cNvSpPr>
            <a:spLocks noGrp="1" noRot="1" noChangeAspect="1"/>
          </p:cNvSpPr>
          <p:nvPr>
            <p:ph type="sldImg" idx="2"/>
          </p:nvPr>
        </p:nvSpPr>
        <p:spPr>
          <a:xfrm>
            <a:off x="409575" y="701675"/>
            <a:ext cx="622776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3" name="Google Shape;143;p3: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SzPts val="1800"/>
              <a:buNone/>
            </a:pPr>
            <a:r>
              <a:rPr lang="en-US"/>
              <a:t>Với hợp thành, ta xác định một lớp mới, bao gồm các lớp hiện có. Hay chính xác hơn là một thuộc tính của một lớp có thể là một đối tượng.</a:t>
            </a:r>
            <a:endParaRPr/>
          </a:p>
          <a:p>
            <a:pPr marL="0" lvl="0" indent="0" algn="l" rtl="0">
              <a:spcBef>
                <a:spcPts val="0"/>
              </a:spcBef>
              <a:spcAft>
                <a:spcPts val="0"/>
              </a:spcAft>
              <a:buSzPts val="1800"/>
              <a:buNone/>
            </a:pPr>
            <a:endParaRPr/>
          </a:p>
          <a:p>
            <a:pPr marL="0" lvl="0" indent="0" algn="l" rtl="0">
              <a:spcBef>
                <a:spcPts val="0"/>
              </a:spcBef>
              <a:spcAft>
                <a:spcPts val="0"/>
              </a:spcAft>
              <a:buSzPts val="1800"/>
              <a:buNone/>
            </a:pPr>
            <a:r>
              <a:rPr lang="en-US"/>
              <a:t>Với kế thừa, ta dẫn xuất một lớp mới dựa trên một lớp hiện có, với các sửa đổi hoặc mở rộng, nghĩa là có thể thêm các thuộc tính hoặc các phương thức phù hợp.</a:t>
            </a:r>
            <a:endParaRPr/>
          </a:p>
        </p:txBody>
      </p:sp>
      <p:sp>
        <p:nvSpPr>
          <p:cNvPr id="144" name="Google Shape;144;p3: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30:notes"/>
          <p:cNvSpPr>
            <a:spLocks noGrp="1" noRot="1" noChangeAspect="1"/>
          </p:cNvSpPr>
          <p:nvPr>
            <p:ph type="sldImg" idx="2"/>
          </p:nvPr>
        </p:nvSpPr>
        <p:spPr>
          <a:xfrm>
            <a:off x="409575" y="701675"/>
            <a:ext cx="622776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6" name="Google Shape;416;p30: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417" name="Google Shape;417;p30: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31:notes"/>
          <p:cNvSpPr>
            <a:spLocks noGrp="1" noRot="1" noChangeAspect="1"/>
          </p:cNvSpPr>
          <p:nvPr>
            <p:ph type="sldImg" idx="2"/>
          </p:nvPr>
        </p:nvSpPr>
        <p:spPr>
          <a:xfrm>
            <a:off x="409575" y="701675"/>
            <a:ext cx="622776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6" name="Google Shape;426;p31: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427" name="Google Shape;427;p31: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32:notes"/>
          <p:cNvSpPr>
            <a:spLocks noGrp="1" noRot="1" noChangeAspect="1"/>
          </p:cNvSpPr>
          <p:nvPr>
            <p:ph type="sldImg" idx="2"/>
          </p:nvPr>
        </p:nvSpPr>
        <p:spPr>
          <a:xfrm>
            <a:off x="409575" y="701675"/>
            <a:ext cx="622776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6" name="Google Shape;436;p32: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437" name="Google Shape;437;p32: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33:notes"/>
          <p:cNvSpPr>
            <a:spLocks noGrp="1" noRot="1" noChangeAspect="1"/>
          </p:cNvSpPr>
          <p:nvPr>
            <p:ph type="sldImg" idx="2"/>
          </p:nvPr>
        </p:nvSpPr>
        <p:spPr>
          <a:xfrm>
            <a:off x="409575" y="701675"/>
            <a:ext cx="622776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6" name="Google Shape;446;p33: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447" name="Google Shape;447;p33: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34:notes"/>
          <p:cNvSpPr>
            <a:spLocks noGrp="1" noRot="1" noChangeAspect="1"/>
          </p:cNvSpPr>
          <p:nvPr>
            <p:ph type="sldImg" idx="2"/>
          </p:nvPr>
        </p:nvSpPr>
        <p:spPr>
          <a:xfrm>
            <a:off x="409575" y="701675"/>
            <a:ext cx="622776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6" name="Google Shape;456;p34: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457" name="Google Shape;457;p34: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35:notes"/>
          <p:cNvSpPr>
            <a:spLocks noGrp="1" noRot="1" noChangeAspect="1"/>
          </p:cNvSpPr>
          <p:nvPr>
            <p:ph type="sldImg" idx="2"/>
          </p:nvPr>
        </p:nvSpPr>
        <p:spPr>
          <a:xfrm>
            <a:off x="409575" y="701675"/>
            <a:ext cx="622776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6" name="Google Shape;466;p35: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467" name="Google Shape;467;p35: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36:notes"/>
          <p:cNvSpPr>
            <a:spLocks noGrp="1" noRot="1" noChangeAspect="1"/>
          </p:cNvSpPr>
          <p:nvPr>
            <p:ph type="sldImg" idx="2"/>
          </p:nvPr>
        </p:nvSpPr>
        <p:spPr>
          <a:xfrm>
            <a:off x="409575" y="701675"/>
            <a:ext cx="622776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6" name="Google Shape;476;p36: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SzPts val="1800"/>
              <a:buFont typeface="Times New Roman"/>
              <a:buNone/>
            </a:pPr>
            <a:r>
              <a:rPr lang="en-US" b="1">
                <a:latin typeface="Times New Roman"/>
                <a:ea typeface="Times New Roman"/>
                <a:cs typeface="Times New Roman"/>
                <a:sym typeface="Times New Roman"/>
              </a:rPr>
              <a:t>Substitutability: Khả năng thay thế</a:t>
            </a:r>
            <a:endParaRPr/>
          </a:p>
        </p:txBody>
      </p:sp>
      <p:sp>
        <p:nvSpPr>
          <p:cNvPr id="477" name="Google Shape;477;p36: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37:notes"/>
          <p:cNvSpPr>
            <a:spLocks noGrp="1" noRot="1" noChangeAspect="1"/>
          </p:cNvSpPr>
          <p:nvPr>
            <p:ph type="sldImg" idx="2"/>
          </p:nvPr>
        </p:nvSpPr>
        <p:spPr>
          <a:xfrm>
            <a:off x="409575" y="701675"/>
            <a:ext cx="622776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6" name="Google Shape;486;p37: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487" name="Google Shape;487;p37: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38:notes"/>
          <p:cNvSpPr>
            <a:spLocks noGrp="1" noRot="1" noChangeAspect="1"/>
          </p:cNvSpPr>
          <p:nvPr>
            <p:ph type="sldImg" idx="2"/>
          </p:nvPr>
        </p:nvSpPr>
        <p:spPr>
          <a:xfrm>
            <a:off x="409575" y="701675"/>
            <a:ext cx="622776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9" name="Google Shape;499;p38: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500" name="Google Shape;500;p38: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39:notes"/>
          <p:cNvSpPr>
            <a:spLocks noGrp="1" noRot="1" noChangeAspect="1"/>
          </p:cNvSpPr>
          <p:nvPr>
            <p:ph type="sldImg" idx="2"/>
          </p:nvPr>
        </p:nvSpPr>
        <p:spPr>
          <a:xfrm>
            <a:off x="409575" y="701675"/>
            <a:ext cx="622776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9" name="Google Shape;509;p39: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510" name="Google Shape;510;p39: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4:notes"/>
          <p:cNvSpPr>
            <a:spLocks noGrp="1" noRot="1" noChangeAspect="1"/>
          </p:cNvSpPr>
          <p:nvPr>
            <p:ph type="sldImg" idx="2"/>
          </p:nvPr>
        </p:nvSpPr>
        <p:spPr>
          <a:xfrm>
            <a:off x="409575" y="701675"/>
            <a:ext cx="622776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3" name="Google Shape;153;p4: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154" name="Google Shape;154;p4: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40:notes"/>
          <p:cNvSpPr>
            <a:spLocks noGrp="1" noRot="1" noChangeAspect="1"/>
          </p:cNvSpPr>
          <p:nvPr>
            <p:ph type="sldImg" idx="2"/>
          </p:nvPr>
        </p:nvSpPr>
        <p:spPr>
          <a:xfrm>
            <a:off x="409575" y="701675"/>
            <a:ext cx="622776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9" name="Google Shape;519;p40: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520" name="Google Shape;520;p40: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41:notes"/>
          <p:cNvSpPr>
            <a:spLocks noGrp="1" noRot="1" noChangeAspect="1"/>
          </p:cNvSpPr>
          <p:nvPr>
            <p:ph type="sldImg" idx="2"/>
          </p:nvPr>
        </p:nvSpPr>
        <p:spPr>
          <a:xfrm>
            <a:off x="409575" y="701675"/>
            <a:ext cx="622776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9" name="Google Shape;529;p41: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530" name="Google Shape;530;p41: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42:notes"/>
          <p:cNvSpPr>
            <a:spLocks noGrp="1" noRot="1" noChangeAspect="1"/>
          </p:cNvSpPr>
          <p:nvPr>
            <p:ph type="sldImg" idx="2"/>
          </p:nvPr>
        </p:nvSpPr>
        <p:spPr>
          <a:xfrm>
            <a:off x="409575" y="701675"/>
            <a:ext cx="622776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9" name="Google Shape;539;p42: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540" name="Google Shape;540;p42: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43:notes"/>
          <p:cNvSpPr>
            <a:spLocks noGrp="1" noRot="1" noChangeAspect="1"/>
          </p:cNvSpPr>
          <p:nvPr>
            <p:ph type="sldImg" idx="2"/>
          </p:nvPr>
        </p:nvSpPr>
        <p:spPr>
          <a:xfrm>
            <a:off x="409575" y="701675"/>
            <a:ext cx="622776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9" name="Google Shape;549;p43: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550" name="Google Shape;550;p43: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44:notes"/>
          <p:cNvSpPr>
            <a:spLocks noGrp="1" noRot="1" noChangeAspect="1"/>
          </p:cNvSpPr>
          <p:nvPr>
            <p:ph type="sldImg" idx="2"/>
          </p:nvPr>
        </p:nvSpPr>
        <p:spPr>
          <a:xfrm>
            <a:off x="409575" y="701675"/>
            <a:ext cx="622776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9" name="Google Shape;559;p44: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560" name="Google Shape;560;p44: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45:notes"/>
          <p:cNvSpPr>
            <a:spLocks noGrp="1" noRot="1" noChangeAspect="1"/>
          </p:cNvSpPr>
          <p:nvPr>
            <p:ph type="sldImg" idx="2"/>
          </p:nvPr>
        </p:nvSpPr>
        <p:spPr>
          <a:xfrm>
            <a:off x="409575" y="701675"/>
            <a:ext cx="622776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9" name="Google Shape;569;p45: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570" name="Google Shape;570;p45: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p46:notes"/>
          <p:cNvSpPr>
            <a:spLocks noGrp="1" noRot="1" noChangeAspect="1"/>
          </p:cNvSpPr>
          <p:nvPr>
            <p:ph type="sldImg" idx="2"/>
          </p:nvPr>
        </p:nvSpPr>
        <p:spPr>
          <a:xfrm>
            <a:off x="409575" y="701675"/>
            <a:ext cx="622776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9" name="Google Shape;579;p46: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580" name="Google Shape;580;p46: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46</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47:notes"/>
          <p:cNvSpPr>
            <a:spLocks noGrp="1" noRot="1" noChangeAspect="1"/>
          </p:cNvSpPr>
          <p:nvPr>
            <p:ph type="sldImg" idx="2"/>
          </p:nvPr>
        </p:nvSpPr>
        <p:spPr>
          <a:xfrm>
            <a:off x="409575" y="701675"/>
            <a:ext cx="622776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9" name="Google Shape;589;p47: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590" name="Google Shape;590;p47: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47</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48:notes"/>
          <p:cNvSpPr>
            <a:spLocks noGrp="1" noRot="1" noChangeAspect="1"/>
          </p:cNvSpPr>
          <p:nvPr>
            <p:ph type="sldImg" idx="2"/>
          </p:nvPr>
        </p:nvSpPr>
        <p:spPr>
          <a:xfrm>
            <a:off x="409575" y="701675"/>
            <a:ext cx="622776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99" name="Google Shape;599;p48: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600" name="Google Shape;600;p48: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48</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p49:notes"/>
          <p:cNvSpPr>
            <a:spLocks noGrp="1" noRot="1" noChangeAspect="1"/>
          </p:cNvSpPr>
          <p:nvPr>
            <p:ph type="sldImg" idx="2"/>
          </p:nvPr>
        </p:nvSpPr>
        <p:spPr>
          <a:xfrm>
            <a:off x="409575" y="701675"/>
            <a:ext cx="622776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9" name="Google Shape;609;p49: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610" name="Google Shape;610;p49: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49</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409575" y="701675"/>
            <a:ext cx="622776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3" name="Google Shape;163;p5: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164" name="Google Shape;164;p5: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p50:notes"/>
          <p:cNvSpPr>
            <a:spLocks noGrp="1" noRot="1" noChangeAspect="1"/>
          </p:cNvSpPr>
          <p:nvPr>
            <p:ph type="sldImg" idx="2"/>
          </p:nvPr>
        </p:nvSpPr>
        <p:spPr>
          <a:xfrm>
            <a:off x="409575" y="701675"/>
            <a:ext cx="622776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9" name="Google Shape;619;p50: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620" name="Google Shape;620;p50: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50</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p51:notes"/>
          <p:cNvSpPr>
            <a:spLocks noGrp="1" noRot="1" noChangeAspect="1"/>
          </p:cNvSpPr>
          <p:nvPr>
            <p:ph type="sldImg" idx="2"/>
          </p:nvPr>
        </p:nvSpPr>
        <p:spPr>
          <a:xfrm>
            <a:off x="409575" y="701675"/>
            <a:ext cx="622776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9" name="Google Shape;629;p51: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630" name="Google Shape;630;p51: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51</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p52:notes"/>
          <p:cNvSpPr>
            <a:spLocks noGrp="1" noRot="1" noChangeAspect="1"/>
          </p:cNvSpPr>
          <p:nvPr>
            <p:ph type="sldImg" idx="2"/>
          </p:nvPr>
        </p:nvSpPr>
        <p:spPr>
          <a:xfrm>
            <a:off x="409575" y="701675"/>
            <a:ext cx="622776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9" name="Google Shape;639;p52: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640" name="Google Shape;640;p52: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52</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p53:notes"/>
          <p:cNvSpPr>
            <a:spLocks noGrp="1" noRot="1" noChangeAspect="1"/>
          </p:cNvSpPr>
          <p:nvPr>
            <p:ph type="sldImg" idx="2"/>
          </p:nvPr>
        </p:nvSpPr>
        <p:spPr>
          <a:xfrm>
            <a:off x="409575" y="701675"/>
            <a:ext cx="622776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0" name="Google Shape;650;p53: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651" name="Google Shape;651;p53: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53</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p54:notes"/>
          <p:cNvSpPr>
            <a:spLocks noGrp="1" noRot="1" noChangeAspect="1"/>
          </p:cNvSpPr>
          <p:nvPr>
            <p:ph type="sldImg" idx="2"/>
          </p:nvPr>
        </p:nvSpPr>
        <p:spPr>
          <a:xfrm>
            <a:off x="409575" y="701675"/>
            <a:ext cx="622776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0" name="Google Shape;660;p54: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661" name="Google Shape;661;p54: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54</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p55:notes"/>
          <p:cNvSpPr>
            <a:spLocks noGrp="1" noRot="1" noChangeAspect="1"/>
          </p:cNvSpPr>
          <p:nvPr>
            <p:ph type="sldImg" idx="2"/>
          </p:nvPr>
        </p:nvSpPr>
        <p:spPr>
          <a:xfrm>
            <a:off x="409575" y="701675"/>
            <a:ext cx="622776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70" name="Google Shape;670;p55: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671" name="Google Shape;671;p55: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55</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p56:notes"/>
          <p:cNvSpPr>
            <a:spLocks noGrp="1" noRot="1" noChangeAspect="1"/>
          </p:cNvSpPr>
          <p:nvPr>
            <p:ph type="sldImg" idx="2"/>
          </p:nvPr>
        </p:nvSpPr>
        <p:spPr>
          <a:xfrm>
            <a:off x="409575" y="701675"/>
            <a:ext cx="622776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0" name="Google Shape;680;p56: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681" name="Google Shape;681;p56: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56</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p57:notes"/>
          <p:cNvSpPr>
            <a:spLocks noGrp="1" noRot="1" noChangeAspect="1"/>
          </p:cNvSpPr>
          <p:nvPr>
            <p:ph type="sldImg" idx="2"/>
          </p:nvPr>
        </p:nvSpPr>
        <p:spPr>
          <a:xfrm>
            <a:off x="409575" y="701675"/>
            <a:ext cx="622776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90" name="Google Shape;690;p57: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691" name="Google Shape;691;p57: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57</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58:notes"/>
          <p:cNvSpPr>
            <a:spLocks noGrp="1" noRot="1" noChangeAspect="1"/>
          </p:cNvSpPr>
          <p:nvPr>
            <p:ph type="sldImg" idx="2"/>
          </p:nvPr>
        </p:nvSpPr>
        <p:spPr>
          <a:xfrm>
            <a:off x="409575" y="701675"/>
            <a:ext cx="622776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00" name="Google Shape;700;p58: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701" name="Google Shape;701;p58: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58</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p59:notes"/>
          <p:cNvSpPr>
            <a:spLocks noGrp="1" noRot="1" noChangeAspect="1"/>
          </p:cNvSpPr>
          <p:nvPr>
            <p:ph type="sldImg" idx="2"/>
          </p:nvPr>
        </p:nvSpPr>
        <p:spPr>
          <a:xfrm>
            <a:off x="409575" y="701675"/>
            <a:ext cx="622776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0" name="Google Shape;710;p59: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711" name="Google Shape;711;p59: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59</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6:notes"/>
          <p:cNvSpPr>
            <a:spLocks noGrp="1" noRot="1" noChangeAspect="1"/>
          </p:cNvSpPr>
          <p:nvPr>
            <p:ph type="sldImg" idx="2"/>
          </p:nvPr>
        </p:nvSpPr>
        <p:spPr>
          <a:xfrm>
            <a:off x="409575" y="701675"/>
            <a:ext cx="622776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3" name="Google Shape;173;p6: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174" name="Google Shape;174;p6: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6</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p60:notes"/>
          <p:cNvSpPr>
            <a:spLocks noGrp="1" noRot="1" noChangeAspect="1"/>
          </p:cNvSpPr>
          <p:nvPr>
            <p:ph type="sldImg" idx="2"/>
          </p:nvPr>
        </p:nvSpPr>
        <p:spPr>
          <a:xfrm>
            <a:off x="409575" y="701675"/>
            <a:ext cx="622776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20" name="Google Shape;720;p60: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just" rtl="0">
              <a:spcBef>
                <a:spcPts val="0"/>
              </a:spcBef>
              <a:spcAft>
                <a:spcPts val="0"/>
              </a:spcAft>
              <a:buNone/>
            </a:pPr>
            <a:endParaRPr/>
          </a:p>
        </p:txBody>
      </p:sp>
      <p:sp>
        <p:nvSpPr>
          <p:cNvPr id="721" name="Google Shape;721;p60: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60</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p61:notes"/>
          <p:cNvSpPr>
            <a:spLocks noGrp="1" noRot="1" noChangeAspect="1"/>
          </p:cNvSpPr>
          <p:nvPr>
            <p:ph type="sldImg" idx="2"/>
          </p:nvPr>
        </p:nvSpPr>
        <p:spPr>
          <a:xfrm>
            <a:off x="409575" y="701675"/>
            <a:ext cx="622776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30" name="Google Shape;730;p61: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731" name="Google Shape;731;p61: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61</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p62:notes"/>
          <p:cNvSpPr txBox="1">
            <a:spLocks noGrp="1"/>
          </p:cNvSpPr>
          <p:nvPr>
            <p:ph type="body" idx="1"/>
          </p:nvPr>
        </p:nvSpPr>
        <p:spPr>
          <a:xfrm>
            <a:off x="704850" y="4438650"/>
            <a:ext cx="5635625" cy="4205287"/>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740" name="Google Shape;740;p62:notes"/>
          <p:cNvSpPr>
            <a:spLocks noGrp="1" noRot="1" noChangeAspect="1"/>
          </p:cNvSpPr>
          <p:nvPr>
            <p:ph type="sldImg" idx="2"/>
          </p:nvPr>
        </p:nvSpPr>
        <p:spPr>
          <a:xfrm>
            <a:off x="409575" y="701675"/>
            <a:ext cx="6227762" cy="35036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p63:notes"/>
          <p:cNvSpPr txBox="1">
            <a:spLocks noGrp="1"/>
          </p:cNvSpPr>
          <p:nvPr>
            <p:ph type="body" idx="1"/>
          </p:nvPr>
        </p:nvSpPr>
        <p:spPr>
          <a:xfrm>
            <a:off x="704850" y="4438650"/>
            <a:ext cx="5635625" cy="4205287"/>
          </a:xfrm>
          <a:prstGeom prst="rect">
            <a:avLst/>
          </a:prstGeom>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749" name="Google Shape;749;p63:notes"/>
          <p:cNvSpPr>
            <a:spLocks noGrp="1" noRot="1" noChangeAspect="1"/>
          </p:cNvSpPr>
          <p:nvPr>
            <p:ph type="sldImg" idx="2"/>
          </p:nvPr>
        </p:nvSpPr>
        <p:spPr>
          <a:xfrm>
            <a:off x="409575" y="701675"/>
            <a:ext cx="6227762" cy="35036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7:notes"/>
          <p:cNvSpPr>
            <a:spLocks noGrp="1" noRot="1" noChangeAspect="1"/>
          </p:cNvSpPr>
          <p:nvPr>
            <p:ph type="sldImg" idx="2"/>
          </p:nvPr>
        </p:nvSpPr>
        <p:spPr>
          <a:xfrm>
            <a:off x="409575" y="701675"/>
            <a:ext cx="6227763" cy="35036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3" name="Google Shape;183;p7: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184" name="Google Shape;184;p7: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8:notes"/>
          <p:cNvSpPr>
            <a:spLocks noGrp="1" noRot="1" noChangeAspect="1"/>
          </p:cNvSpPr>
          <p:nvPr>
            <p:ph type="sldImg" idx="2"/>
          </p:nvPr>
        </p:nvSpPr>
        <p:spPr>
          <a:xfrm>
            <a:off x="409575" y="701675"/>
            <a:ext cx="622776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3" name="Google Shape;193;p8: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194" name="Google Shape;194;p8: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9:notes"/>
          <p:cNvSpPr>
            <a:spLocks noGrp="1" noRot="1" noChangeAspect="1"/>
          </p:cNvSpPr>
          <p:nvPr>
            <p:ph type="sldImg" idx="2"/>
          </p:nvPr>
        </p:nvSpPr>
        <p:spPr>
          <a:xfrm>
            <a:off x="409575" y="701675"/>
            <a:ext cx="6227762" cy="3503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9:notes"/>
          <p:cNvSpPr txBox="1">
            <a:spLocks noGrp="1"/>
          </p:cNvSpPr>
          <p:nvPr>
            <p:ph type="body" idx="1"/>
          </p:nvPr>
        </p:nvSpPr>
        <p:spPr>
          <a:xfrm>
            <a:off x="704850" y="4438650"/>
            <a:ext cx="5635625" cy="4205287"/>
          </a:xfrm>
          <a:prstGeom prst="rect">
            <a:avLst/>
          </a:prstGeom>
          <a:noFill/>
          <a:ln>
            <a:noFill/>
          </a:ln>
        </p:spPr>
        <p:txBody>
          <a:bodyPr spcFirstLastPara="1" wrap="square" lIns="91400" tIns="45700" rIns="91400" bIns="45700" anchor="t" anchorCtr="0">
            <a:noAutofit/>
          </a:bodyPr>
          <a:lstStyle/>
          <a:p>
            <a:pPr marL="0" lvl="0" indent="0" algn="l" rtl="0">
              <a:spcBef>
                <a:spcPts val="0"/>
              </a:spcBef>
              <a:spcAft>
                <a:spcPts val="0"/>
              </a:spcAft>
              <a:buNone/>
            </a:pPr>
            <a:endParaRPr/>
          </a:p>
        </p:txBody>
      </p:sp>
      <p:sp>
        <p:nvSpPr>
          <p:cNvPr id="204" name="Google Shape;204;p9:notes"/>
          <p:cNvSpPr txBox="1"/>
          <p:nvPr/>
        </p:nvSpPr>
        <p:spPr>
          <a:xfrm>
            <a:off x="3990975" y="8875712"/>
            <a:ext cx="3052762" cy="468312"/>
          </a:xfrm>
          <a:prstGeom prst="rect">
            <a:avLst/>
          </a:prstGeom>
          <a:noFill/>
          <a:ln>
            <a:noFill/>
          </a:ln>
        </p:spPr>
        <p:txBody>
          <a:bodyPr spcFirstLastPara="1" wrap="square" lIns="91400" tIns="45700" rIns="91400"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65"/>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65"/>
          <p:cNvSpPr txBox="1">
            <a:spLocks noGrp="1"/>
          </p:cNvSpPr>
          <p:nvPr>
            <p:ph type="body" idx="1"/>
          </p:nvPr>
        </p:nvSpPr>
        <p:spPr>
          <a:xfrm>
            <a:off x="755650" y="1752600"/>
            <a:ext cx="10668000" cy="4267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20" name="Google Shape;20;p6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6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6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
        <p:cNvGrpSpPr/>
        <p:nvPr/>
      </p:nvGrpSpPr>
      <p:grpSpPr>
        <a:xfrm>
          <a:off x="0" y="0"/>
          <a:ext cx="0" cy="0"/>
          <a:chOff x="0" y="0"/>
          <a:chExt cx="0" cy="0"/>
        </a:xfrm>
      </p:grpSpPr>
      <p:sp>
        <p:nvSpPr>
          <p:cNvPr id="75" name="Google Shape;75;p74"/>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7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7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7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9"/>
        <p:cNvGrpSpPr/>
        <p:nvPr/>
      </p:nvGrpSpPr>
      <p:grpSpPr>
        <a:xfrm>
          <a:off x="0" y="0"/>
          <a:ext cx="0" cy="0"/>
          <a:chOff x="0" y="0"/>
          <a:chExt cx="0" cy="0"/>
        </a:xfrm>
      </p:grpSpPr>
      <p:sp>
        <p:nvSpPr>
          <p:cNvPr id="80" name="Google Shape;80;p7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75"/>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82" name="Google Shape;82;p75"/>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a:endParaRPr/>
          </a:p>
        </p:txBody>
      </p:sp>
      <p:sp>
        <p:nvSpPr>
          <p:cNvPr id="83" name="Google Shape;83;p75"/>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84" name="Google Shape;84;p75"/>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a:endParaRPr/>
          </a:p>
        </p:txBody>
      </p:sp>
      <p:sp>
        <p:nvSpPr>
          <p:cNvPr id="85" name="Google Shape;85;p7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7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7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8"/>
        <p:cNvGrpSpPr/>
        <p:nvPr/>
      </p:nvGrpSpPr>
      <p:grpSpPr>
        <a:xfrm>
          <a:off x="0" y="0"/>
          <a:ext cx="0" cy="0"/>
          <a:chOff x="0" y="0"/>
          <a:chExt cx="0" cy="0"/>
        </a:xfrm>
      </p:grpSpPr>
      <p:sp>
        <p:nvSpPr>
          <p:cNvPr id="89" name="Google Shape;89;p76"/>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76"/>
          <p:cNvSpPr txBox="1">
            <a:spLocks noGrp="1"/>
          </p:cNvSpPr>
          <p:nvPr>
            <p:ph type="body" idx="1"/>
          </p:nvPr>
        </p:nvSpPr>
        <p:spPr>
          <a:xfrm>
            <a:off x="7556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a:endParaRPr/>
          </a:p>
        </p:txBody>
      </p:sp>
      <p:sp>
        <p:nvSpPr>
          <p:cNvPr id="91" name="Google Shape;91;p76"/>
          <p:cNvSpPr txBox="1">
            <a:spLocks noGrp="1"/>
          </p:cNvSpPr>
          <p:nvPr>
            <p:ph type="body" idx="2"/>
          </p:nvPr>
        </p:nvSpPr>
        <p:spPr>
          <a:xfrm>
            <a:off x="61912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a:endParaRPr/>
          </a:p>
        </p:txBody>
      </p:sp>
      <p:sp>
        <p:nvSpPr>
          <p:cNvPr id="92" name="Google Shape;92;p7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7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7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5"/>
        <p:cNvGrpSpPr/>
        <p:nvPr/>
      </p:nvGrpSpPr>
      <p:grpSpPr>
        <a:xfrm>
          <a:off x="0" y="0"/>
          <a:ext cx="0" cy="0"/>
          <a:chOff x="0" y="0"/>
          <a:chExt cx="0" cy="0"/>
        </a:xfrm>
      </p:grpSpPr>
      <p:sp>
        <p:nvSpPr>
          <p:cNvPr id="96" name="Google Shape;96;p77"/>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77"/>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None/>
              <a:defRPr sz="2000"/>
            </a:lvl1pPr>
            <a:lvl2pPr marL="914400" lvl="1" indent="-228600" algn="l">
              <a:spcBef>
                <a:spcPts val="360"/>
              </a:spcBef>
              <a:spcAft>
                <a:spcPts val="0"/>
              </a:spcAft>
              <a:buSzPts val="1800"/>
              <a:buNone/>
              <a:defRPr sz="1800"/>
            </a:lvl2pPr>
            <a:lvl3pPr marL="1371600" lvl="2" indent="-228600" algn="l">
              <a:spcBef>
                <a:spcPts val="320"/>
              </a:spcBef>
              <a:spcAft>
                <a:spcPts val="0"/>
              </a:spcAft>
              <a:buSzPts val="1600"/>
              <a:buNone/>
              <a:defRPr sz="1600"/>
            </a:lvl3pPr>
            <a:lvl4pPr marL="1828800" lvl="3" indent="-228600" algn="l">
              <a:spcBef>
                <a:spcPts val="280"/>
              </a:spcBef>
              <a:spcAft>
                <a:spcPts val="0"/>
              </a:spcAft>
              <a:buSzPts val="1400"/>
              <a:buNone/>
              <a:defRPr sz="1400"/>
            </a:lvl4pPr>
            <a:lvl5pPr marL="2286000" lvl="4" indent="-228600" algn="l">
              <a:spcBef>
                <a:spcPts val="350"/>
              </a:spcBef>
              <a:spcAft>
                <a:spcPts val="0"/>
              </a:spcAft>
              <a:buSzPts val="1400"/>
              <a:buNone/>
              <a:defRPr sz="1400"/>
            </a:lvl5pPr>
            <a:lvl6pPr marL="2743200" lvl="5" indent="-228600" algn="l">
              <a:spcBef>
                <a:spcPts val="350"/>
              </a:spcBef>
              <a:spcAft>
                <a:spcPts val="0"/>
              </a:spcAft>
              <a:buSzPts val="1400"/>
              <a:buNone/>
              <a:defRPr sz="1400"/>
            </a:lvl6pPr>
            <a:lvl7pPr marL="3200400" lvl="6" indent="-228600" algn="l">
              <a:spcBef>
                <a:spcPts val="350"/>
              </a:spcBef>
              <a:spcAft>
                <a:spcPts val="0"/>
              </a:spcAft>
              <a:buSzPts val="1400"/>
              <a:buNone/>
              <a:defRPr sz="1400"/>
            </a:lvl7pPr>
            <a:lvl8pPr marL="3657600" lvl="7" indent="-228600" algn="l">
              <a:spcBef>
                <a:spcPts val="350"/>
              </a:spcBef>
              <a:spcAft>
                <a:spcPts val="0"/>
              </a:spcAft>
              <a:buSzPts val="1400"/>
              <a:buNone/>
              <a:defRPr sz="1400"/>
            </a:lvl8pPr>
            <a:lvl9pPr marL="4114800" lvl="8" indent="-228600" algn="l">
              <a:spcBef>
                <a:spcPts val="350"/>
              </a:spcBef>
              <a:spcAft>
                <a:spcPts val="0"/>
              </a:spcAft>
              <a:buSzPts val="1400"/>
              <a:buNone/>
              <a:defRPr sz="1400"/>
            </a:lvl9pPr>
          </a:lstStyle>
          <a:p>
            <a:endParaRPr/>
          </a:p>
        </p:txBody>
      </p:sp>
      <p:sp>
        <p:nvSpPr>
          <p:cNvPr id="98" name="Google Shape;98;p7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7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7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0"/>
        <p:cNvGrpSpPr/>
        <p:nvPr/>
      </p:nvGrpSpPr>
      <p:grpSpPr>
        <a:xfrm>
          <a:off x="0" y="0"/>
          <a:ext cx="0" cy="0"/>
          <a:chOff x="0" y="0"/>
          <a:chExt cx="0" cy="0"/>
        </a:xfrm>
      </p:grpSpPr>
      <p:sp>
        <p:nvSpPr>
          <p:cNvPr id="111" name="Google Shape;111;p79"/>
          <p:cNvSpPr txBox="1">
            <a:spLocks noGrp="1"/>
          </p:cNvSpPr>
          <p:nvPr>
            <p:ph type="ctrTitle"/>
          </p:nvPr>
        </p:nvSpPr>
        <p:spPr>
          <a:xfrm>
            <a:off x="914400" y="990600"/>
            <a:ext cx="10363200" cy="1371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79"/>
          <p:cNvSpPr txBox="1">
            <a:spLocks noGrp="1"/>
          </p:cNvSpPr>
          <p:nvPr>
            <p:ph type="subTitle" idx="1"/>
          </p:nvPr>
        </p:nvSpPr>
        <p:spPr>
          <a:xfrm>
            <a:off x="1930400" y="3429000"/>
            <a:ext cx="9347200" cy="1600200"/>
          </a:xfrm>
          <a:prstGeom prst="rect">
            <a:avLst/>
          </a:prstGeom>
          <a:noFill/>
          <a:ln>
            <a:noFill/>
          </a:ln>
        </p:spPr>
        <p:txBody>
          <a:bodyPr spcFirstLastPara="1" wrap="square" lIns="91425" tIns="45700" rIns="91425" bIns="45700" anchor="t" anchorCtr="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a:endParaRPr/>
          </a:p>
        </p:txBody>
      </p:sp>
      <p:sp>
        <p:nvSpPr>
          <p:cNvPr id="113" name="Google Shape;113;p79"/>
          <p:cNvSpPr txBox="1">
            <a:spLocks noGrp="1"/>
          </p:cNvSpPr>
          <p:nvPr>
            <p:ph type="dt" idx="10"/>
          </p:nvPr>
        </p:nvSpPr>
        <p:spPr>
          <a:xfrm>
            <a:off x="914400" y="6248400"/>
            <a:ext cx="2540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79"/>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79"/>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EXT_AND_TWO_OBJECTS">
    <p:spTree>
      <p:nvGrpSpPr>
        <p:cNvPr id="1" name="Shape 23"/>
        <p:cNvGrpSpPr/>
        <p:nvPr/>
      </p:nvGrpSpPr>
      <p:grpSpPr>
        <a:xfrm>
          <a:off x="0" y="0"/>
          <a:ext cx="0" cy="0"/>
          <a:chOff x="0" y="0"/>
          <a:chExt cx="0" cy="0"/>
        </a:xfrm>
      </p:grpSpPr>
      <p:sp>
        <p:nvSpPr>
          <p:cNvPr id="24" name="Google Shape;24;p66"/>
          <p:cNvSpPr txBox="1">
            <a:spLocks noGrp="1"/>
          </p:cNvSpPr>
          <p:nvPr>
            <p:ph type="title"/>
          </p:nvPr>
        </p:nvSpPr>
        <p:spPr>
          <a:xfrm>
            <a:off x="768351"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66"/>
          <p:cNvSpPr txBox="1">
            <a:spLocks noGrp="1"/>
          </p:cNvSpPr>
          <p:nvPr>
            <p:ph type="body" idx="1"/>
          </p:nvPr>
        </p:nvSpPr>
        <p:spPr>
          <a:xfrm>
            <a:off x="755651" y="1752600"/>
            <a:ext cx="5232400" cy="4267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26" name="Google Shape;26;p66"/>
          <p:cNvSpPr txBox="1">
            <a:spLocks noGrp="1"/>
          </p:cNvSpPr>
          <p:nvPr>
            <p:ph type="body" idx="2"/>
          </p:nvPr>
        </p:nvSpPr>
        <p:spPr>
          <a:xfrm>
            <a:off x="6191251" y="1752600"/>
            <a:ext cx="5232400" cy="2057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27" name="Google Shape;27;p66"/>
          <p:cNvSpPr txBox="1">
            <a:spLocks noGrp="1"/>
          </p:cNvSpPr>
          <p:nvPr>
            <p:ph type="body" idx="3"/>
          </p:nvPr>
        </p:nvSpPr>
        <p:spPr>
          <a:xfrm>
            <a:off x="6191251" y="3962400"/>
            <a:ext cx="5232400" cy="2057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28" name="Google Shape;28;p6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6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6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p67"/>
          <p:cNvSpPr txBox="1">
            <a:spLocks noGrp="1"/>
          </p:cNvSpPr>
          <p:nvPr>
            <p:ph type="title"/>
          </p:nvPr>
        </p:nvSpPr>
        <p:spPr>
          <a:xfrm>
            <a:off x="768351"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67"/>
          <p:cNvSpPr txBox="1">
            <a:spLocks noGrp="1"/>
          </p:cNvSpPr>
          <p:nvPr>
            <p:ph type="body" idx="1"/>
          </p:nvPr>
        </p:nvSpPr>
        <p:spPr>
          <a:xfrm>
            <a:off x="755651" y="1752600"/>
            <a:ext cx="5232400" cy="4267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34" name="Google Shape;34;p67"/>
          <p:cNvSpPr txBox="1">
            <a:spLocks noGrp="1"/>
          </p:cNvSpPr>
          <p:nvPr>
            <p:ph type="body" idx="2"/>
          </p:nvPr>
        </p:nvSpPr>
        <p:spPr>
          <a:xfrm>
            <a:off x="6191251" y="1752600"/>
            <a:ext cx="5232400" cy="2057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35" name="Google Shape;35;p67"/>
          <p:cNvSpPr txBox="1">
            <a:spLocks noGrp="1"/>
          </p:cNvSpPr>
          <p:nvPr>
            <p:ph type="body" idx="3"/>
          </p:nvPr>
        </p:nvSpPr>
        <p:spPr>
          <a:xfrm>
            <a:off x="6191251" y="3962400"/>
            <a:ext cx="5232400" cy="2057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36" name="Google Shape;36;p6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6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39"/>
        <p:cNvGrpSpPr/>
        <p:nvPr/>
      </p:nvGrpSpPr>
      <p:grpSpPr>
        <a:xfrm>
          <a:off x="0" y="0"/>
          <a:ext cx="0" cy="0"/>
          <a:chOff x="0" y="0"/>
          <a:chExt cx="0" cy="0"/>
        </a:xfrm>
      </p:grpSpPr>
      <p:sp>
        <p:nvSpPr>
          <p:cNvPr id="40" name="Google Shape;40;p68"/>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4"/>
        <p:cNvGrpSpPr/>
        <p:nvPr/>
      </p:nvGrpSpPr>
      <p:grpSpPr>
        <a:xfrm>
          <a:off x="0" y="0"/>
          <a:ext cx="0" cy="0"/>
          <a:chOff x="0" y="0"/>
          <a:chExt cx="0" cy="0"/>
        </a:xfrm>
      </p:grpSpPr>
      <p:sp>
        <p:nvSpPr>
          <p:cNvPr id="45" name="Google Shape;45;p69"/>
          <p:cNvSpPr txBox="1">
            <a:spLocks noGrp="1"/>
          </p:cNvSpPr>
          <p:nvPr>
            <p:ph type="title"/>
          </p:nvPr>
        </p:nvSpPr>
        <p:spPr>
          <a:xfrm rot="5400000">
            <a:off x="7242176" y="1827742"/>
            <a:ext cx="5715000" cy="2669116"/>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9"/>
          <p:cNvSpPr txBox="1">
            <a:spLocks noGrp="1"/>
          </p:cNvSpPr>
          <p:nvPr>
            <p:ph type="body" idx="1"/>
          </p:nvPr>
        </p:nvSpPr>
        <p:spPr>
          <a:xfrm rot="5400000">
            <a:off x="1801284" y="-740833"/>
            <a:ext cx="5715000" cy="7806267"/>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47" name="Google Shape;47;p6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6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0"/>
        <p:cNvGrpSpPr/>
        <p:nvPr/>
      </p:nvGrpSpPr>
      <p:grpSpPr>
        <a:xfrm>
          <a:off x="0" y="0"/>
          <a:ext cx="0" cy="0"/>
          <a:chOff x="0" y="0"/>
          <a:chExt cx="0" cy="0"/>
        </a:xfrm>
      </p:grpSpPr>
      <p:sp>
        <p:nvSpPr>
          <p:cNvPr id="51" name="Google Shape;51;p70"/>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0"/>
          <p:cNvSpPr txBox="1">
            <a:spLocks noGrp="1"/>
          </p:cNvSpPr>
          <p:nvPr>
            <p:ph type="body" idx="1"/>
          </p:nvPr>
        </p:nvSpPr>
        <p:spPr>
          <a:xfrm rot="5400000">
            <a:off x="3956050" y="-1447800"/>
            <a:ext cx="4267200" cy="10668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53" name="Google Shape;53;p7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7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6"/>
        <p:cNvGrpSpPr/>
        <p:nvPr/>
      </p:nvGrpSpPr>
      <p:grpSpPr>
        <a:xfrm>
          <a:off x="0" y="0"/>
          <a:ext cx="0" cy="0"/>
          <a:chOff x="0" y="0"/>
          <a:chExt cx="0" cy="0"/>
        </a:xfrm>
      </p:grpSpPr>
      <p:sp>
        <p:nvSpPr>
          <p:cNvPr id="57" name="Google Shape;57;p71"/>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71"/>
          <p:cNvSpPr>
            <a:spLocks noGrp="1"/>
          </p:cNvSpPr>
          <p:nvPr>
            <p:ph type="pic" idx="2"/>
          </p:nvPr>
        </p:nvSpPr>
        <p:spPr>
          <a:xfrm>
            <a:off x="2389717" y="612775"/>
            <a:ext cx="7315200" cy="4114800"/>
          </a:xfrm>
          <a:prstGeom prst="rect">
            <a:avLst/>
          </a:prstGeom>
          <a:noFill/>
          <a:ln>
            <a:noFill/>
          </a:ln>
        </p:spPr>
      </p:sp>
      <p:sp>
        <p:nvSpPr>
          <p:cNvPr id="59" name="Google Shape;59;p71"/>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a:endParaRPr/>
          </a:p>
        </p:txBody>
      </p:sp>
      <p:sp>
        <p:nvSpPr>
          <p:cNvPr id="60" name="Google Shape;60;p7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7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7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72"/>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72"/>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500"/>
              </a:spcBef>
              <a:spcAft>
                <a:spcPts val="0"/>
              </a:spcAft>
              <a:buSzPts val="2000"/>
              <a:buChar char="▪"/>
              <a:defRPr sz="2000"/>
            </a:lvl5pPr>
            <a:lvl6pPr marL="2743200" lvl="5" indent="-355600" algn="l">
              <a:spcBef>
                <a:spcPts val="500"/>
              </a:spcBef>
              <a:spcAft>
                <a:spcPts val="0"/>
              </a:spcAft>
              <a:buSzPts val="2000"/>
              <a:buChar char="▪"/>
              <a:defRPr sz="2000"/>
            </a:lvl6pPr>
            <a:lvl7pPr marL="3200400" lvl="6" indent="-355600" algn="l">
              <a:spcBef>
                <a:spcPts val="500"/>
              </a:spcBef>
              <a:spcAft>
                <a:spcPts val="0"/>
              </a:spcAft>
              <a:buSzPts val="2000"/>
              <a:buChar char="▪"/>
              <a:defRPr sz="2000"/>
            </a:lvl7pPr>
            <a:lvl8pPr marL="3657600" lvl="7" indent="-355600" algn="l">
              <a:spcBef>
                <a:spcPts val="500"/>
              </a:spcBef>
              <a:spcAft>
                <a:spcPts val="0"/>
              </a:spcAft>
              <a:buSzPts val="2000"/>
              <a:buChar char="▪"/>
              <a:defRPr sz="2000"/>
            </a:lvl8pPr>
            <a:lvl9pPr marL="4114800" lvl="8" indent="-355600" algn="l">
              <a:spcBef>
                <a:spcPts val="500"/>
              </a:spcBef>
              <a:spcAft>
                <a:spcPts val="0"/>
              </a:spcAft>
              <a:buSzPts val="2000"/>
              <a:buChar char="▪"/>
              <a:defRPr sz="2000"/>
            </a:lvl9pPr>
          </a:lstStyle>
          <a:p>
            <a:endParaRPr/>
          </a:p>
        </p:txBody>
      </p:sp>
      <p:sp>
        <p:nvSpPr>
          <p:cNvPr id="66" name="Google Shape;66;p72"/>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a:endParaRPr/>
          </a:p>
        </p:txBody>
      </p:sp>
      <p:sp>
        <p:nvSpPr>
          <p:cNvPr id="67" name="Google Shape;67;p7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7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7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7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7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7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9"/>
        <p:cNvGrpSpPr/>
        <p:nvPr/>
      </p:nvGrpSpPr>
      <p:grpSpPr>
        <a:xfrm>
          <a:off x="0" y="0"/>
          <a:ext cx="0" cy="0"/>
          <a:chOff x="0" y="0"/>
          <a:chExt cx="0" cy="0"/>
        </a:xfrm>
      </p:grpSpPr>
      <p:sp>
        <p:nvSpPr>
          <p:cNvPr id="10" name="Google Shape;10;p64"/>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1pPr>
            <a:lvl2pPr marR="0" lvl="1"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2pPr>
            <a:lvl3pPr marR="0" lvl="2"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3pPr>
            <a:lvl4pPr marR="0" lvl="3"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4pPr>
            <a:lvl5pPr marR="0" lvl="4"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5pPr>
            <a:lvl6pPr marR="0" lvl="5"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6pPr>
            <a:lvl7pPr marR="0" lvl="6"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7pPr>
            <a:lvl8pPr marR="0" lvl="7"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8pPr>
            <a:lvl9pPr marR="0" lvl="8"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9pPr>
          </a:lstStyle>
          <a:p>
            <a:endParaRPr/>
          </a:p>
        </p:txBody>
      </p:sp>
      <p:sp>
        <p:nvSpPr>
          <p:cNvPr id="11" name="Google Shape;11;p64"/>
          <p:cNvSpPr txBox="1">
            <a:spLocks noGrp="1"/>
          </p:cNvSpPr>
          <p:nvPr>
            <p:ph type="body" idx="1"/>
          </p:nvPr>
        </p:nvSpPr>
        <p:spPr>
          <a:xfrm>
            <a:off x="755650" y="1752600"/>
            <a:ext cx="10668000" cy="4267200"/>
          </a:xfrm>
          <a:prstGeom prst="rect">
            <a:avLst/>
          </a:prstGeom>
          <a:noFill/>
          <a:ln>
            <a:noFill/>
          </a:ln>
        </p:spPr>
        <p:txBody>
          <a:bodyPr spcFirstLastPara="1" wrap="square" lIns="91425" tIns="45700" rIns="91425" bIns="45700" anchor="t" anchorCtr="0">
            <a:noAutofit/>
          </a:bodyPr>
          <a:lstStyle>
            <a:lvl1pPr marL="457200" marR="0" lvl="0" indent="-419100" algn="l" rtl="0">
              <a:spcBef>
                <a:spcPts val="600"/>
              </a:spcBef>
              <a:spcAft>
                <a:spcPts val="0"/>
              </a:spcAft>
              <a:buClr>
                <a:schemeClr val="accent2"/>
              </a:buClr>
              <a:buSzPts val="3000"/>
              <a:buFont typeface="Noto Sans Symbols"/>
              <a:buChar char="□"/>
              <a:defRPr sz="3000" b="0" i="0" u="none" strike="noStrike" cap="none">
                <a:solidFill>
                  <a:schemeClr val="dk1"/>
                </a:solidFill>
                <a:latin typeface="Verdana"/>
                <a:ea typeface="Verdana"/>
                <a:cs typeface="Verdana"/>
                <a:sym typeface="Verdana"/>
              </a:defRPr>
            </a:lvl1pPr>
            <a:lvl2pPr marL="914400" marR="0" lvl="1" indent="-393700" algn="l" rtl="0">
              <a:spcBef>
                <a:spcPts val="520"/>
              </a:spcBef>
              <a:spcAft>
                <a:spcPts val="0"/>
              </a:spcAft>
              <a:buClr>
                <a:schemeClr val="accent2"/>
              </a:buClr>
              <a:buSzPts val="2600"/>
              <a:buFont typeface="Noto Sans Symbols"/>
              <a:buChar char="■"/>
              <a:defRPr sz="2600" b="0" i="0" u="none" strike="noStrike" cap="none">
                <a:solidFill>
                  <a:schemeClr val="dk1"/>
                </a:solidFill>
                <a:latin typeface="Verdana"/>
                <a:ea typeface="Verdana"/>
                <a:cs typeface="Verdana"/>
                <a:sym typeface="Verdana"/>
              </a:defRPr>
            </a:lvl2pPr>
            <a:lvl3pPr marL="1371600" marR="0" lvl="2" indent="-374650" algn="l" rtl="0">
              <a:spcBef>
                <a:spcPts val="460"/>
              </a:spcBef>
              <a:spcAft>
                <a:spcPts val="0"/>
              </a:spcAft>
              <a:buClr>
                <a:schemeClr val="accent2"/>
              </a:buClr>
              <a:buSzPts val="2300"/>
              <a:buFont typeface="Noto Sans Symbols"/>
              <a:buChar char="□"/>
              <a:defRPr sz="2300" b="0" i="0" u="none" strike="noStrike" cap="none">
                <a:solidFill>
                  <a:schemeClr val="dk1"/>
                </a:solidFill>
                <a:latin typeface="Verdana"/>
                <a:ea typeface="Verdana"/>
                <a:cs typeface="Verdana"/>
                <a:sym typeface="Verdana"/>
              </a:defRPr>
            </a:lvl3pPr>
            <a:lvl4pPr marL="1828800" marR="0" lvl="3"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4pPr>
            <a:lvl5pPr marL="2286000" marR="0" lvl="4"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5pPr>
            <a:lvl6pPr marL="2743200" marR="0" lvl="5"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9pPr>
          </a:lstStyle>
          <a:p>
            <a:endParaRPr/>
          </a:p>
        </p:txBody>
      </p:sp>
      <p:sp>
        <p:nvSpPr>
          <p:cNvPr id="12" name="Google Shape;12;p64"/>
          <p:cNvSpPr/>
          <p:nvPr/>
        </p:nvSpPr>
        <p:spPr>
          <a:xfrm>
            <a:off x="812800" y="1566862"/>
            <a:ext cx="10610850" cy="109537"/>
          </a:xfrm>
          <a:custGeom>
            <a:avLst/>
            <a:gdLst/>
            <a:ahLst/>
            <a:cxnLst/>
            <a:rect l="l" t="t" r="r" b="b"/>
            <a:pathLst>
              <a:path w="1000" h="1000" extrusionOk="0">
                <a:moveTo>
                  <a:pt x="0" y="0"/>
                </a:moveTo>
                <a:lnTo>
                  <a:pt x="585" y="0"/>
                </a:lnTo>
                <a:lnTo>
                  <a:pt x="585"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cxnSp>
        <p:nvCxnSpPr>
          <p:cNvPr id="13" name="Google Shape;13;p64"/>
          <p:cNvCxnSpPr/>
          <p:nvPr/>
        </p:nvCxnSpPr>
        <p:spPr>
          <a:xfrm>
            <a:off x="812800" y="6172200"/>
            <a:ext cx="10566400" cy="0"/>
          </a:xfrm>
          <a:prstGeom prst="straightConnector1">
            <a:avLst/>
          </a:prstGeom>
          <a:noFill/>
          <a:ln w="9525" cap="flat" cmpd="sng">
            <a:solidFill>
              <a:schemeClr val="accent2"/>
            </a:solidFill>
            <a:prstDash val="solid"/>
            <a:miter lim="800000"/>
            <a:headEnd type="none" w="med" len="med"/>
            <a:tailEnd type="none" w="med" len="med"/>
          </a:ln>
        </p:spPr>
      </p:cxnSp>
      <p:sp>
        <p:nvSpPr>
          <p:cNvPr id="14" name="Google Shape;14;p6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200" b="0" i="0" u="none">
                <a:solidFill>
                  <a:schemeClr val="dk1"/>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5" name="Google Shape;15;p6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1200" b="0" i="0" u="none">
                <a:solidFill>
                  <a:schemeClr val="dk1"/>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6" name="Google Shape;16;p6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102" name="Google Shape;102;p78"/>
          <p:cNvSpPr/>
          <p:nvPr/>
        </p:nvSpPr>
        <p:spPr>
          <a:xfrm>
            <a:off x="812800" y="1566862"/>
            <a:ext cx="10610850" cy="109537"/>
          </a:xfrm>
          <a:custGeom>
            <a:avLst/>
            <a:gdLst/>
            <a:ahLst/>
            <a:cxnLst/>
            <a:rect l="l" t="t" r="r" b="b"/>
            <a:pathLst>
              <a:path w="1000" h="1000" extrusionOk="0">
                <a:moveTo>
                  <a:pt x="0" y="0"/>
                </a:moveTo>
                <a:lnTo>
                  <a:pt x="585" y="0"/>
                </a:lnTo>
                <a:lnTo>
                  <a:pt x="585"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cxnSp>
        <p:nvCxnSpPr>
          <p:cNvPr id="103" name="Google Shape;103;p78"/>
          <p:cNvCxnSpPr/>
          <p:nvPr/>
        </p:nvCxnSpPr>
        <p:spPr>
          <a:xfrm>
            <a:off x="812800" y="6172200"/>
            <a:ext cx="10566400" cy="0"/>
          </a:xfrm>
          <a:prstGeom prst="straightConnector1">
            <a:avLst/>
          </a:prstGeom>
          <a:noFill/>
          <a:ln w="9525" cap="flat" cmpd="sng">
            <a:solidFill>
              <a:schemeClr val="accent2"/>
            </a:solidFill>
            <a:prstDash val="solid"/>
            <a:miter lim="800000"/>
            <a:headEnd type="none" w="med" len="med"/>
            <a:tailEnd type="none" w="med" len="med"/>
          </a:ln>
        </p:spPr>
      </p:cxnSp>
      <p:sp>
        <p:nvSpPr>
          <p:cNvPr id="104" name="Google Shape;104;p78"/>
          <p:cNvSpPr/>
          <p:nvPr/>
        </p:nvSpPr>
        <p:spPr>
          <a:xfrm>
            <a:off x="914400" y="2393950"/>
            <a:ext cx="10363200" cy="109537"/>
          </a:xfrm>
          <a:custGeom>
            <a:avLst/>
            <a:gdLst/>
            <a:ahLst/>
            <a:cxnLst/>
            <a:rect l="l" t="t" r="r" b="b"/>
            <a:pathLst>
              <a:path w="1000" h="1000" extrusionOk="0">
                <a:moveTo>
                  <a:pt x="0" y="0"/>
                </a:moveTo>
                <a:lnTo>
                  <a:pt x="618" y="0"/>
                </a:lnTo>
                <a:lnTo>
                  <a:pt x="618"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sp>
        <p:nvSpPr>
          <p:cNvPr id="105" name="Google Shape;105;p78"/>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1pPr>
            <a:lvl2pPr marR="0" lvl="1"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2pPr>
            <a:lvl3pPr marR="0" lvl="2"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3pPr>
            <a:lvl4pPr marR="0" lvl="3"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4pPr>
            <a:lvl5pPr marR="0" lvl="4"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5pPr>
            <a:lvl6pPr marR="0" lvl="5"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6pPr>
            <a:lvl7pPr marR="0" lvl="6"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7pPr>
            <a:lvl8pPr marR="0" lvl="7"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8pPr>
            <a:lvl9pPr marR="0" lvl="8"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9pPr>
          </a:lstStyle>
          <a:p>
            <a:endParaRPr/>
          </a:p>
        </p:txBody>
      </p:sp>
      <p:sp>
        <p:nvSpPr>
          <p:cNvPr id="106" name="Google Shape;106;p78"/>
          <p:cNvSpPr txBox="1">
            <a:spLocks noGrp="1"/>
          </p:cNvSpPr>
          <p:nvPr>
            <p:ph type="body" idx="1"/>
          </p:nvPr>
        </p:nvSpPr>
        <p:spPr>
          <a:xfrm>
            <a:off x="755650" y="1752600"/>
            <a:ext cx="10668000" cy="4267200"/>
          </a:xfrm>
          <a:prstGeom prst="rect">
            <a:avLst/>
          </a:prstGeom>
          <a:noFill/>
          <a:ln>
            <a:noFill/>
          </a:ln>
        </p:spPr>
        <p:txBody>
          <a:bodyPr spcFirstLastPara="1" wrap="square" lIns="91425" tIns="45700" rIns="91425" bIns="45700" anchor="t" anchorCtr="0">
            <a:noAutofit/>
          </a:bodyPr>
          <a:lstStyle>
            <a:lvl1pPr marL="457200" marR="0" lvl="0" indent="-419100" algn="l" rtl="0">
              <a:spcBef>
                <a:spcPts val="600"/>
              </a:spcBef>
              <a:spcAft>
                <a:spcPts val="0"/>
              </a:spcAft>
              <a:buClr>
                <a:schemeClr val="accent2"/>
              </a:buClr>
              <a:buSzPts val="3000"/>
              <a:buFont typeface="Noto Sans Symbols"/>
              <a:buChar char="□"/>
              <a:defRPr sz="3000" b="0" i="0" u="none" strike="noStrike" cap="none">
                <a:solidFill>
                  <a:schemeClr val="dk1"/>
                </a:solidFill>
                <a:latin typeface="Verdana"/>
                <a:ea typeface="Verdana"/>
                <a:cs typeface="Verdana"/>
                <a:sym typeface="Verdana"/>
              </a:defRPr>
            </a:lvl1pPr>
            <a:lvl2pPr marL="914400" marR="0" lvl="1" indent="-393700" algn="l" rtl="0">
              <a:spcBef>
                <a:spcPts val="520"/>
              </a:spcBef>
              <a:spcAft>
                <a:spcPts val="0"/>
              </a:spcAft>
              <a:buClr>
                <a:schemeClr val="accent2"/>
              </a:buClr>
              <a:buSzPts val="2600"/>
              <a:buFont typeface="Noto Sans Symbols"/>
              <a:buChar char="■"/>
              <a:defRPr sz="2600" b="0" i="0" u="none" strike="noStrike" cap="none">
                <a:solidFill>
                  <a:schemeClr val="dk1"/>
                </a:solidFill>
                <a:latin typeface="Verdana"/>
                <a:ea typeface="Verdana"/>
                <a:cs typeface="Verdana"/>
                <a:sym typeface="Verdana"/>
              </a:defRPr>
            </a:lvl2pPr>
            <a:lvl3pPr marL="1371600" marR="0" lvl="2" indent="-374650" algn="l" rtl="0">
              <a:spcBef>
                <a:spcPts val="460"/>
              </a:spcBef>
              <a:spcAft>
                <a:spcPts val="0"/>
              </a:spcAft>
              <a:buClr>
                <a:schemeClr val="accent2"/>
              </a:buClr>
              <a:buSzPts val="2300"/>
              <a:buFont typeface="Noto Sans Symbols"/>
              <a:buChar char="□"/>
              <a:defRPr sz="2300" b="0" i="0" u="none" strike="noStrike" cap="none">
                <a:solidFill>
                  <a:schemeClr val="dk1"/>
                </a:solidFill>
                <a:latin typeface="Verdana"/>
                <a:ea typeface="Verdana"/>
                <a:cs typeface="Verdana"/>
                <a:sym typeface="Verdana"/>
              </a:defRPr>
            </a:lvl3pPr>
            <a:lvl4pPr marL="1828800" marR="0" lvl="3"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4pPr>
            <a:lvl5pPr marL="2286000" marR="0" lvl="4"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5pPr>
            <a:lvl6pPr marL="2743200" marR="0" lvl="5"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9pPr>
          </a:lstStyle>
          <a:p>
            <a:endParaRPr/>
          </a:p>
        </p:txBody>
      </p:sp>
      <p:sp>
        <p:nvSpPr>
          <p:cNvPr id="107" name="Google Shape;107;p78"/>
          <p:cNvSpPr txBox="1">
            <a:spLocks noGrp="1"/>
          </p:cNvSpPr>
          <p:nvPr>
            <p:ph type="dt" idx="10"/>
          </p:nvPr>
        </p:nvSpPr>
        <p:spPr>
          <a:xfrm>
            <a:off x="914400" y="6248400"/>
            <a:ext cx="2540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200" b="0" i="0" u="none">
                <a:solidFill>
                  <a:schemeClr val="dk1"/>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08" name="Google Shape;108;p78"/>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1200" b="0" i="0" u="none">
                <a:solidFill>
                  <a:schemeClr val="dk1"/>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09" name="Google Shape;109;p78"/>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1pPr>
            <a:lvl2pPr marL="0" marR="0" lvl="1"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2pPr>
            <a:lvl3pPr marL="0" marR="0" lvl="2"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3pPr>
            <a:lvl4pPr marL="0" marR="0" lvl="3"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4pPr>
            <a:lvl5pPr marL="0" marR="0" lvl="4"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5pPr>
            <a:lvl6pPr marL="0" marR="0" lvl="5"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6pPr>
            <a:lvl7pPr marL="0" marR="0" lvl="6"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7pPr>
            <a:lvl8pPr marL="0" marR="0" lvl="7"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8pPr>
            <a:lvl9pPr marL="0" marR="0" lvl="8" indent="0" algn="r" rtl="0">
              <a:lnSpc>
                <a:spcPct val="100000"/>
              </a:lnSpc>
              <a:spcBef>
                <a:spcPts val="0"/>
              </a:spcBef>
              <a:spcAft>
                <a:spcPts val="0"/>
              </a:spcAft>
              <a:buClr>
                <a:schemeClr val="dk1"/>
              </a:buClr>
              <a:buSzPts val="1200"/>
              <a:buFont typeface="Verdana"/>
              <a:buNone/>
              <a:defRPr sz="1200" b="0" i="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3"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5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0"/>
        <p:cNvGrpSpPr/>
        <p:nvPr/>
      </p:nvGrpSpPr>
      <p:grpSpPr>
        <a:xfrm>
          <a:off x="0" y="0"/>
          <a:ext cx="0" cy="0"/>
          <a:chOff x="0" y="0"/>
          <a:chExt cx="0" cy="0"/>
        </a:xfrm>
      </p:grpSpPr>
      <p:sp>
        <p:nvSpPr>
          <p:cNvPr id="121" name="Google Shape;121;p1"/>
          <p:cNvSpPr txBox="1">
            <a:spLocks noGrp="1"/>
          </p:cNvSpPr>
          <p:nvPr>
            <p:ph type="body" idx="1"/>
          </p:nvPr>
        </p:nvSpPr>
        <p:spPr>
          <a:xfrm>
            <a:off x="2100262" y="1828800"/>
            <a:ext cx="8001000" cy="4267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2"/>
              </a:buClr>
              <a:buSzPts val="3600"/>
              <a:buFont typeface="Noto Sans Symbols"/>
              <a:buNone/>
            </a:pPr>
            <a:br>
              <a:rPr lang="en-US" sz="3600" b="0" i="0" u="none" strike="noStrike" cap="none">
                <a:solidFill>
                  <a:srgbClr val="B90000"/>
                </a:solidFill>
                <a:latin typeface="Times New Roman"/>
                <a:ea typeface="Times New Roman"/>
                <a:cs typeface="Times New Roman"/>
                <a:sym typeface="Times New Roman"/>
              </a:rPr>
            </a:br>
            <a:r>
              <a:rPr lang="en-US" sz="2200" b="1" i="0" u="none" strike="noStrike" cap="none">
                <a:solidFill>
                  <a:schemeClr val="dk1"/>
                </a:solidFill>
                <a:latin typeface="Times New Roman"/>
                <a:ea typeface="Times New Roman"/>
                <a:cs typeface="Times New Roman"/>
                <a:sym typeface="Times New Roman"/>
              </a:rPr>
              <a:t>Chương 3</a:t>
            </a:r>
            <a:endParaRPr/>
          </a:p>
          <a:p>
            <a:pPr marL="0" marR="0" lvl="0" indent="0" algn="ctr" rtl="0">
              <a:lnSpc>
                <a:spcPct val="100000"/>
              </a:lnSpc>
              <a:spcBef>
                <a:spcPts val="680"/>
              </a:spcBef>
              <a:spcAft>
                <a:spcPts val="0"/>
              </a:spcAft>
              <a:buClr>
                <a:schemeClr val="accent2"/>
              </a:buClr>
              <a:buSzPts val="3400"/>
              <a:buFont typeface="Noto Sans Symbols"/>
              <a:buNone/>
            </a:pPr>
            <a:r>
              <a:rPr lang="en-US" sz="3400" b="1" i="0" u="none" strike="noStrike" cap="none">
                <a:solidFill>
                  <a:schemeClr val="accent2"/>
                </a:solidFill>
                <a:latin typeface="Times New Roman"/>
                <a:ea typeface="Times New Roman"/>
                <a:cs typeface="Times New Roman"/>
                <a:sym typeface="Times New Roman"/>
              </a:rPr>
              <a:t>JAVA OOP</a:t>
            </a:r>
            <a:endParaRPr/>
          </a:p>
        </p:txBody>
      </p:sp>
      <p:sp>
        <p:nvSpPr>
          <p:cNvPr id="122" name="Google Shape;122;p1"/>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123" name="Google Shape;123;p1"/>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124" name="Google Shape;124;p1"/>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1</a:t>
            </a:fld>
            <a:endParaRPr/>
          </a:p>
        </p:txBody>
      </p:sp>
      <p:pic>
        <p:nvPicPr>
          <p:cNvPr id="125" name="Google Shape;125;p1"/>
          <p:cNvPicPr preferRelativeResize="0"/>
          <p:nvPr/>
        </p:nvPicPr>
        <p:blipFill rotWithShape="1">
          <a:blip r:embed="rId3">
            <a:alphaModFix/>
          </a:blip>
          <a:srcRect/>
          <a:stretch/>
        </p:blipFill>
        <p:spPr>
          <a:xfrm>
            <a:off x="777875" y="285750"/>
            <a:ext cx="1452562" cy="1235075"/>
          </a:xfrm>
          <a:prstGeom prst="rect">
            <a:avLst/>
          </a:prstGeom>
          <a:noFill/>
          <a:ln>
            <a:noFill/>
          </a:ln>
        </p:spPr>
      </p:pic>
      <p:sp>
        <p:nvSpPr>
          <p:cNvPr id="126" name="Google Shape;126;p1"/>
          <p:cNvSpPr txBox="1"/>
          <p:nvPr/>
        </p:nvSpPr>
        <p:spPr>
          <a:xfrm>
            <a:off x="-2743200" y="990600"/>
            <a:ext cx="18415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a:solidFill>
                <a:schemeClr val="dk1"/>
              </a:solidFill>
              <a:latin typeface="Verdana"/>
              <a:ea typeface="Verdana"/>
              <a:cs typeface="Verdana"/>
              <a:sym typeface="Verdana"/>
            </a:endParaRPr>
          </a:p>
        </p:txBody>
      </p:sp>
      <p:pic>
        <p:nvPicPr>
          <p:cNvPr id="127" name="Google Shape;127;p1" descr="A close up of a logo &#10; &#10;Description automatically generated"/>
          <p:cNvPicPr preferRelativeResize="0"/>
          <p:nvPr/>
        </p:nvPicPr>
        <p:blipFill rotWithShape="1">
          <a:blip r:embed="rId4">
            <a:alphaModFix/>
          </a:blip>
          <a:srcRect/>
          <a:stretch/>
        </p:blipFill>
        <p:spPr>
          <a:xfrm>
            <a:off x="1190625" y="1985962"/>
            <a:ext cx="1108075" cy="2027237"/>
          </a:xfrm>
          <a:prstGeom prst="rect">
            <a:avLst/>
          </a:prstGeom>
          <a:noFill/>
          <a:ln>
            <a:noFill/>
          </a:ln>
        </p:spPr>
      </p:pic>
      <p:sp>
        <p:nvSpPr>
          <p:cNvPr id="128" name="Google Shape;128;p1"/>
          <p:cNvSpPr txBox="1"/>
          <p:nvPr/>
        </p:nvSpPr>
        <p:spPr>
          <a:xfrm>
            <a:off x="2652712" y="315912"/>
            <a:ext cx="6886575" cy="9525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000000"/>
              </a:buClr>
              <a:buSzPts val="1800"/>
              <a:buFont typeface="Times New Roman"/>
              <a:buNone/>
            </a:pPr>
            <a:r>
              <a:rPr lang="en-US" sz="1800" b="0" i="0" u="none">
                <a:solidFill>
                  <a:srgbClr val="000000"/>
                </a:solidFill>
                <a:latin typeface="Times New Roman"/>
                <a:ea typeface="Times New Roman"/>
                <a:cs typeface="Times New Roman"/>
                <a:sym typeface="Times New Roman"/>
              </a:rPr>
              <a:t>ĐẠI HỌC QUỐC GIA TP.HCM</a:t>
            </a:r>
            <a:br>
              <a:rPr lang="en-US" sz="2800" b="0" i="0" u="none">
                <a:solidFill>
                  <a:srgbClr val="000000"/>
                </a:solidFill>
                <a:latin typeface="Times New Roman"/>
                <a:ea typeface="Times New Roman"/>
                <a:cs typeface="Times New Roman"/>
                <a:sym typeface="Times New Roman"/>
              </a:rPr>
            </a:br>
            <a:r>
              <a:rPr lang="en-US" sz="2200" b="1" i="0" u="none">
                <a:solidFill>
                  <a:srgbClr val="000000"/>
                </a:solidFill>
                <a:latin typeface="Times New Roman"/>
                <a:ea typeface="Times New Roman"/>
                <a:cs typeface="Times New Roman"/>
                <a:sym typeface="Times New Roman"/>
              </a:rPr>
              <a:t>TRƯỜNG ĐẠI HỌC CÔNG NGHỆ THÔNG TIN</a:t>
            </a:r>
            <a:endParaRPr/>
          </a:p>
        </p:txBody>
      </p:sp>
      <p:pic>
        <p:nvPicPr>
          <p:cNvPr id="129" name="Google Shape;129;p1" descr="A picture containing box, sign&#10;&#10;Description automatically generated"/>
          <p:cNvPicPr preferRelativeResize="0"/>
          <p:nvPr/>
        </p:nvPicPr>
        <p:blipFill rotWithShape="1">
          <a:blip r:embed="rId5">
            <a:alphaModFix/>
          </a:blip>
          <a:srcRect/>
          <a:stretch/>
        </p:blipFill>
        <p:spPr>
          <a:xfrm>
            <a:off x="9290050" y="1989137"/>
            <a:ext cx="1720850" cy="1984375"/>
          </a:xfrm>
          <a:prstGeom prst="rect">
            <a:avLst/>
          </a:prstGeom>
          <a:noFill/>
          <a:ln>
            <a:noFill/>
          </a:ln>
        </p:spPr>
      </p:pic>
      <p:sp>
        <p:nvSpPr>
          <p:cNvPr id="130" name="Google Shape;130;p1"/>
          <p:cNvSpPr txBox="1"/>
          <p:nvPr/>
        </p:nvSpPr>
        <p:spPr>
          <a:xfrm>
            <a:off x="4354512" y="3836987"/>
            <a:ext cx="5538787" cy="1927225"/>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800"/>
              <a:buFont typeface="Times New Roman"/>
              <a:buNone/>
            </a:pPr>
            <a:r>
              <a:rPr lang="en-US" sz="1800" b="1" i="0" u="none">
                <a:solidFill>
                  <a:srgbClr val="000000"/>
                </a:solidFill>
                <a:latin typeface="Times New Roman"/>
                <a:ea typeface="Times New Roman"/>
                <a:cs typeface="Times New Roman"/>
                <a:sym typeface="Times New Roman"/>
              </a:rPr>
              <a:t>Giảng viên: ThS. Nguyễn Văn Kiệt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5"/>
        <p:cNvGrpSpPr/>
        <p:nvPr/>
      </p:nvGrpSpPr>
      <p:grpSpPr>
        <a:xfrm>
          <a:off x="0" y="0"/>
          <a:ext cx="0" cy="0"/>
          <a:chOff x="0" y="0"/>
          <a:chExt cx="0" cy="0"/>
        </a:xfrm>
      </p:grpSpPr>
      <p:sp>
        <p:nvSpPr>
          <p:cNvPr id="216" name="Google Shape;216;p10"/>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just"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Ví dụ: Lớp Point và Lớp Line</a:t>
            </a:r>
            <a:endParaRPr/>
          </a:p>
        </p:txBody>
      </p:sp>
      <p:pic>
        <p:nvPicPr>
          <p:cNvPr id="217" name="Google Shape;217;p10" descr="A screenshot of a cell phone&#10;&#10;Description automatically generated"/>
          <p:cNvPicPr preferRelativeResize="0">
            <a:picLocks noGrp="1"/>
          </p:cNvPicPr>
          <p:nvPr>
            <p:ph type="body" idx="1"/>
          </p:nvPr>
        </p:nvPicPr>
        <p:blipFill rotWithShape="1">
          <a:blip r:embed="rId3">
            <a:alphaModFix/>
          </a:blip>
          <a:srcRect/>
          <a:stretch/>
        </p:blipFill>
        <p:spPr>
          <a:xfrm>
            <a:off x="2438400" y="2124075"/>
            <a:ext cx="7315200" cy="3600450"/>
          </a:xfrm>
          <a:prstGeom prst="rect">
            <a:avLst/>
          </a:prstGeom>
          <a:noFill/>
          <a:ln>
            <a:noFill/>
          </a:ln>
        </p:spPr>
      </p:pic>
      <p:sp>
        <p:nvSpPr>
          <p:cNvPr id="218" name="Google Shape;218;p10"/>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219" name="Google Shape;219;p10"/>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220" name="Google Shape;220;p10"/>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5"/>
        <p:cNvGrpSpPr/>
        <p:nvPr/>
      </p:nvGrpSpPr>
      <p:grpSpPr>
        <a:xfrm>
          <a:off x="0" y="0"/>
          <a:ext cx="0" cy="0"/>
          <a:chOff x="0" y="0"/>
          <a:chExt cx="0" cy="0"/>
        </a:xfrm>
      </p:grpSpPr>
      <p:sp>
        <p:nvSpPr>
          <p:cNvPr id="226" name="Google Shape;226;p11"/>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just"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Ví dụ: Lớp Point và Lớp Line (tt)</a:t>
            </a:r>
            <a:endParaRPr/>
          </a:p>
        </p:txBody>
      </p:sp>
      <p:pic>
        <p:nvPicPr>
          <p:cNvPr id="227" name="Google Shape;227;p11" descr="A screenshot of a cell phone&#10;&#10;Description automatically generated"/>
          <p:cNvPicPr preferRelativeResize="0">
            <a:picLocks noGrp="1"/>
          </p:cNvPicPr>
          <p:nvPr>
            <p:ph type="body" idx="1"/>
          </p:nvPr>
        </p:nvPicPr>
        <p:blipFill rotWithShape="1">
          <a:blip r:embed="rId3">
            <a:alphaModFix/>
          </a:blip>
          <a:srcRect/>
          <a:stretch/>
        </p:blipFill>
        <p:spPr>
          <a:xfrm>
            <a:off x="3249612" y="1981200"/>
            <a:ext cx="5692775" cy="4084637"/>
          </a:xfrm>
          <a:prstGeom prst="rect">
            <a:avLst/>
          </a:prstGeom>
          <a:noFill/>
          <a:ln>
            <a:noFill/>
          </a:ln>
        </p:spPr>
      </p:pic>
      <p:sp>
        <p:nvSpPr>
          <p:cNvPr id="228" name="Google Shape;228;p11"/>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229" name="Google Shape;229;p11"/>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230" name="Google Shape;230;p11"/>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5"/>
        <p:cNvGrpSpPr/>
        <p:nvPr/>
      </p:nvGrpSpPr>
      <p:grpSpPr>
        <a:xfrm>
          <a:off x="0" y="0"/>
          <a:ext cx="0" cy="0"/>
          <a:chOff x="0" y="0"/>
          <a:chExt cx="0" cy="0"/>
        </a:xfrm>
      </p:grpSpPr>
      <p:sp>
        <p:nvSpPr>
          <p:cNvPr id="236" name="Google Shape;236;p12"/>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Kế thừa (Inheritance)</a:t>
            </a:r>
            <a:endParaRPr/>
          </a:p>
        </p:txBody>
      </p:sp>
      <p:sp>
        <p:nvSpPr>
          <p:cNvPr id="237" name="Google Shape;237;p12"/>
          <p:cNvSpPr txBox="1">
            <a:spLocks noGrp="1"/>
          </p:cNvSpPr>
          <p:nvPr>
            <p:ph type="body" idx="1"/>
          </p:nvPr>
        </p:nvSpPr>
        <p:spPr>
          <a:xfrm>
            <a:off x="755650" y="1752600"/>
            <a:ext cx="10668000" cy="4267200"/>
          </a:xfrm>
          <a:prstGeom prst="rect">
            <a:avLst/>
          </a:prstGeom>
          <a:noFill/>
          <a:ln>
            <a:noFill/>
          </a:ln>
        </p:spPr>
        <p:txBody>
          <a:bodyPr spcFirstLastPara="1" wrap="square" lIns="91425" tIns="45700" rIns="91425" bIns="45700" anchor="t" anchorCtr="0">
            <a:noAutofit/>
          </a:bodyPr>
          <a:lstStyle/>
          <a:p>
            <a:pPr marL="952500" marR="0" lvl="1" indent="-514350" algn="just" rtl="0">
              <a:lnSpc>
                <a:spcPct val="100000"/>
              </a:lnSpc>
              <a:spcBef>
                <a:spcPts val="0"/>
              </a:spcBef>
              <a:spcAft>
                <a:spcPts val="0"/>
              </a:spcAft>
              <a:buClr>
                <a:schemeClr val="accent2"/>
              </a:buClr>
              <a:buSzPts val="2600"/>
              <a:buFont typeface="Noto Sans Symbols"/>
              <a:buChar char="❖"/>
            </a:pPr>
            <a:r>
              <a:rPr lang="en-US" sz="2600" b="0" i="0" u="none" strike="noStrike" cap="none">
                <a:solidFill>
                  <a:schemeClr val="dk1"/>
                </a:solidFill>
                <a:latin typeface="Times New Roman"/>
                <a:ea typeface="Times New Roman"/>
                <a:cs typeface="Times New Roman"/>
                <a:sym typeface="Times New Roman"/>
              </a:rPr>
              <a:t>Tổ chức các lớp theo </a:t>
            </a:r>
            <a:r>
              <a:rPr lang="en-US" sz="2600" b="0" i="1" u="none" strike="noStrike" cap="none">
                <a:solidFill>
                  <a:schemeClr val="dk1"/>
                </a:solidFill>
                <a:latin typeface="Times New Roman"/>
                <a:ea typeface="Times New Roman"/>
                <a:cs typeface="Times New Roman"/>
                <a:sym typeface="Times New Roman"/>
              </a:rPr>
              <a:t>hệ thống phân cấp</a:t>
            </a:r>
            <a:r>
              <a:rPr lang="en-US" sz="2600" b="0" i="0" u="none" strike="noStrike" cap="none">
                <a:solidFill>
                  <a:schemeClr val="dk1"/>
                </a:solidFill>
                <a:latin typeface="Times New Roman"/>
                <a:ea typeface="Times New Roman"/>
                <a:cs typeface="Times New Roman"/>
                <a:sym typeface="Times New Roman"/>
              </a:rPr>
              <a:t> (hierarchy) để </a:t>
            </a:r>
            <a:r>
              <a:rPr lang="en-US" sz="2600" b="0" i="1" u="none" strike="noStrike" cap="none">
                <a:solidFill>
                  <a:schemeClr val="dk1"/>
                </a:solidFill>
                <a:latin typeface="Times New Roman"/>
                <a:ea typeface="Times New Roman"/>
                <a:cs typeface="Times New Roman"/>
                <a:sym typeface="Times New Roman"/>
              </a:rPr>
              <a:t>tránh trùng lặp và giảm dư thừ</a:t>
            </a:r>
            <a:r>
              <a:rPr lang="en-US" sz="2600" b="0" i="0" u="none" strike="noStrike" cap="none">
                <a:solidFill>
                  <a:schemeClr val="dk1"/>
                </a:solidFill>
                <a:latin typeface="Times New Roman"/>
                <a:ea typeface="Times New Roman"/>
                <a:cs typeface="Times New Roman"/>
                <a:sym typeface="Times New Roman"/>
              </a:rPr>
              <a:t>a.</a:t>
            </a:r>
            <a:endParaRPr/>
          </a:p>
          <a:p>
            <a:pPr marL="952500" marR="0" lvl="1" indent="-514350" algn="just" rtl="0">
              <a:lnSpc>
                <a:spcPct val="100000"/>
              </a:lnSpc>
              <a:spcBef>
                <a:spcPts val="520"/>
              </a:spcBef>
              <a:spcAft>
                <a:spcPts val="0"/>
              </a:spcAft>
              <a:buClr>
                <a:schemeClr val="accent2"/>
              </a:buClr>
              <a:buSzPts val="2600"/>
              <a:buFont typeface="Noto Sans Symbols"/>
              <a:buChar char="❖"/>
            </a:pPr>
            <a:r>
              <a:rPr lang="en-US" sz="2600" b="0" i="0" u="none" strike="noStrike" cap="none">
                <a:solidFill>
                  <a:schemeClr val="dk1"/>
                </a:solidFill>
                <a:latin typeface="Times New Roman"/>
                <a:ea typeface="Times New Roman"/>
                <a:cs typeface="Times New Roman"/>
                <a:sym typeface="Times New Roman"/>
              </a:rPr>
              <a:t>Các lớp ở phân cấp thấp hơn kế thừa tất cả các biến và phương thức từ phân cấp cao hơn.</a:t>
            </a:r>
            <a:endParaRPr/>
          </a:p>
          <a:p>
            <a:pPr marL="952500" marR="0" lvl="1" indent="-514350" algn="just" rtl="0">
              <a:lnSpc>
                <a:spcPct val="100000"/>
              </a:lnSpc>
              <a:spcBef>
                <a:spcPts val="520"/>
              </a:spcBef>
              <a:spcAft>
                <a:spcPts val="0"/>
              </a:spcAft>
              <a:buClr>
                <a:schemeClr val="accent2"/>
              </a:buClr>
              <a:buSzPts val="2600"/>
              <a:buFont typeface="Noto Sans Symbols"/>
              <a:buChar char="❖"/>
            </a:pPr>
            <a:r>
              <a:rPr lang="en-US" sz="2600" b="0" i="0" u="none" strike="noStrike" cap="none">
                <a:solidFill>
                  <a:schemeClr val="dk1"/>
                </a:solidFill>
                <a:latin typeface="Times New Roman"/>
                <a:ea typeface="Times New Roman"/>
                <a:cs typeface="Times New Roman"/>
                <a:sym typeface="Times New Roman"/>
              </a:rPr>
              <a:t>Một lớp ở phân cấp thấp hơn được gọi là </a:t>
            </a:r>
            <a:r>
              <a:rPr lang="en-US" sz="2600" b="1" i="0" u="none" strike="noStrike" cap="none">
                <a:solidFill>
                  <a:schemeClr val="dk1"/>
                </a:solidFill>
                <a:latin typeface="Times New Roman"/>
                <a:ea typeface="Times New Roman"/>
                <a:cs typeface="Times New Roman"/>
                <a:sym typeface="Times New Roman"/>
              </a:rPr>
              <a:t>subclass, </a:t>
            </a:r>
            <a:r>
              <a:rPr lang="en-US" sz="2600" b="0" i="0" u="none" strike="noStrike" cap="none">
                <a:solidFill>
                  <a:schemeClr val="dk1"/>
                </a:solidFill>
                <a:latin typeface="Times New Roman"/>
                <a:ea typeface="Times New Roman"/>
                <a:cs typeface="Times New Roman"/>
                <a:sym typeface="Times New Roman"/>
              </a:rPr>
              <a:t>tức lớp con (hoặc lớp dẫn xuất – derived class, lớp mở rộng – extended class). Một lớp ở cấu trúc phân cấp cao hơn được gọi là </a:t>
            </a:r>
            <a:r>
              <a:rPr lang="en-US" sz="2600" b="1" i="0" u="none" strike="noStrike" cap="none">
                <a:solidFill>
                  <a:schemeClr val="dk1"/>
                </a:solidFill>
                <a:latin typeface="Times New Roman"/>
                <a:ea typeface="Times New Roman"/>
                <a:cs typeface="Times New Roman"/>
                <a:sym typeface="Times New Roman"/>
              </a:rPr>
              <a:t>superclass</a:t>
            </a:r>
            <a:r>
              <a:rPr lang="en-US" sz="2600" b="0" i="0" u="none" strike="noStrike" cap="none">
                <a:solidFill>
                  <a:schemeClr val="dk1"/>
                </a:solidFill>
                <a:latin typeface="Times New Roman"/>
                <a:ea typeface="Times New Roman"/>
                <a:cs typeface="Times New Roman"/>
                <a:sym typeface="Times New Roman"/>
              </a:rPr>
              <a:t>, tức lớp cha (hoặc lớp cơ sở – base class, parent class).</a:t>
            </a:r>
            <a:endParaRPr/>
          </a:p>
        </p:txBody>
      </p:sp>
      <p:sp>
        <p:nvSpPr>
          <p:cNvPr id="238" name="Google Shape;238;p12"/>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239" name="Google Shape;239;p12"/>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240" name="Google Shape;240;p12"/>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5"/>
        <p:cNvGrpSpPr/>
        <p:nvPr/>
      </p:nvGrpSpPr>
      <p:grpSpPr>
        <a:xfrm>
          <a:off x="0" y="0"/>
          <a:ext cx="0" cy="0"/>
          <a:chOff x="0" y="0"/>
          <a:chExt cx="0" cy="0"/>
        </a:xfrm>
      </p:grpSpPr>
      <p:sp>
        <p:nvSpPr>
          <p:cNvPr id="246" name="Google Shape;246;p13"/>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Kế thừa (tt)</a:t>
            </a:r>
            <a:endParaRPr/>
          </a:p>
        </p:txBody>
      </p:sp>
      <p:sp>
        <p:nvSpPr>
          <p:cNvPr id="247" name="Google Shape;247;p13"/>
          <p:cNvSpPr txBox="1">
            <a:spLocks noGrp="1"/>
          </p:cNvSpPr>
          <p:nvPr>
            <p:ph type="body" idx="1"/>
          </p:nvPr>
        </p:nvSpPr>
        <p:spPr>
          <a:xfrm>
            <a:off x="755650" y="1752600"/>
            <a:ext cx="10668000" cy="4267200"/>
          </a:xfrm>
          <a:prstGeom prst="rect">
            <a:avLst/>
          </a:prstGeom>
          <a:noFill/>
          <a:ln>
            <a:noFill/>
          </a:ln>
        </p:spPr>
        <p:txBody>
          <a:bodyPr spcFirstLastPara="1" wrap="square" lIns="91425" tIns="45700" rIns="91425" bIns="45700" anchor="t" anchorCtr="0">
            <a:noAutofit/>
          </a:bodyPr>
          <a:lstStyle/>
          <a:p>
            <a:pPr marL="952500" marR="0" lvl="1" indent="-514350" algn="just" rtl="0">
              <a:lnSpc>
                <a:spcPct val="100000"/>
              </a:lnSpc>
              <a:spcBef>
                <a:spcPts val="0"/>
              </a:spcBef>
              <a:spcAft>
                <a:spcPts val="0"/>
              </a:spcAft>
              <a:buClr>
                <a:schemeClr val="accent2"/>
              </a:buClr>
              <a:buSzPts val="2600"/>
              <a:buFont typeface="Noto Sans Symbols"/>
              <a:buChar char="❖"/>
            </a:pPr>
            <a:r>
              <a:rPr lang="en-US" sz="2600" b="1" i="0" u="none" strike="noStrike" cap="none">
                <a:solidFill>
                  <a:schemeClr val="dk1"/>
                </a:solidFill>
                <a:latin typeface="Times New Roman"/>
                <a:ea typeface="Times New Roman"/>
                <a:cs typeface="Times New Roman"/>
                <a:sym typeface="Times New Roman"/>
              </a:rPr>
              <a:t>CÁCH SỬ DỤNG</a:t>
            </a:r>
            <a:r>
              <a:rPr lang="en-US" sz="2600" b="0" i="0" u="none" strike="noStrike" cap="none">
                <a:solidFill>
                  <a:schemeClr val="dk1"/>
                </a:solidFill>
                <a:latin typeface="Times New Roman"/>
                <a:ea typeface="Times New Roman"/>
                <a:cs typeface="Times New Roman"/>
                <a:sym typeface="Times New Roman"/>
              </a:rPr>
              <a:t>: Đưa tất cả </a:t>
            </a:r>
            <a:r>
              <a:rPr lang="en-US" sz="2600" b="1" i="0" u="none" strike="noStrike" cap="none">
                <a:solidFill>
                  <a:schemeClr val="dk1"/>
                </a:solidFill>
                <a:latin typeface="Times New Roman"/>
                <a:ea typeface="Times New Roman"/>
                <a:cs typeface="Times New Roman"/>
                <a:sym typeface="Times New Roman"/>
              </a:rPr>
              <a:t>các biến và phương thức chung</a:t>
            </a:r>
            <a:r>
              <a:rPr lang="en-US" sz="2600" b="0" i="0" u="none" strike="noStrike" cap="none">
                <a:solidFill>
                  <a:schemeClr val="dk1"/>
                </a:solidFill>
                <a:latin typeface="Times New Roman"/>
                <a:ea typeface="Times New Roman"/>
                <a:cs typeface="Times New Roman"/>
                <a:sym typeface="Times New Roman"/>
              </a:rPr>
              <a:t> vào các lớp cha (</a:t>
            </a:r>
            <a:r>
              <a:rPr lang="en-US" sz="2600" b="0" i="1" u="none" strike="noStrike" cap="none">
                <a:solidFill>
                  <a:schemeClr val="dk1"/>
                </a:solidFill>
                <a:latin typeface="Times New Roman"/>
                <a:ea typeface="Times New Roman"/>
                <a:cs typeface="Times New Roman"/>
                <a:sym typeface="Times New Roman"/>
              </a:rPr>
              <a:t>superclasses)</a:t>
            </a:r>
            <a:r>
              <a:rPr lang="en-US" sz="2600" b="0" i="0" u="none" strike="noStrike" cap="none">
                <a:solidFill>
                  <a:schemeClr val="dk1"/>
                </a:solidFill>
                <a:latin typeface="Times New Roman"/>
                <a:ea typeface="Times New Roman"/>
                <a:cs typeface="Times New Roman"/>
                <a:sym typeface="Times New Roman"/>
              </a:rPr>
              <a:t> và để lại các biến và phương thức chuyên biệt trong các lớp con (</a:t>
            </a:r>
            <a:r>
              <a:rPr lang="en-US" sz="2600" b="0" i="1" u="none" strike="noStrike" cap="none">
                <a:solidFill>
                  <a:schemeClr val="dk1"/>
                </a:solidFill>
                <a:latin typeface="Times New Roman"/>
                <a:ea typeface="Times New Roman"/>
                <a:cs typeface="Times New Roman"/>
                <a:sym typeface="Times New Roman"/>
              </a:rPr>
              <a:t>subclasses)</a:t>
            </a:r>
            <a:r>
              <a:rPr lang="en-US" sz="2600" b="0" i="0" u="none" strike="noStrike" cap="none">
                <a:solidFill>
                  <a:schemeClr val="dk1"/>
                </a:solidFill>
                <a:latin typeface="Times New Roman"/>
                <a:ea typeface="Times New Roman"/>
                <a:cs typeface="Times New Roman"/>
                <a:sym typeface="Times New Roman"/>
              </a:rPr>
              <a:t>.</a:t>
            </a:r>
            <a:endParaRPr/>
          </a:p>
        </p:txBody>
      </p:sp>
      <p:sp>
        <p:nvSpPr>
          <p:cNvPr id="248" name="Google Shape;248;p13"/>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249" name="Google Shape;249;p13"/>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250" name="Google Shape;250;p13"/>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5"/>
        <p:cNvGrpSpPr/>
        <p:nvPr/>
      </p:nvGrpSpPr>
      <p:grpSpPr>
        <a:xfrm>
          <a:off x="0" y="0"/>
          <a:ext cx="0" cy="0"/>
          <a:chOff x="0" y="0"/>
          <a:chExt cx="0" cy="0"/>
        </a:xfrm>
      </p:grpSpPr>
      <p:sp>
        <p:nvSpPr>
          <p:cNvPr id="256" name="Google Shape;256;p14"/>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just"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Kế thừa (tt)</a:t>
            </a:r>
            <a:endParaRPr/>
          </a:p>
        </p:txBody>
      </p:sp>
      <p:sp>
        <p:nvSpPr>
          <p:cNvPr id="257" name="Google Shape;257;p14"/>
          <p:cNvSpPr txBox="1">
            <a:spLocks noGrp="1"/>
          </p:cNvSpPr>
          <p:nvPr>
            <p:ph type="body" idx="1"/>
          </p:nvPr>
        </p:nvSpPr>
        <p:spPr>
          <a:xfrm>
            <a:off x="755650" y="1752600"/>
            <a:ext cx="10668000" cy="4267200"/>
          </a:xfrm>
          <a:prstGeom prst="rect">
            <a:avLst/>
          </a:prstGeom>
          <a:noFill/>
          <a:ln>
            <a:noFill/>
          </a:ln>
        </p:spPr>
        <p:txBody>
          <a:bodyPr spcFirstLastPara="1" wrap="square" lIns="91425" tIns="45700" rIns="91425" bIns="45700" anchor="t" anchorCtr="0">
            <a:noAutofit/>
          </a:bodyPr>
          <a:lstStyle/>
          <a:p>
            <a:pPr marL="952500" marR="0" lvl="1" indent="-514350" algn="just" rtl="0">
              <a:lnSpc>
                <a:spcPct val="100000"/>
              </a:lnSpc>
              <a:spcBef>
                <a:spcPts val="0"/>
              </a:spcBef>
              <a:spcAft>
                <a:spcPts val="0"/>
              </a:spcAft>
              <a:buClr>
                <a:schemeClr val="accent2"/>
              </a:buClr>
              <a:buSzPts val="2600"/>
              <a:buFont typeface="Noto Sans Symbols"/>
              <a:buChar char="❖"/>
            </a:pPr>
            <a:r>
              <a:rPr lang="en-US" sz="2600" b="1" i="0" u="none" strike="noStrike" cap="none">
                <a:solidFill>
                  <a:schemeClr val="dk1"/>
                </a:solidFill>
                <a:latin typeface="Times New Roman"/>
                <a:ea typeface="Times New Roman"/>
                <a:cs typeface="Times New Roman"/>
                <a:sym typeface="Times New Roman"/>
              </a:rPr>
              <a:t>Ví dụ:</a:t>
            </a:r>
            <a:endParaRPr/>
          </a:p>
        </p:txBody>
      </p:sp>
      <p:sp>
        <p:nvSpPr>
          <p:cNvPr id="258" name="Google Shape;258;p14"/>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259" name="Google Shape;259;p14"/>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260" name="Google Shape;260;p14"/>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14</a:t>
            </a:fld>
            <a:endParaRPr/>
          </a:p>
        </p:txBody>
      </p:sp>
      <p:pic>
        <p:nvPicPr>
          <p:cNvPr id="261" name="Google Shape;261;p14" descr="A screenshot of a cell phone&#10;&#10;Description automatically generated"/>
          <p:cNvPicPr preferRelativeResize="0"/>
          <p:nvPr/>
        </p:nvPicPr>
        <p:blipFill rotWithShape="1">
          <a:blip r:embed="rId3">
            <a:alphaModFix/>
          </a:blip>
          <a:srcRect/>
          <a:stretch/>
        </p:blipFill>
        <p:spPr>
          <a:xfrm>
            <a:off x="2667000" y="2517775"/>
            <a:ext cx="6523037" cy="2273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6"/>
        <p:cNvGrpSpPr/>
        <p:nvPr/>
      </p:nvGrpSpPr>
      <p:grpSpPr>
        <a:xfrm>
          <a:off x="0" y="0"/>
          <a:ext cx="0" cy="0"/>
          <a:chOff x="0" y="0"/>
          <a:chExt cx="0" cy="0"/>
        </a:xfrm>
      </p:grpSpPr>
      <p:sp>
        <p:nvSpPr>
          <p:cNvPr id="267" name="Google Shape;267;p15"/>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just"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Kế thừa (tt)</a:t>
            </a:r>
            <a:endParaRPr/>
          </a:p>
        </p:txBody>
      </p:sp>
      <p:sp>
        <p:nvSpPr>
          <p:cNvPr id="268" name="Google Shape;268;p15"/>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269" name="Google Shape;269;p15"/>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270" name="Google Shape;270;p15"/>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15</a:t>
            </a:fld>
            <a:endParaRPr/>
          </a:p>
        </p:txBody>
      </p:sp>
      <p:sp>
        <p:nvSpPr>
          <p:cNvPr id="271" name="Google Shape;271;p15"/>
          <p:cNvSpPr txBox="1">
            <a:spLocks noGrp="1"/>
          </p:cNvSpPr>
          <p:nvPr>
            <p:ph type="body" idx="1"/>
          </p:nvPr>
        </p:nvSpPr>
        <p:spPr>
          <a:xfrm>
            <a:off x="755650" y="1752600"/>
            <a:ext cx="10668000" cy="4267200"/>
          </a:xfrm>
          <a:prstGeom prst="rect">
            <a:avLst/>
          </a:prstGeom>
          <a:noFill/>
          <a:ln>
            <a:noFill/>
          </a:ln>
        </p:spPr>
        <p:txBody>
          <a:bodyPr spcFirstLastPara="1" wrap="square" lIns="91425" tIns="45700" rIns="91425" bIns="45700" anchor="t" anchorCtr="0">
            <a:noAutofit/>
          </a:bodyPr>
          <a:lstStyle/>
          <a:p>
            <a:pPr marL="469900" marR="0" lvl="0" indent="-469900" algn="just" rtl="0">
              <a:lnSpc>
                <a:spcPct val="100000"/>
              </a:lnSpc>
              <a:spcBef>
                <a:spcPts val="0"/>
              </a:spcBef>
              <a:spcAft>
                <a:spcPts val="0"/>
              </a:spcAft>
              <a:buClr>
                <a:schemeClr val="accent2"/>
              </a:buClr>
              <a:buSzPts val="3000"/>
              <a:buFont typeface="Noto Sans Symbols"/>
              <a:buChar char="❖"/>
            </a:pPr>
            <a:r>
              <a:rPr lang="en-US" sz="3000" b="0" i="0" u="none">
                <a:solidFill>
                  <a:schemeClr val="dk1"/>
                </a:solidFill>
                <a:latin typeface="Times New Roman"/>
                <a:ea typeface="Times New Roman"/>
                <a:cs typeface="Times New Roman"/>
                <a:sym typeface="Times New Roman"/>
              </a:rPr>
              <a:t>Ta định nghĩa một lớp con (subclass) bằng cách sử dụng từ khóa "extends", ví dụ:</a:t>
            </a:r>
            <a:endParaRPr/>
          </a:p>
          <a:p>
            <a:pPr marL="908050" marR="0" lvl="1" indent="-436562" algn="l" rtl="0">
              <a:lnSpc>
                <a:spcPct val="100000"/>
              </a:lnSpc>
              <a:spcBef>
                <a:spcPts val="420"/>
              </a:spcBef>
              <a:spcAft>
                <a:spcPts val="0"/>
              </a:spcAft>
              <a:buClr>
                <a:schemeClr val="accent2"/>
              </a:buClr>
              <a:buSzPts val="2100"/>
              <a:buFont typeface="Noto Sans Symbols"/>
              <a:buChar char="✔"/>
            </a:pPr>
            <a:r>
              <a:rPr lang="en-US" sz="2100" b="0" i="0" u="none" strike="noStrike" cap="none">
                <a:solidFill>
                  <a:schemeClr val="dk1"/>
                </a:solidFill>
                <a:latin typeface="Times New Roman"/>
                <a:ea typeface="Times New Roman"/>
                <a:cs typeface="Times New Roman"/>
                <a:sym typeface="Times New Roman"/>
              </a:rPr>
              <a:t>class Goalkeeper </a:t>
            </a:r>
            <a:r>
              <a:rPr lang="en-US" sz="2100" b="1" i="0" u="none" strike="noStrike" cap="none">
                <a:solidFill>
                  <a:schemeClr val="dk1"/>
                </a:solidFill>
                <a:latin typeface="Times New Roman"/>
                <a:ea typeface="Times New Roman"/>
                <a:cs typeface="Times New Roman"/>
                <a:sym typeface="Times New Roman"/>
              </a:rPr>
              <a:t>extends</a:t>
            </a:r>
            <a:r>
              <a:rPr lang="en-US" sz="2100" b="0" i="0" u="none" strike="noStrike" cap="none">
                <a:solidFill>
                  <a:schemeClr val="dk1"/>
                </a:solidFill>
                <a:latin typeface="Times New Roman"/>
                <a:ea typeface="Times New Roman"/>
                <a:cs typeface="Times New Roman"/>
                <a:sym typeface="Times New Roman"/>
              </a:rPr>
              <a:t> SoccerPlayer {......} </a:t>
            </a:r>
            <a:endParaRPr/>
          </a:p>
          <a:p>
            <a:pPr marL="908050" marR="0" lvl="1" indent="-436562" algn="l" rtl="0">
              <a:lnSpc>
                <a:spcPct val="100000"/>
              </a:lnSpc>
              <a:spcBef>
                <a:spcPts val="420"/>
              </a:spcBef>
              <a:spcAft>
                <a:spcPts val="0"/>
              </a:spcAft>
              <a:buClr>
                <a:schemeClr val="accent2"/>
              </a:buClr>
              <a:buSzPts val="2100"/>
              <a:buFont typeface="Noto Sans Symbols"/>
              <a:buChar char="✔"/>
            </a:pPr>
            <a:r>
              <a:rPr lang="en-US" sz="2100" b="0" i="0" u="none" strike="noStrike" cap="none">
                <a:solidFill>
                  <a:schemeClr val="dk1"/>
                </a:solidFill>
                <a:latin typeface="Times New Roman"/>
                <a:ea typeface="Times New Roman"/>
                <a:cs typeface="Times New Roman"/>
                <a:sym typeface="Times New Roman"/>
              </a:rPr>
              <a:t>class MyApplet </a:t>
            </a:r>
            <a:r>
              <a:rPr lang="en-US" sz="2100" b="1" i="0" u="none" strike="noStrike" cap="none">
                <a:solidFill>
                  <a:schemeClr val="dk1"/>
                </a:solidFill>
                <a:latin typeface="Times New Roman"/>
                <a:ea typeface="Times New Roman"/>
                <a:cs typeface="Times New Roman"/>
                <a:sym typeface="Times New Roman"/>
              </a:rPr>
              <a:t>extends</a:t>
            </a:r>
            <a:r>
              <a:rPr lang="en-US" sz="2100" b="0" i="0" u="none" strike="noStrike" cap="none">
                <a:solidFill>
                  <a:schemeClr val="dk1"/>
                </a:solidFill>
                <a:latin typeface="Times New Roman"/>
                <a:ea typeface="Times New Roman"/>
                <a:cs typeface="Times New Roman"/>
                <a:sym typeface="Times New Roman"/>
              </a:rPr>
              <a:t> java.applet.Applet {.....} </a:t>
            </a:r>
            <a:endParaRPr/>
          </a:p>
          <a:p>
            <a:pPr marL="908050" marR="0" lvl="1" indent="-436562" algn="l" rtl="0">
              <a:lnSpc>
                <a:spcPct val="100000"/>
              </a:lnSpc>
              <a:spcBef>
                <a:spcPts val="420"/>
              </a:spcBef>
              <a:spcAft>
                <a:spcPts val="0"/>
              </a:spcAft>
              <a:buClr>
                <a:schemeClr val="accent2"/>
              </a:buClr>
              <a:buSzPts val="2100"/>
              <a:buFont typeface="Noto Sans Symbols"/>
              <a:buChar char="✔"/>
            </a:pPr>
            <a:r>
              <a:rPr lang="en-US" sz="2100" b="0" i="0" u="none" strike="noStrike" cap="none">
                <a:solidFill>
                  <a:schemeClr val="dk1"/>
                </a:solidFill>
                <a:latin typeface="Times New Roman"/>
                <a:ea typeface="Times New Roman"/>
                <a:cs typeface="Times New Roman"/>
                <a:sym typeface="Times New Roman"/>
              </a:rPr>
              <a:t>class Cylinder </a:t>
            </a:r>
            <a:r>
              <a:rPr lang="en-US" sz="2100" b="1" i="0" u="none" strike="noStrike" cap="none">
                <a:solidFill>
                  <a:schemeClr val="dk1"/>
                </a:solidFill>
                <a:latin typeface="Times New Roman"/>
                <a:ea typeface="Times New Roman"/>
                <a:cs typeface="Times New Roman"/>
                <a:sym typeface="Times New Roman"/>
              </a:rPr>
              <a:t>extends</a:t>
            </a:r>
            <a:r>
              <a:rPr lang="en-US" sz="2100" b="0" i="0" u="none" strike="noStrike" cap="none">
                <a:solidFill>
                  <a:schemeClr val="dk1"/>
                </a:solidFill>
                <a:latin typeface="Times New Roman"/>
                <a:ea typeface="Times New Roman"/>
                <a:cs typeface="Times New Roman"/>
                <a:sym typeface="Times New Roman"/>
              </a:rPr>
              <a:t> Circle {......}</a:t>
            </a:r>
            <a:endParaRPr/>
          </a:p>
        </p:txBody>
      </p:sp>
      <p:pic>
        <p:nvPicPr>
          <p:cNvPr id="272" name="Google Shape;272;p15" descr="A screenshot of a social media post&#10;&#10;Description automatically generated"/>
          <p:cNvPicPr preferRelativeResize="0"/>
          <p:nvPr/>
        </p:nvPicPr>
        <p:blipFill rotWithShape="1">
          <a:blip r:embed="rId3">
            <a:alphaModFix/>
          </a:blip>
          <a:srcRect/>
          <a:stretch/>
        </p:blipFill>
        <p:spPr>
          <a:xfrm>
            <a:off x="5105400" y="4038600"/>
            <a:ext cx="2362200" cy="207486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7"/>
        <p:cNvGrpSpPr/>
        <p:nvPr/>
      </p:nvGrpSpPr>
      <p:grpSpPr>
        <a:xfrm>
          <a:off x="0" y="0"/>
          <a:ext cx="0" cy="0"/>
          <a:chOff x="0" y="0"/>
          <a:chExt cx="0" cy="0"/>
        </a:xfrm>
      </p:grpSpPr>
      <p:sp>
        <p:nvSpPr>
          <p:cNvPr id="278" name="Google Shape;278;p16"/>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Ví dụ: Lớp Circle và Lớp Cylinder</a:t>
            </a:r>
            <a:endParaRPr/>
          </a:p>
        </p:txBody>
      </p:sp>
      <p:sp>
        <p:nvSpPr>
          <p:cNvPr id="279" name="Google Shape;279;p16"/>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280" name="Google Shape;280;p16"/>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281" name="Google Shape;281;p16"/>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16</a:t>
            </a:fld>
            <a:endParaRPr/>
          </a:p>
        </p:txBody>
      </p:sp>
      <p:pic>
        <p:nvPicPr>
          <p:cNvPr id="282" name="Google Shape;282;p16" descr="A screenshot of text&#10;&#10;Description automatically generated"/>
          <p:cNvPicPr preferRelativeResize="0">
            <a:picLocks noGrp="1"/>
          </p:cNvPicPr>
          <p:nvPr>
            <p:ph type="body" idx="1"/>
          </p:nvPr>
        </p:nvPicPr>
        <p:blipFill rotWithShape="1">
          <a:blip r:embed="rId3">
            <a:alphaModFix/>
          </a:blip>
          <a:srcRect/>
          <a:stretch/>
        </p:blipFill>
        <p:spPr>
          <a:xfrm>
            <a:off x="4143375" y="1828800"/>
            <a:ext cx="4343400" cy="49768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7"/>
        <p:cNvGrpSpPr/>
        <p:nvPr/>
      </p:nvGrpSpPr>
      <p:grpSpPr>
        <a:xfrm>
          <a:off x="0" y="0"/>
          <a:ext cx="0" cy="0"/>
          <a:chOff x="0" y="0"/>
          <a:chExt cx="0" cy="0"/>
        </a:xfrm>
      </p:grpSpPr>
      <p:sp>
        <p:nvSpPr>
          <p:cNvPr id="288" name="Google Shape;288;p17"/>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Ví dụ: Lớp Circle và Lớp Cylinder (tt)</a:t>
            </a:r>
            <a:endParaRPr/>
          </a:p>
        </p:txBody>
      </p:sp>
      <p:pic>
        <p:nvPicPr>
          <p:cNvPr id="289" name="Google Shape;289;p17" descr="A screenshot of a cell phone&#10;&#10;Description automatically generated"/>
          <p:cNvPicPr preferRelativeResize="0">
            <a:picLocks noGrp="1"/>
          </p:cNvPicPr>
          <p:nvPr>
            <p:ph type="body" idx="1"/>
          </p:nvPr>
        </p:nvPicPr>
        <p:blipFill rotWithShape="1">
          <a:blip r:embed="rId3">
            <a:alphaModFix/>
          </a:blip>
          <a:srcRect/>
          <a:stretch/>
        </p:blipFill>
        <p:spPr>
          <a:xfrm>
            <a:off x="2517775" y="1752600"/>
            <a:ext cx="7146925" cy="4267200"/>
          </a:xfrm>
          <a:prstGeom prst="rect">
            <a:avLst/>
          </a:prstGeom>
          <a:noFill/>
          <a:ln>
            <a:noFill/>
          </a:ln>
        </p:spPr>
      </p:pic>
      <p:sp>
        <p:nvSpPr>
          <p:cNvPr id="290" name="Google Shape;290;p17"/>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291" name="Google Shape;291;p17"/>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292" name="Google Shape;292;p17"/>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7"/>
        <p:cNvGrpSpPr/>
        <p:nvPr/>
      </p:nvGrpSpPr>
      <p:grpSpPr>
        <a:xfrm>
          <a:off x="0" y="0"/>
          <a:ext cx="0" cy="0"/>
          <a:chOff x="0" y="0"/>
          <a:chExt cx="0" cy="0"/>
        </a:xfrm>
      </p:grpSpPr>
      <p:sp>
        <p:nvSpPr>
          <p:cNvPr id="298" name="Google Shape;298;p18"/>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Ví dụ: Lớp Circle và Lớp Cylinder (tt)</a:t>
            </a:r>
            <a:endParaRPr/>
          </a:p>
        </p:txBody>
      </p:sp>
      <p:pic>
        <p:nvPicPr>
          <p:cNvPr id="299" name="Google Shape;299;p18" descr="A screenshot of a cell phone&#10;&#10;Description automatically generated"/>
          <p:cNvPicPr preferRelativeResize="0">
            <a:picLocks noGrp="1"/>
          </p:cNvPicPr>
          <p:nvPr>
            <p:ph type="body" idx="1"/>
          </p:nvPr>
        </p:nvPicPr>
        <p:blipFill rotWithShape="1">
          <a:blip r:embed="rId3">
            <a:alphaModFix/>
          </a:blip>
          <a:srcRect/>
          <a:stretch/>
        </p:blipFill>
        <p:spPr>
          <a:xfrm>
            <a:off x="3071812" y="1752600"/>
            <a:ext cx="6038850" cy="4267200"/>
          </a:xfrm>
          <a:prstGeom prst="rect">
            <a:avLst/>
          </a:prstGeom>
          <a:noFill/>
          <a:ln>
            <a:noFill/>
          </a:ln>
        </p:spPr>
      </p:pic>
      <p:sp>
        <p:nvSpPr>
          <p:cNvPr id="300" name="Google Shape;300;p18"/>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301" name="Google Shape;301;p18"/>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302" name="Google Shape;302;p18"/>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7"/>
        <p:cNvGrpSpPr/>
        <p:nvPr/>
      </p:nvGrpSpPr>
      <p:grpSpPr>
        <a:xfrm>
          <a:off x="0" y="0"/>
          <a:ext cx="0" cy="0"/>
          <a:chOff x="0" y="0"/>
          <a:chExt cx="0" cy="0"/>
        </a:xfrm>
      </p:grpSpPr>
      <p:sp>
        <p:nvSpPr>
          <p:cNvPr id="308" name="Google Shape;308;p19"/>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just"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Ví dụ: Lớp Circle và Lớp Cylinder (tt)</a:t>
            </a:r>
            <a:endParaRPr/>
          </a:p>
        </p:txBody>
      </p:sp>
      <p:pic>
        <p:nvPicPr>
          <p:cNvPr id="309" name="Google Shape;309;p19" descr="A screenshot of a cell phone&#10;&#10;Description automatically generated"/>
          <p:cNvPicPr preferRelativeResize="0">
            <a:picLocks noGrp="1"/>
          </p:cNvPicPr>
          <p:nvPr>
            <p:ph type="body" idx="1"/>
          </p:nvPr>
        </p:nvPicPr>
        <p:blipFill rotWithShape="1">
          <a:blip r:embed="rId3">
            <a:alphaModFix/>
          </a:blip>
          <a:srcRect/>
          <a:stretch/>
        </p:blipFill>
        <p:spPr>
          <a:xfrm>
            <a:off x="2419350" y="1752600"/>
            <a:ext cx="7343775" cy="4267200"/>
          </a:xfrm>
          <a:prstGeom prst="rect">
            <a:avLst/>
          </a:prstGeom>
          <a:noFill/>
          <a:ln>
            <a:noFill/>
          </a:ln>
        </p:spPr>
      </p:pic>
      <p:sp>
        <p:nvSpPr>
          <p:cNvPr id="310" name="Google Shape;310;p19"/>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311" name="Google Shape;311;p19"/>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312" name="Google Shape;312;p19"/>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5"/>
        <p:cNvGrpSpPr/>
        <p:nvPr/>
      </p:nvGrpSpPr>
      <p:grpSpPr>
        <a:xfrm>
          <a:off x="0" y="0"/>
          <a:ext cx="0" cy="0"/>
          <a:chOff x="0" y="0"/>
          <a:chExt cx="0" cy="0"/>
        </a:xfrm>
      </p:grpSpPr>
      <p:sp>
        <p:nvSpPr>
          <p:cNvPr id="136" name="Google Shape;136;p2"/>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just"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Mục tiêu bài học</a:t>
            </a:r>
            <a:endParaRPr/>
          </a:p>
        </p:txBody>
      </p:sp>
      <p:sp>
        <p:nvSpPr>
          <p:cNvPr id="137" name="Google Shape;137;p2"/>
          <p:cNvSpPr txBox="1">
            <a:spLocks noGrp="1"/>
          </p:cNvSpPr>
          <p:nvPr>
            <p:ph type="body" idx="1"/>
          </p:nvPr>
        </p:nvSpPr>
        <p:spPr>
          <a:xfrm>
            <a:off x="755650" y="1752600"/>
            <a:ext cx="10668000" cy="4267200"/>
          </a:xfrm>
          <a:prstGeom prst="rect">
            <a:avLst/>
          </a:prstGeom>
          <a:noFill/>
          <a:ln>
            <a:noFill/>
          </a:ln>
        </p:spPr>
        <p:txBody>
          <a:bodyPr spcFirstLastPara="1" wrap="square" lIns="91425" tIns="45700" rIns="91425" bIns="45700" anchor="t" anchorCtr="0">
            <a:noAutofit/>
          </a:bodyPr>
          <a:lstStyle/>
          <a:p>
            <a:pPr marL="952500" marR="0" lvl="1" indent="-514350" algn="just" rtl="0">
              <a:lnSpc>
                <a:spcPct val="100000"/>
              </a:lnSpc>
              <a:spcBef>
                <a:spcPts val="0"/>
              </a:spcBef>
              <a:spcAft>
                <a:spcPts val="0"/>
              </a:spcAft>
              <a:buClr>
                <a:schemeClr val="accent2"/>
              </a:buClr>
              <a:buSzPts val="2600"/>
              <a:buFont typeface="Noto Sans Symbols"/>
              <a:buChar char="❖"/>
            </a:pPr>
            <a:r>
              <a:rPr lang="en-US" sz="2600" b="0" i="0" u="none" strike="noStrike" cap="none">
                <a:solidFill>
                  <a:schemeClr val="dk1"/>
                </a:solidFill>
                <a:latin typeface="Times New Roman"/>
                <a:ea typeface="Times New Roman"/>
                <a:cs typeface="Times New Roman"/>
                <a:sym typeface="Times New Roman"/>
              </a:rPr>
              <a:t>Hợp thành (Composition)</a:t>
            </a:r>
            <a:endParaRPr/>
          </a:p>
          <a:p>
            <a:pPr marL="952500" marR="0" lvl="1" indent="-514350" algn="just" rtl="0">
              <a:lnSpc>
                <a:spcPct val="100000"/>
              </a:lnSpc>
              <a:spcBef>
                <a:spcPts val="520"/>
              </a:spcBef>
              <a:spcAft>
                <a:spcPts val="0"/>
              </a:spcAft>
              <a:buClr>
                <a:schemeClr val="accent2"/>
              </a:buClr>
              <a:buSzPts val="2600"/>
              <a:buFont typeface="Noto Sans Symbols"/>
              <a:buChar char="❖"/>
            </a:pPr>
            <a:r>
              <a:rPr lang="en-US" sz="2600" b="0" i="0" u="none" strike="noStrike" cap="none">
                <a:solidFill>
                  <a:schemeClr val="dk1"/>
                </a:solidFill>
                <a:latin typeface="Times New Roman"/>
                <a:ea typeface="Times New Roman"/>
                <a:cs typeface="Times New Roman"/>
                <a:sym typeface="Times New Roman"/>
              </a:rPr>
              <a:t>Kế thừa (Inheritance)</a:t>
            </a:r>
            <a:endParaRPr/>
          </a:p>
          <a:p>
            <a:pPr marL="952500" marR="0" lvl="1" indent="-514350" algn="just" rtl="0">
              <a:lnSpc>
                <a:spcPct val="100000"/>
              </a:lnSpc>
              <a:spcBef>
                <a:spcPts val="520"/>
              </a:spcBef>
              <a:spcAft>
                <a:spcPts val="0"/>
              </a:spcAft>
              <a:buClr>
                <a:schemeClr val="accent2"/>
              </a:buClr>
              <a:buSzPts val="2600"/>
              <a:buFont typeface="Noto Sans Symbols"/>
              <a:buChar char="❖"/>
            </a:pPr>
            <a:r>
              <a:rPr lang="en-US" sz="2600" b="0" i="0" u="none" strike="noStrike" cap="none">
                <a:solidFill>
                  <a:schemeClr val="dk1"/>
                </a:solidFill>
                <a:latin typeface="Times New Roman"/>
                <a:ea typeface="Times New Roman"/>
                <a:cs typeface="Times New Roman"/>
                <a:sym typeface="Times New Roman"/>
              </a:rPr>
              <a:t>Đa hình (Polymorphism)</a:t>
            </a:r>
            <a:endParaRPr/>
          </a:p>
          <a:p>
            <a:pPr marL="469900" marR="0" lvl="0" indent="-304800" algn="l" rtl="0">
              <a:spcBef>
                <a:spcPts val="520"/>
              </a:spcBef>
              <a:spcAft>
                <a:spcPts val="0"/>
              </a:spcAft>
              <a:buClr>
                <a:schemeClr val="accent2"/>
              </a:buClr>
              <a:buSzPts val="2600"/>
              <a:buFont typeface="Noto Sans Symbols"/>
              <a:buNone/>
            </a:pPr>
            <a:endParaRPr sz="2600" b="0" i="0" u="none" strike="noStrike" cap="none">
              <a:solidFill>
                <a:schemeClr val="dk1"/>
              </a:solidFill>
              <a:latin typeface="Times New Roman"/>
              <a:ea typeface="Times New Roman"/>
              <a:cs typeface="Times New Roman"/>
              <a:sym typeface="Times New Roman"/>
            </a:endParaRPr>
          </a:p>
        </p:txBody>
      </p:sp>
      <p:sp>
        <p:nvSpPr>
          <p:cNvPr id="138" name="Google Shape;138;p2"/>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139" name="Google Shape;139;p2"/>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140" name="Google Shape;140;p2"/>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7"/>
        <p:cNvGrpSpPr/>
        <p:nvPr/>
      </p:nvGrpSpPr>
      <p:grpSpPr>
        <a:xfrm>
          <a:off x="0" y="0"/>
          <a:ext cx="0" cy="0"/>
          <a:chOff x="0" y="0"/>
          <a:chExt cx="0" cy="0"/>
        </a:xfrm>
      </p:grpSpPr>
      <p:sp>
        <p:nvSpPr>
          <p:cNvPr id="318" name="Google Shape;318;p20"/>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just"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Ví dụ: Lớp Circle và Lớp Cylinder (tt)</a:t>
            </a:r>
            <a:endParaRPr/>
          </a:p>
        </p:txBody>
      </p:sp>
      <p:pic>
        <p:nvPicPr>
          <p:cNvPr id="319" name="Google Shape;319;p20" descr="A screenshot of a cell phone&#10;&#10;Description automatically generated"/>
          <p:cNvPicPr preferRelativeResize="0">
            <a:picLocks noGrp="1"/>
          </p:cNvPicPr>
          <p:nvPr>
            <p:ph type="body" idx="1"/>
          </p:nvPr>
        </p:nvPicPr>
        <p:blipFill rotWithShape="1">
          <a:blip r:embed="rId3">
            <a:alphaModFix/>
          </a:blip>
          <a:srcRect/>
          <a:stretch/>
        </p:blipFill>
        <p:spPr>
          <a:xfrm>
            <a:off x="2090737" y="2195512"/>
            <a:ext cx="8001000" cy="3381375"/>
          </a:xfrm>
          <a:prstGeom prst="rect">
            <a:avLst/>
          </a:prstGeom>
          <a:noFill/>
          <a:ln>
            <a:noFill/>
          </a:ln>
        </p:spPr>
      </p:pic>
      <p:sp>
        <p:nvSpPr>
          <p:cNvPr id="320" name="Google Shape;320;p20"/>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321" name="Google Shape;321;p20"/>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322" name="Google Shape;322;p20"/>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7"/>
        <p:cNvGrpSpPr/>
        <p:nvPr/>
      </p:nvGrpSpPr>
      <p:grpSpPr>
        <a:xfrm>
          <a:off x="0" y="0"/>
          <a:ext cx="0" cy="0"/>
          <a:chOff x="0" y="0"/>
          <a:chExt cx="0" cy="0"/>
        </a:xfrm>
      </p:grpSpPr>
      <p:sp>
        <p:nvSpPr>
          <p:cNvPr id="328" name="Google Shape;328;p21"/>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just"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Ví dụ: Lớp Circle và Lớp Cylinder (tt)</a:t>
            </a:r>
            <a:endParaRPr/>
          </a:p>
        </p:txBody>
      </p:sp>
      <p:pic>
        <p:nvPicPr>
          <p:cNvPr id="329" name="Google Shape;329;p21" descr="A screenshot of a cell phone&#10;&#10;Description automatically generated"/>
          <p:cNvPicPr preferRelativeResize="0">
            <a:picLocks noGrp="1"/>
          </p:cNvPicPr>
          <p:nvPr>
            <p:ph type="body" idx="1"/>
          </p:nvPr>
        </p:nvPicPr>
        <p:blipFill rotWithShape="1">
          <a:blip r:embed="rId3">
            <a:alphaModFix/>
          </a:blip>
          <a:srcRect/>
          <a:stretch/>
        </p:blipFill>
        <p:spPr>
          <a:xfrm>
            <a:off x="2133600" y="1676400"/>
            <a:ext cx="7334250" cy="3657600"/>
          </a:xfrm>
          <a:prstGeom prst="rect">
            <a:avLst/>
          </a:prstGeom>
          <a:noFill/>
          <a:ln>
            <a:noFill/>
          </a:ln>
        </p:spPr>
      </p:pic>
      <p:sp>
        <p:nvSpPr>
          <p:cNvPr id="330" name="Google Shape;330;p21"/>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331" name="Google Shape;331;p21"/>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332" name="Google Shape;332;p21"/>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21</a:t>
            </a:fld>
            <a:endParaRPr/>
          </a:p>
        </p:txBody>
      </p:sp>
      <p:pic>
        <p:nvPicPr>
          <p:cNvPr id="333" name="Google Shape;333;p21"/>
          <p:cNvPicPr preferRelativeResize="0"/>
          <p:nvPr/>
        </p:nvPicPr>
        <p:blipFill rotWithShape="1">
          <a:blip r:embed="rId4">
            <a:alphaModFix/>
          </a:blip>
          <a:srcRect/>
          <a:stretch/>
        </p:blipFill>
        <p:spPr>
          <a:xfrm>
            <a:off x="2133600" y="5638800"/>
            <a:ext cx="8001000" cy="587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8"/>
        <p:cNvGrpSpPr/>
        <p:nvPr/>
      </p:nvGrpSpPr>
      <p:grpSpPr>
        <a:xfrm>
          <a:off x="0" y="0"/>
          <a:ext cx="0" cy="0"/>
          <a:chOff x="0" y="0"/>
          <a:chExt cx="0" cy="0"/>
        </a:xfrm>
      </p:grpSpPr>
      <p:sp>
        <p:nvSpPr>
          <p:cNvPr id="339" name="Google Shape;339;p22"/>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Phương thức ghi đè (Method Overriding)</a:t>
            </a:r>
            <a:endParaRPr/>
          </a:p>
        </p:txBody>
      </p:sp>
      <p:sp>
        <p:nvSpPr>
          <p:cNvPr id="340" name="Google Shape;340;p22"/>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341" name="Google Shape;341;p22"/>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342" name="Google Shape;342;p22"/>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22</a:t>
            </a:fld>
            <a:endParaRPr/>
          </a:p>
        </p:txBody>
      </p:sp>
      <p:sp>
        <p:nvSpPr>
          <p:cNvPr id="343" name="Google Shape;343;p22"/>
          <p:cNvSpPr txBox="1">
            <a:spLocks noGrp="1"/>
          </p:cNvSpPr>
          <p:nvPr>
            <p:ph type="body" idx="1"/>
          </p:nvPr>
        </p:nvSpPr>
        <p:spPr>
          <a:xfrm>
            <a:off x="755650" y="1752600"/>
            <a:ext cx="10668000" cy="4267200"/>
          </a:xfrm>
          <a:prstGeom prst="rect">
            <a:avLst/>
          </a:prstGeom>
          <a:noFill/>
          <a:ln>
            <a:noFill/>
          </a:ln>
        </p:spPr>
        <p:txBody>
          <a:bodyPr spcFirstLastPara="1" wrap="square" lIns="91425" tIns="45700" rIns="91425" bIns="45700" anchor="t" anchorCtr="0">
            <a:noAutofit/>
          </a:bodyPr>
          <a:lstStyle/>
          <a:p>
            <a:pPr marL="469900" marR="0" lvl="0" indent="-469900" algn="just" rtl="0">
              <a:lnSpc>
                <a:spcPct val="100000"/>
              </a:lnSpc>
              <a:spcBef>
                <a:spcPts val="0"/>
              </a:spcBef>
              <a:spcAft>
                <a:spcPts val="0"/>
              </a:spcAft>
              <a:buClr>
                <a:schemeClr val="accent2"/>
              </a:buClr>
              <a:buSzPts val="3000"/>
              <a:buFont typeface="Noto Sans Symbols"/>
              <a:buChar char="□"/>
            </a:pPr>
            <a:r>
              <a:rPr lang="en-US" sz="3000" b="0" i="0" u="none">
                <a:solidFill>
                  <a:schemeClr val="dk1"/>
                </a:solidFill>
                <a:latin typeface="Times New Roman"/>
                <a:ea typeface="Times New Roman"/>
                <a:cs typeface="Times New Roman"/>
                <a:sym typeface="Times New Roman"/>
              </a:rPr>
              <a:t>Một lớp con kế thừa tất cả các biến và phương thức thành viên từ các lớp cha của nó.</a:t>
            </a:r>
            <a:endParaRPr/>
          </a:p>
          <a:p>
            <a:pPr marL="469900" marR="0" lvl="0" indent="-469900" algn="just" rtl="0">
              <a:lnSpc>
                <a:spcPct val="100000"/>
              </a:lnSpc>
              <a:spcBef>
                <a:spcPts val="600"/>
              </a:spcBef>
              <a:spcAft>
                <a:spcPts val="0"/>
              </a:spcAft>
              <a:buClr>
                <a:schemeClr val="accent2"/>
              </a:buClr>
              <a:buSzPts val="3000"/>
              <a:buFont typeface="Noto Sans Symbols"/>
              <a:buChar char="□"/>
            </a:pPr>
            <a:r>
              <a:rPr lang="en-US" sz="3000" b="0" i="0" u="none">
                <a:solidFill>
                  <a:schemeClr val="dk1"/>
                </a:solidFill>
                <a:latin typeface="Times New Roman"/>
                <a:ea typeface="Times New Roman"/>
                <a:cs typeface="Times New Roman"/>
                <a:sym typeface="Times New Roman"/>
              </a:rPr>
              <a:t>Nó có thể sử dụng các phương thức và biến được kế thừa như chúng vốn có. </a:t>
            </a:r>
            <a:endParaRPr/>
          </a:p>
          <a:p>
            <a:pPr marL="469900" marR="0" lvl="0" indent="-469900" algn="just" rtl="0">
              <a:lnSpc>
                <a:spcPct val="100000"/>
              </a:lnSpc>
              <a:spcBef>
                <a:spcPts val="600"/>
              </a:spcBef>
              <a:spcAft>
                <a:spcPts val="0"/>
              </a:spcAft>
              <a:buClr>
                <a:schemeClr val="accent2"/>
              </a:buClr>
              <a:buSzPts val="3000"/>
              <a:buFont typeface="Noto Sans Symbols"/>
              <a:buChar char="□"/>
            </a:pPr>
            <a:r>
              <a:rPr lang="en-US" sz="3000" b="0" i="0" u="none">
                <a:solidFill>
                  <a:schemeClr val="dk1"/>
                </a:solidFill>
                <a:latin typeface="Times New Roman"/>
                <a:ea typeface="Times New Roman"/>
                <a:cs typeface="Times New Roman"/>
                <a:sym typeface="Times New Roman"/>
              </a:rPr>
              <a:t>Nó cũng có thể ghi đè một phương thức được kế thừa bằng cách cung cấp phiên bản của riêng nó hoặc ẩn một biến được kế thừa bằng cách xác định một biến có cùng tên.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8"/>
        <p:cNvGrpSpPr/>
        <p:nvPr/>
      </p:nvGrpSpPr>
      <p:grpSpPr>
        <a:xfrm>
          <a:off x="0" y="0"/>
          <a:ext cx="0" cy="0"/>
          <a:chOff x="0" y="0"/>
          <a:chExt cx="0" cy="0"/>
        </a:xfrm>
      </p:grpSpPr>
      <p:sp>
        <p:nvSpPr>
          <p:cNvPr id="349" name="Google Shape;349;p23"/>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Phương thức ghi đè (tt)</a:t>
            </a:r>
            <a:endParaRPr/>
          </a:p>
        </p:txBody>
      </p:sp>
      <p:sp>
        <p:nvSpPr>
          <p:cNvPr id="350" name="Google Shape;350;p23"/>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351" name="Google Shape;351;p23"/>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352" name="Google Shape;352;p23"/>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23</a:t>
            </a:fld>
            <a:endParaRPr/>
          </a:p>
        </p:txBody>
      </p:sp>
      <p:pic>
        <p:nvPicPr>
          <p:cNvPr id="353" name="Google Shape;353;p23" descr="A screenshot of a cell phone&#10;&#10;Description automatically generated"/>
          <p:cNvPicPr preferRelativeResize="0">
            <a:picLocks noGrp="1"/>
          </p:cNvPicPr>
          <p:nvPr>
            <p:ph type="body" idx="1"/>
          </p:nvPr>
        </p:nvPicPr>
        <p:blipFill rotWithShape="1">
          <a:blip r:embed="rId3">
            <a:alphaModFix/>
          </a:blip>
          <a:srcRect/>
          <a:stretch/>
        </p:blipFill>
        <p:spPr>
          <a:xfrm>
            <a:off x="2071687" y="1905000"/>
            <a:ext cx="8120062" cy="4191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8"/>
        <p:cNvGrpSpPr/>
        <p:nvPr/>
      </p:nvGrpSpPr>
      <p:grpSpPr>
        <a:xfrm>
          <a:off x="0" y="0"/>
          <a:ext cx="0" cy="0"/>
          <a:chOff x="0" y="0"/>
          <a:chExt cx="0" cy="0"/>
        </a:xfrm>
      </p:grpSpPr>
      <p:sp>
        <p:nvSpPr>
          <p:cNvPr id="359" name="Google Shape;359;p24"/>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Từ khóa "super"</a:t>
            </a:r>
            <a:endParaRPr/>
          </a:p>
        </p:txBody>
      </p:sp>
      <p:sp>
        <p:nvSpPr>
          <p:cNvPr id="360" name="Google Shape;360;p24"/>
          <p:cNvSpPr txBox="1">
            <a:spLocks noGrp="1"/>
          </p:cNvSpPr>
          <p:nvPr>
            <p:ph type="body" idx="1"/>
          </p:nvPr>
        </p:nvSpPr>
        <p:spPr>
          <a:xfrm>
            <a:off x="755650" y="1752600"/>
            <a:ext cx="10668000" cy="4267200"/>
          </a:xfrm>
          <a:prstGeom prst="rect">
            <a:avLst/>
          </a:prstGeom>
          <a:noFill/>
          <a:ln>
            <a:noFill/>
          </a:ln>
        </p:spPr>
        <p:txBody>
          <a:bodyPr spcFirstLastPara="1" wrap="square" lIns="91425" tIns="45700" rIns="91425" bIns="45700" anchor="t" anchorCtr="0">
            <a:noAutofit/>
          </a:bodyPr>
          <a:lstStyle/>
          <a:p>
            <a:pPr marL="952500" marR="0" lvl="1" indent="-514350" algn="just" rtl="0">
              <a:lnSpc>
                <a:spcPct val="100000"/>
              </a:lnSpc>
              <a:spcBef>
                <a:spcPts val="0"/>
              </a:spcBef>
              <a:spcAft>
                <a:spcPts val="0"/>
              </a:spcAft>
              <a:buClr>
                <a:schemeClr val="accent2"/>
              </a:buClr>
              <a:buSzPts val="2600"/>
              <a:buFont typeface="Noto Sans Symbols"/>
              <a:buChar char="❖"/>
            </a:pPr>
            <a:r>
              <a:rPr lang="en-US" sz="2600" b="0" i="0" u="none" strike="noStrike" cap="none">
                <a:solidFill>
                  <a:schemeClr val="dk1"/>
                </a:solidFill>
                <a:latin typeface="Times New Roman"/>
                <a:ea typeface="Times New Roman"/>
                <a:cs typeface="Times New Roman"/>
                <a:sym typeface="Times New Roman"/>
              </a:rPr>
              <a:t>Sử dụng từ khóa </a:t>
            </a:r>
            <a:r>
              <a:rPr lang="en-US" sz="2600" b="1" i="0" u="none" strike="noStrike" cap="none">
                <a:solidFill>
                  <a:schemeClr val="dk1"/>
                </a:solidFill>
                <a:latin typeface="Times New Roman"/>
                <a:ea typeface="Times New Roman"/>
                <a:cs typeface="Times New Roman"/>
                <a:sym typeface="Times New Roman"/>
              </a:rPr>
              <a:t>this</a:t>
            </a:r>
            <a:r>
              <a:rPr lang="en-US" sz="2600" b="0" i="0" u="none" strike="noStrike" cap="none">
                <a:solidFill>
                  <a:schemeClr val="dk1"/>
                </a:solidFill>
                <a:latin typeface="Times New Roman"/>
                <a:ea typeface="Times New Roman"/>
                <a:cs typeface="Times New Roman"/>
                <a:sym typeface="Times New Roman"/>
              </a:rPr>
              <a:t> để tham chiếu đến một</a:t>
            </a:r>
            <a:r>
              <a:rPr lang="en-US" sz="2600" b="0" i="1" u="none" strike="noStrike" cap="none">
                <a:solidFill>
                  <a:schemeClr val="dk1"/>
                </a:solidFill>
                <a:latin typeface="Times New Roman"/>
                <a:ea typeface="Times New Roman"/>
                <a:cs typeface="Times New Roman"/>
                <a:sym typeface="Times New Roman"/>
              </a:rPr>
              <a:t> </a:t>
            </a:r>
            <a:r>
              <a:rPr lang="en-US" sz="2600" b="1" i="1" u="none" strike="noStrike" cap="none">
                <a:solidFill>
                  <a:schemeClr val="dk1"/>
                </a:solidFill>
                <a:latin typeface="Times New Roman"/>
                <a:ea typeface="Times New Roman"/>
                <a:cs typeface="Times New Roman"/>
                <a:sym typeface="Times New Roman"/>
              </a:rPr>
              <a:t>instance </a:t>
            </a:r>
            <a:r>
              <a:rPr lang="en-US" sz="2600" b="0" i="1" u="none" strike="noStrike" cap="none">
                <a:solidFill>
                  <a:schemeClr val="dk1"/>
                </a:solidFill>
                <a:latin typeface="Times New Roman"/>
                <a:ea typeface="Times New Roman"/>
                <a:cs typeface="Times New Roman"/>
                <a:sym typeface="Times New Roman"/>
              </a:rPr>
              <a:t>hiện tại</a:t>
            </a:r>
            <a:r>
              <a:rPr lang="en-US" sz="2600" b="1" i="1" u="none" strike="noStrike" cap="none">
                <a:solidFill>
                  <a:schemeClr val="dk1"/>
                </a:solidFill>
                <a:latin typeface="Times New Roman"/>
                <a:ea typeface="Times New Roman"/>
                <a:cs typeface="Times New Roman"/>
                <a:sym typeface="Times New Roman"/>
              </a:rPr>
              <a:t>.</a:t>
            </a:r>
            <a:endParaRPr/>
          </a:p>
          <a:p>
            <a:pPr marL="952500" marR="0" lvl="1" indent="-514350" algn="just" rtl="0">
              <a:lnSpc>
                <a:spcPct val="100000"/>
              </a:lnSpc>
              <a:spcBef>
                <a:spcPts val="520"/>
              </a:spcBef>
              <a:spcAft>
                <a:spcPts val="0"/>
              </a:spcAft>
              <a:buClr>
                <a:schemeClr val="accent2"/>
              </a:buClr>
              <a:buSzPts val="2600"/>
              <a:buFont typeface="Noto Sans Symbols"/>
              <a:buChar char="❖"/>
            </a:pPr>
            <a:r>
              <a:rPr lang="en-US" sz="2600" b="0" i="0" u="none" strike="noStrike" cap="none">
                <a:solidFill>
                  <a:schemeClr val="dk1"/>
                </a:solidFill>
                <a:latin typeface="Times New Roman"/>
                <a:ea typeface="Times New Roman"/>
                <a:cs typeface="Times New Roman"/>
                <a:sym typeface="Times New Roman"/>
              </a:rPr>
              <a:t>Từ khóa </a:t>
            </a:r>
            <a:r>
              <a:rPr lang="en-US" sz="2600" b="1" i="0" u="none" strike="noStrike" cap="none">
                <a:solidFill>
                  <a:schemeClr val="dk1"/>
                </a:solidFill>
                <a:latin typeface="Times New Roman"/>
                <a:ea typeface="Times New Roman"/>
                <a:cs typeface="Times New Roman"/>
                <a:sym typeface="Times New Roman"/>
              </a:rPr>
              <a:t>super</a:t>
            </a:r>
            <a:r>
              <a:rPr lang="en-US" sz="2600" b="0" i="0" u="none" strike="noStrike" cap="none">
                <a:solidFill>
                  <a:schemeClr val="dk1"/>
                </a:solidFill>
                <a:latin typeface="Times New Roman"/>
                <a:ea typeface="Times New Roman"/>
                <a:cs typeface="Times New Roman"/>
                <a:sym typeface="Times New Roman"/>
              </a:rPr>
              <a:t> là một biến tham chiếu được sử dụng để tham chiếu trực tiếp đến đối tượng của lớp cha gần nhất.</a:t>
            </a:r>
            <a:endParaRPr/>
          </a:p>
        </p:txBody>
      </p:sp>
      <p:sp>
        <p:nvSpPr>
          <p:cNvPr id="361" name="Google Shape;361;p24"/>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362" name="Google Shape;362;p24"/>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363" name="Google Shape;363;p24"/>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8"/>
        <p:cNvGrpSpPr/>
        <p:nvPr/>
      </p:nvGrpSpPr>
      <p:grpSpPr>
        <a:xfrm>
          <a:off x="0" y="0"/>
          <a:ext cx="0" cy="0"/>
          <a:chOff x="0" y="0"/>
          <a:chExt cx="0" cy="0"/>
        </a:xfrm>
      </p:grpSpPr>
      <p:sp>
        <p:nvSpPr>
          <p:cNvPr id="369" name="Google Shape;369;p25"/>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Thông tin thêm về các Constructors</a:t>
            </a:r>
            <a:endParaRPr/>
          </a:p>
        </p:txBody>
      </p:sp>
      <p:sp>
        <p:nvSpPr>
          <p:cNvPr id="370" name="Google Shape;370;p25"/>
          <p:cNvSpPr txBox="1">
            <a:spLocks noGrp="1"/>
          </p:cNvSpPr>
          <p:nvPr>
            <p:ph type="body" idx="1"/>
          </p:nvPr>
        </p:nvSpPr>
        <p:spPr>
          <a:xfrm>
            <a:off x="755650" y="1752600"/>
            <a:ext cx="10668000" cy="4267200"/>
          </a:xfrm>
          <a:prstGeom prst="rect">
            <a:avLst/>
          </a:prstGeom>
          <a:noFill/>
          <a:ln>
            <a:noFill/>
          </a:ln>
        </p:spPr>
        <p:txBody>
          <a:bodyPr spcFirstLastPara="1" wrap="square" lIns="91425" tIns="45700" rIns="91425" bIns="45700" anchor="t" anchorCtr="0">
            <a:noAutofit/>
          </a:bodyPr>
          <a:lstStyle/>
          <a:p>
            <a:pPr marL="952500" marR="0" lvl="1" indent="-514350" algn="just" rtl="0">
              <a:lnSpc>
                <a:spcPct val="100000"/>
              </a:lnSpc>
              <a:spcBef>
                <a:spcPts val="0"/>
              </a:spcBef>
              <a:spcAft>
                <a:spcPts val="0"/>
              </a:spcAft>
              <a:buClr>
                <a:schemeClr val="accent2"/>
              </a:buClr>
              <a:buSzPts val="2800"/>
              <a:buFont typeface="Noto Sans Symbols"/>
              <a:buChar char="❖"/>
            </a:pPr>
            <a:r>
              <a:rPr lang="en-US" sz="2800" b="0" i="0" u="none" strike="noStrike" cap="none">
                <a:solidFill>
                  <a:schemeClr val="dk1"/>
                </a:solidFill>
                <a:latin typeface="Times New Roman"/>
                <a:ea typeface="Times New Roman"/>
                <a:cs typeface="Times New Roman"/>
                <a:sym typeface="Times New Roman"/>
              </a:rPr>
              <a:t>Câu lệnh super() dùng để gọi constructor không có tham số của lớp cha trực tiếp của nó.</a:t>
            </a:r>
            <a:endParaRPr/>
          </a:p>
          <a:p>
            <a:pPr marL="952500" marR="0" lvl="1" indent="-514350" algn="just" rtl="0">
              <a:lnSpc>
                <a:spcPct val="100000"/>
              </a:lnSpc>
              <a:spcBef>
                <a:spcPts val="560"/>
              </a:spcBef>
              <a:spcAft>
                <a:spcPts val="0"/>
              </a:spcAft>
              <a:buClr>
                <a:schemeClr val="accent2"/>
              </a:buClr>
              <a:buSzPts val="2800"/>
              <a:buFont typeface="Noto Sans Symbols"/>
              <a:buChar char="❖"/>
            </a:pPr>
            <a:r>
              <a:rPr lang="en-US" sz="2800" b="0" i="0" u="none" strike="noStrike" cap="none">
                <a:solidFill>
                  <a:schemeClr val="dk1"/>
                </a:solidFill>
                <a:latin typeface="Times New Roman"/>
                <a:ea typeface="Times New Roman"/>
                <a:cs typeface="Times New Roman"/>
                <a:sym typeface="Times New Roman"/>
              </a:rPr>
              <a:t>Sử dụng super(cacThamSo) để gọi một constructor của lớp cha trực tiếp của nó.</a:t>
            </a:r>
            <a:endParaRPr/>
          </a:p>
          <a:p>
            <a:pPr marL="952500" marR="0" lvl="1" indent="-514350" algn="just" rtl="0">
              <a:lnSpc>
                <a:spcPct val="100000"/>
              </a:lnSpc>
              <a:spcBef>
                <a:spcPts val="560"/>
              </a:spcBef>
              <a:spcAft>
                <a:spcPts val="0"/>
              </a:spcAft>
              <a:buClr>
                <a:schemeClr val="accent2"/>
              </a:buClr>
              <a:buSzPts val="2800"/>
              <a:buFont typeface="Noto Sans Symbols"/>
              <a:buChar char="❖"/>
            </a:pPr>
            <a:r>
              <a:rPr lang="en-US" sz="2800" b="1" i="0" u="sng" strike="noStrike" cap="none">
                <a:solidFill>
                  <a:schemeClr val="dk1"/>
                </a:solidFill>
                <a:latin typeface="Times New Roman"/>
                <a:ea typeface="Times New Roman"/>
                <a:cs typeface="Times New Roman"/>
                <a:sym typeface="Times New Roman"/>
              </a:rPr>
              <a:t>Lưu ý</a:t>
            </a:r>
            <a:r>
              <a:rPr lang="en-US" sz="2800" b="0" i="0" u="sng" strike="noStrike" cap="none">
                <a:solidFill>
                  <a:schemeClr val="dk1"/>
                </a:solidFill>
                <a:latin typeface="Times New Roman"/>
                <a:ea typeface="Times New Roman"/>
                <a:cs typeface="Times New Roman"/>
                <a:sym typeface="Times New Roman"/>
              </a:rPr>
              <a:t>:</a:t>
            </a:r>
            <a:r>
              <a:rPr lang="en-US" sz="2800" b="1" i="0" u="none" strike="noStrike" cap="none">
                <a:solidFill>
                  <a:schemeClr val="dk1"/>
                </a:solidFill>
                <a:latin typeface="Times New Roman"/>
                <a:ea typeface="Times New Roman"/>
                <a:cs typeface="Times New Roman"/>
                <a:sym typeface="Times New Roman"/>
              </a:rPr>
              <a:t> </a:t>
            </a:r>
            <a:endParaRPr/>
          </a:p>
          <a:p>
            <a:pPr marL="952500" marR="0" lvl="1" indent="-514350" algn="just" rtl="0">
              <a:lnSpc>
                <a:spcPct val="100000"/>
              </a:lnSpc>
              <a:spcBef>
                <a:spcPts val="380"/>
              </a:spcBef>
              <a:spcAft>
                <a:spcPts val="0"/>
              </a:spcAft>
              <a:buClr>
                <a:schemeClr val="accent2"/>
              </a:buClr>
              <a:buSzPts val="1900"/>
              <a:buFont typeface="Noto Sans Symbols"/>
              <a:buChar char="📫"/>
            </a:pPr>
            <a:r>
              <a:rPr lang="en-US" sz="1900" b="0" i="0" u="none" strike="noStrike" cap="none">
                <a:solidFill>
                  <a:schemeClr val="dk1"/>
                </a:solidFill>
                <a:latin typeface="Times New Roman"/>
                <a:ea typeface="Times New Roman"/>
                <a:cs typeface="Times New Roman"/>
                <a:sym typeface="Times New Roman"/>
              </a:rPr>
              <a:t>Nếu không có constructor nào được định nghĩa trong một lớp, trình biên dịch Java sẽ tự động tạo một constructor không có tham số (</a:t>
            </a:r>
            <a:r>
              <a:rPr lang="en-US" sz="1900" b="0" i="1" u="none" strike="noStrike" cap="none">
                <a:solidFill>
                  <a:schemeClr val="dk1"/>
                </a:solidFill>
                <a:latin typeface="Times New Roman"/>
                <a:ea typeface="Times New Roman"/>
                <a:cs typeface="Times New Roman"/>
                <a:sym typeface="Times New Roman"/>
              </a:rPr>
              <a:t>no-arg constructor</a:t>
            </a:r>
            <a:r>
              <a:rPr lang="en-US" sz="1900" b="0" i="0" u="none" strike="noStrike" cap="none">
                <a:solidFill>
                  <a:schemeClr val="dk1"/>
                </a:solidFill>
                <a:latin typeface="Times New Roman"/>
                <a:ea typeface="Times New Roman"/>
                <a:cs typeface="Times New Roman"/>
                <a:sym typeface="Times New Roman"/>
              </a:rPr>
              <a:t>), tức constructor mặc định.</a:t>
            </a:r>
            <a:endParaRPr/>
          </a:p>
          <a:p>
            <a:pPr marL="952500" marR="0" lvl="1" indent="-514350" algn="just" rtl="0">
              <a:lnSpc>
                <a:spcPct val="100000"/>
              </a:lnSpc>
              <a:spcBef>
                <a:spcPts val="380"/>
              </a:spcBef>
              <a:spcAft>
                <a:spcPts val="0"/>
              </a:spcAft>
              <a:buClr>
                <a:schemeClr val="accent2"/>
              </a:buClr>
              <a:buSzPts val="1900"/>
              <a:buFont typeface="Noto Sans Symbols"/>
              <a:buChar char="📫"/>
            </a:pPr>
            <a:r>
              <a:rPr lang="en-US" sz="1900" b="0" i="0" u="none" strike="noStrike" cap="none">
                <a:solidFill>
                  <a:schemeClr val="dk1"/>
                </a:solidFill>
                <a:latin typeface="Times New Roman"/>
                <a:ea typeface="Times New Roman"/>
                <a:cs typeface="Times New Roman"/>
                <a:sym typeface="Times New Roman"/>
              </a:rPr>
              <a:t>Nếu lớp cha trực tiếp không có constructor mặc định (nó định nghĩa một số constructor nhưng lại không định nghĩa no-arg constructor), bạn sẽ gặp lỗi biên dịch khi thực hiện lệnh gọi super().</a:t>
            </a:r>
            <a:endParaRPr/>
          </a:p>
        </p:txBody>
      </p:sp>
      <p:sp>
        <p:nvSpPr>
          <p:cNvPr id="371" name="Google Shape;371;p25"/>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372" name="Google Shape;372;p25"/>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373" name="Google Shape;373;p25"/>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8"/>
        <p:cNvGrpSpPr/>
        <p:nvPr/>
      </p:nvGrpSpPr>
      <p:grpSpPr>
        <a:xfrm>
          <a:off x="0" y="0"/>
          <a:ext cx="0" cy="0"/>
          <a:chOff x="0" y="0"/>
          <a:chExt cx="0" cy="0"/>
        </a:xfrm>
      </p:grpSpPr>
      <p:sp>
        <p:nvSpPr>
          <p:cNvPr id="379" name="Google Shape;379;p26"/>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Đơn kế thừa (Single Inheritance)</a:t>
            </a:r>
            <a:endParaRPr/>
          </a:p>
        </p:txBody>
      </p:sp>
      <p:sp>
        <p:nvSpPr>
          <p:cNvPr id="380" name="Google Shape;380;p26"/>
          <p:cNvSpPr txBox="1">
            <a:spLocks noGrp="1"/>
          </p:cNvSpPr>
          <p:nvPr>
            <p:ph type="body" idx="1"/>
          </p:nvPr>
        </p:nvSpPr>
        <p:spPr>
          <a:xfrm>
            <a:off x="755650" y="1752600"/>
            <a:ext cx="10668000" cy="4267200"/>
          </a:xfrm>
          <a:prstGeom prst="rect">
            <a:avLst/>
          </a:prstGeom>
          <a:noFill/>
          <a:ln>
            <a:noFill/>
          </a:ln>
        </p:spPr>
        <p:txBody>
          <a:bodyPr spcFirstLastPara="1" wrap="square" lIns="91425" tIns="45700" rIns="91425" bIns="45700" anchor="t" anchorCtr="0">
            <a:noAutofit/>
          </a:bodyPr>
          <a:lstStyle/>
          <a:p>
            <a:pPr marL="952500" marR="0" lvl="1" indent="-514350" algn="just" rtl="0">
              <a:lnSpc>
                <a:spcPct val="100000"/>
              </a:lnSpc>
              <a:spcBef>
                <a:spcPts val="0"/>
              </a:spcBef>
              <a:spcAft>
                <a:spcPts val="0"/>
              </a:spcAft>
              <a:buClr>
                <a:schemeClr val="accent2"/>
              </a:buClr>
              <a:buSzPts val="3000"/>
              <a:buFont typeface="Noto Sans Symbols"/>
              <a:buChar char="❖"/>
            </a:pPr>
            <a:r>
              <a:rPr lang="en-US" sz="3000" b="0" i="0" u="none" strike="noStrike" cap="none">
                <a:solidFill>
                  <a:schemeClr val="dk1"/>
                </a:solidFill>
                <a:latin typeface="Times New Roman"/>
                <a:ea typeface="Times New Roman"/>
                <a:cs typeface="Times New Roman"/>
                <a:sym typeface="Times New Roman"/>
              </a:rPr>
              <a:t>Java không hỗ trợ đa kế thừa – Multiple Inheritance (C++ thì có). Đa kế thừa cho phép một lớp con có nhiều hơn một lớp cha trực tiếp. </a:t>
            </a:r>
            <a:endParaRPr/>
          </a:p>
          <a:p>
            <a:pPr marL="952500" marR="0" lvl="1" indent="-514350" algn="just" rtl="0">
              <a:lnSpc>
                <a:spcPct val="100000"/>
              </a:lnSpc>
              <a:spcBef>
                <a:spcPts val="600"/>
              </a:spcBef>
              <a:spcAft>
                <a:spcPts val="0"/>
              </a:spcAft>
              <a:buClr>
                <a:schemeClr val="accent2"/>
              </a:buClr>
              <a:buSzPts val="3000"/>
              <a:buFont typeface="Noto Sans Symbols"/>
              <a:buChar char="❖"/>
            </a:pPr>
            <a:r>
              <a:rPr lang="en-US" sz="3000" b="0" i="0" u="none" strike="noStrike" cap="none">
                <a:solidFill>
                  <a:schemeClr val="dk1"/>
                </a:solidFill>
                <a:latin typeface="Times New Roman"/>
                <a:ea typeface="Times New Roman"/>
                <a:cs typeface="Times New Roman"/>
                <a:sym typeface="Times New Roman"/>
              </a:rPr>
              <a:t>Mặt hạn chế của đa kế thừa???</a:t>
            </a:r>
            <a:endParaRPr/>
          </a:p>
        </p:txBody>
      </p:sp>
      <p:sp>
        <p:nvSpPr>
          <p:cNvPr id="381" name="Google Shape;381;p26"/>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382" name="Google Shape;382;p26"/>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383" name="Google Shape;383;p26"/>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8"/>
        <p:cNvGrpSpPr/>
        <p:nvPr/>
      </p:nvGrpSpPr>
      <p:grpSpPr>
        <a:xfrm>
          <a:off x="0" y="0"/>
          <a:ext cx="0" cy="0"/>
          <a:chOff x="0" y="0"/>
          <a:chExt cx="0" cy="0"/>
        </a:xfrm>
      </p:grpSpPr>
      <p:sp>
        <p:nvSpPr>
          <p:cNvPr id="389" name="Google Shape;389;p27"/>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000"/>
              <a:buFont typeface="Times New Roman"/>
              <a:buNone/>
            </a:pPr>
            <a:r>
              <a:rPr lang="en-US" sz="3000" b="1" i="0" u="none">
                <a:solidFill>
                  <a:schemeClr val="dk2"/>
                </a:solidFill>
                <a:latin typeface="Times New Roman"/>
                <a:ea typeface="Times New Roman"/>
                <a:cs typeface="Times New Roman"/>
                <a:sym typeface="Times New Roman"/>
              </a:rPr>
              <a:t>Ví dụ: Lớp cha Person và các lớp con của nó</a:t>
            </a:r>
            <a:endParaRPr/>
          </a:p>
        </p:txBody>
      </p:sp>
      <p:pic>
        <p:nvPicPr>
          <p:cNvPr id="390" name="Google Shape;390;p27" descr="A screenshot of a cell phone&#10;&#10;Description automatically generated"/>
          <p:cNvPicPr preferRelativeResize="0">
            <a:picLocks noGrp="1"/>
          </p:cNvPicPr>
          <p:nvPr>
            <p:ph type="body" idx="1"/>
          </p:nvPr>
        </p:nvPicPr>
        <p:blipFill rotWithShape="1">
          <a:blip r:embed="rId3">
            <a:alphaModFix/>
          </a:blip>
          <a:srcRect/>
          <a:stretch/>
        </p:blipFill>
        <p:spPr>
          <a:xfrm>
            <a:off x="3000375" y="1752600"/>
            <a:ext cx="5886450" cy="4492625"/>
          </a:xfrm>
          <a:prstGeom prst="rect">
            <a:avLst/>
          </a:prstGeom>
          <a:noFill/>
          <a:ln>
            <a:noFill/>
          </a:ln>
        </p:spPr>
      </p:pic>
      <p:sp>
        <p:nvSpPr>
          <p:cNvPr id="391" name="Google Shape;391;p27"/>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392" name="Google Shape;392;p27"/>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393" name="Google Shape;393;p27"/>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398"/>
        <p:cNvGrpSpPr/>
        <p:nvPr/>
      </p:nvGrpSpPr>
      <p:grpSpPr>
        <a:xfrm>
          <a:off x="0" y="0"/>
          <a:ext cx="0" cy="0"/>
          <a:chOff x="0" y="0"/>
          <a:chExt cx="0" cy="0"/>
        </a:xfrm>
      </p:grpSpPr>
      <p:sp>
        <p:nvSpPr>
          <p:cNvPr id="399" name="Google Shape;399;p28"/>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Lớp cha Person.java</a:t>
            </a:r>
            <a:endParaRPr/>
          </a:p>
        </p:txBody>
      </p:sp>
      <p:sp>
        <p:nvSpPr>
          <p:cNvPr id="400" name="Google Shape;400;p28"/>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401" name="Google Shape;401;p28"/>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402" name="Google Shape;402;p28"/>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28</a:t>
            </a:fld>
            <a:endParaRPr/>
          </a:p>
        </p:txBody>
      </p:sp>
      <p:pic>
        <p:nvPicPr>
          <p:cNvPr id="403" name="Google Shape;403;p28" descr="A screenshot of a cell phone&#10;&#10;Description automatically generated"/>
          <p:cNvPicPr preferRelativeResize="0">
            <a:picLocks noGrp="1"/>
          </p:cNvPicPr>
          <p:nvPr>
            <p:ph type="body" idx="1"/>
          </p:nvPr>
        </p:nvPicPr>
        <p:blipFill rotWithShape="1">
          <a:blip r:embed="rId3">
            <a:alphaModFix/>
          </a:blip>
          <a:srcRect/>
          <a:stretch/>
        </p:blipFill>
        <p:spPr>
          <a:xfrm>
            <a:off x="2813050" y="1752600"/>
            <a:ext cx="6565900" cy="4343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408"/>
        <p:cNvGrpSpPr/>
        <p:nvPr/>
      </p:nvGrpSpPr>
      <p:grpSpPr>
        <a:xfrm>
          <a:off x="0" y="0"/>
          <a:ext cx="0" cy="0"/>
          <a:chOff x="0" y="0"/>
          <a:chExt cx="0" cy="0"/>
        </a:xfrm>
      </p:grpSpPr>
      <p:sp>
        <p:nvSpPr>
          <p:cNvPr id="409" name="Google Shape;409;p29"/>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Lớp con Student.java</a:t>
            </a:r>
            <a:endParaRPr/>
          </a:p>
        </p:txBody>
      </p:sp>
      <p:sp>
        <p:nvSpPr>
          <p:cNvPr id="410" name="Google Shape;410;p29"/>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411" name="Google Shape;411;p29"/>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412" name="Google Shape;412;p29"/>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29</a:t>
            </a:fld>
            <a:endParaRPr/>
          </a:p>
        </p:txBody>
      </p:sp>
      <p:pic>
        <p:nvPicPr>
          <p:cNvPr id="413" name="Google Shape;413;p29" descr="A screenshot of a cell phone&#10;&#10;Description automatically generated"/>
          <p:cNvPicPr preferRelativeResize="0">
            <a:picLocks noGrp="1"/>
          </p:cNvPicPr>
          <p:nvPr>
            <p:ph type="body" idx="1"/>
          </p:nvPr>
        </p:nvPicPr>
        <p:blipFill rotWithShape="1">
          <a:blip r:embed="rId3">
            <a:alphaModFix/>
          </a:blip>
          <a:srcRect/>
          <a:stretch/>
        </p:blipFill>
        <p:spPr>
          <a:xfrm>
            <a:off x="3168650" y="1752600"/>
            <a:ext cx="5845175" cy="4267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5"/>
        <p:cNvGrpSpPr/>
        <p:nvPr/>
      </p:nvGrpSpPr>
      <p:grpSpPr>
        <a:xfrm>
          <a:off x="0" y="0"/>
          <a:ext cx="0" cy="0"/>
          <a:chOff x="0" y="0"/>
          <a:chExt cx="0" cy="0"/>
        </a:xfrm>
      </p:grpSpPr>
      <p:sp>
        <p:nvSpPr>
          <p:cNvPr id="146" name="Google Shape;146;p3"/>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just"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Sử dụng lại các lớp đã xây dựng như thế nào?</a:t>
            </a:r>
            <a:endParaRPr/>
          </a:p>
        </p:txBody>
      </p:sp>
      <p:sp>
        <p:nvSpPr>
          <p:cNvPr id="147" name="Google Shape;147;p3"/>
          <p:cNvSpPr txBox="1">
            <a:spLocks noGrp="1"/>
          </p:cNvSpPr>
          <p:nvPr>
            <p:ph type="body" idx="1"/>
          </p:nvPr>
        </p:nvSpPr>
        <p:spPr>
          <a:xfrm>
            <a:off x="812800" y="1752600"/>
            <a:ext cx="9550400" cy="4267200"/>
          </a:xfrm>
          <a:prstGeom prst="rect">
            <a:avLst/>
          </a:prstGeom>
          <a:noFill/>
          <a:ln>
            <a:noFill/>
          </a:ln>
        </p:spPr>
        <p:txBody>
          <a:bodyPr spcFirstLastPara="1" wrap="square" lIns="91425" tIns="45700" rIns="91425" bIns="45700" anchor="t" anchorCtr="0">
            <a:noAutofit/>
          </a:bodyPr>
          <a:lstStyle/>
          <a:p>
            <a:pPr marL="952500" marR="0" lvl="1" indent="-514350" algn="just" rtl="0">
              <a:lnSpc>
                <a:spcPct val="100000"/>
              </a:lnSpc>
              <a:spcBef>
                <a:spcPts val="0"/>
              </a:spcBef>
              <a:spcAft>
                <a:spcPts val="0"/>
              </a:spcAft>
              <a:buClr>
                <a:schemeClr val="accent2"/>
              </a:buClr>
              <a:buSzPts val="3200"/>
              <a:buFont typeface="Noto Sans Symbols"/>
              <a:buChar char="❖"/>
            </a:pPr>
            <a:r>
              <a:rPr lang="en-US" sz="3200" b="0" i="0" u="none" strike="noStrike" cap="none">
                <a:solidFill>
                  <a:schemeClr val="dk1"/>
                </a:solidFill>
                <a:latin typeface="Times New Roman"/>
                <a:ea typeface="Times New Roman"/>
                <a:cs typeface="Times New Roman"/>
                <a:sym typeface="Times New Roman"/>
              </a:rPr>
              <a:t>Có hai cách để </a:t>
            </a:r>
            <a:r>
              <a:rPr lang="en-US" sz="3200" b="1" i="0" u="none" strike="noStrike" cap="none">
                <a:solidFill>
                  <a:schemeClr val="dk1"/>
                </a:solidFill>
                <a:latin typeface="Times New Roman"/>
                <a:ea typeface="Times New Roman"/>
                <a:cs typeface="Times New Roman"/>
                <a:sym typeface="Times New Roman"/>
              </a:rPr>
              <a:t>sử dụng lại </a:t>
            </a:r>
            <a:r>
              <a:rPr lang="en-US" sz="3200" b="0" i="0" u="none" strike="noStrike" cap="none">
                <a:solidFill>
                  <a:schemeClr val="dk1"/>
                </a:solidFill>
                <a:latin typeface="Times New Roman"/>
                <a:ea typeface="Times New Roman"/>
                <a:cs typeface="Times New Roman"/>
                <a:sym typeface="Times New Roman"/>
              </a:rPr>
              <a:t>các lớp hiện có:</a:t>
            </a:r>
            <a:endParaRPr/>
          </a:p>
          <a:p>
            <a:pPr marL="1349375" marR="0" lvl="2" indent="-514350" algn="just" rtl="0">
              <a:lnSpc>
                <a:spcPct val="100000"/>
              </a:lnSpc>
              <a:spcBef>
                <a:spcPts val="640"/>
              </a:spcBef>
              <a:spcAft>
                <a:spcPts val="0"/>
              </a:spcAft>
              <a:buClr>
                <a:schemeClr val="accent2"/>
              </a:buClr>
              <a:buSzPts val="3200"/>
              <a:buFont typeface="Noto Sans Symbols"/>
              <a:buChar char="✔"/>
            </a:pPr>
            <a:r>
              <a:rPr lang="en-US" sz="3200" b="0" i="0" u="none" strike="noStrike" cap="none">
                <a:solidFill>
                  <a:schemeClr val="dk1"/>
                </a:solidFill>
                <a:latin typeface="Times New Roman"/>
                <a:ea typeface="Times New Roman"/>
                <a:cs typeface="Times New Roman"/>
                <a:sym typeface="Times New Roman"/>
              </a:rPr>
              <a:t>Hợp thành (Composition)</a:t>
            </a:r>
            <a:endParaRPr/>
          </a:p>
          <a:p>
            <a:pPr marL="1349375" marR="0" lvl="2" indent="-514350" algn="just" rtl="0">
              <a:lnSpc>
                <a:spcPct val="100000"/>
              </a:lnSpc>
              <a:spcBef>
                <a:spcPts val="640"/>
              </a:spcBef>
              <a:spcAft>
                <a:spcPts val="0"/>
              </a:spcAft>
              <a:buClr>
                <a:schemeClr val="accent2"/>
              </a:buClr>
              <a:buSzPts val="3200"/>
              <a:buFont typeface="Noto Sans Symbols"/>
              <a:buChar char="✔"/>
            </a:pPr>
            <a:r>
              <a:rPr lang="en-US" sz="3200" b="0" i="0" u="none" strike="noStrike" cap="none">
                <a:solidFill>
                  <a:schemeClr val="dk1"/>
                </a:solidFill>
                <a:latin typeface="Times New Roman"/>
                <a:ea typeface="Times New Roman"/>
                <a:cs typeface="Times New Roman"/>
                <a:sym typeface="Times New Roman"/>
              </a:rPr>
              <a:t>Kế thừa (Inheritance)</a:t>
            </a:r>
            <a:endParaRPr/>
          </a:p>
          <a:p>
            <a:pPr marL="469900" marR="0" lvl="0" indent="-266700" algn="l" rtl="0">
              <a:spcBef>
                <a:spcPts val="640"/>
              </a:spcBef>
              <a:spcAft>
                <a:spcPts val="0"/>
              </a:spcAft>
              <a:buClr>
                <a:schemeClr val="accent2"/>
              </a:buClr>
              <a:buSzPts val="3200"/>
              <a:buFont typeface="Noto Sans Symbols"/>
              <a:buNone/>
            </a:pPr>
            <a:endParaRPr sz="3200" b="0" i="0" u="none" strike="noStrike" cap="none">
              <a:solidFill>
                <a:schemeClr val="dk1"/>
              </a:solidFill>
              <a:latin typeface="Times New Roman"/>
              <a:ea typeface="Times New Roman"/>
              <a:cs typeface="Times New Roman"/>
              <a:sym typeface="Times New Roman"/>
            </a:endParaRPr>
          </a:p>
        </p:txBody>
      </p:sp>
      <p:sp>
        <p:nvSpPr>
          <p:cNvPr id="148" name="Google Shape;148;p3"/>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149" name="Google Shape;149;p3"/>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150" name="Google Shape;150;p3"/>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418"/>
        <p:cNvGrpSpPr/>
        <p:nvPr/>
      </p:nvGrpSpPr>
      <p:grpSpPr>
        <a:xfrm>
          <a:off x="0" y="0"/>
          <a:ext cx="0" cy="0"/>
          <a:chOff x="0" y="0"/>
          <a:chExt cx="0" cy="0"/>
        </a:xfrm>
      </p:grpSpPr>
      <p:sp>
        <p:nvSpPr>
          <p:cNvPr id="419" name="Google Shape;419;p30"/>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Lớp con Student.java (tt)</a:t>
            </a:r>
            <a:endParaRPr/>
          </a:p>
        </p:txBody>
      </p:sp>
      <p:sp>
        <p:nvSpPr>
          <p:cNvPr id="420" name="Google Shape;420;p30"/>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421" name="Google Shape;421;p30"/>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422" name="Google Shape;422;p30"/>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30</a:t>
            </a:fld>
            <a:endParaRPr/>
          </a:p>
        </p:txBody>
      </p:sp>
      <p:pic>
        <p:nvPicPr>
          <p:cNvPr id="423" name="Google Shape;423;p30" descr="A screenshot of a cell phone&#10;&#10;Description automatically generated"/>
          <p:cNvPicPr preferRelativeResize="0">
            <a:picLocks noGrp="1"/>
          </p:cNvPicPr>
          <p:nvPr>
            <p:ph type="body" idx="1"/>
          </p:nvPr>
        </p:nvPicPr>
        <p:blipFill rotWithShape="1">
          <a:blip r:embed="rId3">
            <a:alphaModFix/>
          </a:blip>
          <a:srcRect/>
          <a:stretch/>
        </p:blipFill>
        <p:spPr>
          <a:xfrm>
            <a:off x="2122487" y="2057400"/>
            <a:ext cx="8001000" cy="35306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428"/>
        <p:cNvGrpSpPr/>
        <p:nvPr/>
      </p:nvGrpSpPr>
      <p:grpSpPr>
        <a:xfrm>
          <a:off x="0" y="0"/>
          <a:ext cx="0" cy="0"/>
          <a:chOff x="0" y="0"/>
          <a:chExt cx="0" cy="0"/>
        </a:xfrm>
      </p:grpSpPr>
      <p:sp>
        <p:nvSpPr>
          <p:cNvPr id="429" name="Google Shape;429;p31"/>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Lớp con Teacher.java</a:t>
            </a:r>
            <a:endParaRPr/>
          </a:p>
        </p:txBody>
      </p:sp>
      <p:sp>
        <p:nvSpPr>
          <p:cNvPr id="430" name="Google Shape;430;p31"/>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431" name="Google Shape;431;p31"/>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432" name="Google Shape;432;p31"/>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31</a:t>
            </a:fld>
            <a:endParaRPr/>
          </a:p>
        </p:txBody>
      </p:sp>
      <p:pic>
        <p:nvPicPr>
          <p:cNvPr id="433" name="Google Shape;433;p31" descr="A screenshot of a cell phone&#10;&#10;Description automatically generated"/>
          <p:cNvPicPr preferRelativeResize="0">
            <a:picLocks noGrp="1"/>
          </p:cNvPicPr>
          <p:nvPr>
            <p:ph type="body" idx="1"/>
          </p:nvPr>
        </p:nvPicPr>
        <p:blipFill rotWithShape="1">
          <a:blip r:embed="rId3">
            <a:alphaModFix/>
          </a:blip>
          <a:srcRect/>
          <a:stretch/>
        </p:blipFill>
        <p:spPr>
          <a:xfrm>
            <a:off x="3194050" y="1752600"/>
            <a:ext cx="5794375" cy="4267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438"/>
        <p:cNvGrpSpPr/>
        <p:nvPr/>
      </p:nvGrpSpPr>
      <p:grpSpPr>
        <a:xfrm>
          <a:off x="0" y="0"/>
          <a:ext cx="0" cy="0"/>
          <a:chOff x="0" y="0"/>
          <a:chExt cx="0" cy="0"/>
        </a:xfrm>
      </p:grpSpPr>
      <p:sp>
        <p:nvSpPr>
          <p:cNvPr id="439" name="Google Shape;439;p32"/>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Lớp con Teacher.java (tt)</a:t>
            </a:r>
            <a:endParaRPr/>
          </a:p>
        </p:txBody>
      </p:sp>
      <p:sp>
        <p:nvSpPr>
          <p:cNvPr id="440" name="Google Shape;440;p32"/>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441" name="Google Shape;441;p32"/>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442" name="Google Shape;442;p32"/>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32</a:t>
            </a:fld>
            <a:endParaRPr/>
          </a:p>
        </p:txBody>
      </p:sp>
      <p:pic>
        <p:nvPicPr>
          <p:cNvPr id="443" name="Google Shape;443;p32" descr="A screenshot of a cell phone&#10;&#10;Description automatically generated"/>
          <p:cNvPicPr preferRelativeResize="0">
            <a:picLocks noGrp="1"/>
          </p:cNvPicPr>
          <p:nvPr>
            <p:ph type="body" idx="1"/>
          </p:nvPr>
        </p:nvPicPr>
        <p:blipFill rotWithShape="1">
          <a:blip r:embed="rId3">
            <a:alphaModFix/>
          </a:blip>
          <a:srcRect/>
          <a:stretch/>
        </p:blipFill>
        <p:spPr>
          <a:xfrm>
            <a:off x="2257425" y="1752600"/>
            <a:ext cx="7667625" cy="42672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448"/>
        <p:cNvGrpSpPr/>
        <p:nvPr/>
      </p:nvGrpSpPr>
      <p:grpSpPr>
        <a:xfrm>
          <a:off x="0" y="0"/>
          <a:ext cx="0" cy="0"/>
          <a:chOff x="0" y="0"/>
          <a:chExt cx="0" cy="0"/>
        </a:xfrm>
      </p:grpSpPr>
      <p:sp>
        <p:nvSpPr>
          <p:cNvPr id="449" name="Google Shape;449;p33"/>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Kiểm thử (TestPerson.java)</a:t>
            </a:r>
            <a:endParaRPr/>
          </a:p>
        </p:txBody>
      </p:sp>
      <p:sp>
        <p:nvSpPr>
          <p:cNvPr id="450" name="Google Shape;450;p33"/>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451" name="Google Shape;451;p33"/>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452" name="Google Shape;452;p33"/>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33</a:t>
            </a:fld>
            <a:endParaRPr/>
          </a:p>
        </p:txBody>
      </p:sp>
      <p:pic>
        <p:nvPicPr>
          <p:cNvPr id="453" name="Google Shape;453;p33" descr="A screenshot of text&#10;&#10;Description automatically generated"/>
          <p:cNvPicPr preferRelativeResize="0">
            <a:picLocks noGrp="1"/>
          </p:cNvPicPr>
          <p:nvPr>
            <p:ph type="body" idx="1"/>
          </p:nvPr>
        </p:nvPicPr>
        <p:blipFill rotWithShape="1">
          <a:blip r:embed="rId3">
            <a:alphaModFix/>
          </a:blip>
          <a:srcRect/>
          <a:stretch/>
        </p:blipFill>
        <p:spPr>
          <a:xfrm>
            <a:off x="3155950" y="1752600"/>
            <a:ext cx="5870575" cy="4267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458"/>
        <p:cNvGrpSpPr/>
        <p:nvPr/>
      </p:nvGrpSpPr>
      <p:grpSpPr>
        <a:xfrm>
          <a:off x="0" y="0"/>
          <a:ext cx="0" cy="0"/>
          <a:chOff x="0" y="0"/>
          <a:chExt cx="0" cy="0"/>
        </a:xfrm>
      </p:grpSpPr>
      <p:sp>
        <p:nvSpPr>
          <p:cNvPr id="459" name="Google Shape;459;p34"/>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000"/>
              <a:buFont typeface="Times New Roman"/>
              <a:buNone/>
            </a:pPr>
            <a:r>
              <a:rPr lang="en-US" sz="3000" b="1" i="0" u="none">
                <a:solidFill>
                  <a:schemeClr val="dk2"/>
                </a:solidFill>
                <a:latin typeface="Times New Roman"/>
                <a:ea typeface="Times New Roman"/>
                <a:cs typeface="Times New Roman"/>
                <a:sym typeface="Times New Roman"/>
              </a:rPr>
              <a:t>Kết quả đầu ra</a:t>
            </a:r>
            <a:endParaRPr/>
          </a:p>
        </p:txBody>
      </p:sp>
      <p:sp>
        <p:nvSpPr>
          <p:cNvPr id="460" name="Google Shape;460;p34"/>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461" name="Google Shape;461;p34"/>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462" name="Google Shape;462;p34"/>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34</a:t>
            </a:fld>
            <a:endParaRPr/>
          </a:p>
        </p:txBody>
      </p:sp>
      <p:pic>
        <p:nvPicPr>
          <p:cNvPr id="463" name="Google Shape;463;p34"/>
          <p:cNvPicPr preferRelativeResize="0">
            <a:picLocks noGrp="1"/>
          </p:cNvPicPr>
          <p:nvPr>
            <p:ph type="body" idx="1"/>
          </p:nvPr>
        </p:nvPicPr>
        <p:blipFill rotWithShape="1">
          <a:blip r:embed="rId3">
            <a:alphaModFix/>
          </a:blip>
          <a:srcRect/>
          <a:stretch/>
        </p:blipFill>
        <p:spPr>
          <a:xfrm>
            <a:off x="2141537" y="2503487"/>
            <a:ext cx="8001000" cy="27590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8"/>
        <p:cNvGrpSpPr/>
        <p:nvPr/>
      </p:nvGrpSpPr>
      <p:grpSpPr>
        <a:xfrm>
          <a:off x="0" y="0"/>
          <a:ext cx="0" cy="0"/>
          <a:chOff x="0" y="0"/>
          <a:chExt cx="0" cy="0"/>
        </a:xfrm>
      </p:grpSpPr>
      <p:sp>
        <p:nvSpPr>
          <p:cNvPr id="469" name="Google Shape;469;p35"/>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Quy tắc ngón tay cái</a:t>
            </a:r>
            <a:endParaRPr/>
          </a:p>
        </p:txBody>
      </p:sp>
      <p:sp>
        <p:nvSpPr>
          <p:cNvPr id="470" name="Google Shape;470;p35"/>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471" name="Google Shape;471;p35"/>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472" name="Google Shape;472;p35"/>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35</a:t>
            </a:fld>
            <a:endParaRPr/>
          </a:p>
        </p:txBody>
      </p:sp>
      <p:sp>
        <p:nvSpPr>
          <p:cNvPr id="473" name="Google Shape;473;p35"/>
          <p:cNvSpPr txBox="1">
            <a:spLocks noGrp="1"/>
          </p:cNvSpPr>
          <p:nvPr>
            <p:ph type="body" idx="1"/>
          </p:nvPr>
        </p:nvSpPr>
        <p:spPr>
          <a:xfrm>
            <a:off x="755650" y="1752600"/>
            <a:ext cx="10668000" cy="4267200"/>
          </a:xfrm>
          <a:prstGeom prst="rect">
            <a:avLst/>
          </a:prstGeom>
          <a:noFill/>
          <a:ln>
            <a:noFill/>
          </a:ln>
        </p:spPr>
        <p:txBody>
          <a:bodyPr spcFirstLastPara="1" wrap="square" lIns="91425" tIns="45700" rIns="91425" bIns="45700" anchor="t" anchorCtr="0">
            <a:noAutofit/>
          </a:bodyPr>
          <a:lstStyle/>
          <a:p>
            <a:pPr marL="469900" marR="0" lvl="0" indent="-469900" algn="just" rtl="0">
              <a:lnSpc>
                <a:spcPct val="100000"/>
              </a:lnSpc>
              <a:spcBef>
                <a:spcPts val="0"/>
              </a:spcBef>
              <a:spcAft>
                <a:spcPts val="0"/>
              </a:spcAft>
              <a:buClr>
                <a:schemeClr val="accent2"/>
              </a:buClr>
              <a:buSzPts val="3000"/>
              <a:buFont typeface="Noto Sans Symbols"/>
              <a:buChar char="□"/>
            </a:pPr>
            <a:r>
              <a:rPr lang="en-US" sz="3000" b="0" i="0" u="none">
                <a:solidFill>
                  <a:schemeClr val="dk1"/>
                </a:solidFill>
                <a:latin typeface="Times New Roman"/>
                <a:ea typeface="Times New Roman"/>
                <a:cs typeface="Times New Roman"/>
                <a:sym typeface="Times New Roman"/>
              </a:rPr>
              <a:t>Sử dụng hợp thành (Composition) nếu có thể, trước khi xem xét đến kế thừa. Chỉ sử dụng kế thừa nếu có mối quan hệ phân cấp rõ ràng giữa các lớp.</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478"/>
        <p:cNvGrpSpPr/>
        <p:nvPr/>
      </p:nvGrpSpPr>
      <p:grpSpPr>
        <a:xfrm>
          <a:off x="0" y="0"/>
          <a:ext cx="0" cy="0"/>
          <a:chOff x="0" y="0"/>
          <a:chExt cx="0" cy="0"/>
        </a:xfrm>
      </p:grpSpPr>
      <p:sp>
        <p:nvSpPr>
          <p:cNvPr id="479" name="Google Shape;479;p36"/>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Khả năng thay thế</a:t>
            </a:r>
            <a:endParaRPr/>
          </a:p>
        </p:txBody>
      </p:sp>
      <p:sp>
        <p:nvSpPr>
          <p:cNvPr id="480" name="Google Shape;480;p36"/>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481" name="Google Shape;481;p36"/>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482" name="Google Shape;482;p36"/>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36</a:t>
            </a:fld>
            <a:endParaRPr/>
          </a:p>
        </p:txBody>
      </p:sp>
      <p:pic>
        <p:nvPicPr>
          <p:cNvPr id="483" name="Google Shape;483;p36" descr="A screenshot of a cell phone&#10;&#10;Description automatically generated"/>
          <p:cNvPicPr preferRelativeResize="0">
            <a:picLocks noGrp="1"/>
          </p:cNvPicPr>
          <p:nvPr>
            <p:ph type="body" idx="1"/>
          </p:nvPr>
        </p:nvPicPr>
        <p:blipFill rotWithShape="1">
          <a:blip r:embed="rId3">
            <a:alphaModFix/>
          </a:blip>
          <a:srcRect/>
          <a:stretch/>
        </p:blipFill>
        <p:spPr>
          <a:xfrm>
            <a:off x="2711450" y="1752600"/>
            <a:ext cx="6759575" cy="42672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488"/>
        <p:cNvGrpSpPr/>
        <p:nvPr/>
      </p:nvGrpSpPr>
      <p:grpSpPr>
        <a:xfrm>
          <a:off x="0" y="0"/>
          <a:ext cx="0" cy="0"/>
          <a:chOff x="0" y="0"/>
          <a:chExt cx="0" cy="0"/>
        </a:xfrm>
      </p:grpSpPr>
      <p:sp>
        <p:nvSpPr>
          <p:cNvPr id="489" name="Google Shape;489;p37"/>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Khả năng thay thế (tt)</a:t>
            </a:r>
            <a:endParaRPr/>
          </a:p>
        </p:txBody>
      </p:sp>
      <p:sp>
        <p:nvSpPr>
          <p:cNvPr id="490" name="Google Shape;490;p37"/>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491" name="Google Shape;491;p37"/>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492" name="Google Shape;492;p37"/>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37</a:t>
            </a:fld>
            <a:endParaRPr/>
          </a:p>
        </p:txBody>
      </p:sp>
      <p:pic>
        <p:nvPicPr>
          <p:cNvPr id="493" name="Google Shape;493;p37"/>
          <p:cNvPicPr preferRelativeResize="0">
            <a:picLocks noGrp="1"/>
          </p:cNvPicPr>
          <p:nvPr>
            <p:ph type="body" idx="1"/>
          </p:nvPr>
        </p:nvPicPr>
        <p:blipFill rotWithShape="1">
          <a:blip r:embed="rId3">
            <a:alphaModFix/>
          </a:blip>
          <a:srcRect/>
          <a:stretch/>
        </p:blipFill>
        <p:spPr>
          <a:xfrm>
            <a:off x="2133600" y="1981200"/>
            <a:ext cx="7404100" cy="660400"/>
          </a:xfrm>
          <a:prstGeom prst="rect">
            <a:avLst/>
          </a:prstGeom>
          <a:noFill/>
          <a:ln>
            <a:noFill/>
          </a:ln>
        </p:spPr>
      </p:pic>
      <p:pic>
        <p:nvPicPr>
          <p:cNvPr id="494" name="Google Shape;494;p37" descr="A screenshot of a cell phone&#10;&#10;Description automatically generated"/>
          <p:cNvPicPr preferRelativeResize="0"/>
          <p:nvPr/>
        </p:nvPicPr>
        <p:blipFill rotWithShape="1">
          <a:blip r:embed="rId4">
            <a:alphaModFix/>
          </a:blip>
          <a:srcRect/>
          <a:stretch/>
        </p:blipFill>
        <p:spPr>
          <a:xfrm>
            <a:off x="2133600" y="2892425"/>
            <a:ext cx="7404100" cy="660400"/>
          </a:xfrm>
          <a:prstGeom prst="rect">
            <a:avLst/>
          </a:prstGeom>
          <a:noFill/>
          <a:ln>
            <a:noFill/>
          </a:ln>
        </p:spPr>
      </p:pic>
      <p:pic>
        <p:nvPicPr>
          <p:cNvPr id="495" name="Google Shape;495;p37"/>
          <p:cNvPicPr preferRelativeResize="0"/>
          <p:nvPr/>
        </p:nvPicPr>
        <p:blipFill rotWithShape="1">
          <a:blip r:embed="rId5">
            <a:alphaModFix/>
          </a:blip>
          <a:srcRect/>
          <a:stretch/>
        </p:blipFill>
        <p:spPr>
          <a:xfrm>
            <a:off x="2101850" y="3875087"/>
            <a:ext cx="7404100" cy="863600"/>
          </a:xfrm>
          <a:prstGeom prst="rect">
            <a:avLst/>
          </a:prstGeom>
          <a:noFill/>
          <a:ln>
            <a:noFill/>
          </a:ln>
        </p:spPr>
      </p:pic>
      <p:pic>
        <p:nvPicPr>
          <p:cNvPr id="496" name="Google Shape;496;p37" descr="A screenshot of a cell phone&#10;&#10;Description automatically generated"/>
          <p:cNvPicPr preferRelativeResize="0"/>
          <p:nvPr/>
        </p:nvPicPr>
        <p:blipFill rotWithShape="1">
          <a:blip r:embed="rId6">
            <a:alphaModFix/>
          </a:blip>
          <a:srcRect/>
          <a:stretch/>
        </p:blipFill>
        <p:spPr>
          <a:xfrm>
            <a:off x="2097087" y="5059362"/>
            <a:ext cx="7404100" cy="6858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501"/>
        <p:cNvGrpSpPr/>
        <p:nvPr/>
      </p:nvGrpSpPr>
      <p:grpSpPr>
        <a:xfrm>
          <a:off x="0" y="0"/>
          <a:ext cx="0" cy="0"/>
          <a:chOff x="0" y="0"/>
          <a:chExt cx="0" cy="0"/>
        </a:xfrm>
      </p:grpSpPr>
      <p:sp>
        <p:nvSpPr>
          <p:cNvPr id="502" name="Google Shape;502;p38"/>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Ví dụ: Lớp Shape và các lớp con của nó</a:t>
            </a:r>
            <a:endParaRPr/>
          </a:p>
        </p:txBody>
      </p:sp>
      <p:sp>
        <p:nvSpPr>
          <p:cNvPr id="503" name="Google Shape;503;p38"/>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504" name="Google Shape;504;p38"/>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505" name="Google Shape;505;p38"/>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38</a:t>
            </a:fld>
            <a:endParaRPr/>
          </a:p>
        </p:txBody>
      </p:sp>
      <p:pic>
        <p:nvPicPr>
          <p:cNvPr id="506" name="Google Shape;506;p38" descr="A screenshot of a cell phone&#10;&#10;Description automatically generated"/>
          <p:cNvPicPr preferRelativeResize="0">
            <a:picLocks noGrp="1"/>
          </p:cNvPicPr>
          <p:nvPr>
            <p:ph type="body" idx="1"/>
          </p:nvPr>
        </p:nvPicPr>
        <p:blipFill rotWithShape="1">
          <a:blip r:embed="rId3">
            <a:alphaModFix/>
          </a:blip>
          <a:srcRect/>
          <a:stretch/>
        </p:blipFill>
        <p:spPr>
          <a:xfrm>
            <a:off x="2090737" y="2157412"/>
            <a:ext cx="8001000" cy="34575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511"/>
        <p:cNvGrpSpPr/>
        <p:nvPr/>
      </p:nvGrpSpPr>
      <p:grpSpPr>
        <a:xfrm>
          <a:off x="0" y="0"/>
          <a:ext cx="0" cy="0"/>
          <a:chOff x="0" y="0"/>
          <a:chExt cx="0" cy="0"/>
        </a:xfrm>
      </p:grpSpPr>
      <p:sp>
        <p:nvSpPr>
          <p:cNvPr id="512" name="Google Shape;512;p39"/>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Lớp cha Shape.java</a:t>
            </a:r>
            <a:endParaRPr/>
          </a:p>
        </p:txBody>
      </p:sp>
      <p:sp>
        <p:nvSpPr>
          <p:cNvPr id="513" name="Google Shape;513;p39"/>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514" name="Google Shape;514;p39"/>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515" name="Google Shape;515;p39"/>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39</a:t>
            </a:fld>
            <a:endParaRPr/>
          </a:p>
        </p:txBody>
      </p:sp>
      <p:pic>
        <p:nvPicPr>
          <p:cNvPr id="516" name="Google Shape;516;p39" descr="A screenshot of a cell phone&#10;&#10;Description automatically generated"/>
          <p:cNvPicPr preferRelativeResize="0">
            <a:picLocks noGrp="1"/>
          </p:cNvPicPr>
          <p:nvPr>
            <p:ph type="body" idx="1"/>
          </p:nvPr>
        </p:nvPicPr>
        <p:blipFill rotWithShape="1">
          <a:blip r:embed="rId3">
            <a:alphaModFix/>
          </a:blip>
          <a:srcRect/>
          <a:stretch/>
        </p:blipFill>
        <p:spPr>
          <a:xfrm>
            <a:off x="2465387" y="1752600"/>
            <a:ext cx="7251700" cy="4267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5"/>
        <p:cNvGrpSpPr/>
        <p:nvPr/>
      </p:nvGrpSpPr>
      <p:grpSpPr>
        <a:xfrm>
          <a:off x="0" y="0"/>
          <a:ext cx="0" cy="0"/>
          <a:chOff x="0" y="0"/>
          <a:chExt cx="0" cy="0"/>
        </a:xfrm>
      </p:grpSpPr>
      <p:sp>
        <p:nvSpPr>
          <p:cNvPr id="156" name="Google Shape;156;p4"/>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just"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Hợp thành (Composition)</a:t>
            </a:r>
            <a:endParaRPr/>
          </a:p>
        </p:txBody>
      </p:sp>
      <p:sp>
        <p:nvSpPr>
          <p:cNvPr id="157" name="Google Shape;157;p4"/>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158" name="Google Shape;158;p4"/>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159" name="Google Shape;159;p4"/>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4</a:t>
            </a:fld>
            <a:endParaRPr/>
          </a:p>
        </p:txBody>
      </p:sp>
      <p:sp>
        <p:nvSpPr>
          <p:cNvPr id="160" name="Google Shape;160;p4"/>
          <p:cNvSpPr txBox="1"/>
          <p:nvPr/>
        </p:nvSpPr>
        <p:spPr>
          <a:xfrm>
            <a:off x="1303337" y="2890837"/>
            <a:ext cx="9251950" cy="10763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0" i="0" u="none">
                <a:solidFill>
                  <a:schemeClr val="dk1"/>
                </a:solidFill>
                <a:latin typeface="Times New Roman"/>
                <a:ea typeface="Times New Roman"/>
                <a:cs typeface="Times New Roman"/>
                <a:sym typeface="Times New Roman"/>
              </a:rPr>
              <a:t>Một lớp đã được xây dựng sẵn và được sử dụng </a:t>
            </a:r>
            <a:endParaRPr/>
          </a:p>
          <a:p>
            <a:pPr marL="0" marR="0" lvl="0" indent="0" algn="ctr" rtl="0">
              <a:lnSpc>
                <a:spcPct val="100000"/>
              </a:lnSpc>
              <a:spcBef>
                <a:spcPts val="0"/>
              </a:spcBef>
              <a:spcAft>
                <a:spcPts val="0"/>
              </a:spcAft>
              <a:buClr>
                <a:schemeClr val="dk1"/>
              </a:buClr>
              <a:buSzPts val="3200"/>
              <a:buFont typeface="Times New Roman"/>
              <a:buNone/>
            </a:pPr>
            <a:r>
              <a:rPr lang="en-US" sz="3200" b="0" i="0" u="none">
                <a:solidFill>
                  <a:schemeClr val="dk1"/>
                </a:solidFill>
                <a:latin typeface="Times New Roman"/>
                <a:ea typeface="Times New Roman"/>
                <a:cs typeface="Times New Roman"/>
                <a:sym typeface="Times New Roman"/>
              </a:rPr>
              <a:t>tạo thành một thuộc tính đối tượng trong một lớp khác!</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521"/>
        <p:cNvGrpSpPr/>
        <p:nvPr/>
      </p:nvGrpSpPr>
      <p:grpSpPr>
        <a:xfrm>
          <a:off x="0" y="0"/>
          <a:ext cx="0" cy="0"/>
          <a:chOff x="0" y="0"/>
          <a:chExt cx="0" cy="0"/>
        </a:xfrm>
      </p:grpSpPr>
      <p:sp>
        <p:nvSpPr>
          <p:cNvPr id="522" name="Google Shape;522;p40"/>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Lớp con Rectangle.java</a:t>
            </a:r>
            <a:endParaRPr/>
          </a:p>
        </p:txBody>
      </p:sp>
      <p:sp>
        <p:nvSpPr>
          <p:cNvPr id="523" name="Google Shape;523;p40"/>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524" name="Google Shape;524;p40"/>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525" name="Google Shape;525;p40"/>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40</a:t>
            </a:fld>
            <a:endParaRPr/>
          </a:p>
        </p:txBody>
      </p:sp>
      <p:pic>
        <p:nvPicPr>
          <p:cNvPr id="526" name="Google Shape;526;p40" descr="A screenshot of a cell phone&#10;&#10;Description automatically generated"/>
          <p:cNvPicPr preferRelativeResize="0">
            <a:picLocks noGrp="1"/>
          </p:cNvPicPr>
          <p:nvPr>
            <p:ph type="body" idx="1"/>
          </p:nvPr>
        </p:nvPicPr>
        <p:blipFill rotWithShape="1">
          <a:blip r:embed="rId3">
            <a:alphaModFix/>
          </a:blip>
          <a:srcRect/>
          <a:stretch/>
        </p:blipFill>
        <p:spPr>
          <a:xfrm>
            <a:off x="2617787" y="1752600"/>
            <a:ext cx="6946900" cy="42672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531"/>
        <p:cNvGrpSpPr/>
        <p:nvPr/>
      </p:nvGrpSpPr>
      <p:grpSpPr>
        <a:xfrm>
          <a:off x="0" y="0"/>
          <a:ext cx="0" cy="0"/>
          <a:chOff x="0" y="0"/>
          <a:chExt cx="0" cy="0"/>
        </a:xfrm>
      </p:grpSpPr>
      <p:sp>
        <p:nvSpPr>
          <p:cNvPr id="532" name="Google Shape;532;p41"/>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Lớp con Triangle.java</a:t>
            </a:r>
            <a:endParaRPr/>
          </a:p>
        </p:txBody>
      </p:sp>
      <p:sp>
        <p:nvSpPr>
          <p:cNvPr id="533" name="Google Shape;533;p41"/>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534" name="Google Shape;534;p41"/>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535" name="Google Shape;535;p41"/>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41</a:t>
            </a:fld>
            <a:endParaRPr/>
          </a:p>
        </p:txBody>
      </p:sp>
      <p:pic>
        <p:nvPicPr>
          <p:cNvPr id="536" name="Google Shape;536;p41" descr="A screenshot of a cell phone&#10;&#10;Description automatically generated"/>
          <p:cNvPicPr preferRelativeResize="0">
            <a:picLocks noGrp="1"/>
          </p:cNvPicPr>
          <p:nvPr>
            <p:ph type="body" idx="1"/>
          </p:nvPr>
        </p:nvPicPr>
        <p:blipFill rotWithShape="1">
          <a:blip r:embed="rId3">
            <a:alphaModFix/>
          </a:blip>
          <a:srcRect/>
          <a:stretch/>
        </p:blipFill>
        <p:spPr>
          <a:xfrm>
            <a:off x="2617787" y="1752600"/>
            <a:ext cx="6946900" cy="42672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541"/>
        <p:cNvGrpSpPr/>
        <p:nvPr/>
      </p:nvGrpSpPr>
      <p:grpSpPr>
        <a:xfrm>
          <a:off x="0" y="0"/>
          <a:ext cx="0" cy="0"/>
          <a:chOff x="0" y="0"/>
          <a:chExt cx="0" cy="0"/>
        </a:xfrm>
      </p:grpSpPr>
      <p:sp>
        <p:nvSpPr>
          <p:cNvPr id="542" name="Google Shape;542;p42"/>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Kiểm thử (TestShape.java)</a:t>
            </a:r>
            <a:endParaRPr/>
          </a:p>
        </p:txBody>
      </p:sp>
      <p:sp>
        <p:nvSpPr>
          <p:cNvPr id="543" name="Google Shape;543;p42"/>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544" name="Google Shape;544;p42"/>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545" name="Google Shape;545;p42"/>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42</a:t>
            </a:fld>
            <a:endParaRPr/>
          </a:p>
        </p:txBody>
      </p:sp>
      <p:pic>
        <p:nvPicPr>
          <p:cNvPr id="546" name="Google Shape;546;p42" descr="A screenshot of a cell phone&#10;&#10;Description automatically generated"/>
          <p:cNvPicPr preferRelativeResize="0">
            <a:picLocks noGrp="1"/>
          </p:cNvPicPr>
          <p:nvPr>
            <p:ph type="body" idx="1"/>
          </p:nvPr>
        </p:nvPicPr>
        <p:blipFill rotWithShape="1">
          <a:blip r:embed="rId3">
            <a:alphaModFix/>
          </a:blip>
          <a:srcRect/>
          <a:stretch/>
        </p:blipFill>
        <p:spPr>
          <a:xfrm>
            <a:off x="2090737" y="2549525"/>
            <a:ext cx="8001000" cy="26733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551"/>
        <p:cNvGrpSpPr/>
        <p:nvPr/>
      </p:nvGrpSpPr>
      <p:grpSpPr>
        <a:xfrm>
          <a:off x="0" y="0"/>
          <a:ext cx="0" cy="0"/>
          <a:chOff x="0" y="0"/>
          <a:chExt cx="0" cy="0"/>
        </a:xfrm>
      </p:grpSpPr>
      <p:sp>
        <p:nvSpPr>
          <p:cNvPr id="552" name="Google Shape;552;p43"/>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Kết quả đầu ra mong đợi là:</a:t>
            </a:r>
            <a:endParaRPr/>
          </a:p>
        </p:txBody>
      </p:sp>
      <p:sp>
        <p:nvSpPr>
          <p:cNvPr id="553" name="Google Shape;553;p43"/>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554" name="Google Shape;554;p43"/>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555" name="Google Shape;555;p43"/>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43</a:t>
            </a:fld>
            <a:endParaRPr/>
          </a:p>
        </p:txBody>
      </p:sp>
      <p:pic>
        <p:nvPicPr>
          <p:cNvPr id="556" name="Google Shape;556;p43"/>
          <p:cNvPicPr preferRelativeResize="0">
            <a:picLocks noGrp="1"/>
          </p:cNvPicPr>
          <p:nvPr>
            <p:ph type="body" idx="1"/>
          </p:nvPr>
        </p:nvPicPr>
        <p:blipFill rotWithShape="1">
          <a:blip r:embed="rId3">
            <a:alphaModFix/>
          </a:blip>
          <a:srcRect/>
          <a:stretch/>
        </p:blipFill>
        <p:spPr>
          <a:xfrm>
            <a:off x="2286000" y="2743200"/>
            <a:ext cx="8001000" cy="16002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561"/>
        <p:cNvGrpSpPr/>
        <p:nvPr/>
      </p:nvGrpSpPr>
      <p:grpSpPr>
        <a:xfrm>
          <a:off x="0" y="0"/>
          <a:ext cx="0" cy="0"/>
          <a:chOff x="0" y="0"/>
          <a:chExt cx="0" cy="0"/>
        </a:xfrm>
      </p:grpSpPr>
      <p:sp>
        <p:nvSpPr>
          <p:cNvPr id="562" name="Google Shape;562;p44"/>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3800">
              <a:solidFill>
                <a:schemeClr val="dk2"/>
              </a:solidFill>
              <a:latin typeface="Verdana"/>
              <a:ea typeface="Verdana"/>
              <a:cs typeface="Verdana"/>
              <a:sym typeface="Verdana"/>
            </a:endParaRPr>
          </a:p>
        </p:txBody>
      </p:sp>
      <p:sp>
        <p:nvSpPr>
          <p:cNvPr id="563" name="Google Shape;563;p44"/>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564" name="Google Shape;564;p44"/>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565" name="Google Shape;565;p44"/>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44</a:t>
            </a:fld>
            <a:endParaRPr/>
          </a:p>
        </p:txBody>
      </p:sp>
      <p:pic>
        <p:nvPicPr>
          <p:cNvPr id="566" name="Google Shape;566;p44" descr="A screenshot of a cell phone&#10;&#10;Description automatically generated"/>
          <p:cNvPicPr preferRelativeResize="0">
            <a:picLocks noGrp="1"/>
          </p:cNvPicPr>
          <p:nvPr>
            <p:ph type="body" idx="1"/>
          </p:nvPr>
        </p:nvPicPr>
        <p:blipFill rotWithShape="1">
          <a:blip r:embed="rId3">
            <a:alphaModFix/>
          </a:blip>
          <a:srcRect/>
          <a:stretch/>
        </p:blipFill>
        <p:spPr>
          <a:xfrm>
            <a:off x="2090737" y="3081337"/>
            <a:ext cx="8001000" cy="16097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571"/>
        <p:cNvGrpSpPr/>
        <p:nvPr/>
      </p:nvGrpSpPr>
      <p:grpSpPr>
        <a:xfrm>
          <a:off x="0" y="0"/>
          <a:ext cx="0" cy="0"/>
          <a:chOff x="0" y="0"/>
          <a:chExt cx="0" cy="0"/>
        </a:xfrm>
      </p:grpSpPr>
      <p:sp>
        <p:nvSpPr>
          <p:cNvPr id="572" name="Google Shape;572;p45"/>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Ví dụ: Lớp Monster và các lớp con của nó</a:t>
            </a:r>
            <a:endParaRPr/>
          </a:p>
        </p:txBody>
      </p:sp>
      <p:sp>
        <p:nvSpPr>
          <p:cNvPr id="573" name="Google Shape;573;p45"/>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574" name="Google Shape;574;p45"/>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575" name="Google Shape;575;p45"/>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45</a:t>
            </a:fld>
            <a:endParaRPr/>
          </a:p>
        </p:txBody>
      </p:sp>
      <p:pic>
        <p:nvPicPr>
          <p:cNvPr id="576" name="Google Shape;576;p45" descr="A screenshot of a cell phone&#10;&#10;Description automatically generated"/>
          <p:cNvPicPr preferRelativeResize="0">
            <a:picLocks noGrp="1"/>
          </p:cNvPicPr>
          <p:nvPr>
            <p:ph type="body" idx="1"/>
          </p:nvPr>
        </p:nvPicPr>
        <p:blipFill rotWithShape="1">
          <a:blip r:embed="rId3">
            <a:alphaModFix/>
          </a:blip>
          <a:srcRect/>
          <a:stretch/>
        </p:blipFill>
        <p:spPr>
          <a:xfrm>
            <a:off x="2090737" y="2660650"/>
            <a:ext cx="8001000" cy="24511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581"/>
        <p:cNvGrpSpPr/>
        <p:nvPr/>
      </p:nvGrpSpPr>
      <p:grpSpPr>
        <a:xfrm>
          <a:off x="0" y="0"/>
          <a:ext cx="0" cy="0"/>
          <a:chOff x="0" y="0"/>
          <a:chExt cx="0" cy="0"/>
        </a:xfrm>
      </p:grpSpPr>
      <p:sp>
        <p:nvSpPr>
          <p:cNvPr id="582" name="Google Shape;582;p46"/>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Lớp cha Monster.java</a:t>
            </a:r>
            <a:endParaRPr/>
          </a:p>
        </p:txBody>
      </p:sp>
      <p:sp>
        <p:nvSpPr>
          <p:cNvPr id="583" name="Google Shape;583;p46"/>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584" name="Google Shape;584;p46"/>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585" name="Google Shape;585;p46"/>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46</a:t>
            </a:fld>
            <a:endParaRPr/>
          </a:p>
        </p:txBody>
      </p:sp>
      <p:pic>
        <p:nvPicPr>
          <p:cNvPr id="586" name="Google Shape;586;p46" descr="A screenshot of a cell phone&#10;&#10;Description automatically generated"/>
          <p:cNvPicPr preferRelativeResize="0">
            <a:picLocks noGrp="1"/>
          </p:cNvPicPr>
          <p:nvPr>
            <p:ph type="body" idx="1"/>
          </p:nvPr>
        </p:nvPicPr>
        <p:blipFill rotWithShape="1">
          <a:blip r:embed="rId3">
            <a:alphaModFix/>
          </a:blip>
          <a:srcRect/>
          <a:stretch/>
        </p:blipFill>
        <p:spPr>
          <a:xfrm>
            <a:off x="2090737" y="2247900"/>
            <a:ext cx="8001000" cy="32766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591"/>
        <p:cNvGrpSpPr/>
        <p:nvPr/>
      </p:nvGrpSpPr>
      <p:grpSpPr>
        <a:xfrm>
          <a:off x="0" y="0"/>
          <a:ext cx="0" cy="0"/>
          <a:chOff x="0" y="0"/>
          <a:chExt cx="0" cy="0"/>
        </a:xfrm>
      </p:grpSpPr>
      <p:sp>
        <p:nvSpPr>
          <p:cNvPr id="592" name="Google Shape;592;p47"/>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Lớp con FireMonster.java</a:t>
            </a:r>
            <a:endParaRPr/>
          </a:p>
        </p:txBody>
      </p:sp>
      <p:sp>
        <p:nvSpPr>
          <p:cNvPr id="593" name="Google Shape;593;p47"/>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594" name="Google Shape;594;p47"/>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595" name="Google Shape;595;p47"/>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47</a:t>
            </a:fld>
            <a:endParaRPr/>
          </a:p>
        </p:txBody>
      </p:sp>
      <p:pic>
        <p:nvPicPr>
          <p:cNvPr id="596" name="Google Shape;596;p47" descr="A screenshot of a cell phone&#10;&#10;Description automatically generated"/>
          <p:cNvPicPr preferRelativeResize="0">
            <a:picLocks noGrp="1"/>
          </p:cNvPicPr>
          <p:nvPr>
            <p:ph type="body" idx="1"/>
          </p:nvPr>
        </p:nvPicPr>
        <p:blipFill rotWithShape="1">
          <a:blip r:embed="rId3">
            <a:alphaModFix/>
          </a:blip>
          <a:srcRect/>
          <a:stretch/>
        </p:blipFill>
        <p:spPr>
          <a:xfrm>
            <a:off x="2090737" y="2976562"/>
            <a:ext cx="8001000" cy="18192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601"/>
        <p:cNvGrpSpPr/>
        <p:nvPr/>
      </p:nvGrpSpPr>
      <p:grpSpPr>
        <a:xfrm>
          <a:off x="0" y="0"/>
          <a:ext cx="0" cy="0"/>
          <a:chOff x="0" y="0"/>
          <a:chExt cx="0" cy="0"/>
        </a:xfrm>
      </p:grpSpPr>
      <p:sp>
        <p:nvSpPr>
          <p:cNvPr id="602" name="Google Shape;602;p48"/>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Lớp con WaterMonster.java</a:t>
            </a:r>
            <a:endParaRPr/>
          </a:p>
        </p:txBody>
      </p:sp>
      <p:sp>
        <p:nvSpPr>
          <p:cNvPr id="603" name="Google Shape;603;p48"/>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604" name="Google Shape;604;p48"/>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605" name="Google Shape;605;p48"/>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48</a:t>
            </a:fld>
            <a:endParaRPr/>
          </a:p>
        </p:txBody>
      </p:sp>
      <p:pic>
        <p:nvPicPr>
          <p:cNvPr id="606" name="Google Shape;606;p48" descr="A screenshot of a cell phone&#10;&#10;Description automatically generated"/>
          <p:cNvPicPr preferRelativeResize="0"/>
          <p:nvPr/>
        </p:nvPicPr>
        <p:blipFill rotWithShape="1">
          <a:blip r:embed="rId3">
            <a:alphaModFix/>
          </a:blip>
          <a:srcRect/>
          <a:stretch/>
        </p:blipFill>
        <p:spPr>
          <a:xfrm>
            <a:off x="2411412" y="2430462"/>
            <a:ext cx="8229600" cy="2293937"/>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611"/>
        <p:cNvGrpSpPr/>
        <p:nvPr/>
      </p:nvGrpSpPr>
      <p:grpSpPr>
        <a:xfrm>
          <a:off x="0" y="0"/>
          <a:ext cx="0" cy="0"/>
          <a:chOff x="0" y="0"/>
          <a:chExt cx="0" cy="0"/>
        </a:xfrm>
      </p:grpSpPr>
      <p:sp>
        <p:nvSpPr>
          <p:cNvPr id="612" name="Google Shape;612;p49"/>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Lớp con StoneMonster.java</a:t>
            </a:r>
            <a:endParaRPr/>
          </a:p>
        </p:txBody>
      </p:sp>
      <p:sp>
        <p:nvSpPr>
          <p:cNvPr id="613" name="Google Shape;613;p49"/>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614" name="Google Shape;614;p49"/>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615" name="Google Shape;615;p49"/>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49</a:t>
            </a:fld>
            <a:endParaRPr/>
          </a:p>
        </p:txBody>
      </p:sp>
      <p:pic>
        <p:nvPicPr>
          <p:cNvPr id="616" name="Google Shape;616;p49" descr="A screenshot of a cell phone&#10;&#10;Description automatically generated"/>
          <p:cNvPicPr preferRelativeResize="0">
            <a:picLocks noGrp="1"/>
          </p:cNvPicPr>
          <p:nvPr>
            <p:ph type="body" idx="1"/>
          </p:nvPr>
        </p:nvPicPr>
        <p:blipFill rotWithShape="1">
          <a:blip r:embed="rId3">
            <a:alphaModFix/>
          </a:blip>
          <a:srcRect/>
          <a:stretch/>
        </p:blipFill>
        <p:spPr>
          <a:xfrm>
            <a:off x="2133600" y="2819400"/>
            <a:ext cx="8001000" cy="186848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5"/>
        <p:cNvGrpSpPr/>
        <p:nvPr/>
      </p:nvGrpSpPr>
      <p:grpSpPr>
        <a:xfrm>
          <a:off x="0" y="0"/>
          <a:ext cx="0" cy="0"/>
          <a:chOff x="0" y="0"/>
          <a:chExt cx="0" cy="0"/>
        </a:xfrm>
      </p:grpSpPr>
      <p:sp>
        <p:nvSpPr>
          <p:cNvPr id="166" name="Google Shape;166;p5"/>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just" rtl="0">
              <a:lnSpc>
                <a:spcPct val="100000"/>
              </a:lnSpc>
              <a:spcBef>
                <a:spcPts val="0"/>
              </a:spcBef>
              <a:spcAft>
                <a:spcPts val="0"/>
              </a:spcAft>
              <a:buClr>
                <a:schemeClr val="dk2"/>
              </a:buClr>
              <a:buSzPts val="2800"/>
              <a:buFont typeface="Times New Roman"/>
              <a:buNone/>
            </a:pPr>
            <a:r>
              <a:rPr lang="en-US" sz="2800" b="1" i="0" u="none">
                <a:solidFill>
                  <a:schemeClr val="dk2"/>
                </a:solidFill>
                <a:latin typeface="Times New Roman"/>
                <a:ea typeface="Times New Roman"/>
                <a:cs typeface="Times New Roman"/>
                <a:sym typeface="Times New Roman"/>
              </a:rPr>
              <a:t>Ví dụ: Lớp Author và Lớp Book</a:t>
            </a:r>
            <a:endParaRPr/>
          </a:p>
        </p:txBody>
      </p:sp>
      <p:pic>
        <p:nvPicPr>
          <p:cNvPr id="167" name="Google Shape;167;p5" descr="A screenshot of a cell phone&#10;&#10;Description automatically generated"/>
          <p:cNvPicPr preferRelativeResize="0">
            <a:picLocks noGrp="1"/>
          </p:cNvPicPr>
          <p:nvPr>
            <p:ph type="body" idx="1"/>
          </p:nvPr>
        </p:nvPicPr>
        <p:blipFill rotWithShape="1">
          <a:blip r:embed="rId3">
            <a:alphaModFix/>
          </a:blip>
          <a:srcRect/>
          <a:stretch/>
        </p:blipFill>
        <p:spPr>
          <a:xfrm>
            <a:off x="2574925" y="2251075"/>
            <a:ext cx="7042150" cy="3124200"/>
          </a:xfrm>
          <a:prstGeom prst="rect">
            <a:avLst/>
          </a:prstGeom>
          <a:noFill/>
          <a:ln>
            <a:noFill/>
          </a:ln>
        </p:spPr>
      </p:pic>
      <p:sp>
        <p:nvSpPr>
          <p:cNvPr id="168" name="Google Shape;168;p5"/>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169" name="Google Shape;169;p5"/>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170" name="Google Shape;170;p5"/>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621"/>
        <p:cNvGrpSpPr/>
        <p:nvPr/>
      </p:nvGrpSpPr>
      <p:grpSpPr>
        <a:xfrm>
          <a:off x="0" y="0"/>
          <a:ext cx="0" cy="0"/>
          <a:chOff x="0" y="0"/>
          <a:chExt cx="0" cy="0"/>
        </a:xfrm>
      </p:grpSpPr>
      <p:sp>
        <p:nvSpPr>
          <p:cNvPr id="622" name="Google Shape;622;p50"/>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Kiểm thử (TestMonster.java)</a:t>
            </a:r>
            <a:endParaRPr/>
          </a:p>
        </p:txBody>
      </p:sp>
      <p:sp>
        <p:nvSpPr>
          <p:cNvPr id="623" name="Google Shape;623;p50"/>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624" name="Google Shape;624;p50"/>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625" name="Google Shape;625;p50"/>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50</a:t>
            </a:fld>
            <a:endParaRPr/>
          </a:p>
        </p:txBody>
      </p:sp>
      <p:pic>
        <p:nvPicPr>
          <p:cNvPr id="626" name="Google Shape;626;p50" descr="A screenshot of a cell phone&#10;&#10;Description automatically generated"/>
          <p:cNvPicPr preferRelativeResize="0">
            <a:picLocks noGrp="1"/>
          </p:cNvPicPr>
          <p:nvPr>
            <p:ph type="body" idx="1"/>
          </p:nvPr>
        </p:nvPicPr>
        <p:blipFill rotWithShape="1">
          <a:blip r:embed="rId3">
            <a:alphaModFix/>
          </a:blip>
          <a:srcRect/>
          <a:stretch/>
        </p:blipFill>
        <p:spPr>
          <a:xfrm>
            <a:off x="2090737" y="2003425"/>
            <a:ext cx="8001000" cy="37655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31"/>
        <p:cNvGrpSpPr/>
        <p:nvPr/>
      </p:nvGrpSpPr>
      <p:grpSpPr>
        <a:xfrm>
          <a:off x="0" y="0"/>
          <a:ext cx="0" cy="0"/>
          <a:chOff x="0" y="0"/>
          <a:chExt cx="0" cy="0"/>
        </a:xfrm>
      </p:grpSpPr>
      <p:sp>
        <p:nvSpPr>
          <p:cNvPr id="632" name="Google Shape;632;p51"/>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Phương thức trừu tượng (Abstract Method) và Lớp trừu tượng (Abstract Class)</a:t>
            </a:r>
            <a:endParaRPr/>
          </a:p>
        </p:txBody>
      </p:sp>
      <p:sp>
        <p:nvSpPr>
          <p:cNvPr id="633" name="Google Shape;633;p51"/>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634" name="Google Shape;634;p51"/>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635" name="Google Shape;635;p51"/>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51</a:t>
            </a:fld>
            <a:endParaRPr/>
          </a:p>
        </p:txBody>
      </p:sp>
      <p:sp>
        <p:nvSpPr>
          <p:cNvPr id="636" name="Google Shape;636;p51"/>
          <p:cNvSpPr txBox="1">
            <a:spLocks noGrp="1"/>
          </p:cNvSpPr>
          <p:nvPr>
            <p:ph type="body" idx="1"/>
          </p:nvPr>
        </p:nvSpPr>
        <p:spPr>
          <a:xfrm>
            <a:off x="755650" y="1752600"/>
            <a:ext cx="10668000" cy="4267200"/>
          </a:xfrm>
          <a:prstGeom prst="rect">
            <a:avLst/>
          </a:prstGeom>
          <a:noFill/>
          <a:ln>
            <a:noFill/>
          </a:ln>
        </p:spPr>
        <p:txBody>
          <a:bodyPr spcFirstLastPara="1" wrap="square" lIns="91425" tIns="45700" rIns="91425" bIns="45700" anchor="t" anchorCtr="0">
            <a:noAutofit/>
          </a:bodyPr>
          <a:lstStyle/>
          <a:p>
            <a:pPr marL="469900" marR="0" lvl="0" indent="-469900" algn="just" rtl="0">
              <a:lnSpc>
                <a:spcPct val="100000"/>
              </a:lnSpc>
              <a:spcBef>
                <a:spcPts val="0"/>
              </a:spcBef>
              <a:spcAft>
                <a:spcPts val="0"/>
              </a:spcAft>
              <a:buClr>
                <a:schemeClr val="accent2"/>
              </a:buClr>
              <a:buSzPts val="3000"/>
              <a:buFont typeface="Noto Sans Symbols"/>
              <a:buChar char="□"/>
            </a:pPr>
            <a:r>
              <a:rPr lang="en-US" sz="3000" b="0" i="0" u="none">
                <a:solidFill>
                  <a:schemeClr val="dk1"/>
                </a:solidFill>
                <a:latin typeface="Times New Roman"/>
                <a:ea typeface="Times New Roman"/>
                <a:cs typeface="Times New Roman"/>
                <a:sym typeface="Times New Roman"/>
              </a:rPr>
              <a:t>Phương thức trừu tượng là phương thức chỉ có phần khai báo (tức là tên phương thức, danh sách các đối số và kiểu trả về) mà không có phần triển khai (tức là phần thân của phương thức).</a:t>
            </a:r>
            <a:endParaRPr/>
          </a:p>
          <a:p>
            <a:pPr marL="469900" marR="0" lvl="0" indent="-469900" algn="just" rtl="0">
              <a:lnSpc>
                <a:spcPct val="100000"/>
              </a:lnSpc>
              <a:spcBef>
                <a:spcPts val="600"/>
              </a:spcBef>
              <a:spcAft>
                <a:spcPts val="0"/>
              </a:spcAft>
              <a:buClr>
                <a:schemeClr val="accent2"/>
              </a:buClr>
              <a:buSzPts val="3000"/>
              <a:buFont typeface="Noto Sans Symbols"/>
              <a:buChar char="□"/>
            </a:pPr>
            <a:r>
              <a:rPr lang="en-US" sz="3000" b="0" i="0" u="none">
                <a:solidFill>
                  <a:schemeClr val="dk1"/>
                </a:solidFill>
                <a:latin typeface="Times New Roman"/>
                <a:ea typeface="Times New Roman"/>
                <a:cs typeface="Times New Roman"/>
                <a:sym typeface="Times New Roman"/>
              </a:rPr>
              <a:t>Sử dụng từ khóa "abstract" để khai báo một phương thức trừu tượng.</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41"/>
        <p:cNvGrpSpPr/>
        <p:nvPr/>
      </p:nvGrpSpPr>
      <p:grpSpPr>
        <a:xfrm>
          <a:off x="0" y="0"/>
          <a:ext cx="0" cy="0"/>
          <a:chOff x="0" y="0"/>
          <a:chExt cx="0" cy="0"/>
        </a:xfrm>
      </p:grpSpPr>
      <p:sp>
        <p:nvSpPr>
          <p:cNvPr id="642" name="Google Shape;642;p52"/>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Ví dụ: Lớp Shape và các lớp con của nó</a:t>
            </a:r>
            <a:endParaRPr/>
          </a:p>
        </p:txBody>
      </p:sp>
      <p:sp>
        <p:nvSpPr>
          <p:cNvPr id="643" name="Google Shape;643;p52"/>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644" name="Google Shape;644;p52"/>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645" name="Google Shape;645;p52"/>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52</a:t>
            </a:fld>
            <a:endParaRPr/>
          </a:p>
        </p:txBody>
      </p:sp>
      <p:pic>
        <p:nvPicPr>
          <p:cNvPr id="646" name="Google Shape;646;p52" descr="A screenshot of a cell phone&#10;&#10;Description automatically generated"/>
          <p:cNvPicPr preferRelativeResize="0">
            <a:picLocks noGrp="1"/>
          </p:cNvPicPr>
          <p:nvPr>
            <p:ph type="body" idx="1"/>
          </p:nvPr>
        </p:nvPicPr>
        <p:blipFill rotWithShape="1">
          <a:blip r:embed="rId3">
            <a:alphaModFix/>
          </a:blip>
          <a:srcRect/>
          <a:stretch/>
        </p:blipFill>
        <p:spPr>
          <a:xfrm>
            <a:off x="2090737" y="2403475"/>
            <a:ext cx="8001000" cy="2965450"/>
          </a:xfrm>
          <a:prstGeom prst="rect">
            <a:avLst/>
          </a:prstGeom>
          <a:noFill/>
          <a:ln>
            <a:noFill/>
          </a:ln>
        </p:spPr>
      </p:pic>
      <p:pic>
        <p:nvPicPr>
          <p:cNvPr id="647" name="Google Shape;647;p52"/>
          <p:cNvPicPr preferRelativeResize="0"/>
          <p:nvPr/>
        </p:nvPicPr>
        <p:blipFill rotWithShape="1">
          <a:blip r:embed="rId4">
            <a:alphaModFix/>
          </a:blip>
          <a:srcRect/>
          <a:stretch/>
        </p:blipFill>
        <p:spPr>
          <a:xfrm>
            <a:off x="1579562" y="2955925"/>
            <a:ext cx="19050" cy="190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652"/>
        <p:cNvGrpSpPr/>
        <p:nvPr/>
      </p:nvGrpSpPr>
      <p:grpSpPr>
        <a:xfrm>
          <a:off x="0" y="0"/>
          <a:ext cx="0" cy="0"/>
          <a:chOff x="0" y="0"/>
          <a:chExt cx="0" cy="0"/>
        </a:xfrm>
      </p:grpSpPr>
      <p:sp>
        <p:nvSpPr>
          <p:cNvPr id="653" name="Google Shape;653;p53"/>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Ví dụ: Lớp Shape và các lớp con của nó (tt)</a:t>
            </a:r>
            <a:endParaRPr/>
          </a:p>
        </p:txBody>
      </p:sp>
      <p:sp>
        <p:nvSpPr>
          <p:cNvPr id="654" name="Google Shape;654;p53"/>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655" name="Google Shape;655;p53"/>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656" name="Google Shape;656;p53"/>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53</a:t>
            </a:fld>
            <a:endParaRPr/>
          </a:p>
        </p:txBody>
      </p:sp>
      <p:pic>
        <p:nvPicPr>
          <p:cNvPr id="657" name="Google Shape;657;p53" descr="A screenshot of a cell phone&#10;&#10;Description automatically generated"/>
          <p:cNvPicPr preferRelativeResize="0">
            <a:picLocks noGrp="1"/>
          </p:cNvPicPr>
          <p:nvPr>
            <p:ph type="body" idx="1"/>
          </p:nvPr>
        </p:nvPicPr>
        <p:blipFill rotWithShape="1">
          <a:blip r:embed="rId3">
            <a:alphaModFix/>
          </a:blip>
          <a:srcRect/>
          <a:stretch/>
        </p:blipFill>
        <p:spPr>
          <a:xfrm>
            <a:off x="2090737" y="2662237"/>
            <a:ext cx="8001000" cy="24479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62"/>
        <p:cNvGrpSpPr/>
        <p:nvPr/>
      </p:nvGrpSpPr>
      <p:grpSpPr>
        <a:xfrm>
          <a:off x="0" y="0"/>
          <a:ext cx="0" cy="0"/>
          <a:chOff x="0" y="0"/>
          <a:chExt cx="0" cy="0"/>
        </a:xfrm>
      </p:grpSpPr>
      <p:sp>
        <p:nvSpPr>
          <p:cNvPr id="663" name="Google Shape;663;p54"/>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Interface</a:t>
            </a:r>
            <a:endParaRPr/>
          </a:p>
        </p:txBody>
      </p:sp>
      <p:sp>
        <p:nvSpPr>
          <p:cNvPr id="664" name="Google Shape;664;p54"/>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665" name="Google Shape;665;p54"/>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666" name="Google Shape;666;p54"/>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54</a:t>
            </a:fld>
            <a:endParaRPr/>
          </a:p>
        </p:txBody>
      </p:sp>
      <p:sp>
        <p:nvSpPr>
          <p:cNvPr id="667" name="Google Shape;667;p54"/>
          <p:cNvSpPr txBox="1">
            <a:spLocks noGrp="1"/>
          </p:cNvSpPr>
          <p:nvPr>
            <p:ph type="body" idx="1"/>
          </p:nvPr>
        </p:nvSpPr>
        <p:spPr>
          <a:xfrm>
            <a:off x="755650" y="1752600"/>
            <a:ext cx="10668000" cy="4267200"/>
          </a:xfrm>
          <a:prstGeom prst="rect">
            <a:avLst/>
          </a:prstGeom>
          <a:noFill/>
          <a:ln>
            <a:noFill/>
          </a:ln>
        </p:spPr>
        <p:txBody>
          <a:bodyPr spcFirstLastPara="1" wrap="square" lIns="91425" tIns="45700" rIns="91425" bIns="45700" anchor="t" anchorCtr="0">
            <a:noAutofit/>
          </a:bodyPr>
          <a:lstStyle/>
          <a:p>
            <a:pPr marL="469900" marR="0" lvl="0" indent="-469900" algn="just" rtl="0">
              <a:lnSpc>
                <a:spcPct val="100000"/>
              </a:lnSpc>
              <a:spcBef>
                <a:spcPts val="0"/>
              </a:spcBef>
              <a:spcAft>
                <a:spcPts val="0"/>
              </a:spcAft>
              <a:buClr>
                <a:schemeClr val="accent2"/>
              </a:buClr>
              <a:buSzPts val="2800"/>
              <a:buFont typeface="Noto Sans Symbols"/>
              <a:buChar char="□"/>
            </a:pPr>
            <a:r>
              <a:rPr lang="en-US" sz="2800" b="0" i="0" u="none">
                <a:solidFill>
                  <a:schemeClr val="dk1"/>
                </a:solidFill>
                <a:latin typeface="Times New Roman"/>
                <a:ea typeface="Times New Roman"/>
                <a:cs typeface="Times New Roman"/>
                <a:sym typeface="Times New Roman"/>
              </a:rPr>
              <a:t>Java Interface là một </a:t>
            </a:r>
            <a:r>
              <a:rPr lang="en-US" sz="2800" b="0" i="1" u="none">
                <a:solidFill>
                  <a:schemeClr val="dk1"/>
                </a:solidFill>
                <a:latin typeface="Times New Roman"/>
                <a:ea typeface="Times New Roman"/>
                <a:cs typeface="Times New Roman"/>
                <a:sym typeface="Times New Roman"/>
              </a:rPr>
              <a:t>lớp cha trừu tượng (abstract superclass) 100%, </a:t>
            </a:r>
            <a:r>
              <a:rPr lang="en-US" sz="2800" b="0" i="0" u="none">
                <a:solidFill>
                  <a:schemeClr val="dk1"/>
                </a:solidFill>
                <a:latin typeface="Times New Roman"/>
                <a:ea typeface="Times New Roman"/>
                <a:cs typeface="Times New Roman"/>
                <a:sym typeface="Times New Roman"/>
              </a:rPr>
              <a:t>nó xác định một tập hợp các phương thức mà các lớp con của nó phải hỗ trợ.</a:t>
            </a:r>
            <a:endParaRPr/>
          </a:p>
          <a:p>
            <a:pPr marL="469900" marR="0" lvl="0" indent="-469900" algn="just" rtl="0">
              <a:lnSpc>
                <a:spcPct val="100000"/>
              </a:lnSpc>
              <a:spcBef>
                <a:spcPts val="560"/>
              </a:spcBef>
              <a:spcAft>
                <a:spcPts val="0"/>
              </a:spcAft>
              <a:buClr>
                <a:schemeClr val="accent2"/>
              </a:buClr>
              <a:buSzPts val="2800"/>
              <a:buFont typeface="Noto Sans Symbols"/>
              <a:buChar char="□"/>
            </a:pPr>
            <a:r>
              <a:rPr lang="en-US" sz="2800" b="0" i="0" u="none">
                <a:solidFill>
                  <a:schemeClr val="dk1"/>
                </a:solidFill>
                <a:latin typeface="Times New Roman"/>
                <a:ea typeface="Times New Roman"/>
                <a:cs typeface="Times New Roman"/>
                <a:sym typeface="Times New Roman"/>
              </a:rPr>
              <a:t>Một interface chỉ chứa các </a:t>
            </a:r>
            <a:r>
              <a:rPr lang="en-US" sz="2800" b="0" i="1" u="none">
                <a:solidFill>
                  <a:schemeClr val="dk1"/>
                </a:solidFill>
                <a:latin typeface="Times New Roman"/>
                <a:ea typeface="Times New Roman"/>
                <a:cs typeface="Times New Roman"/>
                <a:sym typeface="Times New Roman"/>
              </a:rPr>
              <a:t>phương thức trừu tượng </a:t>
            </a:r>
            <a:r>
              <a:rPr lang="en-US" sz="2800" b="0" i="0" u="none">
                <a:solidFill>
                  <a:schemeClr val="dk1"/>
                </a:solidFill>
                <a:latin typeface="Times New Roman"/>
                <a:ea typeface="Times New Roman"/>
                <a:cs typeface="Times New Roman"/>
                <a:sym typeface="Times New Roman"/>
              </a:rPr>
              <a:t>(phương thức có khai báo nhưng không có phần triển khai) và có thể là </a:t>
            </a:r>
            <a:r>
              <a:rPr lang="en-US" sz="2800" b="0" i="1" u="none">
                <a:solidFill>
                  <a:schemeClr val="dk1"/>
                </a:solidFill>
                <a:latin typeface="Times New Roman"/>
                <a:ea typeface="Times New Roman"/>
                <a:cs typeface="Times New Roman"/>
                <a:sym typeface="Times New Roman"/>
              </a:rPr>
              <a:t>hằng số </a:t>
            </a:r>
            <a:r>
              <a:rPr lang="en-US" sz="2800" b="0" i="0" u="none">
                <a:solidFill>
                  <a:schemeClr val="dk1"/>
                </a:solidFill>
                <a:latin typeface="Times New Roman"/>
                <a:ea typeface="Times New Roman"/>
                <a:cs typeface="Times New Roman"/>
                <a:sym typeface="Times New Roman"/>
              </a:rPr>
              <a:t>(các biến public, static, final).</a:t>
            </a:r>
            <a:endParaRPr/>
          </a:p>
          <a:p>
            <a:pPr marL="469900" marR="0" lvl="0" indent="-469900" algn="just" rtl="0">
              <a:lnSpc>
                <a:spcPct val="100000"/>
              </a:lnSpc>
              <a:spcBef>
                <a:spcPts val="560"/>
              </a:spcBef>
              <a:spcAft>
                <a:spcPts val="0"/>
              </a:spcAft>
              <a:buClr>
                <a:schemeClr val="accent2"/>
              </a:buClr>
              <a:buSzPts val="2800"/>
              <a:buFont typeface="Noto Sans Symbols"/>
              <a:buChar char="□"/>
            </a:pPr>
            <a:r>
              <a:rPr lang="en-US" sz="2800" b="0" i="0" u="none">
                <a:solidFill>
                  <a:schemeClr val="dk1"/>
                </a:solidFill>
                <a:latin typeface="Times New Roman"/>
                <a:ea typeface="Times New Roman"/>
                <a:cs typeface="Times New Roman"/>
                <a:sym typeface="Times New Roman"/>
              </a:rPr>
              <a:t>Tương tự như một lớp cha trừu tượng, một interface không thể được khởi tạo.</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2"/>
        <p:cNvGrpSpPr/>
        <p:nvPr/>
      </p:nvGrpSpPr>
      <p:grpSpPr>
        <a:xfrm>
          <a:off x="0" y="0"/>
          <a:ext cx="0" cy="0"/>
          <a:chOff x="0" y="0"/>
          <a:chExt cx="0" cy="0"/>
        </a:xfrm>
      </p:grpSpPr>
      <p:sp>
        <p:nvSpPr>
          <p:cNvPr id="673" name="Google Shape;673;p55"/>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just"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Ví dụ: Interface Shape và các triển khai (Implementations) của nó</a:t>
            </a:r>
            <a:endParaRPr/>
          </a:p>
        </p:txBody>
      </p:sp>
      <p:sp>
        <p:nvSpPr>
          <p:cNvPr id="674" name="Google Shape;674;p55"/>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675" name="Google Shape;675;p55"/>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676" name="Google Shape;676;p55"/>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55</a:t>
            </a:fld>
            <a:endParaRPr/>
          </a:p>
        </p:txBody>
      </p:sp>
      <p:pic>
        <p:nvPicPr>
          <p:cNvPr id="677" name="Google Shape;677;p55" descr="A screenshot of a cell phone&#10;&#10;Description automatically generated"/>
          <p:cNvPicPr preferRelativeResize="0">
            <a:picLocks noGrp="1"/>
          </p:cNvPicPr>
          <p:nvPr>
            <p:ph type="body" idx="1"/>
          </p:nvPr>
        </p:nvPicPr>
        <p:blipFill rotWithShape="1">
          <a:blip r:embed="rId3">
            <a:alphaModFix/>
          </a:blip>
          <a:srcRect/>
          <a:stretch/>
        </p:blipFill>
        <p:spPr>
          <a:xfrm>
            <a:off x="2090737" y="2263775"/>
            <a:ext cx="8001000" cy="32448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82"/>
        <p:cNvGrpSpPr/>
        <p:nvPr/>
      </p:nvGrpSpPr>
      <p:grpSpPr>
        <a:xfrm>
          <a:off x="0" y="0"/>
          <a:ext cx="0" cy="0"/>
          <a:chOff x="0" y="0"/>
          <a:chExt cx="0" cy="0"/>
        </a:xfrm>
      </p:grpSpPr>
      <p:sp>
        <p:nvSpPr>
          <p:cNvPr id="683" name="Google Shape;683;p56"/>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just"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Ví dụ: Interface Shape và các triển khai (Implementations) của nó (tt)</a:t>
            </a:r>
            <a:endParaRPr/>
          </a:p>
        </p:txBody>
      </p:sp>
      <p:sp>
        <p:nvSpPr>
          <p:cNvPr id="684" name="Google Shape;684;p56"/>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685" name="Google Shape;685;p56"/>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686" name="Google Shape;686;p56"/>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56</a:t>
            </a:fld>
            <a:endParaRPr/>
          </a:p>
        </p:txBody>
      </p:sp>
      <p:pic>
        <p:nvPicPr>
          <p:cNvPr id="687" name="Google Shape;687;p56" descr="A screenshot of a cell phone&#10;&#10;Description automatically generated"/>
          <p:cNvPicPr preferRelativeResize="0">
            <a:picLocks noGrp="1"/>
          </p:cNvPicPr>
          <p:nvPr>
            <p:ph type="body" idx="1"/>
          </p:nvPr>
        </p:nvPicPr>
        <p:blipFill rotWithShape="1">
          <a:blip r:embed="rId3">
            <a:alphaModFix/>
          </a:blip>
          <a:srcRect/>
          <a:stretch/>
        </p:blipFill>
        <p:spPr>
          <a:xfrm>
            <a:off x="2090737" y="2927350"/>
            <a:ext cx="8001000" cy="19177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92"/>
        <p:cNvGrpSpPr/>
        <p:nvPr/>
      </p:nvGrpSpPr>
      <p:grpSpPr>
        <a:xfrm>
          <a:off x="0" y="0"/>
          <a:ext cx="0" cy="0"/>
          <a:chOff x="0" y="0"/>
          <a:chExt cx="0" cy="0"/>
        </a:xfrm>
      </p:grpSpPr>
      <p:sp>
        <p:nvSpPr>
          <p:cNvPr id="693" name="Google Shape;693;p57"/>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just"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Ví dụ: Interface Shape và các triển khai (Implementations) của nó (tt)</a:t>
            </a:r>
            <a:endParaRPr/>
          </a:p>
        </p:txBody>
      </p:sp>
      <p:sp>
        <p:nvSpPr>
          <p:cNvPr id="694" name="Google Shape;694;p57"/>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695" name="Google Shape;695;p57"/>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696" name="Google Shape;696;p57"/>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57</a:t>
            </a:fld>
            <a:endParaRPr/>
          </a:p>
        </p:txBody>
      </p:sp>
      <p:pic>
        <p:nvPicPr>
          <p:cNvPr id="697" name="Google Shape;697;p57" descr="A screenshot of a cell phone&#10;&#10;Description automatically generated"/>
          <p:cNvPicPr preferRelativeResize="0">
            <a:picLocks noGrp="1"/>
          </p:cNvPicPr>
          <p:nvPr>
            <p:ph type="body" idx="1"/>
          </p:nvPr>
        </p:nvPicPr>
        <p:blipFill rotWithShape="1">
          <a:blip r:embed="rId3">
            <a:alphaModFix/>
          </a:blip>
          <a:srcRect/>
          <a:stretch/>
        </p:blipFill>
        <p:spPr>
          <a:xfrm>
            <a:off x="2090737" y="1903412"/>
            <a:ext cx="8001000" cy="39655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2"/>
        <p:cNvGrpSpPr/>
        <p:nvPr/>
      </p:nvGrpSpPr>
      <p:grpSpPr>
        <a:xfrm>
          <a:off x="0" y="0"/>
          <a:ext cx="0" cy="0"/>
          <a:chOff x="0" y="0"/>
          <a:chExt cx="0" cy="0"/>
        </a:xfrm>
      </p:grpSpPr>
      <p:sp>
        <p:nvSpPr>
          <p:cNvPr id="703" name="Google Shape;703;p58"/>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just"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Ví dụ: Interface Shape và các triển khai (Implementations) của nó (tt)</a:t>
            </a:r>
            <a:endParaRPr/>
          </a:p>
        </p:txBody>
      </p:sp>
      <p:sp>
        <p:nvSpPr>
          <p:cNvPr id="704" name="Google Shape;704;p58"/>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705" name="Google Shape;705;p58"/>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706" name="Google Shape;706;p58"/>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58</a:t>
            </a:fld>
            <a:endParaRPr/>
          </a:p>
        </p:txBody>
      </p:sp>
      <p:pic>
        <p:nvPicPr>
          <p:cNvPr id="707" name="Google Shape;707;p58" descr="A screenshot of a cell phone&#10;&#10;Description automatically generated"/>
          <p:cNvPicPr preferRelativeResize="0">
            <a:picLocks noGrp="1"/>
          </p:cNvPicPr>
          <p:nvPr>
            <p:ph type="body" idx="1"/>
          </p:nvPr>
        </p:nvPicPr>
        <p:blipFill rotWithShape="1">
          <a:blip r:embed="rId3">
            <a:alphaModFix/>
          </a:blip>
          <a:srcRect/>
          <a:stretch/>
        </p:blipFill>
        <p:spPr>
          <a:xfrm>
            <a:off x="2090737" y="1903412"/>
            <a:ext cx="8001000" cy="39655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712"/>
        <p:cNvGrpSpPr/>
        <p:nvPr/>
      </p:nvGrpSpPr>
      <p:grpSpPr>
        <a:xfrm>
          <a:off x="0" y="0"/>
          <a:ext cx="0" cy="0"/>
          <a:chOff x="0" y="0"/>
          <a:chExt cx="0" cy="0"/>
        </a:xfrm>
      </p:grpSpPr>
      <p:sp>
        <p:nvSpPr>
          <p:cNvPr id="713" name="Google Shape;713;p59"/>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just"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Ví dụ: Interface Shape và các triển khai (Implementations) của nó (tt)</a:t>
            </a:r>
            <a:endParaRPr/>
          </a:p>
        </p:txBody>
      </p:sp>
      <p:sp>
        <p:nvSpPr>
          <p:cNvPr id="714" name="Google Shape;714;p59"/>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715" name="Google Shape;715;p59"/>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716" name="Google Shape;716;p59"/>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59</a:t>
            </a:fld>
            <a:endParaRPr/>
          </a:p>
        </p:txBody>
      </p:sp>
      <p:pic>
        <p:nvPicPr>
          <p:cNvPr id="717" name="Google Shape;717;p59" descr="A screenshot of a cell phone&#10;&#10;Description automatically generated"/>
          <p:cNvPicPr preferRelativeResize="0">
            <a:picLocks noGrp="1"/>
          </p:cNvPicPr>
          <p:nvPr>
            <p:ph type="body" idx="1"/>
          </p:nvPr>
        </p:nvPicPr>
        <p:blipFill rotWithShape="1">
          <a:blip r:embed="rId3">
            <a:alphaModFix/>
          </a:blip>
          <a:srcRect/>
          <a:stretch/>
        </p:blipFill>
        <p:spPr>
          <a:xfrm>
            <a:off x="1600200" y="2327275"/>
            <a:ext cx="8794750" cy="265588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sp>
        <p:nvSpPr>
          <p:cNvPr id="176" name="Google Shape;176;p6"/>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just" rtl="0">
              <a:lnSpc>
                <a:spcPct val="100000"/>
              </a:lnSpc>
              <a:spcBef>
                <a:spcPts val="0"/>
              </a:spcBef>
              <a:spcAft>
                <a:spcPts val="0"/>
              </a:spcAft>
              <a:buClr>
                <a:schemeClr val="dk2"/>
              </a:buClr>
              <a:buSzPts val="2800"/>
              <a:buFont typeface="Times New Roman"/>
              <a:buNone/>
            </a:pPr>
            <a:r>
              <a:rPr lang="en-US" sz="2800" b="1" i="0" u="none">
                <a:solidFill>
                  <a:schemeClr val="dk2"/>
                </a:solidFill>
                <a:latin typeface="Times New Roman"/>
                <a:ea typeface="Times New Roman"/>
                <a:cs typeface="Times New Roman"/>
                <a:sym typeface="Times New Roman"/>
              </a:rPr>
              <a:t>Ví dụ: Lớp Author và Lớp Book (tt)</a:t>
            </a:r>
            <a:endParaRPr/>
          </a:p>
        </p:txBody>
      </p:sp>
      <p:pic>
        <p:nvPicPr>
          <p:cNvPr id="177" name="Google Shape;177;p6" descr="A screenshot of a cell phone&#10;&#10;Description automatically generated"/>
          <p:cNvPicPr preferRelativeResize="0">
            <a:picLocks noGrp="1"/>
          </p:cNvPicPr>
          <p:nvPr>
            <p:ph type="body" idx="1"/>
          </p:nvPr>
        </p:nvPicPr>
        <p:blipFill rotWithShape="1">
          <a:blip r:embed="rId3">
            <a:alphaModFix/>
          </a:blip>
          <a:srcRect/>
          <a:stretch/>
        </p:blipFill>
        <p:spPr>
          <a:xfrm>
            <a:off x="3149600" y="2001837"/>
            <a:ext cx="5557837" cy="3762375"/>
          </a:xfrm>
          <a:prstGeom prst="rect">
            <a:avLst/>
          </a:prstGeom>
          <a:noFill/>
          <a:ln>
            <a:noFill/>
          </a:ln>
        </p:spPr>
      </p:pic>
      <p:sp>
        <p:nvSpPr>
          <p:cNvPr id="178" name="Google Shape;178;p6"/>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179" name="Google Shape;179;p6"/>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180" name="Google Shape;180;p6"/>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6</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2"/>
        <p:cNvGrpSpPr/>
        <p:nvPr/>
      </p:nvGrpSpPr>
      <p:grpSpPr>
        <a:xfrm>
          <a:off x="0" y="0"/>
          <a:ext cx="0" cy="0"/>
          <a:chOff x="0" y="0"/>
          <a:chExt cx="0" cy="0"/>
        </a:xfrm>
      </p:grpSpPr>
      <p:sp>
        <p:nvSpPr>
          <p:cNvPr id="723" name="Google Shape;723;p60"/>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Triển khai nhiều Interfaces</a:t>
            </a:r>
            <a:endParaRPr/>
          </a:p>
        </p:txBody>
      </p:sp>
      <p:sp>
        <p:nvSpPr>
          <p:cNvPr id="724" name="Google Shape;724;p60"/>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725" name="Google Shape;725;p60"/>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726" name="Google Shape;726;p60"/>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60</a:t>
            </a:fld>
            <a:endParaRPr/>
          </a:p>
        </p:txBody>
      </p:sp>
      <p:pic>
        <p:nvPicPr>
          <p:cNvPr id="727" name="Google Shape;727;p60" descr="A screenshot of a cell phone&#10;&#10;Description automatically generated"/>
          <p:cNvPicPr preferRelativeResize="0">
            <a:picLocks noGrp="1"/>
          </p:cNvPicPr>
          <p:nvPr>
            <p:ph type="body" idx="1"/>
          </p:nvPr>
        </p:nvPicPr>
        <p:blipFill rotWithShape="1">
          <a:blip r:embed="rId3">
            <a:alphaModFix/>
          </a:blip>
          <a:srcRect/>
          <a:stretch/>
        </p:blipFill>
        <p:spPr>
          <a:xfrm>
            <a:off x="1854200" y="2992437"/>
            <a:ext cx="9144000" cy="13906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732"/>
        <p:cNvGrpSpPr/>
        <p:nvPr/>
      </p:nvGrpSpPr>
      <p:grpSpPr>
        <a:xfrm>
          <a:off x="0" y="0"/>
          <a:ext cx="0" cy="0"/>
          <a:chOff x="0" y="0"/>
          <a:chExt cx="0" cy="0"/>
        </a:xfrm>
      </p:grpSpPr>
      <p:sp>
        <p:nvSpPr>
          <p:cNvPr id="733" name="Google Shape;733;p61"/>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Suy nghĩ thêm …</a:t>
            </a:r>
            <a:endParaRPr/>
          </a:p>
        </p:txBody>
      </p:sp>
      <p:sp>
        <p:nvSpPr>
          <p:cNvPr id="734" name="Google Shape;734;p61"/>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735" name="Google Shape;735;p61"/>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736" name="Google Shape;736;p61"/>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61</a:t>
            </a:fld>
            <a:endParaRPr/>
          </a:p>
        </p:txBody>
      </p:sp>
      <p:sp>
        <p:nvSpPr>
          <p:cNvPr id="737" name="Google Shape;737;p61"/>
          <p:cNvSpPr txBox="1">
            <a:spLocks noGrp="1"/>
          </p:cNvSpPr>
          <p:nvPr>
            <p:ph type="body" idx="1"/>
          </p:nvPr>
        </p:nvSpPr>
        <p:spPr>
          <a:xfrm>
            <a:off x="755650" y="1752600"/>
            <a:ext cx="10668000" cy="4267200"/>
          </a:xfrm>
          <a:prstGeom prst="rect">
            <a:avLst/>
          </a:prstGeom>
          <a:noFill/>
          <a:ln>
            <a:noFill/>
          </a:ln>
        </p:spPr>
        <p:txBody>
          <a:bodyPr spcFirstLastPara="1" wrap="square" lIns="91425" tIns="45700" rIns="91425" bIns="45700" anchor="t" anchorCtr="0">
            <a:noAutofit/>
          </a:bodyPr>
          <a:lstStyle/>
          <a:p>
            <a:pPr marL="469900" marR="0" lvl="0" indent="-469900" algn="just" rtl="0">
              <a:lnSpc>
                <a:spcPct val="100000"/>
              </a:lnSpc>
              <a:spcBef>
                <a:spcPts val="0"/>
              </a:spcBef>
              <a:spcAft>
                <a:spcPts val="0"/>
              </a:spcAft>
              <a:buClr>
                <a:schemeClr val="accent2"/>
              </a:buClr>
              <a:buSzPts val="3000"/>
              <a:buFont typeface="Noto Sans Symbols"/>
              <a:buChar char="❖"/>
            </a:pPr>
            <a:r>
              <a:rPr lang="en-US" sz="3000" b="0" i="0" u="none">
                <a:solidFill>
                  <a:schemeClr val="dk1"/>
                </a:solidFill>
                <a:latin typeface="Times New Roman"/>
                <a:ea typeface="Times New Roman"/>
                <a:cs typeface="Times New Roman"/>
                <a:sym typeface="Times New Roman"/>
              </a:rPr>
              <a:t>Tại sao cần dùng interfaces?</a:t>
            </a:r>
            <a:endParaRPr/>
          </a:p>
          <a:p>
            <a:pPr marL="469900" marR="0" lvl="0" indent="-469900" algn="just" rtl="0">
              <a:lnSpc>
                <a:spcPct val="100000"/>
              </a:lnSpc>
              <a:spcBef>
                <a:spcPts val="600"/>
              </a:spcBef>
              <a:spcAft>
                <a:spcPts val="0"/>
              </a:spcAft>
              <a:buClr>
                <a:schemeClr val="accent2"/>
              </a:buClr>
              <a:buSzPts val="3000"/>
              <a:buFont typeface="Noto Sans Symbols"/>
              <a:buChar char="❖"/>
            </a:pPr>
            <a:r>
              <a:rPr lang="en-US" sz="3000" b="0" i="0" u="none">
                <a:solidFill>
                  <a:schemeClr val="dk1"/>
                </a:solidFill>
                <a:latin typeface="Times New Roman"/>
                <a:ea typeface="Times New Roman"/>
                <a:cs typeface="Times New Roman"/>
                <a:sym typeface="Times New Roman"/>
              </a:rPr>
              <a:t>Interface vs Lớp cha trừu tượng (Abstract Superclass)?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741"/>
        <p:cNvGrpSpPr/>
        <p:nvPr/>
      </p:nvGrpSpPr>
      <p:grpSpPr>
        <a:xfrm>
          <a:off x="0" y="0"/>
          <a:ext cx="0" cy="0"/>
          <a:chOff x="0" y="0"/>
          <a:chExt cx="0" cy="0"/>
        </a:xfrm>
      </p:grpSpPr>
      <p:sp>
        <p:nvSpPr>
          <p:cNvPr id="742" name="Google Shape;742;p62"/>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3800">
              <a:solidFill>
                <a:schemeClr val="dk2"/>
              </a:solidFill>
              <a:latin typeface="Verdana"/>
              <a:ea typeface="Verdana"/>
              <a:cs typeface="Verdana"/>
              <a:sym typeface="Verdana"/>
            </a:endParaRPr>
          </a:p>
        </p:txBody>
      </p:sp>
      <p:sp>
        <p:nvSpPr>
          <p:cNvPr id="743" name="Google Shape;743;p62"/>
          <p:cNvSpPr txBox="1">
            <a:spLocks noGrp="1"/>
          </p:cNvSpPr>
          <p:nvPr>
            <p:ph type="body" idx="1"/>
          </p:nvPr>
        </p:nvSpPr>
        <p:spPr>
          <a:xfrm>
            <a:off x="755650" y="1752600"/>
            <a:ext cx="10668000" cy="4267200"/>
          </a:xfrm>
          <a:prstGeom prst="rect">
            <a:avLst/>
          </a:prstGeom>
          <a:noFill/>
          <a:ln>
            <a:noFill/>
          </a:ln>
        </p:spPr>
        <p:txBody>
          <a:bodyPr spcFirstLastPara="1" wrap="square" lIns="91425" tIns="45700" rIns="91425" bIns="45700" anchor="ctr" anchorCtr="0">
            <a:noAutofit/>
          </a:bodyPr>
          <a:lstStyle/>
          <a:p>
            <a:pPr marL="469900" marR="0" lvl="0" indent="-469900" algn="ctr" rtl="0">
              <a:lnSpc>
                <a:spcPct val="100000"/>
              </a:lnSpc>
              <a:spcBef>
                <a:spcPts val="0"/>
              </a:spcBef>
              <a:spcAft>
                <a:spcPts val="0"/>
              </a:spcAft>
              <a:buClr>
                <a:schemeClr val="accent2"/>
              </a:buClr>
              <a:buSzPts val="6000"/>
              <a:buFont typeface="Noto Sans Symbols"/>
              <a:buNone/>
            </a:pPr>
            <a:r>
              <a:rPr lang="en-US" sz="6000" b="1" i="0" u="none">
                <a:solidFill>
                  <a:schemeClr val="accent2"/>
                </a:solidFill>
                <a:latin typeface="Times New Roman"/>
                <a:ea typeface="Times New Roman"/>
                <a:cs typeface="Times New Roman"/>
                <a:sym typeface="Times New Roman"/>
              </a:rPr>
              <a:t>Hỏi &amp; Đáp</a:t>
            </a:r>
            <a:endParaRPr/>
          </a:p>
        </p:txBody>
      </p:sp>
      <p:sp>
        <p:nvSpPr>
          <p:cNvPr id="744" name="Google Shape;744;p62"/>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745" name="Google Shape;745;p62"/>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62</a:t>
            </a:fld>
            <a:endParaRPr/>
          </a:p>
        </p:txBody>
      </p:sp>
      <p:sp>
        <p:nvSpPr>
          <p:cNvPr id="746" name="Google Shape;746;p62"/>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750"/>
        <p:cNvGrpSpPr/>
        <p:nvPr/>
      </p:nvGrpSpPr>
      <p:grpSpPr>
        <a:xfrm>
          <a:off x="0" y="0"/>
          <a:ext cx="0" cy="0"/>
          <a:chOff x="0" y="0"/>
          <a:chExt cx="0" cy="0"/>
        </a:xfrm>
      </p:grpSpPr>
      <p:sp>
        <p:nvSpPr>
          <p:cNvPr id="751" name="Google Shape;751;p63"/>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3800">
              <a:solidFill>
                <a:schemeClr val="dk2"/>
              </a:solidFill>
              <a:latin typeface="Verdana"/>
              <a:ea typeface="Verdana"/>
              <a:cs typeface="Verdana"/>
              <a:sym typeface="Verdana"/>
            </a:endParaRPr>
          </a:p>
        </p:txBody>
      </p:sp>
      <p:sp>
        <p:nvSpPr>
          <p:cNvPr id="752" name="Google Shape;752;p63"/>
          <p:cNvSpPr txBox="1">
            <a:spLocks noGrp="1"/>
          </p:cNvSpPr>
          <p:nvPr>
            <p:ph type="body" idx="1"/>
          </p:nvPr>
        </p:nvSpPr>
        <p:spPr>
          <a:xfrm>
            <a:off x="755650" y="1752600"/>
            <a:ext cx="10668000" cy="4267200"/>
          </a:xfrm>
          <a:prstGeom prst="rect">
            <a:avLst/>
          </a:prstGeom>
          <a:noFill/>
          <a:ln>
            <a:noFill/>
          </a:ln>
        </p:spPr>
        <p:txBody>
          <a:bodyPr spcFirstLastPara="1" wrap="square" lIns="91425" tIns="45700" rIns="91425" bIns="45700" anchor="t" anchorCtr="0">
            <a:noAutofit/>
          </a:bodyPr>
          <a:lstStyle/>
          <a:p>
            <a:pPr marL="438150" marR="0" lvl="1" indent="0" algn="l" rtl="0">
              <a:lnSpc>
                <a:spcPct val="100000"/>
              </a:lnSpc>
              <a:spcBef>
                <a:spcPts val="0"/>
              </a:spcBef>
              <a:spcAft>
                <a:spcPts val="0"/>
              </a:spcAft>
              <a:buClr>
                <a:schemeClr val="accent2"/>
              </a:buClr>
              <a:buSzPts val="2600"/>
              <a:buFont typeface="Noto Sans Symbols"/>
              <a:buNone/>
            </a:pPr>
            <a:endParaRPr sz="2600" b="1" i="0" u="none" strike="noStrike" cap="none">
              <a:solidFill>
                <a:schemeClr val="dk1"/>
              </a:solidFill>
              <a:latin typeface="Times New Roman"/>
              <a:ea typeface="Times New Roman"/>
              <a:cs typeface="Times New Roman"/>
              <a:sym typeface="Times New Roman"/>
            </a:endParaRPr>
          </a:p>
          <a:p>
            <a:pPr marL="438150" marR="0" lvl="1" indent="0" algn="l" rtl="0">
              <a:lnSpc>
                <a:spcPct val="100000"/>
              </a:lnSpc>
              <a:spcBef>
                <a:spcPts val="520"/>
              </a:spcBef>
              <a:spcAft>
                <a:spcPts val="0"/>
              </a:spcAft>
              <a:buClr>
                <a:schemeClr val="accent2"/>
              </a:buClr>
              <a:buSzPts val="2600"/>
              <a:buFont typeface="Noto Sans Symbols"/>
              <a:buNone/>
            </a:pPr>
            <a:endParaRPr sz="2600" b="1" i="0" u="none" strike="noStrike" cap="none">
              <a:solidFill>
                <a:schemeClr val="dk1"/>
              </a:solidFill>
              <a:latin typeface="Times New Roman"/>
              <a:ea typeface="Times New Roman"/>
              <a:cs typeface="Times New Roman"/>
              <a:sym typeface="Times New Roman"/>
            </a:endParaRPr>
          </a:p>
          <a:p>
            <a:pPr marL="438150" marR="0" lvl="1" indent="0" algn="l" rtl="0">
              <a:lnSpc>
                <a:spcPct val="100000"/>
              </a:lnSpc>
              <a:spcBef>
                <a:spcPts val="520"/>
              </a:spcBef>
              <a:spcAft>
                <a:spcPts val="0"/>
              </a:spcAft>
              <a:buClr>
                <a:schemeClr val="accent2"/>
              </a:buClr>
              <a:buSzPts val="2600"/>
              <a:buFont typeface="Noto Sans Symbols"/>
              <a:buNone/>
            </a:pPr>
            <a:endParaRPr sz="2600" b="1" i="0" u="none" strike="noStrike" cap="none">
              <a:solidFill>
                <a:schemeClr val="dk1"/>
              </a:solidFill>
              <a:latin typeface="Times New Roman"/>
              <a:ea typeface="Times New Roman"/>
              <a:cs typeface="Times New Roman"/>
              <a:sym typeface="Times New Roman"/>
            </a:endParaRPr>
          </a:p>
          <a:p>
            <a:pPr marL="438150" marR="0" lvl="1" indent="0" algn="ctr" rtl="0">
              <a:lnSpc>
                <a:spcPct val="100000"/>
              </a:lnSpc>
              <a:spcBef>
                <a:spcPts val="1000"/>
              </a:spcBef>
              <a:spcAft>
                <a:spcPts val="0"/>
              </a:spcAft>
              <a:buClr>
                <a:schemeClr val="accent2"/>
              </a:buClr>
              <a:buSzPts val="5000"/>
              <a:buFont typeface="Noto Sans Symbols"/>
              <a:buNone/>
            </a:pPr>
            <a:r>
              <a:rPr lang="en-US" sz="5000" b="1" i="0" u="none" strike="noStrike" cap="none">
                <a:solidFill>
                  <a:schemeClr val="accent2"/>
                </a:solidFill>
                <a:latin typeface="Times New Roman"/>
                <a:ea typeface="Times New Roman"/>
                <a:cs typeface="Times New Roman"/>
                <a:sym typeface="Times New Roman"/>
              </a:rPr>
              <a:t>Cảm ơn!</a:t>
            </a:r>
            <a:endParaRPr/>
          </a:p>
        </p:txBody>
      </p:sp>
      <p:sp>
        <p:nvSpPr>
          <p:cNvPr id="753" name="Google Shape;753;p63"/>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754" name="Google Shape;754;p63"/>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63</a:t>
            </a:fld>
            <a:endParaRPr/>
          </a:p>
        </p:txBody>
      </p:sp>
      <p:sp>
        <p:nvSpPr>
          <p:cNvPr id="755" name="Google Shape;755;p63"/>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185"/>
        <p:cNvGrpSpPr/>
        <p:nvPr/>
      </p:nvGrpSpPr>
      <p:grpSpPr>
        <a:xfrm>
          <a:off x="0" y="0"/>
          <a:ext cx="0" cy="0"/>
          <a:chOff x="0" y="0"/>
          <a:chExt cx="0" cy="0"/>
        </a:xfrm>
      </p:grpSpPr>
      <p:sp>
        <p:nvSpPr>
          <p:cNvPr id="186" name="Google Shape;186;p7"/>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just" rtl="0">
              <a:lnSpc>
                <a:spcPct val="100000"/>
              </a:lnSpc>
              <a:spcBef>
                <a:spcPts val="0"/>
              </a:spcBef>
              <a:spcAft>
                <a:spcPts val="0"/>
              </a:spcAft>
              <a:buClr>
                <a:schemeClr val="dk2"/>
              </a:buClr>
              <a:buSzPts val="2800"/>
              <a:buFont typeface="Times New Roman"/>
              <a:buNone/>
            </a:pPr>
            <a:r>
              <a:rPr lang="en-US" sz="2800" b="1" i="0" u="none">
                <a:solidFill>
                  <a:schemeClr val="dk2"/>
                </a:solidFill>
                <a:latin typeface="Times New Roman"/>
                <a:ea typeface="Times New Roman"/>
                <a:cs typeface="Times New Roman"/>
                <a:sym typeface="Times New Roman"/>
              </a:rPr>
              <a:t>Bài tập: Viết một chương trình Java đơn giản</a:t>
            </a:r>
            <a:endParaRPr/>
          </a:p>
        </p:txBody>
      </p:sp>
      <p:sp>
        <p:nvSpPr>
          <p:cNvPr id="187" name="Google Shape;187;p7"/>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188" name="Google Shape;188;p7"/>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189" name="Google Shape;189;p7"/>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7</a:t>
            </a:fld>
            <a:endParaRPr/>
          </a:p>
        </p:txBody>
      </p:sp>
      <p:sp>
        <p:nvSpPr>
          <p:cNvPr id="190" name="Google Shape;190;p7"/>
          <p:cNvSpPr txBox="1"/>
          <p:nvPr/>
        </p:nvSpPr>
        <p:spPr>
          <a:xfrm>
            <a:off x="812800" y="1762125"/>
            <a:ext cx="10566400" cy="3416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400"/>
              <a:buFont typeface="Times New Roman"/>
              <a:buNone/>
            </a:pPr>
            <a:r>
              <a:rPr lang="en-US" sz="2400" b="0" i="0" u="none" dirty="0" err="1">
                <a:solidFill>
                  <a:schemeClr val="dk1"/>
                </a:solidFill>
                <a:latin typeface="Times New Roman"/>
                <a:ea typeface="Times New Roman"/>
                <a:cs typeface="Times New Roman"/>
                <a:sym typeface="Times New Roman"/>
              </a:rPr>
              <a:t>Một</a:t>
            </a:r>
            <a:r>
              <a:rPr lang="en-US" sz="2400" b="0" i="0" u="none" dirty="0">
                <a:solidFill>
                  <a:schemeClr val="dk1"/>
                </a:solidFill>
                <a:latin typeface="Times New Roman"/>
                <a:ea typeface="Times New Roman"/>
                <a:cs typeface="Times New Roman"/>
                <a:sym typeface="Times New Roman"/>
              </a:rPr>
              <a:t> </a:t>
            </a:r>
            <a:r>
              <a:rPr lang="en-US" sz="2400" b="0" i="0" u="none" dirty="0" err="1">
                <a:solidFill>
                  <a:schemeClr val="dk1"/>
                </a:solidFill>
                <a:latin typeface="Times New Roman"/>
                <a:ea typeface="Times New Roman"/>
                <a:cs typeface="Times New Roman"/>
                <a:sym typeface="Times New Roman"/>
              </a:rPr>
              <a:t>công</a:t>
            </a:r>
            <a:r>
              <a:rPr lang="en-US" sz="2400" b="0" i="0" u="none" dirty="0">
                <a:solidFill>
                  <a:schemeClr val="dk1"/>
                </a:solidFill>
                <a:latin typeface="Times New Roman"/>
                <a:ea typeface="Times New Roman"/>
                <a:cs typeface="Times New Roman"/>
                <a:sym typeface="Times New Roman"/>
              </a:rPr>
              <a:t> ty </a:t>
            </a:r>
            <a:r>
              <a:rPr lang="en-US" sz="2400" b="0" i="0" u="none" dirty="0" err="1">
                <a:solidFill>
                  <a:schemeClr val="dk1"/>
                </a:solidFill>
                <a:latin typeface="Times New Roman"/>
                <a:ea typeface="Times New Roman"/>
                <a:cs typeface="Times New Roman"/>
                <a:sym typeface="Times New Roman"/>
              </a:rPr>
              <a:t>có</a:t>
            </a:r>
            <a:r>
              <a:rPr lang="en-US" sz="2400" b="0" i="0" u="none" dirty="0">
                <a:solidFill>
                  <a:schemeClr val="dk1"/>
                </a:solidFill>
                <a:latin typeface="Times New Roman"/>
                <a:ea typeface="Times New Roman"/>
                <a:cs typeface="Times New Roman"/>
                <a:sym typeface="Times New Roman"/>
              </a:rPr>
              <a:t> 100 </a:t>
            </a:r>
            <a:r>
              <a:rPr lang="en-US" sz="2400" b="0" i="0" u="none" dirty="0" err="1">
                <a:solidFill>
                  <a:schemeClr val="dk1"/>
                </a:solidFill>
                <a:latin typeface="Times New Roman"/>
                <a:ea typeface="Times New Roman"/>
                <a:cs typeface="Times New Roman"/>
                <a:sym typeface="Times New Roman"/>
              </a:rPr>
              <a:t>Nhân</a:t>
            </a:r>
            <a:r>
              <a:rPr lang="en-US" sz="2400" b="0" i="0" u="none" dirty="0">
                <a:solidFill>
                  <a:schemeClr val="dk1"/>
                </a:solidFill>
                <a:latin typeface="Times New Roman"/>
                <a:ea typeface="Times New Roman"/>
                <a:cs typeface="Times New Roman"/>
                <a:sym typeface="Times New Roman"/>
              </a:rPr>
              <a:t> </a:t>
            </a:r>
            <a:r>
              <a:rPr lang="en-US" sz="2400" b="0" i="0" u="none" dirty="0" err="1">
                <a:solidFill>
                  <a:schemeClr val="dk1"/>
                </a:solidFill>
                <a:latin typeface="Times New Roman"/>
                <a:ea typeface="Times New Roman"/>
                <a:cs typeface="Times New Roman"/>
                <a:sym typeface="Times New Roman"/>
              </a:rPr>
              <a:t>viên</a:t>
            </a:r>
            <a:r>
              <a:rPr lang="en-US" sz="2400" b="0" i="0" u="none" dirty="0">
                <a:solidFill>
                  <a:schemeClr val="dk1"/>
                </a:solidFill>
                <a:latin typeface="Times New Roman"/>
                <a:ea typeface="Times New Roman"/>
                <a:cs typeface="Times New Roman"/>
                <a:sym typeface="Times New Roman"/>
              </a:rPr>
              <a:t> (</a:t>
            </a:r>
            <a:r>
              <a:rPr lang="en-US" sz="2400" b="1" i="0" u="none" dirty="0">
                <a:solidFill>
                  <a:schemeClr val="dk1"/>
                </a:solidFill>
                <a:latin typeface="Times New Roman"/>
                <a:ea typeface="Times New Roman"/>
                <a:cs typeface="Times New Roman"/>
                <a:sym typeface="Times New Roman"/>
              </a:rPr>
              <a:t>Employee</a:t>
            </a:r>
            <a:r>
              <a:rPr lang="en-US" sz="2400" b="0" i="0" u="none" dirty="0">
                <a:solidFill>
                  <a:schemeClr val="dk1"/>
                </a:solidFill>
                <a:latin typeface="Times New Roman"/>
                <a:ea typeface="Times New Roman"/>
                <a:cs typeface="Times New Roman"/>
                <a:sym typeface="Times New Roman"/>
              </a:rPr>
              <a:t>), </a:t>
            </a:r>
            <a:r>
              <a:rPr lang="en-US" sz="2400" b="0" i="0" u="none" dirty="0" err="1">
                <a:solidFill>
                  <a:schemeClr val="dk1"/>
                </a:solidFill>
                <a:latin typeface="Times New Roman"/>
                <a:ea typeface="Times New Roman"/>
                <a:cs typeface="Times New Roman"/>
                <a:sym typeface="Times New Roman"/>
              </a:rPr>
              <a:t>trong</a:t>
            </a:r>
            <a:r>
              <a:rPr lang="en-US" sz="2400" b="0" i="0" u="none" dirty="0">
                <a:solidFill>
                  <a:schemeClr val="dk1"/>
                </a:solidFill>
                <a:latin typeface="Times New Roman"/>
                <a:ea typeface="Times New Roman"/>
                <a:cs typeface="Times New Roman"/>
                <a:sym typeface="Times New Roman"/>
              </a:rPr>
              <a:t> </a:t>
            </a:r>
            <a:r>
              <a:rPr lang="en-US" sz="2400" b="0" i="0" u="none" dirty="0" err="1">
                <a:solidFill>
                  <a:schemeClr val="dk1"/>
                </a:solidFill>
                <a:latin typeface="Times New Roman"/>
                <a:ea typeface="Times New Roman"/>
                <a:cs typeface="Times New Roman"/>
                <a:sym typeface="Times New Roman"/>
              </a:rPr>
              <a:t>đó</a:t>
            </a:r>
            <a:r>
              <a:rPr lang="en-US" sz="2400" b="0" i="0" u="none" dirty="0">
                <a:solidFill>
                  <a:schemeClr val="dk1"/>
                </a:solidFill>
                <a:latin typeface="Times New Roman"/>
                <a:ea typeface="Times New Roman"/>
                <a:cs typeface="Times New Roman"/>
                <a:sym typeface="Times New Roman"/>
              </a:rPr>
              <a:t> </a:t>
            </a:r>
            <a:r>
              <a:rPr lang="en-US" sz="2400" b="0" i="0" u="none" dirty="0" err="1">
                <a:solidFill>
                  <a:schemeClr val="dk1"/>
                </a:solidFill>
                <a:latin typeface="Times New Roman"/>
                <a:ea typeface="Times New Roman"/>
                <a:cs typeface="Times New Roman"/>
                <a:sym typeface="Times New Roman"/>
              </a:rPr>
              <a:t>một</a:t>
            </a:r>
            <a:r>
              <a:rPr lang="en-US" sz="2400" b="0" i="0" u="none" dirty="0">
                <a:solidFill>
                  <a:schemeClr val="dk1"/>
                </a:solidFill>
                <a:latin typeface="Times New Roman"/>
                <a:ea typeface="Times New Roman"/>
                <a:cs typeface="Times New Roman"/>
                <a:sym typeface="Times New Roman"/>
              </a:rPr>
              <a:t> </a:t>
            </a:r>
            <a:r>
              <a:rPr lang="en-US" sz="2400" b="0" i="0" u="none" dirty="0" err="1">
                <a:solidFill>
                  <a:schemeClr val="dk1"/>
                </a:solidFill>
                <a:latin typeface="Times New Roman"/>
                <a:ea typeface="Times New Roman"/>
                <a:cs typeface="Times New Roman"/>
                <a:sym typeface="Times New Roman"/>
              </a:rPr>
              <a:t>nhân</a:t>
            </a:r>
            <a:r>
              <a:rPr lang="en-US" sz="2400" b="0" i="0" u="none" dirty="0">
                <a:solidFill>
                  <a:schemeClr val="dk1"/>
                </a:solidFill>
                <a:latin typeface="Times New Roman"/>
                <a:ea typeface="Times New Roman"/>
                <a:cs typeface="Times New Roman"/>
                <a:sym typeface="Times New Roman"/>
              </a:rPr>
              <a:t> </a:t>
            </a:r>
            <a:r>
              <a:rPr lang="en-US" sz="2400" b="0" i="0" u="none" dirty="0" err="1">
                <a:solidFill>
                  <a:schemeClr val="dk1"/>
                </a:solidFill>
                <a:latin typeface="Times New Roman"/>
                <a:ea typeface="Times New Roman"/>
                <a:cs typeface="Times New Roman"/>
                <a:sym typeface="Times New Roman"/>
              </a:rPr>
              <a:t>viên</a:t>
            </a:r>
            <a:r>
              <a:rPr lang="en-US" sz="2400" b="0" i="0" u="none" dirty="0">
                <a:solidFill>
                  <a:schemeClr val="dk1"/>
                </a:solidFill>
                <a:latin typeface="Times New Roman"/>
                <a:ea typeface="Times New Roman"/>
                <a:cs typeface="Times New Roman"/>
                <a:sym typeface="Times New Roman"/>
              </a:rPr>
              <a:t> </a:t>
            </a:r>
            <a:r>
              <a:rPr lang="en-US" sz="2400" b="0" i="0" u="none" dirty="0" err="1">
                <a:solidFill>
                  <a:schemeClr val="dk1"/>
                </a:solidFill>
                <a:latin typeface="Times New Roman"/>
                <a:ea typeface="Times New Roman"/>
                <a:cs typeface="Times New Roman"/>
                <a:sym typeface="Times New Roman"/>
              </a:rPr>
              <a:t>sẽ</a:t>
            </a:r>
            <a:r>
              <a:rPr lang="en-US" sz="2400" b="0" i="0" u="none" dirty="0">
                <a:solidFill>
                  <a:schemeClr val="dk1"/>
                </a:solidFill>
                <a:latin typeface="Times New Roman"/>
                <a:ea typeface="Times New Roman"/>
                <a:cs typeface="Times New Roman"/>
                <a:sym typeface="Times New Roman"/>
              </a:rPr>
              <a:t> </a:t>
            </a:r>
            <a:r>
              <a:rPr lang="en-US" sz="2400" b="0" i="0" u="none" dirty="0" err="1">
                <a:solidFill>
                  <a:schemeClr val="dk1"/>
                </a:solidFill>
                <a:latin typeface="Times New Roman"/>
                <a:ea typeface="Times New Roman"/>
                <a:cs typeface="Times New Roman"/>
                <a:sym typeface="Times New Roman"/>
              </a:rPr>
              <a:t>có</a:t>
            </a:r>
            <a:r>
              <a:rPr lang="en-US" sz="2400" b="0" i="0" u="none" dirty="0">
                <a:solidFill>
                  <a:schemeClr val="dk1"/>
                </a:solidFill>
                <a:latin typeface="Times New Roman"/>
                <a:ea typeface="Times New Roman"/>
                <a:cs typeface="Times New Roman"/>
                <a:sym typeface="Times New Roman"/>
              </a:rPr>
              <a:t> </a:t>
            </a:r>
            <a:r>
              <a:rPr lang="en-US" sz="2400" b="0" i="0" u="none" dirty="0" err="1">
                <a:solidFill>
                  <a:schemeClr val="dk1"/>
                </a:solidFill>
                <a:latin typeface="Times New Roman"/>
                <a:ea typeface="Times New Roman"/>
                <a:cs typeface="Times New Roman"/>
                <a:sym typeface="Times New Roman"/>
              </a:rPr>
              <a:t>một</a:t>
            </a:r>
            <a:r>
              <a:rPr lang="en-US" sz="2400" b="0" i="0" u="none" dirty="0">
                <a:solidFill>
                  <a:schemeClr val="dk1"/>
                </a:solidFill>
                <a:latin typeface="Times New Roman"/>
                <a:ea typeface="Times New Roman"/>
                <a:cs typeface="Times New Roman"/>
                <a:sym typeface="Times New Roman"/>
              </a:rPr>
              <a:t> </a:t>
            </a:r>
            <a:r>
              <a:rPr lang="en-US" sz="2400" b="0" i="0" u="none" dirty="0" err="1">
                <a:solidFill>
                  <a:schemeClr val="dk1"/>
                </a:solidFill>
                <a:latin typeface="Times New Roman"/>
                <a:ea typeface="Times New Roman"/>
                <a:cs typeface="Times New Roman"/>
                <a:sym typeface="Times New Roman"/>
              </a:rPr>
              <a:t>định</a:t>
            </a:r>
            <a:r>
              <a:rPr lang="en-US" sz="2400" b="0" i="0" u="none" dirty="0">
                <a:solidFill>
                  <a:schemeClr val="dk1"/>
                </a:solidFill>
                <a:latin typeface="Times New Roman"/>
                <a:ea typeface="Times New Roman"/>
                <a:cs typeface="Times New Roman"/>
                <a:sym typeface="Times New Roman"/>
              </a:rPr>
              <a:t> </a:t>
            </a:r>
            <a:r>
              <a:rPr lang="en-US" sz="2400" b="0" i="0" u="none" dirty="0" err="1">
                <a:solidFill>
                  <a:schemeClr val="dk1"/>
                </a:solidFill>
                <a:latin typeface="Times New Roman"/>
                <a:ea typeface="Times New Roman"/>
                <a:cs typeface="Times New Roman"/>
                <a:sym typeface="Times New Roman"/>
              </a:rPr>
              <a:t>danh</a:t>
            </a:r>
            <a:r>
              <a:rPr lang="en-US" sz="2400" b="0" i="0" u="none" dirty="0">
                <a:solidFill>
                  <a:schemeClr val="dk1"/>
                </a:solidFill>
                <a:latin typeface="Times New Roman"/>
                <a:ea typeface="Times New Roman"/>
                <a:cs typeface="Times New Roman"/>
                <a:sym typeface="Times New Roman"/>
              </a:rPr>
              <a:t> (</a:t>
            </a:r>
            <a:r>
              <a:rPr lang="en-US" sz="2400" b="1" i="0" u="none" dirty="0">
                <a:solidFill>
                  <a:schemeClr val="dk1"/>
                </a:solidFill>
                <a:latin typeface="Times New Roman"/>
                <a:ea typeface="Times New Roman"/>
                <a:cs typeface="Times New Roman"/>
                <a:sym typeface="Times New Roman"/>
              </a:rPr>
              <a:t>ID</a:t>
            </a:r>
            <a:r>
              <a:rPr lang="en-US" sz="2400" b="0" i="0" u="none" dirty="0">
                <a:solidFill>
                  <a:schemeClr val="dk1"/>
                </a:solidFill>
                <a:latin typeface="Times New Roman"/>
                <a:ea typeface="Times New Roman"/>
                <a:cs typeface="Times New Roman"/>
                <a:sym typeface="Times New Roman"/>
              </a:rPr>
              <a:t>), </a:t>
            </a:r>
            <a:r>
              <a:rPr lang="en-US" sz="2400" b="0" i="0" u="none" dirty="0" err="1">
                <a:solidFill>
                  <a:schemeClr val="dk1"/>
                </a:solidFill>
                <a:latin typeface="Times New Roman"/>
                <a:ea typeface="Times New Roman"/>
                <a:cs typeface="Times New Roman"/>
                <a:sym typeface="Times New Roman"/>
              </a:rPr>
              <a:t>tên</a:t>
            </a:r>
            <a:r>
              <a:rPr lang="en-US" sz="2400" b="0" i="0" u="none" dirty="0">
                <a:solidFill>
                  <a:schemeClr val="dk1"/>
                </a:solidFill>
                <a:latin typeface="Times New Roman"/>
                <a:ea typeface="Times New Roman"/>
                <a:cs typeface="Times New Roman"/>
                <a:sym typeface="Times New Roman"/>
              </a:rPr>
              <a:t> (</a:t>
            </a:r>
            <a:r>
              <a:rPr lang="en-US" sz="2400" b="1" i="0" u="none" dirty="0">
                <a:solidFill>
                  <a:schemeClr val="dk1"/>
                </a:solidFill>
                <a:latin typeface="Times New Roman"/>
                <a:ea typeface="Times New Roman"/>
                <a:cs typeface="Times New Roman"/>
                <a:sym typeface="Times New Roman"/>
              </a:rPr>
              <a:t>name</a:t>
            </a:r>
            <a:r>
              <a:rPr lang="en-US" sz="2400" b="0" i="0" u="none" dirty="0">
                <a:solidFill>
                  <a:schemeClr val="dk1"/>
                </a:solidFill>
                <a:latin typeface="Times New Roman"/>
                <a:ea typeface="Times New Roman"/>
                <a:cs typeface="Times New Roman"/>
                <a:sym typeface="Times New Roman"/>
              </a:rPr>
              <a:t>) </a:t>
            </a:r>
            <a:r>
              <a:rPr lang="en-US" sz="2400" b="0" i="0" u="none" dirty="0" err="1">
                <a:solidFill>
                  <a:schemeClr val="dk1"/>
                </a:solidFill>
                <a:latin typeface="Times New Roman"/>
                <a:ea typeface="Times New Roman"/>
                <a:cs typeface="Times New Roman"/>
                <a:sym typeface="Times New Roman"/>
              </a:rPr>
              <a:t>và</a:t>
            </a:r>
            <a:r>
              <a:rPr lang="en-US" sz="2400" b="0" i="0" u="none" dirty="0">
                <a:solidFill>
                  <a:schemeClr val="dk1"/>
                </a:solidFill>
                <a:latin typeface="Times New Roman"/>
                <a:ea typeface="Times New Roman"/>
                <a:cs typeface="Times New Roman"/>
                <a:sym typeface="Times New Roman"/>
              </a:rPr>
              <a:t> </a:t>
            </a:r>
            <a:r>
              <a:rPr lang="en-US" sz="2400" b="0" i="0" u="none" dirty="0" err="1">
                <a:solidFill>
                  <a:schemeClr val="dk1"/>
                </a:solidFill>
                <a:latin typeface="Times New Roman"/>
                <a:ea typeface="Times New Roman"/>
                <a:cs typeface="Times New Roman"/>
                <a:sym typeface="Times New Roman"/>
              </a:rPr>
              <a:t>mức</a:t>
            </a:r>
            <a:r>
              <a:rPr lang="en-US" sz="2400" b="0" i="0" u="none" dirty="0">
                <a:solidFill>
                  <a:schemeClr val="dk1"/>
                </a:solidFill>
                <a:latin typeface="Times New Roman"/>
                <a:ea typeface="Times New Roman"/>
                <a:cs typeface="Times New Roman"/>
                <a:sym typeface="Times New Roman"/>
              </a:rPr>
              <a:t> </a:t>
            </a:r>
            <a:r>
              <a:rPr lang="en-US" sz="2400" b="0" i="0" u="none" dirty="0" err="1">
                <a:solidFill>
                  <a:schemeClr val="dk1"/>
                </a:solidFill>
                <a:latin typeface="Times New Roman"/>
                <a:ea typeface="Times New Roman"/>
                <a:cs typeface="Times New Roman"/>
                <a:sym typeface="Times New Roman"/>
              </a:rPr>
              <a:t>lương</a:t>
            </a:r>
            <a:r>
              <a:rPr lang="en-US" sz="2400" b="0" i="0" u="none" dirty="0">
                <a:solidFill>
                  <a:schemeClr val="dk1"/>
                </a:solidFill>
                <a:latin typeface="Times New Roman"/>
                <a:ea typeface="Times New Roman"/>
                <a:cs typeface="Times New Roman"/>
                <a:sym typeface="Times New Roman"/>
              </a:rPr>
              <a:t> (</a:t>
            </a:r>
            <a:r>
              <a:rPr lang="en-US" sz="2400" b="1" i="0" u="none" dirty="0">
                <a:solidFill>
                  <a:schemeClr val="dk1"/>
                </a:solidFill>
                <a:latin typeface="Times New Roman"/>
                <a:ea typeface="Times New Roman"/>
                <a:cs typeface="Times New Roman"/>
                <a:sym typeface="Times New Roman"/>
              </a:rPr>
              <a:t>salary</a:t>
            </a:r>
            <a:r>
              <a:rPr lang="en-US" sz="2400" b="0" i="0" u="none" dirty="0">
                <a:solidFill>
                  <a:schemeClr val="dk1"/>
                </a:solidFill>
                <a:latin typeface="Times New Roman"/>
                <a:ea typeface="Times New Roman"/>
                <a:cs typeface="Times New Roman"/>
                <a:sym typeface="Times New Roman"/>
              </a:rPr>
              <a:t>). </a:t>
            </a:r>
            <a:r>
              <a:rPr lang="en-US" sz="2400" b="0" i="0" u="none" dirty="0" err="1">
                <a:solidFill>
                  <a:schemeClr val="dk1"/>
                </a:solidFill>
                <a:latin typeface="Times New Roman"/>
                <a:ea typeface="Times New Roman"/>
                <a:cs typeface="Times New Roman"/>
                <a:sym typeface="Times New Roman"/>
              </a:rPr>
              <a:t>Viết</a:t>
            </a:r>
            <a:r>
              <a:rPr lang="en-US" sz="2400" b="0" i="0" u="none" dirty="0">
                <a:solidFill>
                  <a:schemeClr val="dk1"/>
                </a:solidFill>
                <a:latin typeface="Times New Roman"/>
                <a:ea typeface="Times New Roman"/>
                <a:cs typeface="Times New Roman"/>
                <a:sym typeface="Times New Roman"/>
              </a:rPr>
              <a:t> </a:t>
            </a:r>
            <a:r>
              <a:rPr lang="en-US" sz="2400" b="0" i="0" u="none" dirty="0" err="1">
                <a:solidFill>
                  <a:schemeClr val="dk1"/>
                </a:solidFill>
                <a:latin typeface="Times New Roman"/>
                <a:ea typeface="Times New Roman"/>
                <a:cs typeface="Times New Roman"/>
                <a:sym typeface="Times New Roman"/>
              </a:rPr>
              <a:t>một</a:t>
            </a:r>
            <a:r>
              <a:rPr lang="en-US" sz="2400" b="0" i="0" u="none" dirty="0">
                <a:solidFill>
                  <a:schemeClr val="dk1"/>
                </a:solidFill>
                <a:latin typeface="Times New Roman"/>
                <a:ea typeface="Times New Roman"/>
                <a:cs typeface="Times New Roman"/>
                <a:sym typeface="Times New Roman"/>
              </a:rPr>
              <a:t> </a:t>
            </a:r>
            <a:r>
              <a:rPr lang="en-US" sz="2400" b="0" i="0" u="none" dirty="0" err="1">
                <a:solidFill>
                  <a:schemeClr val="dk1"/>
                </a:solidFill>
                <a:latin typeface="Times New Roman"/>
                <a:ea typeface="Times New Roman"/>
                <a:cs typeface="Times New Roman"/>
                <a:sym typeface="Times New Roman"/>
              </a:rPr>
              <a:t>chương</a:t>
            </a:r>
            <a:r>
              <a:rPr lang="en-US" sz="2400" b="0" i="0" u="none" dirty="0">
                <a:solidFill>
                  <a:schemeClr val="dk1"/>
                </a:solidFill>
                <a:latin typeface="Times New Roman"/>
                <a:ea typeface="Times New Roman"/>
                <a:cs typeface="Times New Roman"/>
                <a:sym typeface="Times New Roman"/>
              </a:rPr>
              <a:t> </a:t>
            </a:r>
            <a:r>
              <a:rPr lang="en-US" sz="2400" b="0" i="0" u="none" dirty="0" err="1">
                <a:solidFill>
                  <a:schemeClr val="dk1"/>
                </a:solidFill>
                <a:latin typeface="Times New Roman"/>
                <a:ea typeface="Times New Roman"/>
                <a:cs typeface="Times New Roman"/>
                <a:sym typeface="Times New Roman"/>
              </a:rPr>
              <a:t>trình</a:t>
            </a:r>
            <a:r>
              <a:rPr lang="en-US" sz="2400" b="0" i="0" u="none" dirty="0">
                <a:solidFill>
                  <a:schemeClr val="dk1"/>
                </a:solidFill>
                <a:latin typeface="Times New Roman"/>
                <a:ea typeface="Times New Roman"/>
                <a:cs typeface="Times New Roman"/>
                <a:sym typeface="Times New Roman"/>
              </a:rPr>
              <a:t> Java </a:t>
            </a:r>
            <a:r>
              <a:rPr lang="en-US" sz="2400" b="0" i="0" u="none" dirty="0" err="1">
                <a:solidFill>
                  <a:schemeClr val="dk1"/>
                </a:solidFill>
                <a:latin typeface="Times New Roman"/>
                <a:ea typeface="Times New Roman"/>
                <a:cs typeface="Times New Roman"/>
                <a:sym typeface="Times New Roman"/>
              </a:rPr>
              <a:t>đơn</a:t>
            </a:r>
            <a:r>
              <a:rPr lang="en-US" sz="2400" b="0" i="0" u="none" dirty="0">
                <a:solidFill>
                  <a:schemeClr val="dk1"/>
                </a:solidFill>
                <a:latin typeface="Times New Roman"/>
                <a:ea typeface="Times New Roman"/>
                <a:cs typeface="Times New Roman"/>
                <a:sym typeface="Times New Roman"/>
              </a:rPr>
              <a:t> </a:t>
            </a:r>
            <a:r>
              <a:rPr lang="en-US" sz="2400" b="0" i="0" u="none" dirty="0" err="1">
                <a:solidFill>
                  <a:schemeClr val="dk1"/>
                </a:solidFill>
                <a:latin typeface="Times New Roman"/>
                <a:ea typeface="Times New Roman"/>
                <a:cs typeface="Times New Roman"/>
                <a:sym typeface="Times New Roman"/>
              </a:rPr>
              <a:t>giản</a:t>
            </a:r>
            <a:r>
              <a:rPr lang="en-US" sz="2400" b="0" i="0" u="none" dirty="0">
                <a:solidFill>
                  <a:schemeClr val="dk1"/>
                </a:solidFill>
                <a:latin typeface="Times New Roman"/>
                <a:ea typeface="Times New Roman"/>
                <a:cs typeface="Times New Roman"/>
                <a:sym typeface="Times New Roman"/>
              </a:rPr>
              <a:t> </a:t>
            </a:r>
            <a:r>
              <a:rPr lang="en-US" sz="2400" b="0" i="0" u="none" dirty="0" err="1">
                <a:solidFill>
                  <a:schemeClr val="dk1"/>
                </a:solidFill>
                <a:latin typeface="Times New Roman"/>
                <a:ea typeface="Times New Roman"/>
                <a:cs typeface="Times New Roman"/>
                <a:sym typeface="Times New Roman"/>
              </a:rPr>
              <a:t>để</a:t>
            </a:r>
            <a:r>
              <a:rPr lang="en-US" sz="2400" b="0" i="0" u="none" dirty="0">
                <a:solidFill>
                  <a:schemeClr val="dk1"/>
                </a:solidFill>
                <a:latin typeface="Times New Roman"/>
                <a:ea typeface="Times New Roman"/>
                <a:cs typeface="Times New Roman"/>
                <a:sym typeface="Times New Roman"/>
              </a:rPr>
              <a:t> in </a:t>
            </a:r>
            <a:r>
              <a:rPr lang="en-US" sz="2400" b="0" i="0" u="none" dirty="0" err="1">
                <a:solidFill>
                  <a:schemeClr val="dk1"/>
                </a:solidFill>
                <a:latin typeface="Times New Roman"/>
                <a:ea typeface="Times New Roman"/>
                <a:cs typeface="Times New Roman"/>
                <a:sym typeface="Times New Roman"/>
              </a:rPr>
              <a:t>ra</a:t>
            </a:r>
            <a:r>
              <a:rPr lang="en-US" sz="2400" b="0" i="0" u="none" dirty="0">
                <a:solidFill>
                  <a:schemeClr val="dk1"/>
                </a:solidFill>
                <a:latin typeface="Times New Roman"/>
                <a:ea typeface="Times New Roman"/>
                <a:cs typeface="Times New Roman"/>
                <a:sym typeface="Times New Roman"/>
              </a:rPr>
              <a:t> </a:t>
            </a:r>
            <a:r>
              <a:rPr lang="en-US" sz="2400" b="0" i="0" u="none" dirty="0" err="1">
                <a:solidFill>
                  <a:schemeClr val="dk1"/>
                </a:solidFill>
                <a:latin typeface="Times New Roman"/>
                <a:ea typeface="Times New Roman"/>
                <a:cs typeface="Times New Roman"/>
                <a:sym typeface="Times New Roman"/>
              </a:rPr>
              <a:t>danh</a:t>
            </a:r>
            <a:r>
              <a:rPr lang="en-US" sz="2400" b="0" i="0" u="none" dirty="0">
                <a:solidFill>
                  <a:schemeClr val="dk1"/>
                </a:solidFill>
                <a:latin typeface="Times New Roman"/>
                <a:ea typeface="Times New Roman"/>
                <a:cs typeface="Times New Roman"/>
                <a:sym typeface="Times New Roman"/>
              </a:rPr>
              <a:t> </a:t>
            </a:r>
            <a:r>
              <a:rPr lang="en-US" sz="2400" b="0" i="0" u="none" dirty="0" err="1">
                <a:solidFill>
                  <a:schemeClr val="dk1"/>
                </a:solidFill>
                <a:latin typeface="Times New Roman"/>
                <a:ea typeface="Times New Roman"/>
                <a:cs typeface="Times New Roman"/>
                <a:sym typeface="Times New Roman"/>
              </a:rPr>
              <a:t>sách</a:t>
            </a:r>
            <a:r>
              <a:rPr lang="en-US" sz="2400" b="0" i="0" u="none" dirty="0">
                <a:solidFill>
                  <a:schemeClr val="dk1"/>
                </a:solidFill>
                <a:latin typeface="Times New Roman"/>
                <a:ea typeface="Times New Roman"/>
                <a:cs typeface="Times New Roman"/>
                <a:sym typeface="Times New Roman"/>
              </a:rPr>
              <a:t> </a:t>
            </a:r>
            <a:r>
              <a:rPr lang="en-US" sz="2400" b="0" i="0" u="none" dirty="0" err="1">
                <a:solidFill>
                  <a:schemeClr val="dk1"/>
                </a:solidFill>
                <a:latin typeface="Times New Roman"/>
                <a:ea typeface="Times New Roman"/>
                <a:cs typeface="Times New Roman"/>
                <a:sym typeface="Times New Roman"/>
              </a:rPr>
              <a:t>nhân</a:t>
            </a:r>
            <a:r>
              <a:rPr lang="en-US" sz="2400" b="0" i="0" u="none" dirty="0">
                <a:solidFill>
                  <a:schemeClr val="dk1"/>
                </a:solidFill>
                <a:latin typeface="Times New Roman"/>
                <a:ea typeface="Times New Roman"/>
                <a:cs typeface="Times New Roman"/>
                <a:sym typeface="Times New Roman"/>
              </a:rPr>
              <a:t> </a:t>
            </a:r>
            <a:r>
              <a:rPr lang="en-US" sz="2400" b="0" i="0" u="none" dirty="0" err="1">
                <a:solidFill>
                  <a:schemeClr val="dk1"/>
                </a:solidFill>
                <a:latin typeface="Times New Roman"/>
                <a:ea typeface="Times New Roman"/>
                <a:cs typeface="Times New Roman"/>
                <a:sym typeface="Times New Roman"/>
              </a:rPr>
              <a:t>viên</a:t>
            </a:r>
            <a:r>
              <a:rPr lang="en-US" sz="2400" b="0" i="0" u="none" dirty="0">
                <a:solidFill>
                  <a:schemeClr val="dk1"/>
                </a:solidFill>
                <a:latin typeface="Times New Roman"/>
                <a:ea typeface="Times New Roman"/>
                <a:cs typeface="Times New Roman"/>
                <a:sym typeface="Times New Roman"/>
              </a:rPr>
              <a:t> </a:t>
            </a:r>
            <a:r>
              <a:rPr lang="en-US" sz="2400" b="0" i="0" u="none" dirty="0" err="1">
                <a:solidFill>
                  <a:schemeClr val="dk1"/>
                </a:solidFill>
                <a:latin typeface="Times New Roman"/>
                <a:ea typeface="Times New Roman"/>
                <a:cs typeface="Times New Roman"/>
                <a:sym typeface="Times New Roman"/>
              </a:rPr>
              <a:t>và</a:t>
            </a:r>
            <a:r>
              <a:rPr lang="en-US" sz="2400" b="0" i="0" u="none" dirty="0">
                <a:solidFill>
                  <a:schemeClr val="dk1"/>
                </a:solidFill>
                <a:latin typeface="Times New Roman"/>
                <a:ea typeface="Times New Roman"/>
                <a:cs typeface="Times New Roman"/>
                <a:sym typeface="Times New Roman"/>
              </a:rPr>
              <a:t> </a:t>
            </a:r>
            <a:r>
              <a:rPr lang="en-US" sz="2400" b="0" i="0" u="none" dirty="0" err="1">
                <a:solidFill>
                  <a:schemeClr val="dk1"/>
                </a:solidFill>
                <a:latin typeface="Times New Roman"/>
                <a:ea typeface="Times New Roman"/>
                <a:cs typeface="Times New Roman"/>
                <a:sym typeface="Times New Roman"/>
              </a:rPr>
              <a:t>mức</a:t>
            </a:r>
            <a:r>
              <a:rPr lang="en-US" sz="2400" b="0" i="0" u="none" dirty="0">
                <a:solidFill>
                  <a:schemeClr val="dk1"/>
                </a:solidFill>
                <a:latin typeface="Times New Roman"/>
                <a:ea typeface="Times New Roman"/>
                <a:cs typeface="Times New Roman"/>
                <a:sym typeface="Times New Roman"/>
              </a:rPr>
              <a:t> </a:t>
            </a:r>
            <a:r>
              <a:rPr lang="en-US" sz="2400" b="0" i="0" u="none" dirty="0" err="1">
                <a:solidFill>
                  <a:schemeClr val="dk1"/>
                </a:solidFill>
                <a:latin typeface="Times New Roman"/>
                <a:ea typeface="Times New Roman"/>
                <a:cs typeface="Times New Roman"/>
                <a:sym typeface="Times New Roman"/>
              </a:rPr>
              <a:t>lương</a:t>
            </a:r>
            <a:r>
              <a:rPr lang="en-US" sz="2400" b="0" i="0" u="none" dirty="0">
                <a:solidFill>
                  <a:schemeClr val="dk1"/>
                </a:solidFill>
                <a:latin typeface="Times New Roman"/>
                <a:ea typeface="Times New Roman"/>
                <a:cs typeface="Times New Roman"/>
                <a:sym typeface="Times New Roman"/>
              </a:rPr>
              <a:t> </a:t>
            </a:r>
            <a:r>
              <a:rPr lang="en-US" sz="2400" b="0" i="0" u="none" dirty="0" err="1">
                <a:solidFill>
                  <a:schemeClr val="dk1"/>
                </a:solidFill>
                <a:latin typeface="Times New Roman"/>
                <a:ea typeface="Times New Roman"/>
                <a:cs typeface="Times New Roman"/>
                <a:sym typeface="Times New Roman"/>
              </a:rPr>
              <a:t>hàng</a:t>
            </a:r>
            <a:r>
              <a:rPr lang="en-US" sz="2400" b="0" i="0" u="none" dirty="0">
                <a:solidFill>
                  <a:schemeClr val="dk1"/>
                </a:solidFill>
                <a:latin typeface="Times New Roman"/>
                <a:ea typeface="Times New Roman"/>
                <a:cs typeface="Times New Roman"/>
                <a:sym typeface="Times New Roman"/>
              </a:rPr>
              <a:t> </a:t>
            </a:r>
            <a:r>
              <a:rPr lang="en-US" sz="2400" b="0" i="0" u="none" dirty="0" err="1">
                <a:solidFill>
                  <a:schemeClr val="dk1"/>
                </a:solidFill>
                <a:latin typeface="Times New Roman"/>
                <a:ea typeface="Times New Roman"/>
                <a:cs typeface="Times New Roman"/>
                <a:sym typeface="Times New Roman"/>
              </a:rPr>
              <a:t>năm</a:t>
            </a:r>
            <a:r>
              <a:rPr lang="en-US" sz="2400" b="0" i="0" u="none" dirty="0">
                <a:solidFill>
                  <a:schemeClr val="dk1"/>
                </a:solidFill>
                <a:latin typeface="Times New Roman"/>
                <a:ea typeface="Times New Roman"/>
                <a:cs typeface="Times New Roman"/>
                <a:sym typeface="Times New Roman"/>
              </a:rPr>
              <a:t> </a:t>
            </a:r>
            <a:r>
              <a:rPr lang="en-US" sz="2400" b="0" i="0" u="none" dirty="0" err="1">
                <a:solidFill>
                  <a:schemeClr val="dk1"/>
                </a:solidFill>
                <a:latin typeface="Times New Roman"/>
                <a:ea typeface="Times New Roman"/>
                <a:cs typeface="Times New Roman"/>
                <a:sym typeface="Times New Roman"/>
              </a:rPr>
              <a:t>của</a:t>
            </a:r>
            <a:r>
              <a:rPr lang="en-US" sz="2400" b="0" i="0" u="none" dirty="0">
                <a:solidFill>
                  <a:schemeClr val="dk1"/>
                </a:solidFill>
                <a:latin typeface="Times New Roman"/>
                <a:ea typeface="Times New Roman"/>
                <a:cs typeface="Times New Roman"/>
                <a:sym typeface="Times New Roman"/>
              </a:rPr>
              <a:t> </a:t>
            </a:r>
            <a:r>
              <a:rPr lang="en-US" sz="2400" b="0" i="0" u="none" dirty="0" err="1">
                <a:solidFill>
                  <a:schemeClr val="dk1"/>
                </a:solidFill>
                <a:latin typeface="Times New Roman"/>
                <a:ea typeface="Times New Roman"/>
                <a:cs typeface="Times New Roman"/>
                <a:sym typeface="Times New Roman"/>
              </a:rPr>
              <a:t>họ</a:t>
            </a:r>
            <a:r>
              <a:rPr lang="en-US" sz="2400" b="0" i="0" u="none" dirty="0">
                <a:solidFill>
                  <a:schemeClr val="dk1"/>
                </a:solidFill>
                <a:latin typeface="Times New Roman"/>
                <a:ea typeface="Times New Roman"/>
                <a:cs typeface="Times New Roman"/>
                <a:sym typeface="Times New Roman"/>
              </a:rPr>
              <a:t>.</a:t>
            </a:r>
            <a:endParaRPr dirty="0"/>
          </a:p>
          <a:p>
            <a:pPr marL="0" marR="0" lvl="0" indent="0" algn="just" rtl="0">
              <a:lnSpc>
                <a:spcPct val="100000"/>
              </a:lnSpc>
              <a:spcBef>
                <a:spcPts val="0"/>
              </a:spcBef>
              <a:spcAft>
                <a:spcPts val="0"/>
              </a:spcAft>
              <a:buClr>
                <a:schemeClr val="dk1"/>
              </a:buClr>
              <a:buSzPts val="2400"/>
              <a:buFont typeface="Verdana"/>
              <a:buNone/>
            </a:pPr>
            <a:endParaRPr sz="2400" b="0" i="0" u="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2400"/>
              <a:buFont typeface="Times New Roman"/>
              <a:buNone/>
            </a:pPr>
            <a:r>
              <a:rPr lang="en-US" sz="2400" b="1" i="0" u="sng" dirty="0" err="1">
                <a:solidFill>
                  <a:schemeClr val="dk1"/>
                </a:solidFill>
                <a:latin typeface="Times New Roman"/>
                <a:ea typeface="Times New Roman"/>
                <a:cs typeface="Times New Roman"/>
                <a:sym typeface="Times New Roman"/>
              </a:rPr>
              <a:t>Yêu</a:t>
            </a:r>
            <a:r>
              <a:rPr lang="en-US" sz="2400" b="1" i="0" u="sng" dirty="0">
                <a:solidFill>
                  <a:schemeClr val="dk1"/>
                </a:solidFill>
                <a:latin typeface="Times New Roman"/>
                <a:ea typeface="Times New Roman"/>
                <a:cs typeface="Times New Roman"/>
                <a:sym typeface="Times New Roman"/>
              </a:rPr>
              <a:t> </a:t>
            </a:r>
            <a:r>
              <a:rPr lang="en-US" sz="2400" b="1" i="0" u="sng" dirty="0" err="1">
                <a:solidFill>
                  <a:schemeClr val="dk1"/>
                </a:solidFill>
                <a:latin typeface="Times New Roman"/>
                <a:ea typeface="Times New Roman"/>
                <a:cs typeface="Times New Roman"/>
                <a:sym typeface="Times New Roman"/>
              </a:rPr>
              <a:t>cầu</a:t>
            </a:r>
            <a:r>
              <a:rPr lang="en-US" sz="2400" b="0" i="0" u="none" dirty="0">
                <a:solidFill>
                  <a:schemeClr val="dk1"/>
                </a:solidFill>
                <a:latin typeface="Times New Roman"/>
                <a:ea typeface="Times New Roman"/>
                <a:cs typeface="Times New Roman"/>
                <a:sym typeface="Times New Roman"/>
              </a:rPr>
              <a:t>:</a:t>
            </a:r>
            <a:endParaRPr dirty="0"/>
          </a:p>
          <a:p>
            <a:pPr marL="0" marR="0" lvl="0" indent="-152400" algn="just" rtl="0">
              <a:lnSpc>
                <a:spcPct val="100000"/>
              </a:lnSpc>
              <a:spcBef>
                <a:spcPts val="0"/>
              </a:spcBef>
              <a:spcAft>
                <a:spcPts val="0"/>
              </a:spcAft>
              <a:buClr>
                <a:schemeClr val="dk1"/>
              </a:buClr>
              <a:buSzPts val="2400"/>
              <a:buFont typeface="Times New Roman"/>
              <a:buChar char="-"/>
            </a:pPr>
            <a:r>
              <a:rPr lang="en-US" sz="2400" b="0" i="0" u="none" dirty="0" err="1">
                <a:solidFill>
                  <a:schemeClr val="dk1"/>
                </a:solidFill>
                <a:latin typeface="Times New Roman"/>
                <a:ea typeface="Times New Roman"/>
                <a:cs typeface="Times New Roman"/>
                <a:sym typeface="Times New Roman"/>
              </a:rPr>
              <a:t>Thiết</a:t>
            </a:r>
            <a:r>
              <a:rPr lang="en-US" sz="2400" b="0" i="0" u="none" dirty="0">
                <a:solidFill>
                  <a:schemeClr val="dk1"/>
                </a:solidFill>
                <a:latin typeface="Times New Roman"/>
                <a:ea typeface="Times New Roman"/>
                <a:cs typeface="Times New Roman"/>
                <a:sym typeface="Times New Roman"/>
              </a:rPr>
              <a:t> </a:t>
            </a:r>
            <a:r>
              <a:rPr lang="en-US" sz="2400" b="0" i="0" u="none" dirty="0" err="1">
                <a:solidFill>
                  <a:schemeClr val="dk1"/>
                </a:solidFill>
                <a:latin typeface="Times New Roman"/>
                <a:ea typeface="Times New Roman"/>
                <a:cs typeface="Times New Roman"/>
                <a:sym typeface="Times New Roman"/>
              </a:rPr>
              <a:t>kế</a:t>
            </a:r>
            <a:r>
              <a:rPr lang="en-US" sz="2400" b="0" i="0" u="none" dirty="0">
                <a:solidFill>
                  <a:schemeClr val="dk1"/>
                </a:solidFill>
                <a:latin typeface="Times New Roman"/>
                <a:ea typeface="Times New Roman"/>
                <a:cs typeface="Times New Roman"/>
                <a:sym typeface="Times New Roman"/>
              </a:rPr>
              <a:t> </a:t>
            </a:r>
            <a:r>
              <a:rPr lang="en-US" sz="2400" b="0" i="0" u="none" dirty="0" err="1">
                <a:solidFill>
                  <a:schemeClr val="dk1"/>
                </a:solidFill>
                <a:latin typeface="Times New Roman"/>
                <a:ea typeface="Times New Roman"/>
                <a:cs typeface="Times New Roman"/>
                <a:sym typeface="Times New Roman"/>
              </a:rPr>
              <a:t>một</a:t>
            </a:r>
            <a:r>
              <a:rPr lang="en-US" sz="2400" b="0" i="0" u="none" dirty="0">
                <a:solidFill>
                  <a:schemeClr val="dk1"/>
                </a:solidFill>
                <a:latin typeface="Times New Roman"/>
                <a:ea typeface="Times New Roman"/>
                <a:cs typeface="Times New Roman"/>
                <a:sym typeface="Times New Roman"/>
              </a:rPr>
              <a:t> </a:t>
            </a:r>
            <a:r>
              <a:rPr lang="en-US" sz="2400" b="0" i="0" u="none" dirty="0" err="1">
                <a:solidFill>
                  <a:schemeClr val="dk1"/>
                </a:solidFill>
                <a:latin typeface="Times New Roman"/>
                <a:ea typeface="Times New Roman"/>
                <a:cs typeface="Times New Roman"/>
                <a:sym typeface="Times New Roman"/>
              </a:rPr>
              <a:t>sơ</a:t>
            </a:r>
            <a:r>
              <a:rPr lang="en-US" sz="2400" b="0" i="0" u="none" dirty="0">
                <a:solidFill>
                  <a:schemeClr val="dk1"/>
                </a:solidFill>
                <a:latin typeface="Times New Roman"/>
                <a:ea typeface="Times New Roman"/>
                <a:cs typeface="Times New Roman"/>
                <a:sym typeface="Times New Roman"/>
              </a:rPr>
              <a:t> </a:t>
            </a:r>
            <a:r>
              <a:rPr lang="en-US" sz="2400" b="0" i="0" u="none" dirty="0" err="1">
                <a:solidFill>
                  <a:schemeClr val="dk1"/>
                </a:solidFill>
                <a:latin typeface="Times New Roman"/>
                <a:ea typeface="Times New Roman"/>
                <a:cs typeface="Times New Roman"/>
                <a:sym typeface="Times New Roman"/>
              </a:rPr>
              <a:t>đồ</a:t>
            </a:r>
            <a:r>
              <a:rPr lang="en-US" sz="2400" b="0" i="0" u="none" dirty="0">
                <a:solidFill>
                  <a:schemeClr val="dk1"/>
                </a:solidFill>
                <a:latin typeface="Times New Roman"/>
                <a:ea typeface="Times New Roman"/>
                <a:cs typeface="Times New Roman"/>
                <a:sym typeface="Times New Roman"/>
              </a:rPr>
              <a:t> </a:t>
            </a:r>
            <a:r>
              <a:rPr lang="en-US" sz="2400" b="0" i="0" u="none" dirty="0" err="1">
                <a:solidFill>
                  <a:schemeClr val="dk1"/>
                </a:solidFill>
                <a:latin typeface="Times New Roman"/>
                <a:ea typeface="Times New Roman"/>
                <a:cs typeface="Times New Roman"/>
                <a:sym typeface="Times New Roman"/>
              </a:rPr>
              <a:t>lớp</a:t>
            </a:r>
            <a:r>
              <a:rPr lang="en-US" sz="2400" b="0" i="0" u="none" dirty="0">
                <a:solidFill>
                  <a:schemeClr val="dk1"/>
                </a:solidFill>
                <a:latin typeface="Times New Roman"/>
                <a:ea typeface="Times New Roman"/>
                <a:cs typeface="Times New Roman"/>
                <a:sym typeface="Times New Roman"/>
              </a:rPr>
              <a:t>.</a:t>
            </a:r>
            <a:endParaRPr dirty="0"/>
          </a:p>
          <a:p>
            <a:pPr marL="0" marR="0" lvl="0" indent="-152400" algn="just" rtl="0">
              <a:lnSpc>
                <a:spcPct val="100000"/>
              </a:lnSpc>
              <a:spcBef>
                <a:spcPts val="0"/>
              </a:spcBef>
              <a:spcAft>
                <a:spcPts val="0"/>
              </a:spcAft>
              <a:buClr>
                <a:schemeClr val="dk1"/>
              </a:buClr>
              <a:buSzPts val="2400"/>
              <a:buFont typeface="Times New Roman"/>
              <a:buChar char="-"/>
            </a:pPr>
            <a:r>
              <a:rPr lang="en-US" sz="2400" b="0" i="0" u="none" dirty="0" err="1">
                <a:solidFill>
                  <a:schemeClr val="dk1"/>
                </a:solidFill>
                <a:latin typeface="Times New Roman"/>
                <a:ea typeface="Times New Roman"/>
                <a:cs typeface="Times New Roman"/>
                <a:sym typeface="Times New Roman"/>
              </a:rPr>
              <a:t>Đặt</a:t>
            </a:r>
            <a:r>
              <a:rPr lang="en-US" sz="2400" b="0" i="0" u="none" dirty="0">
                <a:solidFill>
                  <a:schemeClr val="dk1"/>
                </a:solidFill>
                <a:latin typeface="Times New Roman"/>
                <a:ea typeface="Times New Roman"/>
                <a:cs typeface="Times New Roman"/>
                <a:sym typeface="Times New Roman"/>
              </a:rPr>
              <a:t> </a:t>
            </a:r>
            <a:r>
              <a:rPr lang="en-US" sz="2400" b="0" i="0" u="none" dirty="0" err="1">
                <a:solidFill>
                  <a:schemeClr val="dk1"/>
                </a:solidFill>
                <a:latin typeface="Times New Roman"/>
                <a:ea typeface="Times New Roman"/>
                <a:cs typeface="Times New Roman"/>
                <a:sym typeface="Times New Roman"/>
              </a:rPr>
              <a:t>tên</a:t>
            </a:r>
            <a:r>
              <a:rPr lang="en-US" sz="2400" b="0" i="0" u="none" dirty="0">
                <a:solidFill>
                  <a:schemeClr val="dk1"/>
                </a:solidFill>
                <a:latin typeface="Times New Roman"/>
                <a:ea typeface="Times New Roman"/>
                <a:cs typeface="Times New Roman"/>
                <a:sym typeface="Times New Roman"/>
              </a:rPr>
              <a:t> </a:t>
            </a:r>
            <a:r>
              <a:rPr lang="en-US" sz="2400" b="0" i="0" u="none" dirty="0" err="1">
                <a:solidFill>
                  <a:schemeClr val="dk1"/>
                </a:solidFill>
                <a:latin typeface="Times New Roman"/>
                <a:ea typeface="Times New Roman"/>
                <a:cs typeface="Times New Roman"/>
                <a:sym typeface="Times New Roman"/>
              </a:rPr>
              <a:t>theo</a:t>
            </a:r>
            <a:r>
              <a:rPr lang="en-US" sz="2400" b="0" i="0" u="none" dirty="0">
                <a:solidFill>
                  <a:schemeClr val="dk1"/>
                </a:solidFill>
                <a:latin typeface="Times New Roman"/>
                <a:ea typeface="Times New Roman"/>
                <a:cs typeface="Times New Roman"/>
                <a:sym typeface="Times New Roman"/>
              </a:rPr>
              <a:t> </a:t>
            </a:r>
            <a:r>
              <a:rPr lang="en-US" sz="2400" b="0" i="0" u="none" dirty="0" err="1">
                <a:solidFill>
                  <a:schemeClr val="dk1"/>
                </a:solidFill>
                <a:latin typeface="Times New Roman"/>
                <a:ea typeface="Times New Roman"/>
                <a:cs typeface="Times New Roman"/>
                <a:sym typeface="Times New Roman"/>
              </a:rPr>
              <a:t>quy</a:t>
            </a:r>
            <a:r>
              <a:rPr lang="en-US" sz="2400" b="0" i="0" u="none" dirty="0">
                <a:solidFill>
                  <a:schemeClr val="dk1"/>
                </a:solidFill>
                <a:latin typeface="Times New Roman"/>
                <a:ea typeface="Times New Roman"/>
                <a:cs typeface="Times New Roman"/>
                <a:sym typeface="Times New Roman"/>
              </a:rPr>
              <a:t> </a:t>
            </a:r>
            <a:r>
              <a:rPr lang="en-US" sz="2400" b="0" i="0" u="none" dirty="0" err="1">
                <a:solidFill>
                  <a:schemeClr val="dk1"/>
                </a:solidFill>
                <a:latin typeface="Times New Roman"/>
                <a:ea typeface="Times New Roman"/>
                <a:cs typeface="Times New Roman"/>
                <a:sym typeface="Times New Roman"/>
              </a:rPr>
              <a:t>tắc</a:t>
            </a:r>
            <a:r>
              <a:rPr lang="en-US" sz="2400" b="0" i="0" u="none" dirty="0">
                <a:solidFill>
                  <a:schemeClr val="dk1"/>
                </a:solidFill>
                <a:latin typeface="Times New Roman"/>
                <a:ea typeface="Times New Roman"/>
                <a:cs typeface="Times New Roman"/>
                <a:sym typeface="Times New Roman"/>
              </a:rPr>
              <a:t>.</a:t>
            </a:r>
            <a:endParaRPr dirty="0"/>
          </a:p>
          <a:p>
            <a:pPr marL="0" marR="0" lvl="0" indent="0" algn="just" rtl="0">
              <a:lnSpc>
                <a:spcPct val="100000"/>
              </a:lnSpc>
              <a:spcBef>
                <a:spcPts val="0"/>
              </a:spcBef>
              <a:spcAft>
                <a:spcPts val="0"/>
              </a:spcAft>
              <a:buClr>
                <a:schemeClr val="dk1"/>
              </a:buClr>
              <a:buSzPts val="2400"/>
              <a:buFont typeface="Verdana"/>
              <a:buNone/>
            </a:pPr>
            <a:endParaRPr sz="2400" b="0" i="0" u="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5"/>
        <p:cNvGrpSpPr/>
        <p:nvPr/>
      </p:nvGrpSpPr>
      <p:grpSpPr>
        <a:xfrm>
          <a:off x="0" y="0"/>
          <a:ext cx="0" cy="0"/>
          <a:chOff x="0" y="0"/>
          <a:chExt cx="0" cy="0"/>
        </a:xfrm>
      </p:grpSpPr>
      <p:sp>
        <p:nvSpPr>
          <p:cNvPr id="196" name="Google Shape;196;p8"/>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just" rtl="0">
              <a:lnSpc>
                <a:spcPct val="100000"/>
              </a:lnSpc>
              <a:spcBef>
                <a:spcPts val="0"/>
              </a:spcBef>
              <a:spcAft>
                <a:spcPts val="0"/>
              </a:spcAft>
              <a:buClr>
                <a:schemeClr val="dk2"/>
              </a:buClr>
              <a:buSzPts val="2800"/>
              <a:buFont typeface="Times New Roman"/>
              <a:buNone/>
            </a:pPr>
            <a:r>
              <a:rPr lang="en-US" sz="2800" b="1" i="0" u="none">
                <a:solidFill>
                  <a:schemeClr val="dk2"/>
                </a:solidFill>
                <a:latin typeface="Times New Roman"/>
                <a:ea typeface="Times New Roman"/>
                <a:cs typeface="Times New Roman"/>
                <a:sym typeface="Times New Roman"/>
              </a:rPr>
              <a:t>Ví dụ: Lớp Author và Lớp Book (tt)</a:t>
            </a:r>
            <a:endParaRPr/>
          </a:p>
        </p:txBody>
      </p:sp>
      <p:sp>
        <p:nvSpPr>
          <p:cNvPr id="197" name="Google Shape;197;p8"/>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198" name="Google Shape;198;p8"/>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199" name="Google Shape;199;p8"/>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8</a:t>
            </a:fld>
            <a:endParaRPr/>
          </a:p>
        </p:txBody>
      </p:sp>
      <p:pic>
        <p:nvPicPr>
          <p:cNvPr id="200" name="Google Shape;200;p8" descr="A screenshot of a cell phone&#10;&#10;Description automatically generated"/>
          <p:cNvPicPr preferRelativeResize="0"/>
          <p:nvPr/>
        </p:nvPicPr>
        <p:blipFill rotWithShape="1">
          <a:blip r:embed="rId3">
            <a:alphaModFix/>
          </a:blip>
          <a:srcRect/>
          <a:stretch/>
        </p:blipFill>
        <p:spPr>
          <a:xfrm>
            <a:off x="1981200" y="1870075"/>
            <a:ext cx="8610600" cy="4025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5"/>
        <p:cNvGrpSpPr/>
        <p:nvPr/>
      </p:nvGrpSpPr>
      <p:grpSpPr>
        <a:xfrm>
          <a:off x="0" y="0"/>
          <a:ext cx="0" cy="0"/>
          <a:chOff x="0" y="0"/>
          <a:chExt cx="0" cy="0"/>
        </a:xfrm>
      </p:grpSpPr>
      <p:sp>
        <p:nvSpPr>
          <p:cNvPr id="206" name="Google Shape;206;p9"/>
          <p:cNvSpPr txBox="1">
            <a:spLocks noGrp="1"/>
          </p:cNvSpPr>
          <p:nvPr>
            <p:ph type="title"/>
          </p:nvPr>
        </p:nvSpPr>
        <p:spPr>
          <a:xfrm>
            <a:off x="768350" y="304800"/>
            <a:ext cx="10668000" cy="1216025"/>
          </a:xfrm>
          <a:prstGeom prst="rect">
            <a:avLst/>
          </a:prstGeom>
          <a:noFill/>
          <a:ln>
            <a:noFill/>
          </a:ln>
        </p:spPr>
        <p:txBody>
          <a:bodyPr spcFirstLastPara="1" wrap="square" lIns="91425" tIns="45700" rIns="91425" bIns="45700" anchor="b" anchorCtr="0">
            <a:noAutofit/>
          </a:bodyPr>
          <a:lstStyle/>
          <a:p>
            <a:pPr marL="0" lvl="0" indent="0" algn="just" rtl="0">
              <a:lnSpc>
                <a:spcPct val="100000"/>
              </a:lnSpc>
              <a:spcBef>
                <a:spcPts val="0"/>
              </a:spcBef>
              <a:spcAft>
                <a:spcPts val="0"/>
              </a:spcAft>
              <a:buClr>
                <a:schemeClr val="dk2"/>
              </a:buClr>
              <a:buSzPts val="2800"/>
              <a:buFont typeface="Times New Roman"/>
              <a:buNone/>
            </a:pPr>
            <a:r>
              <a:rPr lang="en-US" sz="2800" b="1" i="0" u="none">
                <a:solidFill>
                  <a:schemeClr val="dk2"/>
                </a:solidFill>
                <a:latin typeface="Times New Roman"/>
                <a:ea typeface="Times New Roman"/>
                <a:cs typeface="Times New Roman"/>
                <a:sym typeface="Times New Roman"/>
              </a:rPr>
              <a:t>Ví dụ: Lớp Author và Lớp Book (tt)</a:t>
            </a:r>
            <a:endParaRPr/>
          </a:p>
        </p:txBody>
      </p:sp>
      <p:sp>
        <p:nvSpPr>
          <p:cNvPr id="207" name="Google Shape;207;p9"/>
          <p:cNvSpPr txBox="1"/>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UIT, VNU-HCM</a:t>
            </a:r>
            <a:endParaRPr/>
          </a:p>
        </p:txBody>
      </p:sp>
      <p:sp>
        <p:nvSpPr>
          <p:cNvPr id="208" name="Google Shape;208;p9"/>
          <p:cNvSpPr txBox="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Công nghệ Java</a:t>
            </a:r>
            <a:endParaRPr/>
          </a:p>
        </p:txBody>
      </p:sp>
      <p:sp>
        <p:nvSpPr>
          <p:cNvPr id="209" name="Google Shape;209;p9"/>
          <p:cNvSpPr txBox="1"/>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Times New Roman"/>
              <a:buNone/>
            </a:pPr>
            <a:fld id="{00000000-1234-1234-1234-123412341234}" type="slidenum">
              <a:rPr lang="en-US" sz="1500" b="0" i="0" u="none">
                <a:solidFill>
                  <a:schemeClr val="dk1"/>
                </a:solidFill>
                <a:latin typeface="Times New Roman"/>
                <a:ea typeface="Times New Roman"/>
                <a:cs typeface="Times New Roman"/>
                <a:sym typeface="Times New Roman"/>
              </a:rPr>
              <a:t>9</a:t>
            </a:fld>
            <a:endParaRPr/>
          </a:p>
        </p:txBody>
      </p:sp>
      <p:pic>
        <p:nvPicPr>
          <p:cNvPr id="210" name="Google Shape;210;p9" descr="A screenshot of a social media post&#10;&#10;Description automatically generated"/>
          <p:cNvPicPr preferRelativeResize="0"/>
          <p:nvPr/>
        </p:nvPicPr>
        <p:blipFill rotWithShape="1">
          <a:blip r:embed="rId3">
            <a:alphaModFix/>
          </a:blip>
          <a:srcRect/>
          <a:stretch/>
        </p:blipFill>
        <p:spPr>
          <a:xfrm>
            <a:off x="2108200" y="1828800"/>
            <a:ext cx="8283575" cy="4276725"/>
          </a:xfrm>
          <a:prstGeom prst="rect">
            <a:avLst/>
          </a:prstGeom>
          <a:noFill/>
          <a:ln>
            <a:noFill/>
          </a:ln>
        </p:spPr>
      </p:pic>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1991</Words>
  <Application>Microsoft Macintosh PowerPoint</Application>
  <PresentationFormat>Widescreen</PresentationFormat>
  <Paragraphs>367</Paragraphs>
  <Slides>63</Slides>
  <Notes>63</Notes>
  <HiddenSlides>26</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63</vt:i4>
      </vt:variant>
    </vt:vector>
  </HeadingPairs>
  <TitlesOfParts>
    <vt:vector size="69" baseType="lpstr">
      <vt:lpstr>Arial</vt:lpstr>
      <vt:lpstr>Noto Sans Symbols</vt:lpstr>
      <vt:lpstr>Times New Roman</vt:lpstr>
      <vt:lpstr>Verdana</vt:lpstr>
      <vt:lpstr>Profile</vt:lpstr>
      <vt:lpstr>1_Profile</vt:lpstr>
      <vt:lpstr>PowerPoint Presentation</vt:lpstr>
      <vt:lpstr>Mục tiêu bài học</vt:lpstr>
      <vt:lpstr>Sử dụng lại các lớp đã xây dựng như thế nào?</vt:lpstr>
      <vt:lpstr>Hợp thành (Composition)</vt:lpstr>
      <vt:lpstr>Ví dụ: Lớp Author và Lớp Book</vt:lpstr>
      <vt:lpstr>Ví dụ: Lớp Author và Lớp Book (tt)</vt:lpstr>
      <vt:lpstr>Bài tập: Viết một chương trình Java đơn giản</vt:lpstr>
      <vt:lpstr>Ví dụ: Lớp Author và Lớp Book (tt)</vt:lpstr>
      <vt:lpstr>Ví dụ: Lớp Author và Lớp Book (tt)</vt:lpstr>
      <vt:lpstr>Ví dụ: Lớp Point và Lớp Line</vt:lpstr>
      <vt:lpstr>Ví dụ: Lớp Point và Lớp Line (tt)</vt:lpstr>
      <vt:lpstr>Kế thừa (Inheritance)</vt:lpstr>
      <vt:lpstr>Kế thừa (tt)</vt:lpstr>
      <vt:lpstr>Kế thừa (tt)</vt:lpstr>
      <vt:lpstr>Kế thừa (tt)</vt:lpstr>
      <vt:lpstr>Ví dụ: Lớp Circle và Lớp Cylinder</vt:lpstr>
      <vt:lpstr>Ví dụ: Lớp Circle và Lớp Cylinder (tt)</vt:lpstr>
      <vt:lpstr>Ví dụ: Lớp Circle và Lớp Cylinder (tt)</vt:lpstr>
      <vt:lpstr>Ví dụ: Lớp Circle và Lớp Cylinder (tt)</vt:lpstr>
      <vt:lpstr>Ví dụ: Lớp Circle và Lớp Cylinder (tt)</vt:lpstr>
      <vt:lpstr>Ví dụ: Lớp Circle và Lớp Cylinder (tt)</vt:lpstr>
      <vt:lpstr>Phương thức ghi đè (Method Overriding)</vt:lpstr>
      <vt:lpstr>Phương thức ghi đè (tt)</vt:lpstr>
      <vt:lpstr>Từ khóa "super"</vt:lpstr>
      <vt:lpstr>Thông tin thêm về các Constructors</vt:lpstr>
      <vt:lpstr>Đơn kế thừa (Single Inheritance)</vt:lpstr>
      <vt:lpstr>Ví dụ: Lớp cha Person và các lớp con của nó</vt:lpstr>
      <vt:lpstr>Lớp cha Person.java</vt:lpstr>
      <vt:lpstr>Lớp con Student.java</vt:lpstr>
      <vt:lpstr>Lớp con Student.java (tt)</vt:lpstr>
      <vt:lpstr>Lớp con Teacher.java</vt:lpstr>
      <vt:lpstr>Lớp con Teacher.java (tt)</vt:lpstr>
      <vt:lpstr>Kiểm thử (TestPerson.java)</vt:lpstr>
      <vt:lpstr>Kết quả đầu ra</vt:lpstr>
      <vt:lpstr>Quy tắc ngón tay cái</vt:lpstr>
      <vt:lpstr>Khả năng thay thế</vt:lpstr>
      <vt:lpstr>Khả năng thay thế (tt)</vt:lpstr>
      <vt:lpstr>Ví dụ: Lớp Shape và các lớp con của nó</vt:lpstr>
      <vt:lpstr>Lớp cha Shape.java</vt:lpstr>
      <vt:lpstr>Lớp con Rectangle.java</vt:lpstr>
      <vt:lpstr>Lớp con Triangle.java</vt:lpstr>
      <vt:lpstr>Kiểm thử (TestShape.java)</vt:lpstr>
      <vt:lpstr>Kết quả đầu ra mong đợi là:</vt:lpstr>
      <vt:lpstr>PowerPoint Presentation</vt:lpstr>
      <vt:lpstr>Ví dụ: Lớp Monster và các lớp con của nó</vt:lpstr>
      <vt:lpstr>Lớp cha Monster.java</vt:lpstr>
      <vt:lpstr>Lớp con FireMonster.java</vt:lpstr>
      <vt:lpstr>Lớp con WaterMonster.java</vt:lpstr>
      <vt:lpstr>Lớp con StoneMonster.java</vt:lpstr>
      <vt:lpstr>Kiểm thử (TestMonster.java)</vt:lpstr>
      <vt:lpstr>Phương thức trừu tượng (Abstract Method) và Lớp trừu tượng (Abstract Class)</vt:lpstr>
      <vt:lpstr>Ví dụ: Lớp Shape và các lớp con của nó</vt:lpstr>
      <vt:lpstr>Ví dụ: Lớp Shape và các lớp con của nó (tt)</vt:lpstr>
      <vt:lpstr>Interface</vt:lpstr>
      <vt:lpstr>Ví dụ: Interface Shape và các triển khai (Implementations) của nó</vt:lpstr>
      <vt:lpstr>Ví dụ: Interface Shape và các triển khai (Implementations) của nó (tt)</vt:lpstr>
      <vt:lpstr>Ví dụ: Interface Shape và các triển khai (Implementations) của nó (tt)</vt:lpstr>
      <vt:lpstr>Ví dụ: Interface Shape và các triển khai (Implementations) của nó (tt)</vt:lpstr>
      <vt:lpstr>Ví dụ: Interface Shape và các triển khai (Implementations) của nó (tt)</vt:lpstr>
      <vt:lpstr>Triển khai nhiều Interfaces</vt:lpstr>
      <vt:lpstr>Suy nghĩ thêm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xp sp2 Full</dc:creator>
  <cp:lastModifiedBy>Nguyễn Văn Kiệt</cp:lastModifiedBy>
  <cp:revision>1</cp:revision>
  <dcterms:created xsi:type="dcterms:W3CDTF">2011-10-18T13:51:08Z</dcterms:created>
  <dcterms:modified xsi:type="dcterms:W3CDTF">2023-04-01T05:05:33Z</dcterms:modified>
</cp:coreProperties>
</file>