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308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30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7" r:id="rId26"/>
    <p:sldId id="288" r:id="rId27"/>
    <p:sldId id="306" r:id="rId28"/>
    <p:sldId id="307" r:id="rId29"/>
  </p:sldIdLst>
  <p:sldSz cx="12192000" cy="6858000"/>
  <p:notesSz cx="7045325" cy="9345613"/>
  <p:embeddedFontLst>
    <p:embeddedFont>
      <p:font typeface="Tahoma" panose="020B0604030504040204" pitchFamily="34" charset="0"/>
      <p:regular r:id="rId31"/>
      <p:bold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Tc5W1qRpv6ztO/GM6NRkrcJcn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107571-75BC-43AB-B6B1-EE45E9192197}">
  <a:tblStyle styleId="{2E107571-75BC-43AB-B6B1-EE45E91921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6" autoAdjust="0"/>
    <p:restoredTop sz="74762" autoAdjust="0"/>
  </p:normalViewPr>
  <p:slideViewPr>
    <p:cSldViewPr snapToGrid="0">
      <p:cViewPr varScale="1">
        <p:scale>
          <a:sx n="94" d="100"/>
          <a:sy n="94" d="100"/>
        </p:scale>
        <p:origin x="8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/>
          </a:p>
        </p:txBody>
      </p:sp>
      <p:sp>
        <p:nvSpPr>
          <p:cNvPr id="104" name="Google Shape;104;p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Dữ liệu nguyên thủy (Primitive Data Types) là các kiểu dữ liệu được Java cung cấp sẵn cho chúng ta sử dụng.</a:t>
            </a:r>
            <a:endParaRPr dirty="0"/>
          </a:p>
        </p:txBody>
      </p:sp>
      <p:sp>
        <p:nvSpPr>
          <p:cNvPr id="234" name="Google Shape;234;p1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 Java 8 có các kiểu dữ liệu cơ bản sau:  byte, short, int, long, char, boolean, float, và double.</a:t>
            </a:r>
            <a:endParaRPr dirty="0"/>
          </a:p>
        </p:txBody>
      </p:sp>
      <p:sp>
        <p:nvSpPr>
          <p:cNvPr id="244" name="Google Shape;244;p1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2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2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475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4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8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29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0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31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38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*= 2; </a:t>
            </a:r>
            <a:endParaRPr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+= y - 2; </a:t>
            </a:r>
            <a:endParaRPr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sum += num; </a:t>
            </a:r>
            <a:endParaRPr/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 /= (x+5)</a:t>
            </a:r>
            <a:endParaRPr/>
          </a:p>
        </p:txBody>
      </p:sp>
      <p:sp>
        <p:nvSpPr>
          <p:cNvPr id="440" name="Google Shape;440;p3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7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reserved words = key 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vi-VN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ngôn ngữ lập trình, </a:t>
            </a:r>
            <a:r>
              <a:rPr lang="vi-VN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định danh</a:t>
            </a: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được sử dụng với mục đích nhận biết, phân biệt. </a:t>
            </a:r>
            <a:r>
              <a:rPr lang="vi-VN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Trong Java</a:t>
            </a: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một </a:t>
            </a:r>
            <a:r>
              <a:rPr lang="vi-VN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định danh</a:t>
            </a: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có thể </a:t>
            </a:r>
            <a:r>
              <a:rPr lang="vi-VN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vi-VN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tên một class, tên một phương thức, tên một biến.</a:t>
            </a:r>
            <a:endParaRPr dirty="0"/>
          </a:p>
        </p:txBody>
      </p:sp>
      <p:sp>
        <p:nvSpPr>
          <p:cNvPr id="144" name="Google Shape;144;p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My Variable (it contains a space)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123gkk (it begins with numbers)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a+c (plus sign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variable-2 (the hyphen is not allowed)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sum_&amp;_difference (ampersand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O’Reilly (the apostrophe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My Variable (it contains a space)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123gkk (it begins with numbers)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a+c (plus sign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variable-2 (the hyphen is not allowed)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sum_&amp;_difference (ampersand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O’Reilly (the apostrophe is not an alphanumeric character)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470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/>
              <a:t>Member variable</a:t>
            </a:r>
            <a:r>
              <a:rPr lang="en-US"/>
              <a:t>, </a:t>
            </a:r>
            <a:r>
              <a:rPr lang="en-US" i="1"/>
              <a:t>instance variable</a:t>
            </a:r>
            <a:r>
              <a:rPr lang="en-US"/>
              <a:t>, and </a:t>
            </a:r>
            <a:r>
              <a:rPr lang="en-US" i="1"/>
              <a:t>field</a:t>
            </a:r>
            <a:r>
              <a:rPr lang="en-US"/>
              <a:t> are different words that mean the same thing. </a:t>
            </a:r>
            <a:r>
              <a:rPr lang="en-US" i="1"/>
              <a:t>Field</a:t>
            </a:r>
            <a:r>
              <a:rPr lang="en-US"/>
              <a:t> is the preferred term in Java. </a:t>
            </a:r>
            <a:r>
              <a:rPr lang="en-US" i="1"/>
              <a:t>Member variable</a:t>
            </a:r>
            <a:r>
              <a:rPr lang="en-US"/>
              <a:t> is the preferred term in C++.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i="1"/>
              <a:t>Member variable</a:t>
            </a:r>
            <a:r>
              <a:rPr lang="en-US"/>
              <a:t>, </a:t>
            </a:r>
            <a:r>
              <a:rPr lang="en-US" i="1"/>
              <a:t>instance variable</a:t>
            </a:r>
            <a:r>
              <a:rPr lang="en-US"/>
              <a:t>, and </a:t>
            </a:r>
            <a:r>
              <a:rPr lang="en-US" i="1"/>
              <a:t>field</a:t>
            </a:r>
            <a:r>
              <a:rPr lang="en-US"/>
              <a:t> are different words that mean the same thing. </a:t>
            </a:r>
            <a:r>
              <a:rPr lang="en-US" i="1"/>
              <a:t>Field</a:t>
            </a:r>
            <a:r>
              <a:rPr lang="en-US"/>
              <a:t> is the preferred term in Java. </a:t>
            </a:r>
            <a:r>
              <a:rPr lang="en-US" i="1"/>
              <a:t>Member variable</a:t>
            </a:r>
            <a:r>
              <a:rPr lang="en-US"/>
              <a:t> is the preferred term in C++.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01675"/>
            <a:ext cx="6227763" cy="350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9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body" idx="1"/>
          </p:nvPr>
        </p:nvSpPr>
        <p:spPr>
          <a:xfrm>
            <a:off x="75564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8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8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5943" lvl="4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131" lvl="5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320" lvl="6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509" lvl="7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697" lvl="8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5943" lvl="4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131" lvl="5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320" lvl="6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509" lvl="7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697" lvl="8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3" name="Google Shape;83;p69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lvl="0" indent="-228594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377" lvl="1" indent="-228594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566" lvl="2" indent="-228594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754" lvl="3" indent="-228594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5943" lvl="4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131" lvl="5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320" lvl="6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509" lvl="7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697" lvl="8" indent="-228594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8099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377" lvl="1" indent="-355591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754" lvl="3" indent="-330192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5943" lvl="4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131" lvl="5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320" lvl="6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509" lvl="7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697" lvl="8" indent="-330192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0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1" name="Google Shape;91;p70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40639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377" lvl="1" indent="-38099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566" lvl="2" indent="-355591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92" name="Google Shape;92;p70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1"/>
          <p:cNvSpPr txBox="1"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189" lvl="0" indent="-228594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377" lvl="1" indent="-228594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566" lvl="2" indent="-228594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754" lvl="3" indent="-228594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5943" lvl="4" indent="-228594" algn="l">
              <a:spcBef>
                <a:spcPts val="351"/>
              </a:spcBef>
              <a:spcAft>
                <a:spcPts val="0"/>
              </a:spcAft>
              <a:buSzPts val="1400"/>
              <a:buNone/>
              <a:defRPr sz="1400"/>
            </a:lvl5pPr>
            <a:lvl6pPr marL="2743131" lvl="5" indent="-228594" algn="l">
              <a:spcBef>
                <a:spcPts val="351"/>
              </a:spcBef>
              <a:spcAft>
                <a:spcPts val="0"/>
              </a:spcAft>
              <a:buSzPts val="1400"/>
              <a:buNone/>
              <a:defRPr sz="1400"/>
            </a:lvl6pPr>
            <a:lvl7pPr marL="3200320" lvl="6" indent="-228594" algn="l">
              <a:spcBef>
                <a:spcPts val="351"/>
              </a:spcBef>
              <a:spcAft>
                <a:spcPts val="0"/>
              </a:spcAft>
              <a:buSzPts val="1400"/>
              <a:buNone/>
              <a:defRPr sz="1400"/>
            </a:lvl7pPr>
            <a:lvl8pPr marL="3657509" lvl="7" indent="-228594" algn="l">
              <a:spcBef>
                <a:spcPts val="351"/>
              </a:spcBef>
              <a:spcAft>
                <a:spcPts val="0"/>
              </a:spcAft>
              <a:buSzPts val="1400"/>
              <a:buNone/>
              <a:defRPr sz="1400"/>
            </a:lvl8pPr>
            <a:lvl9pPr marL="4114697" lvl="8" indent="-228594" algn="l">
              <a:spcBef>
                <a:spcPts val="351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7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>
            <a:spLocks noGrp="1"/>
          </p:cNvSpPr>
          <p:nvPr>
            <p:ph type="title"/>
          </p:nvPr>
        </p:nvSpPr>
        <p:spPr>
          <a:xfrm>
            <a:off x="768351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0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60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3"/>
          </p:nvPr>
        </p:nvSpPr>
        <p:spPr>
          <a:xfrm>
            <a:off x="6191251" y="39624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1"/>
          <p:cNvSpPr txBox="1">
            <a:spLocks noGrp="1"/>
          </p:cNvSpPr>
          <p:nvPr>
            <p:ph type="title"/>
          </p:nvPr>
        </p:nvSpPr>
        <p:spPr>
          <a:xfrm>
            <a:off x="768351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1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body" idx="2"/>
          </p:nvPr>
        </p:nvSpPr>
        <p:spPr>
          <a:xfrm>
            <a:off x="6191251" y="17526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body" idx="3"/>
          </p:nvPr>
        </p:nvSpPr>
        <p:spPr>
          <a:xfrm>
            <a:off x="6191251" y="3962400"/>
            <a:ext cx="5232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2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 rot="5400000">
            <a:off x="7242176" y="1827744"/>
            <a:ext cx="5715000" cy="266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body" idx="1"/>
          </p:nvPr>
        </p:nvSpPr>
        <p:spPr>
          <a:xfrm rot="5400000">
            <a:off x="1801284" y="-740834"/>
            <a:ext cx="5715000" cy="780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63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4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1"/>
          </p:nvPr>
        </p:nvSpPr>
        <p:spPr>
          <a:xfrm rot="5400000">
            <a:off x="3956049" y="-1447800"/>
            <a:ext cx="42672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377" lvl="1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566" lvl="2" indent="-342891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754" lvl="3" indent="-34289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5943" lvl="4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5pPr>
            <a:lvl6pPr marL="2743131" lvl="5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6pPr>
            <a:lvl7pPr marL="3200320" lvl="6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7pPr>
            <a:lvl8pPr marL="3657509" lvl="7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8pPr>
            <a:lvl9pPr marL="4114697" lvl="8" indent="-342891" algn="l">
              <a:spcBef>
                <a:spcPts val="451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6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5943" lvl="4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131" lvl="5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320" lvl="6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509" lvl="7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697" lvl="8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6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431789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377" lvl="1" indent="-40639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566" lvl="2" indent="-38099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754" lvl="3" indent="-355591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5943" lvl="4" indent="-355591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131" lvl="5" indent="-355591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320" lvl="6" indent="-355591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509" lvl="7" indent="-355591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697" lvl="8" indent="-355591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228594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377" lvl="1" indent="-228594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566" lvl="2" indent="-228594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754" lvl="3" indent="-228594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5943" lvl="4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131" lvl="5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320" lvl="6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509" lvl="7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697" lvl="8" indent="-228594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768349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75564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/>
          <p:nvPr/>
        </p:nvSpPr>
        <p:spPr>
          <a:xfrm>
            <a:off x="812804" y="1566867"/>
            <a:ext cx="10610849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58"/>
          <p:cNvCxnSpPr/>
          <p:nvPr/>
        </p:nvCxnSpPr>
        <p:spPr>
          <a:xfrm>
            <a:off x="812800" y="6172200"/>
            <a:ext cx="10566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4;p58"/>
          <p:cNvSpPr txBox="1">
            <a:spLocks noGrp="1"/>
          </p:cNvSpPr>
          <p:nvPr>
            <p:ph type="dt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5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>
            <a:spLocks noGrp="1"/>
          </p:cNvSpPr>
          <p:nvPr>
            <p:ph type="body" idx="1"/>
          </p:nvPr>
        </p:nvSpPr>
        <p:spPr>
          <a:xfrm>
            <a:off x="2100263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ts val="3600"/>
              <a:buNone/>
            </a:pP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Chương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 dirty="0"/>
          </a:p>
          <a:p>
            <a:pPr marL="0" indent="0" algn="ctr">
              <a:spcBef>
                <a:spcPts val="680"/>
              </a:spcBef>
              <a:buSzPts val="3400"/>
              <a:buNone/>
            </a:pPr>
            <a:r>
              <a:rPr lang="en-US" sz="34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CORE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 dirty="0"/>
          </a:p>
        </p:txBody>
      </p:sp>
      <p:sp>
        <p:nvSpPr>
          <p:cNvPr id="110" name="Google Shape;110;p1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</a:t>
            </a:fld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037" y="144463"/>
            <a:ext cx="1452563" cy="12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-2743200" y="990601"/>
            <a:ext cx="1841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3" name="Google Shape;113;p1" descr="A close up of a logo &#10; 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8167" y="1826881"/>
            <a:ext cx="1805144" cy="24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6;p1"/>
          <p:cNvSpPr txBox="1">
            <a:spLocks noGrp="1"/>
          </p:cNvSpPr>
          <p:nvPr>
            <p:ph type="title"/>
          </p:nvPr>
        </p:nvSpPr>
        <p:spPr>
          <a:xfrm>
            <a:off x="3006730" y="285754"/>
            <a:ext cx="6886575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TP.HCM</a:t>
            </a:r>
            <a:b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 dirty="0"/>
          </a:p>
        </p:txBody>
      </p:sp>
      <p:sp>
        <p:nvSpPr>
          <p:cNvPr id="14" name="Google Shape;114;p1"/>
          <p:cNvSpPr txBox="1"/>
          <p:nvPr/>
        </p:nvSpPr>
        <p:spPr>
          <a:xfrm>
            <a:off x="4210355" y="3891394"/>
            <a:ext cx="5538952" cy="192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Văn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Kiệt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  <p:pic>
        <p:nvPicPr>
          <p:cNvPr id="12" name="Picture 11" descr="A picture containing box, sign&#10;&#10;Description automatically generated">
            <a:extLst>
              <a:ext uri="{FF2B5EF4-FFF2-40B4-BE49-F238E27FC236}">
                <a16:creationId xmlns:a16="http://schemas.microsoft.com/office/drawing/2014/main" id="{97A72546-B4DC-AE46-87AE-3A5320B7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379" y="1826886"/>
            <a:ext cx="26416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endParaRPr dirty="0"/>
          </a:p>
        </p:txBody>
      </p:sp>
      <p:sp>
        <p:nvSpPr>
          <p:cNvPr id="227" name="Google Shape;227;p17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10</a:t>
            </a:fld>
            <a:endParaRPr/>
          </a:p>
        </p:txBody>
      </p:sp>
      <p:pic>
        <p:nvPicPr>
          <p:cNvPr id="230" name="Google Shape;230;p1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0263" y="1964533"/>
            <a:ext cx="7772400" cy="38369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>
            <a:spLocks noGrp="1"/>
          </p:cNvSpPr>
          <p:nvPr>
            <p:ph type="title"/>
          </p:nvPr>
        </p:nvSpPr>
        <p:spPr>
          <a:xfrm>
            <a:off x="805221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(Data Types)</a:t>
            </a:r>
            <a:endParaRPr dirty="0"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1"/>
          </p:nvPr>
        </p:nvSpPr>
        <p:spPr>
          <a:xfrm>
            <a:off x="805221" y="1752600"/>
            <a:ext cx="1060431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SzPts val="30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thủy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(Primitive data type)</a:t>
            </a:r>
            <a:endParaRPr dirty="0"/>
          </a:p>
          <a:p>
            <a:pPr marL="469888" indent="-469888" algn="just">
              <a:spcBef>
                <a:spcPts val="600"/>
              </a:spcBef>
              <a:buSzPts val="30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(Reference data type)</a:t>
            </a:r>
            <a:endParaRPr dirty="0"/>
          </a:p>
        </p:txBody>
      </p:sp>
      <p:sp>
        <p:nvSpPr>
          <p:cNvPr id="238" name="Google Shape;238;p18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11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thủy</a:t>
            </a:r>
            <a:endParaRPr dirty="0"/>
          </a:p>
        </p:txBody>
      </p:sp>
      <p:sp>
        <p:nvSpPr>
          <p:cNvPr id="247" name="Google Shape;247;p19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12</a:t>
            </a:fld>
            <a:endParaRPr/>
          </a:p>
        </p:txBody>
      </p:sp>
      <p:pic>
        <p:nvPicPr>
          <p:cNvPr id="250" name="Google Shape;250;p19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9717" y="1905000"/>
            <a:ext cx="6745287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577015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thủy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pic>
        <p:nvPicPr>
          <p:cNvPr id="257" name="Google Shape;257;p20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00263" y="1905003"/>
            <a:ext cx="7848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60" name="Google Shape;260;p20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13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818866" y="304805"/>
            <a:ext cx="10645253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(Type Casting)</a:t>
            </a:r>
            <a:endParaRPr dirty="0"/>
          </a:p>
        </p:txBody>
      </p:sp>
      <p:sp>
        <p:nvSpPr>
          <p:cNvPr id="277" name="Google Shape;277;p22"/>
          <p:cNvSpPr txBox="1">
            <a:spLocks noGrp="1"/>
          </p:cNvSpPr>
          <p:nvPr>
            <p:ph type="body" idx="1"/>
          </p:nvPr>
        </p:nvSpPr>
        <p:spPr>
          <a:xfrm>
            <a:off x="818869" y="1752600"/>
            <a:ext cx="1064525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algn="just">
              <a:spcBef>
                <a:spcPts val="0"/>
              </a:spcBef>
              <a:buSzPts val="2200"/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vị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nhỏ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endParaRPr lang="en-US" sz="22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08028" lvl="1" indent="0" algn="just">
              <a:spcBef>
                <a:spcPts val="440"/>
              </a:spcBef>
              <a:buSzPts val="2200"/>
              <a:buNone/>
            </a:pPr>
            <a:r>
              <a:rPr lang="fr-FR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&lt;ten_bien_2&gt; = (</a:t>
            </a:r>
            <a:r>
              <a:rPr lang="fr-FR" sz="22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fr-FR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&lt;ten_bien_1&gt;</a:t>
            </a:r>
            <a:endParaRPr lang="fr-FR" dirty="0"/>
          </a:p>
          <a:p>
            <a:pPr marL="908028" lvl="1" indent="0" algn="just">
              <a:spcBef>
                <a:spcPts val="440"/>
              </a:spcBef>
              <a:buSzPts val="2200"/>
              <a:buNone/>
            </a:pPr>
            <a:r>
              <a:rPr lang="fr-FR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fr-FR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fr-FR" sz="22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fr-FR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i = (</a:t>
            </a:r>
            <a:r>
              <a:rPr lang="fr-FR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fr-FR" sz="2200" b="1" dirty="0">
                <a:latin typeface="Times New Roman"/>
                <a:ea typeface="Times New Roman"/>
                <a:cs typeface="Times New Roman"/>
                <a:sym typeface="Times New Roman"/>
              </a:rPr>
              <a:t>)3.0</a:t>
            </a:r>
            <a:endParaRPr lang="en-US" sz="2200" b="1" i="1"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342891" algn="just">
              <a:spcBef>
                <a:spcPts val="0"/>
              </a:spcBef>
              <a:buSzPts val="2200"/>
              <a:buFont typeface="Wingdings" panose="05000000000000000000" pitchFamily="2" charset="2"/>
              <a:buChar char="v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vị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lớn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: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Không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cần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ép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200" b="1" i="1" dirty="0" err="1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kiểu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0" algn="just">
              <a:spcBef>
                <a:spcPts val="440"/>
              </a:spcBef>
              <a:buSzPts val="22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: double d = 3;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0" algn="just">
              <a:spcBef>
                <a:spcPts val="440"/>
              </a:spcBef>
              <a:buSzPts val="2200"/>
              <a:buNone/>
            </a:pPr>
            <a:endParaRPr dirty="0"/>
          </a:p>
        </p:txBody>
      </p:sp>
      <p:sp>
        <p:nvSpPr>
          <p:cNvPr id="278" name="Google Shape;278;p22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14</a:t>
            </a:fld>
            <a:endParaRPr/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l="24530" t="42247" r="7543" b="31352"/>
          <a:stretch/>
        </p:blipFill>
        <p:spPr>
          <a:xfrm>
            <a:off x="2286000" y="4093487"/>
            <a:ext cx="7315200" cy="179228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288" name="Google Shape;288;p23"/>
          <p:cNvSpPr txBox="1">
            <a:spLocks noGrp="1"/>
          </p:cNvSpPr>
          <p:nvPr>
            <p:ph type="body" idx="1"/>
          </p:nvPr>
        </p:nvSpPr>
        <p:spPr>
          <a:xfrm>
            <a:off x="832517" y="1749425"/>
            <a:ext cx="106179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SzPts val="2200"/>
              <a:buFont typeface="Noto Sans Symbols"/>
              <a:buChar char="❖"/>
            </a:pP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Không thể chuyển đổi giữa kiểu boolean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sang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 int và ngược lại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 algn="just">
              <a:spcBef>
                <a:spcPts val="440"/>
              </a:spcBef>
              <a:buSzPts val="2200"/>
              <a:buFont typeface="Noto Sans Symbols"/>
              <a:buChar char="❖"/>
            </a:pP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đổi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469888" indent="-469888" algn="just">
              <a:spcBef>
                <a:spcPts val="0"/>
              </a:spcBef>
              <a:buSzPts val="2200"/>
              <a:buFont typeface="Verdana"/>
              <a:buAutoNum type="arabicPeriod"/>
            </a:pP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Nếu một trong các toán hạng là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, toán hạng kia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 được chuyển thành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double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9888" indent="-469888" algn="just">
              <a:spcBef>
                <a:spcPts val="0"/>
              </a:spcBef>
              <a:buSzPts val="2200"/>
              <a:buFont typeface="Verdana"/>
              <a:buAutoNum type="arabicPeriod"/>
            </a:pP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Ngược lại, nếu một trong các toán hạng là </a:t>
            </a:r>
            <a:r>
              <a:rPr lang="vi-V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, thì toán hạng còn lại sẽ được chuyển thành </a:t>
            </a:r>
            <a:r>
              <a:rPr lang="vi-V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9888" indent="-469888" algn="just">
              <a:spcBef>
                <a:spcPts val="0"/>
              </a:spcBef>
              <a:buSzPts val="2200"/>
              <a:buFont typeface="Verdana"/>
              <a:buAutoNum type="arabicPeriod"/>
            </a:pP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Ngược lại, nếu một trong các toán hạng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, toán hạng kia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 được chuyển thành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long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9888" indent="-469888" algn="just">
              <a:spcBef>
                <a:spcPts val="0"/>
              </a:spcBef>
              <a:buSzPts val="2200"/>
              <a:buFont typeface="Verdana"/>
              <a:buAutoNum type="arabicPeriod"/>
            </a:pP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Ngược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, cả hai toán hạng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vi-VN" sz="2200" dirty="0">
                <a:latin typeface="Times New Roman"/>
                <a:ea typeface="Times New Roman"/>
                <a:cs typeface="Times New Roman"/>
                <a:sym typeface="Times New Roman"/>
              </a:rPr>
              <a:t> được chuyển thành </a:t>
            </a:r>
            <a:r>
              <a:rPr lang="vi-V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9888" indent="-469888" algn="just">
              <a:spcBef>
                <a:spcPts val="440"/>
              </a:spcBef>
              <a:buSzPts val="2200"/>
              <a:buNone/>
            </a:pPr>
            <a:endParaRPr sz="2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330192">
              <a:spcBef>
                <a:spcPts val="440"/>
              </a:spcBef>
              <a:buSzPts val="2200"/>
              <a:buNone/>
            </a:pPr>
            <a:endParaRPr sz="2200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91" name="Google Shape;291;p23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15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31607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 kiểu (tt)</a:t>
            </a:r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1"/>
          </p:nvPr>
        </p:nvSpPr>
        <p:spPr>
          <a:xfrm>
            <a:off x="818870" y="1752600"/>
            <a:ext cx="1053607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SzPts val="3000"/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/>
              <a:t>1.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byte x = 5;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2. byte y = 10;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3. byte z = x + y; </a:t>
            </a:r>
            <a:endParaRPr dirty="0"/>
          </a:p>
        </p:txBody>
      </p:sp>
      <p:sp>
        <p:nvSpPr>
          <p:cNvPr id="299" name="Google Shape;299;p24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16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5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31607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Ép kiểu (tt)</a:t>
            </a:r>
            <a:endParaRPr/>
          </a:p>
        </p:txBody>
      </p:sp>
      <p:sp>
        <p:nvSpPr>
          <p:cNvPr id="298" name="Google Shape;298;p24"/>
          <p:cNvSpPr txBox="1">
            <a:spLocks noGrp="1"/>
          </p:cNvSpPr>
          <p:nvPr>
            <p:ph type="body" idx="1"/>
          </p:nvPr>
        </p:nvSpPr>
        <p:spPr>
          <a:xfrm>
            <a:off x="818870" y="1752600"/>
            <a:ext cx="1053607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SzPts val="3000"/>
              <a:buFont typeface="Arial"/>
              <a:buChar char="•"/>
            </a:pP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/>
              <a:t>1. </a:t>
            </a: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byte x = 5;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2. byte y = 10;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latin typeface="Times New Roman"/>
                <a:ea typeface="Times New Roman"/>
                <a:cs typeface="Times New Roman"/>
                <a:sym typeface="Times New Roman"/>
              </a:rPr>
              <a:t>3. byte z = x + y; 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Dòng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3?</a:t>
            </a:r>
            <a:endParaRPr dirty="0"/>
          </a:p>
          <a:p>
            <a:pPr marL="908028" lvl="1" indent="-436552" algn="just">
              <a:lnSpc>
                <a:spcPct val="150000"/>
              </a:lnSpc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Nên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byte z = (byte) (x + y);</a:t>
            </a:r>
            <a:endParaRPr dirty="0"/>
          </a:p>
        </p:txBody>
      </p:sp>
      <p:sp>
        <p:nvSpPr>
          <p:cNvPr id="299" name="Google Shape;299;p24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17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endParaRPr dirty="0"/>
          </a:p>
        </p:txBody>
      </p:sp>
      <p:sp>
        <p:nvSpPr>
          <p:cNvPr id="308" name="Google Shape;308;p25"/>
          <p:cNvSpPr txBox="1">
            <a:spLocks noGrp="1"/>
          </p:cNvSpPr>
          <p:nvPr>
            <p:ph type="body" idx="1"/>
          </p:nvPr>
        </p:nvSpPr>
        <p:spPr>
          <a:xfrm>
            <a:off x="818869" y="1728216"/>
            <a:ext cx="1060431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>
              <a:lnSpc>
                <a:spcPct val="150000"/>
              </a:lnSpc>
              <a:spcBef>
                <a:spcPts val="0"/>
              </a:spcBef>
              <a:buSzPts val="2200"/>
              <a:buFont typeface="Noto Sans Symbols"/>
              <a:buChar char="❖"/>
            </a:pP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endParaRPr dirty="0"/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None/>
            </a:pP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loai_doi_tuong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ten_bien_doi_tuong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&gt;;</a:t>
            </a:r>
            <a:endParaRPr dirty="0"/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Font typeface="Noto Sans Symbols"/>
              <a:buChar char="❖"/>
            </a:pP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Khởi tạo một đối tượng</a:t>
            </a:r>
            <a:endParaRPr sz="2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None/>
            </a:pP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loai_doi_tuong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 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ten_bien_doi_tuong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= 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loai_doi_tuong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Font typeface="Noto Sans Symbols"/>
              <a:buChar char="❖"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 cập các thành phần </a:t>
            </a:r>
            <a:r>
              <a:rPr lang="en-US" sz="2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đối tượng</a:t>
            </a:r>
            <a:endParaRPr dirty="0"/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None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ten_bien_doi_tuong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ten_thuoc_tinh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  <a:p>
            <a:pPr marL="469888" indent="-469888">
              <a:lnSpc>
                <a:spcPct val="150000"/>
              </a:lnSpc>
              <a:spcBef>
                <a:spcPts val="440"/>
              </a:spcBef>
              <a:buSzPts val="2200"/>
              <a:buNone/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ten_bien_doi_tuong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2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ten_phuong_thuc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</p:txBody>
      </p:sp>
      <p:sp>
        <p:nvSpPr>
          <p:cNvPr id="309" name="Google Shape;309;p25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18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318" name="Google Shape;318;p26"/>
          <p:cNvSpPr txBox="1">
            <a:spLocks noGrp="1"/>
          </p:cNvSpPr>
          <p:nvPr>
            <p:ph type="body" idx="1"/>
          </p:nvPr>
        </p:nvSpPr>
        <p:spPr>
          <a:xfrm>
            <a:off x="832517" y="1752600"/>
            <a:ext cx="106179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Font typeface="Noto Sans Symbols"/>
              <a:buChar char="❖"/>
            </a:pPr>
            <a:r>
              <a:rPr lang="en-US" sz="1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(Array)</a:t>
            </a:r>
            <a:endParaRPr dirty="0"/>
          </a:p>
          <a:p>
            <a:pPr marL="573072" lvl="1" indent="-287330" algn="just">
              <a:buFont typeface="Noto Sans Symbols"/>
              <a:buChar char="✔"/>
            </a:pPr>
            <a:r>
              <a:rPr lang="vi-VN" sz="2000" dirty="0">
                <a:latin typeface="Times New Roman"/>
                <a:ea typeface="Times New Roman"/>
                <a:cs typeface="Times New Roman"/>
                <a:sym typeface="Times New Roman"/>
              </a:rPr>
              <a:t>Mảng được sử dụng để lưu trữ nhiều giá trị cùng kiểu trong một biến duy nhất, thay vì khai báo các biến riêng biệt cho từng giá trị.</a:t>
            </a:r>
            <a:endParaRPr sz="2000" dirty="0"/>
          </a:p>
          <a:p>
            <a:pPr marL="573072" lvl="1" indent="-287330" algn="just">
              <a:buFont typeface="Noto Sans Symbols"/>
              <a:buChar char="✔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đó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3072" lvl="1" indent="-287330" algn="just">
              <a:buFont typeface="Noto Sans Symbols"/>
              <a:buChar char="✔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, ta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dấu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ngoặc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00" dirty="0" err="1">
                <a:latin typeface="Times New Roman"/>
                <a:ea typeface="Times New Roman"/>
                <a:cs typeface="Times New Roman"/>
                <a:sym typeface="Times New Roman"/>
              </a:rPr>
              <a:t>vuông</a:t>
            </a: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 []:</a:t>
            </a:r>
            <a:endParaRPr sz="19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 algn="just"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&gt;[]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ten_mang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&gt;; 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endParaRPr dirty="0"/>
          </a:p>
          <a:p>
            <a:pPr marL="469888" indent="-469888" algn="just"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ten_mang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&gt;[]; 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endParaRPr dirty="0"/>
          </a:p>
          <a:p>
            <a:pPr marL="469888" indent="-469888" algn="just"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&gt;[][]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ten_mang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&gt;; 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endParaRPr dirty="0"/>
          </a:p>
          <a:p>
            <a:pPr marL="469888" indent="-469888" algn="just">
              <a:buNone/>
            </a:pP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	&lt;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ten_mang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&gt;[][]; //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</a:t>
            </a:r>
            <a:r>
              <a:rPr lang="en-US" sz="18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chiều</a:t>
            </a:r>
            <a:endParaRPr dirty="0"/>
          </a:p>
        </p:txBody>
      </p:sp>
      <p:sp>
        <p:nvSpPr>
          <p:cNvPr id="319" name="Google Shape;319;p26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21" name="Google Shape;321;p26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19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05221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05222" y="1752600"/>
            <a:ext cx="92865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dirty="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  <a:sym typeface="Times New Roman"/>
              </a:rPr>
              <a:t>danh</a:t>
            </a:r>
            <a:endParaRPr dirty="0"/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endParaRPr dirty="0"/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dirty="0"/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khiển</a:t>
            </a:r>
            <a:endParaRPr dirty="0"/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bao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bọc</a:t>
            </a:r>
            <a:endParaRPr dirty="0"/>
          </a:p>
          <a:p>
            <a:pPr marL="469888" indent="-469888">
              <a:spcBef>
                <a:spcPts val="560"/>
              </a:spcBef>
              <a:buSzPts val="2800"/>
              <a:buFont typeface="Noto Sans Symbols"/>
              <a:buChar char="❖"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292093">
              <a:spcBef>
                <a:spcPts val="560"/>
              </a:spcBef>
              <a:buSzPts val="2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chiếu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1"/>
          </p:nvPr>
        </p:nvSpPr>
        <p:spPr>
          <a:xfrm>
            <a:off x="832517" y="1752600"/>
            <a:ext cx="106179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08028" lvl="1" indent="-126997">
              <a:lnSpc>
                <a:spcPct val="150000"/>
              </a:lnSpc>
              <a:spcBef>
                <a:spcPts val="0"/>
              </a:spcBef>
              <a:buSzPts val="2000"/>
              <a:buFont typeface="Tahoma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Khởi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908028" lvl="1" indent="0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	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arrInt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 	= {1, 2, 3}; </a:t>
            </a:r>
            <a:endParaRPr dirty="0"/>
          </a:p>
          <a:p>
            <a:pPr marL="908028" lvl="1" indent="0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	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arrChar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	= {‘a’, ‘b’, ‘c’};</a:t>
            </a:r>
            <a:endParaRPr dirty="0"/>
          </a:p>
          <a:p>
            <a:pPr marL="908028" lvl="1" indent="0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	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arrString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	= {“ABC”, “EFG”, “GHI”};</a:t>
            </a:r>
            <a:endParaRPr dirty="0"/>
          </a:p>
          <a:p>
            <a:pPr marL="908028" lvl="1" indent="-126997" algn="just">
              <a:lnSpc>
                <a:spcPct val="150000"/>
              </a:lnSpc>
              <a:spcBef>
                <a:spcPts val="400"/>
              </a:spcBef>
              <a:buSzPts val="2000"/>
              <a:buFont typeface="Tahoma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nhớ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endParaRPr dirty="0"/>
          </a:p>
          <a:p>
            <a:pPr marL="908028" lvl="1" indent="0" algn="just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[] 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arrInt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int[100];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908028" lvl="1" indent="0" algn="just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arrInt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[100]; // 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lỗi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908028" lvl="1" indent="0" algn="just">
              <a:lnSpc>
                <a:spcPct val="150000"/>
              </a:lnSpc>
              <a:spcBef>
                <a:spcPts val="320"/>
              </a:spcBef>
              <a:buSzPts val="16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mảng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</p:txBody>
      </p:sp>
      <p:sp>
        <p:nvSpPr>
          <p:cNvPr id="329" name="Google Shape;329;p27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20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1"/>
          </p:nvPr>
        </p:nvSpPr>
        <p:spPr>
          <a:xfrm>
            <a:off x="235975" y="1752600"/>
            <a:ext cx="1121450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476" lvl="1" indent="-514338">
              <a:spcBef>
                <a:spcPts val="0"/>
              </a:spcBef>
              <a:buSzPts val="2400"/>
              <a:buFont typeface="Noto Sans Symbols"/>
              <a:buChar char="❖"/>
            </a:pP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dirty="0"/>
          </a:p>
        </p:txBody>
      </p:sp>
      <p:sp>
        <p:nvSpPr>
          <p:cNvPr id="339" name="Google Shape;339;p28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21</a:t>
            </a:fld>
            <a:endParaRPr/>
          </a:p>
        </p:txBody>
      </p:sp>
      <p:pic>
        <p:nvPicPr>
          <p:cNvPr id="342" name="Google Shape;342;p2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703" y="2247903"/>
            <a:ext cx="5118100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 txBox="1"/>
          <p:nvPr/>
        </p:nvSpPr>
        <p:spPr>
          <a:xfrm>
            <a:off x="8229600" y="2278063"/>
            <a:ext cx="9906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10</a:t>
            </a:r>
            <a:endParaRPr/>
          </a:p>
          <a:p>
            <a:pPr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20</a:t>
            </a:r>
            <a:endParaRPr/>
          </a:p>
        </p:txBody>
      </p:sp>
      <p:sp>
        <p:nvSpPr>
          <p:cNvPr id="9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2100263" y="30480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Toán tử và Biểu thức (tt)</a:t>
            </a:r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body" idx="1"/>
          </p:nvPr>
        </p:nvSpPr>
        <p:spPr>
          <a:xfrm>
            <a:off x="2090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476" lvl="1" indent="-514338"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sz="28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Các toán tử thao tác với bit</a:t>
            </a:r>
            <a:endParaRPr/>
          </a:p>
          <a:p>
            <a:pPr marL="952476" lvl="1" indent="-336542">
              <a:spcBef>
                <a:spcPts val="560"/>
              </a:spcBef>
              <a:buSzPts val="2800"/>
              <a:buNone/>
            </a:pPr>
            <a:endParaRPr sz="2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292093">
              <a:spcBef>
                <a:spcPts val="560"/>
              </a:spcBef>
              <a:buSzPts val="2800"/>
              <a:buNone/>
            </a:pPr>
            <a:endParaRPr sz="2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22</a:t>
            </a:fld>
            <a:endParaRPr/>
          </a:p>
        </p:txBody>
      </p:sp>
      <p:graphicFrame>
        <p:nvGraphicFramePr>
          <p:cNvPr id="354" name="Google Shape;354;p29"/>
          <p:cNvGraphicFramePr/>
          <p:nvPr>
            <p:extLst>
              <p:ext uri="{D42A27DB-BD31-4B8C-83A1-F6EECF244321}">
                <p14:modId xmlns:p14="http://schemas.microsoft.com/office/powerpoint/2010/main" val="237628364"/>
              </p:ext>
            </p:extLst>
          </p:nvPr>
        </p:nvGraphicFramePr>
        <p:xfrm>
          <a:off x="3351217" y="2438403"/>
          <a:ext cx="5716576" cy="3047953"/>
        </p:xfrm>
        <a:graphic>
          <a:graphicData uri="http://schemas.openxmlformats.org/drawingml/2006/table">
            <a:tbl>
              <a:tblPr>
                <a:noFill/>
                <a:tableStyleId>{2E107571-75BC-43AB-B6B1-EE45E9192197}</a:tableStyleId>
              </a:tblPr>
              <a:tblGrid>
                <a:gridCol w="146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Ý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nghĩa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</a:t>
                      </a:r>
                      <a:endParaRPr sz="1100" b="1" dirty="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toán 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</a:t>
                      </a:r>
                      <a:endParaRPr sz="1100" b="1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</a:t>
                      </a:r>
                      <a:endParaRPr sz="1100" b="1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1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1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 </a:t>
                      </a:r>
                      <a:endParaRPr sz="1100" b="1" dirty="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^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toán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XOR 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&lt;&lt;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toán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Left Shift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&gt;&gt;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toán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Right Shift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</a:t>
                      </a:r>
                      <a:endParaRPr sz="1100" b="1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Phép</a:t>
                      </a:r>
                      <a:r>
                        <a:rPr lang="en-US" sz="2400" b="1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i="0" u="none" strike="noStrike" cap="none" baseline="0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1" i="0" u="none" strike="noStrike" cap="none" baseline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NOT</a:t>
                      </a:r>
                      <a:endParaRPr sz="1100" b="1" dirty="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>
            <a:spLocks noGrp="1"/>
          </p:cNvSpPr>
          <p:nvPr>
            <p:ph type="title"/>
          </p:nvPr>
        </p:nvSpPr>
        <p:spPr>
          <a:xfrm>
            <a:off x="818866" y="304805"/>
            <a:ext cx="10631605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Toán tử và Biểu thức (tt)</a:t>
            </a:r>
            <a:endParaRPr/>
          </a:p>
        </p:txBody>
      </p:sp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818869" y="1752600"/>
            <a:ext cx="1063160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476" lvl="1" indent="-514338"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sz="2800" i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logic</a:t>
            </a:r>
            <a:endParaRPr dirty="0"/>
          </a:p>
          <a:p>
            <a:pPr marL="952476" lvl="1" indent="-336542">
              <a:spcBef>
                <a:spcPts val="560"/>
              </a:spcBef>
              <a:buSzPts val="2800"/>
              <a:buNone/>
            </a:pPr>
            <a:endParaRPr sz="2800" b="1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888" indent="-292093">
              <a:spcBef>
                <a:spcPts val="560"/>
              </a:spcBef>
              <a:buSzPts val="2800"/>
              <a:buNone/>
            </a:pPr>
            <a:endParaRPr sz="2800" b="1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23</a:t>
            </a:fld>
            <a:endParaRPr/>
          </a:p>
        </p:txBody>
      </p:sp>
      <p:graphicFrame>
        <p:nvGraphicFramePr>
          <p:cNvPr id="365" name="Google Shape;365;p30"/>
          <p:cNvGraphicFramePr/>
          <p:nvPr>
            <p:extLst>
              <p:ext uri="{D42A27DB-BD31-4B8C-83A1-F6EECF244321}">
                <p14:modId xmlns:p14="http://schemas.microsoft.com/office/powerpoint/2010/main" val="2737733174"/>
              </p:ext>
            </p:extLst>
          </p:nvPr>
        </p:nvGraphicFramePr>
        <p:xfrm>
          <a:off x="3276605" y="2276475"/>
          <a:ext cx="6173776" cy="3794000"/>
        </p:xfrm>
        <a:graphic>
          <a:graphicData uri="http://schemas.openxmlformats.org/drawingml/2006/table">
            <a:tbl>
              <a:tblPr>
                <a:noFill/>
                <a:tableStyleId>{2E107571-75BC-43AB-B6B1-EE45E9192197}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Ý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nghĩa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=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sánh bằng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 sánh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khác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So sánh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lớn hơn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sánh nhỏ hơn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&gt;=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vi-VN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 sánh lớn hơn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hoặc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bằng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vi-VN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 sánh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nhỏ</a:t>
                      </a:r>
                      <a:r>
                        <a:rPr lang="vi-VN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hơn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hoặc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bằng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||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 hoặc (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OR)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&amp;&amp;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 và (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AND)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 phủ định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(NOT)</a:t>
                      </a:r>
                      <a:endParaRPr sz="1100"/>
                    </a:p>
                  </a:txBody>
                  <a:tcPr marL="9000" marR="9000" marT="301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31607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Biểu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1"/>
          </p:nvPr>
        </p:nvSpPr>
        <p:spPr>
          <a:xfrm>
            <a:off x="818869" y="1752600"/>
            <a:ext cx="1063160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476" lvl="1" indent="-514338">
              <a:spcBef>
                <a:spcPts val="0"/>
              </a:spcBef>
              <a:buSzPts val="2800"/>
              <a:buFont typeface="Noto Sans Symbols"/>
              <a:buChar char="❖"/>
            </a:pPr>
            <a:r>
              <a:rPr lang="en-US" sz="2800" i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b="1" dirty="0" err="1">
                <a:latin typeface="Times New Roman"/>
                <a:ea typeface="Tahoma"/>
                <a:cs typeface="Times New Roman"/>
                <a:sym typeface="Times New Roman"/>
              </a:rPr>
              <a:t>Các</a:t>
            </a:r>
            <a:r>
              <a:rPr lang="en-US" b="1" dirty="0">
                <a:latin typeface="Times New Roman"/>
                <a:ea typeface="Tahoma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ahoma"/>
                <a:cs typeface="Times New Roman"/>
                <a:sym typeface="Times New Roman"/>
              </a:rPr>
              <a:t>toán</a:t>
            </a:r>
            <a:r>
              <a:rPr lang="en-US" b="1" dirty="0">
                <a:latin typeface="Times New Roman"/>
                <a:ea typeface="Tahoma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ahoma"/>
                <a:cs typeface="Times New Roman"/>
                <a:sym typeface="Times New Roman"/>
              </a:rPr>
              <a:t>tử</a:t>
            </a:r>
            <a:r>
              <a:rPr lang="en-US" b="1" dirty="0">
                <a:latin typeface="Times New Roman"/>
                <a:ea typeface="Tahoma"/>
                <a:cs typeface="Times New Roman"/>
                <a:sym typeface="Times New Roman"/>
              </a:rPr>
              <a:t> </a:t>
            </a:r>
            <a:r>
              <a:rPr lang="en-US" b="1" dirty="0" err="1">
                <a:latin typeface="Times New Roman"/>
                <a:ea typeface="Tahoma"/>
                <a:cs typeface="Times New Roman"/>
                <a:sym typeface="Times New Roman"/>
              </a:rPr>
              <a:t>gán</a:t>
            </a:r>
            <a:r>
              <a:rPr lang="en-US" sz="2800" b="1" i="1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dirty="0"/>
          </a:p>
          <a:p>
            <a:pPr marL="469888" indent="-292093">
              <a:spcBef>
                <a:spcPts val="560"/>
              </a:spcBef>
              <a:buSzPts val="2800"/>
              <a:buNone/>
            </a:pPr>
            <a:endParaRPr sz="2800" b="1" i="1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24</a:t>
            </a:fld>
            <a:endParaRPr/>
          </a:p>
        </p:txBody>
      </p:sp>
      <p:graphicFrame>
        <p:nvGraphicFramePr>
          <p:cNvPr id="376" name="Google Shape;376;p31"/>
          <p:cNvGraphicFramePr/>
          <p:nvPr>
            <p:extLst>
              <p:ext uri="{D42A27DB-BD31-4B8C-83A1-F6EECF244321}">
                <p14:modId xmlns:p14="http://schemas.microsoft.com/office/powerpoint/2010/main" val="958306418"/>
              </p:ext>
            </p:extLst>
          </p:nvPr>
        </p:nvGraphicFramePr>
        <p:xfrm>
          <a:off x="3124205" y="2438403"/>
          <a:ext cx="6097575" cy="3111500"/>
        </p:xfrm>
        <a:graphic>
          <a:graphicData uri="http://schemas.openxmlformats.org/drawingml/2006/table">
            <a:tbl>
              <a:tblPr>
                <a:noFill/>
                <a:tableStyleId>{2E107571-75BC-43AB-B6B1-EE45E9192197}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Toán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tử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Ví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dụ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Ý</a:t>
                      </a:r>
                      <a:r>
                        <a:rPr lang="en-US" sz="24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nghĩa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5C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= b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Gán a = b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+= 5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= a + 5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-= 10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 = b – 10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*= 3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 = c * 3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 /= 2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 = d/2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%=</a:t>
                      </a:r>
                      <a:endParaRPr sz="1100"/>
                    </a:p>
                  </a:txBody>
                  <a:tcPr marL="9000" marR="9000" marT="18075" marB="90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%= 4</a:t>
                      </a:r>
                      <a:endParaRPr sz="110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 = e % 4</a:t>
                      </a:r>
                      <a:endParaRPr sz="1100" dirty="0"/>
                    </a:p>
                  </a:txBody>
                  <a:tcPr marL="9000" marR="9000" marT="18075" marB="9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endParaRPr dirty="0"/>
          </a:p>
        </p:txBody>
      </p:sp>
      <p:sp>
        <p:nvSpPr>
          <p:cNvPr id="433" name="Google Shape;433;p37"/>
          <p:cNvSpPr txBox="1">
            <a:spLocks noGrp="1"/>
          </p:cNvSpPr>
          <p:nvPr>
            <p:ph type="body" idx="1"/>
          </p:nvPr>
        </p:nvSpPr>
        <p:spPr>
          <a:xfrm>
            <a:off x="818869" y="1752600"/>
            <a:ext cx="1060431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 b="1" dirty="0" err="1"/>
              <a:t>Giờ</a:t>
            </a:r>
            <a:r>
              <a:rPr lang="en-US" sz="2400" b="1" dirty="0"/>
              <a:t> </a:t>
            </a:r>
            <a:r>
              <a:rPr lang="en-US" sz="2400" b="1" dirty="0" err="1"/>
              <a:t>Phút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Giây</a:t>
            </a:r>
            <a:br>
              <a:rPr lang="en-US" sz="2400" b="1" dirty="0"/>
            </a:br>
            <a:r>
              <a:rPr lang="vi-VN" sz="2400" dirty="0"/>
              <a:t>Viết chương trình yêu cầu người dùng 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vi-VN" sz="2400" dirty="0"/>
              <a:t> giây dưới dạng số nguyên. Chương trình sẽ tính toán và hiển thị số giờ, số phút và số giây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vi-VN" sz="2400" dirty="0"/>
              <a:t> giây</a:t>
            </a:r>
            <a:r>
              <a:rPr lang="en-US" sz="2400" dirty="0"/>
              <a:t> </a:t>
            </a:r>
            <a:r>
              <a:rPr lang="vi-VN" sz="2400" dirty="0"/>
              <a:t>đ</a:t>
            </a:r>
            <a:r>
              <a:rPr lang="en-US" sz="2400" dirty="0" err="1"/>
              <a:t>ã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.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endParaRPr dirty="0"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 u="sng" dirty="0"/>
              <a:t>Input:</a:t>
            </a:r>
            <a:r>
              <a:rPr lang="en-US" sz="2400" dirty="0"/>
              <a:t> 4205 </a:t>
            </a:r>
            <a:r>
              <a:rPr lang="en-US" sz="2400" dirty="0" err="1"/>
              <a:t>giây</a:t>
            </a:r>
            <a:r>
              <a:rPr lang="en-US" sz="2400" dirty="0"/>
              <a:t>. </a:t>
            </a:r>
            <a:endParaRPr dirty="0"/>
          </a:p>
          <a:p>
            <a:pPr marL="0" indent="0">
              <a:spcBef>
                <a:spcPts val="480"/>
              </a:spcBef>
              <a:buSzPts val="2400"/>
              <a:buNone/>
            </a:pPr>
            <a:r>
              <a:rPr lang="en-US" sz="2400" b="1" u="sng" dirty="0"/>
              <a:t>Output:</a:t>
            </a:r>
            <a:br>
              <a:rPr lang="en-US" sz="2400" dirty="0"/>
            </a:b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r>
              <a:rPr lang="en-US" sz="2400" dirty="0"/>
              <a:t> : 1</a:t>
            </a:r>
            <a:br>
              <a:rPr lang="en-US" sz="2400" dirty="0"/>
            </a:b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Phút</a:t>
            </a:r>
            <a:r>
              <a:rPr lang="en-US" sz="2400" dirty="0"/>
              <a:t> : 10</a:t>
            </a:r>
            <a:br>
              <a:rPr lang="en-US" sz="2400" dirty="0"/>
            </a:b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Giây</a:t>
            </a:r>
            <a:r>
              <a:rPr lang="en-US" sz="2400" dirty="0"/>
              <a:t> : 5</a:t>
            </a:r>
            <a:endParaRPr dirty="0"/>
          </a:p>
        </p:txBody>
      </p:sp>
      <p:sp>
        <p:nvSpPr>
          <p:cNvPr id="434" name="Google Shape;434;p37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25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805221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  <p:sp>
        <p:nvSpPr>
          <p:cNvPr id="443" name="Google Shape;443;p38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444" name="Google Shape;444;p38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445" name="Google Shape;445;p38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26</a:t>
            </a:fld>
            <a:endParaRPr/>
          </a:p>
        </p:txBody>
      </p:sp>
      <p:pic>
        <p:nvPicPr>
          <p:cNvPr id="446" name="Google Shape;446;p3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981" y="446881"/>
            <a:ext cx="7687638" cy="5592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6"/>
          <p:cNvSpPr txBox="1">
            <a:spLocks noGrp="1"/>
          </p:cNvSpPr>
          <p:nvPr>
            <p:ph type="title"/>
          </p:nvPr>
        </p:nvSpPr>
        <p:spPr>
          <a:xfrm>
            <a:off x="2100263" y="30480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body" idx="1"/>
          </p:nvPr>
        </p:nvSpPr>
        <p:spPr>
          <a:xfrm>
            <a:off x="2090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ts val="6000"/>
              <a:buNone/>
            </a:pPr>
            <a:r>
              <a:rPr lang="en-US" sz="60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 sz="60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-US" sz="60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endParaRPr dirty="0"/>
          </a:p>
        </p:txBody>
      </p:sp>
      <p:sp>
        <p:nvSpPr>
          <p:cNvPr id="701" name="Google Shape;701;p56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27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"/>
          <p:cNvSpPr txBox="1">
            <a:spLocks noGrp="1"/>
          </p:cNvSpPr>
          <p:nvPr>
            <p:ph type="title"/>
          </p:nvPr>
        </p:nvSpPr>
        <p:spPr>
          <a:xfrm>
            <a:off x="2100263" y="304805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body" idx="1"/>
          </p:nvPr>
        </p:nvSpPr>
        <p:spPr>
          <a:xfrm>
            <a:off x="2090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8140" lvl="1" indent="0">
              <a:spcBef>
                <a:spcPts val="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40" lvl="1" indent="0">
              <a:spcBef>
                <a:spcPts val="52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40" lvl="1" indent="0">
              <a:spcBef>
                <a:spcPts val="520"/>
              </a:spcBef>
              <a:buSzPts val="26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40" lvl="1" indent="0" algn="ctr">
              <a:spcBef>
                <a:spcPts val="1000"/>
              </a:spcBef>
              <a:buSzPts val="5000"/>
              <a:buNone/>
            </a:pPr>
            <a:r>
              <a:rPr lang="en-US" sz="5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ơn!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28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873461" y="304805"/>
            <a:ext cx="1053607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cs typeface="Times New Roman"/>
                <a:sym typeface="Times New Roman"/>
              </a:rPr>
              <a:t>Định</a:t>
            </a: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  <a:sym typeface="Times New Roman"/>
              </a:rPr>
              <a:t>danh</a:t>
            </a:r>
            <a:r>
              <a:rPr lang="en-US" sz="3200" b="1" dirty="0">
                <a:latin typeface="Times New Roman"/>
                <a:cs typeface="Times New Roman"/>
                <a:sym typeface="Times New Roman"/>
              </a:rPr>
              <a:t> (Identifiers)</a:t>
            </a:r>
            <a:endParaRPr dirty="0"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777925" y="1752600"/>
            <a:ext cx="1063160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>
              <a:spcBef>
                <a:spcPts val="0"/>
              </a:spcBef>
              <a:buSzPts val="2600"/>
              <a:buFont typeface="Noto Sans Symbols"/>
              <a:buChar char="❖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600" dirty="0">
                <a:latin typeface="Times New Roman"/>
                <a:ea typeface="Times New Roman"/>
                <a:cs typeface="Times New Roman"/>
                <a:sym typeface="Times New Roman"/>
              </a:rPr>
              <a:t>là một chuỗi các ký tự bao gồm các chữ cái, chữ số, dấu gạch dưới (_) và dấu đô la ($).</a:t>
            </a:r>
            <a:endParaRPr dirty="0"/>
          </a:p>
          <a:p>
            <a:pPr marL="469888" indent="-469888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600" dirty="0">
                <a:latin typeface="Times New Roman"/>
                <a:ea typeface="Times New Roman"/>
                <a:cs typeface="Times New Roman"/>
                <a:sym typeface="Times New Roman"/>
              </a:rPr>
              <a:t>phải bắt đầu bằng một chữ cái, một dấu gạch dưới (_) hoặc 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dấu</a:t>
            </a:r>
            <a:r>
              <a:rPr lang="vi-VN" sz="2600" dirty="0">
                <a:latin typeface="Times New Roman"/>
                <a:ea typeface="Times New Roman"/>
                <a:cs typeface="Times New Roman"/>
                <a:sym typeface="Times New Roman"/>
              </a:rPr>
              <a:t> đô la ($). Nó không thể bắt đầu bằng một chữ số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9888" indent="-469888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khoá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marL="469888" indent="-469888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true, false, hay</a:t>
            </a:r>
            <a:b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null.</a:t>
            </a:r>
            <a:endParaRPr dirty="0"/>
          </a:p>
          <a:p>
            <a:pPr marL="469888" indent="-469888">
              <a:spcBef>
                <a:spcPts val="520"/>
              </a:spcBef>
              <a:buSzPts val="2600"/>
              <a:buFont typeface="Noto Sans Symbols"/>
              <a:buChar char="❖"/>
            </a:pP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dài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bất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148" name="Google Shape;148;p9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3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46161" y="304805"/>
            <a:ext cx="1054972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lệ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b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sao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46165" y="1752600"/>
            <a:ext cx="1054971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3000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My Variable,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x,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my_Variable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_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a+c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$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sum_&amp;_difference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sum_of_array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MYVARIABLE, dataflair123,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123gkk, variable-2, O’Reilly</a:t>
            </a:r>
          </a:p>
          <a:p>
            <a:pPr marL="0" indent="0" algn="just">
              <a:spcBef>
                <a:spcPts val="0"/>
              </a:spcBef>
              <a:buSzPts val="3000"/>
              <a:buNone/>
            </a:pPr>
            <a:endParaRPr dirty="0"/>
          </a:p>
          <a:p>
            <a:pPr marL="469888" indent="-266693">
              <a:spcBef>
                <a:spcPts val="640"/>
              </a:spcBef>
              <a:buSzPts val="3200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4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18869" y="304805"/>
            <a:ext cx="10631607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lệ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b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sao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sai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18869" y="1752600"/>
            <a:ext cx="1063160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SzPts val="3000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My Variable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x,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my_Variable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_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a+c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$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myvariable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sum_&amp;_difference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sum_of_array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MYVARIABLE, dataflair123,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123gkk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variable-2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O’Reilly</a:t>
            </a:r>
          </a:p>
          <a:p>
            <a:pPr marL="0" indent="0" algn="just">
              <a:spcBef>
                <a:spcPts val="0"/>
              </a:spcBef>
              <a:buSzPts val="3000"/>
              <a:buNone/>
            </a:pPr>
            <a:endParaRPr dirty="0"/>
          </a:p>
          <a:p>
            <a:pPr marL="469888" indent="-266693">
              <a:spcBef>
                <a:spcPts val="640"/>
              </a:spcBef>
              <a:buSzPts val="3200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5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14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805221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(Variables)</a:t>
            </a:r>
            <a:endParaRPr dirty="0"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1"/>
          </p:nvPr>
        </p:nvSpPr>
        <p:spPr>
          <a:xfrm>
            <a:off x="805221" y="1752600"/>
            <a:ext cx="1060431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</a:t>
            </a:r>
            <a:r>
              <a:rPr lang="vi-VN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iến là vùng chứa để lưu trữ các giá trị dữ liệu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888" indent="-469888" algn="just">
              <a:spcBef>
                <a:spcPts val="480"/>
              </a:spcBef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kiểu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-436552" algn="just">
              <a:spcBef>
                <a:spcPts val="400"/>
              </a:spcBef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-436552" algn="ctr">
              <a:spcBef>
                <a:spcPts val="440"/>
              </a:spcBef>
              <a:buSzPts val="2200"/>
              <a:buNone/>
            </a:pPr>
            <a:r>
              <a:rPr lang="en-US" sz="22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&lt;</a:t>
            </a:r>
            <a:r>
              <a:rPr lang="en-US" sz="22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kieu_du_lieu</a:t>
            </a:r>
            <a:r>
              <a:rPr lang="en-US" sz="22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</a:t>
            </a: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&lt;</a:t>
            </a:r>
            <a:r>
              <a:rPr lang="en-US" sz="22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ten_bien</a:t>
            </a:r>
            <a:r>
              <a:rPr lang="en-US" sz="22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-436552" algn="ctr">
              <a:spcBef>
                <a:spcPts val="440"/>
              </a:spcBef>
              <a:buSzPts val="2200"/>
              <a:buNone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&lt;</a:t>
            </a:r>
            <a:r>
              <a:rPr lang="en-US" sz="22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ten_bien</a:t>
            </a:r>
            <a:r>
              <a:rPr lang="en-US" sz="22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 = &lt;</a:t>
            </a:r>
            <a:r>
              <a:rPr lang="en-US" sz="22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gia_tri</a:t>
            </a:r>
            <a:r>
              <a:rPr lang="en-US" sz="22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8028" lvl="1" indent="-436552" algn="just">
              <a:spcBef>
                <a:spcPts val="400"/>
              </a:spcBef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Cách</a:t>
            </a:r>
            <a:r>
              <a:rPr lang="en-US" sz="20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888" indent="-469888" algn="ctr">
              <a:spcBef>
                <a:spcPts val="480"/>
              </a:spcBef>
              <a:buSzPts val="2400"/>
              <a:buNone/>
            </a:pP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&lt;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kieu_du_lieu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&lt;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ten_bien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 = &lt;</a:t>
            </a:r>
            <a:r>
              <a:rPr lang="en-US" sz="2400" i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gia_tri</a:t>
            </a:r>
            <a:r>
              <a:rPr lang="en-US" sz="2400" i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&gt;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888" indent="-469888">
              <a:spcBef>
                <a:spcPts val="480"/>
              </a:spcBef>
              <a:buSzPts val="240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  <a:p>
            <a:pPr marL="469888" indent="-317492">
              <a:spcBef>
                <a:spcPts val="480"/>
              </a:spcBef>
              <a:buSzPts val="2400"/>
              <a:buNone/>
            </a:pP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6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17959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dirty="0"/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832517" y="1752600"/>
            <a:ext cx="1061795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340"/>
              <a:buFont typeface="Noto Sans Symbols"/>
              <a:buChar char="❖"/>
            </a:pP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(member variable)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cục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(local variable).</a:t>
            </a:r>
            <a:endParaRPr dirty="0"/>
          </a:p>
          <a:p>
            <a:pPr marL="469888" indent="-469888" algn="just">
              <a:lnSpc>
                <a:spcPct val="150000"/>
              </a:lnSpc>
              <a:spcBef>
                <a:spcPts val="500"/>
              </a:spcBef>
              <a:buClr>
                <a:srgbClr val="FF0000"/>
              </a:buClr>
              <a:buSzPts val="2340"/>
              <a:buFont typeface="Noto Sans Symbols"/>
              <a:buChar char="❖"/>
            </a:pPr>
            <a:r>
              <a:rPr lang="vi-VN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 thành viên: KHÔNG CẦN khởi tạo giá trị biến (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</a:t>
            </a:r>
            <a:r>
              <a:rPr lang="vi-VN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ược gán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 trị mặc định ).</a:t>
            </a:r>
            <a:endParaRPr lang="en-US" sz="2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 algn="just">
              <a:lnSpc>
                <a:spcPct val="150000"/>
              </a:lnSpc>
              <a:spcBef>
                <a:spcPts val="500"/>
              </a:spcBef>
              <a:buClr>
                <a:srgbClr val="FF0000"/>
              </a:buClr>
              <a:buSzPts val="2340"/>
              <a:buFont typeface="Noto Sans Symbols"/>
              <a:buChar char="❖"/>
            </a:pP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cục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PHẢI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178" name="Google Shape;178;p12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7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832517" y="304805"/>
            <a:ext cx="10604311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2"/>
              </a:buClr>
              <a:buSzPts val="3200"/>
            </a:pP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tt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3070749" y="1752600"/>
            <a:ext cx="7020991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class Car {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String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licensePlate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= ""; //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double speed; = 0.0; //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double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maxSpeed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; = 123.45; //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isSpeeding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() {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double excess; //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cục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bộ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excess =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this.maxSpeed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this.speed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if (excess &lt; 0)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return true;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else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return false;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} </a:t>
            </a:r>
            <a:endParaRPr dirty="0"/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      }</a:t>
            </a:r>
            <a:endParaRPr dirty="0"/>
          </a:p>
        </p:txBody>
      </p:sp>
      <p:sp>
        <p:nvSpPr>
          <p:cNvPr id="188" name="Google Shape;188;p13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8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805221" y="304805"/>
            <a:ext cx="10645255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SzPts val="3200"/>
            </a:pP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(Constants)</a:t>
            </a:r>
            <a:endParaRPr dirty="0"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805221" y="1752600"/>
            <a:ext cx="1064525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888" indent="-469888" algn="just">
              <a:spcBef>
                <a:spcPts val="0"/>
              </a:spcBef>
              <a:buSzPts val="2500"/>
              <a:buFont typeface="Noto Sans Symbols"/>
              <a:buChar char="❖"/>
            </a:pPr>
            <a:r>
              <a:rPr lang="vi-VN" sz="2500" dirty="0">
                <a:latin typeface="Times New Roman"/>
                <a:ea typeface="Times New Roman"/>
                <a:cs typeface="Times New Roman"/>
                <a:sym typeface="Times New Roman"/>
              </a:rPr>
              <a:t>Hằng số là một biến có giá trị không thể thay đổi khi nó đã được gán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 algn="ctr">
              <a:spcBef>
                <a:spcPts val="500"/>
              </a:spcBef>
              <a:buSzPts val="2500"/>
              <a:buNone/>
            </a:pP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kieu_du_lieu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 TEN_HANG_SO = GIA_TRI;   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888" indent="-469888" algn="just">
              <a:spcBef>
                <a:spcPts val="500"/>
              </a:spcBef>
              <a:buSzPts val="2500"/>
              <a:buFont typeface="Noto Sans Symbols"/>
              <a:buChar char="❖"/>
            </a:pP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438140" lvl="1" indent="0" algn="just">
              <a:spcBef>
                <a:spcPts val="500"/>
              </a:spcBef>
              <a:buSzPts val="2500"/>
              <a:buNone/>
            </a:pP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x = 10; //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 x = 10</a:t>
            </a:r>
            <a:endParaRPr dirty="0"/>
          </a:p>
          <a:p>
            <a:pPr marL="438140" lvl="1" indent="0" algn="just">
              <a:spcBef>
                <a:spcPts val="500"/>
              </a:spcBef>
              <a:buSzPts val="2500"/>
              <a:buNone/>
            </a:pP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 y = 20L; //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 y = 20</a:t>
            </a:r>
            <a:endParaRPr dirty="0"/>
          </a:p>
        </p:txBody>
      </p:sp>
      <p:sp>
        <p:nvSpPr>
          <p:cNvPr id="208" name="Google Shape;208;p15"/>
          <p:cNvSpPr txBox="1"/>
          <p:nvPr/>
        </p:nvSpPr>
        <p:spPr>
          <a:xfrm>
            <a:off x="21336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8077200" y="6245225"/>
            <a:ext cx="19812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500"/>
            </a:pPr>
            <a:fld id="{00000000-1234-1234-1234-123412341234}" type="slidenum"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500"/>
              </a:pPr>
              <a:t>9</a:t>
            </a:fld>
            <a:endParaRPr/>
          </a:p>
        </p:txBody>
      </p:sp>
      <p:sp>
        <p:nvSpPr>
          <p:cNvPr id="7" name="Google Shape;109;p1"/>
          <p:cNvSpPr txBox="1"/>
          <p:nvPr/>
        </p:nvSpPr>
        <p:spPr>
          <a:xfrm>
            <a:off x="4648200" y="6245225"/>
            <a:ext cx="2895600" cy="476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Java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2078</Words>
  <Application>Microsoft Macintosh PowerPoint</Application>
  <PresentationFormat>Widescreen</PresentationFormat>
  <Paragraphs>321</Paragraphs>
  <Slides>28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Wingdings</vt:lpstr>
      <vt:lpstr>Verdana</vt:lpstr>
      <vt:lpstr>Tahoma</vt:lpstr>
      <vt:lpstr>Noto Sans Symbols</vt:lpstr>
      <vt:lpstr>Times New Roman</vt:lpstr>
      <vt:lpstr>Profile</vt:lpstr>
      <vt:lpstr>ĐẠI HỌC QUỐC GIA TP.HCM TRƯỜNG ĐẠI HỌC CÔNG NGHỆ THÔNG TIN</vt:lpstr>
      <vt:lpstr>Mục tiêu bài học</vt:lpstr>
      <vt:lpstr>Định danh (Identifiers)</vt:lpstr>
      <vt:lpstr>Ví dụ: Chọn các định danh hợp lệ? Giải thích tại sao các định danh còn lại sai?</vt:lpstr>
      <vt:lpstr>Ví dụ: Chọn các định danh hợp lệ? Giải thích tại sao các định danh còn lại sai?</vt:lpstr>
      <vt:lpstr>Biến (Variables)</vt:lpstr>
      <vt:lpstr>Biến (tt) </vt:lpstr>
      <vt:lpstr>Biến (tt) </vt:lpstr>
      <vt:lpstr>Hằng số (Constants)</vt:lpstr>
      <vt:lpstr>Các hằng số đặc biệt</vt:lpstr>
      <vt:lpstr>Kiểu dữ liệu (Data Types)</vt:lpstr>
      <vt:lpstr>Kiểu dữ liệu nguyên thủy</vt:lpstr>
      <vt:lpstr>Kiểu dữ liệu nguyên thủy (tt)</vt:lpstr>
      <vt:lpstr>Ép kiểu (Type Casting)</vt:lpstr>
      <vt:lpstr>Ép kiểu (tt)</vt:lpstr>
      <vt:lpstr>Ép kiểu (tt)</vt:lpstr>
      <vt:lpstr>Ép kiểu (tt)</vt:lpstr>
      <vt:lpstr>Kiểu dữ liệu tham chiếu</vt:lpstr>
      <vt:lpstr>Kiểu dữ liệu tham chiếu (tt)</vt:lpstr>
      <vt:lpstr>Kiểu dữ liệu tham chiếu (tt)</vt:lpstr>
      <vt:lpstr>Toán tử và Biểu thức</vt:lpstr>
      <vt:lpstr>Toán tử và Biểu thức (tt)</vt:lpstr>
      <vt:lpstr>Toán tử và Biểu thức (tt)</vt:lpstr>
      <vt:lpstr>Toán tử và Biểu thức (tt)</vt:lpstr>
      <vt:lpstr>Ví dụ</vt:lpstr>
      <vt:lpstr>Ví dụ (tt)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TP.HCM TRƯỜNG ĐẠI HỌC CÔNG NGHỆ THÔNG TIN</dc:title>
  <dc:creator>Windows xp sp2 Full</dc:creator>
  <cp:lastModifiedBy>Nguyễn Văn Kiệt</cp:lastModifiedBy>
  <cp:revision>84</cp:revision>
  <dcterms:created xsi:type="dcterms:W3CDTF">2011-10-18T13:51:08Z</dcterms:created>
  <dcterms:modified xsi:type="dcterms:W3CDTF">2022-03-17T15:55:54Z</dcterms:modified>
</cp:coreProperties>
</file>