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8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hBOw/c8isoRgYFhhPXFNzX/p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6"/>
    <p:restoredTop sz="94762"/>
  </p:normalViewPr>
  <p:slideViewPr>
    <p:cSldViewPr snapToGrid="0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4" Type="http://schemas.openxmlformats.org/officeDocument/2006/relationships/slide" Target="slides/slide3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school.stanford.edu/our-point-of-view/#design-think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585754"/>
                </a:solidFill>
                <a:latin typeface="Arial"/>
                <a:ea typeface="Arial"/>
                <a:cs typeface="Arial"/>
                <a:sym typeface="Arial"/>
              </a:rPr>
              <a:t>EMPATHIZE:</a:t>
            </a:r>
            <a:r>
              <a:rPr lang="en-US" b="0" i="0">
                <a:solidFill>
                  <a:srgbClr val="585754"/>
                </a:solidFill>
                <a:latin typeface="Arial"/>
                <a:ea typeface="Arial"/>
                <a:cs typeface="Arial"/>
                <a:sym typeface="Arial"/>
              </a:rPr>
              <a:t> Work to fully understand the experience of the user for whom you are designing. Do this through observation, interaction, and immersing yourself in their experiences.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585754"/>
                </a:solidFill>
                <a:latin typeface="Arial"/>
                <a:ea typeface="Arial"/>
                <a:cs typeface="Arial"/>
                <a:sym typeface="Arial"/>
              </a:rPr>
              <a:t>DEFINE:</a:t>
            </a:r>
            <a:r>
              <a:rPr lang="en-US" b="0" i="0">
                <a:solidFill>
                  <a:srgbClr val="585754"/>
                </a:solidFill>
                <a:latin typeface="Arial"/>
                <a:ea typeface="Arial"/>
                <a:cs typeface="Arial"/>
                <a:sym typeface="Arial"/>
              </a:rPr>
              <a:t> Process and synthesize the findings from your empathy work in order to form a user point of view that you will address with your design.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585754"/>
                </a:solidFill>
                <a:latin typeface="Arial"/>
                <a:ea typeface="Arial"/>
                <a:cs typeface="Arial"/>
                <a:sym typeface="Arial"/>
              </a:rPr>
              <a:t>IDEATE:</a:t>
            </a:r>
            <a:r>
              <a:rPr lang="en-US" b="0" i="0">
                <a:solidFill>
                  <a:srgbClr val="585754"/>
                </a:solidFill>
                <a:latin typeface="Arial"/>
                <a:ea typeface="Arial"/>
                <a:cs typeface="Arial"/>
                <a:sym typeface="Arial"/>
              </a:rPr>
              <a:t> Explore a wide variety of possible solutions through generating a large quantity of diverse possible solutions, allowing you to step beyond the obvious and explore a range of ideas.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585754"/>
                </a:solidFill>
                <a:latin typeface="Arial"/>
                <a:ea typeface="Arial"/>
                <a:cs typeface="Arial"/>
                <a:sym typeface="Arial"/>
              </a:rPr>
              <a:t>PROTOTYPE:</a:t>
            </a:r>
            <a:r>
              <a:rPr lang="en-US" b="0" i="0">
                <a:solidFill>
                  <a:srgbClr val="585754"/>
                </a:solidFill>
                <a:latin typeface="Arial"/>
                <a:ea typeface="Arial"/>
                <a:cs typeface="Arial"/>
                <a:sym typeface="Arial"/>
              </a:rPr>
              <a:t> Transform your ideas into a physical form so that you can experience and interact with them and, in the process, learn and develop more empathy.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585754"/>
                </a:solidFill>
                <a:latin typeface="Arial"/>
                <a:ea typeface="Arial"/>
                <a:cs typeface="Arial"/>
                <a:sym typeface="Arial"/>
              </a:rPr>
              <a:t>TEST:</a:t>
            </a:r>
            <a:r>
              <a:rPr lang="en-US" b="0" i="0">
                <a:solidFill>
                  <a:srgbClr val="585754"/>
                </a:solidFill>
                <a:latin typeface="Arial"/>
                <a:ea typeface="Arial"/>
                <a:cs typeface="Arial"/>
                <a:sym typeface="Arial"/>
              </a:rPr>
              <a:t> Try out high-resolution products and use observations and feedback to refine prototypes, learn more about the user, and refine your original point of view.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585754"/>
                </a:solidFill>
                <a:latin typeface="Arial"/>
                <a:ea typeface="Arial"/>
                <a:cs typeface="Arial"/>
                <a:sym typeface="Arial"/>
              </a:rPr>
              <a:t>For more information on this process check out the the </a:t>
            </a:r>
            <a:r>
              <a:rPr lang="en-US" b="0" i="0" u="sng" strike="noStrike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d.school </a:t>
            </a:r>
            <a:r>
              <a:rPr lang="en-US" b="0" i="0">
                <a:solidFill>
                  <a:srgbClr val="585754"/>
                </a:solidFill>
                <a:latin typeface="Arial"/>
                <a:ea typeface="Arial"/>
                <a:cs typeface="Arial"/>
                <a:sym typeface="Arial"/>
              </a:rPr>
              <a:t>way of working.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">
  <p:cSld name="Tiêu đề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ftr" idx="11"/>
          </p:nvPr>
        </p:nvSpPr>
        <p:spPr>
          <a:xfrm>
            <a:off x="2353680" y="6480629"/>
            <a:ext cx="4288103" cy="2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/>
          <p:nvPr/>
        </p:nvSpPr>
        <p:spPr>
          <a:xfrm rot="10800000">
            <a:off x="-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0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30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20" name="Google Shape;20;p30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30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30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30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30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25" name="Google Shape;25;p30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30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30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8" name="Google Shape;28;p30"/>
          <p:cNvSpPr/>
          <p:nvPr/>
        </p:nvSpPr>
        <p:spPr>
          <a:xfrm flipH="1">
            <a:off x="5441009" y="0"/>
            <a:ext cx="6750991" cy="304800"/>
          </a:xfrm>
          <a:custGeom>
            <a:avLst/>
            <a:gdLst/>
            <a:ahLst/>
            <a:cxnLst/>
            <a:rect l="l" t="t" r="r" b="b"/>
            <a:pathLst>
              <a:path w="6750991" h="304800" extrusionOk="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0"/>
          <p:cNvSpPr/>
          <p:nvPr/>
        </p:nvSpPr>
        <p:spPr>
          <a:xfrm rot="10800000" flipH="1">
            <a:off x="0" y="6553200"/>
            <a:ext cx="6750991" cy="304800"/>
          </a:xfrm>
          <a:custGeom>
            <a:avLst/>
            <a:gdLst/>
            <a:ahLst/>
            <a:cxnLst/>
            <a:rect l="l" t="t" r="r" b="b"/>
            <a:pathLst>
              <a:path w="6750991" h="304800" extrusionOk="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0" descr="A picture containing clipart, vector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38" y="362637"/>
            <a:ext cx="544288" cy="4502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0"/>
          <p:cNvSpPr txBox="1"/>
          <p:nvPr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rPr>
              <a:t>ĐẠI HỌC QUỐC GIA TP. HỒ CHÍ MINH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</a:t>
            </a:r>
            <a:endParaRPr/>
          </a:p>
        </p:txBody>
      </p:sp>
      <p:sp>
        <p:nvSpPr>
          <p:cNvPr id="32" name="Google Shape;32;p30"/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0"/>
          <p:cNvSpPr txBox="1">
            <a:spLocks noGrp="1"/>
          </p:cNvSpPr>
          <p:nvPr>
            <p:ph type="sldNum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1"/>
          </p:nvPr>
        </p:nvSpPr>
        <p:spPr>
          <a:xfrm>
            <a:off x="1850807" y="2208158"/>
            <a:ext cx="8490387" cy="69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46"/>
              </a:buClr>
              <a:buSzPts val="4400"/>
              <a:buNone/>
              <a:defRPr sz="4400" b="1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2"/>
          </p:nvPr>
        </p:nvSpPr>
        <p:spPr>
          <a:xfrm>
            <a:off x="876991" y="3039455"/>
            <a:ext cx="10438019" cy="4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46"/>
              </a:buClr>
              <a:buSzPts val="2800"/>
              <a:buNone/>
              <a:defRPr sz="2800" b="1">
                <a:solidFill>
                  <a:srgbClr val="00004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3"/>
          </p:nvPr>
        </p:nvSpPr>
        <p:spPr>
          <a:xfrm>
            <a:off x="4680970" y="4963048"/>
            <a:ext cx="2830058" cy="345005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4"/>
          </p:nvPr>
        </p:nvSpPr>
        <p:spPr>
          <a:xfrm>
            <a:off x="1850807" y="3630811"/>
            <a:ext cx="8490387" cy="6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dt" idx="10"/>
          </p:nvPr>
        </p:nvSpPr>
        <p:spPr>
          <a:xfrm>
            <a:off x="6767806" y="6476999"/>
            <a:ext cx="2495896" cy="23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i dung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1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" name="Google Shape;42;p31"/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</p:grpSpPr>
        <p:cxnSp>
          <p:nvCxnSpPr>
            <p:cNvPr id="43" name="Google Shape;43;p31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44;p31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" name="Google Shape;45;p31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6" name="Google Shape;46;p31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72FF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774145" y="1233824"/>
            <a:ext cx="10579654" cy="494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" name="Google Shape;50;p31"/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</p:grpSpPr>
        <p:sp>
          <p:nvSpPr>
            <p:cNvPr id="51" name="Google Shape;51;p31"/>
            <p:cNvSpPr/>
            <p:nvPr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1"/>
            <p:cNvSpPr/>
            <p:nvPr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1"/>
            <p:cNvSpPr/>
            <p:nvPr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1"/>
            <p:cNvSpPr/>
            <p:nvPr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1"/>
            <p:cNvSpPr/>
            <p:nvPr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1"/>
            <p:cNvSpPr/>
            <p:nvPr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31"/>
          <p:cNvSpPr txBox="1">
            <a:spLocks noGrp="1"/>
          </p:cNvSpPr>
          <p:nvPr>
            <p:ph type="dt" idx="10"/>
          </p:nvPr>
        </p:nvSpPr>
        <p:spPr>
          <a:xfrm>
            <a:off x="6447446" y="6475620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1"/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58380" y="6508358"/>
            <a:ext cx="349642" cy="3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1" name="Google Shape;61;p31"/>
          <p:cNvGrpSpPr/>
          <p:nvPr/>
        </p:nvGrpSpPr>
        <p:grpSpPr>
          <a:xfrm rot="10800000">
            <a:off x="9265363" y="5246044"/>
            <a:ext cx="2869771" cy="1563379"/>
            <a:chOff x="44879" y="27296"/>
            <a:chExt cx="2869771" cy="1563379"/>
          </a:xfrm>
        </p:grpSpPr>
        <p:cxnSp>
          <p:nvCxnSpPr>
            <p:cNvPr id="62" name="Google Shape;62;p31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63;p31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Google Shape;64;p31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êu đề chương">
  <p:cSld name="3_Tiêu đề chương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4"/>
          <p:cNvSpPr/>
          <p:nvPr/>
        </p:nvSpPr>
        <p:spPr>
          <a:xfrm>
            <a:off x="-1" y="-3113"/>
            <a:ext cx="12192000" cy="6858000"/>
          </a:xfrm>
          <a:prstGeom prst="rect">
            <a:avLst/>
          </a:prstGeom>
          <a:gradFill>
            <a:gsLst>
              <a:gs pos="0">
                <a:srgbClr val="0A4671">
                  <a:alpha val="74901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4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34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181" name="Google Shape;181;p34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" name="Google Shape;182;p34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3" name="Google Shape;183;p34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4" name="Google Shape;184;p34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34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186" name="Google Shape;186;p34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34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34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9" name="Google Shape;189;p34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4"/>
          <p:cNvSpPr txBox="1">
            <a:spLocks noGrp="1"/>
          </p:cNvSpPr>
          <p:nvPr>
            <p:ph type="dt" idx="10"/>
          </p:nvPr>
        </p:nvSpPr>
        <p:spPr>
          <a:xfrm>
            <a:off x="6060300" y="6481647"/>
            <a:ext cx="2090098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34"/>
          <p:cNvSpPr>
            <a:spLocks noGrp="1"/>
          </p:cNvSpPr>
          <p:nvPr>
            <p:ph type="body" idx="1"/>
          </p:nvPr>
        </p:nvSpPr>
        <p:spPr>
          <a:xfrm>
            <a:off x="1704109" y="3019167"/>
            <a:ext cx="4583866" cy="1439258"/>
          </a:xfrm>
          <a:prstGeom prst="roundRect">
            <a:avLst>
              <a:gd name="adj" fmla="val 2631"/>
            </a:avLst>
          </a:prstGeom>
          <a:solidFill>
            <a:srgbClr val="F2F2F2"/>
          </a:solidFill>
          <a:ln w="19050" cap="rnd" cmpd="sng">
            <a:solidFill>
              <a:srgbClr val="00C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2FF"/>
              </a:buClr>
              <a:buSzPts val="2000"/>
              <a:buNone/>
              <a:defRPr sz="2000" b="1" i="0">
                <a:solidFill>
                  <a:srgbClr val="0072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95" name="Google Shape;195;p34"/>
          <p:cNvGrpSpPr/>
          <p:nvPr/>
        </p:nvGrpSpPr>
        <p:grpSpPr>
          <a:xfrm>
            <a:off x="-1" y="4458425"/>
            <a:ext cx="8647103" cy="664514"/>
            <a:chOff x="-349411" y="1322122"/>
            <a:chExt cx="8647103" cy="664514"/>
          </a:xfrm>
        </p:grpSpPr>
        <p:cxnSp>
          <p:nvCxnSpPr>
            <p:cNvPr id="196" name="Google Shape;196;p34"/>
            <p:cNvCxnSpPr/>
            <p:nvPr/>
          </p:nvCxnSpPr>
          <p:spPr>
            <a:xfrm>
              <a:off x="-349411" y="1986636"/>
              <a:ext cx="6360520" cy="0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97;p34"/>
            <p:cNvCxnSpPr/>
            <p:nvPr/>
          </p:nvCxnSpPr>
          <p:spPr>
            <a:xfrm rot="10800000" flipH="1">
              <a:off x="6011109" y="1480500"/>
              <a:ext cx="591405" cy="506136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34"/>
            <p:cNvCxnSpPr/>
            <p:nvPr/>
          </p:nvCxnSpPr>
          <p:spPr>
            <a:xfrm>
              <a:off x="6602514" y="1480500"/>
              <a:ext cx="1378423" cy="0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9" name="Google Shape;199;p34"/>
            <p:cNvSpPr/>
            <p:nvPr/>
          </p:nvSpPr>
          <p:spPr>
            <a:xfrm>
              <a:off x="7980937" y="1322122"/>
              <a:ext cx="316755" cy="316755"/>
            </a:xfrm>
            <a:prstGeom prst="ellipse">
              <a:avLst/>
            </a:prstGeom>
            <a:gradFill>
              <a:gsLst>
                <a:gs pos="0">
                  <a:srgbClr val="00F7FF"/>
                </a:gs>
                <a:gs pos="100000">
                  <a:srgbClr val="00C6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34"/>
          <p:cNvSpPr/>
          <p:nvPr/>
        </p:nvSpPr>
        <p:spPr>
          <a:xfrm>
            <a:off x="796022" y="2736380"/>
            <a:ext cx="2019600" cy="2019600"/>
          </a:xfrm>
          <a:prstGeom prst="ellipse">
            <a:avLst/>
          </a:prstGeom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0"/>
          </a:gradFill>
          <a:ln w="12700" cap="flat" cmpd="sng">
            <a:solidFill>
              <a:srgbClr val="00C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>
            <a:spLocks noGrp="1"/>
          </p:cNvSpPr>
          <p:nvPr>
            <p:ph type="pic" idx="2"/>
          </p:nvPr>
        </p:nvSpPr>
        <p:spPr>
          <a:xfrm>
            <a:off x="690326" y="2728996"/>
            <a:ext cx="2020888" cy="2019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0F7FF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202" name="Google Shape;202;p34"/>
          <p:cNvSpPr txBox="1">
            <a:spLocks noGrp="1"/>
          </p:cNvSpPr>
          <p:nvPr>
            <p:ph type="body" idx="3"/>
          </p:nvPr>
        </p:nvSpPr>
        <p:spPr>
          <a:xfrm>
            <a:off x="2711214" y="2263753"/>
            <a:ext cx="3576761" cy="62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7FF"/>
              </a:buClr>
              <a:buSzPts val="3600"/>
              <a:buNone/>
              <a:defRPr sz="3600" b="1">
                <a:solidFill>
                  <a:srgbClr val="00F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 sanh 1">
  <p:cSld name="So sanh 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5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35"/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</p:grpSpPr>
        <p:cxnSp>
          <p:nvCxnSpPr>
            <p:cNvPr id="207" name="Google Shape;207;p35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" name="Google Shape;208;p35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9" name="Google Shape;209;p35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0" name="Google Shape;210;p35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5"/>
          <p:cNvSpPr txBox="1">
            <a:spLocks noGrp="1"/>
          </p:cNvSpPr>
          <p:nvPr>
            <p:ph type="body" idx="1"/>
          </p:nvPr>
        </p:nvSpPr>
        <p:spPr>
          <a:xfrm>
            <a:off x="774144" y="1233825"/>
            <a:ext cx="5202000" cy="494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3" name="Google Shape;213;p35"/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</p:grpSpPr>
        <p:sp>
          <p:nvSpPr>
            <p:cNvPr id="214" name="Google Shape;214;p35"/>
            <p:cNvSpPr/>
            <p:nvPr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35"/>
          <p:cNvSpPr txBox="1">
            <a:spLocks noGrp="1"/>
          </p:cNvSpPr>
          <p:nvPr>
            <p:ph type="dt" idx="10"/>
          </p:nvPr>
        </p:nvSpPr>
        <p:spPr>
          <a:xfrm>
            <a:off x="6447446" y="6475620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 txBox="1">
            <a:spLocks noGrp="1"/>
          </p:cNvSpPr>
          <p:nvPr>
            <p:ph type="sldNum" idx="12"/>
          </p:nvPr>
        </p:nvSpPr>
        <p:spPr>
          <a:xfrm>
            <a:off x="58380" y="6508358"/>
            <a:ext cx="349642" cy="3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4" name="Google Shape;224;p35"/>
          <p:cNvGrpSpPr/>
          <p:nvPr/>
        </p:nvGrpSpPr>
        <p:grpSpPr>
          <a:xfrm rot="10800000">
            <a:off x="9265363" y="5246044"/>
            <a:ext cx="2869771" cy="1563379"/>
            <a:chOff x="44879" y="27296"/>
            <a:chExt cx="2869771" cy="1563379"/>
          </a:xfrm>
        </p:grpSpPr>
        <p:cxnSp>
          <p:nvCxnSpPr>
            <p:cNvPr id="225" name="Google Shape;225;p35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6" name="Google Shape;226;p35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7" name="Google Shape;227;p35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8" name="Google Shape;228;p35"/>
          <p:cNvSpPr txBox="1">
            <a:spLocks noGrp="1"/>
          </p:cNvSpPr>
          <p:nvPr>
            <p:ph type="body" idx="2"/>
          </p:nvPr>
        </p:nvSpPr>
        <p:spPr>
          <a:xfrm>
            <a:off x="6151800" y="1228490"/>
            <a:ext cx="5202000" cy="494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72FF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 sanh 2">
  <p:cSld name="So sanh 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6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36"/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</p:grpSpPr>
        <p:cxnSp>
          <p:nvCxnSpPr>
            <p:cNvPr id="234" name="Google Shape;234;p36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36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6" name="Google Shape;236;p36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7" name="Google Shape;237;p36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74144" y="1962615"/>
            <a:ext cx="5202000" cy="421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0" name="Google Shape;240;p36"/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</p:grpSpPr>
        <p:sp>
          <p:nvSpPr>
            <p:cNvPr id="241" name="Google Shape;241;p36"/>
            <p:cNvSpPr/>
            <p:nvPr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6"/>
            <p:cNvSpPr/>
            <p:nvPr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6"/>
            <p:cNvSpPr/>
            <p:nvPr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36"/>
          <p:cNvSpPr txBox="1">
            <a:spLocks noGrp="1"/>
          </p:cNvSpPr>
          <p:nvPr>
            <p:ph type="dt" idx="10"/>
          </p:nvPr>
        </p:nvSpPr>
        <p:spPr>
          <a:xfrm>
            <a:off x="6447446" y="6475620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6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6"/>
          <p:cNvSpPr txBox="1">
            <a:spLocks noGrp="1"/>
          </p:cNvSpPr>
          <p:nvPr>
            <p:ph type="sldNum" idx="12"/>
          </p:nvPr>
        </p:nvSpPr>
        <p:spPr>
          <a:xfrm>
            <a:off x="58380" y="6508358"/>
            <a:ext cx="349642" cy="3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1" name="Google Shape;251;p36"/>
          <p:cNvGrpSpPr/>
          <p:nvPr/>
        </p:nvGrpSpPr>
        <p:grpSpPr>
          <a:xfrm rot="10800000">
            <a:off x="9265363" y="5246044"/>
            <a:ext cx="2869771" cy="1563379"/>
            <a:chOff x="44879" y="27296"/>
            <a:chExt cx="2869771" cy="1563379"/>
          </a:xfrm>
        </p:grpSpPr>
        <p:cxnSp>
          <p:nvCxnSpPr>
            <p:cNvPr id="252" name="Google Shape;252;p36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3" name="Google Shape;253;p36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" name="Google Shape;254;p36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5" name="Google Shape;255;p36"/>
          <p:cNvSpPr txBox="1">
            <a:spLocks noGrp="1"/>
          </p:cNvSpPr>
          <p:nvPr>
            <p:ph type="body" idx="2"/>
          </p:nvPr>
        </p:nvSpPr>
        <p:spPr>
          <a:xfrm>
            <a:off x="6151800" y="1957280"/>
            <a:ext cx="5202000" cy="421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body" idx="3"/>
          </p:nvPr>
        </p:nvSpPr>
        <p:spPr>
          <a:xfrm>
            <a:off x="774144" y="1233825"/>
            <a:ext cx="5202794" cy="504825"/>
          </a:xfrm>
          <a:prstGeom prst="rect">
            <a:avLst/>
          </a:prstGeom>
          <a:gradFill>
            <a:gsLst>
              <a:gs pos="0">
                <a:srgbClr val="0072FF"/>
              </a:gs>
              <a:gs pos="99000">
                <a:srgbClr val="00C6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body" idx="4"/>
          </p:nvPr>
        </p:nvSpPr>
        <p:spPr>
          <a:xfrm>
            <a:off x="6151006" y="1233825"/>
            <a:ext cx="5202794" cy="504825"/>
          </a:xfrm>
          <a:prstGeom prst="rect">
            <a:avLst/>
          </a:prstGeom>
          <a:gradFill>
            <a:gsLst>
              <a:gs pos="0">
                <a:srgbClr val="0072FF"/>
              </a:gs>
              <a:gs pos="99000">
                <a:srgbClr val="00C6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72FF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i dung 2">
  <p:cSld name="Noi dung 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7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37"/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</p:grpSpPr>
        <p:cxnSp>
          <p:nvCxnSpPr>
            <p:cNvPr id="263" name="Google Shape;263;p37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Google Shape;264;p37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37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6" name="Google Shape;266;p37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774146" y="202009"/>
            <a:ext cx="3932227" cy="1698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72FF"/>
              </a:buClr>
              <a:buSzPts val="4000"/>
              <a:buFont typeface="Times New Roman"/>
              <a:buNone/>
              <a:defRPr sz="4000"/>
            </a:lvl1pPr>
            <a:lvl2pPr lvl="1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1"/>
          </p:nvPr>
        </p:nvSpPr>
        <p:spPr>
          <a:xfrm>
            <a:off x="774144" y="2113808"/>
            <a:ext cx="3932227" cy="406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37"/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</p:grpSpPr>
        <p:sp>
          <p:nvSpPr>
            <p:cNvPr id="271" name="Google Shape;271;p37"/>
            <p:cNvSpPr/>
            <p:nvPr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37"/>
          <p:cNvSpPr txBox="1">
            <a:spLocks noGrp="1"/>
          </p:cNvSpPr>
          <p:nvPr>
            <p:ph type="dt" idx="10"/>
          </p:nvPr>
        </p:nvSpPr>
        <p:spPr>
          <a:xfrm>
            <a:off x="6447446" y="6475620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7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7"/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58380" y="6508358"/>
            <a:ext cx="349642" cy="3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1" name="Google Shape;281;p37"/>
          <p:cNvGrpSpPr/>
          <p:nvPr/>
        </p:nvGrpSpPr>
        <p:grpSpPr>
          <a:xfrm rot="10800000">
            <a:off x="9265363" y="5246044"/>
            <a:ext cx="2869771" cy="1563379"/>
            <a:chOff x="44879" y="27296"/>
            <a:chExt cx="2869771" cy="1563379"/>
          </a:xfrm>
        </p:grpSpPr>
        <p:cxnSp>
          <p:nvCxnSpPr>
            <p:cNvPr id="282" name="Google Shape;282;p37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3" name="Google Shape;283;p37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4" name="Google Shape;284;p37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5" name="Google Shape;285;p37"/>
          <p:cNvSpPr txBox="1">
            <a:spLocks noGrp="1"/>
          </p:cNvSpPr>
          <p:nvPr>
            <p:ph type="body" idx="2"/>
          </p:nvPr>
        </p:nvSpPr>
        <p:spPr>
          <a:xfrm>
            <a:off x="5085934" y="202009"/>
            <a:ext cx="6267866" cy="59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ình ảnh">
  <p:cSld name="Hình ảnh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8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38"/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</p:grpSpPr>
        <p:cxnSp>
          <p:nvCxnSpPr>
            <p:cNvPr id="290" name="Google Shape;290;p38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1" name="Google Shape;291;p38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2" name="Google Shape;292;p38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3" name="Google Shape;293;p38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8"/>
          <p:cNvSpPr txBox="1">
            <a:spLocks noGrp="1"/>
          </p:cNvSpPr>
          <p:nvPr>
            <p:ph type="title"/>
          </p:nvPr>
        </p:nvSpPr>
        <p:spPr>
          <a:xfrm>
            <a:off x="774146" y="202009"/>
            <a:ext cx="3932227" cy="1698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72FF"/>
              </a:buClr>
              <a:buSzPts val="4000"/>
              <a:buFont typeface="Times New Roman"/>
              <a:buNone/>
              <a:defRPr sz="4000"/>
            </a:lvl1pPr>
            <a:lvl2pPr lvl="1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8"/>
          <p:cNvSpPr txBox="1">
            <a:spLocks noGrp="1"/>
          </p:cNvSpPr>
          <p:nvPr>
            <p:ph type="body" idx="1"/>
          </p:nvPr>
        </p:nvSpPr>
        <p:spPr>
          <a:xfrm>
            <a:off x="774144" y="2113808"/>
            <a:ext cx="3932227" cy="406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38"/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38"/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</p:grpSpPr>
        <p:sp>
          <p:nvSpPr>
            <p:cNvPr id="298" name="Google Shape;298;p38"/>
            <p:cNvSpPr/>
            <p:nvPr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38"/>
          <p:cNvSpPr txBox="1">
            <a:spLocks noGrp="1"/>
          </p:cNvSpPr>
          <p:nvPr>
            <p:ph type="dt" idx="10"/>
          </p:nvPr>
        </p:nvSpPr>
        <p:spPr>
          <a:xfrm>
            <a:off x="6447446" y="6475620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8"/>
          <p:cNvSpPr txBox="1">
            <a:spLocks noGrp="1"/>
          </p:cNvSpPr>
          <p:nvPr>
            <p:ph type="sldNum" idx="12"/>
          </p:nvPr>
        </p:nvSpPr>
        <p:spPr>
          <a:xfrm>
            <a:off x="58380" y="6508358"/>
            <a:ext cx="349642" cy="3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8" name="Google Shape;308;p38"/>
          <p:cNvGrpSpPr/>
          <p:nvPr/>
        </p:nvGrpSpPr>
        <p:grpSpPr>
          <a:xfrm rot="10800000">
            <a:off x="9265363" y="5246044"/>
            <a:ext cx="2869771" cy="1563379"/>
            <a:chOff x="44879" y="27296"/>
            <a:chExt cx="2869771" cy="1563379"/>
          </a:xfrm>
        </p:grpSpPr>
        <p:cxnSp>
          <p:nvCxnSpPr>
            <p:cNvPr id="309" name="Google Shape;309;p38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0" name="Google Shape;310;p38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1" name="Google Shape;311;p38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2" name="Google Shape;312;p38"/>
          <p:cNvSpPr>
            <a:spLocks noGrp="1"/>
          </p:cNvSpPr>
          <p:nvPr>
            <p:ph type="pic" idx="2"/>
          </p:nvPr>
        </p:nvSpPr>
        <p:spPr>
          <a:xfrm>
            <a:off x="5160373" y="202009"/>
            <a:ext cx="6237261" cy="5976999"/>
          </a:xfrm>
          <a:prstGeom prst="roundRect">
            <a:avLst>
              <a:gd name="adj" fmla="val 574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g trong 1">
  <p:cSld name="Trang trong 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39"/>
          <p:cNvGrpSpPr/>
          <p:nvPr/>
        </p:nvGrpSpPr>
        <p:grpSpPr>
          <a:xfrm rot="10800000">
            <a:off x="9263702" y="5930537"/>
            <a:ext cx="2869771" cy="886519"/>
            <a:chOff x="44879" y="27296"/>
            <a:chExt cx="2869771" cy="886519"/>
          </a:xfrm>
        </p:grpSpPr>
        <p:cxnSp>
          <p:nvCxnSpPr>
            <p:cNvPr id="316" name="Google Shape;316;p39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39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8" name="Google Shape;318;p39"/>
            <p:cNvCxnSpPr/>
            <p:nvPr/>
          </p:nvCxnSpPr>
          <p:spPr>
            <a:xfrm rot="10800000">
              <a:off x="52214" y="654128"/>
              <a:ext cx="0" cy="25968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19" name="Google Shape;319;p39"/>
          <p:cNvSpPr/>
          <p:nvPr/>
        </p:nvSpPr>
        <p:spPr>
          <a:xfrm>
            <a:off x="22186" y="6583140"/>
            <a:ext cx="233916" cy="233916"/>
          </a:xfrm>
          <a:prstGeom prst="ellipse">
            <a:avLst/>
          </a:prstGeom>
          <a:gradFill>
            <a:gsLst>
              <a:gs pos="0">
                <a:srgbClr val="0072FF"/>
              </a:gs>
              <a:gs pos="99000">
                <a:srgbClr val="00C6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9"/>
          <p:cNvSpPr txBox="1">
            <a:spLocks noGrp="1"/>
          </p:cNvSpPr>
          <p:nvPr>
            <p:ph type="sldNum" idx="12"/>
          </p:nvPr>
        </p:nvSpPr>
        <p:spPr>
          <a:xfrm>
            <a:off x="-2005" y="6566400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39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2" name="Google Shape;322;p39"/>
          <p:cNvGrpSpPr/>
          <p:nvPr/>
        </p:nvGrpSpPr>
        <p:grpSpPr>
          <a:xfrm>
            <a:off x="58527" y="40944"/>
            <a:ext cx="2869771" cy="886519"/>
            <a:chOff x="44879" y="27296"/>
            <a:chExt cx="2869771" cy="886519"/>
          </a:xfrm>
        </p:grpSpPr>
        <p:cxnSp>
          <p:nvCxnSpPr>
            <p:cNvPr id="323" name="Google Shape;323;p39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4" name="Google Shape;324;p39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5" name="Google Shape;325;p39"/>
            <p:cNvCxnSpPr/>
            <p:nvPr/>
          </p:nvCxnSpPr>
          <p:spPr>
            <a:xfrm rot="10800000">
              <a:off x="52214" y="654128"/>
              <a:ext cx="0" cy="25968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6" name="Google Shape;326;p39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9"/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39"/>
          <p:cNvSpPr txBox="1">
            <a:spLocks noGrp="1"/>
          </p:cNvSpPr>
          <p:nvPr>
            <p:ph type="dt" idx="10"/>
          </p:nvPr>
        </p:nvSpPr>
        <p:spPr>
          <a:xfrm>
            <a:off x="6447446" y="6475620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g trong 2">
  <p:cSld name="Trang trong 2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/>
          <p:nvPr/>
        </p:nvSpPr>
        <p:spPr>
          <a:xfrm>
            <a:off x="22186" y="6583140"/>
            <a:ext cx="233916" cy="233916"/>
          </a:xfrm>
          <a:prstGeom prst="ellipse">
            <a:avLst/>
          </a:prstGeom>
          <a:gradFill>
            <a:gsLst>
              <a:gs pos="0">
                <a:srgbClr val="0072FF"/>
              </a:gs>
              <a:gs pos="99000">
                <a:srgbClr val="00C6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0"/>
          <p:cNvSpPr txBox="1">
            <a:spLocks noGrp="1"/>
          </p:cNvSpPr>
          <p:nvPr>
            <p:ph type="sldNum" idx="12"/>
          </p:nvPr>
        </p:nvSpPr>
        <p:spPr>
          <a:xfrm>
            <a:off x="-2005" y="6566400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ts val="4000"/>
              <a:buFont typeface="Times New Roman"/>
              <a:buNone/>
              <a:defRPr sz="4000" b="1" i="0" u="none" strike="noStrike" cap="none">
                <a:solidFill>
                  <a:srgbClr val="0072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ietnv@uit.edu.v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"/>
          <p:cNvSpPr txBox="1">
            <a:spLocks noGrp="1"/>
          </p:cNvSpPr>
          <p:nvPr>
            <p:ph type="ftr" idx="11"/>
          </p:nvPr>
        </p:nvSpPr>
        <p:spPr>
          <a:xfrm>
            <a:off x="2353680" y="6480629"/>
            <a:ext cx="4288103" cy="2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Thực hiện bởi Trường Đại học Công nghệ Thông tin, ĐHQG-HCM</a:t>
            </a:r>
            <a:endParaRPr/>
          </a:p>
        </p:txBody>
      </p:sp>
      <p:sp>
        <p:nvSpPr>
          <p:cNvPr id="337" name="Google Shape;337;p1"/>
          <p:cNvSpPr txBox="1">
            <a:spLocks noGrp="1"/>
          </p:cNvSpPr>
          <p:nvPr>
            <p:ph type="sldNum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38" name="Google Shape;338;p1"/>
          <p:cNvSpPr txBox="1">
            <a:spLocks noGrp="1"/>
          </p:cNvSpPr>
          <p:nvPr>
            <p:ph type="body" idx="1"/>
          </p:nvPr>
        </p:nvSpPr>
        <p:spPr>
          <a:xfrm>
            <a:off x="1850807" y="2208158"/>
            <a:ext cx="8490387" cy="69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46"/>
              </a:buClr>
              <a:buSzPts val="4400"/>
              <a:buNone/>
            </a:pPr>
            <a:r>
              <a:rPr lang="en-US"/>
              <a:t>TƯ DUY THIẾT KẾ</a:t>
            </a:r>
            <a:endParaRPr/>
          </a:p>
        </p:txBody>
      </p:sp>
      <p:sp>
        <p:nvSpPr>
          <p:cNvPr id="339" name="Google Shape;339;p1"/>
          <p:cNvSpPr txBox="1">
            <a:spLocks noGrp="1"/>
          </p:cNvSpPr>
          <p:nvPr>
            <p:ph type="body" idx="2"/>
          </p:nvPr>
        </p:nvSpPr>
        <p:spPr>
          <a:xfrm>
            <a:off x="876991" y="3039455"/>
            <a:ext cx="10438019" cy="4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46"/>
              </a:buClr>
              <a:buSzPts val="2800"/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dirty="0"/>
          </a:p>
        </p:txBody>
      </p:sp>
      <p:sp>
        <p:nvSpPr>
          <p:cNvPr id="340" name="Google Shape;340;p1"/>
          <p:cNvSpPr txBox="1">
            <a:spLocks noGrp="1"/>
          </p:cNvSpPr>
          <p:nvPr>
            <p:ph type="body" idx="3"/>
          </p:nvPr>
        </p:nvSpPr>
        <p:spPr>
          <a:xfrm>
            <a:off x="4680970" y="4963048"/>
            <a:ext cx="2830058" cy="345005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Khoa Khoa học &amp; Kỹ thuật Thông tin</a:t>
            </a:r>
            <a:endParaRPr/>
          </a:p>
        </p:txBody>
      </p:sp>
      <p:sp>
        <p:nvSpPr>
          <p:cNvPr id="341" name="Google Shape;341;p1"/>
          <p:cNvSpPr txBox="1">
            <a:spLocks noGrp="1"/>
          </p:cNvSpPr>
          <p:nvPr>
            <p:ph type="body" idx="4"/>
          </p:nvPr>
        </p:nvSpPr>
        <p:spPr>
          <a:xfrm>
            <a:off x="1850807" y="3630811"/>
            <a:ext cx="8490387" cy="6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Huỳnh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Văn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Tín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ct val="100000"/>
              <a:buFont typeface="Times New Roman"/>
              <a:buNone/>
            </a:pPr>
            <a:r>
              <a:rPr lang="en-US" alt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me!</a:t>
            </a:r>
            <a:endParaRPr dirty="0"/>
          </a:p>
        </p:txBody>
      </p:sp>
      <p:sp>
        <p:nvSpPr>
          <p:cNvPr id="348" name="Google Shape;348;p2"/>
          <p:cNvSpPr txBox="1">
            <a:spLocks noGrp="1"/>
          </p:cNvSpPr>
          <p:nvPr>
            <p:ph type="body" idx="1"/>
          </p:nvPr>
        </p:nvSpPr>
        <p:spPr>
          <a:xfrm>
            <a:off x="774145" y="1233824"/>
            <a:ext cx="10579654" cy="494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52500" lvl="1" indent="-514350">
              <a:buFont typeface="Wingdings" pitchFamily="2" charset="2"/>
              <a:buChar char="v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Văn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lvl="1" indent="-514350">
              <a:buFont typeface="Wingdings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v@uit.edu.vn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lvl="1" indent="-514350">
              <a:buFont typeface="Wingdings" pitchFamily="2" charset="2"/>
              <a:buChar char="v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Khoa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ISE, UIT.</a:t>
            </a:r>
          </a:p>
          <a:p>
            <a:pPr marL="952500" lvl="1" indent="-514350">
              <a:buFont typeface="Wingdings" pitchFamily="2" charset="2"/>
              <a:buChar char="v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49375" lvl="2" indent="-514350" algn="just">
              <a:buFont typeface="Wingdings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marL="1349375" lvl="2" indent="-514350" algn="just">
              <a:buFont typeface="Wingdings" pitchFamily="2" charset="2"/>
              <a:buChar char="§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Natural Language Processing and Data Science.</a:t>
            </a:r>
          </a:p>
        </p:txBody>
      </p:sp>
      <p:sp>
        <p:nvSpPr>
          <p:cNvPr id="349" name="Google Shape;349;p2"/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Thực hiện bởi Trường Đại học Công nghệ Thông tin, ĐHQG-HCM</a:t>
            </a:r>
            <a:endParaRPr/>
          </a:p>
        </p:txBody>
      </p:sp>
      <p:sp>
        <p:nvSpPr>
          <p:cNvPr id="350" name="Google Shape;350;p2"/>
          <p:cNvSpPr txBox="1">
            <a:spLocks noGrp="1"/>
          </p:cNvSpPr>
          <p:nvPr>
            <p:ph type="sldNum" idx="12"/>
          </p:nvPr>
        </p:nvSpPr>
        <p:spPr>
          <a:xfrm>
            <a:off x="58380" y="6508358"/>
            <a:ext cx="349642" cy="3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"/>
          <p:cNvSpPr txBox="1"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ct val="100000"/>
              <a:buFont typeface="Times New Roman"/>
              <a:buNone/>
            </a:pPr>
            <a:r>
              <a:rPr lang="en-US" altLang="vi-V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dirty="0"/>
          </a:p>
        </p:txBody>
      </p:sp>
      <p:sp>
        <p:nvSpPr>
          <p:cNvPr id="356" name="Google Shape;356;p3"/>
          <p:cNvSpPr txBox="1">
            <a:spLocks noGrp="1"/>
          </p:cNvSpPr>
          <p:nvPr>
            <p:ph type="body" idx="1"/>
          </p:nvPr>
        </p:nvSpPr>
        <p:spPr>
          <a:xfrm>
            <a:off x="774145" y="1233824"/>
            <a:ext cx="10579654" cy="494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Biết và hiểu được khái niệm về tư duy thiết kế, quy trình tư duy thiết kế.</a:t>
            </a:r>
            <a:r>
              <a:rPr lang="en-VN" sz="2400" dirty="0">
                <a:effectLst/>
              </a:rPr>
              <a:t> </a:t>
            </a:r>
          </a:p>
          <a:p>
            <a:pPr marL="228600" lvl="0" indent="-2286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 áp dụng tư duy thiết kế để thiết kế và phát triển hệ sinh thái kinh doanh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 ra sự đổi mới, mở rộng mô hình kinh doanh và thúc đẩy tăng trưởng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VN" sz="2400" dirty="0">
                <a:effectLst/>
              </a:rPr>
              <a:t> </a:t>
            </a:r>
          </a:p>
          <a:p>
            <a:pPr marL="228600" lvl="0" indent="-2286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VN" sz="2400" dirty="0">
                <a:effectLst/>
              </a:rPr>
              <a:t> </a:t>
            </a:r>
          </a:p>
          <a:p>
            <a:pPr marL="228600" lvl="0" indent="-2286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phối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VN" sz="2400" dirty="0">
                <a:effectLst/>
              </a:rPr>
              <a:t> </a:t>
            </a:r>
          </a:p>
          <a:p>
            <a:pPr marL="228600" lvl="0" indent="-2286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VN" sz="2400" dirty="0">
                <a:effectLst/>
              </a:rPr>
              <a:t> </a:t>
            </a:r>
            <a:endParaRPr sz="2400" dirty="0"/>
          </a:p>
        </p:txBody>
      </p:sp>
      <p:sp>
        <p:nvSpPr>
          <p:cNvPr id="357" name="Google Shape;357;p3"/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Thực hiện bởi Trường Đại học Công nghệ Thông tin, ĐHQG-HCM</a:t>
            </a:r>
            <a:endParaRPr/>
          </a:p>
        </p:txBody>
      </p:sp>
      <p:sp>
        <p:nvSpPr>
          <p:cNvPr id="358" name="Google Shape;358;p3"/>
          <p:cNvSpPr txBox="1">
            <a:spLocks noGrp="1"/>
          </p:cNvSpPr>
          <p:nvPr>
            <p:ph type="sldNum" idx="12"/>
          </p:nvPr>
        </p:nvSpPr>
        <p:spPr>
          <a:xfrm>
            <a:off x="58380" y="6508358"/>
            <a:ext cx="349642" cy="3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"/>
          <p:cNvSpPr txBox="1"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ct val="100000"/>
              <a:buFont typeface="Times New Roman"/>
              <a:buNone/>
            </a:pPr>
            <a:r>
              <a:rPr lang="en-US" altLang="vi-V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dirty="0"/>
          </a:p>
        </p:txBody>
      </p:sp>
      <p:sp>
        <p:nvSpPr>
          <p:cNvPr id="365" name="Google Shape;365;p4"/>
          <p:cNvSpPr txBox="1">
            <a:spLocks noGrp="1"/>
          </p:cNvSpPr>
          <p:nvPr>
            <p:ph type="body" idx="1"/>
          </p:nvPr>
        </p:nvSpPr>
        <p:spPr>
          <a:xfrm>
            <a:off x="774145" y="1233824"/>
            <a:ext cx="10579654" cy="494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52500" lvl="1" indent="-514350">
              <a:buFont typeface="Wingdings" pitchFamily="2" charset="2"/>
              <a:buChar char="v"/>
            </a:pP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trình: 30%</a:t>
            </a:r>
          </a:p>
          <a:p>
            <a:pPr marL="1409700" lvl="2" indent="-514350">
              <a:buFont typeface="Arial" panose="020B0604020202020204" pitchFamily="34" charset="0"/>
              <a:buChar char="•"/>
            </a:pP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danh: 50%</a:t>
            </a:r>
          </a:p>
          <a:p>
            <a:pPr marL="1409700" lvl="2" indent="-514350">
              <a:buFont typeface="Arial" panose="020B0604020202020204" pitchFamily="34" charset="0"/>
              <a:buChar char="•"/>
            </a:pP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BTTL, BTVN: 50%</a:t>
            </a:r>
          </a:p>
          <a:p>
            <a:pPr marL="952500" lvl="1" indent="-514350">
              <a:buFont typeface="Wingdings" pitchFamily="2" charset="2"/>
              <a:buChar char="v"/>
            </a:pP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Cuối kỳ: 70%</a:t>
            </a:r>
          </a:p>
          <a:p>
            <a:pPr marL="1352550" lvl="2" indent="-457200">
              <a:buFont typeface="Arial" panose="020B0604020202020204" pitchFamily="34" charset="0"/>
              <a:buChar char="•"/>
            </a:pP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</a:t>
            </a:r>
          </a:p>
          <a:p>
            <a:pPr marL="1352550" lvl="2" indent="-457200">
              <a:buFont typeface="Arial" panose="020B0604020202020204" pitchFamily="34" charset="0"/>
              <a:buChar char="•"/>
            </a:pP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5 người</a:t>
            </a:r>
          </a:p>
          <a:p>
            <a:pPr marL="228600" lvl="0" indent="-50800" algn="just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</p:txBody>
      </p:sp>
      <p:sp>
        <p:nvSpPr>
          <p:cNvPr id="366" name="Google Shape;366;p4"/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Thực hiện bởi Trường Đại học Công nghệ Thông tin, ĐHQG-HCM</a:t>
            </a:r>
            <a:endParaRPr/>
          </a:p>
        </p:txBody>
      </p:sp>
      <p:sp>
        <p:nvSpPr>
          <p:cNvPr id="367" name="Google Shape;367;p4"/>
          <p:cNvSpPr txBox="1">
            <a:spLocks noGrp="1"/>
          </p:cNvSpPr>
          <p:nvPr>
            <p:ph type="sldNum" idx="12"/>
          </p:nvPr>
        </p:nvSpPr>
        <p:spPr>
          <a:xfrm>
            <a:off x="58380" y="6508358"/>
            <a:ext cx="349642" cy="3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"/>
          <p:cNvSpPr txBox="1"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ct val="100000"/>
              <a:buFont typeface="Times New Roman"/>
              <a:buNone/>
            </a:pPr>
            <a:r>
              <a:rPr lang="en-US" altLang="vi-V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vi-V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dirty="0"/>
          </a:p>
        </p:txBody>
      </p:sp>
      <p:sp>
        <p:nvSpPr>
          <p:cNvPr id="379" name="Google Shape;379;p5"/>
          <p:cNvSpPr txBox="1">
            <a:spLocks noGrp="1"/>
          </p:cNvSpPr>
          <p:nvPr>
            <p:ph type="body" idx="1"/>
          </p:nvPr>
        </p:nvSpPr>
        <p:spPr>
          <a:xfrm>
            <a:off x="774145" y="1233824"/>
            <a:ext cx="10579654" cy="494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1: Hiểu về tư duy thiết kế </a:t>
            </a: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2: Chuyển đổi tổ chức </a:t>
            </a:r>
            <a:endParaRPr lang="en-V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3: Thiết kế tương lai </a:t>
            </a:r>
            <a:endParaRPr lang="en-V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4: Bộ công cụ dưới lăng kính thiết kế</a:t>
            </a:r>
            <a:endParaRPr lang="en-V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5: Suy ngẫm về tư duy thiết kế ứng dụng trong phát triển doanh nghiệ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endParaRPr lang="en-V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chuyên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endParaRPr lang="en-V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0800" indent="0">
              <a:lnSpc>
                <a:spcPct val="115000"/>
              </a:lnSpc>
              <a:buNone/>
            </a:pPr>
            <a:endParaRPr lang="en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0" name="Google Shape;380;p5"/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Thực hiện bởi Trường Đại học Công nghệ Thông tin, ĐHQG-HCM</a:t>
            </a:r>
            <a:endParaRPr/>
          </a:p>
        </p:txBody>
      </p:sp>
      <p:sp>
        <p:nvSpPr>
          <p:cNvPr id="381" name="Google Shape;381;p5"/>
          <p:cNvSpPr txBox="1">
            <a:spLocks noGrp="1"/>
          </p:cNvSpPr>
          <p:nvPr>
            <p:ph type="sldNum" idx="12"/>
          </p:nvPr>
        </p:nvSpPr>
        <p:spPr>
          <a:xfrm>
            <a:off x="58380" y="6508358"/>
            <a:ext cx="349642" cy="3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8"/>
          <p:cNvSpPr txBox="1"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ct val="100000"/>
              <a:buFont typeface="Times New Roman"/>
              <a:buNone/>
            </a:pPr>
            <a:r>
              <a:rPr lang="en-US"/>
              <a:t>Tài liệu tham khảo</a:t>
            </a:r>
            <a:endParaRPr/>
          </a:p>
        </p:txBody>
      </p:sp>
      <p:sp>
        <p:nvSpPr>
          <p:cNvPr id="605" name="Google Shape;605;p28"/>
          <p:cNvSpPr txBox="1">
            <a:spLocks noGrp="1"/>
          </p:cNvSpPr>
          <p:nvPr>
            <p:ph type="body" idx="1"/>
          </p:nvPr>
        </p:nvSpPr>
        <p:spPr>
          <a:xfrm>
            <a:off x="774145" y="1233824"/>
            <a:ext cx="10579654" cy="494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Design Thinking Handbook. Eli Woolery.</a:t>
            </a:r>
            <a:endParaRPr dirty="0"/>
          </a:p>
          <a:p>
            <a:pPr marL="228600" lvl="0" indent="-228600" algn="just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dirty="0"/>
          </a:p>
        </p:txBody>
      </p:sp>
      <p:sp>
        <p:nvSpPr>
          <p:cNvPr id="606" name="Google Shape;606;p28"/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Thực hiện bởi Trường Đại học Công nghệ Thông tin, ĐHQG-HCM</a:t>
            </a:r>
            <a:endParaRPr/>
          </a:p>
        </p:txBody>
      </p:sp>
      <p:sp>
        <p:nvSpPr>
          <p:cNvPr id="607" name="Google Shape;607;p28"/>
          <p:cNvSpPr txBox="1">
            <a:spLocks noGrp="1"/>
          </p:cNvSpPr>
          <p:nvPr>
            <p:ph type="sldNum" idx="12"/>
          </p:nvPr>
        </p:nvSpPr>
        <p:spPr>
          <a:xfrm>
            <a:off x="58380" y="6508358"/>
            <a:ext cx="349642" cy="3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595</Words>
  <Application>Microsoft Macintosh PowerPoint</Application>
  <PresentationFormat>Widescreen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Office Theme</vt:lpstr>
      <vt:lpstr>PowerPoint Presentation</vt:lpstr>
      <vt:lpstr>About me!</vt:lpstr>
      <vt:lpstr>Mục tiêu môn học</vt:lpstr>
      <vt:lpstr>Đánh giá môn học</vt:lpstr>
      <vt:lpstr>Nội dung môn học môn học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Trần Hoàng Lộc</dc:creator>
  <cp:lastModifiedBy>Huỳnh Văn Tín</cp:lastModifiedBy>
  <cp:revision>2</cp:revision>
  <dcterms:created xsi:type="dcterms:W3CDTF">2023-03-03T01:55:04Z</dcterms:created>
  <dcterms:modified xsi:type="dcterms:W3CDTF">2024-09-10T12:58:12Z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0x01010002E6E2FC54BE4840817E1FCBB35EF956</vt:lpwstr>
  </property>
</Properties>
</file>