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315200" cy="9601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  <a:srgbClr val="5CADFF"/>
    <a:srgbClr val="FF99FF"/>
    <a:srgbClr val="FF66FF"/>
    <a:srgbClr val="FFCCFF"/>
    <a:srgbClr val="CCCCFF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004" autoAdjust="0"/>
  </p:normalViewPr>
  <p:slideViewPr>
    <p:cSldViewPr>
      <p:cViewPr>
        <p:scale>
          <a:sx n="75" d="100"/>
          <a:sy n="75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35C0141-B160-4452-B999-690FEF5A37CF}" type="datetimeFigureOut">
              <a:rPr lang="vi-VN"/>
              <a:pPr>
                <a:defRPr/>
              </a:pPr>
              <a:t>06/09/2015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975E39D-59FC-4594-AACC-ED3AD9B5C64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8A438474-5432-4114-9EA1-0C9464B97C2B}" type="datetimeFigureOut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A5553EDB-D819-41F8-9352-D591D5925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50E2422-FAA3-44EB-9949-24D1228D37AE}" type="slidenum">
              <a:rPr lang="en-US" smtClean="0"/>
              <a:pPr eaLnBrk="1" hangingPunct="1"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15B6DF7-D8EC-4069-BE15-144235620486}" type="slidenum">
              <a:rPr lang="en-US" smtClean="0"/>
              <a:pPr eaLnBrk="1" hangingPunct="1"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88CA377-2F8C-4723-BFA7-091C336A411E}" type="slidenum">
              <a:rPr lang="en-US" smtClean="0"/>
              <a:pPr eaLnBrk="1" hangingPunct="1"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93757B-762D-4DEC-8555-E11CB370185F}" type="slidenum">
              <a:rPr lang="en-US" smtClean="0"/>
              <a:pPr eaLnBrk="1" hangingPunct="1"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5839EB7-947D-4812-8BAC-92A2F5CB23BA}" type="slidenum">
              <a:rPr lang="en-US" smtClean="0"/>
              <a:pPr eaLnBrk="1" hangingPunct="1"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4926325-81F0-4B56-8F9F-B4D1C485313D}" type="slidenum">
              <a:rPr lang="en-US" smtClean="0"/>
              <a:pPr eaLnBrk="1" hangingPunct="1"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025D49C-897F-46BB-8230-65578DCE07C3}" type="slidenum">
              <a:rPr lang="en-US" smtClean="0"/>
              <a:pPr eaLnBrk="1" hangingPunct="1"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96D507C-4BCC-4FB2-903D-1CD29F86BA6B}" type="slidenum">
              <a:rPr lang="en-US" smtClean="0"/>
              <a:pPr eaLnBrk="1" hangingPunct="1"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07D4732-8072-472F-A330-F72B64373874}" type="slidenum">
              <a:rPr lang="en-US" smtClean="0"/>
              <a:pPr eaLnBrk="1" hangingPunct="1"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E167172-150B-4CFB-B2C6-F7221F9047D4}" type="slidenum">
              <a:rPr lang="en-US" smtClean="0"/>
              <a:pPr eaLnBrk="1" hangingPunct="1"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7DBC8AF-D4D6-4435-AA36-3887BE015D85}" type="slidenum">
              <a:rPr lang="en-US" smtClean="0"/>
              <a:pPr eaLnBrk="1" hangingPunct="1"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3438885-387F-4B5A-B487-0A48849E1741}" type="slidenum">
              <a:rPr lang="en-US" smtClean="0"/>
              <a:pPr eaLnBrk="1" hangingPunct="1"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E1B5266-4F6E-4FE8-970E-8E770C3497C6}" type="slidenum">
              <a:rPr lang="en-US" smtClean="0"/>
              <a:pPr eaLnBrk="1" hangingPunct="1"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82870A7-A59C-4101-BCA1-DA288242EEB8}" type="slidenum">
              <a:rPr lang="en-US" smtClean="0"/>
              <a:pPr eaLnBrk="1" hangingPunct="1"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45257AC-F85E-4F72-8D18-1C8EF05E6109}" type="slidenum">
              <a:rPr lang="en-US" smtClean="0"/>
              <a:pPr eaLnBrk="1" hangingPunct="1"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40CCDAD-D35E-4358-91D0-369C065FBA57}" type="slidenum">
              <a:rPr lang="en-US" smtClean="0"/>
              <a:pPr eaLnBrk="1" hangingPunct="1"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0F8DBF4-54A3-421E-ABF6-17F6A71BE0A6}" type="slidenum">
              <a:rPr lang="en-US" smtClean="0"/>
              <a:pPr eaLnBrk="1" hangingPunct="1"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22E550E-F75E-4930-8701-31FCFD76C165}" type="slidenum">
              <a:rPr lang="en-US" smtClean="0"/>
              <a:pPr eaLnBrk="1" hangingPunct="1"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06A64EC-C702-4FBC-AC68-EC036B987321}" type="slidenum">
              <a:rPr lang="en-US" smtClean="0"/>
              <a:pPr eaLnBrk="1" hangingPunct="1"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2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99F2C2A-553A-4904-BD64-DFFFCDFBE28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E7F6294-C3CD-4BB9-94E2-5A536D875D1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D8D95FC-DC82-4505-9E94-AA962B4844E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D80B2BC-AD57-4A17-959A-C2E1E19699A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14AC84B-EAC3-4FD6-B53B-1E31D54C855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E8FFEFE-10CE-4DA1-9C34-1F44F791370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B320843-C7F0-47C2-89EF-D617A180D48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257A4D0-E044-4257-9BA3-39869380083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13D1191-319A-420B-A566-F3697042A2E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9FBBF7D-3C75-439A-96A0-77AEC5DFEF4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5540D78-A830-461A-8199-4CAE6BF26CF4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C7EBF01-3926-48CD-8702-65DC943BDC0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11E248F-C999-46B0-8AF5-27519A07D9AA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BB</a:t>
            </a:r>
            <a:endParaRPr 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E7E0B2F-9252-4029-8852-899E42442C0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NHẬP MÔN LẬP TRÌNH</a:t>
            </a:r>
            <a:endParaRPr lang="en-US" sz="60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/>
          <a:p>
            <a:pPr marL="0" indent="0" algn="r"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chemeClr val="bg1"/>
                </a:solidFill>
              </a:rPr>
              <a:t>CHUỖI KÝ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tạo bản sao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Tạo bản sao của một chuỗi s cho tr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ướ</a:t>
            </a:r>
            <a:r>
              <a:rPr lang="en-US" sz="2000">
                <a:latin typeface="Tahoma" pitchFamily="34" charset="0"/>
                <a:cs typeface="Tahoma" pitchFamily="34" charset="0"/>
              </a:rPr>
              <a:t>c. Hàm sẽ tự tạo vùng nhớ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chứa chuỗi s.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Thành công: Địa chỉ chuỗi kết quả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Thất bài: null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*s;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 = strdup(“Tin hoc co so A”);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strdup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[])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smtClean="0"/>
              <a:t>Hàm chuyển chuỗi thành chữ th</a:t>
            </a:r>
            <a:r>
              <a:rPr lang="vi-VN" smtClean="0"/>
              <a:t>ườ</a:t>
            </a:r>
            <a:r>
              <a:rPr lang="en-US" smtClean="0"/>
              <a:t>ng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Chuyển chuỗi s thành chuỗi th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ườ</a:t>
            </a:r>
            <a:r>
              <a:rPr lang="en-US" sz="2000">
                <a:latin typeface="Tahoma" pitchFamily="34" charset="0"/>
                <a:cs typeface="Tahoma" pitchFamily="34" charset="0"/>
              </a:rPr>
              <a:t>ng (‘A’ thành ‘a’, ‘B’ thành ‘b’, …, ‘Z’ thành ‘z’)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chuỗi s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strlwr(s);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puts(s);		// tin hoc co so a!!!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strlwr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smtClean="0"/>
              <a:t>Hàm chuyển chuỗi thành chữ IN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Chuyển chuỗi s thành chuỗi in (‘a’ thành ‘A’, ‘b’ thành ‘B’, …, ‘z’ thành ‘Z’)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chuỗi s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strupr(s);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puts(s);		// TIN HOC CO SO A!!!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strupr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</a:t>
            </a:r>
            <a:r>
              <a:rPr lang="vi-VN" smtClean="0"/>
              <a:t>đả</a:t>
            </a:r>
            <a:r>
              <a:rPr lang="en-US" smtClean="0"/>
              <a:t>o ng</a:t>
            </a:r>
            <a:r>
              <a:rPr lang="vi-VN" smtClean="0"/>
              <a:t>ượ</a:t>
            </a:r>
            <a:r>
              <a:rPr lang="en-US" smtClean="0"/>
              <a:t>c chuỗi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Đảo ng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thứ tự các ký tự trong chuỗi (trừ ký tự kết thúc chuỗi)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chuỗi kết quả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strrev(s);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puts(s);		// !!!A os oc coh  niT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strrev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so sánh hai chuỗi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So sánh hai chuỗi s1 và s2 (phân biệt hoa th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ườ</a:t>
            </a:r>
            <a:r>
              <a:rPr lang="en-US" sz="2000">
                <a:latin typeface="Tahoma" pitchFamily="34" charset="0"/>
                <a:cs typeface="Tahoma" pitchFamily="34" charset="0"/>
              </a:rPr>
              <a:t>ng)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&lt; 0 nếu s1 &lt; s2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== 0 nếu s1 == s2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&gt;0 nếu s1 &gt; s2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s1[]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s2[] = “hoc tin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kq = strcmp(s1, s2);	// =&gt; kq &gt; 0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int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strcmp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s1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s2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so sánh hai chuỗi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So sánh hai chuỗi s1 và s2 (không phân biệt hoa th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ườ</a:t>
            </a:r>
            <a:r>
              <a:rPr lang="en-US" sz="2000">
                <a:latin typeface="Tahoma" pitchFamily="34" charset="0"/>
                <a:cs typeface="Tahoma" pitchFamily="34" charset="0"/>
              </a:rPr>
              <a:t>ng)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&lt; 0 nếu s1 &lt; s2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== 0 nếu s1 == s2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&gt;0 nếu s1 &gt; s2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s1[]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s2[]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kq = stricmp(s1, s2);	// =&gt; kq == 0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int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stricmp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s1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s2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nối hai chuỗi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Nối chuỗi src vào sau chuỗi dest.</a:t>
            </a:r>
          </a:p>
          <a:p>
            <a:pPr algn="just" eaLnBrk="0" hangingPunct="0">
              <a:defRPr/>
            </a:pP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!</a:t>
            </a:r>
            <a:r>
              <a:rPr lang="en-US" sz="2000">
                <a:latin typeface="Tahoma" pitchFamily="34" charset="0"/>
                <a:cs typeface="Tahoma" pitchFamily="34" charset="0"/>
              </a:rPr>
              <a:t> Chuỗi dest phải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chứa kết quả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của chuỗi </a:t>
            </a:r>
            <a:r>
              <a:rPr lang="vi-VN" sz="2000"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nối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s1[100] = “Tin hoc”;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s2[] = “co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strcat(s1, “ ”);	// =&gt; “Tin hoc ”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strcat(s1, s2);	// =&gt; “Tin hoc co so A!!!”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char*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strcat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dest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src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tính </a:t>
            </a:r>
            <a:r>
              <a:rPr lang="vi-VN" smtClean="0"/>
              <a:t>độ</a:t>
            </a:r>
            <a:r>
              <a:rPr lang="en-US" smtClean="0"/>
              <a:t> dài chuỗi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Tính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độ</a:t>
            </a:r>
            <a:r>
              <a:rPr lang="en-US" sz="2000">
                <a:latin typeface="Tahoma" pitchFamily="34" charset="0"/>
                <a:cs typeface="Tahoma" pitchFamily="34" charset="0"/>
              </a:rPr>
              <a:t> dài chuỗi s</a:t>
            </a:r>
          </a:p>
          <a:p>
            <a:pPr algn="just" eaLnBrk="0" hangingPunct="0">
              <a:defRPr/>
            </a:pP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size_t</a:t>
            </a:r>
            <a:r>
              <a:rPr lang="en-US" sz="2000">
                <a:latin typeface="Tahoma" pitchFamily="34" charset="0"/>
                <a:cs typeface="Tahoma" pitchFamily="34" charset="0"/>
              </a:rPr>
              <a:t> thay cho unsigned (trong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&lt;stddef.h&gt;</a:t>
            </a:r>
            <a:r>
              <a:rPr lang="en-US" sz="2000">
                <a:latin typeface="Tahoma" pitchFamily="34" charset="0"/>
                <a:cs typeface="Tahoma" pitchFamily="34" charset="0"/>
              </a:rPr>
              <a:t>) dùng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để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vi-VN" sz="2000">
                <a:latin typeface="Tahoma" pitchFamily="34" charset="0"/>
                <a:cs typeface="Tahoma" pitchFamily="34" charset="0"/>
              </a:rPr>
              <a:t>đ</a:t>
            </a:r>
            <a:r>
              <a:rPr lang="en-US" sz="2000">
                <a:latin typeface="Tahoma" pitchFamily="34" charset="0"/>
                <a:cs typeface="Tahoma" pitchFamily="34" charset="0"/>
              </a:rPr>
              <a:t>o các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đạ</a:t>
            </a:r>
            <a:r>
              <a:rPr lang="en-US" sz="2000">
                <a:latin typeface="Tahoma" pitchFamily="34" charset="0"/>
                <a:cs typeface="Tahoma" pitchFamily="34" charset="0"/>
              </a:rPr>
              <a:t>i l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ng không dấu.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Độ dài chuỗi s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len = strlen(s);	// =&gt; 18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size_t*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strlen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tìm chuỗi trong chuỗi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Tìm vị trí xuất hiện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đầ</a:t>
            </a:r>
            <a:r>
              <a:rPr lang="en-US" sz="2000">
                <a:latin typeface="Tahoma" pitchFamily="34" charset="0"/>
                <a:cs typeface="Tahoma" pitchFamily="34" charset="0"/>
              </a:rPr>
              <a:t>u tiên của s2 trong s1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Thành công: trả về con trỏ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đế</a:t>
            </a:r>
            <a:r>
              <a:rPr lang="en-US" sz="2000">
                <a:latin typeface="Tahoma" pitchFamily="34" charset="0"/>
                <a:cs typeface="Tahoma" pitchFamily="34" charset="0"/>
              </a:rPr>
              <a:t>n vị trí xuất hiện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đầ</a:t>
            </a:r>
            <a:r>
              <a:rPr lang="en-US" sz="2000">
                <a:latin typeface="Tahoma" pitchFamily="34" charset="0"/>
                <a:cs typeface="Tahoma" pitchFamily="34" charset="0"/>
              </a:rPr>
              <a:t>u tiên của s2 trong s1.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Thất bại: trả về null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s1[]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s2[] = “hoc”;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if (strstr(s1, s2) != null)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	printf(“Tim thay!”);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char*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strstr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s1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s2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1: </a:t>
            </a:r>
            <a:r>
              <a:rPr lang="en-US" smtClean="0"/>
              <a:t>Xem thêm một số hàm khác nh</a:t>
            </a:r>
            <a:r>
              <a:rPr lang="vi-VN" smtClean="0"/>
              <a:t>ư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atoi, atol, atof : </a:t>
            </a:r>
            <a:r>
              <a:rPr lang="vi-VN" smtClean="0"/>
              <a:t>đổ</a:t>
            </a:r>
            <a:r>
              <a:rPr lang="en-US" smtClean="0"/>
              <a:t>i chuỗi thành số</a:t>
            </a:r>
          </a:p>
          <a:p>
            <a:pPr lvl="1" eaLnBrk="1" hangingPunct="1">
              <a:defRPr/>
            </a:pPr>
            <a:r>
              <a:rPr lang="en-US" smtClean="0"/>
              <a:t>itoa, ltoa, ultoa: </a:t>
            </a:r>
            <a:r>
              <a:rPr lang="vi-VN" smtClean="0"/>
              <a:t>đổ</a:t>
            </a:r>
            <a:r>
              <a:rPr lang="en-US" smtClean="0"/>
              <a:t>i số thành chuỗi</a:t>
            </a:r>
          </a:p>
          <a:p>
            <a:pPr lvl="1" eaLnBrk="1" hangingPunct="1">
              <a:defRPr/>
            </a:pPr>
            <a:r>
              <a:rPr lang="en-US" smtClean="0"/>
              <a:t>strtok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2: </a:t>
            </a:r>
            <a:r>
              <a:rPr lang="en-US" smtClean="0"/>
              <a:t>Viết hàm upper(char s[]) </a:t>
            </a:r>
            <a:r>
              <a:rPr lang="vi-VN" smtClean="0"/>
              <a:t>đổ</a:t>
            </a:r>
            <a:r>
              <a:rPr lang="en-US" smtClean="0"/>
              <a:t>i toàn bộ các ký tự sang ký tự hoa (giống hàm strupr)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3: </a:t>
            </a:r>
            <a:r>
              <a:rPr lang="en-US" smtClean="0"/>
              <a:t>Viết hàm lower(char s[]) </a:t>
            </a:r>
            <a:r>
              <a:rPr lang="vi-VN" smtClean="0"/>
              <a:t>đổ</a:t>
            </a:r>
            <a:r>
              <a:rPr lang="en-US" smtClean="0"/>
              <a:t>i toàn bộ các ký tự sang ký tự th</a:t>
            </a:r>
            <a:r>
              <a:rPr lang="vi-VN" smtClean="0"/>
              <a:t>ườ</a:t>
            </a:r>
            <a:r>
              <a:rPr lang="en-US" smtClean="0"/>
              <a:t>ng (giống hàm strlwr)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4: </a:t>
            </a:r>
            <a:r>
              <a:rPr lang="en-US" smtClean="0"/>
              <a:t>Viết hàm proper(char s[]) </a:t>
            </a:r>
            <a:r>
              <a:rPr lang="vi-VN" smtClean="0"/>
              <a:t>đổ</a:t>
            </a:r>
            <a:r>
              <a:rPr lang="en-US" smtClean="0"/>
              <a:t>i các ký tự </a:t>
            </a:r>
            <a:r>
              <a:rPr lang="vi-VN" smtClean="0"/>
              <a:t>đầ</a:t>
            </a:r>
            <a:r>
              <a:rPr lang="en-US" smtClean="0"/>
              <a:t>u tiên của mỗi từ sang ký tự hoa.</a:t>
            </a:r>
            <a:endParaRPr lang="en-US"/>
          </a:p>
        </p:txBody>
      </p:sp>
      <p:sp>
        <p:nvSpPr>
          <p:cNvPr id="3379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Khái niệm</a:t>
              </a: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Khởi tạo</a:t>
              </a: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Các thao tác trên chuỗi ký tự</a:t>
              </a: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Bài tập</a:t>
              </a: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5: </a:t>
            </a:r>
            <a:r>
              <a:rPr lang="en-US" smtClean="0"/>
              <a:t>Viết hàm standard(char s[]) bỏ toàn bộ khoảng </a:t>
            </a:r>
            <a:r>
              <a:rPr lang="vi-VN" smtClean="0"/>
              <a:t>trắng đầu chuỗi, cuối chuỗi và giữa 2 từ trong</a:t>
            </a:r>
            <a:r>
              <a:rPr lang="en-US" smtClean="0"/>
              <a:t> s chỉ còn 1 khoảng trắng.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6: </a:t>
            </a:r>
            <a:r>
              <a:rPr lang="en-US" smtClean="0"/>
              <a:t>Xóa tất cả các khoảng trắng của s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7: </a:t>
            </a:r>
            <a:r>
              <a:rPr lang="en-US" smtClean="0"/>
              <a:t>Đếm xem có bao nhiêu từ trong s. Xuất các từ trên các dòng liên tiếp.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8: </a:t>
            </a:r>
            <a:r>
              <a:rPr lang="en-US" smtClean="0"/>
              <a:t>Tìm từ có chiều dài dài nhất và in ra.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9: </a:t>
            </a:r>
            <a:r>
              <a:rPr lang="en-US" smtClean="0"/>
              <a:t>Trích ra n ký tự </a:t>
            </a:r>
            <a:r>
              <a:rPr lang="vi-VN" smtClean="0"/>
              <a:t>đầ</a:t>
            </a:r>
            <a:r>
              <a:rPr lang="en-US" smtClean="0"/>
              <a:t>u tiên/cuối cùng/bắt </a:t>
            </a:r>
            <a:r>
              <a:rPr lang="vi-VN" smtClean="0"/>
              <a:t>đầ</a:t>
            </a:r>
            <a:r>
              <a:rPr lang="en-US" smtClean="0"/>
              <a:t>u tại vị trí pos.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Khái niệm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 eaLnBrk="1" hangingPunct="1">
              <a:defRPr/>
            </a:pPr>
            <a:r>
              <a:rPr lang="en-US" smtClean="0"/>
              <a:t>Kiểu </a:t>
            </a:r>
            <a:r>
              <a:rPr lang="en-US" smtClean="0">
                <a:solidFill>
                  <a:srgbClr val="FF0000"/>
                </a:solidFill>
              </a:rPr>
              <a:t>char</a:t>
            </a:r>
            <a:r>
              <a:rPr lang="en-US" smtClean="0"/>
              <a:t> chỉ chứa </a:t>
            </a:r>
            <a:r>
              <a:rPr lang="vi-VN" smtClean="0"/>
              <a:t>đượ</a:t>
            </a:r>
            <a:r>
              <a:rPr lang="en-US" smtClean="0"/>
              <a:t>c một ký tự. Để l</a:t>
            </a:r>
            <a:r>
              <a:rPr lang="vi-VN" smtClean="0"/>
              <a:t>ư</a:t>
            </a:r>
            <a:r>
              <a:rPr lang="en-US" smtClean="0"/>
              <a:t>u trữ một chuỗi (nhiều ký tự) ta sử dụng mảng (một chiều) các ký tự.</a:t>
            </a:r>
          </a:p>
          <a:p>
            <a:pPr lvl="1" eaLnBrk="1" hangingPunct="1">
              <a:defRPr/>
            </a:pPr>
            <a:r>
              <a:rPr lang="en-US" smtClean="0"/>
              <a:t>Chuỗi ký tự kết thúc bằng ký tự ‘</a:t>
            </a:r>
            <a:r>
              <a:rPr lang="en-US" smtClean="0">
                <a:solidFill>
                  <a:srgbClr val="FF0000"/>
                </a:solidFill>
              </a:rPr>
              <a:t>\0</a:t>
            </a:r>
            <a:r>
              <a:rPr lang="en-US" smtClean="0"/>
              <a:t>’ (null)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>
                <a:sym typeface="Wingdings" pitchFamily="2" charset="2"/>
              </a:rPr>
              <a:t>	 Độ dài chuỗi = kích th</a:t>
            </a:r>
            <a:r>
              <a:rPr lang="vi-VN" smtClean="0">
                <a:sym typeface="Wingdings" pitchFamily="2" charset="2"/>
              </a:rPr>
              <a:t>ướ</a:t>
            </a:r>
            <a:r>
              <a:rPr lang="en-US" smtClean="0">
                <a:sym typeface="Wingdings" pitchFamily="2" charset="2"/>
              </a:rPr>
              <a:t>c mảng – 1</a:t>
            </a: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5029200"/>
            <a:ext cx="1524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5029200"/>
            <a:ext cx="7010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hoten[30];	// Dài 29 ký tự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ngaysinh[9];	// Dài 8 ký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Khởi tạo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Khởi tạo nh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mảng thông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eaLnBrk="1" hangingPunct="1">
              <a:defRPr/>
            </a:pPr>
            <a:r>
              <a:rPr lang="en-US" smtClean="0"/>
              <a:t>Độ dài cụ thể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Tự xác </a:t>
            </a:r>
            <a:r>
              <a:rPr lang="vi-VN" smtClean="0"/>
              <a:t>đị</a:t>
            </a:r>
            <a:r>
              <a:rPr lang="en-US" smtClean="0"/>
              <a:t>nh </a:t>
            </a:r>
            <a:r>
              <a:rPr lang="vi-VN" smtClean="0"/>
              <a:t>độ</a:t>
            </a:r>
            <a:r>
              <a:rPr lang="en-US" smtClean="0"/>
              <a:t> dài</a:t>
            </a:r>
            <a:endParaRPr lang="en-US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590800"/>
            <a:ext cx="1524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5908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s[10] = {‘T’, ‘H’, ‘C’, ‘S’, ‘A’, ‘ ’, ‘\0’};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s[10] = “THCS A”;	// Tự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độ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thêm ‘\0’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4572000"/>
            <a:ext cx="152400" cy="704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45720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s[] = {‘T’, ‘H’, ‘C’, ‘S’, ‘ ’, ‘A’, ‘\0’};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s[] = “THCS A”;	// Tự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độ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thêm ‘\0’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21336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25908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0480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35052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39624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44196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48768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53340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57912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62484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21336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‘T’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25908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‘H’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30480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‘C’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35052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‘S’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39624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 ’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4196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‘A’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21336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25908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30480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35052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39624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44196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48768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6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53340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7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57912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8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62484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9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AutoShape 6"/>
          <p:cNvSpPr>
            <a:spLocks noChangeArrowheads="1"/>
          </p:cNvSpPr>
          <p:nvPr/>
        </p:nvSpPr>
        <p:spPr bwMode="gray">
          <a:xfrm>
            <a:off x="21336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‘T’</a:t>
            </a:r>
          </a:p>
        </p:txBody>
      </p:sp>
      <p:sp>
        <p:nvSpPr>
          <p:cNvPr id="92" name="AutoShape 6"/>
          <p:cNvSpPr>
            <a:spLocks noChangeArrowheads="1"/>
          </p:cNvSpPr>
          <p:nvPr/>
        </p:nvSpPr>
        <p:spPr bwMode="gray">
          <a:xfrm>
            <a:off x="25908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‘H’</a:t>
            </a:r>
          </a:p>
        </p:txBody>
      </p:sp>
      <p:sp>
        <p:nvSpPr>
          <p:cNvPr id="93" name="AutoShape 6"/>
          <p:cNvSpPr>
            <a:spLocks noChangeArrowheads="1"/>
          </p:cNvSpPr>
          <p:nvPr/>
        </p:nvSpPr>
        <p:spPr bwMode="gray">
          <a:xfrm>
            <a:off x="30480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‘C’</a:t>
            </a:r>
          </a:p>
        </p:txBody>
      </p:sp>
      <p:sp>
        <p:nvSpPr>
          <p:cNvPr id="94" name="AutoShape 6"/>
          <p:cNvSpPr>
            <a:spLocks noChangeArrowheads="1"/>
          </p:cNvSpPr>
          <p:nvPr/>
        </p:nvSpPr>
        <p:spPr bwMode="gray">
          <a:xfrm>
            <a:off x="35052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‘S’</a:t>
            </a:r>
          </a:p>
        </p:txBody>
      </p:sp>
      <p:sp>
        <p:nvSpPr>
          <p:cNvPr id="95" name="AutoShape 6"/>
          <p:cNvSpPr>
            <a:spLocks noChangeArrowheads="1"/>
          </p:cNvSpPr>
          <p:nvPr/>
        </p:nvSpPr>
        <p:spPr bwMode="gray">
          <a:xfrm>
            <a:off x="39624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 ’</a:t>
            </a:r>
          </a:p>
        </p:txBody>
      </p:sp>
      <p:sp>
        <p:nvSpPr>
          <p:cNvPr id="96" name="AutoShape 6"/>
          <p:cNvSpPr>
            <a:spLocks noChangeArrowheads="1"/>
          </p:cNvSpPr>
          <p:nvPr/>
        </p:nvSpPr>
        <p:spPr bwMode="gray">
          <a:xfrm>
            <a:off x="44196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‘A’</a:t>
            </a:r>
          </a:p>
        </p:txBody>
      </p:sp>
      <p:sp>
        <p:nvSpPr>
          <p:cNvPr id="97" name="AutoShape 6"/>
          <p:cNvSpPr>
            <a:spLocks noChangeArrowheads="1"/>
          </p:cNvSpPr>
          <p:nvPr/>
        </p:nvSpPr>
        <p:spPr bwMode="gray">
          <a:xfrm>
            <a:off x="21336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AutoShape 6"/>
          <p:cNvSpPr>
            <a:spLocks noChangeArrowheads="1"/>
          </p:cNvSpPr>
          <p:nvPr/>
        </p:nvSpPr>
        <p:spPr bwMode="gray">
          <a:xfrm>
            <a:off x="25908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AutoShape 6"/>
          <p:cNvSpPr>
            <a:spLocks noChangeArrowheads="1"/>
          </p:cNvSpPr>
          <p:nvPr/>
        </p:nvSpPr>
        <p:spPr bwMode="gray">
          <a:xfrm>
            <a:off x="30480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0" name="AutoShape 6"/>
          <p:cNvSpPr>
            <a:spLocks noChangeArrowheads="1"/>
          </p:cNvSpPr>
          <p:nvPr/>
        </p:nvSpPr>
        <p:spPr bwMode="gray">
          <a:xfrm>
            <a:off x="35052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1" name="AutoShape 6"/>
          <p:cNvSpPr>
            <a:spLocks noChangeArrowheads="1"/>
          </p:cNvSpPr>
          <p:nvPr/>
        </p:nvSpPr>
        <p:spPr bwMode="gray">
          <a:xfrm>
            <a:off x="39624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AutoShape 6"/>
          <p:cNvSpPr>
            <a:spLocks noChangeArrowheads="1"/>
          </p:cNvSpPr>
          <p:nvPr/>
        </p:nvSpPr>
        <p:spPr bwMode="gray">
          <a:xfrm>
            <a:off x="44196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gray">
          <a:xfrm>
            <a:off x="48768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‘\0’</a:t>
            </a:r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gray">
          <a:xfrm>
            <a:off x="48768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‘\0’</a:t>
            </a:r>
          </a:p>
        </p:txBody>
      </p:sp>
      <p:sp>
        <p:nvSpPr>
          <p:cNvPr id="109" name="AutoShape 6"/>
          <p:cNvSpPr>
            <a:spLocks noChangeArrowheads="1"/>
          </p:cNvSpPr>
          <p:nvPr/>
        </p:nvSpPr>
        <p:spPr bwMode="gray">
          <a:xfrm>
            <a:off x="48768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6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1" grpId="0"/>
      <p:bldP spid="102" grpId="0"/>
      <p:bldP spid="107" grpId="0" animBg="1"/>
      <p:bldP spid="108" grpId="0" animBg="1"/>
      <p:bldP spid="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Xuất chuỗi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Sử dụng hàm printf với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đặ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 tả “%s”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Sử dụng hàm puts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315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monhoc[50] = “Tin hoc co so A”;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printf(“%s”, monhoc);	// Không xuống dòng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4114800"/>
            <a:ext cx="152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114800"/>
            <a:ext cx="7315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monhoc[50] = “Tin hoc co so A”;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puts(monhoc);	// Tự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độ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xuống dòng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 printf(“%s\n”, monhoc);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2873375"/>
            <a:ext cx="7239000" cy="7080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Tin hoc co so A</a:t>
            </a:r>
          </a:p>
          <a:p>
            <a:pPr>
              <a:defRPr/>
            </a:pPr>
            <a:endParaRPr lang="en-US" sz="2000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5235575"/>
            <a:ext cx="7239000" cy="7080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Tin hoc co so A</a:t>
            </a:r>
          </a:p>
          <a:p>
            <a:pPr>
              <a:defRPr/>
            </a:pPr>
            <a:endParaRPr lang="en-US" sz="2000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00400" y="2892425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14400" y="5445125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Nhập chuỗi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Sử dụng hàm scanf với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đặ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 tả “%s”</a:t>
            </a:r>
          </a:p>
          <a:p>
            <a:pPr lvl="1" eaLnBrk="1" hangingPunct="1">
              <a:defRPr/>
            </a:pPr>
            <a:r>
              <a:rPr lang="en-US" smtClean="0"/>
              <a:t>Chỉ nhận các ký tự từ bàn phím </a:t>
            </a:r>
            <a:r>
              <a:rPr lang="vi-VN" smtClean="0"/>
              <a:t>đế</a:t>
            </a:r>
            <a:r>
              <a:rPr lang="en-US" smtClean="0"/>
              <a:t>n khi gặp ký tự khoảng trắng hoặc ký tự xuống dòng.</a:t>
            </a:r>
          </a:p>
          <a:p>
            <a:pPr lvl="1" eaLnBrk="1" hangingPunct="1">
              <a:defRPr/>
            </a:pPr>
            <a:r>
              <a:rPr lang="en-US" smtClean="0"/>
              <a:t>Chuỗi nhận </a:t>
            </a:r>
            <a:r>
              <a:rPr lang="vi-VN" smtClean="0"/>
              <a:t>đượ</a:t>
            </a:r>
            <a:r>
              <a:rPr lang="en-US" smtClean="0"/>
              <a:t>c không bao gồm ký tự khoảng trắng và xuống dòng.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3937000"/>
            <a:ext cx="152400" cy="124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937000"/>
            <a:ext cx="7315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monhoc[50];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printf(“Nhap mot chuoi: “);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scanf(“%s”, monhoc);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printf(“Chuoi nhan duoc la: %s”, monhoc);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334000"/>
            <a:ext cx="7239000" cy="7080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Nhap mot chuoi: Tin hoc co so A</a:t>
            </a:r>
          </a:p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Chuoi nhan duoc la: Tin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19600" y="5638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Nhập chuỗi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Sử dụng hàm gets</a:t>
            </a:r>
          </a:p>
          <a:p>
            <a:pPr lvl="1" eaLnBrk="1" hangingPunct="1">
              <a:defRPr/>
            </a:pPr>
            <a:r>
              <a:rPr lang="en-US" smtClean="0"/>
              <a:t>Nhận các ký tự từ bàn phím </a:t>
            </a:r>
            <a:r>
              <a:rPr lang="vi-VN" smtClean="0"/>
              <a:t>đế</a:t>
            </a:r>
            <a:r>
              <a:rPr lang="en-US" smtClean="0"/>
              <a:t>n khi gặp ký tự xuống dòng.</a:t>
            </a:r>
          </a:p>
          <a:p>
            <a:pPr lvl="1" eaLnBrk="1" hangingPunct="1">
              <a:defRPr/>
            </a:pPr>
            <a:r>
              <a:rPr lang="en-US" smtClean="0"/>
              <a:t>Chuỗi nhận </a:t>
            </a:r>
            <a:r>
              <a:rPr lang="vi-VN" smtClean="0"/>
              <a:t>đượ</a:t>
            </a:r>
            <a:r>
              <a:rPr lang="en-US" smtClean="0"/>
              <a:t>c là những gì ng</a:t>
            </a:r>
            <a:r>
              <a:rPr lang="vi-VN" smtClean="0"/>
              <a:t>ườ</a:t>
            </a:r>
            <a:r>
              <a:rPr lang="en-US" smtClean="0"/>
              <a:t>i dùng nhập (trừ ký tự xuống dòng).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3937000"/>
            <a:ext cx="152400" cy="124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937000"/>
            <a:ext cx="7315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monhoc[50];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printf(“Nhap mot chuoi: “);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gets(monhoc);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printf(“Chuoi nhan duoc la: %s”, monhoc);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334000"/>
            <a:ext cx="7239000" cy="7080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Nhap mot chuoi: Tin hoc co so A</a:t>
            </a:r>
          </a:p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Chuoi nhan duoc la: Tin hoc co so A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24600" y="5638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Một số hàm thao tác trên chuỗi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Thuộc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viện </a:t>
            </a:r>
            <a:r>
              <a:rPr lang="en-US" smtClean="0">
                <a:solidFill>
                  <a:srgbClr val="FF0000"/>
                </a:solidFill>
              </a:rPr>
              <a:t>&lt;string.h&gt;</a:t>
            </a:r>
          </a:p>
          <a:p>
            <a:pPr lvl="1" eaLnBrk="1" hangingPunct="1">
              <a:defRPr/>
            </a:pPr>
            <a:r>
              <a:rPr lang="en-US" smtClean="0"/>
              <a:t>strcpy</a:t>
            </a:r>
          </a:p>
          <a:p>
            <a:pPr lvl="1" eaLnBrk="1" hangingPunct="1">
              <a:defRPr/>
            </a:pPr>
            <a:r>
              <a:rPr lang="en-US" smtClean="0"/>
              <a:t>strdup</a:t>
            </a:r>
          </a:p>
          <a:p>
            <a:pPr lvl="1" eaLnBrk="1" hangingPunct="1">
              <a:defRPr/>
            </a:pPr>
            <a:r>
              <a:rPr lang="en-US" smtClean="0"/>
              <a:t>strlwr/strupr</a:t>
            </a:r>
          </a:p>
          <a:p>
            <a:pPr lvl="1" eaLnBrk="1" hangingPunct="1">
              <a:defRPr/>
            </a:pPr>
            <a:r>
              <a:rPr lang="en-US" smtClean="0"/>
              <a:t>strrev</a:t>
            </a:r>
          </a:p>
          <a:p>
            <a:pPr lvl="1" eaLnBrk="1" hangingPunct="1">
              <a:defRPr/>
            </a:pPr>
            <a:r>
              <a:rPr lang="en-US" smtClean="0"/>
              <a:t>strcmp/stricmp</a:t>
            </a:r>
          </a:p>
          <a:p>
            <a:pPr lvl="1" eaLnBrk="1" hangingPunct="1">
              <a:defRPr/>
            </a:pPr>
            <a:r>
              <a:rPr lang="en-US" smtClean="0"/>
              <a:t>strcat</a:t>
            </a:r>
          </a:p>
          <a:p>
            <a:pPr lvl="1" eaLnBrk="1" hangingPunct="1">
              <a:defRPr/>
            </a:pPr>
            <a:r>
              <a:rPr lang="en-US" smtClean="0"/>
              <a:t>strlen</a:t>
            </a:r>
          </a:p>
          <a:p>
            <a:pPr lvl="1" eaLnBrk="1" hangingPunct="1">
              <a:defRPr/>
            </a:pPr>
            <a:r>
              <a:rPr lang="en-US" smtClean="0"/>
              <a:t>strstr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sao chép chuỗi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Sao chép chuỗi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src</a:t>
            </a:r>
            <a:r>
              <a:rPr lang="en-US" sz="2000">
                <a:latin typeface="Tahoma" pitchFamily="34" charset="0"/>
                <a:cs typeface="Tahoma" pitchFamily="34" charset="0"/>
              </a:rPr>
              <a:t> sang chuỗi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dest</a:t>
            </a:r>
            <a:r>
              <a:rPr lang="en-US" sz="2000">
                <a:latin typeface="Tahoma" pitchFamily="34" charset="0"/>
                <a:cs typeface="Tahoma" pitchFamily="34" charset="0"/>
              </a:rPr>
              <a:t>, dừng khi ký tự kết thúc chuỗi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‘\0’ </a:t>
            </a:r>
            <a:r>
              <a:rPr lang="en-US" sz="2000">
                <a:latin typeface="Tahoma" pitchFamily="34" charset="0"/>
                <a:cs typeface="Tahoma" pitchFamily="34" charset="0"/>
              </a:rPr>
              <a:t>vừa </a:t>
            </a:r>
            <a:r>
              <a:rPr lang="vi-VN" sz="2000"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chép.</a:t>
            </a:r>
          </a:p>
          <a:p>
            <a:pPr algn="just" eaLnBrk="0" hangingPunct="0">
              <a:defRPr/>
            </a:pP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!</a:t>
            </a:r>
            <a:r>
              <a:rPr lang="en-US" sz="2000">
                <a:latin typeface="Tahoma" pitchFamily="34" charset="0"/>
                <a:cs typeface="Tahoma" pitchFamily="34" charset="0"/>
              </a:rPr>
              <a:t> dest phải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lớn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để</a:t>
            </a:r>
            <a:r>
              <a:rPr lang="en-US" sz="2000">
                <a:latin typeface="Tahoma" pitchFamily="34" charset="0"/>
                <a:cs typeface="Tahoma" pitchFamily="34" charset="0"/>
              </a:rPr>
              <a:t> chứa src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chuỗi dest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s[100];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 = “Tin hoc co so A”;		// sai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strcpy(s, “Tin hoc co so A”);	// </a:t>
            </a:r>
            <a:r>
              <a:rPr lang="vi-VN" sz="2000">
                <a:latin typeface="Tahoma" pitchFamily="34" charset="0"/>
                <a:cs typeface="Tahoma" pitchFamily="34" charset="0"/>
              </a:rPr>
              <a:t>đú</a:t>
            </a:r>
            <a:r>
              <a:rPr lang="en-US" sz="2000">
                <a:latin typeface="Tahoma" pitchFamily="34" charset="0"/>
                <a:cs typeface="Tahoma" pitchFamily="34" charset="0"/>
              </a:rPr>
              <a:t>ng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strcpy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dest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[], const char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src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[])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Words>1475</Words>
  <Application>Microsoft Office PowerPoint</Application>
  <PresentationFormat>On-screen Show (4:3)</PresentationFormat>
  <Paragraphs>249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Verdana</vt:lpstr>
      <vt:lpstr>Tahoma</vt:lpstr>
      <vt:lpstr>Wingdings</vt:lpstr>
      <vt:lpstr>Calibri</vt:lpstr>
      <vt:lpstr>Corbel</vt:lpstr>
      <vt:lpstr>Times New Roman</vt:lpstr>
      <vt:lpstr>Gulim</vt:lpstr>
      <vt:lpstr>Courier New</vt:lpstr>
      <vt:lpstr>VCBB</vt:lpstr>
      <vt:lpstr>NHẬP MÔN LẬP TRÌNH</vt:lpstr>
      <vt:lpstr>Nội dung</vt:lpstr>
      <vt:lpstr>Khái niệm</vt:lpstr>
      <vt:lpstr>Khởi tạo</vt:lpstr>
      <vt:lpstr>Xuất chuỗi</vt:lpstr>
      <vt:lpstr>Nhập chuỗi</vt:lpstr>
      <vt:lpstr>Nhập chuỗi</vt:lpstr>
      <vt:lpstr>Một số hàm thao tác trên chuỗi</vt:lpstr>
      <vt:lpstr>Hàm sao chép chuỗi</vt:lpstr>
      <vt:lpstr>Hàm tạo bản sao</vt:lpstr>
      <vt:lpstr>Hàm chuyển chuỗi thành chữ thường</vt:lpstr>
      <vt:lpstr>Hàm chuyển chuỗi thành chữ IN</vt:lpstr>
      <vt:lpstr>Hàm đảo ngược chuỗi</vt:lpstr>
      <vt:lpstr>Hàm so sánh hai chuỗi</vt:lpstr>
      <vt:lpstr>Hàm so sánh hai chuỗi</vt:lpstr>
      <vt:lpstr>Hàm nối hai chuỗi</vt:lpstr>
      <vt:lpstr>Hàm tính độ dài chuỗi</vt:lpstr>
      <vt:lpstr>Hàm tìm chuỗi trong chuỗi</vt:lpstr>
      <vt:lpstr>Bài tập</vt:lpstr>
      <vt:lpstr>Bài tập</vt:lpstr>
    </vt:vector>
  </TitlesOfParts>
  <Company>BABYDUCK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DANG BINH PHUONG</dc:creator>
  <cp:lastModifiedBy>hiennguyen</cp:lastModifiedBy>
  <cp:revision>282</cp:revision>
  <dcterms:created xsi:type="dcterms:W3CDTF">2007-09-05T08:24:33Z</dcterms:created>
  <dcterms:modified xsi:type="dcterms:W3CDTF">2015-09-05T17:31:04Z</dcterms:modified>
</cp:coreProperties>
</file>