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 varScale="1">
        <p:scale>
          <a:sx n="65" d="100"/>
          <a:sy n="65" d="100"/>
        </p:scale>
        <p:origin x="13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504BA32-0FAC-419C-939B-7222EED305D0}" type="datetimeFigureOut">
              <a:rPr lang="vi-VN"/>
              <a:pPr>
                <a:defRPr/>
              </a:pPr>
              <a:t>06/01/2022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5EC60FA-A9AB-435A-B3C4-DBCE11A510B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FA672347-51C7-4844-B07B-F1719A8F9DCC}" type="datetimeFigureOut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EFAE1BFF-8613-4F4B-BD26-3F33B6F98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E6C88FC-4ED7-4DDA-B461-51968E57FCA2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59681E6-E23B-40C0-BE4D-234BD3A7AE67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28FF40E-7AD7-474D-BF43-6838A4E5927E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71CCE95-DCA1-4F6F-AD00-AD7B15CBBBC3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516D056-7D08-494B-B4CF-23A3D3FCF451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F0A2FC-EEAD-4C59-8C64-8B4C5F1F2F9A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1007E3-76AC-4864-8F5D-57B75473F666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E6C1F09-E5F5-47B5-8D85-C5998CD7E103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907392-2A07-494A-A76F-2035060F25D9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85C596-F850-4406-9402-A268556827CC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8E3FF21-B4F5-49FA-B6BD-D4F193F6AE7E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696B65-8A5C-463A-946E-230869F0F32A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8F8EED9-93F2-4593-959F-D15B0282E0AA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B7BCC1B-C7A3-4373-B954-E0B806783D92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CFCC1F-603E-4E6E-ACC5-2E5E563EC99C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31E20E-2D63-4D2E-B0C1-7D2378557AFC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A1E974D-08D1-4C2F-B1A9-3FDB4961805A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6E0538-E11D-475B-85DF-38B0E183C97B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2077152-DD67-45D9-9802-021898818421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2C02FC-CF41-4FAF-B610-829B8AF61B34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F777F6-7AA3-4A73-817A-60E76FBBAD0D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B9BF037-5035-407E-BD44-83552ED3A751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783462E-5717-4BF7-9522-E3695B757F81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4139CCE-49C0-4B69-B0F3-D60C452B4D06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D151F08-A611-4A28-ACB5-DD68F0C94FC6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6AF4E3-3B00-42CB-BA1D-4ABF87701BA7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27AD3C3-9A01-4943-960B-290DE1AFB51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64E656-9D67-40D5-BFF6-13ABF9E84752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AEF71E-B512-4A7E-99C3-11F974D6365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948EB57-E3D4-4E31-B0A6-84D219A9583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F16F90B-C242-4B91-9A2E-F8993047BF40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AAFBCD-7A04-4CE4-8604-E9A0D90F9986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AD261D0-E55D-446D-823B-D717A6AE4FE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9C13CEB-2E58-4674-AC94-086B0A360FD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0917DAA-AB7C-4DED-85B4-640C47F87D7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B04F876-BEE9-4697-8835-2B2EEABC1E7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C27ADE5-31D7-449E-A92E-7F7D58C3C47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2D57733-CB97-4660-BC51-19209830AED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6DB0AB3-2828-4E7B-AA8A-81CD4D45C9A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B58AD36-B05A-4C68-99A5-79B25615408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B0155B3-4FDD-41EB-8D10-DD16FA611C6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E7CE9EC-A443-4CED-8616-CFB34B2AAB6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51780BB-0FCA-4151-BA71-A229303783D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F52CE90-CCF4-4E53-9243-8C984A01A3C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C71D5ED-1ECE-42FB-9E03-28A4A459E33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E78CC03-A9AB-477A-AF7F-DE14A27E5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CẤU TRÚC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0"/>
            <a:ext cx="42672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676400"/>
            <a:ext cx="3657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143000"/>
            <a:ext cx="6705600" cy="533400"/>
          </a:xfrm>
        </p:spPr>
        <p:txBody>
          <a:bodyPr/>
          <a:lstStyle/>
          <a:p>
            <a:pPr eaLnBrk="1" hangingPunct="1"/>
            <a:r>
              <a:rPr lang="en-US" smtClean="0"/>
              <a:t>NHẬP MÔN LẬP TRÌNH</a:t>
            </a:r>
            <a:endParaRPr lang="en-US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tạo cho biến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minh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&lt;tên biến&gt; = {&lt;giá trị 1&gt;,…,&lt;giá trị n&gt;};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636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01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 = {2912, 1706}, diem2;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143000" y="5867400"/>
            <a:ext cx="3124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Truy xuất dữ liệu kiểu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</a:p>
          <a:p>
            <a:pPr lvl="1" eaLnBrk="1" hangingPunct="1">
              <a:defRPr/>
            </a:pPr>
            <a:r>
              <a:rPr lang="en-US" smtClean="0"/>
              <a:t>Không thể truy xuất trực tiếp</a:t>
            </a:r>
          </a:p>
          <a:p>
            <a:pPr lvl="1" eaLnBrk="1" hangingPunct="1">
              <a:defRPr/>
            </a:pPr>
            <a:r>
              <a:rPr lang="en-US" smtClean="0"/>
              <a:t>Thông qua toán tử thành phần cấu trúc 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r>
              <a:rPr lang="en-US" smtClean="0"/>
              <a:t> hay còn gọi là </a:t>
            </a:r>
            <a:r>
              <a:rPr lang="en-US" smtClean="0">
                <a:solidFill>
                  <a:srgbClr val="FF0000"/>
                </a:solidFill>
              </a:rPr>
              <a:t>toán tử chấm</a:t>
            </a:r>
            <a:r>
              <a:rPr lang="en-US" smtClean="0"/>
              <a:t> (dot operation)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5052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5480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cấu trúc&gt;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thành phần&gt;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5720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572000"/>
            <a:ext cx="7315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printf(“x = %d, y = %d”, diem1.x, diem1.y);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648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Gán dữ liệu kiểu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Có 2 cách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&lt;biến cấu trúc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 = &lt;biến cấu trúc nguồn&gt;;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&lt;biến cấu trúc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ch&gt;.&lt;tên thành phần&gt; = &lt;giá trị&gt;;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581400"/>
            <a:ext cx="152400" cy="2590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657600"/>
            <a:ext cx="73152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x,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 = {2912, 1706}, diem2;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diem2 = diem1;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diem2.x = diem1.x;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diem2.y = diem1.y * 2; 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13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667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562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Thành phần của cấu trúc là cấu trúc khác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437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HINHCHUNHAT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traitren;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phaiduoi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hcn1;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hcn1.traitren.x = 2912;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hcn1.traitren.y = 1706;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057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495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Thành phần của cấu trúc là mảng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160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SINHVIEN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hoten[30];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float toan, ly, hoa;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sv1;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strcpy(sv1.hoten, “Nguyen Van A”);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sv1.toan =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sv1.ly = 6.5;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sv1.hoa = 9;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057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Cấu trúc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đệ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quy (tự trỏ)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46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PERSON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hoten[30];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father,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mother;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value;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*pNext;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057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962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Thành phần của cấu trúc có kích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ướ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theo bit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246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20888"/>
            <a:ext cx="70104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struct bit_fields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bit_0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bit_1_to_4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4;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bit_5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bit_6_to_15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10;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85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685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15</a:t>
            </a:r>
            <a:endParaRPr lang="en-US" sz="2400" baseline="300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143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14</a:t>
            </a:r>
            <a:endParaRPr lang="en-US" sz="2400" baseline="300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1600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1600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13</a:t>
            </a:r>
            <a:endParaRPr lang="en-US" sz="2400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2057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2057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12</a:t>
            </a:r>
            <a:endParaRPr lang="en-US" sz="2400" baseline="300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2514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2514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11</a:t>
            </a:r>
            <a:endParaRPr lang="en-US" sz="2400" baseline="300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971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2971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10</a:t>
            </a:r>
            <a:endParaRPr lang="en-US" sz="2400" baseline="300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429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429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9</a:t>
            </a:r>
            <a:endParaRPr lang="en-US" sz="2400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886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886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8</a:t>
            </a:r>
            <a:endParaRPr lang="en-US" sz="2400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343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343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7</a:t>
            </a:r>
            <a:endParaRPr lang="en-US" sz="2400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4800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800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6</a:t>
            </a:r>
            <a:endParaRPr lang="en-US" sz="2400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257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5257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5</a:t>
            </a:r>
            <a:endParaRPr lang="en-US" sz="2400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5715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5715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4</a:t>
            </a:r>
            <a:endParaRPr lang="en-US" sz="2400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172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6172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</a:t>
            </a:r>
            <a:endParaRPr lang="en-US" sz="2400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6629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629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endParaRPr lang="en-US" sz="2400" baseline="300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7086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7086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  <a:endParaRPr lang="en-US" sz="2400" baseline="300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7543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7543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  <a:endParaRPr lang="en-US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Kích th</a:t>
            </a:r>
            <a:r>
              <a:rPr lang="vi-VN" smtClean="0"/>
              <a:t>ướ</a:t>
            </a:r>
            <a:r>
              <a:rPr lang="en-US" smtClean="0"/>
              <a:t>c của 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194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sizeof(A) = ???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54488"/>
            <a:ext cx="152400" cy="2170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154488"/>
            <a:ext cx="3429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sizeof(B1) = ???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67200" y="4191000"/>
            <a:ext cx="1524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4191000"/>
            <a:ext cx="3429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B2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sizeof(B2) =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Chỉ thị #pragma 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Chỉ thị #pragma pack (n)</a:t>
            </a:r>
          </a:p>
          <a:p>
            <a:pPr lvl="1" eaLnBrk="1" hangingPunct="1">
              <a:defRPr/>
            </a:pPr>
            <a:r>
              <a:rPr lang="en-US" smtClean="0"/>
              <a:t>n = 1, 2, 4, 8, 16 (byte)</a:t>
            </a:r>
          </a:p>
          <a:p>
            <a:pPr lvl="1" eaLnBrk="1" hangingPunct="1">
              <a:defRPr/>
            </a:pPr>
            <a:r>
              <a:rPr lang="en-US" smtClean="0"/>
              <a:t>Biên lớn nhất của các thành phần trong struct</a:t>
            </a:r>
          </a:p>
          <a:p>
            <a:pPr lvl="2" eaLnBrk="1" hangingPunct="1">
              <a:defRPr/>
            </a:pPr>
            <a:r>
              <a:rPr lang="en-US" smtClean="0"/>
              <a:t>BC n mặc </a:t>
            </a:r>
            <a:r>
              <a:rPr lang="vi-VN" smtClean="0"/>
              <a:t>đị</a:t>
            </a:r>
            <a:r>
              <a:rPr lang="en-US" smtClean="0"/>
              <a:t>nh là </a:t>
            </a:r>
            <a:r>
              <a:rPr lang="en-US" smtClean="0">
                <a:solidFill>
                  <a:srgbClr val="FF0000"/>
                </a:solidFill>
              </a:rPr>
              <a:t>1</a:t>
            </a:r>
          </a:p>
          <a:p>
            <a:pPr lvl="2" eaLnBrk="1" hangingPunct="1">
              <a:defRPr/>
            </a:pPr>
            <a:r>
              <a:rPr lang="en-US" smtClean="0"/>
              <a:t>VC++ n mặc </a:t>
            </a:r>
            <a:r>
              <a:rPr lang="vi-VN" smtClean="0"/>
              <a:t>đị</a:t>
            </a:r>
            <a:r>
              <a:rPr lang="en-US" smtClean="0"/>
              <a:t>nh là </a:t>
            </a:r>
            <a:r>
              <a:rPr lang="en-US" smtClean="0">
                <a:solidFill>
                  <a:srgbClr val="FF0000"/>
                </a:solidFill>
              </a:rPr>
              <a:t>8</a:t>
            </a:r>
          </a:p>
          <a:p>
            <a:pPr lvl="2" eaLnBrk="1" hangingPunct="1">
              <a:defRPr/>
            </a:pPr>
            <a:r>
              <a:rPr lang="en-US" smtClean="0"/>
              <a:t>Project settings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Compile Option C/C++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Code Generation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Structure Alignment</a:t>
            </a:r>
          </a:p>
          <a:p>
            <a:pPr lvl="1" eaLnBrk="1" hangingPunct="1">
              <a:defRPr/>
            </a:pPr>
            <a:r>
              <a:rPr lang="en-US" smtClean="0"/>
              <a:t>Canh biên cho 1 cấu trúc</a:t>
            </a:r>
            <a:endParaRPr lang="en-US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5221288"/>
            <a:ext cx="152400" cy="1027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5221288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#pragma pack(push, 1)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 MYSTRUCT { … };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#pragma pack(pop)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#pragma 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dụ: </a:t>
            </a:r>
            <a:r>
              <a:rPr lang="en-US" smtClean="0"/>
              <a:t>không có #pragma pack (1)</a:t>
            </a:r>
            <a:endParaRPr 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4608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A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B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C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1148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5720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50292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54864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59436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4008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68580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73152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1148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5720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0292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4864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9436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4008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8580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3152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1148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5720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50292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4864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943600" y="3657600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vi-VN" sz="2400"/>
              <a:t>đệ</a:t>
            </a:r>
            <a:r>
              <a:rPr lang="en-US" sz="2400"/>
              <a:t>m 4B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41148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45720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50292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54864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9436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4008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68580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73152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41148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5720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0292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4864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5943600" y="4572000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vi-VN" sz="2400"/>
              <a:t>đệ</a:t>
            </a:r>
            <a:r>
              <a:rPr lang="en-US" sz="2400"/>
              <a:t>m 4B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4114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4572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5029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486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943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400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858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315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41148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5720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50292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4864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59436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64008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68580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73152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70" name="Rectangle 69"/>
          <p:cNvSpPr>
            <a:spLocks/>
          </p:cNvSpPr>
          <p:nvPr/>
        </p:nvSpPr>
        <p:spPr bwMode="auto">
          <a:xfrm>
            <a:off x="0" y="2057400"/>
            <a:ext cx="3733800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70"/>
          <p:cNvSpPr>
            <a:spLocks/>
          </p:cNvSpPr>
          <p:nvPr/>
        </p:nvSpPr>
        <p:spPr bwMode="auto">
          <a:xfrm>
            <a:off x="0" y="3581400"/>
            <a:ext cx="3733800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71"/>
          <p:cNvSpPr>
            <a:spLocks/>
          </p:cNvSpPr>
          <p:nvPr/>
        </p:nvSpPr>
        <p:spPr bwMode="auto">
          <a:xfrm>
            <a:off x="0" y="5105400"/>
            <a:ext cx="3733800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 kiểu cấu trúc (struct)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Khai báo &amp; truy xuất kiểu cấu trúc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Kiểu dữ liệu hợp nhất (union)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Bài tập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l</a:t>
            </a:r>
            <a:r>
              <a:rPr lang="vi-VN" smtClean="0"/>
              <a:t>ư</a:t>
            </a:r>
            <a:r>
              <a:rPr lang="en-US" smtClean="0"/>
              <a:t>u ý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Kiểu</a:t>
            </a:r>
            <a:r>
              <a:rPr lang="en-US" smtClean="0"/>
              <a:t> cấu trúc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/>
              <a:t>đị</a:t>
            </a:r>
            <a:r>
              <a:rPr lang="en-US" smtClean="0"/>
              <a:t>nh nghĩa </a:t>
            </a:r>
            <a:r>
              <a:rPr lang="vi-VN" smtClean="0">
                <a:solidFill>
                  <a:srgbClr val="FF0000"/>
                </a:solidFill>
              </a:rPr>
              <a:t>để</a:t>
            </a:r>
            <a:r>
              <a:rPr lang="en-US" smtClean="0">
                <a:solidFill>
                  <a:srgbClr val="FF0000"/>
                </a:solidFill>
              </a:rPr>
              <a:t> làm khuôn dạng</a:t>
            </a:r>
            <a:r>
              <a:rPr lang="en-US" smtClean="0"/>
              <a:t> còn </a:t>
            </a:r>
            <a:r>
              <a:rPr lang="en-US" smtClean="0">
                <a:solidFill>
                  <a:srgbClr val="FF0000"/>
                </a:solidFill>
              </a:rPr>
              <a:t>biến</a:t>
            </a:r>
            <a:r>
              <a:rPr lang="en-US" smtClean="0"/>
              <a:t> cấu trúc </a:t>
            </a:r>
            <a:r>
              <a:rPr lang="vi-VN" smtClean="0"/>
              <a:t>đượ</a:t>
            </a:r>
            <a:r>
              <a:rPr lang="en-US" smtClean="0"/>
              <a:t>c khai báo </a:t>
            </a:r>
            <a:r>
              <a:rPr lang="vi-VN" smtClean="0">
                <a:solidFill>
                  <a:srgbClr val="FF0000"/>
                </a:solidFill>
              </a:rPr>
              <a:t>để</a:t>
            </a:r>
            <a:r>
              <a:rPr lang="en-US" smtClean="0">
                <a:solidFill>
                  <a:srgbClr val="FF0000"/>
                </a:solidFill>
              </a:rPr>
              <a:t> sử dụng khuôn dạng </a:t>
            </a:r>
            <a:r>
              <a:rPr lang="vi-VN" smtClean="0">
                <a:solidFill>
                  <a:srgbClr val="FF0000"/>
                </a:solidFill>
              </a:rPr>
              <a:t>đã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nh nghĩa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Trong C++</a:t>
            </a:r>
            <a:r>
              <a:rPr lang="en-US" smtClean="0"/>
              <a:t>, có thể bỏ từ khóa struct khi khai báo biến (hoặc sử dụng </a:t>
            </a:r>
            <a:r>
              <a:rPr lang="en-US" smtClean="0">
                <a:solidFill>
                  <a:srgbClr val="FF0000"/>
                </a:solidFill>
              </a:rPr>
              <a:t>typedef</a:t>
            </a:r>
            <a:r>
              <a:rPr lang="en-US" smtClean="0"/>
              <a:t>)</a:t>
            </a:r>
          </a:p>
          <a:p>
            <a:pPr lvl="1" eaLnBrk="1" hangingPunct="1">
              <a:defRPr/>
            </a:pPr>
            <a:r>
              <a:rPr lang="en-US" smtClean="0"/>
              <a:t>Khi </a:t>
            </a:r>
            <a:r>
              <a:rPr lang="en-US" smtClean="0">
                <a:solidFill>
                  <a:srgbClr val="FF0000"/>
                </a:solidFill>
              </a:rPr>
              <a:t>nhập các biến kiểu số thực</a:t>
            </a:r>
            <a:r>
              <a:rPr lang="en-US" smtClean="0"/>
              <a:t> trong cấu trúc phải nhập thông qua một biến trung gian.</a:t>
            </a:r>
            <a:endParaRPr 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5300663"/>
            <a:ext cx="152400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5300663"/>
            <a:ext cx="7315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 { float x, y;} d1;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float temp; scanf(“%f”,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&amp;temp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d1.x = temp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Mảng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Mảng cấu trúc</a:t>
            </a:r>
          </a:p>
          <a:p>
            <a:pPr lvl="1" eaLnBrk="1" hangingPunct="1">
              <a:defRPr/>
            </a:pPr>
            <a:r>
              <a:rPr lang="en-US" smtClean="0"/>
              <a:t>T</a:t>
            </a:r>
            <a:r>
              <a:rPr lang="vi-VN" smtClean="0"/>
              <a:t>ươ</a:t>
            </a:r>
            <a:r>
              <a:rPr lang="en-US" smtClean="0"/>
              <a:t>ng tự nh</a:t>
            </a:r>
            <a:r>
              <a:rPr lang="vi-VN" smtClean="0"/>
              <a:t>ư</a:t>
            </a:r>
            <a:r>
              <a:rPr lang="en-US" smtClean="0"/>
              <a:t> mảng với kiểu dữ liệu c</a:t>
            </a:r>
            <a:r>
              <a:rPr lang="vi-VN" smtClean="0"/>
              <a:t>ơ</a:t>
            </a:r>
            <a:r>
              <a:rPr lang="en-US" smtClean="0"/>
              <a:t> sở (char, int, float, …)</a:t>
            </a:r>
            <a:endParaRPr lang="en-US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011488"/>
            <a:ext cx="152400" cy="2551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11488"/>
            <a:ext cx="70104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mang1[20];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mang2[10] = {{3, 2}, {4, 4}, {2, 7}};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Truyền cấu trúc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cấu trúc cho hàm</a:t>
            </a:r>
          </a:p>
          <a:p>
            <a:pPr lvl="1" eaLnBrk="1" hangingPunct="1">
              <a:defRPr/>
            </a:pPr>
            <a:r>
              <a:rPr lang="en-US" smtClean="0"/>
              <a:t>Giống nh</a:t>
            </a:r>
            <a:r>
              <a:rPr lang="vi-VN" smtClean="0"/>
              <a:t>ư</a:t>
            </a:r>
            <a:r>
              <a:rPr lang="en-US" smtClean="0"/>
              <a:t> truyền kiểu dữ liệu c</a:t>
            </a:r>
            <a:r>
              <a:rPr lang="vi-VN" smtClean="0"/>
              <a:t>ơ</a:t>
            </a:r>
            <a:r>
              <a:rPr lang="en-US" smtClean="0"/>
              <a:t> sở</a:t>
            </a:r>
          </a:p>
          <a:p>
            <a:pPr lvl="2" eaLnBrk="1" hangingPunct="1">
              <a:defRPr/>
            </a:pPr>
            <a:r>
              <a:rPr lang="en-US" smtClean="0"/>
              <a:t>Tham trị (không thay </a:t>
            </a:r>
            <a:r>
              <a:rPr lang="vi-VN" smtClean="0"/>
              <a:t>đổ</a:t>
            </a:r>
            <a:r>
              <a:rPr lang="en-US" smtClean="0"/>
              <a:t>i sau khi kết thúc hàm)</a:t>
            </a:r>
          </a:p>
          <a:p>
            <a:pPr lvl="2" eaLnBrk="1" hangingPunct="1">
              <a:defRPr/>
            </a:pPr>
            <a:r>
              <a:rPr lang="en-US" smtClean="0"/>
              <a:t>Tham chiếu</a:t>
            </a:r>
          </a:p>
          <a:p>
            <a:pPr lvl="2" eaLnBrk="1" hangingPunct="1">
              <a:defRPr/>
            </a:pPr>
            <a:r>
              <a:rPr lang="en-US" smtClean="0"/>
              <a:t>Con trỏ</a:t>
            </a:r>
          </a:p>
          <a:p>
            <a:pPr lvl="1" eaLnBrk="1" hangingPunct="1">
              <a:defRPr/>
            </a:pPr>
            <a:r>
              <a:rPr lang="en-US" smtClean="0"/>
              <a:t>Ví dụ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4379913"/>
            <a:ext cx="152400" cy="2173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379913"/>
            <a:ext cx="7010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x,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xuat1(int x, int y) { … 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xuat2(DIEM diem) { … 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xuat3(DIEM &amp;diem) { … 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xuat4(DIEM *diem) { …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Hợp nhất –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khai báo và sử dụng nh</a:t>
            </a:r>
            <a:r>
              <a:rPr lang="vi-VN" smtClean="0"/>
              <a:t>ư</a:t>
            </a:r>
            <a:r>
              <a:rPr lang="en-US" smtClean="0"/>
              <a:t> cấu trúc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Các thành phần của union có chung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(nằm chồng lên nhau trong bộ nhớ)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4081463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081463"/>
            <a:ext cx="7315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union &lt;tên kiểu union&gt;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2&gt;;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685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600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057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514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2971800" y="4876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429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685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  <a:endParaRPr lang="en-US" sz="2400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143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  <a:endParaRPr lang="en-US" sz="2400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1600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endParaRPr lang="en-US" sz="2400" baseline="300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2057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</a:t>
            </a:r>
            <a:endParaRPr lang="en-US" sz="2400" baseline="3000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2514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4</a:t>
            </a:r>
            <a:endParaRPr lang="en-US" sz="2400" baseline="300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3429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2971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389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sánh struct và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9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3581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MYSTRUCT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s;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s.c = 1; s.n = 2;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2057400"/>
            <a:ext cx="1524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057400"/>
            <a:ext cx="3581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union MYUNION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u;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u.c = 1; u.n = 2;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85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01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02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1600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057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514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  <a:endParaRPr lang="en-US" sz="2400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1143000" y="5410200"/>
            <a:ext cx="18288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4876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5334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5791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6248400" y="4876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419600" y="54102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  <a:endParaRPr lang="en-US" sz="2400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419600" y="5943600"/>
            <a:ext cx="18288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6705600" y="4876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7162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419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  <a:endParaRPr lang="en-US" sz="2400" baseline="30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876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  <a:endParaRPr lang="en-US" sz="2400" baseline="300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5334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endParaRPr lang="en-US" sz="2400" baseline="300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5791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</a:t>
            </a:r>
            <a:endParaRPr lang="en-US" sz="2400" baseline="300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6248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7162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6705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01</a:t>
            </a: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02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4876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334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5791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60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struct trong union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770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union date_tag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full_date[9];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part_date_tag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month[2];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break_value1;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day[2];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break_value2;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year[2];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date = {“29/12/82”};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union trong struct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160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generic_tag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type;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union share_tag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int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float f;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Phân số</a:t>
            </a:r>
          </a:p>
          <a:p>
            <a:pPr lvl="1" eaLnBrk="1" hangingPunct="1">
              <a:defRPr/>
            </a:pPr>
            <a:r>
              <a:rPr lang="en-US" smtClean="0"/>
              <a:t>Khai báo kiểu dữ liệu phân số (PHANSO)</a:t>
            </a:r>
          </a:p>
          <a:p>
            <a:pPr lvl="1" eaLnBrk="1" hangingPunct="1">
              <a:defRPr/>
            </a:pPr>
            <a:r>
              <a:rPr lang="en-US" smtClean="0"/>
              <a:t>Nhập/Xuất phân số</a:t>
            </a:r>
          </a:p>
          <a:p>
            <a:pPr lvl="1" eaLnBrk="1" hangingPunct="1">
              <a:defRPr/>
            </a:pPr>
            <a:r>
              <a:rPr lang="en-US" smtClean="0"/>
              <a:t>Rút gọn phân số</a:t>
            </a:r>
          </a:p>
          <a:p>
            <a:pPr lvl="1" eaLnBrk="1" hangingPunct="1">
              <a:defRPr/>
            </a:pPr>
            <a:r>
              <a:rPr lang="en-US" smtClean="0"/>
              <a:t>Tính tổng, hiệu, tích, th</a:t>
            </a:r>
            <a:r>
              <a:rPr lang="vi-VN" smtClean="0"/>
              <a:t>ươ</a:t>
            </a:r>
            <a:r>
              <a:rPr lang="en-US" smtClean="0"/>
              <a:t>ng hai phân số</a:t>
            </a:r>
          </a:p>
          <a:p>
            <a:pPr lvl="1" eaLnBrk="1" hangingPunct="1">
              <a:defRPr/>
            </a:pPr>
            <a:r>
              <a:rPr lang="en-US" smtClean="0"/>
              <a:t>Kiểm tra phân số tối giản</a:t>
            </a:r>
          </a:p>
          <a:p>
            <a:pPr lvl="1" eaLnBrk="1" hangingPunct="1">
              <a:defRPr/>
            </a:pPr>
            <a:r>
              <a:rPr lang="en-US" smtClean="0"/>
              <a:t>Quy </a:t>
            </a:r>
            <a:r>
              <a:rPr lang="vi-VN" smtClean="0"/>
              <a:t>đồ</a:t>
            </a:r>
            <a:r>
              <a:rPr lang="en-US" smtClean="0"/>
              <a:t>ng hai phân số</a:t>
            </a:r>
          </a:p>
          <a:p>
            <a:pPr lvl="1" eaLnBrk="1" hangingPunct="1">
              <a:defRPr/>
            </a:pPr>
            <a:r>
              <a:rPr lang="en-US" smtClean="0"/>
              <a:t>Kiểm tra phân số âm hay d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  <a:p>
            <a:pPr lvl="1" eaLnBrk="1" hangingPunct="1">
              <a:defRPr/>
            </a:pPr>
            <a:r>
              <a:rPr lang="en-US" smtClean="0"/>
              <a:t>So sánh hai phân số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thức</a:t>
            </a:r>
          </a:p>
          <a:p>
            <a:pPr lvl="1" eaLnBrk="1" hangingPunct="1">
              <a:defRPr/>
            </a:pPr>
            <a:r>
              <a:rPr lang="en-US" smtClean="0"/>
              <a:t>Khai báo kiểu dữ liệu </a:t>
            </a:r>
            <a:r>
              <a:rPr lang="vi-VN" smtClean="0"/>
              <a:t>đơ</a:t>
            </a:r>
            <a:r>
              <a:rPr lang="en-US" smtClean="0"/>
              <a:t>n thức (DONTHUC)</a:t>
            </a:r>
          </a:p>
          <a:p>
            <a:pPr lvl="1" eaLnBrk="1" hangingPunct="1">
              <a:defRPr/>
            </a:pPr>
            <a:r>
              <a:rPr lang="en-US" smtClean="0"/>
              <a:t>Nhập/Xuất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 eaLnBrk="1" hangingPunct="1">
              <a:defRPr/>
            </a:pPr>
            <a:r>
              <a:rPr lang="en-US" smtClean="0"/>
              <a:t>Tính tích, th</a:t>
            </a:r>
            <a:r>
              <a:rPr lang="vi-VN" smtClean="0"/>
              <a:t>ươ</a:t>
            </a:r>
            <a:r>
              <a:rPr lang="en-US" smtClean="0"/>
              <a:t>ng hai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 eaLnBrk="1" hangingPunct="1">
              <a:defRPr/>
            </a:pPr>
            <a:r>
              <a:rPr lang="en-US" smtClean="0"/>
              <a:t>Tính </a:t>
            </a:r>
            <a:r>
              <a:rPr lang="vi-VN" smtClean="0"/>
              <a:t>đạ</a:t>
            </a:r>
            <a:r>
              <a:rPr lang="en-US" smtClean="0"/>
              <a:t>o hàm cấp 1 của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 eaLnBrk="1" hangingPunct="1">
              <a:defRPr/>
            </a:pPr>
            <a:r>
              <a:rPr lang="en-US" smtClean="0"/>
              <a:t>Tính giá trị </a:t>
            </a:r>
            <a:r>
              <a:rPr lang="vi-VN" smtClean="0"/>
              <a:t>đơ</a:t>
            </a:r>
            <a:r>
              <a:rPr lang="en-US" smtClean="0"/>
              <a:t>n thức tại x = x</a:t>
            </a:r>
            <a:r>
              <a:rPr lang="en-US" baseline="-25000" smtClean="0"/>
              <a:t>0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Đa thức</a:t>
            </a:r>
          </a:p>
          <a:p>
            <a:pPr lvl="1" eaLnBrk="1" hangingPunct="1">
              <a:defRPr/>
            </a:pPr>
            <a:r>
              <a:rPr lang="en-US" smtClean="0"/>
              <a:t>Khai báo kiểu dữ liệu </a:t>
            </a:r>
            <a:r>
              <a:rPr lang="vi-VN" smtClean="0"/>
              <a:t>đ</a:t>
            </a:r>
            <a:r>
              <a:rPr lang="en-US" smtClean="0"/>
              <a:t>a thức (DATHUC)</a:t>
            </a:r>
          </a:p>
          <a:p>
            <a:pPr lvl="1" eaLnBrk="1" hangingPunct="1">
              <a:defRPr/>
            </a:pPr>
            <a:r>
              <a:rPr lang="en-US" smtClean="0"/>
              <a:t>Nhập/Xuất </a:t>
            </a:r>
            <a:r>
              <a:rPr lang="vi-VN" smtClean="0"/>
              <a:t>đ</a:t>
            </a:r>
            <a:r>
              <a:rPr lang="en-US" smtClean="0"/>
              <a:t>a thức</a:t>
            </a:r>
          </a:p>
          <a:p>
            <a:pPr lvl="1" eaLnBrk="1" hangingPunct="1">
              <a:defRPr/>
            </a:pPr>
            <a:r>
              <a:rPr lang="en-US" smtClean="0"/>
              <a:t>Tính tổng, hiệu, tích, th</a:t>
            </a:r>
            <a:r>
              <a:rPr lang="vi-VN" smtClean="0"/>
              <a:t>ươ</a:t>
            </a:r>
            <a:r>
              <a:rPr lang="en-US" smtClean="0"/>
              <a:t>ng hai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 eaLnBrk="1" hangingPunct="1">
              <a:defRPr/>
            </a:pPr>
            <a:r>
              <a:rPr lang="en-US" smtClean="0"/>
              <a:t>Tính </a:t>
            </a:r>
            <a:r>
              <a:rPr lang="vi-VN" smtClean="0"/>
              <a:t>đạ</a:t>
            </a:r>
            <a:r>
              <a:rPr lang="en-US" smtClean="0"/>
              <a:t>o hàm cấp 1 của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 eaLnBrk="1" hangingPunct="1">
              <a:defRPr/>
            </a:pPr>
            <a:r>
              <a:rPr lang="en-US" smtClean="0"/>
              <a:t>Tính </a:t>
            </a:r>
            <a:r>
              <a:rPr lang="vi-VN" smtClean="0"/>
              <a:t>đạ</a:t>
            </a:r>
            <a:r>
              <a:rPr lang="en-US" smtClean="0"/>
              <a:t>o hàm cấp k của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 eaLnBrk="1" hangingPunct="1">
              <a:defRPr/>
            </a:pPr>
            <a:r>
              <a:rPr lang="en-US" smtClean="0"/>
              <a:t>Tính giá trị </a:t>
            </a:r>
            <a:r>
              <a:rPr lang="vi-VN" smtClean="0"/>
              <a:t>đơ</a:t>
            </a:r>
            <a:r>
              <a:rPr lang="en-US" smtClean="0"/>
              <a:t>n thức tại x = x</a:t>
            </a:r>
            <a:r>
              <a:rPr lang="en-US" baseline="-25000" smtClean="0"/>
              <a:t>0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tin 1 SV</a:t>
            </a:r>
          </a:p>
          <a:p>
            <a:pPr lvl="1" eaLnBrk="1" hangingPunct="1">
              <a:defRPr/>
            </a:pPr>
            <a:r>
              <a:rPr lang="en-US" dirty="0" smtClean="0"/>
              <a:t>MSSV 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Tên</a:t>
            </a:r>
            <a:r>
              <a:rPr lang="en-US" dirty="0" smtClean="0"/>
              <a:t> SV 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NTNS 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Phái</a:t>
            </a:r>
            <a:r>
              <a:rPr lang="en-US" dirty="0" smtClean="0"/>
              <a:t> :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 eaLnBrk="1" hangingPunct="1">
              <a:defRPr/>
            </a:pPr>
            <a:r>
              <a:rPr lang="en-US" smtClean="0"/>
              <a:t>Điểm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Hóa</a:t>
            </a:r>
            <a:r>
              <a:rPr lang="en-US" dirty="0" smtClean="0"/>
              <a:t> 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smtClean="0"/>
              <a:t>n SV?</a:t>
            </a:r>
          </a:p>
          <a:p>
            <a:pPr lvl="1" eaLnBrk="1" hangingPunct="1">
              <a:defRPr/>
            </a:pPr>
            <a:r>
              <a:rPr lang="en-US" smtClean="0"/>
              <a:t>Truyền </a:t>
            </a:r>
            <a:r>
              <a:rPr lang="en-US" dirty="0" err="1" smtClean="0"/>
              <a:t>thông</a:t>
            </a:r>
            <a:r>
              <a:rPr lang="en-US" dirty="0" smtClean="0"/>
              <a:t> tin n SV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? 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Điểm trong mặt phẳng Oxy</a:t>
            </a:r>
          </a:p>
          <a:p>
            <a:pPr lvl="1" eaLnBrk="1" hangingPunct="1">
              <a:defRPr/>
            </a:pPr>
            <a:r>
              <a:rPr lang="en-US" smtClean="0"/>
              <a:t>Khai báo kiểu dữ liệu </a:t>
            </a:r>
            <a:r>
              <a:rPr lang="vi-VN" smtClean="0"/>
              <a:t>đ</a:t>
            </a:r>
            <a:r>
              <a:rPr lang="en-US" smtClean="0"/>
              <a:t>iểm (DIEM)</a:t>
            </a:r>
          </a:p>
          <a:p>
            <a:pPr lvl="1" eaLnBrk="1" hangingPunct="1">
              <a:defRPr/>
            </a:pPr>
            <a:r>
              <a:rPr lang="en-US" smtClean="0"/>
              <a:t>Nhập/Xuất tọa </a:t>
            </a:r>
            <a:r>
              <a:rPr lang="vi-VN" smtClean="0"/>
              <a:t>độ</a:t>
            </a:r>
            <a:r>
              <a:rPr lang="en-US" smtClean="0"/>
              <a:t> </a:t>
            </a:r>
            <a:r>
              <a:rPr lang="vi-VN" smtClean="0"/>
              <a:t>đ</a:t>
            </a:r>
            <a:r>
              <a:rPr lang="en-US" smtClean="0"/>
              <a:t>iểm</a:t>
            </a:r>
          </a:p>
          <a:p>
            <a:pPr lvl="1" eaLnBrk="1" hangingPunct="1">
              <a:defRPr/>
            </a:pPr>
            <a:r>
              <a:rPr lang="en-US" smtClean="0"/>
              <a:t>Tính khoảng cách giữa hai </a:t>
            </a:r>
            <a:r>
              <a:rPr lang="vi-VN" smtClean="0"/>
              <a:t>đ</a:t>
            </a:r>
            <a:r>
              <a:rPr lang="en-US" smtClean="0"/>
              <a:t>iểm</a:t>
            </a:r>
          </a:p>
          <a:p>
            <a:pPr lvl="1" eaLnBrk="1" hangingPunct="1">
              <a:defRPr/>
            </a:pPr>
            <a:r>
              <a:rPr lang="en-US" smtClean="0"/>
              <a:t>Tìm </a:t>
            </a:r>
            <a:r>
              <a:rPr lang="vi-VN" smtClean="0"/>
              <a:t>đ</a:t>
            </a:r>
            <a:r>
              <a:rPr lang="en-US" smtClean="0"/>
              <a:t>iểm </a:t>
            </a:r>
            <a:r>
              <a:rPr lang="vi-VN" smtClean="0"/>
              <a:t>đố</a:t>
            </a:r>
            <a:r>
              <a:rPr lang="en-US" smtClean="0"/>
              <a:t>i xứng qua gốc toạ </a:t>
            </a:r>
            <a:r>
              <a:rPr lang="vi-VN" smtClean="0"/>
              <a:t>độ</a:t>
            </a:r>
            <a:r>
              <a:rPr lang="en-US" smtClean="0"/>
              <a:t>/trục Ox/Oy</a:t>
            </a:r>
          </a:p>
          <a:p>
            <a:pPr lvl="1" eaLnBrk="1" hangingPunct="1">
              <a:defRPr/>
            </a:pPr>
            <a:r>
              <a:rPr lang="en-US" smtClean="0"/>
              <a:t>Kiểm tra </a:t>
            </a:r>
            <a:r>
              <a:rPr lang="vi-VN" smtClean="0"/>
              <a:t>đ</a:t>
            </a:r>
            <a:r>
              <a:rPr lang="en-US" smtClean="0"/>
              <a:t>iểm thuộc phần t</a:t>
            </a:r>
            <a:r>
              <a:rPr lang="vi-VN" smtClean="0"/>
              <a:t>ư</a:t>
            </a:r>
            <a:r>
              <a:rPr lang="en-US" smtClean="0"/>
              <a:t> nào?</a:t>
            </a:r>
          </a:p>
          <a:p>
            <a:pPr marL="514350" indent="-514350" eaLnBrk="1" hangingPunct="1">
              <a:buFont typeface="+mj-lt"/>
              <a:buAutoNum type="arabicPeriod" startAt="4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Tam giác</a:t>
            </a:r>
          </a:p>
          <a:p>
            <a:pPr lvl="1" eaLnBrk="1" hangingPunct="1">
              <a:defRPr/>
            </a:pPr>
            <a:r>
              <a:rPr lang="en-US" smtClean="0"/>
              <a:t>Khai báo kiểu dữ lịêu tam giác (TAMGIAC)</a:t>
            </a:r>
          </a:p>
          <a:p>
            <a:pPr lvl="1" eaLnBrk="1" hangingPunct="1">
              <a:defRPr/>
            </a:pPr>
            <a:r>
              <a:rPr lang="en-US" smtClean="0"/>
              <a:t>Nhập/Xuất tam giác</a:t>
            </a:r>
          </a:p>
          <a:p>
            <a:pPr lvl="1" eaLnBrk="1" hangingPunct="1">
              <a:defRPr/>
            </a:pPr>
            <a:r>
              <a:rPr lang="en-US" smtClean="0"/>
              <a:t>Tính chu vi, diện tích tam giác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Ngày</a:t>
            </a:r>
          </a:p>
          <a:p>
            <a:pPr lvl="1" eaLnBrk="1" hangingPunct="1">
              <a:defRPr/>
            </a:pPr>
            <a:r>
              <a:rPr lang="en-US" smtClean="0"/>
              <a:t>Khai báo kiểu dữ liệu ngày (NGAY)</a:t>
            </a:r>
          </a:p>
          <a:p>
            <a:pPr lvl="1" eaLnBrk="1" hangingPunct="1">
              <a:defRPr/>
            </a:pPr>
            <a:r>
              <a:rPr lang="en-US" smtClean="0"/>
              <a:t>Nhập/Xuất ngày (ngày, tháng, n</a:t>
            </a:r>
            <a:r>
              <a:rPr lang="vi-VN" smtClean="0"/>
              <a:t>ă</a:t>
            </a:r>
            <a:r>
              <a:rPr lang="en-US" smtClean="0"/>
              <a:t>m)</a:t>
            </a:r>
          </a:p>
          <a:p>
            <a:pPr lvl="1" eaLnBrk="1" hangingPunct="1">
              <a:defRPr/>
            </a:pPr>
            <a:r>
              <a:rPr lang="en-US" smtClean="0"/>
              <a:t>Kiểm tra n</a:t>
            </a:r>
            <a:r>
              <a:rPr lang="vi-VN" smtClean="0"/>
              <a:t>ă</a:t>
            </a:r>
            <a:r>
              <a:rPr lang="en-US" smtClean="0"/>
              <a:t>m nhuận</a:t>
            </a:r>
          </a:p>
          <a:p>
            <a:pPr lvl="1" eaLnBrk="1" hangingPunct="1">
              <a:defRPr/>
            </a:pPr>
            <a:r>
              <a:rPr lang="en-US" smtClean="0"/>
              <a:t>Tính số thứ tự ngày trong n</a:t>
            </a:r>
            <a:r>
              <a:rPr lang="vi-VN" smtClean="0"/>
              <a:t>ă</a:t>
            </a:r>
            <a:r>
              <a:rPr lang="en-US" smtClean="0"/>
              <a:t>m</a:t>
            </a:r>
          </a:p>
          <a:p>
            <a:pPr lvl="1" eaLnBrk="1" hangingPunct="1">
              <a:defRPr/>
            </a:pPr>
            <a:r>
              <a:rPr lang="en-US" smtClean="0"/>
              <a:t>Tính số thứ tự ngày kể từ ngày 1/1/1</a:t>
            </a:r>
          </a:p>
          <a:p>
            <a:pPr lvl="1" eaLnBrk="1" hangingPunct="1">
              <a:defRPr/>
            </a:pPr>
            <a:r>
              <a:rPr lang="en-US" smtClean="0"/>
              <a:t>Tìm ngày tr</a:t>
            </a:r>
            <a:r>
              <a:rPr lang="vi-VN" smtClean="0"/>
              <a:t>ướ</a:t>
            </a:r>
            <a:r>
              <a:rPr lang="en-US" smtClean="0"/>
              <a:t>c </a:t>
            </a:r>
            <a:r>
              <a:rPr lang="vi-VN" smtClean="0"/>
              <a:t>đó</a:t>
            </a:r>
            <a:r>
              <a:rPr lang="en-US" smtClean="0"/>
              <a:t>, sau </a:t>
            </a:r>
            <a:r>
              <a:rPr lang="vi-VN" smtClean="0"/>
              <a:t>đó</a:t>
            </a:r>
            <a:r>
              <a:rPr lang="en-US" smtClean="0"/>
              <a:t> k ngày</a:t>
            </a:r>
          </a:p>
          <a:p>
            <a:pPr lvl="1" eaLnBrk="1" hangingPunct="1">
              <a:defRPr/>
            </a:pPr>
            <a:r>
              <a:rPr lang="en-US" smtClean="0"/>
              <a:t>Tính khoảng cách giữa hai ngày</a:t>
            </a:r>
          </a:p>
          <a:p>
            <a:pPr lvl="1" eaLnBrk="1" hangingPunct="1">
              <a:defRPr/>
            </a:pPr>
            <a:r>
              <a:rPr lang="en-US" smtClean="0"/>
              <a:t>So sánh hai ngày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mảng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Mảng phân số</a:t>
            </a:r>
          </a:p>
          <a:p>
            <a:pPr lvl="1" eaLnBrk="1" hangingPunct="1">
              <a:defRPr/>
            </a:pPr>
            <a:r>
              <a:rPr lang="en-US" smtClean="0"/>
              <a:t>Nhập/Xuất n phân số</a:t>
            </a:r>
          </a:p>
          <a:p>
            <a:pPr lvl="1" eaLnBrk="1" hangingPunct="1">
              <a:defRPr/>
            </a:pPr>
            <a:r>
              <a:rPr lang="en-US" smtClean="0"/>
              <a:t>Rút gọn mọi phân số</a:t>
            </a:r>
          </a:p>
          <a:p>
            <a:pPr lvl="1" eaLnBrk="1" hangingPunct="1">
              <a:defRPr/>
            </a:pPr>
            <a:r>
              <a:rPr lang="en-US" smtClean="0"/>
              <a:t>Đếm số l</a:t>
            </a:r>
            <a:r>
              <a:rPr lang="vi-VN" smtClean="0"/>
              <a:t>ượ</a:t>
            </a:r>
            <a:r>
              <a:rPr lang="en-US" smtClean="0"/>
              <a:t>ng phân số âm/d</a:t>
            </a:r>
            <a:r>
              <a:rPr lang="vi-VN" smtClean="0"/>
              <a:t>ươ</a:t>
            </a:r>
            <a:r>
              <a:rPr lang="en-US" smtClean="0"/>
              <a:t>ng trong mảng</a:t>
            </a:r>
          </a:p>
          <a:p>
            <a:pPr lvl="1" eaLnBrk="1" hangingPunct="1">
              <a:defRPr/>
            </a:pPr>
            <a:r>
              <a:rPr lang="en-US" smtClean="0"/>
              <a:t>Tìm phân số d</a:t>
            </a:r>
            <a:r>
              <a:rPr lang="vi-VN" smtClean="0"/>
              <a:t>ươ</a:t>
            </a:r>
            <a:r>
              <a:rPr lang="en-US" smtClean="0"/>
              <a:t>ng </a:t>
            </a:r>
            <a:r>
              <a:rPr lang="vi-VN" smtClean="0"/>
              <a:t>đầ</a:t>
            </a:r>
            <a:r>
              <a:rPr lang="en-US" smtClean="0"/>
              <a:t>u tiên trong mảng</a:t>
            </a:r>
          </a:p>
          <a:p>
            <a:pPr lvl="1" eaLnBrk="1" hangingPunct="1">
              <a:defRPr/>
            </a:pPr>
            <a:r>
              <a:rPr lang="en-US" smtClean="0"/>
              <a:t>Tìm phân số nhỏ nhất/lớn nhất trong mảng</a:t>
            </a:r>
          </a:p>
          <a:p>
            <a:pPr lvl="1" eaLnBrk="1" hangingPunct="1">
              <a:defRPr/>
            </a:pPr>
            <a:r>
              <a:rPr lang="en-US" smtClean="0"/>
              <a:t>Sắp xếp mảng t</a:t>
            </a:r>
            <a:r>
              <a:rPr lang="vi-VN" smtClean="0"/>
              <a:t>ă</a:t>
            </a:r>
            <a:r>
              <a:rPr lang="en-US" smtClean="0"/>
              <a:t>ng dần/giảm dần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về mảng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8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Mảng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</a:p>
          <a:p>
            <a:pPr lvl="1" eaLnBrk="1" hangingPunct="1">
              <a:defRPr/>
            </a:pPr>
            <a:r>
              <a:rPr lang="en-US" smtClean="0"/>
              <a:t>Nhập/Xuất n </a:t>
            </a:r>
            <a:r>
              <a:rPr lang="vi-VN" smtClean="0"/>
              <a:t>đ</a:t>
            </a:r>
            <a:r>
              <a:rPr lang="en-US" smtClean="0"/>
              <a:t>iểm</a:t>
            </a:r>
          </a:p>
          <a:p>
            <a:pPr lvl="1" eaLnBrk="1" hangingPunct="1">
              <a:defRPr/>
            </a:pPr>
            <a:r>
              <a:rPr lang="en-US" smtClean="0"/>
              <a:t>Đếm số l</a:t>
            </a:r>
            <a:r>
              <a:rPr lang="vi-VN" smtClean="0"/>
              <a:t>ượ</a:t>
            </a:r>
            <a:r>
              <a:rPr lang="en-US" smtClean="0"/>
              <a:t>ng </a:t>
            </a:r>
            <a:r>
              <a:rPr lang="vi-VN" smtClean="0"/>
              <a:t>đ</a:t>
            </a:r>
            <a:r>
              <a:rPr lang="en-US" smtClean="0"/>
              <a:t>iểm có hoành </a:t>
            </a:r>
            <a:r>
              <a:rPr lang="vi-VN" smtClean="0"/>
              <a:t>độ</a:t>
            </a:r>
            <a:r>
              <a:rPr lang="en-US" smtClean="0"/>
              <a:t> d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  <a:p>
            <a:pPr lvl="1" eaLnBrk="1" hangingPunct="1">
              <a:defRPr/>
            </a:pPr>
            <a:r>
              <a:rPr lang="en-US" smtClean="0"/>
              <a:t>Đếm số l</a:t>
            </a:r>
            <a:r>
              <a:rPr lang="vi-VN" smtClean="0"/>
              <a:t>ượ</a:t>
            </a:r>
            <a:r>
              <a:rPr lang="en-US" smtClean="0"/>
              <a:t>ng </a:t>
            </a:r>
            <a:r>
              <a:rPr lang="vi-VN" smtClean="0"/>
              <a:t>đ</a:t>
            </a:r>
            <a:r>
              <a:rPr lang="en-US" smtClean="0"/>
              <a:t>iểm không trùng với các </a:t>
            </a:r>
            <a:r>
              <a:rPr lang="vi-VN" smtClean="0"/>
              <a:t>đ</a:t>
            </a:r>
            <a:r>
              <a:rPr lang="en-US" smtClean="0"/>
              <a:t>iểm khác trong mảng</a:t>
            </a:r>
          </a:p>
          <a:p>
            <a:pPr lvl="1" eaLnBrk="1" hangingPunct="1">
              <a:defRPr/>
            </a:pPr>
            <a:r>
              <a:rPr lang="en-US" smtClean="0"/>
              <a:t>Tìm </a:t>
            </a:r>
            <a:r>
              <a:rPr lang="vi-VN" smtClean="0"/>
              <a:t>đ</a:t>
            </a:r>
            <a:r>
              <a:rPr lang="en-US" smtClean="0"/>
              <a:t>iểm có hoành </a:t>
            </a:r>
            <a:r>
              <a:rPr lang="vi-VN" smtClean="0"/>
              <a:t>độ</a:t>
            </a:r>
            <a:r>
              <a:rPr lang="en-US" smtClean="0"/>
              <a:t> lớn nhất/nhỏ nhất</a:t>
            </a:r>
          </a:p>
          <a:p>
            <a:pPr lvl="1" eaLnBrk="1" hangingPunct="1">
              <a:defRPr/>
            </a:pPr>
            <a:r>
              <a:rPr lang="en-US" smtClean="0"/>
              <a:t>Tìm </a:t>
            </a:r>
            <a:r>
              <a:rPr lang="vi-VN" smtClean="0"/>
              <a:t>đ</a:t>
            </a:r>
            <a:r>
              <a:rPr lang="en-US" smtClean="0"/>
              <a:t>iểm gần gốc tọa </a:t>
            </a:r>
            <a:r>
              <a:rPr lang="vi-VN" smtClean="0"/>
              <a:t>độ</a:t>
            </a:r>
            <a:r>
              <a:rPr lang="en-US" smtClean="0"/>
              <a:t> nhất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 các biến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để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trữ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SV</a:t>
            </a:r>
          </a:p>
          <a:p>
            <a:pPr lvl="1" eaLnBrk="1" hangingPunct="1">
              <a:defRPr/>
            </a:pPr>
            <a:r>
              <a:rPr lang="en-US" smtClean="0"/>
              <a:t>char mssv[7];	// “0012078”</a:t>
            </a:r>
          </a:p>
          <a:p>
            <a:pPr lvl="1" eaLnBrk="1" hangingPunct="1">
              <a:defRPr/>
            </a:pPr>
            <a:r>
              <a:rPr lang="en-US" smtClean="0"/>
              <a:t>char hoten[30];	// “Nguyen Van A”</a:t>
            </a:r>
          </a:p>
          <a:p>
            <a:pPr lvl="1" eaLnBrk="1" hangingPunct="1">
              <a:defRPr/>
            </a:pPr>
            <a:r>
              <a:rPr lang="en-US" smtClean="0"/>
              <a:t>char ntns[8];	// “29/12/82”</a:t>
            </a:r>
          </a:p>
          <a:p>
            <a:pPr lvl="1" eaLnBrk="1" hangingPunct="1">
              <a:defRPr/>
            </a:pPr>
            <a:r>
              <a:rPr lang="en-US" smtClean="0"/>
              <a:t>char phai;		// ‘y’ </a:t>
            </a:r>
            <a:r>
              <a:rPr lang="en-US" smtClean="0">
                <a:sym typeface="Wingdings" pitchFamily="2" charset="2"/>
              </a:rPr>
              <a:t></a:t>
            </a:r>
            <a:r>
              <a:rPr lang="en-US" smtClean="0"/>
              <a:t> Nam, ‘n’ </a:t>
            </a:r>
            <a:r>
              <a:rPr lang="en-US" smtClean="0">
                <a:sym typeface="Wingdings" pitchFamily="2" charset="2"/>
              </a:rPr>
              <a:t></a:t>
            </a:r>
            <a:r>
              <a:rPr lang="en-US" smtClean="0"/>
              <a:t> Nữ</a:t>
            </a:r>
          </a:p>
          <a:p>
            <a:pPr lvl="1" eaLnBrk="1" hangingPunct="1">
              <a:defRPr/>
            </a:pPr>
            <a:r>
              <a:rPr lang="en-US" smtClean="0"/>
              <a:t>float toan, ly, hoa;	// 8.5 9.0 10.0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thông tin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SV cho hàm</a:t>
            </a:r>
          </a:p>
          <a:p>
            <a:pPr lvl="1" eaLnBrk="1" hangingPunct="1">
              <a:defRPr/>
            </a:pPr>
            <a:r>
              <a:rPr lang="en-US" smtClean="0"/>
              <a:t>void xuat(char mssv[], char hoten[], char ntns[], char phai, float toan, float ly, float hoa);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xét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</a:t>
            </a:r>
            <a:r>
              <a:rPr lang="vi-VN" dirty="0" smtClean="0"/>
              <a:t>ă</a:t>
            </a:r>
            <a:r>
              <a:rPr lang="en-US" dirty="0" smtClean="0"/>
              <a:t>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smtClean="0"/>
              <a:t>, sao chép,…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</a:t>
            </a:r>
            <a:r>
              <a:rPr lang="vi-VN" dirty="0" smtClean="0"/>
              <a:t>ă</a:t>
            </a:r>
            <a:r>
              <a:rPr lang="en-US" dirty="0" smtClean="0"/>
              <a:t>n</a:t>
            </a:r>
          </a:p>
          <a:p>
            <a:pPr lvl="1" eaLnBrk="1" hangingPunct="1">
              <a:defRPr/>
            </a:pP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…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SV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=&gt;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Khai báo kiểu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636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01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Khai báo biến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minh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&lt;tên biến 1&gt;, &lt;tên biến 2&gt;;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636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01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diem1, diem2;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Khai báo biến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không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minh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&lt;tên kiểu cấu trúc&gt; &lt;tên biến&gt;;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865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543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DIEM diem1, diem2;// C++ có thể bỏ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648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9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Sử dụng typedef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pháp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struct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&lt;tên kiểu cấu trúc&gt;;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kiểu cấu trúc&gt; &lt;tên biến&gt;;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865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4611231"/>
            <a:ext cx="70104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struct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 DIEM;</a:t>
            </a:r>
          </a:p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DIEM diem1, diem2;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648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1504</Words>
  <Application>Microsoft Office PowerPoint</Application>
  <PresentationFormat>On-screen Show (4:3)</PresentationFormat>
  <Paragraphs>571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Corbel</vt:lpstr>
      <vt:lpstr>Courier New</vt:lpstr>
      <vt:lpstr>Gulim</vt:lpstr>
      <vt:lpstr>Tahoma</vt:lpstr>
      <vt:lpstr>Times New Roman</vt:lpstr>
      <vt:lpstr>Verdana</vt:lpstr>
      <vt:lpstr>Wingdings</vt:lpstr>
      <vt:lpstr>VCBB</vt:lpstr>
      <vt:lpstr>NHẬP MÔN LẬP TRÌNH</vt:lpstr>
      <vt:lpstr>Nội dung</vt:lpstr>
      <vt:lpstr>Đặt vấn đề</vt:lpstr>
      <vt:lpstr>Đặt vấn đề</vt:lpstr>
      <vt:lpstr>Đặt vấn đề</vt:lpstr>
      <vt:lpstr>Khai báo kiểu cấu trúc</vt:lpstr>
      <vt:lpstr>Khai báo biến cấu trúc</vt:lpstr>
      <vt:lpstr>Khai báo biến cấu trúc</vt:lpstr>
      <vt:lpstr>Sử dụng typedef</vt:lpstr>
      <vt:lpstr>Khởi tạo cho biến cấu trúc</vt:lpstr>
      <vt:lpstr>Truy xuất dữ liệu kiểu cấu trúc</vt:lpstr>
      <vt:lpstr>Gán dữ liệu kiểu cấu trúc</vt:lpstr>
      <vt:lpstr>Cấu trúc phức tạp</vt:lpstr>
      <vt:lpstr>Cấu trúc phức tạp</vt:lpstr>
      <vt:lpstr>Cấu trúc phức tạp</vt:lpstr>
      <vt:lpstr>Cấu trúc phức tạp</vt:lpstr>
      <vt:lpstr>Kích thước của struct</vt:lpstr>
      <vt:lpstr>Chỉ thị #pragma pack</vt:lpstr>
      <vt:lpstr>#pragma pack</vt:lpstr>
      <vt:lpstr>Các lưu ý về cấu trúc</vt:lpstr>
      <vt:lpstr>Mảng cấu trúc</vt:lpstr>
      <vt:lpstr>Truyền cấu trúc cho hàm</vt:lpstr>
      <vt:lpstr>Hợp nhất – union</vt:lpstr>
      <vt:lpstr>So sánh struct và union</vt:lpstr>
      <vt:lpstr>Ví dụ</vt:lpstr>
      <vt:lpstr>Ví dụ</vt:lpstr>
      <vt:lpstr>Bài tập về cấu trúc</vt:lpstr>
      <vt:lpstr>Bài tập về cấu trúc</vt:lpstr>
      <vt:lpstr>Bài tập về cấu trúc</vt:lpstr>
      <vt:lpstr>Bài tập về cấu trúc</vt:lpstr>
      <vt:lpstr>Bài tập về cấu trúc</vt:lpstr>
      <vt:lpstr>Bài tập về mảng cấu trúc</vt:lpstr>
      <vt:lpstr>Bài tập về mảng cấu trúc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Windows User</cp:lastModifiedBy>
  <cp:revision>289</cp:revision>
  <dcterms:created xsi:type="dcterms:W3CDTF">2007-09-05T08:24:33Z</dcterms:created>
  <dcterms:modified xsi:type="dcterms:W3CDTF">2022-01-06T11:57:14Z</dcterms:modified>
</cp:coreProperties>
</file>