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Tahom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 uri="http://customooxmlschemas.google.com/">
      <go:slidesCustomData xmlns:go="http://customooxmlschemas.google.com/" r:id="rId30" roundtripDataSignature="AMtx7mgLbNegzoYeDAwnpw8xuuD6L167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771BF5-FC72-4F6D-AAEF-CC110EDF1884}">
  <a:tblStyle styleId="{D8771BF5-FC72-4F6D-AAEF-CC110EDF1884}"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Biểu diễn quá (excess presentation) là một phương pháp biểu diễn thông tin nhằm đảm bảo số được biểu diễn không âm (nghĩa là cộng thêm một lượng bias), ví dụ giá trị -5 được biểu diễn quá 127 là 122, giá trị 8 được biểu diễn quá 127 là 135.</a:t>
            </a:r>
            <a:endParaRPr/>
          </a:p>
          <a:p>
            <a:pPr indent="-228600" lvl="0" marL="228600" rtl="0" algn="l">
              <a:spcBef>
                <a:spcPts val="0"/>
              </a:spcBef>
              <a:spcAft>
                <a:spcPts val="0"/>
              </a:spcAft>
              <a:buClr>
                <a:schemeClr val="dk1"/>
              </a:buClr>
              <a:buSzPts val="1200"/>
              <a:buFont typeface="Calibri"/>
              <a:buAutoNum type="arabicPeriod"/>
            </a:pPr>
            <a:r>
              <a:rPr lang="en-US"/>
              <a:t>Lưu ý: E ở trên hình là biểu diễn quá chứ không phải giá trị, muốn tìm giá trị E biểu diễn thì thực hiện E – bias.</a:t>
            </a:r>
            <a:endParaRPr/>
          </a:p>
          <a:p>
            <a:pPr indent="-228600" lvl="0" marL="228600" rtl="0" algn="l">
              <a:spcBef>
                <a:spcPts val="0"/>
              </a:spcBef>
              <a:spcAft>
                <a:spcPts val="0"/>
              </a:spcAft>
              <a:buClr>
                <a:schemeClr val="dk1"/>
              </a:buClr>
              <a:buSzPts val="1200"/>
              <a:buFont typeface="Calibri"/>
              <a:buAutoNum type="arabicPeriod"/>
            </a:pPr>
            <a:r>
              <a:rPr lang="en-US"/>
              <a:t>Chuẩn IEEE Std 754-2008 có thêm Half precisioin (16-bit) và Quadruple precesion (128-bit).</a:t>
            </a:r>
            <a:endParaRPr/>
          </a:p>
          <a:p>
            <a:pPr indent="-228600" lvl="0" marL="228600" rtl="0" algn="l">
              <a:spcBef>
                <a:spcPts val="0"/>
              </a:spcBef>
              <a:spcAft>
                <a:spcPts val="0"/>
              </a:spcAft>
              <a:buClr>
                <a:schemeClr val="dk1"/>
              </a:buClr>
              <a:buSzPts val="1200"/>
              <a:buFont typeface="Calibri"/>
              <a:buAutoNum type="arabicPeriod"/>
            </a:pPr>
            <a:r>
              <a:rPr lang="en-US"/>
              <a:t>Phạm vi môn học chỉ dừng lại ở single precision (chính xác đơn 32 bit).</a:t>
            </a:r>
            <a:endParaRPr/>
          </a:p>
        </p:txBody>
      </p:sp>
      <p:sp>
        <p:nvSpPr>
          <p:cNvPr id="157" name="Google Shape;15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E = 0 (mũ = E – 127 = -127) được dành riêng cho 2 trường hợp đặc biệt, nếu F = 0 thì biểu diễn số 0, nếu F != 0 thì biểu diễn số chưa chuẩn hóa (chuẩn hóa là chỉ có 1 bit trước dấu chấm)</a:t>
            </a:r>
            <a:endParaRPr/>
          </a:p>
          <a:p>
            <a:pPr indent="-228600" lvl="0" marL="228600" rtl="0" algn="l">
              <a:spcBef>
                <a:spcPts val="0"/>
              </a:spcBef>
              <a:spcAft>
                <a:spcPts val="0"/>
              </a:spcAft>
              <a:buClr>
                <a:schemeClr val="dk1"/>
              </a:buClr>
              <a:buSzPts val="1200"/>
              <a:buFont typeface="Calibri"/>
              <a:buAutoNum type="arabicPeriod"/>
            </a:pPr>
            <a:r>
              <a:rPr lang="en-US"/>
              <a:t>E = 255 (mũ = E – 127 = 128) được dành riêng cho 2 trường hợp:</a:t>
            </a:r>
            <a:endParaRPr/>
          </a:p>
          <a:p>
            <a:pPr indent="-228600" lvl="1" marL="685800" rtl="0" algn="l">
              <a:spcBef>
                <a:spcPts val="0"/>
              </a:spcBef>
              <a:spcAft>
                <a:spcPts val="0"/>
              </a:spcAft>
              <a:buClr>
                <a:schemeClr val="dk1"/>
              </a:buClr>
              <a:buSzPts val="1200"/>
              <a:buFont typeface="Calibri"/>
              <a:buAutoNum type="arabicPeriod"/>
            </a:pPr>
            <a:r>
              <a:rPr lang="en-US"/>
              <a:t>F = 0 nếu giá trị cần biểu diễn là vô cùng (chia cho 0)</a:t>
            </a:r>
            <a:endParaRPr/>
          </a:p>
          <a:p>
            <a:pPr indent="-228600" lvl="1" marL="685800" rtl="0" algn="l">
              <a:spcBef>
                <a:spcPts val="0"/>
              </a:spcBef>
              <a:spcAft>
                <a:spcPts val="0"/>
              </a:spcAft>
              <a:buClr>
                <a:schemeClr val="dk1"/>
              </a:buClr>
              <a:buSzPts val="1200"/>
              <a:buFont typeface="Calibri"/>
              <a:buAutoNum type="arabicPeriod"/>
            </a:pPr>
            <a:r>
              <a:rPr lang="en-US"/>
              <a:t>F != 0 nếu giá trị cần biểu diễn  là kết quả của phép toán không hợp lệ hoặc không được định nghĩa (0/0, vô cùng – vô cùng, …)</a:t>
            </a:r>
            <a:endParaRPr/>
          </a:p>
          <a:p>
            <a:pPr indent="0" lvl="0" marL="0" rtl="0" algn="l">
              <a:spcBef>
                <a:spcPts val="0"/>
              </a:spcBef>
              <a:spcAft>
                <a:spcPts val="0"/>
              </a:spcAft>
              <a:buClr>
                <a:schemeClr val="dk1"/>
              </a:buClr>
              <a:buSzPts val="1200"/>
              <a:buFont typeface="Calibri"/>
              <a:buNone/>
            </a:pPr>
            <a:r>
              <a:t/>
            </a:r>
            <a:endParaRPr/>
          </a:p>
        </p:txBody>
      </p:sp>
      <p:sp>
        <p:nvSpPr>
          <p:cNvPr id="173" name="Google Shape;17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imes New Roman"/>
              <a:buNone/>
              <a:defRPr sz="60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solidFill>
            <a:srgbClr val="0070C0"/>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b="1" sz="2400">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40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solidFill>
            <a:srgbClr val="0070C0"/>
          </a:solidFill>
          <a:ln>
            <a:noFill/>
          </a:ln>
        </p:spPr>
        <p:txBody>
          <a:bodyPr anchorCtr="0" anchor="ctr" bIns="45700" lIns="91425" spcFirstLastPara="1" rIns="91425" wrap="square" tIns="45700">
            <a:noAutofit/>
          </a:bodyPr>
          <a:lstStyle>
            <a:lvl1pPr indent="0" lvl="0" marL="0" algn="r">
              <a:spcBef>
                <a:spcPts val="0"/>
              </a:spcBef>
              <a:buNone/>
              <a:defRPr b="1" i="0" sz="2400" u="none" cap="none" strike="noStrike">
                <a:solidFill>
                  <a:schemeClr val="lt1"/>
                </a:solidFill>
                <a:latin typeface="Times New Roman"/>
                <a:ea typeface="Times New Roman"/>
                <a:cs typeface="Times New Roman"/>
                <a:sym typeface="Times New Roman"/>
              </a:defRPr>
            </a:lvl1pPr>
            <a:lvl2pPr indent="0" lvl="1" marL="0" algn="r">
              <a:spcBef>
                <a:spcPts val="0"/>
              </a:spcBef>
              <a:buNone/>
              <a:defRPr b="1" i="0" sz="2400" u="none" cap="none" strike="noStrike">
                <a:solidFill>
                  <a:schemeClr val="lt1"/>
                </a:solidFill>
                <a:latin typeface="Times New Roman"/>
                <a:ea typeface="Times New Roman"/>
                <a:cs typeface="Times New Roman"/>
                <a:sym typeface="Times New Roman"/>
              </a:defRPr>
            </a:lvl2pPr>
            <a:lvl3pPr indent="0" lvl="2" marL="0" algn="r">
              <a:spcBef>
                <a:spcPts val="0"/>
              </a:spcBef>
              <a:buNone/>
              <a:defRPr b="1" i="0" sz="2400" u="none" cap="none" strike="noStrike">
                <a:solidFill>
                  <a:schemeClr val="lt1"/>
                </a:solidFill>
                <a:latin typeface="Times New Roman"/>
                <a:ea typeface="Times New Roman"/>
                <a:cs typeface="Times New Roman"/>
                <a:sym typeface="Times New Roman"/>
              </a:defRPr>
            </a:lvl3pPr>
            <a:lvl4pPr indent="0" lvl="3" marL="0" algn="r">
              <a:spcBef>
                <a:spcPts val="0"/>
              </a:spcBef>
              <a:buNone/>
              <a:defRPr b="1" i="0" sz="2400" u="none" cap="none" strike="noStrike">
                <a:solidFill>
                  <a:schemeClr val="lt1"/>
                </a:solidFill>
                <a:latin typeface="Times New Roman"/>
                <a:ea typeface="Times New Roman"/>
                <a:cs typeface="Times New Roman"/>
                <a:sym typeface="Times New Roman"/>
              </a:defRPr>
            </a:lvl4pPr>
            <a:lvl5pPr indent="0" lvl="4" marL="0" algn="r">
              <a:spcBef>
                <a:spcPts val="0"/>
              </a:spcBef>
              <a:buNone/>
              <a:defRPr b="1" i="0" sz="2400" u="none" cap="none" strike="noStrike">
                <a:solidFill>
                  <a:schemeClr val="lt1"/>
                </a:solidFill>
                <a:latin typeface="Times New Roman"/>
                <a:ea typeface="Times New Roman"/>
                <a:cs typeface="Times New Roman"/>
                <a:sym typeface="Times New Roman"/>
              </a:defRPr>
            </a:lvl5pPr>
            <a:lvl6pPr indent="0" lvl="5" marL="0" algn="r">
              <a:spcBef>
                <a:spcPts val="0"/>
              </a:spcBef>
              <a:buNone/>
              <a:defRPr b="1" i="0" sz="2400" u="none" cap="none" strike="noStrike">
                <a:solidFill>
                  <a:schemeClr val="lt1"/>
                </a:solidFill>
                <a:latin typeface="Times New Roman"/>
                <a:ea typeface="Times New Roman"/>
                <a:cs typeface="Times New Roman"/>
                <a:sym typeface="Times New Roman"/>
              </a:defRPr>
            </a:lvl6pPr>
            <a:lvl7pPr indent="0" lvl="6" marL="0" algn="r">
              <a:spcBef>
                <a:spcPts val="0"/>
              </a:spcBef>
              <a:buNone/>
              <a:defRPr b="1" i="0" sz="2400" u="none" cap="none" strike="noStrike">
                <a:solidFill>
                  <a:schemeClr val="lt1"/>
                </a:solidFill>
                <a:latin typeface="Times New Roman"/>
                <a:ea typeface="Times New Roman"/>
                <a:cs typeface="Times New Roman"/>
                <a:sym typeface="Times New Roman"/>
              </a:defRPr>
            </a:lvl7pPr>
            <a:lvl8pPr indent="0" lvl="7" marL="0" algn="r">
              <a:spcBef>
                <a:spcPts val="0"/>
              </a:spcBef>
              <a:buNone/>
              <a:defRPr b="1" i="0" sz="2400" u="none" cap="none" strike="noStrike">
                <a:solidFill>
                  <a:schemeClr val="lt1"/>
                </a:solidFill>
                <a:latin typeface="Times New Roman"/>
                <a:ea typeface="Times New Roman"/>
                <a:cs typeface="Times New Roman"/>
                <a:sym typeface="Times New Roman"/>
              </a:defRPr>
            </a:lvl8pPr>
            <a:lvl9pPr indent="0" lvl="8" marL="0" algn="r">
              <a:spcBef>
                <a:spcPts val="0"/>
              </a:spcBef>
              <a:buNone/>
              <a:defRPr b="1" i="0" sz="2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Times New Roman"/>
              <a:buNone/>
              <a:defRPr b="1">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atin typeface="Times New Roman"/>
                <a:ea typeface="Times New Roman"/>
                <a:cs typeface="Times New Roman"/>
                <a:sym typeface="Times New Roman"/>
              </a:defRPr>
            </a:lvl1pPr>
            <a:lvl2pPr indent="-406400" lvl="1" marL="914400" algn="l">
              <a:lnSpc>
                <a:spcPct val="90000"/>
              </a:lnSpc>
              <a:spcBef>
                <a:spcPts val="500"/>
              </a:spcBef>
              <a:spcAft>
                <a:spcPts val="0"/>
              </a:spcAft>
              <a:buClr>
                <a:schemeClr val="dk1"/>
              </a:buClr>
              <a:buSzPts val="2800"/>
              <a:buFont typeface="Noto Sans Symbols"/>
              <a:buChar char="⮚"/>
              <a:defRPr sz="2800">
                <a:latin typeface="Times New Roman"/>
                <a:ea typeface="Times New Roman"/>
                <a:cs typeface="Times New Roman"/>
                <a:sym typeface="Times New Roman"/>
              </a:defRPr>
            </a:lvl2pPr>
            <a:lvl3pPr indent="-381000" lvl="2" marL="1371600" algn="l">
              <a:lnSpc>
                <a:spcPct val="90000"/>
              </a:lnSpc>
              <a:spcBef>
                <a:spcPts val="500"/>
              </a:spcBef>
              <a:spcAft>
                <a:spcPts val="0"/>
              </a:spcAft>
              <a:buClr>
                <a:schemeClr val="dk1"/>
              </a:buClr>
              <a:buSzPts val="2400"/>
              <a:buFont typeface="Noto Sans Symbols"/>
              <a:buChar char="✔"/>
              <a:defRPr sz="2400">
                <a:latin typeface="Times New Roman"/>
                <a:ea typeface="Times New Roman"/>
                <a:cs typeface="Times New Roman"/>
                <a:sym typeface="Times New Roman"/>
              </a:defRPr>
            </a:lvl3pPr>
            <a:lvl4pPr indent="-381000" lvl="3" marL="1828800" algn="l">
              <a:lnSpc>
                <a:spcPct val="150000"/>
              </a:lnSpc>
              <a:spcBef>
                <a:spcPts val="500"/>
              </a:spcBef>
              <a:spcAft>
                <a:spcPts val="0"/>
              </a:spcAft>
              <a:buClr>
                <a:schemeClr val="dk1"/>
              </a:buClr>
              <a:buSzPts val="2400"/>
              <a:buChar char="•"/>
              <a:defRPr sz="2400">
                <a:latin typeface="Times New Roman"/>
                <a:ea typeface="Times New Roman"/>
                <a:cs typeface="Times New Roman"/>
                <a:sym typeface="Times New Roman"/>
              </a:defRPr>
            </a:lvl4pPr>
            <a:lvl5pPr indent="-381000" lvl="4" marL="2286000" algn="l">
              <a:lnSpc>
                <a:spcPct val="90000"/>
              </a:lnSpc>
              <a:spcBef>
                <a:spcPts val="500"/>
              </a:spcBef>
              <a:spcAft>
                <a:spcPts val="0"/>
              </a:spcAft>
              <a:buClr>
                <a:schemeClr val="dk1"/>
              </a:buClr>
              <a:buSzPts val="2400"/>
              <a:buChar char="•"/>
              <a:defRPr sz="2400">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lvl1pPr indent="0" lvl="0" marL="0" algn="l">
              <a:spcBef>
                <a:spcPts val="0"/>
              </a:spcBef>
              <a:buNone/>
              <a:defRPr b="1" i="0" sz="2400" u="none" cap="none" strike="noStrike">
                <a:solidFill>
                  <a:schemeClr val="lt1"/>
                </a:solidFill>
                <a:latin typeface="Times New Roman"/>
                <a:ea typeface="Times New Roman"/>
                <a:cs typeface="Times New Roman"/>
                <a:sym typeface="Times New Roman"/>
              </a:defRPr>
            </a:lvl1pPr>
            <a:lvl2pPr indent="0" lvl="1" marL="0" algn="l">
              <a:spcBef>
                <a:spcPts val="0"/>
              </a:spcBef>
              <a:buNone/>
              <a:defRPr b="1" i="0" sz="2400" u="none" cap="none" strike="noStrike">
                <a:solidFill>
                  <a:schemeClr val="lt1"/>
                </a:solidFill>
                <a:latin typeface="Times New Roman"/>
                <a:ea typeface="Times New Roman"/>
                <a:cs typeface="Times New Roman"/>
                <a:sym typeface="Times New Roman"/>
              </a:defRPr>
            </a:lvl2pPr>
            <a:lvl3pPr indent="0" lvl="2" marL="0" algn="l">
              <a:spcBef>
                <a:spcPts val="0"/>
              </a:spcBef>
              <a:buNone/>
              <a:defRPr b="1" i="0" sz="2400" u="none" cap="none" strike="noStrike">
                <a:solidFill>
                  <a:schemeClr val="lt1"/>
                </a:solidFill>
                <a:latin typeface="Times New Roman"/>
                <a:ea typeface="Times New Roman"/>
                <a:cs typeface="Times New Roman"/>
                <a:sym typeface="Times New Roman"/>
              </a:defRPr>
            </a:lvl3pPr>
            <a:lvl4pPr indent="0" lvl="3" marL="0" algn="l">
              <a:spcBef>
                <a:spcPts val="0"/>
              </a:spcBef>
              <a:buNone/>
              <a:defRPr b="1" i="0" sz="2400" u="none" cap="none" strike="noStrike">
                <a:solidFill>
                  <a:schemeClr val="lt1"/>
                </a:solidFill>
                <a:latin typeface="Times New Roman"/>
                <a:ea typeface="Times New Roman"/>
                <a:cs typeface="Times New Roman"/>
                <a:sym typeface="Times New Roman"/>
              </a:defRPr>
            </a:lvl4pPr>
            <a:lvl5pPr indent="0" lvl="4" marL="0" algn="l">
              <a:spcBef>
                <a:spcPts val="0"/>
              </a:spcBef>
              <a:buNone/>
              <a:defRPr b="1" i="0" sz="2400" u="none" cap="none" strike="noStrike">
                <a:solidFill>
                  <a:schemeClr val="lt1"/>
                </a:solidFill>
                <a:latin typeface="Times New Roman"/>
                <a:ea typeface="Times New Roman"/>
                <a:cs typeface="Times New Roman"/>
                <a:sym typeface="Times New Roman"/>
              </a:defRPr>
            </a:lvl5pPr>
            <a:lvl6pPr indent="0" lvl="5" marL="0" algn="l">
              <a:spcBef>
                <a:spcPts val="0"/>
              </a:spcBef>
              <a:buNone/>
              <a:defRPr b="1" i="0" sz="2400" u="none" cap="none" strike="noStrike">
                <a:solidFill>
                  <a:schemeClr val="lt1"/>
                </a:solidFill>
                <a:latin typeface="Times New Roman"/>
                <a:ea typeface="Times New Roman"/>
                <a:cs typeface="Times New Roman"/>
                <a:sym typeface="Times New Roman"/>
              </a:defRPr>
            </a:lvl6pPr>
            <a:lvl7pPr indent="0" lvl="6" marL="0" algn="l">
              <a:spcBef>
                <a:spcPts val="0"/>
              </a:spcBef>
              <a:buNone/>
              <a:defRPr b="1" i="0" sz="2400" u="none" cap="none" strike="noStrike">
                <a:solidFill>
                  <a:schemeClr val="lt1"/>
                </a:solidFill>
                <a:latin typeface="Times New Roman"/>
                <a:ea typeface="Times New Roman"/>
                <a:cs typeface="Times New Roman"/>
                <a:sym typeface="Times New Roman"/>
              </a:defRPr>
            </a:lvl7pPr>
            <a:lvl8pPr indent="0" lvl="7" marL="0" algn="l">
              <a:spcBef>
                <a:spcPts val="0"/>
              </a:spcBef>
              <a:buNone/>
              <a:defRPr b="1" i="0" sz="2400" u="none" cap="none" strike="noStrike">
                <a:solidFill>
                  <a:schemeClr val="lt1"/>
                </a:solidFill>
                <a:latin typeface="Times New Roman"/>
                <a:ea typeface="Times New Roman"/>
                <a:cs typeface="Times New Roman"/>
                <a:sym typeface="Times New Roman"/>
              </a:defRPr>
            </a:lvl8pPr>
            <a:lvl9pPr indent="0" lvl="8" marL="0" algn="l">
              <a:spcBef>
                <a:spcPts val="0"/>
              </a:spcBef>
              <a:buNone/>
              <a:defRPr b="1" i="0" sz="2400" u="none" cap="none" strike="noStrik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25" name="Google Shape;25;p24"/>
          <p:cNvSpPr txBox="1"/>
          <p:nvPr/>
        </p:nvSpPr>
        <p:spPr>
          <a:xfrm>
            <a:off x="3168203" y="6356349"/>
            <a:ext cx="5880994" cy="365125"/>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IT012 – Tổ chức và Cấu trúc Máy tính</a:t>
            </a:r>
            <a:endParaRPr b="1" i="0" sz="2400" u="none" cap="none" strike="noStrike">
              <a:solidFill>
                <a:schemeClr val="lt1"/>
              </a:solidFill>
              <a:latin typeface="Times New Roman"/>
              <a:ea typeface="Times New Roman"/>
              <a:cs typeface="Times New Roman"/>
              <a:sym typeface="Times New Roman"/>
            </a:endParaRPr>
          </a:p>
        </p:txBody>
      </p:sp>
      <p:sp>
        <p:nvSpPr>
          <p:cNvPr id="26" name="Google Shape;26;p24"/>
          <p:cNvSpPr txBox="1"/>
          <p:nvPr/>
        </p:nvSpPr>
        <p:spPr>
          <a:xfrm>
            <a:off x="9049197" y="6356349"/>
            <a:ext cx="2774503" cy="365124"/>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 y="1689100"/>
            <a:ext cx="12192000" cy="3700317"/>
          </a:xfrm>
          <a:prstGeom prst="rect">
            <a:avLst/>
          </a:prstGeom>
          <a:solidFill>
            <a:srgbClr val="0070C0"/>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880"/>
              <a:buFont typeface="Times New Roman"/>
              <a:buNone/>
            </a:pPr>
            <a:br>
              <a:rPr b="1" lang="en-US" sz="2880">
                <a:solidFill>
                  <a:schemeClr val="lt1"/>
                </a:solidFill>
              </a:rPr>
            </a:br>
            <a:r>
              <a:rPr b="1" lang="en-US" sz="3240">
                <a:solidFill>
                  <a:schemeClr val="lt1"/>
                </a:solidFill>
              </a:rPr>
              <a:t>IT012 – TỔ CHỨC VÀ CẤU TRÚC MÁY TÍNH II</a:t>
            </a:r>
            <a:br>
              <a:rPr b="1" lang="en-US" sz="2880">
                <a:solidFill>
                  <a:schemeClr val="lt1"/>
                </a:solidFill>
              </a:rPr>
            </a:br>
            <a:br>
              <a:rPr b="1" lang="en-US" sz="2880">
                <a:solidFill>
                  <a:schemeClr val="lt1"/>
                </a:solidFill>
              </a:rPr>
            </a:br>
            <a:r>
              <a:rPr b="1" lang="en-US" sz="6030">
                <a:solidFill>
                  <a:schemeClr val="lt1"/>
                </a:solidFill>
              </a:rPr>
              <a:t>CHƯƠNG 2</a:t>
            </a:r>
            <a:br>
              <a:rPr b="1" lang="en-US" sz="6030">
                <a:solidFill>
                  <a:schemeClr val="lt1"/>
                </a:solidFill>
              </a:rPr>
            </a:br>
            <a:r>
              <a:rPr b="1" lang="en-US" sz="6030">
                <a:solidFill>
                  <a:schemeClr val="lt1"/>
                </a:solidFill>
              </a:rPr>
              <a:t>BIỂU DIỄN THÔNG TIN TRONG MÁY TÍNH (tt)</a:t>
            </a:r>
            <a:endParaRPr/>
          </a:p>
        </p:txBody>
      </p:sp>
      <p:pic>
        <p:nvPicPr>
          <p:cNvPr id="90" name="Google Shape;90;p1"/>
          <p:cNvPicPr preferRelativeResize="0"/>
          <p:nvPr/>
        </p:nvPicPr>
        <p:blipFill rotWithShape="1">
          <a:blip r:embed="rId3">
            <a:alphaModFix/>
          </a:blip>
          <a:srcRect b="0" l="0" r="81301" t="0"/>
          <a:stretch/>
        </p:blipFill>
        <p:spPr>
          <a:xfrm>
            <a:off x="1" y="1"/>
            <a:ext cx="1663699" cy="1689099"/>
          </a:xfrm>
          <a:prstGeom prst="rect">
            <a:avLst/>
          </a:prstGeom>
          <a:noFill/>
          <a:ln>
            <a:noFill/>
          </a:ln>
        </p:spPr>
      </p:pic>
      <p:pic>
        <p:nvPicPr>
          <p:cNvPr descr="Logo UIT Web Transparent" id="91" name="Google Shape;91;p1"/>
          <p:cNvPicPr preferRelativeResize="0"/>
          <p:nvPr/>
        </p:nvPicPr>
        <p:blipFill rotWithShape="1">
          <a:blip r:embed="rId4">
            <a:alphaModFix/>
          </a:blip>
          <a:srcRect b="36206" l="0" r="0" t="0"/>
          <a:stretch/>
        </p:blipFill>
        <p:spPr>
          <a:xfrm>
            <a:off x="10115549" y="0"/>
            <a:ext cx="2076450" cy="1585913"/>
          </a:xfrm>
          <a:prstGeom prst="rect">
            <a:avLst/>
          </a:prstGeom>
          <a:noFill/>
          <a:ln>
            <a:noFill/>
          </a:ln>
        </p:spPr>
      </p:pic>
      <p:sp>
        <p:nvSpPr>
          <p:cNvPr id="92" name="Google Shape;92;p1"/>
          <p:cNvSpPr txBox="1"/>
          <p:nvPr/>
        </p:nvSpPr>
        <p:spPr>
          <a:xfrm>
            <a:off x="1827267" y="254347"/>
            <a:ext cx="8537465"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TRƯỜNG ĐẠI HỌC CÔNG NGHỆ THÔNG TIN</a:t>
            </a:r>
            <a:endParaRPr/>
          </a:p>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KHOA KỸ THUẬT MÁY TÍNH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2. Floating Point (2/4) – IEEE Std 754-1985</a:t>
            </a:r>
            <a:endParaRPr/>
          </a:p>
        </p:txBody>
      </p:sp>
      <p:sp>
        <p:nvSpPr>
          <p:cNvPr id="160" name="Google Shape;160;p10"/>
          <p:cNvSpPr txBox="1"/>
          <p:nvPr>
            <p:ph idx="1" type="body"/>
          </p:nvPr>
        </p:nvSpPr>
        <p:spPr>
          <a:xfrm>
            <a:off x="393700" y="1836918"/>
            <a:ext cx="57404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Hai phiên bản:</a:t>
            </a:r>
            <a:endParaRPr/>
          </a:p>
          <a:p>
            <a:pPr indent="-228600" lvl="1" marL="685800" rtl="0" algn="l">
              <a:lnSpc>
                <a:spcPct val="90000"/>
              </a:lnSpc>
              <a:spcBef>
                <a:spcPts val="500"/>
              </a:spcBef>
              <a:spcAft>
                <a:spcPts val="0"/>
              </a:spcAft>
              <a:buClr>
                <a:schemeClr val="dk1"/>
              </a:buClr>
              <a:buSzPts val="2800"/>
              <a:buChar char="⮚"/>
            </a:pPr>
            <a:r>
              <a:rPr lang="en-US"/>
              <a:t>Chính xác đơn: 32 bit</a:t>
            </a:r>
            <a:endParaRPr/>
          </a:p>
          <a:p>
            <a:pPr indent="-228600" lvl="1" marL="685800" rtl="0" algn="l">
              <a:lnSpc>
                <a:spcPct val="90000"/>
              </a:lnSpc>
              <a:spcBef>
                <a:spcPts val="500"/>
              </a:spcBef>
              <a:spcAft>
                <a:spcPts val="0"/>
              </a:spcAft>
              <a:buClr>
                <a:schemeClr val="dk1"/>
              </a:buClr>
              <a:buSzPts val="2800"/>
              <a:buChar char="⮚"/>
            </a:pPr>
            <a:r>
              <a:rPr lang="en-US"/>
              <a:t>Chính xác kép: 64 bit</a:t>
            </a:r>
            <a:endParaRPr/>
          </a:p>
          <a:p>
            <a:pPr indent="-228600" lvl="0" marL="228600" rtl="0" algn="l">
              <a:lnSpc>
                <a:spcPct val="90000"/>
              </a:lnSpc>
              <a:spcBef>
                <a:spcPts val="1000"/>
              </a:spcBef>
              <a:spcAft>
                <a:spcPts val="0"/>
              </a:spcAft>
              <a:buClr>
                <a:schemeClr val="dk1"/>
              </a:buClr>
              <a:buSzPts val="3200"/>
              <a:buChar char="•"/>
            </a:pPr>
            <a:r>
              <a:rPr lang="en-US"/>
              <a:t>Dấu:</a:t>
            </a:r>
            <a:endParaRPr/>
          </a:p>
          <a:p>
            <a:pPr indent="-228600" lvl="1" marL="685800" rtl="0" algn="l">
              <a:lnSpc>
                <a:spcPct val="90000"/>
              </a:lnSpc>
              <a:spcBef>
                <a:spcPts val="500"/>
              </a:spcBef>
              <a:spcAft>
                <a:spcPts val="0"/>
              </a:spcAft>
              <a:buClr>
                <a:schemeClr val="dk1"/>
              </a:buClr>
              <a:buSzPts val="2800"/>
              <a:buChar char="⮚"/>
            </a:pPr>
            <a:r>
              <a:rPr lang="en-US"/>
              <a:t>Âm: S = 1, KHÔNG âm: S = 0</a:t>
            </a:r>
            <a:endParaRPr/>
          </a:p>
          <a:p>
            <a:pPr indent="-228600" lvl="0" marL="228600" rtl="0" algn="l">
              <a:lnSpc>
                <a:spcPct val="90000"/>
              </a:lnSpc>
              <a:spcBef>
                <a:spcPts val="1000"/>
              </a:spcBef>
              <a:spcAft>
                <a:spcPts val="0"/>
              </a:spcAft>
              <a:buClr>
                <a:schemeClr val="dk1"/>
              </a:buClr>
              <a:buSzPts val="3200"/>
              <a:buChar char="•"/>
            </a:pPr>
            <a:r>
              <a:rPr lang="en-US"/>
              <a:t>Mũ: Biểu diễn quá (excess)</a:t>
            </a:r>
            <a:endParaRPr/>
          </a:p>
          <a:p>
            <a:pPr indent="-228600" lvl="1" marL="685800" rtl="0" algn="l">
              <a:lnSpc>
                <a:spcPct val="90000"/>
              </a:lnSpc>
              <a:spcBef>
                <a:spcPts val="500"/>
              </a:spcBef>
              <a:spcAft>
                <a:spcPts val="0"/>
              </a:spcAft>
              <a:buClr>
                <a:schemeClr val="dk1"/>
              </a:buClr>
              <a:buSzPts val="2800"/>
              <a:buChar char="⮚"/>
            </a:pPr>
            <a:r>
              <a:rPr lang="en-US"/>
              <a:t>Đảm bảo E không âm</a:t>
            </a:r>
            <a:endParaRPr/>
          </a:p>
          <a:p>
            <a:pPr indent="-228600" lvl="1" marL="685800" rtl="0" algn="l">
              <a:lnSpc>
                <a:spcPct val="90000"/>
              </a:lnSpc>
              <a:spcBef>
                <a:spcPts val="500"/>
              </a:spcBef>
              <a:spcAft>
                <a:spcPts val="0"/>
              </a:spcAft>
              <a:buClr>
                <a:schemeClr val="dk1"/>
              </a:buClr>
              <a:buSzPts val="2800"/>
              <a:buChar char="⮚"/>
            </a:pPr>
            <a:r>
              <a:rPr lang="en-US"/>
              <a:t>Chính xác đơn: bias = 127</a:t>
            </a:r>
            <a:endParaRPr/>
          </a:p>
          <a:p>
            <a:pPr indent="-228600" lvl="1" marL="685800" rtl="0" algn="l">
              <a:lnSpc>
                <a:spcPct val="90000"/>
              </a:lnSpc>
              <a:spcBef>
                <a:spcPts val="500"/>
              </a:spcBef>
              <a:spcAft>
                <a:spcPts val="0"/>
              </a:spcAft>
              <a:buClr>
                <a:schemeClr val="dk1"/>
              </a:buClr>
              <a:buSzPts val="2800"/>
              <a:buChar char="⮚"/>
            </a:pPr>
            <a:r>
              <a:rPr lang="en-US"/>
              <a:t>Chính xác kép: bias = 1023</a:t>
            </a:r>
            <a:endParaRPr/>
          </a:p>
        </p:txBody>
      </p:sp>
      <p:sp>
        <p:nvSpPr>
          <p:cNvPr id="161" name="Google Shape;161;p10"/>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2" name="Google Shape;162;p10"/>
          <p:cNvSpPr txBox="1"/>
          <p:nvPr/>
        </p:nvSpPr>
        <p:spPr>
          <a:xfrm>
            <a:off x="6029326" y="2411413"/>
            <a:ext cx="358775" cy="4699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S</a:t>
            </a:r>
            <a:endParaRPr/>
          </a:p>
        </p:txBody>
      </p:sp>
      <p:sp>
        <p:nvSpPr>
          <p:cNvPr id="163" name="Google Shape;163;p10"/>
          <p:cNvSpPr txBox="1"/>
          <p:nvPr/>
        </p:nvSpPr>
        <p:spPr>
          <a:xfrm>
            <a:off x="6388101" y="2411413"/>
            <a:ext cx="1584325" cy="4699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E</a:t>
            </a:r>
            <a:endParaRPr/>
          </a:p>
        </p:txBody>
      </p:sp>
      <p:sp>
        <p:nvSpPr>
          <p:cNvPr id="164" name="Google Shape;164;p10"/>
          <p:cNvSpPr txBox="1"/>
          <p:nvPr/>
        </p:nvSpPr>
        <p:spPr>
          <a:xfrm>
            <a:off x="7974014" y="2411413"/>
            <a:ext cx="3671887" cy="4699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F</a:t>
            </a:r>
            <a:endParaRPr/>
          </a:p>
        </p:txBody>
      </p:sp>
      <p:sp>
        <p:nvSpPr>
          <p:cNvPr id="165" name="Google Shape;165;p10"/>
          <p:cNvSpPr txBox="1"/>
          <p:nvPr/>
        </p:nvSpPr>
        <p:spPr>
          <a:xfrm>
            <a:off x="6316664" y="1690688"/>
            <a:ext cx="152048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đơn: 8 bits</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kép: 11 bits</a:t>
            </a:r>
            <a:endParaRPr/>
          </a:p>
        </p:txBody>
      </p:sp>
      <p:sp>
        <p:nvSpPr>
          <p:cNvPr id="166" name="Google Shape;166;p10"/>
          <p:cNvSpPr txBox="1"/>
          <p:nvPr/>
        </p:nvSpPr>
        <p:spPr>
          <a:xfrm>
            <a:off x="8907464" y="1690688"/>
            <a:ext cx="155093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đơn: 23 bits</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kép: 52 bits</a:t>
            </a:r>
            <a:endParaRPr/>
          </a:p>
        </p:txBody>
      </p:sp>
      <p:sp>
        <p:nvSpPr>
          <p:cNvPr id="167" name="Google Shape;167;p10"/>
          <p:cNvSpPr txBox="1"/>
          <p:nvPr/>
        </p:nvSpPr>
        <p:spPr>
          <a:xfrm>
            <a:off x="6019801" y="3160713"/>
            <a:ext cx="5626100" cy="5461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B = (-1)</a:t>
            </a:r>
            <a:r>
              <a:rPr b="0" baseline="30000" i="0" lang="en-US" sz="3200" u="none" cap="none" strike="noStrike">
                <a:solidFill>
                  <a:schemeClr val="dk1"/>
                </a:solidFill>
                <a:latin typeface="Times New Roman"/>
                <a:ea typeface="Times New Roman"/>
                <a:cs typeface="Times New Roman"/>
                <a:sym typeface="Times New Roman"/>
              </a:rPr>
              <a:t>S</a:t>
            </a:r>
            <a:r>
              <a:rPr b="0" i="0" lang="en-US" sz="3200" u="none" cap="none" strike="noStrike">
                <a:solidFill>
                  <a:schemeClr val="dk1"/>
                </a:solidFill>
                <a:latin typeface="Times New Roman"/>
                <a:ea typeface="Times New Roman"/>
                <a:cs typeface="Times New Roman"/>
                <a:sym typeface="Times New Roman"/>
              </a:rPr>
              <a:t> x (1.F) x 2</a:t>
            </a:r>
            <a:r>
              <a:rPr b="0" baseline="30000" i="0" lang="en-US" sz="3200" u="none" cap="none" strike="noStrike">
                <a:solidFill>
                  <a:schemeClr val="dk1"/>
                </a:solidFill>
                <a:latin typeface="Times New Roman"/>
                <a:ea typeface="Times New Roman"/>
                <a:cs typeface="Times New Roman"/>
                <a:sym typeface="Times New Roman"/>
              </a:rPr>
              <a:t>(E – bias)</a:t>
            </a:r>
            <a:endParaRPr b="0" i="0" sz="3200" u="none" cap="none" strike="noStrike">
              <a:solidFill>
                <a:schemeClr val="dk1"/>
              </a:solidFill>
              <a:latin typeface="Times New Roman"/>
              <a:ea typeface="Times New Roman"/>
              <a:cs typeface="Times New Roman"/>
              <a:sym typeface="Times New Roman"/>
            </a:endParaRPr>
          </a:p>
        </p:txBody>
      </p:sp>
      <p:sp>
        <p:nvSpPr>
          <p:cNvPr id="168" name="Google Shape;168;p10"/>
          <p:cNvSpPr txBox="1"/>
          <p:nvPr/>
        </p:nvSpPr>
        <p:spPr>
          <a:xfrm>
            <a:off x="5960257" y="3862388"/>
            <a:ext cx="5740400" cy="2179638"/>
          </a:xfrm>
          <a:prstGeom prst="rect">
            <a:avLst/>
          </a:prstGeom>
          <a:noFill/>
          <a:ln>
            <a:noFill/>
          </a:ln>
        </p:spPr>
        <p:txBody>
          <a:bodyPr anchorCtr="0" anchor="t" bIns="45700" lIns="91425" spcFirstLastPara="1" rIns="91425" wrap="square" tIns="45700">
            <a:normAutofit/>
          </a:bodyPr>
          <a:lstStyle/>
          <a:p>
            <a:pPr indent="-25400" lvl="0" marL="228600" marR="0" rtl="0" algn="l">
              <a:lnSpc>
                <a:spcPct val="9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169" name="Google Shape;169;p10"/>
          <p:cNvSpPr txBox="1"/>
          <p:nvPr/>
        </p:nvSpPr>
        <p:spPr>
          <a:xfrm>
            <a:off x="6019801" y="4351338"/>
            <a:ext cx="5740400" cy="18369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Chuẩn hóa:</a:t>
            </a:r>
            <a:endParaRPr/>
          </a:p>
          <a:p>
            <a:pPr indent="-228600" lvl="1" marL="685800" marR="0" rtl="0" algn="l">
              <a:lnSpc>
                <a:spcPct val="90000"/>
              </a:lnSpc>
              <a:spcBef>
                <a:spcPts val="50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Không cần biểu diễn bit trước dấu chấm (mặc định là 1)</a:t>
            </a:r>
            <a:endParaRPr/>
          </a:p>
          <a:p>
            <a:pPr indent="-228600" lvl="1" marL="685800" marR="0" rtl="0" algn="l">
              <a:lnSpc>
                <a:spcPct val="90000"/>
              </a:lnSpc>
              <a:spcBef>
                <a:spcPts val="50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Định trị là “1.F”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500"/>
                                        <p:tgtEl>
                                          <p:spTgt spid="1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500"/>
                                        <p:tgtEl>
                                          <p:spTgt spid="1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500"/>
                                        <p:tgtEl>
                                          <p:spTgt spid="1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 calcmode="lin" valueType="num">
                                      <p:cBhvr additive="base">
                                        <p:cTn dur="500"/>
                                        <p:tgtEl>
                                          <p:spTgt spid="16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 calcmode="lin" valueType="num">
                                      <p:cBhvr additive="base">
                                        <p:cTn dur="500"/>
                                        <p:tgtEl>
                                          <p:spTgt spid="16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 calcmode="lin" valueType="num">
                                      <p:cBhvr additive="base">
                                        <p:cTn dur="500"/>
                                        <p:tgtEl>
                                          <p:spTgt spid="16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 calcmode="lin" valueType="num">
                                      <p:cBhvr additive="base">
                                        <p:cTn dur="500"/>
                                        <p:tgtEl>
                                          <p:spTgt spid="16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 calcmode="lin" valueType="num">
                                      <p:cBhvr additive="base">
                                        <p:cTn dur="500"/>
                                        <p:tgtEl>
                                          <p:spTgt spid="16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 calcmode="lin" valueType="num">
                                      <p:cBhvr additive="base">
                                        <p:cTn dur="500"/>
                                        <p:tgtEl>
                                          <p:spTgt spid="16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393701" y="365125"/>
            <a:ext cx="11430000" cy="1158875"/>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2. Floating Point (3/4) – Chính xác đơn (32 bit)</a:t>
            </a:r>
            <a:endParaRPr/>
          </a:p>
        </p:txBody>
      </p:sp>
      <p:sp>
        <p:nvSpPr>
          <p:cNvPr id="176" name="Google Shape;176;p11"/>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77" name="Google Shape;177;p11"/>
          <p:cNvGraphicFramePr/>
          <p:nvPr/>
        </p:nvGraphicFramePr>
        <p:xfrm>
          <a:off x="1612901" y="2881629"/>
          <a:ext cx="3000000" cy="3000000"/>
        </p:xfrm>
        <a:graphic>
          <a:graphicData uri="http://schemas.openxmlformats.org/drawingml/2006/table">
            <a:tbl>
              <a:tblPr bandRow="1" firstRow="1">
                <a:noFill/>
                <a:tableStyleId>{D8771BF5-FC72-4F6D-AAEF-CC110EDF1884}</a:tableStyleId>
              </a:tblPr>
              <a:tblGrid>
                <a:gridCol w="2252125"/>
                <a:gridCol w="2218275"/>
                <a:gridCol w="4521200"/>
              </a:tblGrid>
              <a:tr h="370850">
                <a:tc>
                  <a:txBody>
                    <a:bodyPr/>
                    <a:lstStyle/>
                    <a:p>
                      <a:pPr indent="0" lvl="0" marL="0" marR="0" rtl="0" algn="ctr">
                        <a:spcBef>
                          <a:spcPts val="0"/>
                        </a:spcBef>
                        <a:spcAft>
                          <a:spcPts val="0"/>
                        </a:spcAft>
                        <a:buNone/>
                      </a:pPr>
                      <a:r>
                        <a:rPr b="1" lang="en-US" sz="3200" u="none" cap="none" strike="noStrike">
                          <a:latin typeface="Times New Roman"/>
                          <a:ea typeface="Times New Roman"/>
                          <a:cs typeface="Times New Roman"/>
                          <a:sym typeface="Times New Roman"/>
                        </a:rPr>
                        <a:t>E</a:t>
                      </a:r>
                      <a:endParaRPr/>
                    </a:p>
                  </a:txBody>
                  <a:tcPr marT="45725" marB="45725" marR="91450" marL="91450"/>
                </a:tc>
                <a:tc>
                  <a:txBody>
                    <a:bodyPr/>
                    <a:lstStyle/>
                    <a:p>
                      <a:pPr indent="0" lvl="0" marL="0" marR="0" rtl="0" algn="ctr">
                        <a:spcBef>
                          <a:spcPts val="0"/>
                        </a:spcBef>
                        <a:spcAft>
                          <a:spcPts val="0"/>
                        </a:spcAft>
                        <a:buNone/>
                      </a:pPr>
                      <a:r>
                        <a:rPr b="1" lang="en-US" sz="3200" u="none" cap="none" strike="noStrike">
                          <a:latin typeface="Times New Roman"/>
                          <a:ea typeface="Times New Roman"/>
                          <a:cs typeface="Times New Roman"/>
                          <a:sym typeface="Times New Roman"/>
                        </a:rPr>
                        <a:t>F</a:t>
                      </a:r>
                      <a:endParaRPr/>
                    </a:p>
                  </a:txBody>
                  <a:tcPr marT="45725" marB="45725" marR="91450" marL="91450"/>
                </a:tc>
                <a:tc>
                  <a:txBody>
                    <a:bodyPr/>
                    <a:lstStyle/>
                    <a:p>
                      <a:pPr indent="0" lvl="0" marL="0" marR="0" rtl="0" algn="ctr">
                        <a:spcBef>
                          <a:spcPts val="0"/>
                        </a:spcBef>
                        <a:spcAft>
                          <a:spcPts val="0"/>
                        </a:spcAft>
                        <a:buNone/>
                      </a:pPr>
                      <a:r>
                        <a:rPr b="1" lang="en-US" sz="3200" u="none" cap="none" strike="noStrike">
                          <a:latin typeface="Times New Roman"/>
                          <a:ea typeface="Times New Roman"/>
                          <a:cs typeface="Times New Roman"/>
                          <a:sym typeface="Times New Roman"/>
                        </a:rPr>
                        <a:t>Biểu diễn</a:t>
                      </a:r>
                      <a:endParaRPr b="1" sz="32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0</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0</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0</a:t>
                      </a:r>
                      <a:endParaRPr/>
                    </a:p>
                  </a:txBody>
                  <a:tcPr marT="45725" marB="45725" marR="91450" marL="91450"/>
                </a:tc>
              </a:tr>
              <a:tr h="370850">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0</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!0</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Chưa chuẩn hóa</a:t>
                      </a:r>
                      <a:endParaRPr sz="32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1-254</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X</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Dấu chấm động</a:t>
                      </a:r>
                      <a:endParaRPr sz="32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255</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0</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Vô cùng lớn / Vô cùng bé</a:t>
                      </a:r>
                      <a:endParaRPr sz="32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255</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!0</a:t>
                      </a:r>
                      <a:endParaRPr/>
                    </a:p>
                  </a:txBody>
                  <a:tcPr marT="45725" marB="45725" marR="91450" marL="91450"/>
                </a:tc>
                <a:tc>
                  <a:txBody>
                    <a:bodyPr/>
                    <a:lstStyle/>
                    <a:p>
                      <a:pPr indent="0" lvl="0" marL="0" marR="0" rtl="0" algn="ctr">
                        <a:spcBef>
                          <a:spcPts val="0"/>
                        </a:spcBef>
                        <a:spcAft>
                          <a:spcPts val="0"/>
                        </a:spcAft>
                        <a:buNone/>
                      </a:pPr>
                      <a:r>
                        <a:rPr lang="en-US" sz="3200" u="none" cap="none" strike="noStrike">
                          <a:latin typeface="Times New Roman"/>
                          <a:ea typeface="Times New Roman"/>
                          <a:cs typeface="Times New Roman"/>
                          <a:sym typeface="Times New Roman"/>
                        </a:rPr>
                        <a:t>NaN (Not a Number)</a:t>
                      </a:r>
                      <a:endParaRPr/>
                    </a:p>
                  </a:txBody>
                  <a:tcPr marT="45725" marB="45725" marR="91450" marL="91450"/>
                </a:tc>
              </a:tr>
            </a:tbl>
          </a:graphicData>
        </a:graphic>
      </p:graphicFrame>
      <p:sp>
        <p:nvSpPr>
          <p:cNvPr id="178" name="Google Shape;178;p11"/>
          <p:cNvSpPr txBox="1"/>
          <p:nvPr/>
        </p:nvSpPr>
        <p:spPr>
          <a:xfrm>
            <a:off x="3235935" y="2343997"/>
            <a:ext cx="358775" cy="4699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S</a:t>
            </a:r>
            <a:endParaRPr/>
          </a:p>
        </p:txBody>
      </p:sp>
      <p:sp>
        <p:nvSpPr>
          <p:cNvPr id="179" name="Google Shape;179;p11"/>
          <p:cNvSpPr txBox="1"/>
          <p:nvPr/>
        </p:nvSpPr>
        <p:spPr>
          <a:xfrm>
            <a:off x="3594710" y="2343997"/>
            <a:ext cx="1584325" cy="4699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E</a:t>
            </a:r>
            <a:endParaRPr/>
          </a:p>
        </p:txBody>
      </p:sp>
      <p:sp>
        <p:nvSpPr>
          <p:cNvPr id="180" name="Google Shape;180;p11"/>
          <p:cNvSpPr txBox="1"/>
          <p:nvPr/>
        </p:nvSpPr>
        <p:spPr>
          <a:xfrm>
            <a:off x="5180623" y="2343997"/>
            <a:ext cx="3671887" cy="4699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Arial"/>
                <a:ea typeface="Arial"/>
                <a:cs typeface="Arial"/>
                <a:sym typeface="Arial"/>
              </a:rPr>
              <a:t>F</a:t>
            </a:r>
            <a:endParaRPr/>
          </a:p>
        </p:txBody>
      </p:sp>
      <p:sp>
        <p:nvSpPr>
          <p:cNvPr id="181" name="Google Shape;181;p11"/>
          <p:cNvSpPr txBox="1"/>
          <p:nvPr/>
        </p:nvSpPr>
        <p:spPr>
          <a:xfrm>
            <a:off x="3523273" y="1623272"/>
            <a:ext cx="152048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đơn: 8 bits</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kép: 11 bits</a:t>
            </a:r>
            <a:endParaRPr/>
          </a:p>
        </p:txBody>
      </p:sp>
      <p:sp>
        <p:nvSpPr>
          <p:cNvPr id="182" name="Google Shape;182;p11"/>
          <p:cNvSpPr txBox="1"/>
          <p:nvPr/>
        </p:nvSpPr>
        <p:spPr>
          <a:xfrm>
            <a:off x="6114073" y="1623272"/>
            <a:ext cx="155093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đơn: 23 bits</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kép: 52 bits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Quiz 2</a:t>
            </a:r>
            <a:endParaRPr/>
          </a:p>
        </p:txBody>
      </p:sp>
      <p:sp>
        <p:nvSpPr>
          <p:cNvPr id="188" name="Google Shape;188;p12"/>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Tìm giá trị thực nhỏ nhất / lớn nhất mà biểu diễn dấu chấm động chính xác đơn có thể biểu diễn?</a:t>
            </a:r>
            <a:endParaRPr/>
          </a:p>
          <a:p>
            <a:pPr indent="-228600" lvl="1" marL="685800" rtl="0" algn="l">
              <a:lnSpc>
                <a:spcPct val="90000"/>
              </a:lnSpc>
              <a:spcBef>
                <a:spcPts val="500"/>
              </a:spcBef>
              <a:spcAft>
                <a:spcPts val="0"/>
              </a:spcAft>
              <a:buClr>
                <a:schemeClr val="dk1"/>
              </a:buClr>
              <a:buSzPts val="2800"/>
              <a:buChar char="⮚"/>
            </a:pPr>
            <a:r>
              <a:rPr lang="en-US"/>
              <a:t>Gợi ý: E lớn nhất / E nhỏ nhất tương ứng với F lớn nhất / F nhỏ nhất</a:t>
            </a:r>
            <a:endParaRPr/>
          </a:p>
        </p:txBody>
      </p:sp>
      <p:sp>
        <p:nvSpPr>
          <p:cNvPr id="189" name="Google Shape;189;p12"/>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2. Floating Point (4/4) – Biểu diễn giá trị</a:t>
            </a:r>
            <a:endParaRPr/>
          </a:p>
        </p:txBody>
      </p:sp>
      <p:sp>
        <p:nvSpPr>
          <p:cNvPr id="195" name="Google Shape;195;p13"/>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Bước 1: Chuyển giá trị cần biểu diễn sang nhị phân</a:t>
            </a:r>
            <a:endParaRPr/>
          </a:p>
          <a:p>
            <a:pPr indent="-228600" lvl="0" marL="228600" rtl="0" algn="l">
              <a:lnSpc>
                <a:spcPct val="90000"/>
              </a:lnSpc>
              <a:spcBef>
                <a:spcPts val="1000"/>
              </a:spcBef>
              <a:spcAft>
                <a:spcPts val="0"/>
              </a:spcAft>
              <a:buClr>
                <a:schemeClr val="dk1"/>
              </a:buClr>
              <a:buSzPts val="3200"/>
              <a:buChar char="•"/>
            </a:pPr>
            <a:r>
              <a:rPr lang="en-US"/>
              <a:t>Bước 2: Chuẩn hóa</a:t>
            </a:r>
            <a:endParaRPr/>
          </a:p>
          <a:p>
            <a:pPr indent="-228600" lvl="0" marL="228600" rtl="0" algn="l">
              <a:lnSpc>
                <a:spcPct val="90000"/>
              </a:lnSpc>
              <a:spcBef>
                <a:spcPts val="1000"/>
              </a:spcBef>
              <a:spcAft>
                <a:spcPts val="0"/>
              </a:spcAft>
              <a:buClr>
                <a:schemeClr val="dk1"/>
              </a:buClr>
              <a:buSzPts val="3200"/>
              <a:buChar char="•"/>
            </a:pPr>
            <a:r>
              <a:rPr lang="en-US"/>
              <a:t>Bước 3: Xác định dấu (S), định trị (1.F) và mũ quá 127 (E) ở dạng nhị phân</a:t>
            </a:r>
            <a:endParaRPr/>
          </a:p>
          <a:p>
            <a:pPr indent="-228600" lvl="0" marL="228600" rtl="0" algn="l">
              <a:lnSpc>
                <a:spcPct val="90000"/>
              </a:lnSpc>
              <a:spcBef>
                <a:spcPts val="1000"/>
              </a:spcBef>
              <a:spcAft>
                <a:spcPts val="0"/>
              </a:spcAft>
              <a:buClr>
                <a:schemeClr val="dk1"/>
              </a:buClr>
              <a:buSzPts val="3200"/>
              <a:buChar char="•"/>
            </a:pPr>
            <a:r>
              <a:rPr lang="en-US"/>
              <a:t>Bước 4: Biểu diễn theo thứ tự: S|E|F</a:t>
            </a:r>
            <a:endParaRPr/>
          </a:p>
          <a:p>
            <a:pPr indent="-25400" lvl="0" marL="228600" rtl="0" algn="l">
              <a:lnSpc>
                <a:spcPct val="90000"/>
              </a:lnSpc>
              <a:spcBef>
                <a:spcPts val="1000"/>
              </a:spcBef>
              <a:spcAft>
                <a:spcPts val="0"/>
              </a:spcAft>
              <a:buClr>
                <a:schemeClr val="dk1"/>
              </a:buClr>
              <a:buSzPts val="3200"/>
              <a:buNone/>
            </a:pPr>
            <a:r>
              <a:t/>
            </a:r>
            <a:endParaRPr/>
          </a:p>
          <a:p>
            <a:pPr indent="0" lvl="0" marL="0" rtl="0" algn="l">
              <a:lnSpc>
                <a:spcPct val="90000"/>
              </a:lnSpc>
              <a:spcBef>
                <a:spcPts val="1000"/>
              </a:spcBef>
              <a:spcAft>
                <a:spcPts val="0"/>
              </a:spcAft>
              <a:buClr>
                <a:schemeClr val="dk1"/>
              </a:buClr>
              <a:buSzPts val="3200"/>
              <a:buNone/>
            </a:pPr>
            <a:r>
              <a:rPr lang="en-US"/>
              <a:t>Ngược lại: Giá trị = </a:t>
            </a:r>
            <a:r>
              <a:rPr lang="en-US" sz="3200">
                <a:latin typeface="Times New Roman"/>
                <a:ea typeface="Times New Roman"/>
                <a:cs typeface="Times New Roman"/>
                <a:sym typeface="Times New Roman"/>
              </a:rPr>
              <a:t>(-1)</a:t>
            </a:r>
            <a:r>
              <a:rPr baseline="30000" lang="en-US" sz="3200">
                <a:latin typeface="Times New Roman"/>
                <a:ea typeface="Times New Roman"/>
                <a:cs typeface="Times New Roman"/>
                <a:sym typeface="Times New Roman"/>
              </a:rPr>
              <a:t>S</a:t>
            </a:r>
            <a:r>
              <a:rPr lang="en-US" sz="3200">
                <a:latin typeface="Times New Roman"/>
                <a:ea typeface="Times New Roman"/>
                <a:cs typeface="Times New Roman"/>
                <a:sym typeface="Times New Roman"/>
              </a:rPr>
              <a:t> x (1.F) x 2</a:t>
            </a:r>
            <a:r>
              <a:rPr baseline="30000" lang="en-US" sz="3200">
                <a:latin typeface="Times New Roman"/>
                <a:ea typeface="Times New Roman"/>
                <a:cs typeface="Times New Roman"/>
                <a:sym typeface="Times New Roman"/>
              </a:rPr>
              <a:t>(E – 127)</a:t>
            </a:r>
            <a:endParaRPr/>
          </a:p>
        </p:txBody>
      </p:sp>
      <p:sp>
        <p:nvSpPr>
          <p:cNvPr id="196" name="Google Shape;196;p13"/>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Quiz 3</a:t>
            </a:r>
            <a:endParaRPr/>
          </a:p>
        </p:txBody>
      </p:sp>
      <p:sp>
        <p:nvSpPr>
          <p:cNvPr id="202" name="Google Shape;202;p14"/>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Biểu diễn giá trị -0.75 bằng phương pháp biểu diễn dấu chấm động độ chính xác đơn (32 bit)?</a:t>
            </a:r>
            <a:endParaRPr/>
          </a:p>
          <a:p>
            <a:pPr indent="-25400" lvl="0" marL="228600" rtl="0" algn="l">
              <a:lnSpc>
                <a:spcPct val="90000"/>
              </a:lnSpc>
              <a:spcBef>
                <a:spcPts val="1000"/>
              </a:spcBef>
              <a:spcAft>
                <a:spcPts val="0"/>
              </a:spcAft>
              <a:buClr>
                <a:schemeClr val="dk1"/>
              </a:buClr>
              <a:buSzPts val="3200"/>
              <a:buNone/>
            </a:pPr>
            <a:r>
              <a:t/>
            </a:r>
            <a:endParaRPr/>
          </a:p>
          <a:p>
            <a:pPr indent="-228600" lvl="0" marL="228600" rtl="0" algn="l">
              <a:lnSpc>
                <a:spcPct val="90000"/>
              </a:lnSpc>
              <a:spcBef>
                <a:spcPts val="1000"/>
              </a:spcBef>
              <a:spcAft>
                <a:spcPts val="0"/>
              </a:spcAft>
              <a:buClr>
                <a:schemeClr val="dk1"/>
              </a:buClr>
              <a:buSzPts val="3200"/>
              <a:buChar char="•"/>
            </a:pPr>
            <a:r>
              <a:rPr lang="en-US"/>
              <a:t>Dấu chấm động độ chính xác đơn bên dưới biểu diễn giá trị nào?</a:t>
            </a:r>
            <a:endParaRPr/>
          </a:p>
          <a:p>
            <a:pPr indent="0" lvl="0" marL="0" rtl="0" algn="ctr">
              <a:lnSpc>
                <a:spcPct val="90000"/>
              </a:lnSpc>
              <a:spcBef>
                <a:spcPts val="1000"/>
              </a:spcBef>
              <a:spcAft>
                <a:spcPts val="0"/>
              </a:spcAft>
              <a:buClr>
                <a:srgbClr val="FF0000"/>
              </a:buClr>
              <a:buSzPts val="3200"/>
              <a:buNone/>
            </a:pPr>
            <a:r>
              <a:rPr lang="en-US">
                <a:solidFill>
                  <a:srgbClr val="FF0000"/>
                </a:solidFill>
              </a:rPr>
              <a:t>1</a:t>
            </a:r>
            <a:r>
              <a:rPr lang="en-US">
                <a:solidFill>
                  <a:srgbClr val="00B050"/>
                </a:solidFill>
              </a:rPr>
              <a:t>10000001</a:t>
            </a:r>
            <a:r>
              <a:rPr lang="en-US">
                <a:solidFill>
                  <a:srgbClr val="7030A0"/>
                </a:solidFill>
              </a:rPr>
              <a:t>01000…00</a:t>
            </a:r>
            <a:endParaRPr/>
          </a:p>
        </p:txBody>
      </p:sp>
      <p:sp>
        <p:nvSpPr>
          <p:cNvPr id="203" name="Google Shape;203;p14"/>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Nội dung</a:t>
            </a:r>
            <a:endParaRPr/>
          </a:p>
        </p:txBody>
      </p:sp>
      <p:sp>
        <p:nvSpPr>
          <p:cNvPr id="209" name="Google Shape;209;p15"/>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lt2"/>
              </a:buClr>
              <a:buSzPts val="3200"/>
              <a:buFont typeface="Calibri"/>
              <a:buAutoNum type="arabicPeriod"/>
            </a:pPr>
            <a:r>
              <a:rPr lang="en-US">
                <a:solidFill>
                  <a:schemeClr val="lt2"/>
                </a:solidFill>
              </a:rPr>
              <a:t>BCD (Binary Coded Decimal)</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Floating point (Dấu chấm động)</a:t>
            </a:r>
            <a:endParaRPr/>
          </a:p>
          <a:p>
            <a:pPr indent="-514350" lvl="0" marL="514350" rtl="0" algn="l">
              <a:lnSpc>
                <a:spcPct val="90000"/>
              </a:lnSpc>
              <a:spcBef>
                <a:spcPts val="1000"/>
              </a:spcBef>
              <a:spcAft>
                <a:spcPts val="0"/>
              </a:spcAft>
              <a:buClr>
                <a:schemeClr val="dk1"/>
              </a:buClr>
              <a:buSzPts val="3200"/>
              <a:buFont typeface="Calibri"/>
              <a:buAutoNum type="arabicPeriod"/>
            </a:pPr>
            <a:r>
              <a:rPr lang="en-US"/>
              <a:t>ASCII (American Standard Code for Information Interchange)</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Câu hỏi và Bài tập</a:t>
            </a:r>
            <a:endParaRPr>
              <a:solidFill>
                <a:schemeClr val="lt2"/>
              </a:solidFill>
            </a:endParaRPr>
          </a:p>
        </p:txBody>
      </p:sp>
      <p:sp>
        <p:nvSpPr>
          <p:cNvPr id="210" name="Google Shape;210;p15"/>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3. ASCII (1/2)</a:t>
            </a:r>
            <a:endParaRPr/>
          </a:p>
        </p:txBody>
      </p:sp>
      <p:sp>
        <p:nvSpPr>
          <p:cNvPr id="216" name="Google Shape;216;p16"/>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17" name="Google Shape;217;p16"/>
          <p:cNvPicPr preferRelativeResize="0"/>
          <p:nvPr/>
        </p:nvPicPr>
        <p:blipFill rotWithShape="1">
          <a:blip r:embed="rId3">
            <a:alphaModFix/>
          </a:blip>
          <a:srcRect b="0" l="0" r="0" t="0"/>
          <a:stretch/>
        </p:blipFill>
        <p:spPr>
          <a:xfrm>
            <a:off x="2637574" y="365125"/>
            <a:ext cx="9186127" cy="5811837"/>
          </a:xfrm>
          <a:prstGeom prst="rect">
            <a:avLst/>
          </a:prstGeom>
          <a:noFill/>
          <a:ln>
            <a:noFill/>
          </a:ln>
        </p:spPr>
      </p:pic>
      <p:sp>
        <p:nvSpPr>
          <p:cNvPr id="218" name="Google Shape;218;p16"/>
          <p:cNvSpPr txBox="1"/>
          <p:nvPr>
            <p:ph idx="1" type="body"/>
          </p:nvPr>
        </p:nvSpPr>
        <p:spPr>
          <a:xfrm>
            <a:off x="393699" y="1825625"/>
            <a:ext cx="241723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t>Phương pháp sử dụng 7 bit để biểu diễn mỗi ký tự.</a:t>
            </a:r>
            <a:endParaRPr/>
          </a:p>
          <a:p>
            <a:pPr indent="0" lvl="0" marL="0" rtl="0" algn="ctr">
              <a:lnSpc>
                <a:spcPct val="90000"/>
              </a:lnSpc>
              <a:spcBef>
                <a:spcPts val="100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3. ASCII (2/2)</a:t>
            </a:r>
            <a:endParaRPr/>
          </a:p>
        </p:txBody>
      </p:sp>
      <p:sp>
        <p:nvSpPr>
          <p:cNvPr id="224" name="Google Shape;224;p17"/>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Ví dụ:</a:t>
            </a:r>
            <a:endParaRPr/>
          </a:p>
          <a:p>
            <a:pPr indent="-228600" lvl="1" marL="685800" rtl="0" algn="l">
              <a:lnSpc>
                <a:spcPct val="90000"/>
              </a:lnSpc>
              <a:spcBef>
                <a:spcPts val="500"/>
              </a:spcBef>
              <a:spcAft>
                <a:spcPts val="0"/>
              </a:spcAft>
              <a:buClr>
                <a:srgbClr val="FF0000"/>
              </a:buClr>
              <a:buSzPts val="2800"/>
              <a:buChar char="⮚"/>
            </a:pPr>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1</a:t>
            </a:r>
            <a:r>
              <a:rPr lang="en-US">
                <a:solidFill>
                  <a:srgbClr val="FFC000"/>
                </a:solidFill>
              </a:rPr>
              <a:t>2</a:t>
            </a:r>
            <a:r>
              <a:rPr lang="en-US"/>
              <a:t> có biểu diễn ASCII là:</a:t>
            </a:r>
            <a:endParaRPr/>
          </a:p>
          <a:p>
            <a:pPr indent="0" lvl="1" marL="457200" rtl="0" algn="ctr">
              <a:lnSpc>
                <a:spcPct val="90000"/>
              </a:lnSpc>
              <a:spcBef>
                <a:spcPts val="500"/>
              </a:spcBef>
              <a:spcAft>
                <a:spcPts val="0"/>
              </a:spcAft>
              <a:buClr>
                <a:srgbClr val="FF0000"/>
              </a:buClr>
              <a:buSzPts val="2800"/>
              <a:buNone/>
            </a:pPr>
            <a:r>
              <a:rPr lang="en-US">
                <a:solidFill>
                  <a:srgbClr val="FF0000"/>
                </a:solidFill>
              </a:rPr>
              <a:t>1001001</a:t>
            </a:r>
            <a:r>
              <a:rPr lang="en-US">
                <a:solidFill>
                  <a:srgbClr val="00B050"/>
                </a:solidFill>
              </a:rPr>
              <a:t>1010100</a:t>
            </a:r>
            <a:r>
              <a:rPr lang="en-US">
                <a:solidFill>
                  <a:srgbClr val="7030A0"/>
                </a:solidFill>
              </a:rPr>
              <a:t>0110000</a:t>
            </a:r>
            <a:r>
              <a:rPr lang="en-US">
                <a:solidFill>
                  <a:srgbClr val="00B0F0"/>
                </a:solidFill>
              </a:rPr>
              <a:t>0110001</a:t>
            </a:r>
            <a:r>
              <a:rPr lang="en-US">
                <a:solidFill>
                  <a:srgbClr val="FFC000"/>
                </a:solidFill>
              </a:rPr>
              <a:t>0110010</a:t>
            </a:r>
            <a:endParaRPr>
              <a:solidFill>
                <a:srgbClr val="FF0000"/>
              </a:solidFill>
            </a:endParaRPr>
          </a:p>
          <a:p>
            <a:pPr indent="-228600" lvl="1" marL="685800" rtl="0" algn="l">
              <a:lnSpc>
                <a:spcPct val="90000"/>
              </a:lnSpc>
              <a:spcBef>
                <a:spcPts val="500"/>
              </a:spcBef>
              <a:spcAft>
                <a:spcPts val="0"/>
              </a:spcAft>
              <a:buClr>
                <a:srgbClr val="FF0000"/>
              </a:buClr>
              <a:buSzPts val="2800"/>
              <a:buChar char="⮚"/>
            </a:pPr>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0</a:t>
            </a:r>
            <a:r>
              <a:rPr lang="en-US">
                <a:solidFill>
                  <a:srgbClr val="FFC000"/>
                </a:solidFill>
              </a:rPr>
              <a:t>6</a:t>
            </a:r>
            <a:r>
              <a:rPr lang="en-US"/>
              <a:t> có biểu diễn ASCII là:</a:t>
            </a:r>
            <a:endParaRPr/>
          </a:p>
          <a:p>
            <a:pPr indent="0" lvl="1" marL="457200" rtl="0" algn="ctr">
              <a:lnSpc>
                <a:spcPct val="90000"/>
              </a:lnSpc>
              <a:spcBef>
                <a:spcPts val="500"/>
              </a:spcBef>
              <a:spcAft>
                <a:spcPts val="0"/>
              </a:spcAft>
              <a:buClr>
                <a:srgbClr val="FF0000"/>
              </a:buClr>
              <a:buSzPts val="2800"/>
              <a:buNone/>
            </a:pPr>
            <a:r>
              <a:rPr lang="en-US">
                <a:solidFill>
                  <a:srgbClr val="FF0000"/>
                </a:solidFill>
              </a:rPr>
              <a:t>1101001</a:t>
            </a:r>
            <a:r>
              <a:rPr lang="en-US">
                <a:solidFill>
                  <a:srgbClr val="00B050"/>
                </a:solidFill>
              </a:rPr>
              <a:t>1110100</a:t>
            </a:r>
            <a:r>
              <a:rPr lang="en-US">
                <a:solidFill>
                  <a:srgbClr val="7030A0"/>
                </a:solidFill>
              </a:rPr>
              <a:t>0110000</a:t>
            </a:r>
            <a:r>
              <a:rPr lang="en-US">
                <a:solidFill>
                  <a:srgbClr val="00B0F0"/>
                </a:solidFill>
              </a:rPr>
              <a:t>0110000</a:t>
            </a:r>
            <a:r>
              <a:rPr lang="en-US">
                <a:solidFill>
                  <a:srgbClr val="FFC000"/>
                </a:solidFill>
              </a:rPr>
              <a:t>0110110</a:t>
            </a:r>
            <a:endParaRPr>
              <a:solidFill>
                <a:srgbClr val="FF0000"/>
              </a:solidFill>
            </a:endParaRPr>
          </a:p>
          <a:p>
            <a:pPr indent="-50800" lvl="1" marL="685800" rtl="0" algn="l">
              <a:lnSpc>
                <a:spcPct val="90000"/>
              </a:lnSpc>
              <a:spcBef>
                <a:spcPts val="500"/>
              </a:spcBef>
              <a:spcAft>
                <a:spcPts val="0"/>
              </a:spcAft>
              <a:buClr>
                <a:schemeClr val="dk1"/>
              </a:buClr>
              <a:buSzPts val="2800"/>
              <a:buNone/>
            </a:pPr>
            <a:r>
              <a:t/>
            </a:r>
            <a:endParaRPr>
              <a:solidFill>
                <a:srgbClr val="FF0000"/>
              </a:solidFill>
            </a:endParaRPr>
          </a:p>
          <a:p>
            <a:pPr indent="-228600" lvl="1" marL="685800" rtl="0" algn="l">
              <a:lnSpc>
                <a:spcPct val="90000"/>
              </a:lnSpc>
              <a:spcBef>
                <a:spcPts val="500"/>
              </a:spcBef>
              <a:spcAft>
                <a:spcPts val="0"/>
              </a:spcAft>
              <a:buClr>
                <a:srgbClr val="FF0000"/>
              </a:buClr>
              <a:buSzPts val="2800"/>
              <a:buChar char="⮚"/>
            </a:pPr>
            <a:r>
              <a:rPr lang="en-US">
                <a:solidFill>
                  <a:srgbClr val="FF0000"/>
                </a:solidFill>
              </a:rPr>
              <a:t>1001100</a:t>
            </a:r>
            <a:r>
              <a:rPr lang="en-US">
                <a:solidFill>
                  <a:srgbClr val="00B050"/>
                </a:solidFill>
              </a:rPr>
              <a:t>1001111</a:t>
            </a:r>
            <a:r>
              <a:rPr lang="en-US">
                <a:solidFill>
                  <a:srgbClr val="7030A0"/>
                </a:solidFill>
              </a:rPr>
              <a:t>1010110</a:t>
            </a:r>
            <a:r>
              <a:rPr lang="en-US">
                <a:solidFill>
                  <a:srgbClr val="00B0F0"/>
                </a:solidFill>
              </a:rPr>
              <a:t>1000101 </a:t>
            </a:r>
            <a:r>
              <a:rPr lang="en-US"/>
              <a:t>biểu diễn </a:t>
            </a:r>
            <a:r>
              <a:rPr lang="en-US">
                <a:solidFill>
                  <a:srgbClr val="FF0000"/>
                </a:solidFill>
              </a:rPr>
              <a:t>L</a:t>
            </a:r>
            <a:r>
              <a:rPr lang="en-US">
                <a:solidFill>
                  <a:srgbClr val="00B050"/>
                </a:solidFill>
              </a:rPr>
              <a:t>O</a:t>
            </a:r>
            <a:r>
              <a:rPr lang="en-US">
                <a:solidFill>
                  <a:srgbClr val="7030A0"/>
                </a:solidFill>
              </a:rPr>
              <a:t>V</a:t>
            </a:r>
            <a:r>
              <a:rPr lang="en-US">
                <a:solidFill>
                  <a:srgbClr val="00B0F0"/>
                </a:solidFill>
              </a:rPr>
              <a:t>E</a:t>
            </a:r>
            <a:endParaRPr>
              <a:solidFill>
                <a:srgbClr val="FF0000"/>
              </a:solidFill>
            </a:endParaRPr>
          </a:p>
        </p:txBody>
      </p:sp>
      <p:sp>
        <p:nvSpPr>
          <p:cNvPr id="225" name="Google Shape;225;p17"/>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Quiz 4</a:t>
            </a:r>
            <a:endParaRPr/>
          </a:p>
        </p:txBody>
      </p:sp>
      <p:sp>
        <p:nvSpPr>
          <p:cNvPr id="231" name="Google Shape;231;p18"/>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Biểu diễn MSSV bằng ASCII?</a:t>
            </a:r>
            <a:endParaRPr/>
          </a:p>
        </p:txBody>
      </p:sp>
      <p:sp>
        <p:nvSpPr>
          <p:cNvPr id="232" name="Google Shape;232;p18"/>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Nội dung</a:t>
            </a:r>
            <a:endParaRPr/>
          </a:p>
        </p:txBody>
      </p:sp>
      <p:sp>
        <p:nvSpPr>
          <p:cNvPr id="238" name="Google Shape;238;p19"/>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lt2"/>
              </a:buClr>
              <a:buSzPts val="3200"/>
              <a:buFont typeface="Calibri"/>
              <a:buAutoNum type="arabicPeriod"/>
            </a:pPr>
            <a:r>
              <a:rPr lang="en-US">
                <a:solidFill>
                  <a:schemeClr val="lt2"/>
                </a:solidFill>
              </a:rPr>
              <a:t>BCD (Binary Coded Decimal)</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Floating point (Dấu chấm động)</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ASCII (American Standard Code for Information Interchange)</a:t>
            </a:r>
            <a:endParaRPr/>
          </a:p>
          <a:p>
            <a:pPr indent="-514350" lvl="0" marL="514350" rtl="0" algn="l">
              <a:lnSpc>
                <a:spcPct val="90000"/>
              </a:lnSpc>
              <a:spcBef>
                <a:spcPts val="1000"/>
              </a:spcBef>
              <a:spcAft>
                <a:spcPts val="0"/>
              </a:spcAft>
              <a:buClr>
                <a:schemeClr val="dk1"/>
              </a:buClr>
              <a:buSzPts val="3200"/>
              <a:buFont typeface="Calibri"/>
              <a:buAutoNum type="arabicPeriod"/>
            </a:pPr>
            <a:r>
              <a:rPr lang="en-US"/>
              <a:t>Câu hỏi và Bài tập</a:t>
            </a:r>
            <a:endParaRPr/>
          </a:p>
        </p:txBody>
      </p:sp>
      <p:sp>
        <p:nvSpPr>
          <p:cNvPr id="239" name="Google Shape;239;p19"/>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Nội dung</a:t>
            </a:r>
            <a:endParaRPr/>
          </a:p>
        </p:txBody>
      </p:sp>
      <p:sp>
        <p:nvSpPr>
          <p:cNvPr id="98" name="Google Shape;98;p2"/>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3200"/>
              <a:buFont typeface="Calibri"/>
              <a:buAutoNum type="arabicPeriod"/>
            </a:pPr>
            <a:r>
              <a:rPr lang="en-US"/>
              <a:t>BCD (Binary Coded Decimal)</a:t>
            </a:r>
            <a:endParaRPr/>
          </a:p>
          <a:p>
            <a:pPr indent="-514350" lvl="0" marL="514350" rtl="0" algn="l">
              <a:lnSpc>
                <a:spcPct val="90000"/>
              </a:lnSpc>
              <a:spcBef>
                <a:spcPts val="1000"/>
              </a:spcBef>
              <a:spcAft>
                <a:spcPts val="0"/>
              </a:spcAft>
              <a:buClr>
                <a:schemeClr val="dk1"/>
              </a:buClr>
              <a:buSzPts val="3200"/>
              <a:buFont typeface="Calibri"/>
              <a:buAutoNum type="arabicPeriod"/>
            </a:pPr>
            <a:r>
              <a:rPr lang="en-US"/>
              <a:t>Floating point (Dấu chấm động)</a:t>
            </a:r>
            <a:endParaRPr/>
          </a:p>
          <a:p>
            <a:pPr indent="-514350" lvl="0" marL="514350" rtl="0" algn="l">
              <a:lnSpc>
                <a:spcPct val="90000"/>
              </a:lnSpc>
              <a:spcBef>
                <a:spcPts val="1000"/>
              </a:spcBef>
              <a:spcAft>
                <a:spcPts val="0"/>
              </a:spcAft>
              <a:buClr>
                <a:schemeClr val="dk1"/>
              </a:buClr>
              <a:buSzPts val="3200"/>
              <a:buFont typeface="Calibri"/>
              <a:buAutoNum type="arabicPeriod"/>
            </a:pPr>
            <a:r>
              <a:rPr lang="en-US"/>
              <a:t>ASCII (American Standard Code for Information Interchange)</a:t>
            </a:r>
            <a:endParaRPr/>
          </a:p>
          <a:p>
            <a:pPr indent="-514350" lvl="0" marL="514350" rtl="0" algn="l">
              <a:lnSpc>
                <a:spcPct val="90000"/>
              </a:lnSpc>
              <a:spcBef>
                <a:spcPts val="1000"/>
              </a:spcBef>
              <a:spcAft>
                <a:spcPts val="0"/>
              </a:spcAft>
              <a:buClr>
                <a:schemeClr val="dk1"/>
              </a:buClr>
              <a:buSzPts val="3200"/>
              <a:buFont typeface="Calibri"/>
              <a:buAutoNum type="arabicPeriod"/>
            </a:pPr>
            <a:r>
              <a:rPr lang="en-US"/>
              <a:t>Câu hỏi và Bài tập</a:t>
            </a:r>
            <a:endParaRPr/>
          </a:p>
        </p:txBody>
      </p:sp>
      <p:sp>
        <p:nvSpPr>
          <p:cNvPr id="99" name="Google Shape;99;p2"/>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500"/>
                                        <p:tgtEl>
                                          <p:spTgt spid="9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 calcmode="lin" valueType="num">
                                      <p:cBhvr additive="base">
                                        <p:cTn dur="500"/>
                                        <p:tgtEl>
                                          <p:spTgt spid="9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 calcmode="lin" valueType="num">
                                      <p:cBhvr additive="base">
                                        <p:cTn dur="500"/>
                                        <p:tgtEl>
                                          <p:spTgt spid="9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 calcmode="lin" valueType="num">
                                      <p:cBhvr additive="base">
                                        <p:cTn dur="500"/>
                                        <p:tgtEl>
                                          <p:spTgt spid="9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4. Câu hỏi và Bài tập (1/2)</a:t>
            </a:r>
            <a:endParaRPr/>
          </a:p>
        </p:txBody>
      </p:sp>
      <p:sp>
        <p:nvSpPr>
          <p:cNvPr id="245" name="Google Shape;245;p20"/>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Biểu diễn BCD các giá trị sau:</a:t>
            </a:r>
            <a:endParaRPr/>
          </a:p>
          <a:p>
            <a:pPr indent="-228600" lvl="1" marL="685800" rtl="0" algn="l">
              <a:lnSpc>
                <a:spcPct val="90000"/>
              </a:lnSpc>
              <a:spcBef>
                <a:spcPts val="500"/>
              </a:spcBef>
              <a:spcAft>
                <a:spcPts val="0"/>
              </a:spcAft>
              <a:buClr>
                <a:schemeClr val="dk1"/>
              </a:buClr>
              <a:buSzPts val="2800"/>
              <a:buChar char="⮚"/>
            </a:pPr>
            <a:r>
              <a:rPr lang="en-US"/>
              <a:t>17</a:t>
            </a:r>
            <a:endParaRPr/>
          </a:p>
          <a:p>
            <a:pPr indent="-228600" lvl="1" marL="685800" rtl="0" algn="l">
              <a:lnSpc>
                <a:spcPct val="90000"/>
              </a:lnSpc>
              <a:spcBef>
                <a:spcPts val="500"/>
              </a:spcBef>
              <a:spcAft>
                <a:spcPts val="0"/>
              </a:spcAft>
              <a:buClr>
                <a:schemeClr val="dk1"/>
              </a:buClr>
              <a:buSzPts val="2800"/>
              <a:buChar char="⮚"/>
            </a:pPr>
            <a:r>
              <a:rPr lang="en-US"/>
              <a:t>358</a:t>
            </a:r>
            <a:endParaRPr/>
          </a:p>
          <a:p>
            <a:pPr indent="-228600" lvl="1" marL="685800" rtl="0" algn="l">
              <a:lnSpc>
                <a:spcPct val="90000"/>
              </a:lnSpc>
              <a:spcBef>
                <a:spcPts val="500"/>
              </a:spcBef>
              <a:spcAft>
                <a:spcPts val="0"/>
              </a:spcAft>
              <a:buClr>
                <a:schemeClr val="dk1"/>
              </a:buClr>
              <a:buSzPts val="2800"/>
              <a:buChar char="⮚"/>
            </a:pPr>
            <a:r>
              <a:rPr lang="en-US"/>
              <a:t>629</a:t>
            </a:r>
            <a:endParaRPr/>
          </a:p>
          <a:p>
            <a:pPr indent="-228600" lvl="0" marL="228600" rtl="0" algn="l">
              <a:lnSpc>
                <a:spcPct val="90000"/>
              </a:lnSpc>
              <a:spcBef>
                <a:spcPts val="1000"/>
              </a:spcBef>
              <a:spcAft>
                <a:spcPts val="0"/>
              </a:spcAft>
              <a:buClr>
                <a:schemeClr val="dk1"/>
              </a:buClr>
              <a:buSzPts val="3200"/>
              <a:buChar char="•"/>
            </a:pPr>
            <a:r>
              <a:rPr lang="en-US"/>
              <a:t>Biểu diễn dấu chấm động các giá trị sau:</a:t>
            </a:r>
            <a:endParaRPr/>
          </a:p>
          <a:p>
            <a:pPr indent="-228600" lvl="1" marL="685800" rtl="0" algn="l">
              <a:lnSpc>
                <a:spcPct val="90000"/>
              </a:lnSpc>
              <a:spcBef>
                <a:spcPts val="500"/>
              </a:spcBef>
              <a:spcAft>
                <a:spcPts val="0"/>
              </a:spcAft>
              <a:buClr>
                <a:schemeClr val="dk1"/>
              </a:buClr>
              <a:buSzPts val="2800"/>
              <a:buChar char="⮚"/>
            </a:pPr>
            <a:r>
              <a:rPr lang="en-US"/>
              <a:t>0.00125</a:t>
            </a:r>
            <a:endParaRPr/>
          </a:p>
          <a:p>
            <a:pPr indent="-228600" lvl="1" marL="685800" rtl="0" algn="l">
              <a:lnSpc>
                <a:spcPct val="90000"/>
              </a:lnSpc>
              <a:spcBef>
                <a:spcPts val="500"/>
              </a:spcBef>
              <a:spcAft>
                <a:spcPts val="0"/>
              </a:spcAft>
              <a:buClr>
                <a:schemeClr val="dk1"/>
              </a:buClr>
              <a:buSzPts val="2800"/>
              <a:buChar char="⮚"/>
            </a:pPr>
            <a:r>
              <a:rPr lang="en-US"/>
              <a:t>120.5</a:t>
            </a:r>
            <a:endParaRPr/>
          </a:p>
          <a:p>
            <a:pPr indent="-228600" lvl="1" marL="685800" rtl="0" algn="l">
              <a:lnSpc>
                <a:spcPct val="90000"/>
              </a:lnSpc>
              <a:spcBef>
                <a:spcPts val="500"/>
              </a:spcBef>
              <a:spcAft>
                <a:spcPts val="0"/>
              </a:spcAft>
              <a:buClr>
                <a:schemeClr val="dk1"/>
              </a:buClr>
              <a:buSzPts val="2800"/>
              <a:buChar char="⮚"/>
            </a:pPr>
            <a:r>
              <a:rPr lang="en-US"/>
              <a:t>-0.005</a:t>
            </a:r>
            <a:endParaRPr/>
          </a:p>
          <a:p>
            <a:pPr indent="-228600" lvl="1" marL="685800" rtl="0" algn="l">
              <a:lnSpc>
                <a:spcPct val="90000"/>
              </a:lnSpc>
              <a:spcBef>
                <a:spcPts val="500"/>
              </a:spcBef>
              <a:spcAft>
                <a:spcPts val="0"/>
              </a:spcAft>
              <a:buClr>
                <a:schemeClr val="dk1"/>
              </a:buClr>
              <a:buSzPts val="2800"/>
              <a:buChar char="⮚"/>
            </a:pPr>
            <a:r>
              <a:rPr lang="en-US"/>
              <a:t>-57.25</a:t>
            </a:r>
            <a:endParaRPr/>
          </a:p>
        </p:txBody>
      </p:sp>
      <p:sp>
        <p:nvSpPr>
          <p:cNvPr id="246" name="Google Shape;246;p20"/>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5. Câu hỏi và Bài tập (2/2)</a:t>
            </a:r>
            <a:endParaRPr/>
          </a:p>
        </p:txBody>
      </p:sp>
      <p:sp>
        <p:nvSpPr>
          <p:cNvPr id="252" name="Google Shape;252;p21"/>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Biểu diễn ASCII các chuỗi sau:</a:t>
            </a:r>
            <a:endParaRPr/>
          </a:p>
          <a:p>
            <a:pPr indent="-228600" lvl="1" marL="685800" rtl="0" algn="l">
              <a:lnSpc>
                <a:spcPct val="90000"/>
              </a:lnSpc>
              <a:spcBef>
                <a:spcPts val="500"/>
              </a:spcBef>
              <a:spcAft>
                <a:spcPts val="0"/>
              </a:spcAft>
              <a:buClr>
                <a:schemeClr val="dk1"/>
              </a:buClr>
              <a:buSzPts val="2800"/>
              <a:buChar char="⮚"/>
            </a:pPr>
            <a:r>
              <a:rPr lang="en-US"/>
              <a:t>Hello, How are you?</a:t>
            </a:r>
            <a:endParaRPr/>
          </a:p>
          <a:p>
            <a:pPr indent="-228600" lvl="1" marL="685800" rtl="0" algn="l">
              <a:lnSpc>
                <a:spcPct val="90000"/>
              </a:lnSpc>
              <a:spcBef>
                <a:spcPts val="500"/>
              </a:spcBef>
              <a:spcAft>
                <a:spcPts val="0"/>
              </a:spcAft>
              <a:buClr>
                <a:schemeClr val="dk1"/>
              </a:buClr>
              <a:buSzPts val="2800"/>
              <a:buChar char="⮚"/>
            </a:pPr>
            <a:r>
              <a:rPr lang="en-US"/>
              <a:t>I am fine, And you?</a:t>
            </a:r>
            <a:endParaRPr/>
          </a:p>
          <a:p>
            <a:pPr indent="-228600" lvl="0" marL="228600" rtl="0" algn="l">
              <a:lnSpc>
                <a:spcPct val="90000"/>
              </a:lnSpc>
              <a:spcBef>
                <a:spcPts val="1000"/>
              </a:spcBef>
              <a:spcAft>
                <a:spcPts val="0"/>
              </a:spcAft>
              <a:buClr>
                <a:schemeClr val="dk1"/>
              </a:buClr>
              <a:buSzPts val="3200"/>
              <a:buChar char="•"/>
            </a:pPr>
            <a:r>
              <a:rPr lang="en-US"/>
              <a:t>0x12345678 biểu diễn thông tin gì trong những ngữ cảnh sau đây:</a:t>
            </a:r>
            <a:endParaRPr/>
          </a:p>
          <a:p>
            <a:pPr indent="-228600" lvl="1" marL="685800" rtl="0" algn="l">
              <a:lnSpc>
                <a:spcPct val="90000"/>
              </a:lnSpc>
              <a:spcBef>
                <a:spcPts val="500"/>
              </a:spcBef>
              <a:spcAft>
                <a:spcPts val="0"/>
              </a:spcAft>
              <a:buClr>
                <a:schemeClr val="dk1"/>
              </a:buClr>
              <a:buSzPts val="2800"/>
              <a:buChar char="⮚"/>
            </a:pPr>
            <a:r>
              <a:rPr lang="en-US"/>
              <a:t>Dấu chấm động</a:t>
            </a:r>
            <a:endParaRPr/>
          </a:p>
          <a:p>
            <a:pPr indent="-228600" lvl="1" marL="685800" rtl="0" algn="l">
              <a:lnSpc>
                <a:spcPct val="90000"/>
              </a:lnSpc>
              <a:spcBef>
                <a:spcPts val="500"/>
              </a:spcBef>
              <a:spcAft>
                <a:spcPts val="0"/>
              </a:spcAft>
              <a:buClr>
                <a:schemeClr val="dk1"/>
              </a:buClr>
              <a:buSzPts val="2800"/>
              <a:buChar char="⮚"/>
            </a:pPr>
            <a:r>
              <a:rPr lang="en-US"/>
              <a:t>Bù 2</a:t>
            </a:r>
            <a:endParaRPr/>
          </a:p>
          <a:p>
            <a:pPr indent="-228600" lvl="1" marL="685800" rtl="0" algn="l">
              <a:lnSpc>
                <a:spcPct val="90000"/>
              </a:lnSpc>
              <a:spcBef>
                <a:spcPts val="500"/>
              </a:spcBef>
              <a:spcAft>
                <a:spcPts val="0"/>
              </a:spcAft>
              <a:buClr>
                <a:schemeClr val="dk1"/>
              </a:buClr>
              <a:buSzPts val="2800"/>
              <a:buChar char="⮚"/>
            </a:pPr>
            <a:r>
              <a:rPr lang="en-US"/>
              <a:t>BCD</a:t>
            </a:r>
            <a:endParaRPr/>
          </a:p>
          <a:p>
            <a:pPr indent="-228600" lvl="1" marL="685800" rtl="0" algn="l">
              <a:lnSpc>
                <a:spcPct val="90000"/>
              </a:lnSpc>
              <a:spcBef>
                <a:spcPts val="500"/>
              </a:spcBef>
              <a:spcAft>
                <a:spcPts val="0"/>
              </a:spcAft>
              <a:buClr>
                <a:schemeClr val="dk1"/>
              </a:buClr>
              <a:buSzPts val="2800"/>
              <a:buChar char="⮚"/>
            </a:pPr>
            <a:r>
              <a:rPr lang="en-US"/>
              <a:t>ASCII</a:t>
            </a:r>
            <a:endParaRPr/>
          </a:p>
          <a:p>
            <a:pPr indent="-228600" lvl="1" marL="685800" rtl="0" algn="l">
              <a:lnSpc>
                <a:spcPct val="90000"/>
              </a:lnSpc>
              <a:spcBef>
                <a:spcPts val="500"/>
              </a:spcBef>
              <a:spcAft>
                <a:spcPts val="0"/>
              </a:spcAft>
              <a:buClr>
                <a:schemeClr val="dk1"/>
              </a:buClr>
              <a:buSzPts val="2800"/>
              <a:buChar char="⮚"/>
            </a:pPr>
            <a:r>
              <a:rPr lang="en-US"/>
              <a:t>Nguyên Dương (không dấu)</a:t>
            </a:r>
            <a:endParaRPr/>
          </a:p>
        </p:txBody>
      </p:sp>
      <p:sp>
        <p:nvSpPr>
          <p:cNvPr id="253" name="Google Shape;253;p21"/>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Nội dung</a:t>
            </a:r>
            <a:endParaRPr/>
          </a:p>
        </p:txBody>
      </p:sp>
      <p:sp>
        <p:nvSpPr>
          <p:cNvPr id="105" name="Google Shape;105;p3"/>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3200"/>
              <a:buFont typeface="Calibri"/>
              <a:buAutoNum type="arabicPeriod"/>
            </a:pPr>
            <a:r>
              <a:rPr lang="en-US"/>
              <a:t>BCD (Binary Coded Decimal)</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Floating point (Dấu chấm động)</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ASCII (American Standard Code for Information Interchange)</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Câu hỏi và Bài tập</a:t>
            </a:r>
            <a:endParaRPr>
              <a:solidFill>
                <a:schemeClr val="lt2"/>
              </a:solidFill>
            </a:endParaRPr>
          </a:p>
        </p:txBody>
      </p:sp>
      <p:sp>
        <p:nvSpPr>
          <p:cNvPr id="106" name="Google Shape;106;p3"/>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1. BCD (1/3)</a:t>
            </a:r>
            <a:endParaRPr/>
          </a:p>
        </p:txBody>
      </p:sp>
      <p:sp>
        <p:nvSpPr>
          <p:cNvPr id="112" name="Google Shape;112;p4"/>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t/>
            </a:r>
            <a:endParaRPr b="1"/>
          </a:p>
          <a:p>
            <a:pPr indent="0" lvl="0" marL="0" rtl="0" algn="ctr">
              <a:lnSpc>
                <a:spcPct val="90000"/>
              </a:lnSpc>
              <a:spcBef>
                <a:spcPts val="1000"/>
              </a:spcBef>
              <a:spcAft>
                <a:spcPts val="0"/>
              </a:spcAft>
              <a:buClr>
                <a:schemeClr val="dk1"/>
              </a:buClr>
              <a:buSzPts val="3200"/>
              <a:buNone/>
            </a:pPr>
            <a:r>
              <a:t/>
            </a:r>
            <a:endParaRPr b="1"/>
          </a:p>
          <a:p>
            <a:pPr indent="0" lvl="0" marL="0" rtl="0" algn="ctr">
              <a:lnSpc>
                <a:spcPct val="90000"/>
              </a:lnSpc>
              <a:spcBef>
                <a:spcPts val="1000"/>
              </a:spcBef>
              <a:spcAft>
                <a:spcPts val="0"/>
              </a:spcAft>
              <a:buClr>
                <a:schemeClr val="dk1"/>
              </a:buClr>
              <a:buSzPts val="3200"/>
              <a:buNone/>
            </a:pPr>
            <a:r>
              <a:t/>
            </a:r>
            <a:endParaRPr b="1"/>
          </a:p>
          <a:p>
            <a:pPr indent="0" lvl="0" marL="0" rtl="0" algn="ctr">
              <a:lnSpc>
                <a:spcPct val="90000"/>
              </a:lnSpc>
              <a:spcBef>
                <a:spcPts val="1000"/>
              </a:spcBef>
              <a:spcAft>
                <a:spcPts val="0"/>
              </a:spcAft>
              <a:buClr>
                <a:schemeClr val="dk1"/>
              </a:buClr>
              <a:buSzPts val="3200"/>
              <a:buNone/>
            </a:pPr>
            <a:r>
              <a:t/>
            </a:r>
            <a:endParaRPr b="1"/>
          </a:p>
          <a:p>
            <a:pPr indent="-25400" lvl="0" marL="228600" rtl="0" algn="l">
              <a:lnSpc>
                <a:spcPct val="90000"/>
              </a:lnSpc>
              <a:spcBef>
                <a:spcPts val="1000"/>
              </a:spcBef>
              <a:spcAft>
                <a:spcPts val="0"/>
              </a:spcAft>
              <a:buClr>
                <a:schemeClr val="dk1"/>
              </a:buClr>
              <a:buSzPts val="3200"/>
              <a:buNone/>
            </a:pPr>
            <a:r>
              <a:t/>
            </a:r>
            <a:endParaRPr/>
          </a:p>
          <a:p>
            <a:pPr indent="-228600" lvl="0" marL="228600" rtl="0" algn="l">
              <a:lnSpc>
                <a:spcPct val="90000"/>
              </a:lnSpc>
              <a:spcBef>
                <a:spcPts val="1000"/>
              </a:spcBef>
              <a:spcAft>
                <a:spcPts val="0"/>
              </a:spcAft>
              <a:buClr>
                <a:schemeClr val="dk1"/>
              </a:buClr>
              <a:buSzPts val="3200"/>
              <a:buChar char="•"/>
            </a:pPr>
            <a:r>
              <a:rPr lang="en-US"/>
              <a:t>Cần một phương pháp biểu diễn mới!</a:t>
            </a:r>
            <a:endParaRPr/>
          </a:p>
          <a:p>
            <a:pPr indent="-228600" lvl="1" marL="685800" rtl="0" algn="l">
              <a:lnSpc>
                <a:spcPct val="90000"/>
              </a:lnSpc>
              <a:spcBef>
                <a:spcPts val="500"/>
              </a:spcBef>
              <a:spcAft>
                <a:spcPts val="0"/>
              </a:spcAft>
              <a:buClr>
                <a:schemeClr val="dk1"/>
              </a:buClr>
              <a:buSzPts val="2800"/>
              <a:buChar char="⮚"/>
            </a:pPr>
            <a:r>
              <a:rPr lang="en-US"/>
              <a:t>Phù hợp với phần cứng máy tính</a:t>
            </a:r>
            <a:endParaRPr/>
          </a:p>
          <a:p>
            <a:pPr indent="-228600" lvl="1" marL="685800" rtl="0" algn="l">
              <a:lnSpc>
                <a:spcPct val="90000"/>
              </a:lnSpc>
              <a:spcBef>
                <a:spcPts val="500"/>
              </a:spcBef>
              <a:spcAft>
                <a:spcPts val="0"/>
              </a:spcAft>
              <a:buClr>
                <a:schemeClr val="dk1"/>
              </a:buClr>
              <a:buSzPts val="2800"/>
              <a:buChar char="⮚"/>
            </a:pPr>
            <a:r>
              <a:rPr lang="en-US"/>
              <a:t>Dễ hiểu cho con người</a:t>
            </a:r>
            <a:endParaRPr/>
          </a:p>
          <a:p>
            <a:pPr indent="0" lvl="1" marL="457200" rtl="0" algn="l">
              <a:lnSpc>
                <a:spcPct val="90000"/>
              </a:lnSpc>
              <a:spcBef>
                <a:spcPts val="500"/>
              </a:spcBef>
              <a:spcAft>
                <a:spcPts val="0"/>
              </a:spcAft>
              <a:buClr>
                <a:schemeClr val="dk1"/>
              </a:buClr>
              <a:buSzPts val="2800"/>
              <a:buNone/>
            </a:pPr>
            <a:r>
              <a:t/>
            </a:r>
            <a:endParaRPr/>
          </a:p>
          <a:p>
            <a:pPr indent="-50800" lvl="1" marL="685800" rtl="0" algn="l">
              <a:lnSpc>
                <a:spcPct val="90000"/>
              </a:lnSpc>
              <a:spcBef>
                <a:spcPts val="500"/>
              </a:spcBef>
              <a:spcAft>
                <a:spcPts val="0"/>
              </a:spcAft>
              <a:buClr>
                <a:schemeClr val="dk1"/>
              </a:buClr>
              <a:buSzPts val="2800"/>
              <a:buNone/>
            </a:pPr>
            <a:r>
              <a:t/>
            </a:r>
            <a:endParaRPr/>
          </a:p>
        </p:txBody>
      </p:sp>
      <p:sp>
        <p:nvSpPr>
          <p:cNvPr id="113" name="Google Shape;113;p4"/>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14" name="Google Shape;114;p4"/>
          <p:cNvGraphicFramePr/>
          <p:nvPr/>
        </p:nvGraphicFramePr>
        <p:xfrm>
          <a:off x="368300" y="2038800"/>
          <a:ext cx="3000000" cy="3000000"/>
        </p:xfrm>
        <a:graphic>
          <a:graphicData uri="http://schemas.openxmlformats.org/drawingml/2006/table">
            <a:tbl>
              <a:tblPr bandRow="1" firstRow="1">
                <a:noFill/>
                <a:tableStyleId>{D8771BF5-FC72-4F6D-AAEF-CC110EDF1884}</a:tableStyleId>
              </a:tblPr>
              <a:tblGrid>
                <a:gridCol w="1250650"/>
                <a:gridCol w="5096650"/>
                <a:gridCol w="5082700"/>
              </a:tblGrid>
              <a:tr h="370850">
                <a:tc>
                  <a:txBody>
                    <a:bodyPr/>
                    <a:lstStyle/>
                    <a:p>
                      <a:pPr indent="0" lvl="0" marL="0" marR="0" rtl="0" algn="ctr">
                        <a:spcBef>
                          <a:spcPts val="0"/>
                        </a:spcBef>
                        <a:spcAft>
                          <a:spcPts val="0"/>
                        </a:spcAft>
                        <a:buNone/>
                      </a:pPr>
                      <a:r>
                        <a:t/>
                      </a:r>
                      <a:endParaRPr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2800" u="none" cap="none" strike="noStrike">
                          <a:latin typeface="Times New Roman"/>
                          <a:ea typeface="Times New Roman"/>
                          <a:cs typeface="Times New Roman"/>
                          <a:sym typeface="Times New Roman"/>
                        </a:rPr>
                        <a:t>Hệ nhị phân</a:t>
                      </a:r>
                      <a:endParaRPr b="1"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2800" u="none" cap="none" strike="noStrike">
                          <a:latin typeface="Times New Roman"/>
                          <a:ea typeface="Times New Roman"/>
                          <a:cs typeface="Times New Roman"/>
                          <a:sym typeface="Times New Roman"/>
                        </a:rPr>
                        <a:t>Hệ thập phân</a:t>
                      </a:r>
                      <a:endParaRPr b="1" sz="28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spcBef>
                          <a:spcPts val="0"/>
                        </a:spcBef>
                        <a:spcAft>
                          <a:spcPts val="0"/>
                        </a:spcAft>
                        <a:buNone/>
                      </a:pPr>
                      <a:r>
                        <a:rPr b="1" lang="en-US" sz="2800" u="none" cap="none" strike="noStrike">
                          <a:latin typeface="Times New Roman"/>
                          <a:ea typeface="Times New Roman"/>
                          <a:cs typeface="Times New Roman"/>
                          <a:sym typeface="Times New Roman"/>
                        </a:rPr>
                        <a:t>Ưu điểm</a:t>
                      </a:r>
                      <a:endParaRPr b="1"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Times New Roman"/>
                        <a:buNone/>
                      </a:pPr>
                      <a:r>
                        <a:rPr lang="en-US" sz="2800" u="none" cap="none" strike="noStrike">
                          <a:latin typeface="Times New Roman"/>
                          <a:ea typeface="Times New Roman"/>
                          <a:cs typeface="Times New Roman"/>
                          <a:sym typeface="Times New Roman"/>
                        </a:rPr>
                        <a:t>- Tính toán đơn giản</a:t>
                      </a:r>
                      <a:endParaRPr sz="2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u="none" cap="none" strike="noStrike">
                          <a:latin typeface="Times New Roman"/>
                          <a:ea typeface="Times New Roman"/>
                          <a:cs typeface="Times New Roman"/>
                          <a:sym typeface="Times New Roman"/>
                        </a:rPr>
                        <a:t>- Phù hợp với phần cứng máy tính</a:t>
                      </a:r>
                      <a:endParaRPr sz="28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spcBef>
                          <a:spcPts val="0"/>
                        </a:spcBef>
                        <a:spcAft>
                          <a:spcPts val="0"/>
                        </a:spcAft>
                        <a:buNone/>
                      </a:pPr>
                      <a:r>
                        <a:rPr lang="en-US" sz="2800" u="none" cap="none" strike="noStrike">
                          <a:latin typeface="Times New Roman"/>
                          <a:ea typeface="Times New Roman"/>
                          <a:cs typeface="Times New Roman"/>
                          <a:sym typeface="Times New Roman"/>
                        </a:rPr>
                        <a:t>- Dễ hiểu cho con người</a:t>
                      </a:r>
                      <a:endParaRPr sz="28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rPr lang="en-US" sz="2800" u="none" cap="none" strike="noStrike">
                          <a:latin typeface="Times New Roman"/>
                          <a:ea typeface="Times New Roman"/>
                          <a:cs typeface="Times New Roman"/>
                          <a:sym typeface="Times New Roman"/>
                        </a:rPr>
                        <a:t>- Cần ít ký số để biểu diễn giá trị</a:t>
                      </a:r>
                      <a:endParaRPr sz="2800" u="none" cap="none" strike="noStrike">
                        <a:latin typeface="Times New Roman"/>
                        <a:ea typeface="Times New Roman"/>
                        <a:cs typeface="Times New Roman"/>
                        <a:sym typeface="Times New Roman"/>
                      </a:endParaRPr>
                    </a:p>
                  </a:txBody>
                  <a:tcPr marT="45725" marB="45725" marR="91450" marL="91450" anchor="ctr"/>
                </a:tc>
              </a:tr>
              <a:tr h="370850">
                <a:tc>
                  <a:txBody>
                    <a:bodyPr/>
                    <a:lstStyle/>
                    <a:p>
                      <a:pPr indent="0" lvl="0" marL="0" marR="0" rtl="0" algn="ctr">
                        <a:spcBef>
                          <a:spcPts val="0"/>
                        </a:spcBef>
                        <a:spcAft>
                          <a:spcPts val="0"/>
                        </a:spcAft>
                        <a:buNone/>
                      </a:pPr>
                      <a:r>
                        <a:rPr b="1" lang="en-US" sz="2800" u="none" cap="none" strike="noStrike">
                          <a:latin typeface="Times New Roman"/>
                          <a:ea typeface="Times New Roman"/>
                          <a:cs typeface="Times New Roman"/>
                          <a:sym typeface="Times New Roman"/>
                        </a:rPr>
                        <a:t>Nhược điểm</a:t>
                      </a:r>
                      <a:endParaRPr b="1" sz="2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800" u="none" cap="none" strike="noStrike">
                          <a:latin typeface="Times New Roman"/>
                          <a:ea typeface="Times New Roman"/>
                          <a:cs typeface="Times New Roman"/>
                          <a:sym typeface="Times New Roman"/>
                        </a:rPr>
                        <a:t>- Cần nhiều bit để biểu diễn giá trị</a:t>
                      </a:r>
                      <a:endParaRPr sz="28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spcBef>
                          <a:spcPts val="0"/>
                        </a:spcBef>
                        <a:spcAft>
                          <a:spcPts val="0"/>
                        </a:spcAft>
                        <a:buNone/>
                      </a:pPr>
                      <a:r>
                        <a:rPr lang="en-US" sz="2800" u="none" cap="none" strike="noStrike">
                          <a:latin typeface="Times New Roman"/>
                          <a:ea typeface="Times New Roman"/>
                          <a:cs typeface="Times New Roman"/>
                          <a:sym typeface="Times New Roman"/>
                        </a:rPr>
                        <a:t>- Tính toán phức tạp</a:t>
                      </a:r>
                      <a:endParaRPr sz="2800" u="none" cap="none" strike="noStrike">
                        <a:latin typeface="Times New Roman"/>
                        <a:ea typeface="Times New Roman"/>
                        <a:cs typeface="Times New Roman"/>
                        <a:sym typeface="Times New Roman"/>
                      </a:endParaRPr>
                    </a:p>
                  </a:txBody>
                  <a:tcPr marT="45725" marB="45725" marR="91450" marL="91450" anchor="ctr"/>
                </a:tc>
              </a:tr>
            </a:tbl>
          </a:graphicData>
        </a:graphic>
      </p:graphicFrame>
      <p:sp>
        <p:nvSpPr>
          <p:cNvPr id="115" name="Google Shape;115;p4"/>
          <p:cNvSpPr txBox="1"/>
          <p:nvPr/>
        </p:nvSpPr>
        <p:spPr>
          <a:xfrm>
            <a:off x="6700603" y="5109147"/>
            <a:ext cx="5148497"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F0000"/>
                </a:solidFill>
                <a:latin typeface="Times New Roman"/>
                <a:ea typeface="Times New Roman"/>
                <a:cs typeface="Times New Roman"/>
                <a:sym typeface="Times New Roman"/>
              </a:rPr>
              <a:t>B</a:t>
            </a:r>
            <a:r>
              <a:rPr b="1" i="0" lang="en-US" sz="3200" u="none" cap="none" strike="noStrike">
                <a:solidFill>
                  <a:schemeClr val="dk1"/>
                </a:solidFill>
                <a:latin typeface="Times New Roman"/>
                <a:ea typeface="Times New Roman"/>
                <a:cs typeface="Times New Roman"/>
                <a:sym typeface="Times New Roman"/>
              </a:rPr>
              <a:t>inary </a:t>
            </a:r>
            <a:r>
              <a:rPr b="1" i="0" lang="en-US" sz="3200" u="none" cap="none" strike="noStrike">
                <a:solidFill>
                  <a:srgbClr val="FF0000"/>
                </a:solidFill>
                <a:latin typeface="Times New Roman"/>
                <a:ea typeface="Times New Roman"/>
                <a:cs typeface="Times New Roman"/>
                <a:sym typeface="Times New Roman"/>
              </a:rPr>
              <a:t>C</a:t>
            </a:r>
            <a:r>
              <a:rPr b="1" i="0" lang="en-US" sz="3200" u="none" cap="none" strike="noStrike">
                <a:solidFill>
                  <a:schemeClr val="dk1"/>
                </a:solidFill>
                <a:latin typeface="Times New Roman"/>
                <a:ea typeface="Times New Roman"/>
                <a:cs typeface="Times New Roman"/>
                <a:sym typeface="Times New Roman"/>
              </a:rPr>
              <a:t>oded </a:t>
            </a:r>
            <a:r>
              <a:rPr b="1" i="0" lang="en-US" sz="3200" u="none" cap="none" strike="noStrike">
                <a:solidFill>
                  <a:srgbClr val="FF0000"/>
                </a:solidFill>
                <a:latin typeface="Times New Roman"/>
                <a:ea typeface="Times New Roman"/>
                <a:cs typeface="Times New Roman"/>
                <a:sym typeface="Times New Roman"/>
              </a:rPr>
              <a:t>D</a:t>
            </a:r>
            <a:r>
              <a:rPr b="1" i="0" lang="en-US" sz="3200" u="none" cap="none" strike="noStrike">
                <a:solidFill>
                  <a:schemeClr val="dk1"/>
                </a:solidFill>
                <a:latin typeface="Times New Roman"/>
                <a:ea typeface="Times New Roman"/>
                <a:cs typeface="Times New Roman"/>
                <a:sym typeface="Times New Roman"/>
              </a:rPr>
              <a:t>ecimal</a:t>
            </a:r>
            <a:endParaRPr/>
          </a:p>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Nhị phân mã hóa thập phân</a:t>
            </a:r>
            <a:endParaRPr b="1" i="0" sz="32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1. BCD (2/3)</a:t>
            </a:r>
            <a:endParaRPr/>
          </a:p>
        </p:txBody>
      </p:sp>
      <p:sp>
        <p:nvSpPr>
          <p:cNvPr id="121" name="Google Shape;121;p5"/>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a:t>BCD (Binary Coded Decimal): Sử dụng mỗi 4 bit để mã hóa duy nhất 1 ký số thập phân.</a:t>
            </a:r>
            <a:endParaRPr/>
          </a:p>
          <a:p>
            <a:pPr indent="0" lvl="0" marL="0" rtl="0" algn="l">
              <a:lnSpc>
                <a:spcPct val="90000"/>
              </a:lnSpc>
              <a:spcBef>
                <a:spcPts val="1000"/>
              </a:spcBef>
              <a:spcAft>
                <a:spcPts val="0"/>
              </a:spcAft>
              <a:buClr>
                <a:schemeClr val="dk1"/>
              </a:buClr>
              <a:buSzPts val="3200"/>
              <a:buNone/>
            </a:pPr>
            <a:r>
              <a:t/>
            </a:r>
            <a:endParaRPr/>
          </a:p>
        </p:txBody>
      </p:sp>
      <p:sp>
        <p:nvSpPr>
          <p:cNvPr id="122" name="Google Shape;122;p5"/>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23" name="Google Shape;123;p5"/>
          <p:cNvGraphicFramePr/>
          <p:nvPr/>
        </p:nvGraphicFramePr>
        <p:xfrm>
          <a:off x="393700" y="2814512"/>
          <a:ext cx="3000000" cy="3000000"/>
        </p:xfrm>
        <a:graphic>
          <a:graphicData uri="http://schemas.openxmlformats.org/drawingml/2006/table">
            <a:tbl>
              <a:tblPr bandRow="1" firstCol="1" firstRow="1">
                <a:noFill/>
                <a:tableStyleId>{D8771BF5-FC72-4F6D-AAEF-CC110EDF1884}</a:tableStyleId>
              </a:tblPr>
              <a:tblGrid>
                <a:gridCol w="2739250"/>
                <a:gridCol w="2113625"/>
                <a:gridCol w="1558975"/>
                <a:gridCol w="2713225"/>
                <a:gridCol w="2213500"/>
              </a:tblGrid>
              <a:tr h="355600">
                <a:tc>
                  <a:txBody>
                    <a:bodyPr/>
                    <a:lstStyle/>
                    <a:p>
                      <a:pPr indent="0" lvl="0" marL="0" marR="0" rtl="0" algn="ctr">
                        <a:lnSpc>
                          <a:spcPct val="150000"/>
                        </a:lnSpc>
                        <a:spcBef>
                          <a:spcPts val="0"/>
                        </a:spcBef>
                        <a:spcAft>
                          <a:spcPts val="0"/>
                        </a:spcAft>
                        <a:buNone/>
                      </a:pPr>
                      <a:r>
                        <a:rPr b="1" lang="en-US" sz="2800" u="none" cap="none" strike="noStrike">
                          <a:latin typeface="Calibri"/>
                          <a:ea typeface="Calibri"/>
                          <a:cs typeface="Calibri"/>
                          <a:sym typeface="Calibri"/>
                        </a:rPr>
                        <a:t>Ký số thập phân</a:t>
                      </a:r>
                      <a:endParaRPr b="1"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Calibri"/>
                          <a:ea typeface="Calibri"/>
                          <a:cs typeface="Calibri"/>
                          <a:sym typeface="Calibri"/>
                        </a:rPr>
                        <a:t>Mã nhị phân</a:t>
                      </a:r>
                      <a:endParaRPr b="1"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Calibri"/>
                          <a:ea typeface="Calibri"/>
                          <a:cs typeface="Calibri"/>
                          <a:sym typeface="Calibri"/>
                        </a:rPr>
                        <a:t> </a:t>
                      </a:r>
                      <a:endParaRPr b="1"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Calibri"/>
                          <a:ea typeface="Calibri"/>
                          <a:cs typeface="Calibri"/>
                          <a:sym typeface="Calibri"/>
                        </a:rPr>
                        <a:t>Ký số thập phân</a:t>
                      </a:r>
                      <a:endParaRPr b="1"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Calibri"/>
                          <a:ea typeface="Calibri"/>
                          <a:cs typeface="Calibri"/>
                          <a:sym typeface="Calibri"/>
                        </a:rPr>
                        <a:t>Mã nhị phân</a:t>
                      </a:r>
                      <a:endParaRPr b="1"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0000</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 </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5</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0101</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1</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0001</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 </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6</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0110</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2</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0010</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 </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7</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0111</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3</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0011</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 </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8</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1000</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4</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0100</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 </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9</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Calibri"/>
                          <a:ea typeface="Calibri"/>
                          <a:cs typeface="Calibri"/>
                          <a:sym typeface="Calibri"/>
                        </a:rPr>
                        <a:t>1001</a:t>
                      </a:r>
                      <a:endParaRPr sz="2800" u="none" cap="none" strike="noStrike">
                        <a:latin typeface="Calibri"/>
                        <a:ea typeface="Calibri"/>
                        <a:cs typeface="Calibri"/>
                        <a:sym typeface="Calibri"/>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1. BCD (3/3) – Ví dụ</a:t>
            </a:r>
            <a:endParaRPr/>
          </a:p>
        </p:txBody>
      </p:sp>
      <p:sp>
        <p:nvSpPr>
          <p:cNvPr id="129" name="Google Shape;129;p6"/>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30" name="Google Shape;130;p6"/>
          <p:cNvGraphicFramePr/>
          <p:nvPr/>
        </p:nvGraphicFramePr>
        <p:xfrm>
          <a:off x="393700" y="1870074"/>
          <a:ext cx="3000000" cy="3000000"/>
        </p:xfrm>
        <a:graphic>
          <a:graphicData uri="http://schemas.openxmlformats.org/drawingml/2006/table">
            <a:tbl>
              <a:tblPr bandRow="1" firstCol="1" firstRow="1">
                <a:noFill/>
                <a:tableStyleId>{D8771BF5-FC72-4F6D-AAEF-CC110EDF1884}</a:tableStyleId>
              </a:tblPr>
              <a:tblGrid>
                <a:gridCol w="1300200"/>
                <a:gridCol w="1768850"/>
                <a:gridCol w="2143600"/>
              </a:tblGrid>
              <a:tr h="89400">
                <a:tc>
                  <a:txBody>
                    <a:bodyPr/>
                    <a:lstStyle/>
                    <a:p>
                      <a:pPr indent="0" lvl="0" marL="0" marR="0" rtl="0" algn="ctr">
                        <a:lnSpc>
                          <a:spcPct val="150000"/>
                        </a:lnSpc>
                        <a:spcBef>
                          <a:spcPts val="0"/>
                        </a:spcBef>
                        <a:spcAft>
                          <a:spcPts val="0"/>
                        </a:spcAft>
                        <a:buNone/>
                      </a:pPr>
                      <a:r>
                        <a:rPr b="1" lang="en-US" sz="2800" u="none" cap="none" strike="noStrike">
                          <a:latin typeface="Times New Roman"/>
                          <a:ea typeface="Times New Roman"/>
                          <a:cs typeface="Times New Roman"/>
                          <a:sym typeface="Times New Roman"/>
                        </a:rPr>
                        <a:t>Giá trị</a:t>
                      </a:r>
                      <a:endParaRPr b="1"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Times New Roman"/>
                          <a:ea typeface="Times New Roman"/>
                          <a:cs typeface="Times New Roman"/>
                          <a:sym typeface="Times New Roman"/>
                        </a:rPr>
                        <a:t>Biểu diễn nhị phân</a:t>
                      </a:r>
                      <a:endParaRPr b="1"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Times New Roman"/>
                          <a:ea typeface="Times New Roman"/>
                          <a:cs typeface="Times New Roman"/>
                          <a:sym typeface="Times New Roman"/>
                        </a:rPr>
                        <a:t>Biểu diễn BCD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4</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a:latin typeface="Times New Roman"/>
                          <a:ea typeface="Times New Roman"/>
                          <a:cs typeface="Times New Roman"/>
                          <a:sym typeface="Times New Roman"/>
                        </a:rPr>
                        <a:t>0100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0100</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8</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10</a:t>
                      </a:r>
                      <a:r>
                        <a:rPr lang="en-US" sz="2800">
                          <a:latin typeface="Times New Roman"/>
                          <a:ea typeface="Times New Roman"/>
                          <a:cs typeface="Times New Roman"/>
                          <a:sym typeface="Times New Roman"/>
                        </a:rPr>
                        <a:t>00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1000</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1010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0001_0000</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15</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a:latin typeface="Times New Roman"/>
                          <a:ea typeface="Times New Roman"/>
                          <a:cs typeface="Times New Roman"/>
                          <a:sym typeface="Times New Roman"/>
                        </a:rPr>
                        <a:t>1111</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0001_0101</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16</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solidFill>
                            <a:srgbClr val="FF0000"/>
                          </a:solidFill>
                          <a:latin typeface="Times New Roman"/>
                          <a:ea typeface="Times New Roman"/>
                          <a:cs typeface="Times New Roman"/>
                          <a:sym typeface="Times New Roman"/>
                        </a:rPr>
                        <a:t>1</a:t>
                      </a:r>
                      <a:r>
                        <a:rPr lang="en-US" sz="2800" u="none" cap="none" strike="noStrike">
                          <a:latin typeface="Times New Roman"/>
                          <a:ea typeface="Times New Roman"/>
                          <a:cs typeface="Times New Roman"/>
                          <a:sym typeface="Times New Roman"/>
                        </a:rPr>
                        <a:t>000</a:t>
                      </a:r>
                      <a:r>
                        <a:rPr lang="en-US" sz="2800">
                          <a:latin typeface="Times New Roman"/>
                          <a:ea typeface="Times New Roman"/>
                          <a:cs typeface="Times New Roman"/>
                          <a:sym typeface="Times New Roman"/>
                        </a:rPr>
                        <a:t>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0001_0110</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31" name="Google Shape;131;p6"/>
          <p:cNvGraphicFramePr/>
          <p:nvPr/>
        </p:nvGraphicFramePr>
        <p:xfrm>
          <a:off x="5882598" y="1870074"/>
          <a:ext cx="3000000" cy="3000000"/>
        </p:xfrm>
        <a:graphic>
          <a:graphicData uri="http://schemas.openxmlformats.org/drawingml/2006/table">
            <a:tbl>
              <a:tblPr bandRow="1" firstCol="1" firstRow="1">
                <a:noFill/>
                <a:tableStyleId>{D8771BF5-FC72-4F6D-AAEF-CC110EDF1884}</a:tableStyleId>
              </a:tblPr>
              <a:tblGrid>
                <a:gridCol w="1475550"/>
                <a:gridCol w="1755875"/>
                <a:gridCol w="2684275"/>
              </a:tblGrid>
              <a:tr h="355600">
                <a:tc>
                  <a:txBody>
                    <a:bodyPr/>
                    <a:lstStyle/>
                    <a:p>
                      <a:pPr indent="0" lvl="0" marL="0" marR="0" rtl="0" algn="ctr">
                        <a:lnSpc>
                          <a:spcPct val="150000"/>
                        </a:lnSpc>
                        <a:spcBef>
                          <a:spcPts val="0"/>
                        </a:spcBef>
                        <a:spcAft>
                          <a:spcPts val="0"/>
                        </a:spcAft>
                        <a:buNone/>
                      </a:pPr>
                      <a:r>
                        <a:rPr b="1" lang="en-US" sz="2800" u="none" cap="none" strike="noStrike">
                          <a:latin typeface="Times New Roman"/>
                          <a:ea typeface="Times New Roman"/>
                          <a:cs typeface="Times New Roman"/>
                          <a:sym typeface="Times New Roman"/>
                        </a:rPr>
                        <a:t>Giá trị</a:t>
                      </a:r>
                      <a:endParaRPr b="1"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Times New Roman"/>
                          <a:ea typeface="Times New Roman"/>
                          <a:cs typeface="Times New Roman"/>
                          <a:sym typeface="Times New Roman"/>
                        </a:rPr>
                        <a:t>Biểu diễn nhị phân</a:t>
                      </a:r>
                      <a:endParaRPr b="1"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2800" u="none" cap="none" strike="noStrike">
                          <a:latin typeface="Times New Roman"/>
                          <a:ea typeface="Times New Roman"/>
                          <a:cs typeface="Times New Roman"/>
                          <a:sym typeface="Times New Roman"/>
                        </a:rPr>
                        <a:t>Biểu diễn BCD</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25</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solidFill>
                            <a:srgbClr val="FF0000"/>
                          </a:solidFill>
                          <a:latin typeface="Times New Roman"/>
                          <a:ea typeface="Times New Roman"/>
                          <a:cs typeface="Times New Roman"/>
                          <a:sym typeface="Times New Roman"/>
                        </a:rPr>
                        <a:t>1</a:t>
                      </a:r>
                      <a:r>
                        <a:rPr lang="en-US" sz="2800" u="none" cap="none" strike="noStrike">
                          <a:latin typeface="Times New Roman"/>
                          <a:ea typeface="Times New Roman"/>
                          <a:cs typeface="Times New Roman"/>
                          <a:sym typeface="Times New Roman"/>
                        </a:rPr>
                        <a:t>1001</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0010_0101</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31</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solidFill>
                            <a:srgbClr val="FF0000"/>
                          </a:solidFill>
                          <a:latin typeface="Times New Roman"/>
                          <a:ea typeface="Times New Roman"/>
                          <a:cs typeface="Times New Roman"/>
                          <a:sym typeface="Times New Roman"/>
                        </a:rPr>
                        <a:t>1</a:t>
                      </a:r>
                      <a:r>
                        <a:rPr lang="en-US" sz="2800" u="none" cap="none" strike="noStrike">
                          <a:latin typeface="Times New Roman"/>
                          <a:ea typeface="Times New Roman"/>
                          <a:cs typeface="Times New Roman"/>
                          <a:sym typeface="Times New Roman"/>
                        </a:rPr>
                        <a:t>1111</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0011_0001</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32</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solidFill>
                            <a:srgbClr val="FF0000"/>
                          </a:solidFill>
                          <a:latin typeface="Times New Roman"/>
                          <a:ea typeface="Times New Roman"/>
                          <a:cs typeface="Times New Roman"/>
                          <a:sym typeface="Times New Roman"/>
                        </a:rPr>
                        <a:t>10</a:t>
                      </a:r>
                      <a:r>
                        <a:rPr lang="en-US" sz="2800" u="none" cap="none" strike="noStrike">
                          <a:latin typeface="Times New Roman"/>
                          <a:ea typeface="Times New Roman"/>
                          <a:cs typeface="Times New Roman"/>
                          <a:sym typeface="Times New Roman"/>
                        </a:rPr>
                        <a:t>0000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0011_0010</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99</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solidFill>
                            <a:srgbClr val="FF0000"/>
                          </a:solidFill>
                          <a:latin typeface="Times New Roman"/>
                          <a:ea typeface="Times New Roman"/>
                          <a:cs typeface="Times New Roman"/>
                          <a:sym typeface="Times New Roman"/>
                        </a:rPr>
                        <a:t>110</a:t>
                      </a:r>
                      <a:r>
                        <a:rPr lang="en-US" sz="2800" u="none" cap="none" strike="noStrike">
                          <a:latin typeface="Times New Roman"/>
                          <a:ea typeface="Times New Roman"/>
                          <a:cs typeface="Times New Roman"/>
                          <a:sym typeface="Times New Roman"/>
                        </a:rPr>
                        <a:t>0011</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1001_1001</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100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solidFill>
                            <a:srgbClr val="FF0000"/>
                          </a:solidFill>
                          <a:latin typeface="Times New Roman"/>
                          <a:ea typeface="Times New Roman"/>
                          <a:cs typeface="Times New Roman"/>
                          <a:sym typeface="Times New Roman"/>
                        </a:rPr>
                        <a:t>110</a:t>
                      </a:r>
                      <a:r>
                        <a:rPr lang="en-US" sz="2800" u="none" cap="none" strike="noStrike">
                          <a:latin typeface="Times New Roman"/>
                          <a:ea typeface="Times New Roman"/>
                          <a:cs typeface="Times New Roman"/>
                          <a:sym typeface="Times New Roman"/>
                        </a:rPr>
                        <a:t>0100</a:t>
                      </a:r>
                      <a:endParaRPr sz="2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800" u="none" cap="none" strike="noStrike">
                          <a:latin typeface="Times New Roman"/>
                          <a:ea typeface="Times New Roman"/>
                          <a:cs typeface="Times New Roman"/>
                          <a:sym typeface="Times New Roman"/>
                        </a:rPr>
                        <a:t>0001_0000_0000</a:t>
                      </a:r>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Quiz 1</a:t>
            </a:r>
            <a:endParaRPr/>
          </a:p>
        </p:txBody>
      </p:sp>
      <p:sp>
        <p:nvSpPr>
          <p:cNvPr id="137" name="Google Shape;137;p7"/>
          <p:cNvSpPr txBox="1"/>
          <p:nvPr>
            <p:ph idx="1" type="body"/>
          </p:nvPr>
        </p:nvSpPr>
        <p:spPr>
          <a:xfrm>
            <a:off x="393700" y="1825625"/>
            <a:ext cx="5702300"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a:t>Nhược điểm của BCD so với nhị phân thông thường là gì?</a:t>
            </a:r>
            <a:endParaRPr/>
          </a:p>
          <a:p>
            <a:pPr indent="-514350" lvl="0" marL="514350" rtl="0" algn="just">
              <a:lnSpc>
                <a:spcPct val="90000"/>
              </a:lnSpc>
              <a:spcBef>
                <a:spcPts val="1000"/>
              </a:spcBef>
              <a:spcAft>
                <a:spcPts val="0"/>
              </a:spcAft>
              <a:buClr>
                <a:schemeClr val="dk1"/>
              </a:buClr>
              <a:buSzPts val="3200"/>
              <a:buAutoNum type="alphaUcPeriod"/>
            </a:pPr>
            <a:r>
              <a:rPr lang="en-US"/>
              <a:t>Dễ hiểu hơn cho con người</a:t>
            </a:r>
            <a:endParaRPr/>
          </a:p>
          <a:p>
            <a:pPr indent="-514350" lvl="0" marL="514350" rtl="0" algn="just">
              <a:lnSpc>
                <a:spcPct val="90000"/>
              </a:lnSpc>
              <a:spcBef>
                <a:spcPts val="1000"/>
              </a:spcBef>
              <a:spcAft>
                <a:spcPts val="0"/>
              </a:spcAft>
              <a:buClr>
                <a:schemeClr val="dk1"/>
              </a:buClr>
              <a:buSzPts val="3200"/>
              <a:buAutoNum type="alphaUcPeriod"/>
            </a:pPr>
            <a:r>
              <a:rPr lang="en-US"/>
              <a:t>Số bit cần sử dụng tăng nhanh hơn khi giá trị cần biểu diễn tăng</a:t>
            </a:r>
            <a:endParaRPr/>
          </a:p>
          <a:p>
            <a:pPr indent="-514350" lvl="0" marL="514350" rtl="0" algn="just">
              <a:lnSpc>
                <a:spcPct val="90000"/>
              </a:lnSpc>
              <a:spcBef>
                <a:spcPts val="1000"/>
              </a:spcBef>
              <a:spcAft>
                <a:spcPts val="0"/>
              </a:spcAft>
              <a:buClr>
                <a:schemeClr val="dk1"/>
              </a:buClr>
              <a:buSzPts val="3200"/>
              <a:buAutoNum type="alphaUcPeriod"/>
            </a:pPr>
            <a:r>
              <a:rPr lang="en-US"/>
              <a:t>Tính toán đơn giản hơn</a:t>
            </a:r>
            <a:endParaRPr/>
          </a:p>
          <a:p>
            <a:pPr indent="-514350" lvl="0" marL="514350" rtl="0" algn="just">
              <a:lnSpc>
                <a:spcPct val="90000"/>
              </a:lnSpc>
              <a:spcBef>
                <a:spcPts val="1000"/>
              </a:spcBef>
              <a:spcAft>
                <a:spcPts val="0"/>
              </a:spcAft>
              <a:buClr>
                <a:schemeClr val="dk1"/>
              </a:buClr>
              <a:buSzPts val="3200"/>
              <a:buAutoNum type="alphaUcPeriod"/>
            </a:pPr>
            <a:r>
              <a:rPr lang="en-US"/>
              <a:t>Cần 4 bit để biểu diễn giá trị 9</a:t>
            </a:r>
            <a:endParaRPr/>
          </a:p>
        </p:txBody>
      </p:sp>
      <p:sp>
        <p:nvSpPr>
          <p:cNvPr id="138" name="Google Shape;138;p7"/>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9" name="Google Shape;139;p7"/>
          <p:cNvSpPr txBox="1"/>
          <p:nvPr/>
        </p:nvSpPr>
        <p:spPr>
          <a:xfrm>
            <a:off x="6121401" y="1825625"/>
            <a:ext cx="5702300"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Nên sử dụng BCD trong trường hợp nào?</a:t>
            </a:r>
            <a:endParaRPr/>
          </a:p>
          <a:p>
            <a:pPr indent="-514350" lvl="0" marL="514350" marR="0" rtl="0" algn="just">
              <a:lnSpc>
                <a:spcPct val="90000"/>
              </a:lnSpc>
              <a:spcBef>
                <a:spcPts val="1000"/>
              </a:spcBef>
              <a:spcAft>
                <a:spcPts val="0"/>
              </a:spcAft>
              <a:buClr>
                <a:schemeClr val="dk1"/>
              </a:buClr>
              <a:buSzPts val="3200"/>
              <a:buFont typeface="Calibri"/>
              <a:buAutoNum type="alphaUcPeriod"/>
            </a:pPr>
            <a:r>
              <a:rPr b="0" i="0" lang="en-US" sz="3200" u="none" cap="none" strike="noStrike">
                <a:solidFill>
                  <a:schemeClr val="dk1"/>
                </a:solidFill>
                <a:latin typeface="Times New Roman"/>
                <a:ea typeface="Times New Roman"/>
                <a:cs typeface="Times New Roman"/>
                <a:sym typeface="Times New Roman"/>
              </a:rPr>
              <a:t>Lưu trữ dữ liệu</a:t>
            </a:r>
            <a:endParaRPr b="0" i="0" sz="3200" u="none" cap="none" strike="noStrike">
              <a:solidFill>
                <a:schemeClr val="dk1"/>
              </a:solidFill>
              <a:latin typeface="Times New Roman"/>
              <a:ea typeface="Times New Roman"/>
              <a:cs typeface="Times New Roman"/>
              <a:sym typeface="Times New Roman"/>
            </a:endParaRPr>
          </a:p>
          <a:p>
            <a:pPr indent="-514350" lvl="0" marL="514350" marR="0" rtl="0" algn="just">
              <a:lnSpc>
                <a:spcPct val="90000"/>
              </a:lnSpc>
              <a:spcBef>
                <a:spcPts val="1000"/>
              </a:spcBef>
              <a:spcAft>
                <a:spcPts val="0"/>
              </a:spcAft>
              <a:buClr>
                <a:schemeClr val="dk1"/>
              </a:buClr>
              <a:buSzPts val="3200"/>
              <a:buFont typeface="Calibri"/>
              <a:buAutoNum type="alphaUcPeriod"/>
            </a:pPr>
            <a:r>
              <a:rPr b="0" i="0" lang="en-US" sz="3200" u="none" cap="none" strike="noStrike">
                <a:solidFill>
                  <a:schemeClr val="dk1"/>
                </a:solidFill>
                <a:latin typeface="Times New Roman"/>
                <a:ea typeface="Times New Roman"/>
                <a:cs typeface="Times New Roman"/>
                <a:sym typeface="Times New Roman"/>
              </a:rPr>
              <a:t>Xử lý dữ liệu</a:t>
            </a:r>
            <a:endParaRPr b="0" i="0" sz="3200" u="none" cap="none" strike="noStrike">
              <a:solidFill>
                <a:schemeClr val="dk1"/>
              </a:solidFill>
              <a:latin typeface="Times New Roman"/>
              <a:ea typeface="Times New Roman"/>
              <a:cs typeface="Times New Roman"/>
              <a:sym typeface="Times New Roman"/>
            </a:endParaRPr>
          </a:p>
          <a:p>
            <a:pPr indent="-514350" lvl="0" marL="514350" marR="0" rtl="0" algn="just">
              <a:lnSpc>
                <a:spcPct val="90000"/>
              </a:lnSpc>
              <a:spcBef>
                <a:spcPts val="1000"/>
              </a:spcBef>
              <a:spcAft>
                <a:spcPts val="0"/>
              </a:spcAft>
              <a:buClr>
                <a:schemeClr val="dk1"/>
              </a:buClr>
              <a:buSzPts val="3200"/>
              <a:buFont typeface="Calibri"/>
              <a:buAutoNum type="alphaUcPeriod"/>
            </a:pPr>
            <a:r>
              <a:rPr b="0" i="0" lang="en-US" sz="3200" u="none" cap="none" strike="noStrike">
                <a:solidFill>
                  <a:schemeClr val="dk1"/>
                </a:solidFill>
                <a:latin typeface="Times New Roman"/>
                <a:ea typeface="Times New Roman"/>
                <a:cs typeface="Times New Roman"/>
                <a:sym typeface="Times New Roman"/>
              </a:rPr>
              <a:t>Xuất dữ liệu</a:t>
            </a:r>
            <a:endParaRPr b="0" i="0" sz="3200" u="none" cap="none" strike="noStrike">
              <a:solidFill>
                <a:schemeClr val="dk1"/>
              </a:solidFill>
              <a:latin typeface="Times New Roman"/>
              <a:ea typeface="Times New Roman"/>
              <a:cs typeface="Times New Roman"/>
              <a:sym typeface="Times New Roman"/>
            </a:endParaRPr>
          </a:p>
          <a:p>
            <a:pPr indent="-514350" lvl="0" marL="514350" marR="0" rtl="0" algn="just">
              <a:lnSpc>
                <a:spcPct val="90000"/>
              </a:lnSpc>
              <a:spcBef>
                <a:spcPts val="1000"/>
              </a:spcBef>
              <a:spcAft>
                <a:spcPts val="0"/>
              </a:spcAft>
              <a:buClr>
                <a:schemeClr val="dk1"/>
              </a:buClr>
              <a:buSzPts val="3200"/>
              <a:buFont typeface="Calibri"/>
              <a:buAutoNum type="alphaUcPeriod"/>
            </a:pPr>
            <a:r>
              <a:rPr b="0" i="0" lang="en-US" sz="3200" u="none" cap="none" strike="noStrike">
                <a:solidFill>
                  <a:schemeClr val="dk1"/>
                </a:solidFill>
                <a:latin typeface="Times New Roman"/>
                <a:ea typeface="Times New Roman"/>
                <a:cs typeface="Times New Roman"/>
                <a:sym typeface="Times New Roman"/>
              </a:rPr>
              <a:t>Truyền dữ liệu</a:t>
            </a:r>
            <a:endParaRPr b="0" i="0" sz="3200" u="none" cap="none" strike="noStrike">
              <a:solidFill>
                <a:schemeClr val="dk1"/>
              </a:solidFill>
              <a:latin typeface="Times New Roman"/>
              <a:ea typeface="Times New Roman"/>
              <a:cs typeface="Times New Roman"/>
              <a:sym typeface="Times New Roman"/>
            </a:endParaRPr>
          </a:p>
          <a:p>
            <a:pPr indent="-311150" lvl="0" marL="514350" marR="0" rtl="0" algn="just">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11150" lvl="0" marL="514350" marR="0" rtl="0" algn="just">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11150" lvl="0" marL="514350" marR="0" rtl="0" algn="just">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Nội dung</a:t>
            </a:r>
            <a:endParaRPr/>
          </a:p>
        </p:txBody>
      </p:sp>
      <p:sp>
        <p:nvSpPr>
          <p:cNvPr id="145" name="Google Shape;145;p8"/>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lt2"/>
              </a:buClr>
              <a:buSzPts val="3200"/>
              <a:buFont typeface="Calibri"/>
              <a:buAutoNum type="arabicPeriod"/>
            </a:pPr>
            <a:r>
              <a:rPr lang="en-US">
                <a:solidFill>
                  <a:schemeClr val="lt2"/>
                </a:solidFill>
              </a:rPr>
              <a:t>BCD (Binary Coded Decimal)</a:t>
            </a:r>
            <a:endParaRPr/>
          </a:p>
          <a:p>
            <a:pPr indent="-514350" lvl="0" marL="514350" rtl="0" algn="l">
              <a:lnSpc>
                <a:spcPct val="90000"/>
              </a:lnSpc>
              <a:spcBef>
                <a:spcPts val="1000"/>
              </a:spcBef>
              <a:spcAft>
                <a:spcPts val="0"/>
              </a:spcAft>
              <a:buClr>
                <a:schemeClr val="dk1"/>
              </a:buClr>
              <a:buSzPts val="3200"/>
              <a:buFont typeface="Calibri"/>
              <a:buAutoNum type="arabicPeriod"/>
            </a:pPr>
            <a:r>
              <a:rPr lang="en-US"/>
              <a:t>Floating point (Dấu chấm động)</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ASCII (American Standard Code for Information Interchange)</a:t>
            </a:r>
            <a:endParaRPr/>
          </a:p>
          <a:p>
            <a:pPr indent="-514350" lvl="0" marL="514350" rtl="0" algn="l">
              <a:lnSpc>
                <a:spcPct val="90000"/>
              </a:lnSpc>
              <a:spcBef>
                <a:spcPts val="1000"/>
              </a:spcBef>
              <a:spcAft>
                <a:spcPts val="0"/>
              </a:spcAft>
              <a:buClr>
                <a:schemeClr val="lt2"/>
              </a:buClr>
              <a:buSzPts val="3200"/>
              <a:buFont typeface="Calibri"/>
              <a:buAutoNum type="arabicPeriod"/>
            </a:pPr>
            <a:r>
              <a:rPr lang="en-US">
                <a:solidFill>
                  <a:schemeClr val="lt2"/>
                </a:solidFill>
              </a:rPr>
              <a:t>Câu hỏi và Bài tập</a:t>
            </a:r>
            <a:endParaRPr>
              <a:solidFill>
                <a:schemeClr val="lt2"/>
              </a:solidFill>
            </a:endParaRPr>
          </a:p>
        </p:txBody>
      </p:sp>
      <p:sp>
        <p:nvSpPr>
          <p:cNvPr id="146" name="Google Shape;146;p8"/>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393701" y="365125"/>
            <a:ext cx="11430000" cy="1325563"/>
          </a:xfrm>
          <a:prstGeom prst="rect">
            <a:avLst/>
          </a:prstGeom>
          <a:solidFill>
            <a:srgbClr val="0070C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2. Floating Point (1/4)</a:t>
            </a:r>
            <a:endParaRPr/>
          </a:p>
        </p:txBody>
      </p:sp>
      <p:sp>
        <p:nvSpPr>
          <p:cNvPr id="152" name="Google Shape;152;p9"/>
          <p:cNvSpPr txBox="1"/>
          <p:nvPr>
            <p:ph idx="1" type="body"/>
          </p:nvPr>
        </p:nvSpPr>
        <p:spPr>
          <a:xfrm>
            <a:off x="393700" y="1825625"/>
            <a:ext cx="11430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Làm sao để biểu diễn các giá trị thực? ±5.25?</a:t>
            </a:r>
            <a:endParaRPr/>
          </a:p>
          <a:p>
            <a:pPr indent="-228600" lvl="1" marL="685800" rtl="0" algn="l">
              <a:lnSpc>
                <a:spcPct val="90000"/>
              </a:lnSpc>
              <a:spcBef>
                <a:spcPts val="500"/>
              </a:spcBef>
              <a:spcAft>
                <a:spcPts val="0"/>
              </a:spcAft>
              <a:buClr>
                <a:schemeClr val="dk1"/>
              </a:buClr>
              <a:buSzPts val="2800"/>
              <a:buChar char="⮚"/>
            </a:pPr>
            <a:r>
              <a:rPr lang="en-US"/>
              <a:t>±5.25 = ±(2</a:t>
            </a:r>
            <a:r>
              <a:rPr baseline="30000" lang="en-US"/>
              <a:t>2</a:t>
            </a:r>
            <a:r>
              <a:rPr lang="en-US"/>
              <a:t> + 2</a:t>
            </a:r>
            <a:r>
              <a:rPr baseline="30000" lang="en-US"/>
              <a:t>0</a:t>
            </a:r>
            <a:r>
              <a:rPr lang="en-US"/>
              <a:t> + 2</a:t>
            </a:r>
            <a:r>
              <a:rPr baseline="30000" lang="en-US"/>
              <a:t>-2</a:t>
            </a:r>
            <a:r>
              <a:rPr lang="en-US"/>
              <a:t>)→ ±101</a:t>
            </a:r>
            <a:r>
              <a:rPr lang="en-US">
                <a:solidFill>
                  <a:srgbClr val="FF0000"/>
                </a:solidFill>
              </a:rPr>
              <a:t>.</a:t>
            </a:r>
            <a:r>
              <a:rPr lang="en-US"/>
              <a:t>01</a:t>
            </a:r>
            <a:endParaRPr/>
          </a:p>
          <a:p>
            <a:pPr indent="-228600" lvl="0" marL="228600" rtl="0" algn="l">
              <a:lnSpc>
                <a:spcPct val="90000"/>
              </a:lnSpc>
              <a:spcBef>
                <a:spcPts val="1000"/>
              </a:spcBef>
              <a:spcAft>
                <a:spcPts val="0"/>
              </a:spcAft>
              <a:buClr>
                <a:schemeClr val="dk1"/>
              </a:buClr>
              <a:buSzPts val="3200"/>
              <a:buChar char="•"/>
            </a:pPr>
            <a:r>
              <a:rPr lang="en-US"/>
              <a:t>Làm sao để biểu diễn dấu chấm (.)? 0 hay1?</a:t>
            </a:r>
            <a:endParaRPr/>
          </a:p>
          <a:p>
            <a:pPr indent="-228600" lvl="1" marL="685800" rtl="0" algn="l">
              <a:lnSpc>
                <a:spcPct val="90000"/>
              </a:lnSpc>
              <a:spcBef>
                <a:spcPts val="500"/>
              </a:spcBef>
              <a:spcAft>
                <a:spcPts val="0"/>
              </a:spcAft>
              <a:buClr>
                <a:schemeClr val="dk1"/>
              </a:buClr>
              <a:buSzPts val="2800"/>
              <a:buChar char="⮚"/>
            </a:pPr>
            <a:r>
              <a:rPr lang="en-US"/>
              <a:t>Chuẩn hóa: Trước dấu chấm (.) chỉ được biểu diễn 1 ký số khác 0</a:t>
            </a:r>
            <a:endParaRPr/>
          </a:p>
          <a:p>
            <a:pPr indent="-228600" lvl="1" marL="685800" rtl="0" algn="l">
              <a:lnSpc>
                <a:spcPct val="90000"/>
              </a:lnSpc>
              <a:spcBef>
                <a:spcPts val="500"/>
              </a:spcBef>
              <a:spcAft>
                <a:spcPts val="0"/>
              </a:spcAft>
              <a:buClr>
                <a:schemeClr val="dk1"/>
              </a:buClr>
              <a:buSzPts val="2800"/>
              <a:buChar char="⮚"/>
            </a:pPr>
            <a:r>
              <a:rPr lang="en-US"/>
              <a:t>±101</a:t>
            </a:r>
            <a:r>
              <a:rPr lang="en-US">
                <a:solidFill>
                  <a:srgbClr val="FF0000"/>
                </a:solidFill>
              </a:rPr>
              <a:t>.</a:t>
            </a:r>
            <a:r>
              <a:rPr lang="en-US"/>
              <a:t>01 = ±1.0101 x 2</a:t>
            </a:r>
            <a:r>
              <a:rPr baseline="30000" lang="en-US">
                <a:solidFill>
                  <a:srgbClr val="FF0000"/>
                </a:solidFill>
              </a:rPr>
              <a:t>2</a:t>
            </a:r>
            <a:endParaRPr/>
          </a:p>
          <a:p>
            <a:pPr indent="-228600" lvl="2" marL="1143000" rtl="0" algn="l">
              <a:lnSpc>
                <a:spcPct val="90000"/>
              </a:lnSpc>
              <a:spcBef>
                <a:spcPts val="500"/>
              </a:spcBef>
              <a:spcAft>
                <a:spcPts val="0"/>
              </a:spcAft>
              <a:buClr>
                <a:schemeClr val="dk1"/>
              </a:buClr>
              <a:buSzPts val="2400"/>
              <a:buChar char="✔"/>
            </a:pPr>
            <a:r>
              <a:rPr lang="en-US"/>
              <a:t>Không cần phải biểu diễn bit trước dấu chấm vì chắc chắn là </a:t>
            </a:r>
            <a:r>
              <a:rPr b="1" lang="en-US">
                <a:solidFill>
                  <a:srgbClr val="FF0000"/>
                </a:solidFill>
              </a:rPr>
              <a:t>1</a:t>
            </a:r>
            <a:r>
              <a:rPr lang="en-US"/>
              <a:t>.</a:t>
            </a:r>
            <a:endParaRPr/>
          </a:p>
          <a:p>
            <a:pPr indent="-228600" lvl="2" marL="1143000" rtl="0" algn="l">
              <a:lnSpc>
                <a:spcPct val="90000"/>
              </a:lnSpc>
              <a:spcBef>
                <a:spcPts val="500"/>
              </a:spcBef>
              <a:spcAft>
                <a:spcPts val="0"/>
              </a:spcAft>
              <a:buClr>
                <a:schemeClr val="dk1"/>
              </a:buClr>
              <a:buSzPts val="2400"/>
              <a:buChar char="✔"/>
            </a:pPr>
            <a:r>
              <a:rPr lang="en-US"/>
              <a:t>Phần sau dấu chấm? Bao nhiêu bit? Phương pháp biểu diễn?</a:t>
            </a:r>
            <a:endParaRPr/>
          </a:p>
          <a:p>
            <a:pPr indent="-228600" lvl="2" marL="1143000" rtl="0" algn="l">
              <a:lnSpc>
                <a:spcPct val="90000"/>
              </a:lnSpc>
              <a:spcBef>
                <a:spcPts val="500"/>
              </a:spcBef>
              <a:spcAft>
                <a:spcPts val="0"/>
              </a:spcAft>
              <a:buClr>
                <a:schemeClr val="dk1"/>
              </a:buClr>
              <a:buSzPts val="2400"/>
              <a:buChar char="✔"/>
            </a:pPr>
            <a:r>
              <a:rPr lang="en-US"/>
              <a:t>Số mũ nhị phân? Là số nguyên! Bao nhiêu bit? Phương pháp biểu diễn?</a:t>
            </a:r>
            <a:endParaRPr/>
          </a:p>
          <a:p>
            <a:pPr indent="-228600" lvl="2" marL="1143000" rtl="0" algn="l">
              <a:lnSpc>
                <a:spcPct val="90000"/>
              </a:lnSpc>
              <a:spcBef>
                <a:spcPts val="500"/>
              </a:spcBef>
              <a:spcAft>
                <a:spcPts val="0"/>
              </a:spcAft>
              <a:buClr>
                <a:schemeClr val="dk1"/>
              </a:buClr>
              <a:buSzPts val="2400"/>
              <a:buChar char="✔"/>
            </a:pPr>
            <a:r>
              <a:rPr lang="en-US"/>
              <a:t>Dấu? Có thể + hoặc -</a:t>
            </a:r>
            <a:endParaRPr/>
          </a:p>
        </p:txBody>
      </p:sp>
      <p:sp>
        <p:nvSpPr>
          <p:cNvPr id="153" name="Google Shape;153;p9"/>
          <p:cNvSpPr txBox="1"/>
          <p:nvPr>
            <p:ph idx="12" type="sldNum"/>
          </p:nvPr>
        </p:nvSpPr>
        <p:spPr>
          <a:xfrm>
            <a:off x="393700" y="6356349"/>
            <a:ext cx="2774503" cy="36512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2014-09-08T08:32:30Z</dcterms:created>
  <dc:creator>Đại Dương Trần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0x0101009CA35CB3A08FDC49A74AFB19ED6C7BEC</vt:lpwstr>
  </property>
</Properties>
</file>