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318" r:id="rId2"/>
    <p:sldId id="299" r:id="rId3"/>
    <p:sldId id="300" r:id="rId4"/>
    <p:sldId id="303" r:id="rId5"/>
    <p:sldId id="304" r:id="rId6"/>
    <p:sldId id="319" r:id="rId7"/>
    <p:sldId id="307" r:id="rId8"/>
    <p:sldId id="308" r:id="rId9"/>
    <p:sldId id="305" r:id="rId10"/>
    <p:sldId id="306" r:id="rId11"/>
    <p:sldId id="309" r:id="rId12"/>
    <p:sldId id="310" r:id="rId13"/>
    <p:sldId id="311" r:id="rId14"/>
    <p:sldId id="312" r:id="rId15"/>
    <p:sldId id="314" r:id="rId16"/>
    <p:sldId id="315" r:id="rId17"/>
    <p:sldId id="317" r:id="rId18"/>
    <p:sldId id="316" r:id="rId19"/>
    <p:sldId id="320" r:id="rId20"/>
    <p:sldId id="301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BA631-7FAE-4552-AB0C-453EE0E63F65}" v="4" dt="2022-03-29T00:39:41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910" autoAdjust="0"/>
  </p:normalViewPr>
  <p:slideViewPr>
    <p:cSldViewPr snapToGrid="0" showGuides="1">
      <p:cViewPr varScale="1">
        <p:scale>
          <a:sx n="60" d="100"/>
          <a:sy n="60" d="100"/>
        </p:scale>
        <p:origin x="1140" y="72"/>
      </p:cViewPr>
      <p:guideLst>
        <p:guide orient="horz" pos="220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Quang Nguyên" userId="5f142fee-2e11-4059-9fb0-c7a196d9ae6b" providerId="ADAL" clId="{09DBA631-7FAE-4552-AB0C-453EE0E63F65}"/>
    <pc:docChg chg="modSld">
      <pc:chgData name="Trần Quang Nguyên" userId="5f142fee-2e11-4059-9fb0-c7a196d9ae6b" providerId="ADAL" clId="{09DBA631-7FAE-4552-AB0C-453EE0E63F65}" dt="2022-03-29T00:39:41.793" v="3" actId="20577"/>
      <pc:docMkLst>
        <pc:docMk/>
      </pc:docMkLst>
      <pc:sldChg chg="modSp">
        <pc:chgData name="Trần Quang Nguyên" userId="5f142fee-2e11-4059-9fb0-c7a196d9ae6b" providerId="ADAL" clId="{09DBA631-7FAE-4552-AB0C-453EE0E63F65}" dt="2022-03-29T00:39:41.793" v="3" actId="20577"/>
        <pc:sldMkLst>
          <pc:docMk/>
          <pc:sldMk cId="2202541139" sldId="311"/>
        </pc:sldMkLst>
        <pc:spChg chg="mod">
          <ac:chgData name="Trần Quang Nguyên" userId="5f142fee-2e11-4059-9fb0-c7a196d9ae6b" providerId="ADAL" clId="{09DBA631-7FAE-4552-AB0C-453EE0E63F65}" dt="2022-03-29T00:39:41.793" v="3" actId="20577"/>
          <ac:spMkLst>
            <pc:docMk/>
            <pc:sldMk cId="2202541139" sldId="311"/>
            <ac:spMk id="3" creationId="{96D1D581-471C-4BF8-88F1-D2859C72BD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06200-1DFF-45C5-BD5E-A313E125BE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BEDE5-6239-4ECB-ABE4-429C7A23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Mẹo</a:t>
            </a:r>
            <a:r>
              <a:rPr lang="en-US" dirty="0"/>
              <a:t>: Khi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7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3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18/09/2014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3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3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5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365125"/>
            <a:ext cx="11430000" cy="1325563"/>
          </a:xfrm>
          <a:solidFill>
            <a:srgbClr val="0070C0"/>
          </a:solidFill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35133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3700" y="6356349"/>
            <a:ext cx="2774503" cy="365125"/>
          </a:xfrm>
          <a:solidFill>
            <a:srgbClr val="0070C0"/>
          </a:solidFill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2AE218-371A-43D2-B319-7311F80807B5}"/>
              </a:ext>
            </a:extLst>
          </p:cNvPr>
          <p:cNvSpPr txBox="1">
            <a:spLocks/>
          </p:cNvSpPr>
          <p:nvPr userDrawn="1"/>
        </p:nvSpPr>
        <p:spPr>
          <a:xfrm>
            <a:off x="3168203" y="6356349"/>
            <a:ext cx="5880994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IT012 –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/>
              <a:t> II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4CDDF9-9C66-4D7D-BC67-8BDD21A6D2F2}"/>
              </a:ext>
            </a:extLst>
          </p:cNvPr>
          <p:cNvSpPr txBox="1">
            <a:spLocks/>
          </p:cNvSpPr>
          <p:nvPr userDrawn="1"/>
        </p:nvSpPr>
        <p:spPr>
          <a:xfrm>
            <a:off x="9049197" y="6356349"/>
            <a:ext cx="2774503" cy="36512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5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5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54907"/>
            <a:ext cx="12192000" cy="2960172"/>
          </a:xfrm>
          <a:solidFill>
            <a:srgbClr val="0070C0"/>
          </a:solidFill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IT012 – TỔ CHỨC VÀ CẤU TRÚC MÁY TÍNH II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CH</a:t>
            </a:r>
            <a:r>
              <a:rPr lang="vi-VN" sz="6700" b="1" dirty="0">
                <a:solidFill>
                  <a:schemeClr val="bg1"/>
                </a:solidFill>
              </a:rPr>
              <a:t>Ư</a:t>
            </a:r>
            <a:r>
              <a:rPr lang="en-US" sz="6700" b="1" dirty="0">
                <a:solidFill>
                  <a:schemeClr val="bg1"/>
                </a:solidFill>
              </a:rPr>
              <a:t>ƠNG 3</a:t>
            </a:r>
            <a:br>
              <a:rPr lang="en-US" sz="67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ĐẠI SỐ BOOLEAN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83C501-9AE8-42EF-8AC0-ACF0F1C6C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01"/>
          <a:stretch/>
        </p:blipFill>
        <p:spPr bwMode="auto">
          <a:xfrm>
            <a:off x="1" y="1"/>
            <a:ext cx="1663699" cy="168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UIT Web Transparent">
            <a:extLst>
              <a:ext uri="{FF2B5EF4-FFF2-40B4-BE49-F238E27FC236}">
                <a16:creationId xmlns:a16="http://schemas.microsoft.com/office/drawing/2014/main" id="{1C195F45-F07A-48D1-B62C-A60DC67A9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07"/>
          <a:stretch/>
        </p:blipFill>
        <p:spPr bwMode="auto">
          <a:xfrm>
            <a:off x="10115549" y="0"/>
            <a:ext cx="207645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773785-3917-4FA7-8CE0-298C8461DB68}"/>
              </a:ext>
            </a:extLst>
          </p:cNvPr>
          <p:cNvSpPr txBox="1"/>
          <p:nvPr/>
        </p:nvSpPr>
        <p:spPr>
          <a:xfrm>
            <a:off x="1827267" y="254347"/>
            <a:ext cx="85374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CÔNG NGHỆ THÔNG TIN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MÁY TÍNH</a:t>
            </a:r>
          </a:p>
        </p:txBody>
      </p:sp>
    </p:spTree>
    <p:extLst>
      <p:ext uri="{BB962C8B-B14F-4D97-AF65-F5344CB8AC3E}">
        <p14:creationId xmlns:p14="http://schemas.microsoft.com/office/powerpoint/2010/main" val="26046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83"/>
    </mc:Choice>
    <mc:Fallback xmlns="">
      <p:transition spd="slow" advTm="403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3B6B-2BBC-4ECB-B281-39EEE7DF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Đại </a:t>
            </a:r>
            <a:r>
              <a:rPr lang="en-US" dirty="0" err="1"/>
              <a:t>số</a:t>
            </a:r>
            <a:r>
              <a:rPr lang="en-US" dirty="0"/>
              <a:t> Boolean </a:t>
            </a:r>
            <a:r>
              <a:rPr lang="en-US"/>
              <a:t>(5/5) </a:t>
            </a:r>
            <a:r>
              <a:rPr lang="en-US" dirty="0"/>
              <a:t>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0CC6-A896-44C4-A78C-F6760223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625"/>
            <a:ext cx="5702300" cy="4351338"/>
          </a:xfrm>
        </p:spPr>
        <p:txBody>
          <a:bodyPr/>
          <a:lstStyle/>
          <a:p>
            <a:pPr lvl="0"/>
            <a:r>
              <a:rPr lang="vi-VN" dirty="0"/>
              <a:t>Định lý 1: Tính lũy đẳng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+ </a:t>
            </a:r>
            <a:r>
              <a:rPr lang="vi-VN" i="1" dirty="0"/>
              <a:t>x</a:t>
            </a:r>
            <a:r>
              <a:rPr lang="vi-VN" dirty="0"/>
              <a:t> = </a:t>
            </a:r>
            <a:r>
              <a:rPr lang="vi-VN" i="1" dirty="0"/>
              <a:t>x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∙ </a:t>
            </a:r>
            <a:r>
              <a:rPr lang="vi-VN" i="1" dirty="0"/>
              <a:t>x</a:t>
            </a:r>
            <a:r>
              <a:rPr lang="vi-VN" dirty="0"/>
              <a:t> = </a:t>
            </a:r>
            <a:r>
              <a:rPr lang="vi-VN" i="1" dirty="0"/>
              <a:t>x</a:t>
            </a:r>
            <a:endParaRPr lang="en-US" dirty="0"/>
          </a:p>
          <a:p>
            <a:pPr lvl="0"/>
            <a:r>
              <a:rPr lang="vi-VN" dirty="0"/>
              <a:t>Định lý 2: Tính nuốt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+ 1 = 1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∙ 0 = 0</a:t>
            </a:r>
            <a:endParaRPr lang="en-US" dirty="0"/>
          </a:p>
          <a:p>
            <a:pPr lvl="0"/>
            <a:r>
              <a:rPr lang="vi-VN" dirty="0"/>
              <a:t>Định lý 3: Tính hấp thụ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+ </a:t>
            </a:r>
            <a:r>
              <a:rPr lang="vi-VN" i="1" dirty="0"/>
              <a:t>x</a:t>
            </a:r>
            <a:r>
              <a:rPr lang="vi-VN" dirty="0"/>
              <a:t> ∙ </a:t>
            </a:r>
            <a:r>
              <a:rPr lang="vi-VN" i="1" dirty="0"/>
              <a:t>y</a:t>
            </a:r>
            <a:r>
              <a:rPr lang="vi-VN" dirty="0"/>
              <a:t> = </a:t>
            </a:r>
            <a:r>
              <a:rPr lang="vi-VN" i="1" dirty="0"/>
              <a:t>x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(</a:t>
            </a:r>
            <a:r>
              <a:rPr lang="vi-VN" i="1" dirty="0"/>
              <a:t>x</a:t>
            </a:r>
            <a:r>
              <a:rPr lang="vi-VN" dirty="0"/>
              <a:t> + </a:t>
            </a:r>
            <a:r>
              <a:rPr lang="vi-VN" i="1" dirty="0"/>
              <a:t>y</a:t>
            </a:r>
            <a:r>
              <a:rPr lang="vi-VN" dirty="0"/>
              <a:t>) = </a:t>
            </a:r>
            <a:r>
              <a:rPr lang="vi-VN" i="1" dirty="0"/>
              <a:t>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E3651-BE1D-4101-9743-AB1019F5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712F0BE-0E08-4B24-983F-887261CD5C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25625"/>
                <a:ext cx="57023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vi-VN" dirty="0"/>
                  <a:t>Định lý 4: Tính phủ định của phủ định</a:t>
                </a:r>
                <a:r>
                  <a:rPr lang="en-US" dirty="0"/>
                  <a:t>: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vi-VN" i="1"/>
                              <m:t>x</m:t>
                            </m:r>
                          </m:e>
                        </m:acc>
                      </m:e>
                    </m:acc>
                  </m:oMath>
                </a14:m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0"/>
                <a:r>
                  <a:rPr lang="vi-VN" dirty="0"/>
                  <a:t>Định lý 5: Tính kết hợp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(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z</a:t>
                </a:r>
                <a:r>
                  <a:rPr lang="vi-VN" dirty="0"/>
                  <a:t>) = (</a:t>
                </a:r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) + </a:t>
                </a:r>
                <a:r>
                  <a:rPr lang="vi-VN" i="1" dirty="0"/>
                  <a:t>z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(</a:t>
                </a:r>
                <a:r>
                  <a:rPr lang="vi-VN" i="1" dirty="0"/>
                  <a:t>y</a:t>
                </a:r>
                <a:r>
                  <a:rPr lang="vi-VN" dirty="0"/>
                  <a:t> ∙ </a:t>
                </a:r>
                <a:r>
                  <a:rPr lang="vi-VN" i="1" dirty="0"/>
                  <a:t>z</a:t>
                </a:r>
                <a:r>
                  <a:rPr lang="vi-VN" dirty="0"/>
                  <a:t>) = (</a:t>
                </a:r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y</a:t>
                </a:r>
                <a:r>
                  <a:rPr lang="vi-VN" dirty="0"/>
                  <a:t>)</a:t>
                </a:r>
                <a:r>
                  <a:rPr lang="vi-VN" i="1" dirty="0"/>
                  <a:t>z</a:t>
                </a:r>
                <a:endParaRPr lang="en-US" dirty="0"/>
              </a:p>
              <a:p>
                <a:pPr lvl="0"/>
                <a:r>
                  <a:rPr lang="vi-VN" dirty="0"/>
                  <a:t>Định lý 6: Định lý De-Morgan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  <m:r>
                          <m:rPr>
                            <m:nor/>
                          </m:rPr>
                          <a:rPr lang="vi-VN" i="1"/>
                          <m:t> + </m:t>
                        </m:r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i="1"/>
                      <m:t> 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  <m:r>
                          <m:rPr>
                            <m:nor/>
                          </m:rPr>
                          <a:rPr lang="vi-VN" i="1"/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vi-VN"/>
                      <m:t> ∙ </m:t>
                    </m:r>
                    <m:r>
                      <m:rPr>
                        <m:nor/>
                      </m:rPr>
                      <a:rPr lang="vi-VN" i="1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  <m:r>
                          <m:rPr>
                            <m:nor/>
                          </m:rPr>
                          <a:rPr lang="vi-VN" i="1"/>
                          <m:t> </m:t>
                        </m:r>
                        <m:r>
                          <m:rPr>
                            <m:nor/>
                          </m:rPr>
                          <a:rPr lang="vi-VN"/>
                          <m:t>∙</m:t>
                        </m:r>
                        <m:r>
                          <m:rPr>
                            <m:nor/>
                          </m:rPr>
                          <a:rPr lang="vi-VN" i="1"/>
                          <m:t> </m:t>
                        </m:r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i="1"/>
                      <m:t> 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  <m:r>
                          <m:rPr>
                            <m:nor/>
                          </m:rPr>
                          <a:rPr lang="vi-VN" i="1"/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vi-VN"/>
                      <m:t> + </m:t>
                    </m:r>
                    <m:r>
                      <m:rPr>
                        <m:nor/>
                      </m:rPr>
                      <a:rPr lang="vi-VN" i="1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712F0BE-0E08-4B24-983F-887261CD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5"/>
                <a:ext cx="5702300" cy="4351338"/>
              </a:xfrm>
              <a:prstGeom prst="rect">
                <a:avLst/>
              </a:prstGeom>
              <a:blipFill>
                <a:blip r:embed="rId2"/>
                <a:stretch>
                  <a:fillRect l="-2460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89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F718-CBB2-4B07-B8F5-7F627DB9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3EEDEA-3350-4447-873E-651CE42E2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825625"/>
                <a:ext cx="6544512" cy="2987007"/>
              </a:xfrm>
            </p:spPr>
            <p:txBody>
              <a:bodyPr/>
              <a:lstStyle/>
              <a:p>
                <a:r>
                  <a:rPr lang="vi-VN" dirty="0"/>
                  <a:t>Tiên đề 2: Tồn tại phần tử trung hòa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1 = 1 ∙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+ 0 = 0 +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r>
                  <a:rPr lang="en-US" dirty="0" err="1"/>
                  <a:t>Tiên</a:t>
                </a:r>
                <a:r>
                  <a:rPr lang="en-US" dirty="0"/>
                  <a:t> </a:t>
                </a:r>
                <a:r>
                  <a:rPr lang="en-US" dirty="0" err="1"/>
                  <a:t>đề</a:t>
                </a:r>
                <a:r>
                  <a:rPr lang="en-US" dirty="0"/>
                  <a:t> 5: </a:t>
                </a:r>
                <a:r>
                  <a:rPr lang="en-US" dirty="0" err="1"/>
                  <a:t>Tồn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bù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∙ </a:t>
                </a:r>
                <a:r>
                  <a:rPr lang="vi-VN" i="1" dirty="0"/>
                  <a:t>x</a:t>
                </a:r>
                <a:r>
                  <a:rPr lang="vi-VN" dirty="0"/>
                  <a:t> = 0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r>
                  <a:rPr lang="vi-VN" dirty="0"/>
                  <a:t> =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3EEDEA-3350-4447-873E-651CE42E2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825625"/>
                <a:ext cx="6544512" cy="2987007"/>
              </a:xfrm>
              <a:blipFill>
                <a:blip r:embed="rId2"/>
                <a:stretch>
                  <a:fillRect l="-2144" t="-4490" b="-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5B216-1AAF-4029-B3C9-2372670B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64603E-ABDC-43A8-BA82-8439441E0DE5}"/>
              </a:ext>
            </a:extLst>
          </p:cNvPr>
          <p:cNvSpPr txBox="1">
            <a:spLocks/>
          </p:cNvSpPr>
          <p:nvPr/>
        </p:nvSpPr>
        <p:spPr>
          <a:xfrm>
            <a:off x="7243011" y="1825625"/>
            <a:ext cx="458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vi-VN"/>
              <a:t>Định lý 1: Tính lũy đẳng</a:t>
            </a:r>
            <a:endParaRPr lang="en-US"/>
          </a:p>
          <a:p>
            <a:pPr lvl="1"/>
            <a:r>
              <a:rPr lang="vi-VN" i="1"/>
              <a:t>x</a:t>
            </a:r>
            <a:r>
              <a:rPr lang="vi-VN"/>
              <a:t> + </a:t>
            </a:r>
            <a:r>
              <a:rPr lang="vi-VN" i="1"/>
              <a:t>x</a:t>
            </a:r>
            <a:r>
              <a:rPr lang="vi-VN"/>
              <a:t> = </a:t>
            </a:r>
            <a:r>
              <a:rPr lang="vi-VN" i="1"/>
              <a:t>x</a:t>
            </a:r>
            <a:endParaRPr lang="en-US"/>
          </a:p>
          <a:p>
            <a:pPr lvl="1"/>
            <a:r>
              <a:rPr lang="vi-VN" i="1"/>
              <a:t>x</a:t>
            </a:r>
            <a:r>
              <a:rPr lang="vi-VN"/>
              <a:t> ∙ </a:t>
            </a:r>
            <a:r>
              <a:rPr lang="vi-VN" i="1"/>
              <a:t>x</a:t>
            </a:r>
            <a:r>
              <a:rPr lang="vi-VN"/>
              <a:t> = </a:t>
            </a:r>
            <a:r>
              <a:rPr lang="vi-VN" i="1"/>
              <a:t>x</a:t>
            </a:r>
            <a:endParaRPr lang="en-US"/>
          </a:p>
          <a:p>
            <a:pPr lvl="0"/>
            <a:r>
              <a:rPr lang="vi-VN"/>
              <a:t>Định lý 2: Tính nuốt</a:t>
            </a:r>
            <a:endParaRPr lang="en-US"/>
          </a:p>
          <a:p>
            <a:pPr lvl="1"/>
            <a:r>
              <a:rPr lang="vi-VN" i="1"/>
              <a:t>x</a:t>
            </a:r>
            <a:r>
              <a:rPr lang="vi-VN"/>
              <a:t> + 1 = 1</a:t>
            </a:r>
            <a:endParaRPr lang="en-US"/>
          </a:p>
          <a:p>
            <a:pPr lvl="1"/>
            <a:r>
              <a:rPr lang="vi-VN" i="1"/>
              <a:t>x</a:t>
            </a:r>
            <a:r>
              <a:rPr lang="vi-VN"/>
              <a:t> ∙ 0 = 0</a:t>
            </a:r>
            <a:endParaRPr lang="en-US"/>
          </a:p>
          <a:p>
            <a:pPr lvl="0"/>
            <a:r>
              <a:rPr lang="vi-VN"/>
              <a:t>Định lý 3: Tính hấp thụ</a:t>
            </a:r>
            <a:endParaRPr lang="en-US"/>
          </a:p>
          <a:p>
            <a:pPr lvl="1"/>
            <a:r>
              <a:rPr lang="vi-VN" i="1"/>
              <a:t>x</a:t>
            </a:r>
            <a:r>
              <a:rPr lang="vi-VN"/>
              <a:t> + </a:t>
            </a:r>
            <a:r>
              <a:rPr lang="vi-VN" i="1"/>
              <a:t>x</a:t>
            </a:r>
            <a:r>
              <a:rPr lang="vi-VN"/>
              <a:t> ∙ </a:t>
            </a:r>
            <a:r>
              <a:rPr lang="vi-VN" i="1"/>
              <a:t>y</a:t>
            </a:r>
            <a:r>
              <a:rPr lang="vi-VN"/>
              <a:t> = </a:t>
            </a:r>
            <a:r>
              <a:rPr lang="vi-VN" i="1"/>
              <a:t>x</a:t>
            </a:r>
            <a:endParaRPr lang="en-US"/>
          </a:p>
          <a:p>
            <a:pPr lvl="1"/>
            <a:r>
              <a:rPr lang="vi-VN" i="1"/>
              <a:t>x</a:t>
            </a:r>
            <a:r>
              <a:rPr lang="vi-VN"/>
              <a:t>(</a:t>
            </a:r>
            <a:r>
              <a:rPr lang="vi-VN" i="1"/>
              <a:t>x</a:t>
            </a:r>
            <a:r>
              <a:rPr lang="vi-VN"/>
              <a:t> + </a:t>
            </a:r>
            <a:r>
              <a:rPr lang="vi-VN" i="1"/>
              <a:t>y</a:t>
            </a:r>
            <a:r>
              <a:rPr lang="vi-VN"/>
              <a:t>) = </a:t>
            </a:r>
            <a:r>
              <a:rPr lang="vi-VN" i="1"/>
              <a:t>x</a:t>
            </a:r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EF789-51C6-4CB7-8E45-064C0E7576FB}"/>
              </a:ext>
            </a:extLst>
          </p:cNvPr>
          <p:cNvSpPr txBox="1"/>
          <p:nvPr/>
        </p:nvSpPr>
        <p:spPr>
          <a:xfrm>
            <a:off x="406401" y="4812632"/>
            <a:ext cx="6836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 </a:t>
            </a:r>
            <a:r>
              <a:rPr lang="vi-V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luận lý là </a:t>
            </a:r>
            <a:r>
              <a:rPr lang="vi-V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giảm số lượng tổng/tích hoặc số lượng biến hoặc phần bù của nó trong mỗi tổng/tích</a:t>
            </a:r>
            <a:endParaRPr 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9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8D91-5DFF-4D21-88DF-73556530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D872B-36D1-4AF4-8174-B1DE19055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700" y="1825625"/>
                <a:ext cx="5702300" cy="3042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i="1"/>
                        <m:t>f</m:t>
                      </m:r>
                      <m:r>
                        <m:rPr>
                          <m:nor/>
                        </m:rPr>
                        <a:rPr lang="vi-VN" i="1"/>
                        <m:t>(</m:t>
                      </m:r>
                      <m:r>
                        <m:rPr>
                          <m:nor/>
                        </m:rPr>
                        <a:rPr lang="vi-VN" i="1"/>
                        <m:t>x</m:t>
                      </m:r>
                      <m:r>
                        <m:rPr>
                          <m:nor/>
                        </m:rPr>
                        <a:rPr lang="vi-VN" i="1"/>
                        <m:t>, </m:t>
                      </m:r>
                      <m:r>
                        <m:rPr>
                          <m:nor/>
                        </m:rPr>
                        <a:rPr lang="vi-VN" i="1"/>
                        <m:t>y</m:t>
                      </m:r>
                      <m:r>
                        <m:rPr>
                          <m:nor/>
                        </m:rPr>
                        <a:rPr lang="vi-VN" i="1"/>
                        <m:t>, </m:t>
                      </m:r>
                      <m:r>
                        <m:rPr>
                          <m:nor/>
                        </m:rPr>
                        <a:rPr lang="vi-VN" i="1"/>
                        <m:t>z</m:t>
                      </m:r>
                      <m:r>
                        <m:rPr>
                          <m:nor/>
                        </m:rPr>
                        <a:rPr lang="vi-VN" i="1"/>
                        <m:t>)</m:t>
                      </m:r>
                      <m:r>
                        <m:rPr>
                          <m:nor/>
                        </m:rPr>
                        <a:rPr lang="en-US" i="1"/>
                        <m:t> = </m:t>
                      </m:r>
                      <m:r>
                        <m:rPr>
                          <m:nor/>
                        </m:rPr>
                        <a:rPr lang="vi-VN" i="1"/>
                        <m:t>x</m:t>
                      </m:r>
                      <m:r>
                        <m:rPr>
                          <m:nor/>
                        </m:rPr>
                        <a:rPr lang="vi-VN" i="1"/>
                        <m:t> + </m:t>
                      </m:r>
                      <m:r>
                        <m:rPr>
                          <m:nor/>
                        </m:rPr>
                        <a:rPr lang="vi-VN" i="1"/>
                        <m:t>y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i="1"/>
                            <m:t>z</m:t>
                          </m:r>
                        </m:e>
                      </m:acc>
                      <m:r>
                        <m:rPr>
                          <m:nor/>
                        </m:rPr>
                        <a:rPr lang="vi-VN" i="1"/>
                        <m:t>+ </m:t>
                      </m:r>
                      <m:r>
                        <m:rPr>
                          <m:nor/>
                        </m:rPr>
                        <a:rPr lang="vi-VN" i="1"/>
                        <m:t>xy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D872B-36D1-4AF4-8174-B1DE19055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700" y="1825625"/>
                <a:ext cx="5702300" cy="304258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FF029-F2D2-4A2C-8D42-6490649B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52FBEE-378F-44C9-A236-E16DF99AB0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25625"/>
                <a:ext cx="5702300" cy="2617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i="1" smtClean="0"/>
                        <m:t>f</m:t>
                      </m:r>
                      <m:r>
                        <m:rPr>
                          <m:nor/>
                        </m:rPr>
                        <a:rPr lang="vi-VN" i="1" smtClean="0"/>
                        <m:t>(</m:t>
                      </m:r>
                      <m:r>
                        <m:rPr>
                          <m:nor/>
                        </m:rPr>
                        <a:rPr lang="vi-VN" i="1" smtClean="0"/>
                        <m:t>x</m:t>
                      </m:r>
                      <m:r>
                        <m:rPr>
                          <m:nor/>
                        </m:rPr>
                        <a:rPr lang="vi-VN" i="1" smtClean="0"/>
                        <m:t>, </m:t>
                      </m:r>
                      <m:r>
                        <m:rPr>
                          <m:nor/>
                        </m:rPr>
                        <a:rPr lang="vi-VN" i="1" smtClean="0"/>
                        <m:t>y</m:t>
                      </m:r>
                      <m:r>
                        <m:rPr>
                          <m:nor/>
                        </m:rPr>
                        <a:rPr lang="vi-VN" i="1" smtClean="0"/>
                        <m:t>, </m:t>
                      </m:r>
                      <m:r>
                        <m:rPr>
                          <m:nor/>
                        </m:rPr>
                        <a:rPr lang="vi-VN" i="1" smtClean="0"/>
                        <m:t>z</m:t>
                      </m:r>
                      <m:r>
                        <m:rPr>
                          <m:nor/>
                        </m:rPr>
                        <a:rPr lang="vi-VN" i="1" smtClean="0"/>
                        <m:t>)</m:t>
                      </m:r>
                      <m:r>
                        <m:rPr>
                          <m:nor/>
                        </m:rPr>
                        <a:rPr lang="en-US" i="1" smtClean="0"/>
                        <m:t> = </m:t>
                      </m:r>
                      <m:r>
                        <m:rPr>
                          <m:nor/>
                        </m:rPr>
                        <a:rPr lang="en-US" b="0" smtClean="0"/>
                        <m:t>(</m:t>
                      </m:r>
                      <m:r>
                        <m:rPr>
                          <m:nor/>
                        </m:rPr>
                        <a:rPr lang="vi-VN" i="1" smtClean="0"/>
                        <m:t>x</m:t>
                      </m:r>
                      <m:r>
                        <m:rPr>
                          <m:nor/>
                        </m:rPr>
                        <a:rPr lang="vi-VN" i="1" smtClean="0"/>
                        <m:t> + </m:t>
                      </m:r>
                      <m:r>
                        <m:rPr>
                          <m:nor/>
                        </m:rPr>
                        <a:rPr lang="vi-VN" i="1" smtClean="0"/>
                        <m:t>y</m:t>
                      </m:r>
                      <m:r>
                        <m:rPr>
                          <m:nor/>
                        </m:rPr>
                        <a:rPr lang="en-US" b="0" smtClean="0"/>
                        <m:t>)(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0" i="1" smtClean="0"/>
                            <m:t>z</m:t>
                          </m:r>
                        </m:e>
                      </m:acc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i="1" smtClean="0"/>
                        <m:t>+ </m:t>
                      </m:r>
                      <m:r>
                        <m:rPr>
                          <m:nor/>
                        </m:rPr>
                        <a:rPr lang="vi-VN" i="1" smtClean="0"/>
                        <m:t>x</m:t>
                      </m:r>
                      <m:r>
                        <m:rPr>
                          <m:nor/>
                        </m:rPr>
                        <a:rPr lang="en-US" b="0" i="1" smtClean="0"/>
                        <m:t> + </m:t>
                      </m:r>
                      <m:r>
                        <m:rPr>
                          <m:nor/>
                        </m:rPr>
                        <a:rPr lang="vi-VN" i="1" smtClean="0"/>
                        <m:t>y</m:t>
                      </m:r>
                      <m:r>
                        <m:rPr>
                          <m:nor/>
                        </m:rPr>
                        <a:rPr lang="en-US" b="0" smtClean="0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52FBEE-378F-44C9-A236-E16DF99AB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5"/>
                <a:ext cx="5702300" cy="2617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F08B2A-8B5B-46E6-B4FF-C55981578C19}"/>
              </a:ext>
            </a:extLst>
          </p:cNvPr>
          <p:cNvSpPr txBox="1">
            <a:spLocks/>
          </p:cNvSpPr>
          <p:nvPr/>
        </p:nvSpPr>
        <p:spPr>
          <a:xfrm>
            <a:off x="393700" y="4095482"/>
            <a:ext cx="11430000" cy="2081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FF0000"/>
                </a:solidFill>
                <a:latin typeface="Times New Roman (Headings)"/>
              </a:rPr>
              <a:t>Có nhiều định lý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và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tiên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đề</a:t>
            </a:r>
            <a:endParaRPr lang="en-US" dirty="0">
              <a:solidFill>
                <a:srgbClr val="FF0000"/>
              </a:solidFill>
              <a:latin typeface="Times New Roman (Headings)"/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Nên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sử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định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lý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nào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?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Tiên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đề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nào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?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Biểu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thức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đã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tối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 (Headings)"/>
              </a:rPr>
              <a:t>ư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u hay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ch</a:t>
            </a:r>
            <a:r>
              <a:rPr lang="vi-VN" dirty="0">
                <a:solidFill>
                  <a:srgbClr val="FF0000"/>
                </a:solidFill>
                <a:latin typeface="Times New Roman (Headings)"/>
              </a:rPr>
              <a:t>ư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a?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Làm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sao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phán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đoán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là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biểu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thức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chưa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tối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 (Headings)"/>
              </a:rPr>
              <a:t>ư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u?</a:t>
            </a:r>
          </a:p>
        </p:txBody>
      </p:sp>
    </p:spTree>
    <p:extLst>
      <p:ext uri="{BB962C8B-B14F-4D97-AF65-F5344CB8AC3E}">
        <p14:creationId xmlns:p14="http://schemas.microsoft.com/office/powerpoint/2010/main" val="36551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9CD6-9136-446E-AC73-ACE5A612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</a:t>
            </a:r>
            <a:r>
              <a:rPr lang="en-US"/>
              <a:t>(1/6) – Cơ sở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1D581-471C-4BF8-88F1-D2859C72B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vi-VN" dirty="0"/>
                  <a:t>K-map là phương pháp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 </a:t>
                </a:r>
                <a:r>
                  <a:rPr lang="vi-VN" dirty="0"/>
                  <a:t>luận lý bằng hình học trực quan</a:t>
                </a:r>
                <a:r>
                  <a:rPr lang="en-US" dirty="0"/>
                  <a:t> </a:t>
                </a:r>
                <a:r>
                  <a:rPr lang="en-US" dirty="0" err="1"/>
                  <a:t>dựa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chất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Boolean:</a:t>
                </a:r>
              </a:p>
              <a:p>
                <a:pPr lvl="1"/>
                <a:r>
                  <a:rPr lang="vi-VN" i="1" dirty="0"/>
                  <a:t>xy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i="1" dirty="0"/>
                  <a:t> = x</a:t>
                </a:r>
                <a:r>
                  <a:rPr lang="vi-VN" dirty="0"/>
                  <a:t>(</a:t>
                </a:r>
                <a:r>
                  <a:rPr lang="vi-VN" i="1" dirty="0"/>
                  <a:t>y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dirty="0"/>
                  <a:t>)</a:t>
                </a:r>
                <a:r>
                  <a:rPr lang="vi-VN" i="1" dirty="0"/>
                  <a:t> = x ‧ </a:t>
                </a:r>
                <a:r>
                  <a:rPr lang="vi-VN" dirty="0"/>
                  <a:t>1</a:t>
                </a:r>
                <a:r>
                  <a:rPr lang="vi-VN" i="1" dirty="0"/>
                  <a:t> = x</a:t>
                </a:r>
                <a:endParaRPr lang="en-US" i="1" dirty="0"/>
              </a:p>
              <a:p>
                <a:pPr lvl="2"/>
                <a:r>
                  <a:rPr lang="en-US" dirty="0"/>
                  <a:t>T</a:t>
                </a:r>
                <a:r>
                  <a:rPr lang="vi-VN" dirty="0"/>
                  <a:t>ổng của hai tích khác nhau </a:t>
                </a:r>
                <a:r>
                  <a:rPr lang="vi-VN" dirty="0" err="1"/>
                  <a:t>đúng</a:t>
                </a:r>
                <a:r>
                  <a:rPr lang="vi-VN" dirty="0"/>
                  <a:t> 1</a:t>
                </a:r>
                <a:r>
                  <a:rPr lang="en-US" dirty="0"/>
                  <a:t> </a:t>
                </a:r>
                <a:r>
                  <a:rPr lang="vi-VN" dirty="0" err="1"/>
                  <a:t>bit</a:t>
                </a:r>
                <a:r>
                  <a:rPr lang="vi-VN" dirty="0"/>
                  <a:t> thì kết quả sẽ rút gọn được bit khác nhau</a:t>
                </a:r>
                <a:endParaRPr lang="en-US" dirty="0"/>
              </a:p>
              <a:p>
                <a:pPr lvl="3"/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2 1-minterm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1 bit?</a:t>
                </a:r>
              </a:p>
              <a:p>
                <a:pPr lvl="1"/>
                <a:r>
                  <a:rPr lang="vi-VN" dirty="0"/>
                  <a:t>(</a:t>
                </a:r>
                <a:r>
                  <a:rPr lang="vi-VN" i="1" dirty="0"/>
                  <a:t>x + y</a:t>
                </a:r>
                <a:r>
                  <a:rPr lang="vi-VN" dirty="0"/>
                  <a:t>)(</a:t>
                </a:r>
                <a:r>
                  <a:rPr lang="vi-VN" i="1" dirty="0"/>
                  <a:t>x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dirty="0"/>
                  <a:t>)</a:t>
                </a:r>
                <a:r>
                  <a:rPr lang="vi-VN" i="1" dirty="0"/>
                  <a:t> = x + 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i="1" dirty="0"/>
                  <a:t> = x + </a:t>
                </a:r>
                <a:r>
                  <a:rPr lang="vi-VN" dirty="0"/>
                  <a:t>0</a:t>
                </a:r>
                <a:r>
                  <a:rPr lang="vi-VN" i="1" dirty="0"/>
                  <a:t> = x</a:t>
                </a:r>
                <a:endParaRPr lang="en-US" i="1" dirty="0"/>
              </a:p>
              <a:p>
                <a:pPr lvl="2"/>
                <a:r>
                  <a:rPr lang="en-US" dirty="0" err="1"/>
                  <a:t>Tích</a:t>
                </a:r>
                <a:r>
                  <a:rPr lang="vi-VN" dirty="0"/>
                  <a:t> của hai t</a:t>
                </a:r>
                <a:r>
                  <a:rPr lang="en-US" dirty="0" err="1"/>
                  <a:t>ổng</a:t>
                </a:r>
                <a:r>
                  <a:rPr lang="vi-VN" dirty="0"/>
                  <a:t> khác nhau đúng 1 bit thì kết quả sẽ rút gọn được bit </a:t>
                </a:r>
                <a:r>
                  <a:rPr lang="vi-VN" dirty="0" err="1"/>
                  <a:t>khác</a:t>
                </a:r>
                <a:r>
                  <a:rPr lang="vi-VN" dirty="0"/>
                  <a:t> nhau</a:t>
                </a:r>
                <a:endParaRPr lang="en-US" dirty="0"/>
              </a:p>
              <a:p>
                <a:pPr lvl="3"/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2 0-maxterm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1 bit?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1D581-471C-4BF8-88F1-D2859C72B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4B58F-8B6F-48AB-885F-54106033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AAF6-A942-497A-BCE0-B7FB9A7C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</a:t>
            </a:r>
            <a:r>
              <a:rPr lang="en-US"/>
              <a:t>(2/6) – Cấu trúc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6170-C643-48F4-891F-16C057F1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37" y="1825625"/>
            <a:ext cx="11702716" cy="4351338"/>
          </a:xfrm>
        </p:spPr>
        <p:txBody>
          <a:bodyPr/>
          <a:lstStyle/>
          <a:p>
            <a:r>
              <a:rPr lang="vi-VN"/>
              <a:t>K-map </a:t>
            </a:r>
            <a:r>
              <a:rPr lang="en-US"/>
              <a:t>là </a:t>
            </a:r>
            <a:r>
              <a:rPr lang="vi-VN"/>
              <a:t>mảng 2 chiều các ô</a:t>
            </a:r>
            <a:endParaRPr lang="en-US"/>
          </a:p>
          <a:p>
            <a:pPr lvl="1"/>
            <a:r>
              <a:rPr lang="en-US"/>
              <a:t>S</a:t>
            </a:r>
            <a:r>
              <a:rPr lang="vi-VN"/>
              <a:t>ố lượng ô </a:t>
            </a:r>
            <a:r>
              <a:rPr lang="en-US"/>
              <a:t>= </a:t>
            </a:r>
            <a:r>
              <a:rPr lang="vi-VN"/>
              <a:t>2</a:t>
            </a:r>
            <a:r>
              <a:rPr lang="vi-VN" i="1" baseline="30000"/>
              <a:t>n</a:t>
            </a:r>
            <a:r>
              <a:rPr lang="vi-VN"/>
              <a:t> </a:t>
            </a:r>
            <a:r>
              <a:rPr lang="en-US"/>
              <a:t>(</a:t>
            </a:r>
            <a:r>
              <a:rPr lang="vi-VN" i="1"/>
              <a:t>n</a:t>
            </a:r>
            <a:r>
              <a:rPr lang="vi-VN"/>
              <a:t> là số bi</a:t>
            </a:r>
            <a:r>
              <a:rPr lang="en-US"/>
              <a:t>ến)</a:t>
            </a:r>
          </a:p>
          <a:p>
            <a:pPr lvl="1"/>
            <a:r>
              <a:rPr lang="vi-VN"/>
              <a:t>Số lượng ô trên mỗi chiều </a:t>
            </a:r>
            <a:r>
              <a:rPr lang="en-US"/>
              <a:t>=</a:t>
            </a:r>
            <a:r>
              <a:rPr lang="vi-VN"/>
              <a:t> 2</a:t>
            </a:r>
            <a:r>
              <a:rPr lang="vi-VN" i="1" baseline="30000"/>
              <a:t>i</a:t>
            </a:r>
            <a:r>
              <a:rPr lang="vi-VN"/>
              <a:t> </a:t>
            </a:r>
            <a:r>
              <a:rPr lang="en-US"/>
              <a:t>(</a:t>
            </a:r>
            <a:r>
              <a:rPr lang="vi-VN" i="1"/>
              <a:t>i</a:t>
            </a:r>
            <a:r>
              <a:rPr lang="vi-VN"/>
              <a:t> là số biến được gán trên mỗi chiều</a:t>
            </a:r>
            <a:r>
              <a:rPr lang="en-US"/>
              <a:t>)</a:t>
            </a:r>
          </a:p>
          <a:p>
            <a:pPr lvl="1"/>
            <a:r>
              <a:rPr lang="en-US"/>
              <a:t>Mỗi ô đ</a:t>
            </a:r>
            <a:r>
              <a:rPr lang="vi-VN"/>
              <a:t>ư</a:t>
            </a:r>
            <a:r>
              <a:rPr lang="en-US"/>
              <a:t>ợc gán 1 tổ hợp theo mã Gray: 2 chuỗi bit liên tiếp khác nhau 1 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F41AF-3309-4BD9-A09C-1689E17A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5A5A34-2553-4E89-B214-6584D8BB6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32411"/>
              </p:ext>
            </p:extLst>
          </p:nvPr>
        </p:nvGraphicFramePr>
        <p:xfrm>
          <a:off x="393700" y="3429000"/>
          <a:ext cx="18288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00071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439766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48061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9870364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a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1857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vi-VN" sz="22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vi-VN" sz="22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1348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00047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3356A1-FFA8-4CF6-94B3-E1931B81B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01309"/>
              </p:ext>
            </p:extLst>
          </p:nvPr>
        </p:nvGraphicFramePr>
        <p:xfrm>
          <a:off x="2895600" y="4001294"/>
          <a:ext cx="1828800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8419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079587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058707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473524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b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161007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a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 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14508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26589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31813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CF4669-7516-463C-9C68-6C680A95F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98444"/>
              </p:ext>
            </p:extLst>
          </p:nvPr>
        </p:nvGraphicFramePr>
        <p:xfrm>
          <a:off x="5646154" y="4001294"/>
          <a:ext cx="2743200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6814849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53528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55385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06330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76406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3368435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bc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126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a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 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6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116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0393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BAE7A5-97D0-475A-8443-77FB1FA72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125446"/>
              </p:ext>
            </p:extLst>
          </p:nvPr>
        </p:nvGraphicFramePr>
        <p:xfrm>
          <a:off x="9055100" y="3478180"/>
          <a:ext cx="2743200" cy="2743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6080">
                  <a:extLst>
                    <a:ext uri="{9D8B030D-6E8A-4147-A177-3AD203B41FA5}">
                      <a16:colId xmlns:a16="http://schemas.microsoft.com/office/drawing/2014/main" val="2779724648"/>
                    </a:ext>
                  </a:extLst>
                </a:gridCol>
                <a:gridCol w="456920">
                  <a:extLst>
                    <a:ext uri="{9D8B030D-6E8A-4147-A177-3AD203B41FA5}">
                      <a16:colId xmlns:a16="http://schemas.microsoft.com/office/drawing/2014/main" val="2112277759"/>
                    </a:ext>
                  </a:extLst>
                </a:gridCol>
                <a:gridCol w="456920">
                  <a:extLst>
                    <a:ext uri="{9D8B030D-6E8A-4147-A177-3AD203B41FA5}">
                      <a16:colId xmlns:a16="http://schemas.microsoft.com/office/drawing/2014/main" val="2353685596"/>
                    </a:ext>
                  </a:extLst>
                </a:gridCol>
                <a:gridCol w="457760">
                  <a:extLst>
                    <a:ext uri="{9D8B030D-6E8A-4147-A177-3AD203B41FA5}">
                      <a16:colId xmlns:a16="http://schemas.microsoft.com/office/drawing/2014/main" val="72197876"/>
                    </a:ext>
                  </a:extLst>
                </a:gridCol>
                <a:gridCol w="457760">
                  <a:extLst>
                    <a:ext uri="{9D8B030D-6E8A-4147-A177-3AD203B41FA5}">
                      <a16:colId xmlns:a16="http://schemas.microsoft.com/office/drawing/2014/main" val="3918581522"/>
                    </a:ext>
                  </a:extLst>
                </a:gridCol>
                <a:gridCol w="457760">
                  <a:extLst>
                    <a:ext uri="{9D8B030D-6E8A-4147-A177-3AD203B41FA5}">
                      <a16:colId xmlns:a16="http://schemas.microsoft.com/office/drawing/2014/main" val="275860526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cd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7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ab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22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10268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2729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291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8314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9757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E96A0B-CF3A-4236-80BD-EEB96138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5628"/>
              </p:ext>
            </p:extLst>
          </p:nvPr>
        </p:nvGraphicFramePr>
        <p:xfrm>
          <a:off x="401054" y="4439652"/>
          <a:ext cx="1371600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00071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439766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48061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1857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 </a:t>
                      </a:r>
                      <a:r>
                        <a:rPr lang="en-US" sz="2200" i="1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1348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00047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7541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5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BE26-5AF6-4648-B31F-02C25AE0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Ph</a:t>
            </a:r>
            <a:r>
              <a:rPr lang="vi-VN"/>
              <a:t>ư</a:t>
            </a:r>
            <a:r>
              <a:rPr lang="en-US"/>
              <a:t>ơng pháp Karnaugh (3/6) – Cấu trúc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42C3C2-2AE0-4381-BB55-9B66BBBD3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888344"/>
              </p:ext>
            </p:extLst>
          </p:nvPr>
        </p:nvGraphicFramePr>
        <p:xfrm>
          <a:off x="2588261" y="1760378"/>
          <a:ext cx="7040880" cy="4526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6963592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62288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048677375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4189391712"/>
                    </a:ext>
                  </a:extLst>
                </a:gridCol>
                <a:gridCol w="291465">
                  <a:extLst>
                    <a:ext uri="{9D8B030D-6E8A-4147-A177-3AD203B41FA5}">
                      <a16:colId xmlns:a16="http://schemas.microsoft.com/office/drawing/2014/main" val="403282128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61898902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1962614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894949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75999905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9480446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24840120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b="1" i="1" spc="-20">
                          <a:effectLst/>
                          <a:latin typeface="+mj-lt"/>
                        </a:rPr>
                        <a:t>x</a:t>
                      </a:r>
                      <a:endParaRPr lang="en-US" sz="22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b="1" i="1" spc="-20">
                          <a:effectLst/>
                          <a:latin typeface="+mj-lt"/>
                        </a:rPr>
                        <a:t>y</a:t>
                      </a:r>
                      <a:endParaRPr lang="en-US" sz="22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b="1" i="1" spc="-20">
                          <a:effectLst/>
                          <a:latin typeface="+mj-lt"/>
                        </a:rPr>
                        <a:t>z</a:t>
                      </a:r>
                      <a:endParaRPr lang="en-US" sz="22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b="1" i="1" spc="-20">
                          <a:effectLst/>
                          <a:latin typeface="+mj-lt"/>
                        </a:rPr>
                        <a:t>f</a:t>
                      </a:r>
                      <a:endParaRPr lang="en-US" sz="22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yz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38233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vi-VN" sz="22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x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 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13013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vi-VN" sz="22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0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1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3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2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2787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vi-VN" sz="22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4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5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7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6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08062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vi-VN" sz="22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70173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</a:t>
                      </a:r>
                      <a:r>
                        <a:rPr lang="vi-VN" sz="22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yz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7067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r>
                        <a:rPr lang="vi-VN" sz="22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x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 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210650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</a:t>
                      </a:r>
                      <a:r>
                        <a:rPr lang="vi-VN" sz="22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0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1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3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2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87746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r>
                        <a:rPr lang="vi-VN" sz="22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4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5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7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6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475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BADD4-7FE5-49D0-AF5A-038F2E70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6248-5198-4F6D-BD9A-11E2B1FC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Ph</a:t>
            </a:r>
            <a:r>
              <a:rPr lang="vi-VN"/>
              <a:t>ư</a:t>
            </a:r>
            <a:r>
              <a:rPr lang="en-US"/>
              <a:t>ơng pháp Karnaugh (4/6) – Nguyên tắc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1C93-58E5-4162-9CA6-3204EA72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Gom </a:t>
            </a:r>
            <a:r>
              <a:rPr lang="vi-VN"/>
              <a:t>các nhóm 2</a:t>
            </a:r>
            <a:r>
              <a:rPr lang="vi-VN" i="1" baseline="30000"/>
              <a:t>k</a:t>
            </a:r>
            <a:r>
              <a:rPr lang="vi-VN"/>
              <a:t> ô</a:t>
            </a:r>
            <a:r>
              <a:rPr lang="en-US"/>
              <a:t> liền kề</a:t>
            </a:r>
            <a:r>
              <a:rPr lang="vi-VN"/>
              <a:t> với </a:t>
            </a:r>
            <a:r>
              <a:rPr lang="vi-VN" i="1"/>
              <a:t>k</a:t>
            </a:r>
            <a:r>
              <a:rPr lang="vi-VN"/>
              <a:t> ≥ 0</a:t>
            </a:r>
            <a:endParaRPr lang="en-US"/>
          </a:p>
          <a:p>
            <a:pPr lvl="1"/>
            <a:r>
              <a:rPr lang="vi-VN" i="1"/>
              <a:t>k</a:t>
            </a:r>
            <a:r>
              <a:rPr lang="vi-VN"/>
              <a:t> </a:t>
            </a:r>
            <a:r>
              <a:rPr lang="en-US"/>
              <a:t> là số </a:t>
            </a:r>
            <a:r>
              <a:rPr lang="vi-VN"/>
              <a:t>biến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/>
              <a:t>ợc tối </a:t>
            </a:r>
            <a:r>
              <a:rPr lang="vi-VN"/>
              <a:t>ư</a:t>
            </a:r>
            <a:r>
              <a:rPr lang="en-US"/>
              <a:t>u trong mỗi nhóm</a:t>
            </a:r>
          </a:p>
          <a:p>
            <a:pPr lvl="1"/>
            <a:r>
              <a:rPr lang="en-US"/>
              <a:t>Gom các 1-minterm -&gt; Tổng các tích có giá trị 1</a:t>
            </a:r>
          </a:p>
          <a:p>
            <a:pPr lvl="1"/>
            <a:r>
              <a:rPr lang="en-US"/>
              <a:t>Gom các 0-maxterm -&gt; Tích các tổng có giá trị 0</a:t>
            </a:r>
          </a:p>
          <a:p>
            <a:pPr lvl="0"/>
            <a:r>
              <a:rPr lang="en-US"/>
              <a:t>S</a:t>
            </a:r>
            <a:r>
              <a:rPr lang="vi-VN"/>
              <a:t>ố lần gom </a:t>
            </a:r>
            <a:r>
              <a:rPr lang="en-US"/>
              <a:t>phải </a:t>
            </a:r>
            <a:r>
              <a:rPr lang="vi-VN"/>
              <a:t>ít nhất</a:t>
            </a:r>
            <a:endParaRPr lang="en-US"/>
          </a:p>
          <a:p>
            <a:pPr lvl="1"/>
            <a:r>
              <a:rPr lang="en-US"/>
              <a:t>S</a:t>
            </a:r>
            <a:r>
              <a:rPr lang="vi-VN"/>
              <a:t>ố tích/tổng của biểu thức cuối cùng là ít nhất</a:t>
            </a:r>
            <a:endParaRPr lang="en-US"/>
          </a:p>
          <a:p>
            <a:pPr lvl="0"/>
            <a:r>
              <a:rPr lang="vi-VN"/>
              <a:t>Mỗi nhóm phải có ít nhất </a:t>
            </a:r>
            <a:r>
              <a:rPr lang="en-US"/>
              <a:t>1</a:t>
            </a:r>
            <a:r>
              <a:rPr lang="vi-VN"/>
              <a:t> ô không thuộc các nhóm khác</a:t>
            </a:r>
            <a:endParaRPr lang="en-US"/>
          </a:p>
          <a:p>
            <a:pPr lvl="1"/>
            <a:r>
              <a:rPr lang="en-US"/>
              <a:t>T</a:t>
            </a:r>
            <a:r>
              <a:rPr lang="vi-VN"/>
              <a:t>ránh trường hợp dư thừa các tích/tổng mà các nhóm khác đã bao phủ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D0880-7C3A-4167-B1D6-27EA78EA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45B6-419B-4D80-9279-30326E00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(5/6)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0A9F5-4838-408A-A0C2-9FB8FA86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6F180-CE78-4D19-9E99-CA3CBBB6CFC6}"/>
              </a:ext>
            </a:extLst>
          </p:cNvPr>
          <p:cNvSpPr/>
          <p:nvPr/>
        </p:nvSpPr>
        <p:spPr>
          <a:xfrm>
            <a:off x="393700" y="2072988"/>
            <a:ext cx="3853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vi-VN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28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x, y, z</a:t>
            </a:r>
            <a:r>
              <a:rPr lang="vi-VN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∑ </a:t>
            </a:r>
            <a:r>
              <a:rPr lang="vi-VN" sz="28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vi-VN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(1, 3, 4, 7)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988B91-5141-46BB-9B5A-05E08AFB350A}"/>
              </a:ext>
            </a:extLst>
          </p:cNvPr>
          <p:cNvSpPr/>
          <p:nvPr/>
        </p:nvSpPr>
        <p:spPr>
          <a:xfrm>
            <a:off x="6502940" y="2072988"/>
            <a:ext cx="4012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vi-VN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28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a, b, c</a:t>
            </a:r>
            <a:r>
              <a:rPr lang="vi-VN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∏ </a:t>
            </a:r>
            <a:r>
              <a:rPr lang="vi-VN" sz="28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vi-VN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(1, 4, 5</a:t>
            </a:r>
            <a:r>
              <a:rPr lang="vi-VN" sz="2800" spc="-2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spc="-2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vi-VN" sz="2800" spc="-2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AA1DEA-7BC8-4987-B045-577416402759}"/>
              </a:ext>
            </a:extLst>
          </p:cNvPr>
          <p:cNvGraphicFramePr>
            <a:graphicFrameLocks noGrp="1"/>
          </p:cNvGraphicFramePr>
          <p:nvPr/>
        </p:nvGraphicFramePr>
        <p:xfrm>
          <a:off x="1780951" y="2978508"/>
          <a:ext cx="2743200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7669366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5373549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660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675636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97388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993795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 dirty="0">
                          <a:effectLst/>
                          <a:latin typeface="+mj-lt"/>
                        </a:rPr>
                        <a:t>F</a:t>
                      </a:r>
                      <a:endParaRPr lang="en-US" sz="22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yz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9200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 dirty="0">
                          <a:effectLst/>
                          <a:latin typeface="+mj-lt"/>
                        </a:rPr>
                        <a:t>x</a:t>
                      </a:r>
                      <a:endParaRPr lang="en-US" sz="22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22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90043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 dirty="0">
                          <a:effectLst/>
                          <a:latin typeface="+mj-lt"/>
                        </a:rPr>
                        <a:t>0</a:t>
                      </a: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9839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 dirty="0">
                          <a:effectLst/>
                          <a:latin typeface="+mj-lt"/>
                        </a:rPr>
                        <a:t>1</a:t>
                      </a: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4833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0E52B8-C97A-42F8-93EB-4FE4B22DDAE0}"/>
              </a:ext>
            </a:extLst>
          </p:cNvPr>
          <p:cNvGraphicFramePr>
            <a:graphicFrameLocks noGrp="1"/>
          </p:cNvGraphicFramePr>
          <p:nvPr/>
        </p:nvGraphicFramePr>
        <p:xfrm>
          <a:off x="8021216" y="2978508"/>
          <a:ext cx="2743200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085969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24113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830252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897117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851839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0697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bc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2784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a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 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32209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8908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92253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D2B2E3-FDDE-4598-AF32-56D879F3F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4476"/>
              </p:ext>
            </p:extLst>
          </p:nvPr>
        </p:nvGraphicFramePr>
        <p:xfrm>
          <a:off x="2695351" y="3892908"/>
          <a:ext cx="1828800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297752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931238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719657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154535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10532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75478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B72B282-214F-46FB-80D8-6680BA83C1B4}"/>
              </a:ext>
            </a:extLst>
          </p:cNvPr>
          <p:cNvSpPr/>
          <p:nvPr/>
        </p:nvSpPr>
        <p:spPr>
          <a:xfrm>
            <a:off x="3254151" y="3953878"/>
            <a:ext cx="637951" cy="3581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553EB-6B12-4C76-B1F1-40C8C9D762D9}"/>
              </a:ext>
            </a:extLst>
          </p:cNvPr>
          <p:cNvSpPr/>
          <p:nvPr/>
        </p:nvSpPr>
        <p:spPr>
          <a:xfrm>
            <a:off x="3698652" y="4018967"/>
            <a:ext cx="317500" cy="7524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EAC5A4-BD8F-42F4-9B8D-DD5CAD94ECCF}"/>
              </a:ext>
            </a:extLst>
          </p:cNvPr>
          <p:cNvSpPr/>
          <p:nvPr/>
        </p:nvSpPr>
        <p:spPr>
          <a:xfrm>
            <a:off x="2792189" y="4395172"/>
            <a:ext cx="276226" cy="3581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486D6C-1E48-4470-A1F0-6EE68F5320C7}"/>
                  </a:ext>
                </a:extLst>
              </p:cNvPr>
              <p:cNvSpPr/>
              <p:nvPr/>
            </p:nvSpPr>
            <p:spPr>
              <a:xfrm>
                <a:off x="1225709" y="4927609"/>
                <a:ext cx="38582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vi-VN" sz="2800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vi-VN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x, y, z</a:t>
                </a:r>
                <a:r>
                  <a:rPr lang="vi-VN" sz="2800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=</a:t>
                </a:r>
                <a:r>
                  <a:rPr lang="en-US" sz="2800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800" i="1" spc="-20">
                            <a:solidFill>
                              <a:srgbClr val="0070C0"/>
                            </a:solidFill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800" i="1" spc="-2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 </a:t>
                </a:r>
                <a:r>
                  <a:rPr lang="en-US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 </a:t>
                </a:r>
                <a:r>
                  <a:rPr lang="en-US" sz="2800" i="1" spc="-20" dirty="0" err="1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yz</a:t>
                </a:r>
                <a:r>
                  <a:rPr lang="en-US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+ </a:t>
                </a:r>
                <a:r>
                  <a:rPr lang="en-US" sz="2800" i="1" spc="-20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b="0" i="1" spc="-20" smtClean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800" spc="-2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b="0" i="0" spc="-20" smtClean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en-US" sz="2800" spc="-20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486D6C-1E48-4470-A1F0-6EE68F532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709" y="4927609"/>
                <a:ext cx="3858236" cy="523220"/>
              </a:xfrm>
              <a:prstGeom prst="rect">
                <a:avLst/>
              </a:prstGeom>
              <a:blipFill>
                <a:blip r:embed="rId2"/>
                <a:stretch>
                  <a:fillRect l="-3160"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35C5AA7-3D24-4696-AC93-910D142A6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74268"/>
              </p:ext>
            </p:extLst>
          </p:nvPr>
        </p:nvGraphicFramePr>
        <p:xfrm>
          <a:off x="8928640" y="3892908"/>
          <a:ext cx="1828800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7429665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857333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45132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521043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202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89988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0AC856C-E721-4EC8-AA79-9B0A5BF2B0EE}"/>
              </a:ext>
            </a:extLst>
          </p:cNvPr>
          <p:cNvSpPr/>
          <p:nvPr/>
        </p:nvSpPr>
        <p:spPr>
          <a:xfrm>
            <a:off x="9491549" y="3953878"/>
            <a:ext cx="301380" cy="81657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C13C080-B88B-44FE-9CBD-6F338870978B}"/>
              </a:ext>
            </a:extLst>
          </p:cNvPr>
          <p:cNvSpPr/>
          <p:nvPr/>
        </p:nvSpPr>
        <p:spPr>
          <a:xfrm>
            <a:off x="8178260" y="4368809"/>
            <a:ext cx="1156245" cy="523220"/>
          </a:xfrm>
          <a:prstGeom prst="arc">
            <a:avLst>
              <a:gd name="adj1" fmla="val 16200000"/>
              <a:gd name="adj2" fmla="val 5372477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7A5DCDF5-E053-4202-8500-85C6CF7568E0}"/>
              </a:ext>
            </a:extLst>
          </p:cNvPr>
          <p:cNvSpPr/>
          <p:nvPr/>
        </p:nvSpPr>
        <p:spPr>
          <a:xfrm rot="10800000">
            <a:off x="10356996" y="4350108"/>
            <a:ext cx="1156245" cy="523220"/>
          </a:xfrm>
          <a:prstGeom prst="arc">
            <a:avLst>
              <a:gd name="adj1" fmla="val 16200000"/>
              <a:gd name="adj2" fmla="val 5372477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F27E53E-9877-4917-B23B-0CB5CE679833}"/>
                  </a:ext>
                </a:extLst>
              </p:cNvPr>
              <p:cNvSpPr/>
              <p:nvPr/>
            </p:nvSpPr>
            <p:spPr>
              <a:xfrm>
                <a:off x="7002268" y="4927609"/>
                <a:ext cx="38343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vi-VN" sz="2800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vi-VN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</a:t>
                </a:r>
                <a:r>
                  <a:rPr lang="vi-VN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vi-VN" sz="2800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</a:t>
                </a:r>
                <a:r>
                  <a:rPr lang="vi-VN" sz="2800" spc="-2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:r>
                  <a:rPr lang="en-US" sz="2800" spc="-2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i="1" spc="-20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(b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b="0" i="1" spc="-20" smtClean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800" i="1" spc="-20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en-US" sz="2800" i="1" spc="-2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b="0" i="1" spc="-20" smtClean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800" i="1" spc="-2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+ </a:t>
                </a:r>
                <a:r>
                  <a:rPr lang="en-US" sz="2800" i="1" spc="-2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c)</a:t>
                </a:r>
                <a:endParaRPr lang="en-US" sz="2800" i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F27E53E-9877-4917-B23B-0CB5CE679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68" y="4927609"/>
                <a:ext cx="3834383" cy="523220"/>
              </a:xfrm>
              <a:prstGeom prst="rect">
                <a:avLst/>
              </a:prstGeom>
              <a:blipFill>
                <a:blip r:embed="rId3"/>
                <a:stretch>
                  <a:fillRect l="-3339" t="-12791" r="-2226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92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  <p:bldP spid="15" grpId="0" animBg="1"/>
      <p:bldP spid="17" grpId="0" animBg="1"/>
      <p:bldP spid="19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08FA-5EDE-4F8D-861D-2FAFA4D5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(6/6)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20054A-5FED-4C1D-A7D9-E170E698D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072321"/>
              </p:ext>
            </p:extLst>
          </p:nvPr>
        </p:nvGraphicFramePr>
        <p:xfrm>
          <a:off x="1089329" y="2514600"/>
          <a:ext cx="2743200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558434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429379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81318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798327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407736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166119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yz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47122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x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 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7108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142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1369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55A56-9DFC-4310-AF68-29CA5402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6E6D96-6722-4605-B352-CEEAB1C24464}"/>
                  </a:ext>
                </a:extLst>
              </p:cNvPr>
              <p:cNvSpPr/>
              <p:nvPr/>
            </p:nvSpPr>
            <p:spPr>
              <a:xfrm>
                <a:off x="1089329" y="1991380"/>
                <a:ext cx="27549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f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y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z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) = 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800" i="1" spc="-20"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yz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 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6E6D96-6722-4605-B352-CEEAB1C24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29" y="1991380"/>
                <a:ext cx="2754921" cy="523220"/>
              </a:xfrm>
              <a:prstGeom prst="rect">
                <a:avLst/>
              </a:prstGeom>
              <a:blipFill>
                <a:blip r:embed="rId2"/>
                <a:stretch>
                  <a:fillRect l="-4646" t="-13953" r="-44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56CF9EDD-9573-4ED0-AE4A-98C5F5139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799207"/>
              </p:ext>
            </p:extLst>
          </p:nvPr>
        </p:nvGraphicFramePr>
        <p:xfrm>
          <a:off x="6976152" y="2514600"/>
          <a:ext cx="2743200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558434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429379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81318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798327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407736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166119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yz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47122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x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 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7108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142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1369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AEF902-A494-42A5-A668-251D6455B376}"/>
                  </a:ext>
                </a:extLst>
              </p:cNvPr>
              <p:cNvSpPr/>
              <p:nvPr/>
            </p:nvSpPr>
            <p:spPr>
              <a:xfrm>
                <a:off x="6976152" y="1991380"/>
                <a:ext cx="32297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f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y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z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800" i="1" spc="-20"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 + </a:t>
                </a:r>
                <a:r>
                  <a:rPr lang="en-US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800" i="1" spc="-20">
                            <a:latin typeface="+mj-lt"/>
                            <a:ea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AEF902-A494-42A5-A668-251D6455B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152" y="1991380"/>
                <a:ext cx="3229730" cy="523220"/>
              </a:xfrm>
              <a:prstGeom prst="rect">
                <a:avLst/>
              </a:prstGeom>
              <a:blipFill>
                <a:blip r:embed="rId3"/>
                <a:stretch>
                  <a:fillRect l="-3774" t="-13953" r="-2830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7F1768-9FCB-4E36-B687-01E494803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347"/>
              </p:ext>
            </p:extLst>
          </p:nvPr>
        </p:nvGraphicFramePr>
        <p:xfrm>
          <a:off x="1997987" y="3424857"/>
          <a:ext cx="1828800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817506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1416887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5813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432596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04855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04161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40FB009-99D5-4089-B9B6-C6507F698E05}"/>
              </a:ext>
            </a:extLst>
          </p:cNvPr>
          <p:cNvSpPr/>
          <p:nvPr/>
        </p:nvSpPr>
        <p:spPr>
          <a:xfrm>
            <a:off x="2100982" y="3954139"/>
            <a:ext cx="1604547" cy="3581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207CA7-403A-43F4-BCA2-64A044BDB48A}"/>
              </a:ext>
            </a:extLst>
          </p:cNvPr>
          <p:cNvSpPr/>
          <p:nvPr/>
        </p:nvSpPr>
        <p:spPr>
          <a:xfrm>
            <a:off x="2952830" y="3550945"/>
            <a:ext cx="317500" cy="7524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1526E-3C9A-4D8E-96DB-A8AA2F64C804}"/>
              </a:ext>
            </a:extLst>
          </p:cNvPr>
          <p:cNvSpPr/>
          <p:nvPr/>
        </p:nvSpPr>
        <p:spPr>
          <a:xfrm>
            <a:off x="1134892" y="4406564"/>
            <a:ext cx="2652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vi-VN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28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x, y, z</a:t>
            </a:r>
            <a:r>
              <a:rPr lang="vi-VN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</a:t>
            </a:r>
            <a:r>
              <a:rPr lang="en-US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spc="-2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en-US" sz="28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800" i="1" spc="-20" dirty="0" err="1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yz</a:t>
            </a:r>
            <a:endParaRPr lang="en-US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5A4D19-955A-46EE-8914-208067316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81892"/>
              </p:ext>
            </p:extLst>
          </p:nvPr>
        </p:nvGraphicFramePr>
        <p:xfrm>
          <a:off x="7890552" y="3425789"/>
          <a:ext cx="1828800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574653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70338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108328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441181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76722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81549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35D1C93-D342-48B5-A42E-8EDBF507F06B}"/>
              </a:ext>
            </a:extLst>
          </p:cNvPr>
          <p:cNvSpPr/>
          <p:nvPr/>
        </p:nvSpPr>
        <p:spPr>
          <a:xfrm>
            <a:off x="8002678" y="3943623"/>
            <a:ext cx="1604547" cy="3581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0268DD-7523-4AF8-BEA2-40386C18B83D}"/>
              </a:ext>
            </a:extLst>
          </p:cNvPr>
          <p:cNvSpPr/>
          <p:nvPr/>
        </p:nvSpPr>
        <p:spPr>
          <a:xfrm>
            <a:off x="8422860" y="3532183"/>
            <a:ext cx="317500" cy="7524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A15DDB-3BD0-44AF-9B68-C61E74220738}"/>
                  </a:ext>
                </a:extLst>
              </p:cNvPr>
              <p:cNvSpPr/>
              <p:nvPr/>
            </p:nvSpPr>
            <p:spPr>
              <a:xfrm>
                <a:off x="7187125" y="4406564"/>
                <a:ext cx="27889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F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x, y, z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) =</a:t>
                </a:r>
                <a:r>
                  <a:rPr lang="en-US" sz="2800" spc="-20" dirty="0">
                    <a:latin typeface="+mj-lt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800" i="1" spc="-20"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en-US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800" i="1" spc="-20">
                            <a:latin typeface="+mj-lt"/>
                            <a:ea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A15DDB-3BD0-44AF-9B68-C61E7422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125" y="4406564"/>
                <a:ext cx="2788969" cy="523220"/>
              </a:xfrm>
              <a:prstGeom prst="rect">
                <a:avLst/>
              </a:prstGeom>
              <a:blipFill>
                <a:blip r:embed="rId4"/>
                <a:stretch>
                  <a:fillRect l="-4595" t="-13953" r="-350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1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/>
      <p:bldP spid="14" grpId="0" animBg="1"/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B49D-E163-49CA-B070-E8591C60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022E1-CCE7-48CF-99D5-3295864E8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dirty="0"/>
                  <a:t>F(A, B, C, D)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B</m:t>
                        </m:r>
                      </m:e>
                    </m:acc>
                  </m:oMath>
                </a14:m>
                <a:r>
                  <a:rPr lang="vi-VN" dirty="0"/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B</a:t>
                </a:r>
                <a:r>
                  <a:rPr lang="en-US" dirty="0"/>
                  <a:t>C</a:t>
                </a:r>
                <a:r>
                  <a:rPr lang="vi-V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</a:t>
                </a:r>
                <a:r>
                  <a:rPr lang="vi-VN" dirty="0"/>
                  <a:t>C</a:t>
                </a:r>
                <a:r>
                  <a:rPr lang="en-US" dirty="0"/>
                  <a:t>D</a:t>
                </a:r>
                <a:r>
                  <a:rPr lang="vi-VN" dirty="0"/>
                  <a:t> + CD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022E1-CCE7-48CF-99D5-3295864E8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5432D-C0E4-4BD8-8D16-620C8C6C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3F90C-A286-42B5-92E7-E7D1736C1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24680"/>
              </p:ext>
            </p:extLst>
          </p:nvPr>
        </p:nvGraphicFramePr>
        <p:xfrm>
          <a:off x="1796603" y="2741580"/>
          <a:ext cx="2743200" cy="2743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6080">
                  <a:extLst>
                    <a:ext uri="{9D8B030D-6E8A-4147-A177-3AD203B41FA5}">
                      <a16:colId xmlns:a16="http://schemas.microsoft.com/office/drawing/2014/main" val="2779724648"/>
                    </a:ext>
                  </a:extLst>
                </a:gridCol>
                <a:gridCol w="456920">
                  <a:extLst>
                    <a:ext uri="{9D8B030D-6E8A-4147-A177-3AD203B41FA5}">
                      <a16:colId xmlns:a16="http://schemas.microsoft.com/office/drawing/2014/main" val="2112277759"/>
                    </a:ext>
                  </a:extLst>
                </a:gridCol>
                <a:gridCol w="456920">
                  <a:extLst>
                    <a:ext uri="{9D8B030D-6E8A-4147-A177-3AD203B41FA5}">
                      <a16:colId xmlns:a16="http://schemas.microsoft.com/office/drawing/2014/main" val="2353685596"/>
                    </a:ext>
                  </a:extLst>
                </a:gridCol>
                <a:gridCol w="457760">
                  <a:extLst>
                    <a:ext uri="{9D8B030D-6E8A-4147-A177-3AD203B41FA5}">
                      <a16:colId xmlns:a16="http://schemas.microsoft.com/office/drawing/2014/main" val="72197876"/>
                    </a:ext>
                  </a:extLst>
                </a:gridCol>
                <a:gridCol w="457760">
                  <a:extLst>
                    <a:ext uri="{9D8B030D-6E8A-4147-A177-3AD203B41FA5}">
                      <a16:colId xmlns:a16="http://schemas.microsoft.com/office/drawing/2014/main" val="3918581522"/>
                    </a:ext>
                  </a:extLst>
                </a:gridCol>
                <a:gridCol w="457760">
                  <a:extLst>
                    <a:ext uri="{9D8B030D-6E8A-4147-A177-3AD203B41FA5}">
                      <a16:colId xmlns:a16="http://schemas.microsoft.com/office/drawing/2014/main" val="275860526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i="1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7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i="1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en-US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22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10268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2729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291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8314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97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53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Đại </a:t>
            </a:r>
            <a:r>
              <a:rPr lang="en-US" dirty="0" err="1"/>
              <a:t>số</a:t>
            </a:r>
            <a:r>
              <a:rPr lang="en-US" dirty="0"/>
              <a:t> Boolean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Biểu diễn hàm Boolean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/>
              <a:t>Tối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err="1"/>
              <a:t>luận</a:t>
            </a:r>
            <a:r>
              <a:rPr lang="en-US"/>
              <a:t> lý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/>
              <a:t>Phương </a:t>
            </a:r>
            <a:r>
              <a:rPr lang="en-US" dirty="0" err="1"/>
              <a:t>pháp</a:t>
            </a:r>
            <a:r>
              <a:rPr lang="en-US" dirty="0"/>
              <a:t> Karnaugh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6E51-8D73-4B4A-B70C-F86E7BDA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Câu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/>
              <a:t>(1/2)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5228E-97FD-466F-8837-BAB83C034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bày</a:t>
                </a:r>
                <a:r>
                  <a:rPr lang="en-US" dirty="0"/>
                  <a:t> </a:t>
                </a:r>
                <a:r>
                  <a:rPr lang="en-US" dirty="0" err="1"/>
                  <a:t>sự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học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(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Boolean)?</a:t>
                </a:r>
              </a:p>
              <a:p>
                <a:r>
                  <a:rPr lang="en-US" dirty="0" err="1"/>
                  <a:t>Chứng</a:t>
                </a:r>
                <a:r>
                  <a:rPr lang="en-US" dirty="0"/>
                  <a:t> </a:t>
                </a:r>
                <a:r>
                  <a:rPr lang="en-US" dirty="0" err="1"/>
                  <a:t>minh</a:t>
                </a:r>
                <a:r>
                  <a:rPr lang="en-US" dirty="0"/>
                  <a:t> 6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Boolean?</a:t>
                </a:r>
              </a:p>
              <a:p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bày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Boolean?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nhược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gì</a:t>
                </a:r>
                <a:r>
                  <a:rPr lang="en-US" dirty="0"/>
                  <a:t>?</a:t>
                </a:r>
              </a:p>
              <a:p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Boolean:</a:t>
                </a:r>
              </a:p>
              <a:p>
                <a:pPr lvl="1"/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A, B, C</a:t>
                </a:r>
                <a:r>
                  <a:rPr lang="en-US" dirty="0"/>
                  <a:t>)</a:t>
                </a:r>
                <a:r>
                  <a:rPr lang="en-US" i="1" dirty="0"/>
                  <a:t> = AB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B</m:t>
                        </m:r>
                      </m:e>
                    </m:acc>
                  </m:oMath>
                </a14:m>
                <a:r>
                  <a:rPr lang="en-US" i="1" dirty="0"/>
                  <a:t>C + 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C</m:t>
                        </m:r>
                      </m:e>
                    </m:acc>
                  </m:oMath>
                </a14:m>
                <a:endParaRPr lang="en-US" sz="2000" dirty="0"/>
              </a:p>
              <a:p>
                <a:pPr lvl="1"/>
                <a:r>
                  <a:rPr lang="en-US" i="1" dirty="0"/>
                  <a:t>F(X, Y, Z) = </a:t>
                </a:r>
                <a:r>
                  <a:rPr lang="en-US" dirty="0"/>
                  <a:t>(</a:t>
                </a:r>
                <a:r>
                  <a:rPr lang="en-US" i="1" dirty="0"/>
                  <a:t>X + Y</a:t>
                </a:r>
                <a:r>
                  <a:rPr lang="en-US" dirty="0"/>
                  <a:t>)(</a:t>
                </a:r>
                <a:r>
                  <a:rPr lang="en-US" i="1" dirty="0"/>
                  <a:t>X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Y</m:t>
                        </m:r>
                      </m:e>
                    </m:acc>
                  </m:oMath>
                </a14:m>
                <a:r>
                  <a:rPr lang="en-US" dirty="0"/>
                  <a:t>)(</a:t>
                </a:r>
                <a:r>
                  <a:rPr lang="en-US" i="1" dirty="0"/>
                  <a:t>X + Y + Z</a:t>
                </a:r>
                <a:r>
                  <a:rPr lang="en-US" dirty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5228E-97FD-466F-8837-BAB83C034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03A91-A34A-4296-BDF6-71FA77B0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1A87-7B37-47C5-BC7F-FEECAD7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/>
              <a:t>(2/2)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577F4-E25B-4DD3-BD8B-C90C4C3B2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Lập</a:t>
                </a:r>
                <a:r>
                  <a:rPr lang="en-US" dirty="0"/>
                  <a:t> </a:t>
                </a:r>
                <a:r>
                  <a:rPr lang="en-US" dirty="0" err="1"/>
                  <a:t>bảng</a:t>
                </a:r>
                <a:r>
                  <a:rPr lang="en-US" dirty="0"/>
                  <a:t> </a:t>
                </a:r>
                <a:r>
                  <a:rPr lang="en-US" dirty="0" err="1"/>
                  <a:t>chân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K-map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>
                        <a:latin typeface="+mj-lt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B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C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D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>
                        <a:latin typeface="+mj-lt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>
                        <a:latin typeface="+mj-lt"/>
                      </a:rPr>
                      <m:t>∑</m:t>
                    </m:r>
                    <m:r>
                      <m:rPr>
                        <m:nor/>
                      </m:rPr>
                      <a:rPr lang="vi-VN">
                        <a:latin typeface="+mj-lt"/>
                      </a:rPr>
                      <m:t>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1,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3,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5,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7,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9,10,11,15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K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/>
                          <m:t>W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X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Y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Z</m:t>
                        </m:r>
                      </m:e>
                    </m:d>
                    <m:r>
                      <m:rPr>
                        <m:nor/>
                      </m:rPr>
                      <a:rPr lang="en-US" b="0" smtClean="0"/>
                      <m:t> </m:t>
                    </m:r>
                    <m:r>
                      <m:rPr>
                        <m:nor/>
                      </m:rPr>
                      <a:rPr lang="vi-VN"/>
                      <m:t>=</m:t>
                    </m:r>
                    <m:r>
                      <m:rPr>
                        <m:nor/>
                      </m:rPr>
                      <a:rPr lang="en-US" b="0" smtClean="0"/>
                      <m:t> </m:t>
                    </m:r>
                    <m:r>
                      <m:rPr>
                        <m:nor/>
                      </m:rPr>
                      <a:rPr lang="vi-VN"/>
                      <m:t>(</m:t>
                    </m:r>
                    <m:r>
                      <m:rPr>
                        <m:nor/>
                      </m:rPr>
                      <a:rPr lang="vi-VN"/>
                      <m:t>W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X</m:t>
                    </m:r>
                    <m:r>
                      <m:rPr>
                        <m:nor/>
                      </m:rPr>
                      <a:rPr lang="vi-VN"/>
                      <m:t>)(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W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X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Y</m:t>
                    </m:r>
                    <m:r>
                      <m:rPr>
                        <m:nor/>
                      </m:rPr>
                      <a:rPr lang="vi-VN"/>
                      <m:t>)(</m:t>
                    </m:r>
                    <m:r>
                      <m:rPr>
                        <m:nor/>
                      </m:rPr>
                      <a:rPr lang="vi-VN"/>
                      <m:t>W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0" i="0" smtClean="0"/>
                          <m:t> </m:t>
                        </m:r>
                        <m:r>
                          <m:rPr>
                            <m:nor/>
                          </m:rPr>
                          <a:rPr lang="vi-VN"/>
                          <m:t>X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Z</m:t>
                        </m:r>
                      </m:e>
                    </m:acc>
                    <m:r>
                      <m:rPr>
                        <m:nor/>
                      </m:rPr>
                      <a:rPr lang="vi-VN"/>
                      <m:t>)(</m:t>
                    </m:r>
                    <m:r>
                      <m:rPr>
                        <m:nor/>
                      </m:rPr>
                      <a:rPr lang="vi-VN"/>
                      <m:t>X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Z</m:t>
                    </m:r>
                    <m:r>
                      <m:rPr>
                        <m:nor/>
                      </m:rPr>
                      <a:rPr lang="vi-VN"/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lvl="0"/>
                <a:r>
                  <a:rPr lang="vi-VN" dirty="0"/>
                  <a:t>Sử dụng K-map để tìm các 1-minterm</a:t>
                </a:r>
                <a:r>
                  <a:rPr lang="en-US" dirty="0" err="1"/>
                  <a:t>và</a:t>
                </a:r>
                <a:r>
                  <a:rPr lang="vi-VN" dirty="0"/>
                  <a:t> 0-maxterm và sau đó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</a:t>
                </a:r>
                <a:r>
                  <a:rPr lang="vi-VN" dirty="0"/>
                  <a:t> luận lý các hàm Boolean sau:</a:t>
                </a:r>
                <a:endParaRPr lang="en-US" dirty="0"/>
              </a:p>
              <a:p>
                <a:pPr lvl="1"/>
                <a:r>
                  <a:rPr lang="vi-VN" dirty="0"/>
                  <a:t>F(A, B, C, D)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B</m:t>
                        </m:r>
                      </m:e>
                    </m:acc>
                  </m:oMath>
                </a14:m>
                <a:r>
                  <a:rPr lang="vi-VN" dirty="0"/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B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C + CD</a:t>
                </a:r>
                <a:endParaRPr lang="en-US" dirty="0"/>
              </a:p>
              <a:p>
                <a:pPr lvl="1"/>
                <a:r>
                  <a:rPr lang="vi-VN" dirty="0"/>
                  <a:t>F(A, B, C, D) = (A + B + C)(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 + B)(B + C + D)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577F4-E25B-4DD3-BD8B-C90C4C3B2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3C26C-2B3B-43A5-B1CA-038E7B59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C8DE-3349-4D54-B404-9FE141BD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Đại </a:t>
            </a:r>
            <a:r>
              <a:rPr lang="en-US" dirty="0" err="1"/>
              <a:t>số</a:t>
            </a:r>
            <a:r>
              <a:rPr lang="en-US" dirty="0"/>
              <a:t> Boolean </a:t>
            </a:r>
            <a:r>
              <a:rPr lang="en-US"/>
              <a:t>(1/5) – Định nghĩa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8429F-51C1-40CE-8B0F-E489DE708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Đại </a:t>
                </a:r>
                <a:r>
                  <a:rPr lang="en-US" dirty="0" err="1"/>
                  <a:t>số</a:t>
                </a:r>
                <a:r>
                  <a:rPr lang="en-US" dirty="0"/>
                  <a:t> Boolean (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)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cấu</a:t>
                </a:r>
                <a:r>
                  <a:rPr lang="en-US" dirty="0"/>
                  <a:t> </a:t>
                </a:r>
                <a:r>
                  <a:rPr lang="en-US" dirty="0" err="1"/>
                  <a:t>trúc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thao</a:t>
                </a:r>
                <a:r>
                  <a:rPr lang="en-US" dirty="0"/>
                  <a:t> </a:t>
                </a:r>
                <a:r>
                  <a:rPr lang="en-US" dirty="0" err="1"/>
                  <a:t>tác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(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mang</a:t>
                </a:r>
                <a:r>
                  <a:rPr lang="en-US" dirty="0"/>
                  <a:t> 2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: 0 </a:t>
                </a:r>
                <a:r>
                  <a:rPr lang="en-US" dirty="0" err="1"/>
                  <a:t>và</a:t>
                </a:r>
                <a:r>
                  <a:rPr lang="en-US" dirty="0"/>
                  <a:t> 1, </a:t>
                </a:r>
                <a:r>
                  <a:rPr lang="en-US" dirty="0" err="1"/>
                  <a:t>cao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thấp</a:t>
                </a:r>
                <a:r>
                  <a:rPr lang="en-US" dirty="0"/>
                  <a:t>, 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, …</a:t>
                </a:r>
              </a:p>
              <a:p>
                <a:pPr lvl="1"/>
                <a:r>
                  <a:rPr lang="en-US" dirty="0"/>
                  <a:t>Thao </a:t>
                </a:r>
                <a:r>
                  <a:rPr lang="en-US" dirty="0" err="1"/>
                  <a:t>tác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: AND (∙, &amp;), OR (+, |), NOT (~, </a:t>
                </a:r>
                <a:r>
                  <a:rPr lang="vi-VN" dirty="0"/>
                  <a:t>¯</a:t>
                </a:r>
                <a:r>
                  <a:rPr lang="en-US" dirty="0"/>
                  <a:t>)</a:t>
                </a:r>
              </a:p>
              <a:p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 A </a:t>
                </a:r>
                <a:r>
                  <a:rPr lang="en-US" dirty="0" err="1"/>
                  <a:t>và</a:t>
                </a:r>
                <a:r>
                  <a:rPr lang="en-US" dirty="0"/>
                  <a:t> B </a:t>
                </a:r>
                <a:r>
                  <a:rPr lang="en-US" dirty="0" err="1"/>
                  <a:t>là</a:t>
                </a:r>
                <a:r>
                  <a:rPr lang="en-US" dirty="0"/>
                  <a:t> 2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 ∙ B = A &amp; B = AND(A, B) = AB</a:t>
                </a:r>
              </a:p>
              <a:p>
                <a:pPr lvl="1"/>
                <a:r>
                  <a:rPr lang="en-US" dirty="0"/>
                  <a:t>A + B = A | B = OR(A, B)</a:t>
                </a:r>
              </a:p>
              <a:p>
                <a:pPr lvl="1"/>
                <a:r>
                  <a:rPr lang="en-US" dirty="0"/>
                  <a:t>~A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0" i="0" smtClean="0"/>
                          <m:t>A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8429F-51C1-40CE-8B0F-E489DE708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B7956-3926-43FC-900E-4D5D7B06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D4CA-6606-4AB1-8B67-683C06A7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Đại </a:t>
            </a:r>
            <a:r>
              <a:rPr lang="en-US" dirty="0" err="1"/>
              <a:t>số</a:t>
            </a:r>
            <a:r>
              <a:rPr lang="en-US" dirty="0"/>
              <a:t> Boolean </a:t>
            </a:r>
            <a:r>
              <a:rPr lang="en-US"/>
              <a:t>(2/5) – Định nghĩa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D54DC-353A-4838-8FBF-E9FFC930E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dirty="0"/>
                  <a:t>Một tập </a:t>
                </a:r>
                <a:r>
                  <a:rPr lang="vi-VN" i="1" dirty="0"/>
                  <a:t>B</a:t>
                </a:r>
                <a:r>
                  <a:rPr lang="vi-VN" dirty="0"/>
                  <a:t> khác rỗng cùng với các thao tác (phép toán) AND (∙), OR (+) và NOT (¯) được gọi là một đại số Boolean nếu các tiên đề sau đây được thỏa mãn với mọi </a:t>
                </a:r>
                <a:r>
                  <a:rPr lang="vi-VN" i="1" dirty="0"/>
                  <a:t>x, y, z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∉</m:t>
                    </m:r>
                  </m:oMath>
                </a14:m>
                <a:r>
                  <a:rPr lang="vi-VN" i="1" dirty="0"/>
                  <a:t> B</a:t>
                </a:r>
                <a:endParaRPr lang="en-US" dirty="0"/>
              </a:p>
              <a:p>
                <a:pPr lvl="1"/>
                <a:r>
                  <a:rPr lang="vi-VN" dirty="0"/>
                  <a:t>Tiên đề 1: Cấu trúc đóng với các phép toán ∙ và +.Nếu </a:t>
                </a:r>
                <a:r>
                  <a:rPr lang="vi-VN" i="1" dirty="0"/>
                  <a:t>x, 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i="1" dirty="0"/>
                  <a:t> B</a:t>
                </a:r>
                <a:r>
                  <a:rPr lang="vi-VN" dirty="0"/>
                  <a:t> thì: (</a:t>
                </a:r>
                <a:r>
                  <a:rPr lang="vi-VN" i="1" dirty="0"/>
                  <a:t>x + y</a:t>
                </a:r>
                <a:r>
                  <a:rPr lang="vi-VN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dirty="0"/>
                  <a:t> </a:t>
                </a:r>
                <a:r>
                  <a:rPr lang="vi-VN" i="1" dirty="0"/>
                  <a:t>B</a:t>
                </a:r>
                <a:r>
                  <a:rPr lang="vi-VN" dirty="0"/>
                  <a:t> và </a:t>
                </a:r>
                <a:r>
                  <a:rPr lang="vi-VN" i="1" dirty="0"/>
                  <a:t>x </a:t>
                </a:r>
                <a:r>
                  <a:rPr lang="vi-VN" dirty="0"/>
                  <a:t>∙</a:t>
                </a:r>
                <a:r>
                  <a:rPr lang="vi-VN" i="1" dirty="0"/>
                  <a:t> y</a:t>
                </a:r>
                <a:r>
                  <a:rPr lang="vi-VN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dirty="0"/>
                  <a:t> </a:t>
                </a:r>
                <a:r>
                  <a:rPr lang="vi-VN" i="1" dirty="0"/>
                  <a:t>B</a:t>
                </a:r>
                <a:endParaRPr lang="en-US" dirty="0"/>
              </a:p>
              <a:p>
                <a:pPr lvl="1"/>
                <a:r>
                  <a:rPr lang="vi-VN" dirty="0"/>
                  <a:t>Tiên đề 2: Tồn tại phần tử trung hòa. Tồn tại 2 phần tử trung hòa khác nhau thuộc </a:t>
                </a:r>
                <a:r>
                  <a:rPr lang="vi-VN" i="1" dirty="0"/>
                  <a:t>B</a:t>
                </a:r>
                <a:r>
                  <a:rPr lang="vi-VN" dirty="0"/>
                  <a:t>, ký hiệu là 0 và 1 sao cho: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∙ 1 = 1 ∙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+ 0 = 0 +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D54DC-353A-4838-8FBF-E9FFC930E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 r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E8079-6EA1-4D7F-B677-A8BAB3B6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1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6984-4C3A-462A-A4C2-F1BE06EF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Đại </a:t>
            </a:r>
            <a:r>
              <a:rPr lang="en-US" dirty="0" err="1"/>
              <a:t>số</a:t>
            </a:r>
            <a:r>
              <a:rPr lang="en-US" dirty="0"/>
              <a:t> Boolean (3/5) 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D2856-43A7-45E6-B6E1-3CD91F9124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700" y="1815921"/>
                <a:ext cx="11430000" cy="4540428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vi-VN" dirty="0"/>
                  <a:t>Tiên đề 3: Tính giao hoán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y</a:t>
                </a:r>
                <a:r>
                  <a:rPr lang="vi-VN" dirty="0"/>
                  <a:t> = </a:t>
                </a:r>
                <a:r>
                  <a:rPr lang="vi-VN" i="1" dirty="0"/>
                  <a:t>y</a:t>
                </a:r>
                <a:r>
                  <a:rPr lang="vi-VN" dirty="0"/>
                  <a:t> ∙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 = 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1"/>
                <a:r>
                  <a:rPr lang="vi-VN" dirty="0"/>
                  <a:t>Tiên đề 4: Tính phân phối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∙ (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z</a:t>
                </a:r>
                <a:r>
                  <a:rPr lang="vi-VN" dirty="0"/>
                  <a:t>) = </a:t>
                </a:r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z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 ∙ </a:t>
                </a:r>
                <a:r>
                  <a:rPr lang="vi-VN" i="1" dirty="0"/>
                  <a:t>z</a:t>
                </a:r>
                <a:r>
                  <a:rPr lang="vi-VN" dirty="0"/>
                  <a:t> = (</a:t>
                </a:r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)(</a:t>
                </a:r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z</a:t>
                </a:r>
                <a:r>
                  <a:rPr lang="vi-VN" dirty="0"/>
                  <a:t>)</a:t>
                </a:r>
                <a:endParaRPr lang="en-US" dirty="0"/>
              </a:p>
              <a:p>
                <a:pPr lvl="1"/>
                <a:r>
                  <a:rPr lang="vi-VN" dirty="0"/>
                  <a:t>Tiên đề 5: Tồn tại phần tử bù. Với mọi </a:t>
                </a:r>
                <a:r>
                  <a:rPr lang="vi-VN" i="1" dirty="0"/>
                  <a:t>x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vi-VN" i="1" dirty="0"/>
                  <a:t> B</a:t>
                </a:r>
                <a:r>
                  <a:rPr lang="vi-VN" dirty="0"/>
                  <a:t>, tồn tại duy nhất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  <m:r>
                      <a:rPr lang="vi-V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dirty="0"/>
                  <a:t> </a:t>
                </a:r>
                <a:r>
                  <a:rPr lang="vi-VN" i="1" dirty="0"/>
                  <a:t>B</a:t>
                </a:r>
                <a:r>
                  <a:rPr lang="vi-VN" dirty="0"/>
                  <a:t> sao cho: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∙ </a:t>
                </a:r>
                <a:r>
                  <a:rPr lang="vi-VN" i="1" dirty="0"/>
                  <a:t>x</a:t>
                </a:r>
                <a:r>
                  <a:rPr lang="vi-VN" dirty="0"/>
                  <a:t> = 0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r>
                  <a:rPr lang="vi-VN" dirty="0"/>
                  <a:t> = 1</a:t>
                </a:r>
                <a:endParaRPr lang="en-US" dirty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được gọi là phần tử bù của </a:t>
                </a:r>
                <a:r>
                  <a:rPr lang="vi-VN" i="1" dirty="0"/>
                  <a:t>x</a:t>
                </a:r>
                <a:endParaRPr lang="en-US" i="1" dirty="0"/>
              </a:p>
              <a:p>
                <a:pPr marL="798513" lvl="2" indent="-282575">
                  <a:buFont typeface="Wingdings" panose="05000000000000000000" pitchFamily="2" charset="2"/>
                  <a:buChar char="Ø"/>
                </a:pPr>
                <a:r>
                  <a:rPr lang="vi-VN" sz="2800" dirty="0"/>
                  <a:t>Tiên đề 6: Tồn tại ít nhất 2 phần tử x, 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2800"/>
                      <m:t>∈</m:t>
                    </m:r>
                  </m:oMath>
                </a14:m>
                <a:r>
                  <a:rPr lang="vi-VN" sz="2800" dirty="0"/>
                  <a:t> B sao cho x ≠ </a:t>
                </a:r>
                <a:r>
                  <a:rPr lang="vi-VN" sz="2800" i="1" dirty="0"/>
                  <a:t>y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D2856-43A7-45E6-B6E1-3CD91F912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700" y="1815921"/>
                <a:ext cx="11430000" cy="4540428"/>
              </a:xfrm>
              <a:blipFill>
                <a:blip r:embed="rId2"/>
                <a:stretch>
                  <a:fillRect t="-3356" b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C26DA-385D-4F1D-9771-AE13CD37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8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6F1D-8385-449A-ABF3-D313995B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Đại </a:t>
            </a:r>
            <a:r>
              <a:rPr lang="en-US" dirty="0" err="1"/>
              <a:t>số</a:t>
            </a:r>
            <a:r>
              <a:rPr lang="en-US" dirty="0"/>
              <a:t> Boolean (4/5) – </a:t>
            </a:r>
            <a:r>
              <a:rPr lang="en-US" dirty="0" err="1"/>
              <a:t>Hàm</a:t>
            </a:r>
            <a:r>
              <a:rPr lang="en-US" dirty="0"/>
              <a:t>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DA7A-8141-47EA-8C0C-912A9F941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Boolean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vi-VN" i="1" dirty="0"/>
              <a:t>x </a:t>
            </a:r>
            <a:r>
              <a:rPr lang="vi-VN" dirty="0"/>
              <a:t>+</a:t>
            </a:r>
            <a:r>
              <a:rPr lang="vi-VN" i="1" dirty="0"/>
              <a:t> yz</a:t>
            </a:r>
            <a:endParaRPr lang="en-US" dirty="0"/>
          </a:p>
          <a:p>
            <a:pPr algn="just"/>
            <a:r>
              <a:rPr lang="en-US" spc="-20" dirty="0">
                <a:ea typeface="Times New Roman" panose="02020603050405020304" pitchFamily="18" charset="0"/>
              </a:rPr>
              <a:t>K</a:t>
            </a:r>
            <a:r>
              <a:rPr lang="vi-VN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ết hợp theo thứ tự: 1 tên hàm, 1 dấu bằng và cuối cùng là 1 biểu thức Boolean sẽ cho chúng ta được một </a:t>
            </a:r>
            <a:r>
              <a:rPr lang="en-US" b="1" spc="-20" dirty="0">
                <a:ea typeface="Times New Roman" panose="02020603050405020304" pitchFamily="18" charset="0"/>
              </a:rPr>
              <a:t>H</a:t>
            </a:r>
            <a:r>
              <a:rPr lang="vi-VN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àm Boolean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Boolean </a:t>
            </a:r>
            <a:r>
              <a:rPr lang="en-US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1"/>
            <a:r>
              <a:rPr lang="en-US" spc="-20" dirty="0" err="1">
                <a:ea typeface="Times New Roman" panose="02020603050405020304" pitchFamily="18" charset="0"/>
              </a:rPr>
              <a:t>Ví</a:t>
            </a:r>
            <a:r>
              <a:rPr lang="en-US" spc="-20" dirty="0">
                <a:ea typeface="Times New Roman" panose="02020603050405020304" pitchFamily="18" charset="0"/>
              </a:rPr>
              <a:t> </a:t>
            </a:r>
            <a:r>
              <a:rPr lang="en-US" spc="-20" dirty="0" err="1">
                <a:ea typeface="Times New Roman" panose="02020603050405020304" pitchFamily="18" charset="0"/>
              </a:rPr>
              <a:t>dụ</a:t>
            </a:r>
            <a:r>
              <a:rPr lang="en-US" spc="-20" dirty="0">
                <a:ea typeface="Times New Roman" panose="02020603050405020304" pitchFamily="18" charset="0"/>
              </a:rPr>
              <a:t>: </a:t>
            </a:r>
            <a:r>
              <a:rPr lang="vi-VN" i="1" dirty="0"/>
              <a:t>f</a:t>
            </a:r>
            <a:r>
              <a:rPr lang="vi-VN" dirty="0"/>
              <a:t>(</a:t>
            </a:r>
            <a:r>
              <a:rPr lang="vi-VN" i="1" dirty="0"/>
              <a:t>x, y, z</a:t>
            </a:r>
            <a:r>
              <a:rPr lang="vi-VN" dirty="0"/>
              <a:t>)</a:t>
            </a:r>
            <a:r>
              <a:rPr lang="vi-VN" i="1" dirty="0"/>
              <a:t> = x </a:t>
            </a:r>
            <a:r>
              <a:rPr lang="vi-VN" dirty="0"/>
              <a:t>+</a:t>
            </a:r>
            <a:r>
              <a:rPr lang="vi-VN" i="1" dirty="0"/>
              <a:t> yz</a:t>
            </a:r>
            <a:endParaRPr lang="en-US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EED30-E8B7-448F-A992-9444BFF0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301C-C6F0-40F8-9CA0-B52245B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Đại </a:t>
            </a:r>
            <a:r>
              <a:rPr lang="en-US" dirty="0" err="1"/>
              <a:t>số</a:t>
            </a:r>
            <a:r>
              <a:rPr lang="en-US" dirty="0"/>
              <a:t> Boolean (5/7) –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EEC0-A3C8-4EDA-B9C0-F0A17EB2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Bảng chân trị</a:t>
            </a:r>
            <a:r>
              <a:rPr lang="vi-VN" dirty="0"/>
              <a:t> (hay còn gọi là bảng tổ hợp) thể hiện mối quan hệ giữa giá trị của một hàm Boolean và các biến của hàm đó</a:t>
            </a:r>
            <a:endParaRPr lang="en-US" dirty="0"/>
          </a:p>
          <a:p>
            <a:pPr lvl="1"/>
            <a:r>
              <a:rPr lang="en-US" dirty="0"/>
              <a:t>2</a:t>
            </a:r>
            <a:r>
              <a:rPr lang="en-US" i="1" baseline="30000" dirty="0"/>
              <a:t>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+1 </a:t>
            </a:r>
            <a:r>
              <a:rPr lang="en-US" dirty="0" err="1"/>
              <a:t>cột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            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                   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1FD9-1781-41C7-8DAE-5B48462B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93A5F8-BE9F-423E-8A81-7950C99C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67808"/>
              </p:ext>
            </p:extLst>
          </p:nvPr>
        </p:nvGraphicFramePr>
        <p:xfrm>
          <a:off x="6000487" y="2742470"/>
          <a:ext cx="1389380" cy="36275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7345">
                  <a:extLst>
                    <a:ext uri="{9D8B030D-6E8A-4147-A177-3AD203B41FA5}">
                      <a16:colId xmlns:a16="http://schemas.microsoft.com/office/drawing/2014/main" val="1738475070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3340612718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391360668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953046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b="1" spc="-20">
                          <a:effectLst/>
                          <a:latin typeface="+mj-lt"/>
                        </a:rPr>
                        <a:t>x</a:t>
                      </a:r>
                      <a:endParaRPr lang="en-US" sz="20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b="1" spc="-20">
                          <a:effectLst/>
                          <a:latin typeface="+mj-lt"/>
                        </a:rPr>
                        <a:t>y</a:t>
                      </a:r>
                      <a:endParaRPr lang="en-US" sz="20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b="1" spc="-20">
                          <a:effectLst/>
                          <a:latin typeface="+mj-lt"/>
                        </a:rPr>
                        <a:t>z</a:t>
                      </a:r>
                      <a:endParaRPr lang="en-US" sz="20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b="1" spc="-20">
                          <a:effectLst/>
                          <a:latin typeface="+mj-lt"/>
                        </a:rPr>
                        <a:t>f</a:t>
                      </a:r>
                      <a:endParaRPr lang="en-US" sz="20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291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710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14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 (Headings)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29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495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8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5053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8763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758285"/>
                  </a:ext>
                </a:extLst>
              </a:tr>
            </a:tbl>
          </a:graphicData>
        </a:graphic>
      </p:graphicFrame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723F8E2-DAB1-4FB6-89FC-18BB04F0A852}"/>
              </a:ext>
            </a:extLst>
          </p:cNvPr>
          <p:cNvCxnSpPr>
            <a:cxnSpLocks/>
          </p:cNvCxnSpPr>
          <p:nvPr/>
        </p:nvCxnSpPr>
        <p:spPr>
          <a:xfrm>
            <a:off x="3962400" y="4533381"/>
            <a:ext cx="1640114" cy="1042108"/>
          </a:xfrm>
          <a:prstGeom prst="curvedConnector3">
            <a:avLst>
              <a:gd name="adj1" fmla="val 44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9583897-D1F3-446C-AFD0-79FFEC1AF687}"/>
              </a:ext>
            </a:extLst>
          </p:cNvPr>
          <p:cNvCxnSpPr>
            <a:cxnSpLocks/>
          </p:cNvCxnSpPr>
          <p:nvPr/>
        </p:nvCxnSpPr>
        <p:spPr>
          <a:xfrm>
            <a:off x="4931690" y="4240993"/>
            <a:ext cx="971532" cy="39213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CD025D-1ADE-4AE1-98D3-94C62B46960F}"/>
              </a:ext>
            </a:extLst>
          </p:cNvPr>
          <p:cNvSpPr txBox="1"/>
          <p:nvPr/>
        </p:nvSpPr>
        <p:spPr>
          <a:xfrm>
            <a:off x="1982049" y="3948606"/>
            <a:ext cx="29496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i="1" dirty="0">
                <a:latin typeface="+mj-lt"/>
              </a:rPr>
              <a:t>f</a:t>
            </a:r>
            <a:r>
              <a:rPr lang="vi-VN" sz="3200" dirty="0">
                <a:latin typeface="+mj-lt"/>
              </a:rPr>
              <a:t>(</a:t>
            </a:r>
            <a:r>
              <a:rPr lang="vi-VN" sz="3200" i="1" dirty="0">
                <a:latin typeface="+mj-lt"/>
              </a:rPr>
              <a:t>x, y, z</a:t>
            </a:r>
            <a:r>
              <a:rPr lang="vi-VN" sz="3200" dirty="0">
                <a:latin typeface="+mj-lt"/>
              </a:rPr>
              <a:t>)</a:t>
            </a:r>
            <a:r>
              <a:rPr lang="vi-VN" sz="3200" i="1" dirty="0">
                <a:latin typeface="+mj-lt"/>
              </a:rPr>
              <a:t> = x </a:t>
            </a:r>
            <a:r>
              <a:rPr lang="vi-VN" sz="3200" dirty="0">
                <a:latin typeface="+mj-lt"/>
              </a:rPr>
              <a:t>+</a:t>
            </a:r>
            <a:r>
              <a:rPr lang="vi-VN" sz="3200" i="1" dirty="0">
                <a:latin typeface="+mj-lt"/>
              </a:rPr>
              <a:t> yz</a:t>
            </a:r>
            <a:endParaRPr lang="en-US" sz="3200" dirty="0">
              <a:latin typeface="+mj-lt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AF531EB-A9F7-491B-B19E-205E82CF1AC6}"/>
              </a:ext>
            </a:extLst>
          </p:cNvPr>
          <p:cNvSpPr/>
          <p:nvPr/>
        </p:nvSpPr>
        <p:spPr>
          <a:xfrm>
            <a:off x="5710444" y="4834118"/>
            <a:ext cx="385556" cy="147778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4B4BB92-BDC8-40EF-BE0E-0972C1A3B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72665"/>
              </p:ext>
            </p:extLst>
          </p:nvPr>
        </p:nvGraphicFramePr>
        <p:xfrm>
          <a:off x="7040885" y="3150775"/>
          <a:ext cx="347345" cy="3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7345">
                  <a:extLst>
                    <a:ext uri="{9D8B030D-6E8A-4147-A177-3AD203B41FA5}">
                      <a16:colId xmlns:a16="http://schemas.microsoft.com/office/drawing/2014/main" val="32681955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 dirty="0">
                          <a:effectLst/>
                          <a:latin typeface="Times New Roman (Headings)"/>
                        </a:rPr>
                        <a:t>0</a:t>
                      </a: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621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pc="-20" dirty="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1580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pc="-20" dirty="0">
                          <a:effectLst/>
                          <a:latin typeface="Times New Roman (Headings)"/>
                          <a:ea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408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088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258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pc="-20" dirty="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92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836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72603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69935CC-E44B-4FE4-8BE5-0E4A338FB456}"/>
              </a:ext>
            </a:extLst>
          </p:cNvPr>
          <p:cNvSpPr txBox="1"/>
          <p:nvPr/>
        </p:nvSpPr>
        <p:spPr>
          <a:xfrm>
            <a:off x="380263" y="5727125"/>
            <a:ext cx="5288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3606D45-EF99-46F4-B74D-6F2F964D9D0F}"/>
              </a:ext>
            </a:extLst>
          </p:cNvPr>
          <p:cNvCxnSpPr>
            <a:cxnSpLocks/>
          </p:cNvCxnSpPr>
          <p:nvPr/>
        </p:nvCxnSpPr>
        <p:spPr>
          <a:xfrm flipV="1">
            <a:off x="2837004" y="4858370"/>
            <a:ext cx="2670999" cy="82690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E61E3B7-2231-498D-893B-B51309008433}"/>
              </a:ext>
            </a:extLst>
          </p:cNvPr>
          <p:cNvSpPr txBox="1"/>
          <p:nvPr/>
        </p:nvSpPr>
        <p:spPr>
          <a:xfrm>
            <a:off x="8552155" y="3023506"/>
            <a:ext cx="32461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5CA7D33-0EB6-4221-9141-16C2164585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7840" y="3948606"/>
            <a:ext cx="762678" cy="48845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7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25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E0D4-B9BD-4384-8938-D11BB50F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Đại </a:t>
            </a:r>
            <a:r>
              <a:rPr lang="en-US" dirty="0" err="1"/>
              <a:t>số</a:t>
            </a:r>
            <a:r>
              <a:rPr lang="en-US" dirty="0"/>
              <a:t> Boolean (2/2) –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C8D5-5E56-4642-AD44-A1E9459C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Dạng chính tắc là dạng biểu diễn hàm Boolean bằng tổng của các minterm khiến hàm Boolean có giá trị 1 (1-minterm) hoặc tích của các maxterm khiến hàm Boolean có giá trị 0 (0-maxterm)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5E2C0-CF05-4293-80C4-F7F8889E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E9B2D75-D60A-49C6-ADDC-D444C2AD7B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0443" y="3156741"/>
              <a:ext cx="4133850" cy="310991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59105">
                      <a:extLst>
                        <a:ext uri="{9D8B030D-6E8A-4147-A177-3AD203B41FA5}">
                          <a16:colId xmlns:a16="http://schemas.microsoft.com/office/drawing/2014/main" val="4075219190"/>
                        </a:ext>
                      </a:extLst>
                    </a:gridCol>
                    <a:gridCol w="459105">
                      <a:extLst>
                        <a:ext uri="{9D8B030D-6E8A-4147-A177-3AD203B41FA5}">
                          <a16:colId xmlns:a16="http://schemas.microsoft.com/office/drawing/2014/main" val="3421072890"/>
                        </a:ext>
                      </a:extLst>
                    </a:gridCol>
                    <a:gridCol w="459105">
                      <a:extLst>
                        <a:ext uri="{9D8B030D-6E8A-4147-A177-3AD203B41FA5}">
                          <a16:colId xmlns:a16="http://schemas.microsoft.com/office/drawing/2014/main" val="1248986090"/>
                        </a:ext>
                      </a:extLst>
                    </a:gridCol>
                    <a:gridCol w="918210">
                      <a:extLst>
                        <a:ext uri="{9D8B030D-6E8A-4147-A177-3AD203B41FA5}">
                          <a16:colId xmlns:a16="http://schemas.microsoft.com/office/drawing/2014/main" val="1845549427"/>
                        </a:ext>
                      </a:extLst>
                    </a:gridCol>
                    <a:gridCol w="459105">
                      <a:extLst>
                        <a:ext uri="{9D8B030D-6E8A-4147-A177-3AD203B41FA5}">
                          <a16:colId xmlns:a16="http://schemas.microsoft.com/office/drawing/2014/main" val="1530020094"/>
                        </a:ext>
                      </a:extLst>
                    </a:gridCol>
                    <a:gridCol w="919480">
                      <a:extLst>
                        <a:ext uri="{9D8B030D-6E8A-4147-A177-3AD203B41FA5}">
                          <a16:colId xmlns:a16="http://schemas.microsoft.com/office/drawing/2014/main" val="1676072049"/>
                        </a:ext>
                      </a:extLst>
                    </a:gridCol>
                    <a:gridCol w="459740">
                      <a:extLst>
                        <a:ext uri="{9D8B030D-6E8A-4147-A177-3AD203B41FA5}">
                          <a16:colId xmlns:a16="http://schemas.microsoft.com/office/drawing/2014/main" val="1273287574"/>
                        </a:ext>
                      </a:extLst>
                    </a:gridCol>
                  </a:tblGrid>
                  <a:tr h="0"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Biến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Minterm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Maxterm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470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x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y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z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70643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x + y + z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8221873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z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x + y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924001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x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300" spc="-20">
                              <a:effectLst/>
                              <a:latin typeface="+mj-lt"/>
                            </a:rPr>
                            <a:t> + z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3002635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z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x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3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2314818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300" spc="-20">
                              <a:effectLst/>
                              <a:latin typeface="+mj-lt"/>
                            </a:rPr>
                            <a:t> + y + z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950302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x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300" spc="-20">
                              <a:effectLst/>
                              <a:latin typeface="+mj-lt"/>
                            </a:rPr>
                            <a:t> z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300" spc="-20">
                              <a:effectLst/>
                              <a:latin typeface="+mj-lt"/>
                            </a:rPr>
                            <a:t> + y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570720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x y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3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300" spc="-20">
                              <a:effectLst/>
                              <a:latin typeface="+mj-lt"/>
                            </a:rPr>
                            <a:t> + z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802235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x y z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7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3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3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7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06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E9B2D75-D60A-49C6-ADDC-D444C2AD7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8148591"/>
                  </p:ext>
                </p:extLst>
              </p:nvPr>
            </p:nvGraphicFramePr>
            <p:xfrm>
              <a:off x="740443" y="3156741"/>
              <a:ext cx="4133850" cy="310991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59105">
                      <a:extLst>
                        <a:ext uri="{9D8B030D-6E8A-4147-A177-3AD203B41FA5}">
                          <a16:colId xmlns:a16="http://schemas.microsoft.com/office/drawing/2014/main" val="4075219190"/>
                        </a:ext>
                      </a:extLst>
                    </a:gridCol>
                    <a:gridCol w="459105">
                      <a:extLst>
                        <a:ext uri="{9D8B030D-6E8A-4147-A177-3AD203B41FA5}">
                          <a16:colId xmlns:a16="http://schemas.microsoft.com/office/drawing/2014/main" val="3421072890"/>
                        </a:ext>
                      </a:extLst>
                    </a:gridCol>
                    <a:gridCol w="459105">
                      <a:extLst>
                        <a:ext uri="{9D8B030D-6E8A-4147-A177-3AD203B41FA5}">
                          <a16:colId xmlns:a16="http://schemas.microsoft.com/office/drawing/2014/main" val="1248986090"/>
                        </a:ext>
                      </a:extLst>
                    </a:gridCol>
                    <a:gridCol w="918210">
                      <a:extLst>
                        <a:ext uri="{9D8B030D-6E8A-4147-A177-3AD203B41FA5}">
                          <a16:colId xmlns:a16="http://schemas.microsoft.com/office/drawing/2014/main" val="1845549427"/>
                        </a:ext>
                      </a:extLst>
                    </a:gridCol>
                    <a:gridCol w="459105">
                      <a:extLst>
                        <a:ext uri="{9D8B030D-6E8A-4147-A177-3AD203B41FA5}">
                          <a16:colId xmlns:a16="http://schemas.microsoft.com/office/drawing/2014/main" val="1530020094"/>
                        </a:ext>
                      </a:extLst>
                    </a:gridCol>
                    <a:gridCol w="919480">
                      <a:extLst>
                        <a:ext uri="{9D8B030D-6E8A-4147-A177-3AD203B41FA5}">
                          <a16:colId xmlns:a16="http://schemas.microsoft.com/office/drawing/2014/main" val="1676072049"/>
                        </a:ext>
                      </a:extLst>
                    </a:gridCol>
                    <a:gridCol w="459740">
                      <a:extLst>
                        <a:ext uri="{9D8B030D-6E8A-4147-A177-3AD203B41FA5}">
                          <a16:colId xmlns:a16="http://schemas.microsoft.com/office/drawing/2014/main" val="1273287574"/>
                        </a:ext>
                      </a:extLst>
                    </a:gridCol>
                  </a:tblGrid>
                  <a:tr h="265367"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Biến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Minterm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Maxterm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47081"/>
                      </a:ext>
                    </a:extLst>
                  </a:tr>
                  <a:tr h="5625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x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y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z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7064320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50331" t="-279592" r="-201325" b="-6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x + y + z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82218737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50331" t="-379592" r="-201325" b="-5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000" t="-379592" r="-51656" b="-5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92400163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50331" t="-479592" r="-201325" b="-4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000" t="-479592" r="-51656" b="-4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30026359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50331" t="-591667" r="-201325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000" t="-591667" r="-51656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23148183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50331" t="-677551" r="-20132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000" t="-677551" r="-5165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95030298"/>
                      </a:ext>
                    </a:extLst>
                  </a:tr>
                  <a:tr h="26536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50331" t="-865909" r="-201325" b="-234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000" t="-865909" r="-51656" b="-234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57072012"/>
                      </a:ext>
                    </a:extLst>
                  </a:tr>
                  <a:tr h="26536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50331" t="-988372" r="-201325" b="-13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000" t="-988372" r="-51656" b="-13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80223516"/>
                      </a:ext>
                    </a:extLst>
                  </a:tr>
                  <a:tr h="26536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x y z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7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000" t="-1063636" r="-51656" b="-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7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06394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581574-0D9D-4E38-8D00-2CF23F7D4411}"/>
              </a:ext>
            </a:extLst>
          </p:cNvPr>
          <p:cNvGraphicFramePr>
            <a:graphicFrameLocks noGrp="1"/>
          </p:cNvGraphicFramePr>
          <p:nvPr/>
        </p:nvGraphicFramePr>
        <p:xfrm>
          <a:off x="5076657" y="3279474"/>
          <a:ext cx="1389380" cy="28975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7345">
                  <a:extLst>
                    <a:ext uri="{9D8B030D-6E8A-4147-A177-3AD203B41FA5}">
                      <a16:colId xmlns:a16="http://schemas.microsoft.com/office/drawing/2014/main" val="904752796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171537569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1271107522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1179536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b="1" spc="-20">
                          <a:effectLst/>
                          <a:latin typeface="Times New Roman (Headings)"/>
                        </a:rPr>
                        <a:t>x</a:t>
                      </a:r>
                      <a:endParaRPr lang="en-US" sz="16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b="1" spc="-20">
                          <a:effectLst/>
                          <a:latin typeface="Times New Roman (Headings)"/>
                        </a:rPr>
                        <a:t>y</a:t>
                      </a:r>
                      <a:endParaRPr lang="en-US" sz="16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b="1" spc="-20">
                          <a:effectLst/>
                          <a:latin typeface="Times New Roman (Headings)"/>
                        </a:rPr>
                        <a:t>z</a:t>
                      </a:r>
                      <a:endParaRPr lang="en-US" sz="16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b="1" spc="-20">
                          <a:effectLst/>
                          <a:latin typeface="Times New Roman (Headings)"/>
                        </a:rPr>
                        <a:t>f</a:t>
                      </a:r>
                      <a:endParaRPr lang="en-US" sz="16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233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835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-2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2798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93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671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598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-2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5831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524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98467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4F7B42-5667-40A2-8007-7148FD1BDAE0}"/>
                  </a:ext>
                </a:extLst>
              </p:cNvPr>
              <p:cNvSpPr/>
              <p:nvPr/>
            </p:nvSpPr>
            <p:spPr>
              <a:xfrm>
                <a:off x="6647082" y="3545973"/>
                <a:ext cx="515121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200" i="1" dirty="0">
                    <a:latin typeface="+mj-lt"/>
                  </a:rPr>
                  <a:t>f</a:t>
                </a:r>
                <a:r>
                  <a:rPr lang="vi-VN" sz="2200" dirty="0">
                    <a:latin typeface="+mj-lt"/>
                  </a:rPr>
                  <a:t>(</a:t>
                </a:r>
                <a:r>
                  <a:rPr lang="vi-VN" sz="2200" i="1" dirty="0">
                    <a:latin typeface="+mj-lt"/>
                  </a:rPr>
                  <a:t>x, y, z</a:t>
                </a:r>
                <a:r>
                  <a:rPr lang="vi-VN" sz="2200" dirty="0">
                    <a:latin typeface="+mj-lt"/>
                  </a:rPr>
                  <a:t>)</a:t>
                </a:r>
                <a:r>
                  <a:rPr lang="vi-VN" sz="2200" i="1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200" i="1">
                            <a:latin typeface="+mj-lt"/>
                          </a:rPr>
                          <m:t>x</m:t>
                        </m:r>
                      </m:e>
                    </m:acc>
                    <m:r>
                      <a:rPr lang="vi-VN" sz="22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200">
                            <a:latin typeface="+mj-lt"/>
                          </a:rPr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2200" i="1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 sz="2200" i="1">
                        <a:latin typeface="+mj-lt"/>
                      </a:rPr>
                      <m:t>z</m:t>
                    </m:r>
                  </m:oMath>
                </a14:m>
                <a:r>
                  <a:rPr lang="en-US" sz="2200" dirty="0">
                    <a:latin typeface="+mj-lt"/>
                  </a:rPr>
                  <a:t> +</a:t>
                </a:r>
                <a:r>
                  <a:rPr lang="en-US" sz="220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200" i="1">
                            <a:latin typeface="+mj-lt"/>
                          </a:rPr>
                          <m:t>x</m:t>
                        </m:r>
                      </m:e>
                    </m:acc>
                    <m:r>
                      <m:rPr>
                        <m:nor/>
                      </m:rPr>
                      <a:rPr lang="vi-VN" sz="2200" i="1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 sz="2200" i="1">
                        <a:latin typeface="+mj-lt"/>
                      </a:rPr>
                      <m:t>y</m:t>
                    </m:r>
                    <m:r>
                      <m:rPr>
                        <m:nor/>
                      </m:rPr>
                      <a:rPr lang="vi-VN" sz="2200" i="1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 sz="2200" i="1">
                        <a:latin typeface="+mj-lt"/>
                      </a:rPr>
                      <m:t>z</m:t>
                    </m:r>
                  </m:oMath>
                </a14:m>
                <a:r>
                  <a:rPr lang="vi-VN" sz="2200" dirty="0">
                    <a:latin typeface="+mj-lt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2200" i="1">
                        <a:latin typeface="+mj-lt"/>
                      </a:rPr>
                      <m:t>x</m:t>
                    </m:r>
                    <m:r>
                      <m:rPr>
                        <m:nor/>
                      </m:rPr>
                      <a:rPr lang="vi-VN" sz="2200">
                        <a:latin typeface="+mj-lt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200" i="1">
                            <a:latin typeface="+mj-lt"/>
                          </a:rPr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2200">
                        <a:latin typeface="+mj-lt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200" i="1">
                            <a:latin typeface="+mj-lt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200" dirty="0">
                    <a:latin typeface="+mj-lt"/>
                  </a:rPr>
                  <a:t> </a:t>
                </a:r>
                <a:r>
                  <a:rPr lang="vi-VN" sz="2200" i="1" dirty="0">
                    <a:latin typeface="+mj-lt"/>
                  </a:rPr>
                  <a:t>+ x 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200" i="1">
                            <a:latin typeface="+mj-lt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200" i="1" dirty="0">
                    <a:latin typeface="+mj-lt"/>
                  </a:rPr>
                  <a:t> + x y z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4F7B42-5667-40A2-8007-7148FD1BD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082" y="3545973"/>
                <a:ext cx="5151218" cy="430887"/>
              </a:xfrm>
              <a:prstGeom prst="rect">
                <a:avLst/>
              </a:prstGeom>
              <a:blipFill>
                <a:blip r:embed="rId3"/>
                <a:stretch>
                  <a:fillRect l="-1538" t="-11429" r="-59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EC6244-098B-4AB7-97FB-616DDE6463B8}"/>
                  </a:ext>
                </a:extLst>
              </p:cNvPr>
              <p:cNvSpPr/>
              <p:nvPr/>
            </p:nvSpPr>
            <p:spPr>
              <a:xfrm>
                <a:off x="6688512" y="5601721"/>
                <a:ext cx="513518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200" i="1" dirty="0">
                    <a:latin typeface="+mj-lt"/>
                  </a:rPr>
                  <a:t>f</a:t>
                </a:r>
                <a:r>
                  <a:rPr lang="vi-VN" sz="2200" dirty="0">
                    <a:latin typeface="+mj-lt"/>
                  </a:rPr>
                  <a:t>(</a:t>
                </a:r>
                <a:r>
                  <a:rPr lang="vi-VN" sz="2200" i="1" dirty="0">
                    <a:latin typeface="+mj-lt"/>
                  </a:rPr>
                  <a:t>x, y, z</a:t>
                </a:r>
                <a:r>
                  <a:rPr lang="vi-VN" sz="2200" dirty="0">
                    <a:latin typeface="+mj-lt"/>
                  </a:rPr>
                  <a:t>)</a:t>
                </a:r>
                <a:r>
                  <a:rPr lang="vi-VN" sz="2200" i="1" dirty="0">
                    <a:latin typeface="+mj-lt"/>
                  </a:rPr>
                  <a:t> = </a:t>
                </a:r>
                <a:r>
                  <a:rPr lang="vi-VN" sz="2200" dirty="0">
                    <a:latin typeface="+mj-lt"/>
                  </a:rPr>
                  <a:t>(</a:t>
                </a:r>
                <a:r>
                  <a:rPr lang="vi-VN" sz="2200" i="1" dirty="0">
                    <a:latin typeface="+mj-lt"/>
                  </a:rPr>
                  <a:t>x </a:t>
                </a:r>
                <a:r>
                  <a:rPr lang="vi-VN" sz="2200" dirty="0">
                    <a:latin typeface="+mj-lt"/>
                  </a:rPr>
                  <a:t>+</a:t>
                </a:r>
                <a:r>
                  <a:rPr lang="vi-VN" sz="2200" i="1" dirty="0">
                    <a:latin typeface="+mj-lt"/>
                  </a:rPr>
                  <a:t> y </a:t>
                </a:r>
                <a:r>
                  <a:rPr lang="vi-VN" sz="2200" dirty="0">
                    <a:latin typeface="+mj-lt"/>
                  </a:rPr>
                  <a:t>+</a:t>
                </a:r>
                <a:r>
                  <a:rPr lang="vi-VN" sz="2200" i="1" dirty="0">
                    <a:latin typeface="+mj-lt"/>
                  </a:rPr>
                  <a:t> z</a:t>
                </a:r>
                <a:r>
                  <a:rPr lang="vi-VN" sz="2200" dirty="0">
                    <a:latin typeface="+mj-lt"/>
                  </a:rPr>
                  <a:t>) (</a:t>
                </a:r>
                <a:r>
                  <a:rPr lang="vi-VN" sz="2200" i="1" dirty="0">
                    <a:latin typeface="+mj-lt"/>
                  </a:rPr>
                  <a:t> x </a:t>
                </a:r>
                <a:r>
                  <a:rPr lang="vi-VN" sz="2200" dirty="0">
                    <a:latin typeface="+mj-lt"/>
                  </a:rPr>
                  <a:t>+</a:t>
                </a:r>
                <a:r>
                  <a:rPr lang="vi-VN" sz="220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200" i="1">
                            <a:latin typeface="+mj-lt"/>
                          </a:rPr>
                          <m:t>y</m:t>
                        </m:r>
                      </m:e>
                    </m:acc>
                  </m:oMath>
                </a14:m>
                <a:r>
                  <a:rPr lang="vi-VN" sz="2200" i="1" dirty="0">
                    <a:latin typeface="+mj-lt"/>
                  </a:rPr>
                  <a:t> </a:t>
                </a:r>
                <a:r>
                  <a:rPr lang="vi-VN" sz="2200" dirty="0">
                    <a:latin typeface="+mj-lt"/>
                  </a:rPr>
                  <a:t>+</a:t>
                </a:r>
                <a:r>
                  <a:rPr lang="vi-VN" sz="2200" i="1" dirty="0">
                    <a:latin typeface="+mj-lt"/>
                  </a:rPr>
                  <a:t> z</a:t>
                </a:r>
                <a:r>
                  <a:rPr lang="vi-VN" sz="2200" dirty="0">
                    <a:latin typeface="+mj-lt"/>
                  </a:rPr>
                  <a:t>) (</a:t>
                </a:r>
                <a:r>
                  <a:rPr lang="vi-VN" sz="220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200" i="1">
                            <a:latin typeface="+mj-lt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200" i="1" dirty="0">
                    <a:latin typeface="+mj-lt"/>
                  </a:rPr>
                  <a:t> </a:t>
                </a:r>
                <a:r>
                  <a:rPr lang="vi-VN" sz="2200" dirty="0">
                    <a:latin typeface="+mj-lt"/>
                  </a:rPr>
                  <a:t>+</a:t>
                </a:r>
                <a:r>
                  <a:rPr lang="vi-VN" sz="2200" i="1" dirty="0">
                    <a:latin typeface="+mj-lt"/>
                  </a:rPr>
                  <a:t> y </a:t>
                </a:r>
                <a:r>
                  <a:rPr lang="vi-VN" sz="2200" dirty="0">
                    <a:latin typeface="+mj-lt"/>
                  </a:rPr>
                  <a:t>+</a:t>
                </a:r>
                <a:r>
                  <a:rPr lang="vi-VN" sz="220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200" i="1">
                            <a:latin typeface="+mj-lt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200" dirty="0">
                    <a:latin typeface="+mj-lt"/>
                  </a:rPr>
                  <a:t>)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EC6244-098B-4AB7-97FB-616DDE646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512" y="5601721"/>
                <a:ext cx="5135188" cy="430887"/>
              </a:xfrm>
              <a:prstGeom prst="rect">
                <a:avLst/>
              </a:prstGeom>
              <a:blipFill>
                <a:blip r:embed="rId4"/>
                <a:stretch>
                  <a:fillRect l="-1542" t="-11268" r="-3915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30229AE-E9F7-4712-BFCA-94F17C7D1A1D}"/>
              </a:ext>
            </a:extLst>
          </p:cNvPr>
          <p:cNvCxnSpPr>
            <a:cxnSpLocks/>
          </p:cNvCxnSpPr>
          <p:nvPr/>
        </p:nvCxnSpPr>
        <p:spPr>
          <a:xfrm flipV="1">
            <a:off x="6466037" y="3976860"/>
            <a:ext cx="1598463" cy="146151"/>
          </a:xfrm>
          <a:prstGeom prst="curvedConnector3">
            <a:avLst>
              <a:gd name="adj1" fmla="val 9608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4010484-5215-4BF7-AF44-946E8A4E3F1F}"/>
              </a:ext>
            </a:extLst>
          </p:cNvPr>
          <p:cNvCxnSpPr>
            <a:cxnSpLocks/>
          </p:cNvCxnSpPr>
          <p:nvPr/>
        </p:nvCxnSpPr>
        <p:spPr>
          <a:xfrm flipV="1">
            <a:off x="6466037" y="4001294"/>
            <a:ext cx="2360463" cy="809852"/>
          </a:xfrm>
          <a:prstGeom prst="curvedConnector3">
            <a:avLst>
              <a:gd name="adj1" fmla="val 1000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145414B-22B0-4427-83B7-6D8C60A2805B}"/>
              </a:ext>
            </a:extLst>
          </p:cNvPr>
          <p:cNvCxnSpPr>
            <a:cxnSpLocks/>
          </p:cNvCxnSpPr>
          <p:nvPr/>
        </p:nvCxnSpPr>
        <p:spPr>
          <a:xfrm flipV="1">
            <a:off x="6466037" y="4049935"/>
            <a:ext cx="3274863" cy="1029237"/>
          </a:xfrm>
          <a:prstGeom prst="curvedConnector3">
            <a:avLst>
              <a:gd name="adj1" fmla="val 1000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ED87245-F0DB-470F-904E-FB0C6BD77FEB}"/>
              </a:ext>
            </a:extLst>
          </p:cNvPr>
          <p:cNvCxnSpPr>
            <a:cxnSpLocks/>
          </p:cNvCxnSpPr>
          <p:nvPr/>
        </p:nvCxnSpPr>
        <p:spPr>
          <a:xfrm flipV="1">
            <a:off x="6466037" y="4025501"/>
            <a:ext cx="4036863" cy="1690440"/>
          </a:xfrm>
          <a:prstGeom prst="curvedConnector3">
            <a:avLst>
              <a:gd name="adj1" fmla="val 10002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25CCD8E-8C24-4945-A52E-9613FB26EEBE}"/>
              </a:ext>
            </a:extLst>
          </p:cNvPr>
          <p:cNvCxnSpPr>
            <a:cxnSpLocks/>
          </p:cNvCxnSpPr>
          <p:nvPr/>
        </p:nvCxnSpPr>
        <p:spPr>
          <a:xfrm flipV="1">
            <a:off x="6466036" y="4001067"/>
            <a:ext cx="4837833" cy="2149615"/>
          </a:xfrm>
          <a:prstGeom prst="curvedConnector3">
            <a:avLst>
              <a:gd name="adj1" fmla="val 10014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82A1B15-6F65-4837-B1CC-CCD770096C3A}"/>
              </a:ext>
            </a:extLst>
          </p:cNvPr>
          <p:cNvCxnSpPr>
            <a:cxnSpLocks/>
          </p:cNvCxnSpPr>
          <p:nvPr/>
        </p:nvCxnSpPr>
        <p:spPr>
          <a:xfrm>
            <a:off x="6440636" y="3897843"/>
            <a:ext cx="2043832" cy="1677597"/>
          </a:xfrm>
          <a:prstGeom prst="curvedConnector3">
            <a:avLst>
              <a:gd name="adj1" fmla="val 9971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C18F164-1AD3-4753-843A-50EE6276954D}"/>
              </a:ext>
            </a:extLst>
          </p:cNvPr>
          <p:cNvCxnSpPr>
            <a:cxnSpLocks/>
          </p:cNvCxnSpPr>
          <p:nvPr/>
        </p:nvCxnSpPr>
        <p:spPr>
          <a:xfrm>
            <a:off x="6440635" y="4447856"/>
            <a:ext cx="3316523" cy="1151791"/>
          </a:xfrm>
          <a:prstGeom prst="curvedConnector3">
            <a:avLst>
              <a:gd name="adj1" fmla="val 10016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CBE1156-FF2A-4DB6-AC60-6A9E343D06F5}"/>
              </a:ext>
            </a:extLst>
          </p:cNvPr>
          <p:cNvCxnSpPr>
            <a:cxnSpLocks/>
          </p:cNvCxnSpPr>
          <p:nvPr/>
        </p:nvCxnSpPr>
        <p:spPr>
          <a:xfrm>
            <a:off x="6440634" y="5437857"/>
            <a:ext cx="4680502" cy="240807"/>
          </a:xfrm>
          <a:prstGeom prst="curvedConnector3">
            <a:avLst>
              <a:gd name="adj1" fmla="val 9965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F6EA-EDA8-421C-9699-7A15389A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Đại </a:t>
            </a:r>
            <a:r>
              <a:rPr lang="en-US" dirty="0" err="1"/>
              <a:t>số</a:t>
            </a:r>
            <a:r>
              <a:rPr lang="en-US" dirty="0"/>
              <a:t> Boolean </a:t>
            </a:r>
            <a:r>
              <a:rPr lang="en-US"/>
              <a:t>(4/5) </a:t>
            </a:r>
            <a:r>
              <a:rPr lang="en-US" dirty="0"/>
              <a:t>–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ngẫu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9D2B8-E83F-4AD8-86C5-5B175B277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700" y="1690688"/>
                <a:ext cx="11430000" cy="4486275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: </a:t>
                </a:r>
                <a:r>
                  <a:rPr lang="vi-VN" i="1" dirty="0"/>
                  <a:t>x </a:t>
                </a:r>
                <a:r>
                  <a:rPr lang="vi-VN" dirty="0"/>
                  <a:t>+</a:t>
                </a:r>
                <a:r>
                  <a:rPr lang="vi-VN" i="1" dirty="0"/>
                  <a:t> yz</a:t>
                </a:r>
                <a:endParaRPr lang="en-US" dirty="0"/>
              </a:p>
              <a:p>
                <a:r>
                  <a:rPr lang="en-US" dirty="0" err="1"/>
                  <a:t>Hàm</a:t>
                </a:r>
                <a:r>
                  <a:rPr lang="en-US" dirty="0"/>
                  <a:t>: </a:t>
                </a:r>
                <a:r>
                  <a:rPr lang="vi-VN" i="1" dirty="0"/>
                  <a:t>f</a:t>
                </a:r>
                <a:r>
                  <a:rPr lang="vi-VN" dirty="0"/>
                  <a:t>(</a:t>
                </a:r>
                <a:r>
                  <a:rPr lang="vi-VN" i="1" dirty="0"/>
                  <a:t>x, y, z</a:t>
                </a:r>
                <a:r>
                  <a:rPr lang="vi-VN" dirty="0"/>
                  <a:t>)</a:t>
                </a:r>
                <a:r>
                  <a:rPr lang="vi-VN" i="1" dirty="0"/>
                  <a:t> = x </a:t>
                </a:r>
                <a:r>
                  <a:rPr lang="vi-VN" dirty="0"/>
                  <a:t>+</a:t>
                </a:r>
                <a:r>
                  <a:rPr lang="vi-VN" i="1" dirty="0"/>
                  <a:t> yz</a:t>
                </a:r>
                <a:endParaRPr lang="en-US" dirty="0"/>
              </a:p>
              <a:p>
                <a:r>
                  <a:rPr lang="vi-VN" dirty="0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Boolean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nó</a:t>
                </a:r>
                <a:r>
                  <a:rPr lang="en-US" dirty="0"/>
                  <a:t> </a:t>
                </a:r>
                <a:r>
                  <a:rPr lang="en-US" dirty="0" err="1"/>
                  <a:t>cũng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vi-VN" dirty="0"/>
                  <a:t>0</a:t>
                </a:r>
                <a:r>
                  <a:rPr lang="en-US" dirty="0"/>
                  <a:t> ↔ 1</a:t>
                </a:r>
              </a:p>
              <a:p>
                <a:pPr lvl="1"/>
                <a:r>
                  <a:rPr lang="en-US" dirty="0"/>
                  <a:t>AND ↔ OR</a:t>
                </a:r>
              </a:p>
              <a:p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(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vi-VN" dirty="0">
                    <a:highlight>
                      <a:srgbClr val="FFFF00"/>
                    </a:highlight>
                  </a:rPr>
                  <a:t>) =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en-US" i="1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vi-VN" dirty="0">
                    <a:highlight>
                      <a:srgbClr val="FFFF00"/>
                    </a:highlight>
                  </a:rPr>
                  <a:t> = (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)(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vi-VN" dirty="0">
                    <a:highlight>
                      <a:srgbClr val="FFFF00"/>
                    </a:highlight>
                  </a:rPr>
                  <a:t>)</a:t>
                </a:r>
                <a:endParaRPr lang="en-US" dirty="0">
                  <a:highlight>
                    <a:srgbClr val="FFFF00"/>
                  </a:highlight>
                </a:endParaRPr>
              </a:p>
              <a:p>
                <a:pPr lvl="1"/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= 0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= 1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9D2B8-E83F-4AD8-86C5-5B175B277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700" y="1690688"/>
                <a:ext cx="11430000" cy="4486275"/>
              </a:xfrm>
              <a:blipFill>
                <a:blip r:embed="rId2"/>
                <a:stretch>
                  <a:fillRect l="-1227" t="-2989"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07C9F-893A-4727-9921-740551BE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4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2530</Words>
  <Application>Microsoft Office PowerPoint</Application>
  <PresentationFormat>Màn hình rộng</PresentationFormat>
  <Paragraphs>587</Paragraphs>
  <Slides>21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Times New Roman (Headings)</vt:lpstr>
      <vt:lpstr>Wingdings</vt:lpstr>
      <vt:lpstr>Office Theme</vt:lpstr>
      <vt:lpstr>IT012 – TỔ CHỨC VÀ CẤU TRÚC MÁY TÍNH II  CHƯƠNG 3 ĐẠI SỐ BOOLEAN</vt:lpstr>
      <vt:lpstr>Nội dung</vt:lpstr>
      <vt:lpstr>1. Đại số Boolean (1/5) – Định nghĩa</vt:lpstr>
      <vt:lpstr>1. Đại số Boolean (2/5) – Định nghĩa</vt:lpstr>
      <vt:lpstr>1. Đại số Boolean (3/5) – Định nghĩa</vt:lpstr>
      <vt:lpstr>1. Đại số Boolean (4/5) – Hàm Boolean</vt:lpstr>
      <vt:lpstr>1. Đại số Boolean (5/7) – Bảng chân trị</vt:lpstr>
      <vt:lpstr>3. Đại số Boolean (2/2) – Dạng chính tắc</vt:lpstr>
      <vt:lpstr>1. Đại số Boolean (4/5) – Tính đối ngẫu</vt:lpstr>
      <vt:lpstr>1. Đại số Boolean (5/5) – Định lý</vt:lpstr>
      <vt:lpstr>2. Tối ưu luận lý (1/2)</vt:lpstr>
      <vt:lpstr>2. Tối ưu luận lý (2/2)</vt:lpstr>
      <vt:lpstr>4. Phương pháp Karnaugh (1/6) – Cơ sở</vt:lpstr>
      <vt:lpstr>4. Phương pháp Karnaugh (2/6) – Cấu trúc</vt:lpstr>
      <vt:lpstr>4. Phương pháp Karnaugh (3/6) – Cấu trúc</vt:lpstr>
      <vt:lpstr>4. Phương pháp Karnaugh (4/6) – Nguyên tắc</vt:lpstr>
      <vt:lpstr>4. Phương pháp Karnaugh (5/6)</vt:lpstr>
      <vt:lpstr>4. Phương pháp Karnaugh (6/6)</vt:lpstr>
      <vt:lpstr>Quiz</vt:lpstr>
      <vt:lpstr>6. Câu hỏi và Bài tập (1/2)</vt:lpstr>
      <vt:lpstr>6. Câu hỏi và Bài tập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NGHE</dc:title>
  <dc:creator>Đại Dương Trần</dc:creator>
  <cp:lastModifiedBy>Trần Quang Nguyên</cp:lastModifiedBy>
  <cp:revision>201</cp:revision>
  <dcterms:created xsi:type="dcterms:W3CDTF">2014-09-08T08:32:30Z</dcterms:created>
  <dcterms:modified xsi:type="dcterms:W3CDTF">2022-03-29T00:42:32Z</dcterms:modified>
</cp:coreProperties>
</file>