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314" r:id="rId2"/>
    <p:sldId id="299" r:id="rId3"/>
    <p:sldId id="315" r:id="rId4"/>
    <p:sldId id="316" r:id="rId5"/>
    <p:sldId id="329" r:id="rId6"/>
    <p:sldId id="317" r:id="rId7"/>
    <p:sldId id="330" r:id="rId8"/>
    <p:sldId id="302" r:id="rId9"/>
    <p:sldId id="320" r:id="rId10"/>
    <p:sldId id="323" r:id="rId11"/>
    <p:sldId id="304" r:id="rId12"/>
    <p:sldId id="331" r:id="rId13"/>
    <p:sldId id="318" r:id="rId14"/>
    <p:sldId id="319" r:id="rId15"/>
    <p:sldId id="321" r:id="rId16"/>
    <p:sldId id="322" r:id="rId17"/>
    <p:sldId id="332" r:id="rId18"/>
    <p:sldId id="324" r:id="rId19"/>
    <p:sldId id="325" r:id="rId20"/>
    <p:sldId id="333" r:id="rId21"/>
    <p:sldId id="326" r:id="rId22"/>
    <p:sldId id="336" r:id="rId23"/>
    <p:sldId id="327" r:id="rId24"/>
    <p:sldId id="334" r:id="rId25"/>
    <p:sldId id="328" r:id="rId26"/>
    <p:sldId id="335"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145" autoAdjust="0"/>
  </p:normalViewPr>
  <p:slideViewPr>
    <p:cSldViewPr snapToGrid="0" showGuides="1">
      <p:cViewPr varScale="1">
        <p:scale>
          <a:sx n="52" d="100"/>
          <a:sy n="52" d="100"/>
        </p:scale>
        <p:origin x="13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t>‹#›</a:t>
            </a:fld>
            <a:endParaRPr lang="en-US"/>
          </a:p>
        </p:txBody>
      </p:sp>
    </p:spTree>
    <p:extLst>
      <p:ext uri="{BB962C8B-B14F-4D97-AF65-F5344CB8AC3E}">
        <p14:creationId xmlns:p14="http://schemas.microsoft.com/office/powerpoint/2010/main" val="237890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Như tên gọi của nó, ALU  là một mạch tổ hợp có chức năng thực hiện các phép toán số học và luận lý</a:t>
            </a:r>
          </a:p>
          <a:p>
            <a:pPr marL="228600" indent="-228600">
              <a:buAutoNum type="arabicPeriod"/>
            </a:pPr>
            <a:r>
              <a:rPr lang="vi-VN" dirty="0"/>
              <a:t>Bên trái là ký hiệu của ALU với 3 ngõ vào và 1 ngõ ra</a:t>
            </a:r>
          </a:p>
          <a:p>
            <a:pPr marL="228600" indent="-228600">
              <a:buAutoNum type="arabicPeriod"/>
            </a:pPr>
            <a:r>
              <a:rPr lang="vi-VN" dirty="0"/>
              <a:t>Dựa theo tín hiệu điều khiển Opcode mà ALU sẽ thực hiện thao tác tương tứng theo như bảng hoạt động ở giữa</a:t>
            </a:r>
          </a:p>
          <a:p>
            <a:pPr marL="228600" indent="-228600">
              <a:buAutoNum type="arabicPeriod"/>
            </a:pPr>
            <a:r>
              <a:rPr lang="vi-VN" dirty="0"/>
              <a:t>4 thao tác đầu là số học và 4 thao tác sau là luận lý, nên có thể chia ALU thành 2 mạch con là AU và LU như hình bên phải</a:t>
            </a:r>
          </a:p>
          <a:p>
            <a:pPr marL="228600" indent="-228600">
              <a:buAutoNum type="arabicPeriod"/>
            </a:pPr>
            <a:r>
              <a:rPr lang="vi-VN" dirty="0"/>
              <a:t>Việc lựa chọn giữa kết quả số học (AU) hay luận lý (LU) sẽ được quyết định bởi bộ chọn (sẽ tìm hiểu trong slide sau).</a:t>
            </a:r>
          </a:p>
          <a:p>
            <a:pPr marL="228600" indent="-228600">
              <a:buAutoNum type="arabicPeriod"/>
            </a:pPr>
            <a:r>
              <a:rPr lang="vi-VN" dirty="0"/>
              <a:t>Hiện tại chỉ cần quan tâm đến chức năng của ALU là làm gì!</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404901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chọn vừa tìm hiểu có chức năng chọn 1 trong 2 nên còn gọi là mux2.</a:t>
            </a:r>
          </a:p>
          <a:p>
            <a:r>
              <a:rPr lang="vi-VN" dirty="0"/>
              <a:t>Để có khả năng chọn 1 trong 4 thì chúng ta có thể kết nối các mux2 lại để có được mux4</a:t>
            </a:r>
          </a:p>
          <a:p>
            <a:r>
              <a:rPr lang="vi-VN" dirty="0"/>
              <a:t>Theo bảng chân trị ở giữa thì có thể chia thành 2 phần, phần trên cố định s1 = 0 thì s0 và Y hoạt động như 1 mux2. phần dưới cố định s1 = 1 thì s0 và Y cũng hoạt động như 1 mux2. Tổng thể lại thì s1 và kết quả của 2 mux2 trước cũng tạo thành 1 mux2 mới, nên chúng ta có thể kết nối 3 mux2 như bên phải để có được mux4</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300034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ALU gồm khối số học (AU) và khối luận lý (LU).</a:t>
            </a:r>
          </a:p>
          <a:p>
            <a:pPr marL="228600" indent="-228600">
              <a:buAutoNum type="arabicPeriod"/>
            </a:pPr>
            <a:r>
              <a:rPr lang="vi-VN" dirty="0"/>
              <a:t>Về chi tiết thì khối AU gồm phép toán cộng và trừ. Trong slide này chúng ta tìm hiểu về bộ cộng có chức năng thực hiện phép toán cộng.</a:t>
            </a:r>
          </a:p>
          <a:p>
            <a:pPr marL="228600" indent="-228600">
              <a:buAutoNum type="arabicPeriod"/>
            </a:pPr>
            <a:r>
              <a:rPr lang="vi-VN" dirty="0"/>
              <a:t>Các khối mạch có chức năng thực hiện phép trừ hay các phép toán luận lý khác đều được xây dựng tương tự</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13</a:t>
            </a:fld>
            <a:endParaRPr lang="en-US"/>
          </a:p>
        </p:txBody>
      </p:sp>
    </p:spTree>
    <p:extLst>
      <p:ext uri="{BB962C8B-B14F-4D97-AF65-F5344CB8AC3E}">
        <p14:creationId xmlns:p14="http://schemas.microsoft.com/office/powerpoint/2010/main" val="127636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chi tiết, bộ cộng sẽ thực hiện cộng từng bit với nhau (giảng viên nhắc lại cách cộng 2 chuỗi bit nhị phân đã học trong chương 2)</a:t>
            </a:r>
          </a:p>
          <a:p>
            <a:r>
              <a:rPr lang="vi-VN" dirty="0"/>
              <a:t>Mỗi bộ FA (FULL ADDER) trên hình sẽ có chức năng cộng từng cặp bit có cùng trọng số với nhau</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14</a:t>
            </a:fld>
            <a:endParaRPr lang="en-US"/>
          </a:p>
        </p:txBody>
      </p:sp>
    </p:spTree>
    <p:extLst>
      <p:ext uri="{BB962C8B-B14F-4D97-AF65-F5344CB8AC3E}">
        <p14:creationId xmlns:p14="http://schemas.microsoft.com/office/powerpoint/2010/main" val="408096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Việc thiết kế bộ so sánh 2 số bất kỳ tốn rất nhiều tài nguyên vì bảng chân trị cần tới 2^{2n} hàng, với n là độ rộng bit của toán hạng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Giải pháp được đề xuất là tận dụng ALU  và  bộ so sánh có sẵn!</a:t>
            </a:r>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19</a:t>
            </a:fld>
            <a:endParaRPr lang="en-US"/>
          </a:p>
        </p:txBody>
      </p:sp>
    </p:spTree>
    <p:extLst>
      <p:ext uri="{BB962C8B-B14F-4D97-AF65-F5344CB8AC3E}">
        <p14:creationId xmlns:p14="http://schemas.microsoft.com/office/powerpoint/2010/main" val="292097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dirty="0">
                <a:effectLst/>
                <a:latin typeface="Times New Roman" panose="02020603050405020304" pitchFamily="18" charset="0"/>
                <a:ea typeface="Times New Roman" panose="02020603050405020304" pitchFamily="18" charset="0"/>
              </a:rPr>
              <a:t>I và O lần lượt là ngõ vào và ngõ ra dữ liệu của thanh ghi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Nạp là ngõ vào cho phép việc ghi dữ liệu vào thanh ghi hay không, chi tiết về thanh ghi có khả năng nạp sẽ được trình bày trong slide sau</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MUX4 có chức năng chọn dữ liệu của thanh ghi nào sẽ được xuất ra bên ngoài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Bộ giải mã có chức năng chọn địa chỉ của thanh nào sẽ được thao tác, chi tiết về bộ giải mã sẽ được trình bày trong các slide sau</a:t>
            </a: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DATA_OUT,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nhằm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DATA_IN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1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21</a:t>
            </a:fld>
            <a:endParaRPr lang="en-US"/>
          </a:p>
        </p:txBody>
      </p:sp>
    </p:spTree>
    <p:extLst>
      <p:ext uri="{BB962C8B-B14F-4D97-AF65-F5344CB8AC3E}">
        <p14:creationId xmlns:p14="http://schemas.microsoft.com/office/powerpoint/2010/main" val="77633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Trong chương trước chúng ta đã biết “</a:t>
            </a:r>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r>
              <a:rPr lang="vi-V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Bằng cách bổ sung thêm một bộ chọn với kết nối như trên hình thì chúng ta có thể cải tiến thanh ghi thêm chức năng nạp</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Nếu nạp = 0 thì thanh ghi giữ nguyên giá trị, nếu nạp = 1 thì thanh ghi sẽ nhận giá trị mới khi clk tích cực</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22</a:t>
            </a:fld>
            <a:endParaRPr lang="en-US"/>
          </a:p>
        </p:txBody>
      </p:sp>
    </p:spTree>
    <p:extLst>
      <p:ext uri="{BB962C8B-B14F-4D97-AF65-F5344CB8AC3E}">
        <p14:creationId xmlns:p14="http://schemas.microsoft.com/office/powerpoint/2010/main" val="124624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Bên trái là ký hiệu của một bộ giải mã 2:4, với 2 ngõ vào thì sẽ có tối đa 4 tổ hợp nên có thể dùng để quản lý địa chỉ của 4 thiết bị</a:t>
            </a:r>
          </a:p>
          <a:p>
            <a:pPr marL="228600" indent="-228600">
              <a:buAutoNum type="arabicPeriod"/>
            </a:pPr>
            <a:r>
              <a:rPr lang="vi-VN" dirty="0"/>
              <a:t>Tại 1 thời điểm chỉ có 1 ngõ ra được tích cực (1) nên chỉ có 1 thiết bị được lựa chọn để hoạt động (thiết bị ở đây là thiết bị có địa chỉ được quản lý bởi ngõ ra của bộ giải mã)</a:t>
            </a:r>
          </a:p>
          <a:p>
            <a:pPr marL="228600" indent="-228600">
              <a:buAutoNum type="arabicPeriod"/>
            </a:pPr>
            <a:r>
              <a:rPr lang="vi-VN" dirty="0"/>
              <a:t>Nếu muốn không ngõ ra nào tích cực thì có thể bổ sung thêm ngõ vào điều khiển EN (enable)</a:t>
            </a:r>
          </a:p>
          <a:p>
            <a:pPr marL="685800" lvl="1" indent="-228600">
              <a:buAutoNum type="arabicPeriod"/>
            </a:pPr>
            <a:r>
              <a:rPr lang="vi-VN" dirty="0"/>
              <a:t>Khi tín hiệu này bằng 0 thì tất cả ngõ ra sẽ không tích cực</a:t>
            </a:r>
          </a:p>
          <a:p>
            <a:pPr marL="685800" lvl="1" indent="-228600">
              <a:buAutoNum type="arabicPeriod"/>
            </a:pPr>
            <a:r>
              <a:rPr lang="vi-VN" dirty="0"/>
              <a:t>Khi tín hiệu này bằng 1 thì bộ giải mã hoạt động bình thường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25</a:t>
            </a:fld>
            <a:endParaRPr lang="en-US"/>
          </a:p>
        </p:txBody>
      </p:sp>
    </p:spTree>
    <p:extLst>
      <p:ext uri="{BB962C8B-B14F-4D97-AF65-F5344CB8AC3E}">
        <p14:creationId xmlns:p14="http://schemas.microsoft.com/office/powerpoint/2010/main" val="54873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dirty="0"/>
          </a:p>
        </p:txBody>
      </p:sp>
    </p:spTree>
    <p:extLst>
      <p:ext uri="{BB962C8B-B14F-4D97-AF65-F5344CB8AC3E}">
        <p14:creationId xmlns:p14="http://schemas.microsoft.com/office/powerpoint/2010/main" val="29850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2153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416655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endParaRPr lang="en-US" dirty="0"/>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314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18/09/2014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157944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17183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18/09/2014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6411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18/09/2014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44107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95674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21224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18/09/2014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t>‹#›</a:t>
            </a:fld>
            <a:endParaRPr lang="en-US"/>
          </a:p>
        </p:txBody>
      </p:sp>
    </p:spTree>
    <p:extLst>
      <p:ext uri="{BB962C8B-B14F-4D97-AF65-F5344CB8AC3E}">
        <p14:creationId xmlns:p14="http://schemas.microsoft.com/office/powerpoint/2010/main" val="328916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t>‹#›</a:t>
            </a:fld>
            <a:endParaRPr lang="en-US"/>
          </a:p>
        </p:txBody>
      </p:sp>
    </p:spTree>
    <p:extLst>
      <p:ext uri="{BB962C8B-B14F-4D97-AF65-F5344CB8AC3E}">
        <p14:creationId xmlns:p14="http://schemas.microsoft.com/office/powerpoint/2010/main" val="234145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Visio_Drawing5.vsdx"/></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Visio_Drawing6.vsdx"/></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package" Target="../embeddings/Microsoft_Visio_Drawing8.vsdx"/></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2.xml"/><Relationship Id="rId7"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package" Target="../embeddings/Microsoft_Visio_Drawing.vsdx"/></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Drawing4.vsdx"/><Relationship Id="rId5" Type="http://schemas.openxmlformats.org/officeDocument/2006/relationships/image" Target="../media/image7.emf"/><Relationship Id="rId4" Type="http://schemas.openxmlformats.org/officeDocument/2006/relationships/package" Target="../embeddings/Microsoft_Visio_Drawing3.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5</a:t>
            </a:r>
            <a:br>
              <a:rPr lang="en-US" sz="6700" b="1" dirty="0">
                <a:solidFill>
                  <a:schemeClr val="bg1"/>
                </a:solidFill>
              </a:rPr>
            </a:br>
            <a:r>
              <a:rPr lang="en-US" sz="6700" b="1" dirty="0">
                <a:solidFill>
                  <a:schemeClr val="bg1"/>
                </a:solidFill>
              </a:rPr>
              <a:t>MẠCH SỐ TRONG MÁY TÍNH</a:t>
            </a: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415E-09A5-4820-974C-B9785BC1A7A6}"/>
              </a:ext>
            </a:extLst>
          </p:cNvPr>
          <p:cNvSpPr>
            <a:spLocks noGrp="1"/>
          </p:cNvSpPr>
          <p:nvPr>
            <p:ph type="title"/>
          </p:nvPr>
        </p:nvSpPr>
        <p:spPr/>
        <p:txBody>
          <a:bodyPr/>
          <a:lstStyle/>
          <a:p>
            <a:r>
              <a:rPr lang="vi-VN" dirty="0"/>
              <a:t>Quiz 1</a:t>
            </a:r>
            <a:endParaRPr lang="en-US" dirty="0"/>
          </a:p>
        </p:txBody>
      </p:sp>
      <p:sp>
        <p:nvSpPr>
          <p:cNvPr id="3" name="Content Placeholder 2">
            <a:extLst>
              <a:ext uri="{FF2B5EF4-FFF2-40B4-BE49-F238E27FC236}">
                <a16:creationId xmlns:a16="http://schemas.microsoft.com/office/drawing/2014/main" id="{E942EF26-87B3-4570-8CBE-BB71891E54A8}"/>
              </a:ext>
            </a:extLst>
          </p:cNvPr>
          <p:cNvSpPr>
            <a:spLocks noGrp="1"/>
          </p:cNvSpPr>
          <p:nvPr>
            <p:ph idx="1"/>
          </p:nvPr>
        </p:nvSpPr>
        <p:spPr/>
        <p:txBody>
          <a:bodyPr/>
          <a:lstStyle/>
          <a:p>
            <a:r>
              <a:rPr lang="vi-VN" dirty="0"/>
              <a:t>Thiết kế Mux8 từ Mux4 và Mux2</a:t>
            </a:r>
            <a:endParaRPr lang="en-US" dirty="0"/>
          </a:p>
        </p:txBody>
      </p:sp>
      <p:sp>
        <p:nvSpPr>
          <p:cNvPr id="4" name="Slide Number Placeholder 3">
            <a:extLst>
              <a:ext uri="{FF2B5EF4-FFF2-40B4-BE49-F238E27FC236}">
                <a16:creationId xmlns:a16="http://schemas.microsoft.com/office/drawing/2014/main" id="{C41FB411-A99B-47B1-85FA-400018D8F74B}"/>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229555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70E9-0845-4D29-B50C-39CB70AB738E}"/>
              </a:ext>
            </a:extLst>
          </p:cNvPr>
          <p:cNvSpPr>
            <a:spLocks noGrp="1"/>
          </p:cNvSpPr>
          <p:nvPr>
            <p:ph type="title"/>
          </p:nvPr>
        </p:nvSpPr>
        <p:spPr>
          <a:xfrm>
            <a:off x="393701" y="365125"/>
            <a:ext cx="7594599" cy="1325563"/>
          </a:xfrm>
        </p:spPr>
        <p:txBody>
          <a:bodyPr/>
          <a:lstStyle/>
          <a:p>
            <a:r>
              <a:rPr lang="en-US" dirty="0"/>
              <a:t>3. </a:t>
            </a:r>
            <a:r>
              <a:rPr lang="en-US" dirty="0" err="1"/>
              <a:t>Bộ</a:t>
            </a:r>
            <a:r>
              <a:rPr lang="en-US" dirty="0"/>
              <a:t> </a:t>
            </a:r>
            <a:r>
              <a:rPr lang="en-US" dirty="0" err="1"/>
              <a:t>chọn</a:t>
            </a:r>
            <a:r>
              <a:rPr lang="en-US" dirty="0"/>
              <a:t> (</a:t>
            </a:r>
            <a:r>
              <a:rPr lang="vi-VN" dirty="0"/>
              <a:t>3</a:t>
            </a:r>
            <a:r>
              <a:rPr lang="en-US" dirty="0"/>
              <a:t>/</a:t>
            </a:r>
            <a:r>
              <a:rPr lang="vi-VN" dirty="0"/>
              <a:t>3</a:t>
            </a:r>
            <a:r>
              <a:rPr lang="en-US" dirty="0"/>
              <a:t>)</a:t>
            </a:r>
          </a:p>
        </p:txBody>
      </p:sp>
      <p:graphicFrame>
        <p:nvGraphicFramePr>
          <p:cNvPr id="5" name="Content Placeholder 4">
            <a:extLst>
              <a:ext uri="{FF2B5EF4-FFF2-40B4-BE49-F238E27FC236}">
                <a16:creationId xmlns:a16="http://schemas.microsoft.com/office/drawing/2014/main" id="{5E67ED50-22AF-4711-8F1A-8540F05E706D}"/>
              </a:ext>
            </a:extLst>
          </p:cNvPr>
          <p:cNvGraphicFramePr>
            <a:graphicFrameLocks noGrp="1"/>
          </p:cNvGraphicFramePr>
          <p:nvPr>
            <p:ph idx="1"/>
            <p:extLst>
              <p:ext uri="{D42A27DB-BD31-4B8C-83A1-F6EECF244321}">
                <p14:modId xmlns:p14="http://schemas.microsoft.com/office/powerpoint/2010/main" val="3915755131"/>
              </p:ext>
            </p:extLst>
          </p:nvPr>
        </p:nvGraphicFramePr>
        <p:xfrm>
          <a:off x="393700" y="4931698"/>
          <a:ext cx="7406640" cy="1139571"/>
        </p:xfrm>
        <a:graphic>
          <a:graphicData uri="http://schemas.openxmlformats.org/drawingml/2006/table">
            <a:tbl>
              <a:tblPr firstRow="1" firstCol="1" bandRow="1">
                <a:tableStyleId>{5940675A-B579-460E-94D1-54222C63F5DA}</a:tableStyleId>
              </a:tblPr>
              <a:tblGrid>
                <a:gridCol w="822960">
                  <a:extLst>
                    <a:ext uri="{9D8B030D-6E8A-4147-A177-3AD203B41FA5}">
                      <a16:colId xmlns:a16="http://schemas.microsoft.com/office/drawing/2014/main" val="693040012"/>
                    </a:ext>
                  </a:extLst>
                </a:gridCol>
                <a:gridCol w="822960">
                  <a:extLst>
                    <a:ext uri="{9D8B030D-6E8A-4147-A177-3AD203B41FA5}">
                      <a16:colId xmlns:a16="http://schemas.microsoft.com/office/drawing/2014/main" val="2138504217"/>
                    </a:ext>
                  </a:extLst>
                </a:gridCol>
                <a:gridCol w="822960">
                  <a:extLst>
                    <a:ext uri="{9D8B030D-6E8A-4147-A177-3AD203B41FA5}">
                      <a16:colId xmlns:a16="http://schemas.microsoft.com/office/drawing/2014/main" val="1743317767"/>
                    </a:ext>
                  </a:extLst>
                </a:gridCol>
                <a:gridCol w="822960">
                  <a:extLst>
                    <a:ext uri="{9D8B030D-6E8A-4147-A177-3AD203B41FA5}">
                      <a16:colId xmlns:a16="http://schemas.microsoft.com/office/drawing/2014/main" val="2292396990"/>
                    </a:ext>
                  </a:extLst>
                </a:gridCol>
                <a:gridCol w="822960">
                  <a:extLst>
                    <a:ext uri="{9D8B030D-6E8A-4147-A177-3AD203B41FA5}">
                      <a16:colId xmlns:a16="http://schemas.microsoft.com/office/drawing/2014/main" val="3160970443"/>
                    </a:ext>
                  </a:extLst>
                </a:gridCol>
                <a:gridCol w="822960">
                  <a:extLst>
                    <a:ext uri="{9D8B030D-6E8A-4147-A177-3AD203B41FA5}">
                      <a16:colId xmlns:a16="http://schemas.microsoft.com/office/drawing/2014/main" val="1339225177"/>
                    </a:ext>
                  </a:extLst>
                </a:gridCol>
                <a:gridCol w="822960">
                  <a:extLst>
                    <a:ext uri="{9D8B030D-6E8A-4147-A177-3AD203B41FA5}">
                      <a16:colId xmlns:a16="http://schemas.microsoft.com/office/drawing/2014/main" val="3286414081"/>
                    </a:ext>
                  </a:extLst>
                </a:gridCol>
                <a:gridCol w="822960">
                  <a:extLst>
                    <a:ext uri="{9D8B030D-6E8A-4147-A177-3AD203B41FA5}">
                      <a16:colId xmlns:a16="http://schemas.microsoft.com/office/drawing/2014/main" val="2658242716"/>
                    </a:ext>
                  </a:extLst>
                </a:gridCol>
                <a:gridCol w="822960">
                  <a:extLst>
                    <a:ext uri="{9D8B030D-6E8A-4147-A177-3AD203B41FA5}">
                      <a16:colId xmlns:a16="http://schemas.microsoft.com/office/drawing/2014/main" val="1850006866"/>
                    </a:ext>
                  </a:extLst>
                </a:gridCol>
              </a:tblGrid>
              <a:tr h="0">
                <a:tc>
                  <a:txBody>
                    <a:bodyPr/>
                    <a:lstStyle/>
                    <a:p>
                      <a:pPr marL="0" marR="0" algn="ctr">
                        <a:lnSpc>
                          <a:spcPct val="125000"/>
                        </a:lnSpc>
                        <a:spcBef>
                          <a:spcPts val="600"/>
                        </a:spcBef>
                        <a:spcAft>
                          <a:spcPts val="0"/>
                        </a:spcAft>
                      </a:pPr>
                      <a:r>
                        <a:rPr lang="vi-VN" sz="2200" spc="-20" dirty="0">
                          <a:effectLst/>
                          <a:latin typeface="Times New Roman (Headings)"/>
                        </a:rPr>
                        <a:t>S</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[7]</a:t>
                      </a:r>
                      <a:endParaRPr lang="en-US" sz="2200" dirty="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[6]</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Y</a:t>
                      </a:r>
                      <a:r>
                        <a:rPr lang="en-US" sz="2200" spc="-20" dirty="0">
                          <a:effectLst/>
                          <a:latin typeface="Times New Roman (Headings)"/>
                        </a:rPr>
                        <a:t>[5]</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Y[4]</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Y[3]</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Y[2]</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Y[1]</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Y[0]</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4783565"/>
                  </a:ext>
                </a:extLst>
              </a:tr>
              <a:tr h="0">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[7]</a:t>
                      </a:r>
                      <a:endParaRPr lang="en-US" sz="2200" dirty="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[6]</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[5]</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[4]</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[3]</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[2]</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D0</a:t>
                      </a:r>
                      <a:r>
                        <a:rPr lang="en-US"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047409"/>
                  </a:ext>
                </a:extLst>
              </a:tr>
              <a:tr h="0">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[7]</a:t>
                      </a:r>
                      <a:endParaRPr lang="en-US" sz="2200">
                        <a:effectLst/>
                        <a:latin typeface="Times New Roman (Heading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[6]</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[5]</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[4]</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D1</a:t>
                      </a:r>
                      <a:r>
                        <a:rPr lang="en-US" sz="2200" spc="-20">
                          <a:effectLst/>
                          <a:latin typeface="Times New Roman (Headings)"/>
                        </a:rPr>
                        <a:t>[3]</a:t>
                      </a:r>
                      <a:endParaRPr lang="en-US" sz="220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[2]</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D1</a:t>
                      </a:r>
                      <a:r>
                        <a:rPr lang="en-US" sz="2200" spc="-2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5337272"/>
                  </a:ext>
                </a:extLst>
              </a:tr>
            </a:tbl>
          </a:graphicData>
        </a:graphic>
      </p:graphicFrame>
      <p:sp>
        <p:nvSpPr>
          <p:cNvPr id="4" name="Slide Number Placeholder 3">
            <a:extLst>
              <a:ext uri="{FF2B5EF4-FFF2-40B4-BE49-F238E27FC236}">
                <a16:creationId xmlns:a16="http://schemas.microsoft.com/office/drawing/2014/main" id="{4BE7108E-E662-4403-ABF2-ACF684128473}"/>
              </a:ext>
            </a:extLst>
          </p:cNvPr>
          <p:cNvSpPr>
            <a:spLocks noGrp="1"/>
          </p:cNvSpPr>
          <p:nvPr>
            <p:ph type="sldNum" sz="quarter" idx="12"/>
          </p:nvPr>
        </p:nvSpPr>
        <p:spPr/>
        <p:txBody>
          <a:bodyPr/>
          <a:lstStyle/>
          <a:p>
            <a:fld id="{3C3C09BB-C7E7-4454-851F-EF8D770487CA}" type="slidenum">
              <a:rPr lang="en-US" smtClean="0"/>
              <a:pPr/>
              <a:t>11</a:t>
            </a:fld>
            <a:endParaRPr lang="en-US"/>
          </a:p>
        </p:txBody>
      </p:sp>
      <p:pic>
        <p:nvPicPr>
          <p:cNvPr id="6" name="Picture 5">
            <a:extLst>
              <a:ext uri="{FF2B5EF4-FFF2-40B4-BE49-F238E27FC236}">
                <a16:creationId xmlns:a16="http://schemas.microsoft.com/office/drawing/2014/main" id="{9351C2F1-E702-4E60-BF98-F0AD0FB270D2}"/>
              </a:ext>
            </a:extLst>
          </p:cNvPr>
          <p:cNvPicPr>
            <a:picLocks noChangeAspect="1"/>
          </p:cNvPicPr>
          <p:nvPr/>
        </p:nvPicPr>
        <p:blipFill>
          <a:blip r:embed="rId3"/>
          <a:stretch>
            <a:fillRect/>
          </a:stretch>
        </p:blipFill>
        <p:spPr>
          <a:xfrm>
            <a:off x="2622404" y="1764824"/>
            <a:ext cx="3473596" cy="3076957"/>
          </a:xfrm>
          <a:prstGeom prst="rect">
            <a:avLst/>
          </a:prstGeom>
        </p:spPr>
      </p:pic>
      <p:graphicFrame>
        <p:nvGraphicFramePr>
          <p:cNvPr id="8" name="Object 7">
            <a:extLst>
              <a:ext uri="{FF2B5EF4-FFF2-40B4-BE49-F238E27FC236}">
                <a16:creationId xmlns:a16="http://schemas.microsoft.com/office/drawing/2014/main" id="{B6C6C7D6-0C65-483B-BAC8-7B5FD918DA5B}"/>
              </a:ext>
            </a:extLst>
          </p:cNvPr>
          <p:cNvGraphicFramePr>
            <a:graphicFrameLocks noChangeAspect="1"/>
          </p:cNvGraphicFramePr>
          <p:nvPr>
            <p:extLst>
              <p:ext uri="{D42A27DB-BD31-4B8C-83A1-F6EECF244321}">
                <p14:modId xmlns:p14="http://schemas.microsoft.com/office/powerpoint/2010/main" val="3538397499"/>
              </p:ext>
            </p:extLst>
          </p:nvPr>
        </p:nvGraphicFramePr>
        <p:xfrm>
          <a:off x="7988300" y="56832"/>
          <a:ext cx="2120900" cy="6586573"/>
        </p:xfrm>
        <a:graphic>
          <a:graphicData uri="http://schemas.openxmlformats.org/presentationml/2006/ole">
            <mc:AlternateContent xmlns:mc="http://schemas.openxmlformats.org/markup-compatibility/2006">
              <mc:Choice xmlns:v="urn:schemas-microsoft-com:vml" Requires="v">
                <p:oleObj spid="_x0000_s5171" name="Visio" r:id="rId4" imgW="2486014" imgH="7829378" progId="Visio.Drawing.15">
                  <p:embed/>
                </p:oleObj>
              </mc:Choice>
              <mc:Fallback>
                <p:oleObj name="Visio" r:id="rId4" imgW="2486014" imgH="7829378" progId="Visio.Drawing.15">
                  <p:embed/>
                  <p:pic>
                    <p:nvPicPr>
                      <p:cNvPr id="8" name="Object 7">
                        <a:extLst>
                          <a:ext uri="{FF2B5EF4-FFF2-40B4-BE49-F238E27FC236}">
                            <a16:creationId xmlns:a16="http://schemas.microsoft.com/office/drawing/2014/main" id="{B6C6C7D6-0C65-483B-BAC8-7B5FD918D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300" y="56832"/>
                        <a:ext cx="2120900" cy="6586573"/>
                      </a:xfrm>
                      <a:prstGeom prst="rect">
                        <a:avLst/>
                      </a:prstGeom>
                      <a:noFill/>
                    </p:spPr>
                  </p:pic>
                </p:oleObj>
              </mc:Fallback>
            </mc:AlternateContent>
          </a:graphicData>
        </a:graphic>
      </p:graphicFrame>
    </p:spTree>
    <p:extLst>
      <p:ext uri="{BB962C8B-B14F-4D97-AF65-F5344CB8AC3E}">
        <p14:creationId xmlns:p14="http://schemas.microsoft.com/office/powerpoint/2010/main" val="520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t>Bộ cộng</a:t>
            </a:r>
            <a:endParaRPr lang="en-US" dirty="0"/>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12</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366589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49A-39BB-488E-A23F-E30F316A4537}"/>
              </a:ext>
            </a:extLst>
          </p:cNvPr>
          <p:cNvSpPr>
            <a:spLocks noGrp="1"/>
          </p:cNvSpPr>
          <p:nvPr>
            <p:ph type="title"/>
          </p:nvPr>
        </p:nvSpPr>
        <p:spPr/>
        <p:txBody>
          <a:bodyPr/>
          <a:lstStyle/>
          <a:p>
            <a:r>
              <a:rPr lang="vi-VN" dirty="0"/>
              <a:t>4. Bộ cộng (1/3)</a:t>
            </a:r>
            <a:endParaRPr lang="en-US" dirty="0"/>
          </a:p>
        </p:txBody>
      </p:sp>
      <p:sp>
        <p:nvSpPr>
          <p:cNvPr id="3" name="Content Placeholder 2">
            <a:extLst>
              <a:ext uri="{FF2B5EF4-FFF2-40B4-BE49-F238E27FC236}">
                <a16:creationId xmlns:a16="http://schemas.microsoft.com/office/drawing/2014/main" id="{16E72774-6654-4C80-B175-9877C37641CE}"/>
              </a:ext>
            </a:extLst>
          </p:cNvPr>
          <p:cNvSpPr>
            <a:spLocks noGrp="1"/>
          </p:cNvSpPr>
          <p:nvPr>
            <p:ph idx="1"/>
          </p:nvPr>
        </p:nvSpPr>
        <p:spPr/>
        <p:txBody>
          <a:bodyPr/>
          <a:lstStyle/>
          <a:p>
            <a:pPr algn="just"/>
            <a:r>
              <a:rPr lang="vi-VN" dirty="0"/>
              <a:t>Bộ cộng là một mạch tổ hợp có chức năng thực hiện phép toán cộng số học.</a:t>
            </a:r>
            <a:endParaRPr lang="en-US" dirty="0"/>
          </a:p>
        </p:txBody>
      </p:sp>
      <p:sp>
        <p:nvSpPr>
          <p:cNvPr id="4" name="Slide Number Placeholder 3">
            <a:extLst>
              <a:ext uri="{FF2B5EF4-FFF2-40B4-BE49-F238E27FC236}">
                <a16:creationId xmlns:a16="http://schemas.microsoft.com/office/drawing/2014/main" id="{88D90D78-8F51-4861-95AE-7DAAA7B69714}"/>
              </a:ext>
            </a:extLst>
          </p:cNvPr>
          <p:cNvSpPr>
            <a:spLocks noGrp="1"/>
          </p:cNvSpPr>
          <p:nvPr>
            <p:ph type="sldNum" sz="quarter" idx="12"/>
          </p:nvPr>
        </p:nvSpPr>
        <p:spPr/>
        <p:txBody>
          <a:bodyPr/>
          <a:lstStyle/>
          <a:p>
            <a:fld id="{3C3C09BB-C7E7-4454-851F-EF8D770487CA}" type="slidenum">
              <a:rPr lang="en-US" smtClean="0"/>
              <a:pPr/>
              <a:t>13</a:t>
            </a:fld>
            <a:endParaRPr lang="en-US"/>
          </a:p>
        </p:txBody>
      </p:sp>
      <p:pic>
        <p:nvPicPr>
          <p:cNvPr id="6" name="Picture 5">
            <a:extLst>
              <a:ext uri="{FF2B5EF4-FFF2-40B4-BE49-F238E27FC236}">
                <a16:creationId xmlns:a16="http://schemas.microsoft.com/office/drawing/2014/main" id="{7F167966-D002-4783-AE82-617613CDE085}"/>
              </a:ext>
            </a:extLst>
          </p:cNvPr>
          <p:cNvPicPr>
            <a:picLocks noChangeAspect="1"/>
          </p:cNvPicPr>
          <p:nvPr/>
        </p:nvPicPr>
        <p:blipFill>
          <a:blip r:embed="rId3"/>
          <a:stretch>
            <a:fillRect/>
          </a:stretch>
        </p:blipFill>
        <p:spPr>
          <a:xfrm>
            <a:off x="393700" y="2959553"/>
            <a:ext cx="3646460" cy="2078977"/>
          </a:xfrm>
          <a:prstGeom prst="rect">
            <a:avLst/>
          </a:prstGeom>
        </p:spPr>
      </p:pic>
      <p:sp>
        <p:nvSpPr>
          <p:cNvPr id="7" name="Content Placeholder 2">
            <a:extLst>
              <a:ext uri="{FF2B5EF4-FFF2-40B4-BE49-F238E27FC236}">
                <a16:creationId xmlns:a16="http://schemas.microsoft.com/office/drawing/2014/main" id="{83797E6D-3470-4A37-B9FF-31D7CE0F5B3C}"/>
              </a:ext>
            </a:extLst>
          </p:cNvPr>
          <p:cNvSpPr txBox="1">
            <a:spLocks/>
          </p:cNvSpPr>
          <p:nvPr/>
        </p:nvSpPr>
        <p:spPr>
          <a:xfrm>
            <a:off x="4292082" y="2959552"/>
            <a:ext cx="7531617" cy="2582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b="1" dirty="0">
                <a:solidFill>
                  <a:srgbClr val="0070C0"/>
                </a:solidFill>
              </a:rPr>
              <a:t>S = A + B</a:t>
            </a:r>
          </a:p>
          <a:p>
            <a:pPr algn="just"/>
            <a:r>
              <a:rPr lang="vi-VN" dirty="0"/>
              <a:t>Ví dụ:</a:t>
            </a:r>
          </a:p>
          <a:p>
            <a:pPr lvl="1" algn="just"/>
            <a:r>
              <a:rPr lang="vi-VN" dirty="0"/>
              <a:t>A = 5, B = 7 -&gt; S = 5 + 7 = 12</a:t>
            </a:r>
          </a:p>
          <a:p>
            <a:pPr lvl="1" algn="just"/>
            <a:r>
              <a:rPr lang="vi-VN" dirty="0"/>
              <a:t>A = -5, B = -9 -&gt; S = -5 + -9 = -14</a:t>
            </a:r>
          </a:p>
          <a:p>
            <a:pPr lvl="1" algn="just"/>
            <a:r>
              <a:rPr lang="vi-VN" dirty="0"/>
              <a:t>A = -100, B = 79 -&gt; S = -100 + 79 = -21</a:t>
            </a:r>
          </a:p>
          <a:p>
            <a:pPr marL="0" indent="0" algn="just">
              <a:buNone/>
            </a:pPr>
            <a:endParaRPr lang="en-US" dirty="0"/>
          </a:p>
        </p:txBody>
      </p:sp>
    </p:spTree>
    <p:extLst>
      <p:ext uri="{BB962C8B-B14F-4D97-AF65-F5344CB8AC3E}">
        <p14:creationId xmlns:p14="http://schemas.microsoft.com/office/powerpoint/2010/main" val="33235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4F5C-E82C-4D7D-ACD1-C31A683AE6C3}"/>
              </a:ext>
            </a:extLst>
          </p:cNvPr>
          <p:cNvSpPr>
            <a:spLocks noGrp="1"/>
          </p:cNvSpPr>
          <p:nvPr>
            <p:ph type="title"/>
          </p:nvPr>
        </p:nvSpPr>
        <p:spPr/>
        <p:txBody>
          <a:bodyPr/>
          <a:lstStyle/>
          <a:p>
            <a:r>
              <a:rPr lang="vi-VN" dirty="0"/>
              <a:t>4. Bộ cộng (2/3)</a:t>
            </a:r>
            <a:endParaRPr lang="en-US" dirty="0"/>
          </a:p>
        </p:txBody>
      </p:sp>
      <p:sp>
        <p:nvSpPr>
          <p:cNvPr id="3" name="Content Placeholder 2">
            <a:extLst>
              <a:ext uri="{FF2B5EF4-FFF2-40B4-BE49-F238E27FC236}">
                <a16:creationId xmlns:a16="http://schemas.microsoft.com/office/drawing/2014/main" id="{EB6BA047-B632-405C-B5FC-623E84FCC1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68FA30-ADC4-4DF0-BA9F-40277CC3D7F8}"/>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6" name="Object 5">
            <a:extLst>
              <a:ext uri="{FF2B5EF4-FFF2-40B4-BE49-F238E27FC236}">
                <a16:creationId xmlns:a16="http://schemas.microsoft.com/office/drawing/2014/main" id="{CCC2D540-62A2-4C4E-9B4C-0BF46672BA03}"/>
              </a:ext>
            </a:extLst>
          </p:cNvPr>
          <p:cNvGraphicFramePr>
            <a:graphicFrameLocks noChangeAspect="1"/>
          </p:cNvGraphicFramePr>
          <p:nvPr>
            <p:extLst>
              <p:ext uri="{D42A27DB-BD31-4B8C-83A1-F6EECF244321}">
                <p14:modId xmlns:p14="http://schemas.microsoft.com/office/powerpoint/2010/main" val="154170909"/>
              </p:ext>
            </p:extLst>
          </p:nvPr>
        </p:nvGraphicFramePr>
        <p:xfrm>
          <a:off x="393700" y="2685924"/>
          <a:ext cx="11441233" cy="2630739"/>
        </p:xfrm>
        <a:graphic>
          <a:graphicData uri="http://schemas.openxmlformats.org/presentationml/2006/ole">
            <mc:AlternateContent xmlns:mc="http://schemas.openxmlformats.org/markup-compatibility/2006">
              <mc:Choice xmlns:v="urn:schemas-microsoft-com:vml" Requires="v">
                <p:oleObj spid="_x0000_s8221" name="Visio" r:id="rId4" imgW="11287278" imgH="2485899" progId="Visio.Drawing.15">
                  <p:embed/>
                </p:oleObj>
              </mc:Choice>
              <mc:Fallback>
                <p:oleObj name="Visio" r:id="rId4" imgW="11287278" imgH="2485899" progId="Visio.Drawing.15">
                  <p:embed/>
                  <p:pic>
                    <p:nvPicPr>
                      <p:cNvPr id="6" name="Object 5">
                        <a:extLst>
                          <a:ext uri="{FF2B5EF4-FFF2-40B4-BE49-F238E27FC236}">
                            <a16:creationId xmlns:a16="http://schemas.microsoft.com/office/drawing/2014/main" id="{58709EB9-4AC8-454A-B6A0-BE6ADA8AD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2685924"/>
                        <a:ext cx="11441233" cy="2630739"/>
                      </a:xfrm>
                      <a:prstGeom prst="rect">
                        <a:avLst/>
                      </a:prstGeom>
                      <a:noFill/>
                    </p:spPr>
                  </p:pic>
                </p:oleObj>
              </mc:Fallback>
            </mc:AlternateContent>
          </a:graphicData>
        </a:graphic>
      </p:graphicFrame>
    </p:spTree>
    <p:extLst>
      <p:ext uri="{BB962C8B-B14F-4D97-AF65-F5344CB8AC3E}">
        <p14:creationId xmlns:p14="http://schemas.microsoft.com/office/powerpoint/2010/main" val="411482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1C27-F627-474D-83FB-D55C42D8B257}"/>
              </a:ext>
            </a:extLst>
          </p:cNvPr>
          <p:cNvSpPr>
            <a:spLocks noGrp="1"/>
          </p:cNvSpPr>
          <p:nvPr>
            <p:ph type="title"/>
          </p:nvPr>
        </p:nvSpPr>
        <p:spPr/>
        <p:txBody>
          <a:bodyPr/>
          <a:lstStyle/>
          <a:p>
            <a:r>
              <a:rPr lang="vi-VN" dirty="0"/>
              <a:t>4. Bộ cộng (3/3)</a:t>
            </a:r>
            <a:endParaRPr lang="en-US" dirty="0"/>
          </a:p>
        </p:txBody>
      </p:sp>
      <p:sp>
        <p:nvSpPr>
          <p:cNvPr id="4" name="Slide Number Placeholder 3">
            <a:extLst>
              <a:ext uri="{FF2B5EF4-FFF2-40B4-BE49-F238E27FC236}">
                <a16:creationId xmlns:a16="http://schemas.microsoft.com/office/drawing/2014/main" id="{FDCA75A0-6F65-42A2-B1F4-AA6A8CB6CB54}"/>
              </a:ext>
            </a:extLst>
          </p:cNvPr>
          <p:cNvSpPr>
            <a:spLocks noGrp="1"/>
          </p:cNvSpPr>
          <p:nvPr>
            <p:ph type="sldNum" sz="quarter" idx="12"/>
          </p:nvPr>
        </p:nvSpPr>
        <p:spPr/>
        <p:txBody>
          <a:bodyPr/>
          <a:lstStyle/>
          <a:p>
            <a:fld id="{3C3C09BB-C7E7-4454-851F-EF8D770487CA}" type="slidenum">
              <a:rPr lang="en-US" smtClean="0"/>
              <a:pPr/>
              <a:t>15</a:t>
            </a:fld>
            <a:endParaRPr lang="en-US"/>
          </a:p>
        </p:txBody>
      </p:sp>
      <p:graphicFrame>
        <p:nvGraphicFramePr>
          <p:cNvPr id="6" name="Object 5">
            <a:extLst>
              <a:ext uri="{FF2B5EF4-FFF2-40B4-BE49-F238E27FC236}">
                <a16:creationId xmlns:a16="http://schemas.microsoft.com/office/drawing/2014/main" id="{961647F4-CC36-4292-A8B6-2C7ABDA4EF2C}"/>
              </a:ext>
            </a:extLst>
          </p:cNvPr>
          <p:cNvGraphicFramePr>
            <a:graphicFrameLocks noChangeAspect="1"/>
          </p:cNvGraphicFramePr>
          <p:nvPr>
            <p:extLst>
              <p:ext uri="{D42A27DB-BD31-4B8C-83A1-F6EECF244321}">
                <p14:modId xmlns:p14="http://schemas.microsoft.com/office/powerpoint/2010/main" val="2746380747"/>
              </p:ext>
            </p:extLst>
          </p:nvPr>
        </p:nvGraphicFramePr>
        <p:xfrm>
          <a:off x="2803887" y="2620018"/>
          <a:ext cx="2882311" cy="2724376"/>
        </p:xfrm>
        <a:graphic>
          <a:graphicData uri="http://schemas.openxmlformats.org/presentationml/2006/ole">
            <mc:AlternateContent xmlns:mc="http://schemas.openxmlformats.org/markup-compatibility/2006">
              <mc:Choice xmlns:v="urn:schemas-microsoft-com:vml" Requires="v">
                <p:oleObj spid="_x0000_s9245" name="Visio" r:id="rId3" imgW="2076310" imgH="1961996" progId="Visio.Drawing.15">
                  <p:embed/>
                </p:oleObj>
              </mc:Choice>
              <mc:Fallback>
                <p:oleObj name="Visio" r:id="rId3" imgW="2076310" imgH="1961996" progId="Visio.Drawing.15">
                  <p:embed/>
                  <p:pic>
                    <p:nvPicPr>
                      <p:cNvPr id="6" name="Object 5">
                        <a:extLst>
                          <a:ext uri="{FF2B5EF4-FFF2-40B4-BE49-F238E27FC236}">
                            <a16:creationId xmlns:a16="http://schemas.microsoft.com/office/drawing/2014/main" id="{DC821CEF-35E7-479D-8384-D9788AD96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887" y="2620018"/>
                        <a:ext cx="2882311" cy="2724376"/>
                      </a:xfrm>
                      <a:prstGeom prst="rect">
                        <a:avLst/>
                      </a:prstGeom>
                      <a:noFill/>
                    </p:spPr>
                  </p:pic>
                </p:oleObj>
              </mc:Fallback>
            </mc:AlternateContent>
          </a:graphicData>
        </a:graphic>
      </p:graphicFrame>
      <p:graphicFrame>
        <p:nvGraphicFramePr>
          <p:cNvPr id="8" name="Table 7">
            <a:extLst>
              <a:ext uri="{FF2B5EF4-FFF2-40B4-BE49-F238E27FC236}">
                <a16:creationId xmlns:a16="http://schemas.microsoft.com/office/drawing/2014/main" id="{6A9E7990-257B-489A-8D73-B4DC83136E7A}"/>
              </a:ext>
            </a:extLst>
          </p:cNvPr>
          <p:cNvGraphicFramePr>
            <a:graphicFrameLocks noGrp="1"/>
          </p:cNvGraphicFramePr>
          <p:nvPr>
            <p:extLst>
              <p:ext uri="{D42A27DB-BD31-4B8C-83A1-F6EECF244321}">
                <p14:modId xmlns:p14="http://schemas.microsoft.com/office/powerpoint/2010/main" val="1233795469"/>
              </p:ext>
            </p:extLst>
          </p:nvPr>
        </p:nvGraphicFramePr>
        <p:xfrm>
          <a:off x="6115497" y="2353977"/>
          <a:ext cx="3429000" cy="3144393"/>
        </p:xfrm>
        <a:graphic>
          <a:graphicData uri="http://schemas.openxmlformats.org/drawingml/2006/table">
            <a:tbl>
              <a:tblPr firstRow="1" firstCol="1" bandRow="1">
                <a:tableStyleId>{5940675A-B579-460E-94D1-54222C63F5DA}</a:tableStyleId>
              </a:tblPr>
              <a:tblGrid>
                <a:gridCol w="685800">
                  <a:extLst>
                    <a:ext uri="{9D8B030D-6E8A-4147-A177-3AD203B41FA5}">
                      <a16:colId xmlns:a16="http://schemas.microsoft.com/office/drawing/2014/main" val="1624994511"/>
                    </a:ext>
                  </a:extLst>
                </a:gridCol>
                <a:gridCol w="685800">
                  <a:extLst>
                    <a:ext uri="{9D8B030D-6E8A-4147-A177-3AD203B41FA5}">
                      <a16:colId xmlns:a16="http://schemas.microsoft.com/office/drawing/2014/main" val="2830755437"/>
                    </a:ext>
                  </a:extLst>
                </a:gridCol>
                <a:gridCol w="685800">
                  <a:extLst>
                    <a:ext uri="{9D8B030D-6E8A-4147-A177-3AD203B41FA5}">
                      <a16:colId xmlns:a16="http://schemas.microsoft.com/office/drawing/2014/main" val="1289845748"/>
                    </a:ext>
                  </a:extLst>
                </a:gridCol>
                <a:gridCol w="685800">
                  <a:extLst>
                    <a:ext uri="{9D8B030D-6E8A-4147-A177-3AD203B41FA5}">
                      <a16:colId xmlns:a16="http://schemas.microsoft.com/office/drawing/2014/main" val="3354958382"/>
                    </a:ext>
                  </a:extLst>
                </a:gridCol>
                <a:gridCol w="685800">
                  <a:extLst>
                    <a:ext uri="{9D8B030D-6E8A-4147-A177-3AD203B41FA5}">
                      <a16:colId xmlns:a16="http://schemas.microsoft.com/office/drawing/2014/main" val="377504814"/>
                    </a:ext>
                  </a:extLst>
                </a:gridCol>
              </a:tblGrid>
              <a:tr h="0">
                <a:tc>
                  <a:txBody>
                    <a:bodyPr/>
                    <a:lstStyle/>
                    <a:p>
                      <a:pPr marL="0" marR="0" algn="ctr">
                        <a:lnSpc>
                          <a:spcPct val="150000"/>
                        </a:lnSpc>
                        <a:spcBef>
                          <a:spcPts val="600"/>
                        </a:spcBef>
                        <a:spcAft>
                          <a:spcPts val="0"/>
                        </a:spcAft>
                      </a:pPr>
                      <a:r>
                        <a:rPr lang="vi-VN" sz="2200" spc="-20">
                          <a:effectLst/>
                          <a:latin typeface="+mj-lt"/>
                        </a:rPr>
                        <a:t>Cin</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A</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B</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Cout</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S</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1</a:t>
                      </a:r>
                      <a:endParaRPr lang="en-US" sz="22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0</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Tree>
    <p:extLst>
      <p:ext uri="{BB962C8B-B14F-4D97-AF65-F5344CB8AC3E}">
        <p14:creationId xmlns:p14="http://schemas.microsoft.com/office/powerpoint/2010/main" val="72446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C8BC-7D99-45C8-AA75-C5A083CA17B8}"/>
              </a:ext>
            </a:extLst>
          </p:cNvPr>
          <p:cNvSpPr>
            <a:spLocks noGrp="1"/>
          </p:cNvSpPr>
          <p:nvPr>
            <p:ph type="title"/>
          </p:nvPr>
        </p:nvSpPr>
        <p:spPr/>
        <p:txBody>
          <a:bodyPr/>
          <a:lstStyle/>
          <a:p>
            <a:r>
              <a:rPr lang="vi-VN" dirty="0"/>
              <a:t>Quiz 2</a:t>
            </a:r>
            <a:endParaRPr lang="en-US" dirty="0"/>
          </a:p>
        </p:txBody>
      </p:sp>
      <p:sp>
        <p:nvSpPr>
          <p:cNvPr id="3" name="Content Placeholder 2">
            <a:extLst>
              <a:ext uri="{FF2B5EF4-FFF2-40B4-BE49-F238E27FC236}">
                <a16:creationId xmlns:a16="http://schemas.microsoft.com/office/drawing/2014/main" id="{983E08DF-8729-468C-82E6-50635821FE01}"/>
              </a:ext>
            </a:extLst>
          </p:cNvPr>
          <p:cNvSpPr>
            <a:spLocks noGrp="1"/>
          </p:cNvSpPr>
          <p:nvPr>
            <p:ph idx="1"/>
          </p:nvPr>
        </p:nvSpPr>
        <p:spPr/>
        <p:txBody>
          <a:bodyPr/>
          <a:lstStyle/>
          <a:p>
            <a:r>
              <a:rPr lang="vi-VN" dirty="0"/>
              <a:t>Thiết kế bộ cộng toàn phần theo bảng chân trị bên dưới</a:t>
            </a:r>
            <a:endParaRPr lang="en-US" dirty="0"/>
          </a:p>
        </p:txBody>
      </p:sp>
      <p:sp>
        <p:nvSpPr>
          <p:cNvPr id="4" name="Slide Number Placeholder 3">
            <a:extLst>
              <a:ext uri="{FF2B5EF4-FFF2-40B4-BE49-F238E27FC236}">
                <a16:creationId xmlns:a16="http://schemas.microsoft.com/office/drawing/2014/main" id="{38AF7C08-4395-4963-998C-E2685EB168BC}"/>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6" name="Table 5">
            <a:extLst>
              <a:ext uri="{FF2B5EF4-FFF2-40B4-BE49-F238E27FC236}">
                <a16:creationId xmlns:a16="http://schemas.microsoft.com/office/drawing/2014/main" id="{C4D72858-1DD5-42A6-B9A4-FCF320E73950}"/>
              </a:ext>
            </a:extLst>
          </p:cNvPr>
          <p:cNvGraphicFramePr>
            <a:graphicFrameLocks noGrp="1"/>
          </p:cNvGraphicFramePr>
          <p:nvPr>
            <p:extLst>
              <p:ext uri="{D42A27DB-BD31-4B8C-83A1-F6EECF244321}">
                <p14:modId xmlns:p14="http://schemas.microsoft.com/office/powerpoint/2010/main" val="967241408"/>
              </p:ext>
            </p:extLst>
          </p:nvPr>
        </p:nvGraphicFramePr>
        <p:xfrm>
          <a:off x="4394200" y="2597048"/>
          <a:ext cx="3429000" cy="3144393"/>
        </p:xfrm>
        <a:graphic>
          <a:graphicData uri="http://schemas.openxmlformats.org/drawingml/2006/table">
            <a:tbl>
              <a:tblPr firstRow="1" firstCol="1" bandRow="1">
                <a:tableStyleId>{5940675A-B579-460E-94D1-54222C63F5DA}</a:tableStyleId>
              </a:tblPr>
              <a:tblGrid>
                <a:gridCol w="685800">
                  <a:extLst>
                    <a:ext uri="{9D8B030D-6E8A-4147-A177-3AD203B41FA5}">
                      <a16:colId xmlns:a16="http://schemas.microsoft.com/office/drawing/2014/main" val="1624994511"/>
                    </a:ext>
                  </a:extLst>
                </a:gridCol>
                <a:gridCol w="685800">
                  <a:extLst>
                    <a:ext uri="{9D8B030D-6E8A-4147-A177-3AD203B41FA5}">
                      <a16:colId xmlns:a16="http://schemas.microsoft.com/office/drawing/2014/main" val="2830755437"/>
                    </a:ext>
                  </a:extLst>
                </a:gridCol>
                <a:gridCol w="685800">
                  <a:extLst>
                    <a:ext uri="{9D8B030D-6E8A-4147-A177-3AD203B41FA5}">
                      <a16:colId xmlns:a16="http://schemas.microsoft.com/office/drawing/2014/main" val="1289845748"/>
                    </a:ext>
                  </a:extLst>
                </a:gridCol>
                <a:gridCol w="685800">
                  <a:extLst>
                    <a:ext uri="{9D8B030D-6E8A-4147-A177-3AD203B41FA5}">
                      <a16:colId xmlns:a16="http://schemas.microsoft.com/office/drawing/2014/main" val="3354958382"/>
                    </a:ext>
                  </a:extLst>
                </a:gridCol>
                <a:gridCol w="685800">
                  <a:extLst>
                    <a:ext uri="{9D8B030D-6E8A-4147-A177-3AD203B41FA5}">
                      <a16:colId xmlns:a16="http://schemas.microsoft.com/office/drawing/2014/main" val="377504814"/>
                    </a:ext>
                  </a:extLst>
                </a:gridCol>
              </a:tblGrid>
              <a:tr h="0">
                <a:tc>
                  <a:txBody>
                    <a:bodyPr/>
                    <a:lstStyle/>
                    <a:p>
                      <a:pPr marL="0" marR="0" algn="ctr">
                        <a:lnSpc>
                          <a:spcPct val="150000"/>
                        </a:lnSpc>
                        <a:spcBef>
                          <a:spcPts val="600"/>
                        </a:spcBef>
                        <a:spcAft>
                          <a:spcPts val="0"/>
                        </a:spcAft>
                      </a:pPr>
                      <a:r>
                        <a:rPr lang="vi-VN" sz="2200" spc="-20">
                          <a:effectLst/>
                          <a:latin typeface="+mj-lt"/>
                        </a:rPr>
                        <a:t>Cin</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A</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B</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Cout</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S</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1</a:t>
                      </a:r>
                      <a:endParaRPr lang="en-US" sz="22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0">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0">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0</a:t>
                      </a:r>
                      <a:endParaRPr lang="en-US" sz="22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a:effectLst/>
                          <a:latin typeface="+mj-lt"/>
                        </a:rPr>
                        <a:t>1</a:t>
                      </a:r>
                      <a:endParaRPr lang="en-US" sz="22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200" spc="-20" dirty="0">
                          <a:effectLst/>
                          <a:latin typeface="+mj-lt"/>
                        </a:rPr>
                        <a:t>0</a:t>
                      </a:r>
                      <a:endParaRPr lang="en-US" sz="22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Tree>
    <p:extLst>
      <p:ext uri="{BB962C8B-B14F-4D97-AF65-F5344CB8AC3E}">
        <p14:creationId xmlns:p14="http://schemas.microsoft.com/office/powerpoint/2010/main" val="53730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t>Bộ</a:t>
            </a:r>
            <a:r>
              <a:rPr lang="en-US" dirty="0"/>
              <a:t> so </a:t>
            </a:r>
            <a:r>
              <a:rPr lang="en-US" dirty="0" err="1"/>
              <a:t>sánh</a:t>
            </a:r>
            <a:endParaRPr lang="vi-VN" dirty="0"/>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69147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E991-C9D3-46C9-8027-9FE1D717E063}"/>
              </a:ext>
            </a:extLst>
          </p:cNvPr>
          <p:cNvSpPr>
            <a:spLocks noGrp="1"/>
          </p:cNvSpPr>
          <p:nvPr>
            <p:ph type="title"/>
          </p:nvPr>
        </p:nvSpPr>
        <p:spPr/>
        <p:txBody>
          <a:bodyPr/>
          <a:lstStyle/>
          <a:p>
            <a:r>
              <a:rPr lang="vi-VN" dirty="0"/>
              <a:t>5. Bộ so sánh (1/2)</a:t>
            </a:r>
            <a:endParaRPr lang="en-US" dirty="0"/>
          </a:p>
        </p:txBody>
      </p:sp>
      <p:sp>
        <p:nvSpPr>
          <p:cNvPr id="3" name="Content Placeholder 2">
            <a:extLst>
              <a:ext uri="{FF2B5EF4-FFF2-40B4-BE49-F238E27FC236}">
                <a16:creationId xmlns:a16="http://schemas.microsoft.com/office/drawing/2014/main" id="{48BD7F1A-42A1-42EC-B53E-C4CE9DBD557D}"/>
              </a:ext>
            </a:extLst>
          </p:cNvPr>
          <p:cNvSpPr>
            <a:spLocks noGrp="1"/>
          </p:cNvSpPr>
          <p:nvPr>
            <p:ph idx="1"/>
          </p:nvPr>
        </p:nvSpPr>
        <p:spPr>
          <a:xfrm>
            <a:off x="393700" y="1825625"/>
            <a:ext cx="5702300" cy="4351338"/>
          </a:xfrm>
        </p:spPr>
        <p:txBody>
          <a:bodyPr/>
          <a:lstStyle/>
          <a:p>
            <a:endParaRPr lang="vi-VN" dirty="0"/>
          </a:p>
          <a:p>
            <a:r>
              <a:rPr lang="vi-VN" dirty="0"/>
              <a:t>A != 0</a:t>
            </a:r>
            <a:endParaRPr lang="en-US" dirty="0"/>
          </a:p>
        </p:txBody>
      </p:sp>
      <p:sp>
        <p:nvSpPr>
          <p:cNvPr id="4" name="Slide Number Placeholder 3">
            <a:extLst>
              <a:ext uri="{FF2B5EF4-FFF2-40B4-BE49-F238E27FC236}">
                <a16:creationId xmlns:a16="http://schemas.microsoft.com/office/drawing/2014/main" id="{2B7039C7-5C74-4BF6-9711-607D3BF463C7}"/>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8" name="Picture 7">
            <a:extLst>
              <a:ext uri="{FF2B5EF4-FFF2-40B4-BE49-F238E27FC236}">
                <a16:creationId xmlns:a16="http://schemas.microsoft.com/office/drawing/2014/main" id="{336FDB51-3CCB-42C4-8741-964B8E948551}"/>
              </a:ext>
            </a:extLst>
          </p:cNvPr>
          <p:cNvPicPr>
            <a:picLocks noChangeAspect="1"/>
          </p:cNvPicPr>
          <p:nvPr/>
        </p:nvPicPr>
        <p:blipFill>
          <a:blip r:embed="rId2"/>
          <a:stretch>
            <a:fillRect/>
          </a:stretch>
        </p:blipFill>
        <p:spPr>
          <a:xfrm>
            <a:off x="471357" y="3247693"/>
            <a:ext cx="5508675" cy="2189568"/>
          </a:xfrm>
          <a:prstGeom prst="rect">
            <a:avLst/>
          </a:prstGeom>
        </p:spPr>
      </p:pic>
      <p:sp>
        <p:nvSpPr>
          <p:cNvPr id="9" name="Content Placeholder 2">
            <a:extLst>
              <a:ext uri="{FF2B5EF4-FFF2-40B4-BE49-F238E27FC236}">
                <a16:creationId xmlns:a16="http://schemas.microsoft.com/office/drawing/2014/main" id="{92445804-2533-43B8-882D-D240C0598C53}"/>
              </a:ext>
            </a:extLst>
          </p:cNvPr>
          <p:cNvSpPr txBox="1">
            <a:spLocks/>
          </p:cNvSpPr>
          <p:nvPr/>
        </p:nvSpPr>
        <p:spPr>
          <a:xfrm>
            <a:off x="6121401" y="1825625"/>
            <a:ext cx="57023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dirty="0"/>
          </a:p>
          <a:p>
            <a:r>
              <a:rPr lang="vi-VN" dirty="0"/>
              <a:t>A == 0</a:t>
            </a:r>
            <a:endParaRPr lang="en-US" dirty="0"/>
          </a:p>
        </p:txBody>
      </p:sp>
      <p:pic>
        <p:nvPicPr>
          <p:cNvPr id="11" name="Picture 10">
            <a:extLst>
              <a:ext uri="{FF2B5EF4-FFF2-40B4-BE49-F238E27FC236}">
                <a16:creationId xmlns:a16="http://schemas.microsoft.com/office/drawing/2014/main" id="{B3FBC64F-BB8A-41D5-81C9-258BA5B89817}"/>
              </a:ext>
            </a:extLst>
          </p:cNvPr>
          <p:cNvPicPr>
            <a:picLocks noChangeAspect="1"/>
          </p:cNvPicPr>
          <p:nvPr/>
        </p:nvPicPr>
        <p:blipFill>
          <a:blip r:embed="rId3"/>
          <a:stretch>
            <a:fillRect/>
          </a:stretch>
        </p:blipFill>
        <p:spPr>
          <a:xfrm>
            <a:off x="6224459" y="3266354"/>
            <a:ext cx="5496184" cy="2170907"/>
          </a:xfrm>
          <a:prstGeom prst="rect">
            <a:avLst/>
          </a:prstGeom>
        </p:spPr>
      </p:pic>
    </p:spTree>
    <p:extLst>
      <p:ext uri="{BB962C8B-B14F-4D97-AF65-F5344CB8AC3E}">
        <p14:creationId xmlns:p14="http://schemas.microsoft.com/office/powerpoint/2010/main" val="385135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81DD-2E30-4DF2-9250-EA2B2D355271}"/>
              </a:ext>
            </a:extLst>
          </p:cNvPr>
          <p:cNvSpPr>
            <a:spLocks noGrp="1"/>
          </p:cNvSpPr>
          <p:nvPr>
            <p:ph type="title"/>
          </p:nvPr>
        </p:nvSpPr>
        <p:spPr/>
        <p:txBody>
          <a:bodyPr/>
          <a:lstStyle/>
          <a:p>
            <a:r>
              <a:rPr lang="vi-VN" dirty="0"/>
              <a:t>5. Bộ so sánh (2/2)</a:t>
            </a:r>
            <a:endParaRPr lang="en-US" dirty="0"/>
          </a:p>
        </p:txBody>
      </p:sp>
      <p:sp>
        <p:nvSpPr>
          <p:cNvPr id="3" name="Content Placeholder 2">
            <a:extLst>
              <a:ext uri="{FF2B5EF4-FFF2-40B4-BE49-F238E27FC236}">
                <a16:creationId xmlns:a16="http://schemas.microsoft.com/office/drawing/2014/main" id="{C0109218-AAB8-4D1E-A1EC-A8536AC4C29D}"/>
              </a:ext>
            </a:extLst>
          </p:cNvPr>
          <p:cNvSpPr>
            <a:spLocks noGrp="1"/>
          </p:cNvSpPr>
          <p:nvPr>
            <p:ph idx="1"/>
          </p:nvPr>
        </p:nvSpPr>
        <p:spPr>
          <a:xfrm>
            <a:off x="393700" y="1825625"/>
            <a:ext cx="5702300" cy="4351338"/>
          </a:xfrm>
        </p:spPr>
        <p:txBody>
          <a:bodyPr/>
          <a:lstStyle/>
          <a:p>
            <a:r>
              <a:rPr lang="vi-VN" dirty="0"/>
              <a:t>A ? B</a:t>
            </a:r>
          </a:p>
          <a:p>
            <a:pPr lvl="1"/>
            <a:r>
              <a:rPr lang="vi-VN" dirty="0"/>
              <a:t>Y = A – B</a:t>
            </a:r>
          </a:p>
          <a:p>
            <a:pPr lvl="2"/>
            <a:r>
              <a:rPr lang="vi-VN" dirty="0"/>
              <a:t>Y = 0 -&gt; A = B</a:t>
            </a:r>
          </a:p>
          <a:p>
            <a:pPr lvl="2"/>
            <a:r>
              <a:rPr lang="vi-VN" dirty="0"/>
              <a:t>Y ≠ 0</a:t>
            </a:r>
          </a:p>
          <a:p>
            <a:pPr lvl="3"/>
            <a:r>
              <a:rPr lang="vi-VN" dirty="0"/>
              <a:t>Y[MSB] = 1 -&gt; A &lt; B</a:t>
            </a:r>
          </a:p>
          <a:p>
            <a:pPr lvl="3"/>
            <a:r>
              <a:rPr lang="vi-VN" dirty="0"/>
              <a:t>Y[MSB] = 0 -&gt; A &gt; B</a:t>
            </a:r>
            <a:endParaRPr lang="en-US" dirty="0"/>
          </a:p>
        </p:txBody>
      </p:sp>
      <p:sp>
        <p:nvSpPr>
          <p:cNvPr id="4" name="Slide Number Placeholder 3">
            <a:extLst>
              <a:ext uri="{FF2B5EF4-FFF2-40B4-BE49-F238E27FC236}">
                <a16:creationId xmlns:a16="http://schemas.microsoft.com/office/drawing/2014/main" id="{13DE4F4A-ED42-481C-AD5F-7C72FB3911E1}"/>
              </a:ext>
            </a:extLst>
          </p:cNvPr>
          <p:cNvSpPr>
            <a:spLocks noGrp="1"/>
          </p:cNvSpPr>
          <p:nvPr>
            <p:ph type="sldNum" sz="quarter" idx="12"/>
          </p:nvPr>
        </p:nvSpPr>
        <p:spPr/>
        <p:txBody>
          <a:bodyPr/>
          <a:lstStyle/>
          <a:p>
            <a:fld id="{3C3C09BB-C7E7-4454-851F-EF8D770487CA}" type="slidenum">
              <a:rPr lang="en-US" smtClean="0"/>
              <a:pPr/>
              <a:t>19</a:t>
            </a:fld>
            <a:endParaRPr lang="en-US"/>
          </a:p>
        </p:txBody>
      </p:sp>
      <p:sp>
        <p:nvSpPr>
          <p:cNvPr id="5" name="Content Placeholder 2">
            <a:extLst>
              <a:ext uri="{FF2B5EF4-FFF2-40B4-BE49-F238E27FC236}">
                <a16:creationId xmlns:a16="http://schemas.microsoft.com/office/drawing/2014/main" id="{AA70E5EF-BFF1-436D-A2BD-9D89B5875890}"/>
              </a:ext>
            </a:extLst>
          </p:cNvPr>
          <p:cNvSpPr txBox="1">
            <a:spLocks/>
          </p:cNvSpPr>
          <p:nvPr/>
        </p:nvSpPr>
        <p:spPr>
          <a:xfrm>
            <a:off x="6121401" y="1825625"/>
            <a:ext cx="57023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Việc thiết kế bộ so sánh 2 số bất kỳ tốn rất nhiều tài nguyên</a:t>
            </a:r>
          </a:p>
          <a:p>
            <a:pPr lvl="1"/>
            <a:r>
              <a:rPr lang="vi-VN" dirty="0"/>
              <a:t>Bảng chân trị có 2</a:t>
            </a:r>
            <a:r>
              <a:rPr lang="vi-VN" baseline="30000" dirty="0"/>
              <a:t>2n</a:t>
            </a:r>
            <a:r>
              <a:rPr lang="vi-VN" dirty="0"/>
              <a:t> hàng!!!</a:t>
            </a:r>
          </a:p>
          <a:p>
            <a:pPr algn="just"/>
            <a:r>
              <a:rPr lang="vi-VN" dirty="0"/>
              <a:t>Gải pháp: Kết hợp bộ so sánh và ALU có sẵn</a:t>
            </a:r>
            <a:endParaRPr lang="en-US" dirty="0"/>
          </a:p>
        </p:txBody>
      </p:sp>
    </p:spTree>
    <p:extLst>
      <p:ext uri="{BB962C8B-B14F-4D97-AF65-F5344CB8AC3E}">
        <p14:creationId xmlns:p14="http://schemas.microsoft.com/office/powerpoint/2010/main" val="33197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vi-VN" dirty="0"/>
              <a:t>Hiện thực chức năng máy tính</a:t>
            </a:r>
            <a:endParaRPr lang="en-US" dirty="0"/>
          </a:p>
          <a:p>
            <a:pPr marL="514350" indent="-514350">
              <a:buFont typeface="+mj-lt"/>
              <a:buAutoNum type="arabicPeriod"/>
            </a:pPr>
            <a:r>
              <a:rPr lang="vi-VN" dirty="0"/>
              <a:t>ALU (Arithmetic &amp; Logic Unit)</a:t>
            </a:r>
          </a:p>
          <a:p>
            <a:pPr marL="514350" indent="-514350">
              <a:buFont typeface="+mj-lt"/>
              <a:buAutoNum type="arabicPeriod"/>
            </a:pPr>
            <a:r>
              <a:rPr lang="en-US" dirty="0" err="1"/>
              <a:t>Bộ</a:t>
            </a:r>
            <a:r>
              <a:rPr lang="en-US" dirty="0"/>
              <a:t> </a:t>
            </a:r>
            <a:r>
              <a:rPr lang="en-US" dirty="0" err="1"/>
              <a:t>chọn</a:t>
            </a:r>
            <a:r>
              <a:rPr lang="en-US" dirty="0"/>
              <a:t> (Mux)</a:t>
            </a:r>
            <a:endParaRPr lang="vi-VN" dirty="0"/>
          </a:p>
          <a:p>
            <a:pPr marL="514350" indent="-514350">
              <a:buFont typeface="+mj-lt"/>
              <a:buAutoNum type="arabicPeriod"/>
            </a:pPr>
            <a:r>
              <a:rPr lang="vi-VN" dirty="0"/>
              <a:t>Bộ cộng</a:t>
            </a:r>
            <a:endParaRPr lang="en-US" dirty="0"/>
          </a:p>
          <a:p>
            <a:pPr marL="514350" indent="-514350">
              <a:buFont typeface="+mj-lt"/>
              <a:buAutoNum type="arabicPeriod"/>
            </a:pPr>
            <a:r>
              <a:rPr lang="en-US" dirty="0" err="1"/>
              <a:t>Bộ</a:t>
            </a:r>
            <a:r>
              <a:rPr lang="en-US" dirty="0"/>
              <a:t> so </a:t>
            </a:r>
            <a:r>
              <a:rPr lang="en-US" dirty="0" err="1"/>
              <a:t>sánh</a:t>
            </a:r>
            <a:endParaRPr lang="vi-VN" dirty="0"/>
          </a:p>
          <a:p>
            <a:pPr marL="514350" indent="-514350">
              <a:buFont typeface="+mj-lt"/>
              <a:buAutoNum type="arabicPeriod"/>
            </a:pPr>
            <a:r>
              <a:rPr lang="vi-VN" dirty="0"/>
              <a:t>Tập thanh ghi</a:t>
            </a:r>
          </a:p>
          <a:p>
            <a:pPr marL="514350" indent="-514350">
              <a:buFont typeface="+mj-lt"/>
              <a:buAutoNum type="arabicPeriod"/>
            </a:pPr>
            <a:r>
              <a:rPr lang="vi-VN" dirty="0"/>
              <a:t>Bộ giải mã</a:t>
            </a:r>
            <a:endParaRPr lang="en-US" dirty="0"/>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20</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1854751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159-6AF0-413D-A466-A3B30F4E9458}"/>
              </a:ext>
            </a:extLst>
          </p:cNvPr>
          <p:cNvSpPr>
            <a:spLocks noGrp="1"/>
          </p:cNvSpPr>
          <p:nvPr>
            <p:ph type="title"/>
          </p:nvPr>
        </p:nvSpPr>
        <p:spPr>
          <a:xfrm>
            <a:off x="6096001" y="365125"/>
            <a:ext cx="5727700" cy="1325563"/>
          </a:xfrm>
        </p:spPr>
        <p:txBody>
          <a:bodyPr/>
          <a:lstStyle/>
          <a:p>
            <a:r>
              <a:rPr lang="vi-VN" dirty="0"/>
              <a:t>6. Tập thanh ghi (1/2)</a:t>
            </a:r>
            <a:endParaRPr lang="en-US" dirty="0"/>
          </a:p>
        </p:txBody>
      </p:sp>
      <p:sp>
        <p:nvSpPr>
          <p:cNvPr id="3" name="Content Placeholder 2">
            <a:extLst>
              <a:ext uri="{FF2B5EF4-FFF2-40B4-BE49-F238E27FC236}">
                <a16:creationId xmlns:a16="http://schemas.microsoft.com/office/drawing/2014/main" id="{6985EB6E-8473-4D2D-B3BE-4301B499603E}"/>
              </a:ext>
            </a:extLst>
          </p:cNvPr>
          <p:cNvSpPr>
            <a:spLocks noGrp="1"/>
          </p:cNvSpPr>
          <p:nvPr>
            <p:ph idx="1"/>
          </p:nvPr>
        </p:nvSpPr>
        <p:spPr>
          <a:xfrm>
            <a:off x="7576456" y="1825625"/>
            <a:ext cx="4247243" cy="4351338"/>
          </a:xfrm>
        </p:spPr>
        <p:txBody>
          <a:bodyPr>
            <a:normAutofit/>
          </a:bodyPr>
          <a:lstStyle/>
          <a:p>
            <a:pPr algn="just"/>
            <a:r>
              <a:rPr lang="vi-VN" dirty="0">
                <a:effectLst/>
                <a:latin typeface="Times New Roman" panose="02020603050405020304" pitchFamily="18" charset="0"/>
                <a:ea typeface="Times New Roman" panose="02020603050405020304" pitchFamily="18" charset="0"/>
              </a:rPr>
              <a:t>Tập thanh ghi là một bộ nhớ</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lưu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ALU)</a:t>
            </a:r>
            <a:endParaRPr lang="vi-VN" dirty="0">
              <a:effectLst/>
              <a:latin typeface="Times New Roman" panose="02020603050405020304" pitchFamily="18" charset="0"/>
              <a:ea typeface="Times New Roman" panose="02020603050405020304" pitchFamily="18" charset="0"/>
            </a:endParaRPr>
          </a:p>
          <a:p>
            <a:pPr algn="just"/>
            <a:r>
              <a:rPr lang="vi-VN" dirty="0">
                <a:ea typeface="Times New Roman" panose="02020603050405020304" pitchFamily="18" charset="0"/>
              </a:rPr>
              <a:t>Cấu tạo: M</a:t>
            </a:r>
            <a:r>
              <a:rPr lang="en-US" dirty="0" err="1">
                <a:effectLst/>
                <a:latin typeface="Times New Roman" panose="02020603050405020304" pitchFamily="18" charset="0"/>
                <a:ea typeface="Times New Roman" panose="02020603050405020304" pitchFamily="18" charset="0"/>
              </a:rPr>
              <a:t>ảng</a:t>
            </a:r>
            <a:r>
              <a:rPr lang="en-US" dirty="0">
                <a:effectLst/>
                <a:latin typeface="Times New Roman" panose="02020603050405020304" pitchFamily="18" charset="0"/>
                <a:ea typeface="Times New Roman" panose="02020603050405020304" pitchFamily="18" charset="0"/>
              </a:rPr>
              <a:t> 1 </a:t>
            </a:r>
            <a:r>
              <a:rPr lang="en-US" dirty="0" err="1">
                <a:effectLst/>
                <a:latin typeface="Times New Roman" panose="02020603050405020304" pitchFamily="18" charset="0"/>
                <a:ea typeface="Times New Roman" panose="02020603050405020304" pitchFamily="18" charset="0"/>
              </a:rPr>
              <a:t>chiều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ghi</a:t>
            </a:r>
            <a:r>
              <a:rPr lang="en-US"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8377DABD-95EA-48BD-8DA7-9317FF1FABA9}"/>
              </a:ext>
            </a:extLst>
          </p:cNvPr>
          <p:cNvSpPr>
            <a:spLocks noGrp="1"/>
          </p:cNvSpPr>
          <p:nvPr>
            <p:ph type="sldNum" sz="quarter" idx="12"/>
          </p:nvPr>
        </p:nvSpPr>
        <p:spPr/>
        <p:txBody>
          <a:bodyPr/>
          <a:lstStyle/>
          <a:p>
            <a:fld id="{3C3C09BB-C7E7-4454-851F-EF8D770487CA}" type="slidenum">
              <a:rPr lang="en-US" smtClean="0"/>
              <a:pPr/>
              <a:t>21</a:t>
            </a:fld>
            <a:endParaRPr lang="en-US"/>
          </a:p>
        </p:txBody>
      </p:sp>
      <p:graphicFrame>
        <p:nvGraphicFramePr>
          <p:cNvPr id="6" name="Object 5">
            <a:extLst>
              <a:ext uri="{FF2B5EF4-FFF2-40B4-BE49-F238E27FC236}">
                <a16:creationId xmlns:a16="http://schemas.microsoft.com/office/drawing/2014/main" id="{DAA625BA-3EBD-40D8-BE8E-188A7DF2B5DA}"/>
              </a:ext>
            </a:extLst>
          </p:cNvPr>
          <p:cNvGraphicFramePr>
            <a:graphicFrameLocks noChangeAspect="1"/>
          </p:cNvGraphicFramePr>
          <p:nvPr>
            <p:extLst>
              <p:ext uri="{D42A27DB-BD31-4B8C-83A1-F6EECF244321}">
                <p14:modId xmlns:p14="http://schemas.microsoft.com/office/powerpoint/2010/main" val="1743353763"/>
              </p:ext>
            </p:extLst>
          </p:nvPr>
        </p:nvGraphicFramePr>
        <p:xfrm>
          <a:off x="207323" y="681037"/>
          <a:ext cx="7593069" cy="5203929"/>
        </p:xfrm>
        <a:graphic>
          <a:graphicData uri="http://schemas.openxmlformats.org/presentationml/2006/ole">
            <mc:AlternateContent xmlns:mc="http://schemas.openxmlformats.org/markup-compatibility/2006">
              <mc:Choice xmlns:v="urn:schemas-microsoft-com:vml" Requires="v">
                <p:oleObj spid="_x0000_s10262" name="Visio" r:id="rId4" imgW="7115067" imgH="4848325" progId="Visio.Drawing.15">
                  <p:embed/>
                </p:oleObj>
              </mc:Choice>
              <mc:Fallback>
                <p:oleObj name="Visio" r:id="rId4" imgW="7115067" imgH="484832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23" y="681037"/>
                        <a:ext cx="7593069" cy="5203929"/>
                      </a:xfrm>
                      <a:prstGeom prst="rect">
                        <a:avLst/>
                      </a:prstGeom>
                      <a:noFill/>
                    </p:spPr>
                  </p:pic>
                </p:oleObj>
              </mc:Fallback>
            </mc:AlternateContent>
          </a:graphicData>
        </a:graphic>
      </p:graphicFrame>
    </p:spTree>
    <p:extLst>
      <p:ext uri="{BB962C8B-B14F-4D97-AF65-F5344CB8AC3E}">
        <p14:creationId xmlns:p14="http://schemas.microsoft.com/office/powerpoint/2010/main" val="52458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6DB7-B44C-4BE8-8C9F-30687CD31907}"/>
              </a:ext>
            </a:extLst>
          </p:cNvPr>
          <p:cNvSpPr>
            <a:spLocks noGrp="1"/>
          </p:cNvSpPr>
          <p:nvPr>
            <p:ph type="title"/>
          </p:nvPr>
        </p:nvSpPr>
        <p:spPr/>
        <p:txBody>
          <a:bodyPr/>
          <a:lstStyle/>
          <a:p>
            <a:r>
              <a:rPr lang="vi-VN" dirty="0"/>
              <a:t>6. Tập thanh ghi (2/2)</a:t>
            </a:r>
            <a:endParaRPr lang="en-US" dirty="0"/>
          </a:p>
        </p:txBody>
      </p:sp>
      <p:sp>
        <p:nvSpPr>
          <p:cNvPr id="4" name="Slide Number Placeholder 3">
            <a:extLst>
              <a:ext uri="{FF2B5EF4-FFF2-40B4-BE49-F238E27FC236}">
                <a16:creationId xmlns:a16="http://schemas.microsoft.com/office/drawing/2014/main" id="{059965AC-1BED-442B-AECC-E4828CE58F42}"/>
              </a:ext>
            </a:extLst>
          </p:cNvPr>
          <p:cNvSpPr>
            <a:spLocks noGrp="1"/>
          </p:cNvSpPr>
          <p:nvPr>
            <p:ph type="sldNum" sz="quarter" idx="12"/>
          </p:nvPr>
        </p:nvSpPr>
        <p:spPr/>
        <p:txBody>
          <a:bodyPr/>
          <a:lstStyle/>
          <a:p>
            <a:fld id="{3C3C09BB-C7E7-4454-851F-EF8D770487CA}" type="slidenum">
              <a:rPr lang="en-US" smtClean="0"/>
              <a:pPr/>
              <a:t>22</a:t>
            </a:fld>
            <a:endParaRPr lang="en-US"/>
          </a:p>
        </p:txBody>
      </p:sp>
      <p:pic>
        <p:nvPicPr>
          <p:cNvPr id="6" name="Picture 5">
            <a:extLst>
              <a:ext uri="{FF2B5EF4-FFF2-40B4-BE49-F238E27FC236}">
                <a16:creationId xmlns:a16="http://schemas.microsoft.com/office/drawing/2014/main" id="{4E75D4ED-8C62-4730-9C19-010F97069B6E}"/>
              </a:ext>
            </a:extLst>
          </p:cNvPr>
          <p:cNvPicPr>
            <a:picLocks noChangeAspect="1"/>
          </p:cNvPicPr>
          <p:nvPr/>
        </p:nvPicPr>
        <p:blipFill>
          <a:blip r:embed="rId3"/>
          <a:stretch>
            <a:fillRect/>
          </a:stretch>
        </p:blipFill>
        <p:spPr>
          <a:xfrm>
            <a:off x="1910140" y="1690688"/>
            <a:ext cx="8371719" cy="4665661"/>
          </a:xfrm>
          <a:prstGeom prst="rect">
            <a:avLst/>
          </a:prstGeom>
        </p:spPr>
      </p:pic>
    </p:spTree>
    <p:extLst>
      <p:ext uri="{BB962C8B-B14F-4D97-AF65-F5344CB8AC3E}">
        <p14:creationId xmlns:p14="http://schemas.microsoft.com/office/powerpoint/2010/main" val="191908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D897-BC0F-46F5-98A6-8C8E00A5CBA1}"/>
              </a:ext>
            </a:extLst>
          </p:cNvPr>
          <p:cNvSpPr>
            <a:spLocks noGrp="1"/>
          </p:cNvSpPr>
          <p:nvPr>
            <p:ph type="title"/>
          </p:nvPr>
        </p:nvSpPr>
        <p:spPr>
          <a:xfrm>
            <a:off x="393700" y="365125"/>
            <a:ext cx="11429999" cy="1325563"/>
          </a:xfrm>
        </p:spPr>
        <p:txBody>
          <a:bodyPr/>
          <a:lstStyle/>
          <a:p>
            <a:r>
              <a:rPr lang="vi-VN" dirty="0"/>
              <a:t>Quiz 3</a:t>
            </a:r>
            <a:endParaRPr lang="en-US" dirty="0"/>
          </a:p>
        </p:txBody>
      </p:sp>
      <p:sp>
        <p:nvSpPr>
          <p:cNvPr id="3" name="Content Placeholder 2">
            <a:extLst>
              <a:ext uri="{FF2B5EF4-FFF2-40B4-BE49-F238E27FC236}">
                <a16:creationId xmlns:a16="http://schemas.microsoft.com/office/drawing/2014/main" id="{88E28600-6484-4CE0-A668-04972B7B8B63}"/>
              </a:ext>
            </a:extLst>
          </p:cNvPr>
          <p:cNvSpPr>
            <a:spLocks noGrp="1"/>
          </p:cNvSpPr>
          <p:nvPr>
            <p:ph idx="1"/>
          </p:nvPr>
        </p:nvSpPr>
        <p:spPr/>
        <p:txBody>
          <a:bodyPr/>
          <a:lstStyle/>
          <a:p>
            <a:r>
              <a:rPr lang="vi-VN" dirty="0"/>
              <a:t>Tách riêng địa chỉ ghi dữ liệu và địa chỉ đọc dữ liệu cho tập thanh ghi</a:t>
            </a:r>
          </a:p>
          <a:p>
            <a:r>
              <a:rPr lang="vi-VN" dirty="0"/>
              <a:t>Đề xuất cách đọc dữ liệu cùng lúc 2 thanh ghi trong tập thanh ghi</a:t>
            </a:r>
            <a:endParaRPr lang="en-US" dirty="0"/>
          </a:p>
        </p:txBody>
      </p:sp>
      <p:sp>
        <p:nvSpPr>
          <p:cNvPr id="4" name="Slide Number Placeholder 3">
            <a:extLst>
              <a:ext uri="{FF2B5EF4-FFF2-40B4-BE49-F238E27FC236}">
                <a16:creationId xmlns:a16="http://schemas.microsoft.com/office/drawing/2014/main" id="{DC4A404C-CF9C-4BBA-92F3-AB034DB79C56}"/>
              </a:ext>
            </a:extLst>
          </p:cNvPr>
          <p:cNvSpPr>
            <a:spLocks noGrp="1"/>
          </p:cNvSpPr>
          <p:nvPr>
            <p:ph type="sldNum" sz="quarter" idx="12"/>
          </p:nvPr>
        </p:nvSpPr>
        <p:spPr/>
        <p:txBody>
          <a:bodyPr/>
          <a:lstStyle/>
          <a:p>
            <a:fld id="{3C3C09BB-C7E7-4454-851F-EF8D770487CA}" type="slidenum">
              <a:rPr lang="en-US" smtClean="0"/>
              <a:pPr/>
              <a:t>23</a:t>
            </a:fld>
            <a:endParaRPr lang="en-US"/>
          </a:p>
        </p:txBody>
      </p:sp>
    </p:spTree>
    <p:extLst>
      <p:ext uri="{BB962C8B-B14F-4D97-AF65-F5344CB8AC3E}">
        <p14:creationId xmlns:p14="http://schemas.microsoft.com/office/powerpoint/2010/main" val="53474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t>Bộ giải mã</a:t>
            </a:r>
            <a:endParaRPr lang="en-US" dirty="0"/>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24</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3982814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B0B0-CBEE-4413-A58B-56DF592632FA}"/>
              </a:ext>
            </a:extLst>
          </p:cNvPr>
          <p:cNvSpPr>
            <a:spLocks noGrp="1"/>
          </p:cNvSpPr>
          <p:nvPr>
            <p:ph type="title"/>
          </p:nvPr>
        </p:nvSpPr>
        <p:spPr/>
        <p:txBody>
          <a:bodyPr/>
          <a:lstStyle/>
          <a:p>
            <a:r>
              <a:rPr lang="vi-VN" dirty="0"/>
              <a:t>7. Bộ giải mã</a:t>
            </a:r>
            <a:endParaRPr lang="en-US" dirty="0"/>
          </a:p>
        </p:txBody>
      </p:sp>
      <p:sp>
        <p:nvSpPr>
          <p:cNvPr id="3" name="Content Placeholder 2">
            <a:extLst>
              <a:ext uri="{FF2B5EF4-FFF2-40B4-BE49-F238E27FC236}">
                <a16:creationId xmlns:a16="http://schemas.microsoft.com/office/drawing/2014/main" id="{C3739CAB-B210-4D9C-AFF0-D266336D0025}"/>
              </a:ext>
            </a:extLst>
          </p:cNvPr>
          <p:cNvSpPr>
            <a:spLocks noGrp="1"/>
          </p:cNvSpPr>
          <p:nvPr>
            <p:ph idx="1"/>
          </p:nvPr>
        </p:nvSpPr>
        <p:spPr/>
        <p:txBody>
          <a:bodyPr/>
          <a:lstStyle/>
          <a:p>
            <a:r>
              <a:rPr lang="en-US" dirty="0" err="1"/>
              <a:t>Bộ</a:t>
            </a:r>
            <a:r>
              <a:rPr lang="en-US" dirty="0"/>
              <a:t> </a:t>
            </a:r>
            <a:r>
              <a:rPr lang="en-US" dirty="0" err="1"/>
              <a:t>giải</a:t>
            </a:r>
            <a:r>
              <a:rPr lang="en-US" dirty="0"/>
              <a:t> </a:t>
            </a:r>
            <a:r>
              <a:rPr lang="en-US" dirty="0" err="1"/>
              <a:t>mã</a:t>
            </a:r>
            <a:r>
              <a:rPr lang="vi-VN"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chuyển</a:t>
            </a:r>
            <a:r>
              <a:rPr lang="en-US" dirty="0"/>
              <a:t> </a:t>
            </a:r>
            <a:r>
              <a:rPr lang="vi-VN" dirty="0"/>
              <a:t>thông tin </a:t>
            </a:r>
            <a:r>
              <a:rPr lang="en-US" dirty="0" err="1"/>
              <a:t>nhị</a:t>
            </a:r>
            <a:r>
              <a:rPr lang="en-US" dirty="0"/>
              <a:t> </a:t>
            </a:r>
            <a:r>
              <a:rPr lang="en-US" dirty="0" err="1"/>
              <a:t>phân</a:t>
            </a:r>
            <a:r>
              <a:rPr lang="en-US" dirty="0"/>
              <a:t> </a:t>
            </a:r>
            <a:r>
              <a:rPr lang="en-US" dirty="0" err="1"/>
              <a:t>từ</a:t>
            </a:r>
            <a:r>
              <a:rPr lang="en-US" dirty="0"/>
              <a:t> </a:t>
            </a:r>
            <a:r>
              <a:rPr lang="en-US" dirty="0" err="1"/>
              <a:t>các</a:t>
            </a:r>
            <a:r>
              <a:rPr lang="en-US" dirty="0"/>
              <a:t> </a:t>
            </a:r>
            <a:r>
              <a:rPr lang="en-US" dirty="0" err="1"/>
              <a:t>ngõ</a:t>
            </a:r>
            <a:r>
              <a:rPr lang="en-US" dirty="0"/>
              <a:t> </a:t>
            </a:r>
            <a:r>
              <a:rPr lang="en-US" dirty="0" err="1"/>
              <a:t>vào</a:t>
            </a:r>
            <a:r>
              <a:rPr lang="en-US" dirty="0"/>
              <a:t> </a:t>
            </a:r>
            <a:r>
              <a:rPr lang="en-US" dirty="0" err="1"/>
              <a:t>tới</a:t>
            </a:r>
            <a:r>
              <a:rPr lang="en-US" dirty="0"/>
              <a:t> </a:t>
            </a:r>
            <a:r>
              <a:rPr lang="en-US" dirty="0" err="1"/>
              <a:t>từng</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0EFBD707-3D33-40DD-96BA-9DB14D11A899}"/>
              </a:ext>
            </a:extLst>
          </p:cNvPr>
          <p:cNvSpPr>
            <a:spLocks noGrp="1"/>
          </p:cNvSpPr>
          <p:nvPr>
            <p:ph type="sldNum" sz="quarter" idx="12"/>
          </p:nvPr>
        </p:nvSpPr>
        <p:spPr/>
        <p:txBody>
          <a:bodyPr/>
          <a:lstStyle/>
          <a:p>
            <a:fld id="{3C3C09BB-C7E7-4454-851F-EF8D770487CA}" type="slidenum">
              <a:rPr lang="en-US" smtClean="0"/>
              <a:pPr/>
              <a:t>25</a:t>
            </a:fld>
            <a:endParaRPr lang="en-US"/>
          </a:p>
        </p:txBody>
      </p:sp>
      <p:graphicFrame>
        <p:nvGraphicFramePr>
          <p:cNvPr id="5" name="Table 4">
            <a:extLst>
              <a:ext uri="{FF2B5EF4-FFF2-40B4-BE49-F238E27FC236}">
                <a16:creationId xmlns:a16="http://schemas.microsoft.com/office/drawing/2014/main" id="{B46DD6B1-9777-4D28-AFA0-1220CFF7867C}"/>
              </a:ext>
            </a:extLst>
          </p:cNvPr>
          <p:cNvGraphicFramePr>
            <a:graphicFrameLocks noGrp="1"/>
          </p:cNvGraphicFramePr>
          <p:nvPr>
            <p:extLst>
              <p:ext uri="{D42A27DB-BD31-4B8C-83A1-F6EECF244321}">
                <p14:modId xmlns:p14="http://schemas.microsoft.com/office/powerpoint/2010/main" val="2998913175"/>
              </p:ext>
            </p:extLst>
          </p:nvPr>
        </p:nvGraphicFramePr>
        <p:xfrm>
          <a:off x="2817963" y="3075146"/>
          <a:ext cx="2743200" cy="2286000"/>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1800605150"/>
                    </a:ext>
                  </a:extLst>
                </a:gridCol>
                <a:gridCol w="457200">
                  <a:extLst>
                    <a:ext uri="{9D8B030D-6E8A-4147-A177-3AD203B41FA5}">
                      <a16:colId xmlns:a16="http://schemas.microsoft.com/office/drawing/2014/main" val="569009281"/>
                    </a:ext>
                  </a:extLst>
                </a:gridCol>
                <a:gridCol w="457200">
                  <a:extLst>
                    <a:ext uri="{9D8B030D-6E8A-4147-A177-3AD203B41FA5}">
                      <a16:colId xmlns:a16="http://schemas.microsoft.com/office/drawing/2014/main" val="1297757483"/>
                    </a:ext>
                  </a:extLst>
                </a:gridCol>
                <a:gridCol w="457200">
                  <a:extLst>
                    <a:ext uri="{9D8B030D-6E8A-4147-A177-3AD203B41FA5}">
                      <a16:colId xmlns:a16="http://schemas.microsoft.com/office/drawing/2014/main" val="3912047898"/>
                    </a:ext>
                  </a:extLst>
                </a:gridCol>
                <a:gridCol w="457200">
                  <a:extLst>
                    <a:ext uri="{9D8B030D-6E8A-4147-A177-3AD203B41FA5}">
                      <a16:colId xmlns:a16="http://schemas.microsoft.com/office/drawing/2014/main" val="658630867"/>
                    </a:ext>
                  </a:extLst>
                </a:gridCol>
                <a:gridCol w="457200">
                  <a:extLst>
                    <a:ext uri="{9D8B030D-6E8A-4147-A177-3AD203B41FA5}">
                      <a16:colId xmlns:a16="http://schemas.microsoft.com/office/drawing/2014/main" val="3030560673"/>
                    </a:ext>
                  </a:extLst>
                </a:gridCol>
              </a:tblGrid>
              <a:tr h="457200">
                <a:tc>
                  <a:txBody>
                    <a:bodyPr/>
                    <a:lstStyle/>
                    <a:p>
                      <a:pPr marL="0" marR="0" algn="ctr">
                        <a:lnSpc>
                          <a:spcPct val="125000"/>
                        </a:lnSpc>
                        <a:spcBef>
                          <a:spcPts val="600"/>
                        </a:spcBef>
                        <a:spcAft>
                          <a:spcPts val="0"/>
                        </a:spcAft>
                      </a:pPr>
                      <a:r>
                        <a:rPr lang="en-US" sz="2200" spc="-20" dirty="0">
                          <a:effectLst/>
                          <a:latin typeface="Times New Roman (Headings)"/>
                        </a:rPr>
                        <a:t>I1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Z3</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Z2</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0338198"/>
                  </a:ext>
                </a:extLst>
              </a:tr>
              <a:tr h="457200">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4389109"/>
                  </a:ext>
                </a:extLst>
              </a:tr>
              <a:tr h="457200">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8584570"/>
                  </a:ext>
                </a:extLst>
              </a:tr>
              <a:tr h="457200">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6370512"/>
                  </a:ext>
                </a:extLst>
              </a:tr>
              <a:tr h="457200">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0722277"/>
                  </a:ext>
                </a:extLst>
              </a:tr>
            </a:tbl>
          </a:graphicData>
        </a:graphic>
      </p:graphicFrame>
      <p:pic>
        <p:nvPicPr>
          <p:cNvPr id="6" name="Picture 5">
            <a:extLst>
              <a:ext uri="{FF2B5EF4-FFF2-40B4-BE49-F238E27FC236}">
                <a16:creationId xmlns:a16="http://schemas.microsoft.com/office/drawing/2014/main" id="{920B8A62-4E85-4822-B765-A931116601BA}"/>
              </a:ext>
            </a:extLst>
          </p:cNvPr>
          <p:cNvPicPr>
            <a:picLocks noChangeAspect="1"/>
          </p:cNvPicPr>
          <p:nvPr/>
        </p:nvPicPr>
        <p:blipFill>
          <a:blip r:embed="rId3"/>
          <a:stretch>
            <a:fillRect/>
          </a:stretch>
        </p:blipFill>
        <p:spPr>
          <a:xfrm>
            <a:off x="393700" y="3075146"/>
            <a:ext cx="1714500" cy="2286000"/>
          </a:xfrm>
          <a:prstGeom prst="rect">
            <a:avLst/>
          </a:prstGeom>
        </p:spPr>
      </p:pic>
      <p:pic>
        <p:nvPicPr>
          <p:cNvPr id="7" name="Picture 6">
            <a:extLst>
              <a:ext uri="{FF2B5EF4-FFF2-40B4-BE49-F238E27FC236}">
                <a16:creationId xmlns:a16="http://schemas.microsoft.com/office/drawing/2014/main" id="{53E37AF9-958A-4427-BAD5-4BF79C89E19A}"/>
              </a:ext>
            </a:extLst>
          </p:cNvPr>
          <p:cNvPicPr>
            <a:picLocks noChangeAspect="1"/>
          </p:cNvPicPr>
          <p:nvPr/>
        </p:nvPicPr>
        <p:blipFill>
          <a:blip r:embed="rId4"/>
          <a:stretch>
            <a:fillRect/>
          </a:stretch>
        </p:blipFill>
        <p:spPr>
          <a:xfrm>
            <a:off x="5953426" y="3075146"/>
            <a:ext cx="1960927" cy="2286000"/>
          </a:xfrm>
          <a:prstGeom prst="rect">
            <a:avLst/>
          </a:prstGeom>
        </p:spPr>
      </p:pic>
      <p:graphicFrame>
        <p:nvGraphicFramePr>
          <p:cNvPr id="8" name="Table 7">
            <a:extLst>
              <a:ext uri="{FF2B5EF4-FFF2-40B4-BE49-F238E27FC236}">
                <a16:creationId xmlns:a16="http://schemas.microsoft.com/office/drawing/2014/main" id="{E42BCEBA-FD5F-4E4F-9728-8350F2D56CA9}"/>
              </a:ext>
            </a:extLst>
          </p:cNvPr>
          <p:cNvGraphicFramePr>
            <a:graphicFrameLocks noGrp="1"/>
          </p:cNvGraphicFramePr>
          <p:nvPr>
            <p:extLst>
              <p:ext uri="{D42A27DB-BD31-4B8C-83A1-F6EECF244321}">
                <p14:modId xmlns:p14="http://schemas.microsoft.com/office/powerpoint/2010/main" val="2083517044"/>
              </p:ext>
            </p:extLst>
          </p:nvPr>
        </p:nvGraphicFramePr>
        <p:xfrm>
          <a:off x="8162742" y="2846546"/>
          <a:ext cx="3660958" cy="2743200"/>
        </p:xfrm>
        <a:graphic>
          <a:graphicData uri="http://schemas.openxmlformats.org/drawingml/2006/table">
            <a:tbl>
              <a:tblPr firstRow="1" firstCol="1" bandRow="1">
                <a:tableStyleId>{5940675A-B579-460E-94D1-54222C63F5DA}</a:tableStyleId>
              </a:tblPr>
              <a:tblGrid>
                <a:gridCol w="522994">
                  <a:extLst>
                    <a:ext uri="{9D8B030D-6E8A-4147-A177-3AD203B41FA5}">
                      <a16:colId xmlns:a16="http://schemas.microsoft.com/office/drawing/2014/main" val="665931830"/>
                    </a:ext>
                  </a:extLst>
                </a:gridCol>
                <a:gridCol w="522994">
                  <a:extLst>
                    <a:ext uri="{9D8B030D-6E8A-4147-A177-3AD203B41FA5}">
                      <a16:colId xmlns:a16="http://schemas.microsoft.com/office/drawing/2014/main" val="569908933"/>
                    </a:ext>
                  </a:extLst>
                </a:gridCol>
                <a:gridCol w="522994">
                  <a:extLst>
                    <a:ext uri="{9D8B030D-6E8A-4147-A177-3AD203B41FA5}">
                      <a16:colId xmlns:a16="http://schemas.microsoft.com/office/drawing/2014/main" val="1494405363"/>
                    </a:ext>
                  </a:extLst>
                </a:gridCol>
                <a:gridCol w="522994">
                  <a:extLst>
                    <a:ext uri="{9D8B030D-6E8A-4147-A177-3AD203B41FA5}">
                      <a16:colId xmlns:a16="http://schemas.microsoft.com/office/drawing/2014/main" val="742763489"/>
                    </a:ext>
                  </a:extLst>
                </a:gridCol>
                <a:gridCol w="522994">
                  <a:extLst>
                    <a:ext uri="{9D8B030D-6E8A-4147-A177-3AD203B41FA5}">
                      <a16:colId xmlns:a16="http://schemas.microsoft.com/office/drawing/2014/main" val="3648232066"/>
                    </a:ext>
                  </a:extLst>
                </a:gridCol>
                <a:gridCol w="522994">
                  <a:extLst>
                    <a:ext uri="{9D8B030D-6E8A-4147-A177-3AD203B41FA5}">
                      <a16:colId xmlns:a16="http://schemas.microsoft.com/office/drawing/2014/main" val="4112543514"/>
                    </a:ext>
                  </a:extLst>
                </a:gridCol>
                <a:gridCol w="522994">
                  <a:extLst>
                    <a:ext uri="{9D8B030D-6E8A-4147-A177-3AD203B41FA5}">
                      <a16:colId xmlns:a16="http://schemas.microsoft.com/office/drawing/2014/main" val="4119345581"/>
                    </a:ext>
                  </a:extLst>
                </a:gridCol>
              </a:tblGrid>
              <a:tr h="457200">
                <a:tc>
                  <a:txBody>
                    <a:bodyPr/>
                    <a:lstStyle/>
                    <a:p>
                      <a:pPr marL="0" marR="0" algn="ctr">
                        <a:lnSpc>
                          <a:spcPct val="125000"/>
                        </a:lnSpc>
                        <a:spcBef>
                          <a:spcPts val="600"/>
                        </a:spcBef>
                        <a:spcAft>
                          <a:spcPts val="0"/>
                        </a:spcAft>
                      </a:pPr>
                      <a:r>
                        <a:rPr lang="en-US" sz="2200" spc="-20" dirty="0">
                          <a:effectLst/>
                          <a:latin typeface="Times New Roman (Headings)"/>
                        </a:rPr>
                        <a:t>EN</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I0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Z3</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Z2</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Z0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825109"/>
                  </a:ext>
                </a:extLst>
              </a:tr>
              <a:tr h="457200">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X</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X</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9112964"/>
                  </a:ext>
                </a:extLst>
              </a:tr>
              <a:tr h="457200">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0</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047533"/>
                  </a:ext>
                </a:extLst>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9612162"/>
                  </a:ext>
                </a:extLst>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0</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1390104"/>
                  </a:ext>
                </a:extLst>
              </a:tr>
              <a:tr h="457200">
                <a:tc>
                  <a:txBody>
                    <a:bodyPr/>
                    <a:lstStyle/>
                    <a:p>
                      <a:pPr marL="0" marR="0" algn="ctr">
                        <a:lnSpc>
                          <a:spcPct val="125000"/>
                        </a:lnSpc>
                        <a:spcBef>
                          <a:spcPts val="600"/>
                        </a:spcBef>
                        <a:spcAft>
                          <a:spcPts val="0"/>
                        </a:spcAft>
                      </a:pPr>
                      <a:r>
                        <a:rPr lang="en-US"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a:effectLst/>
                          <a:latin typeface="Times New Roman (Headings)"/>
                        </a:rPr>
                        <a:t>1</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200" spc="-20" dirty="0">
                          <a:effectLst/>
                          <a:latin typeface="Times New Roman (Headings)"/>
                        </a:rPr>
                        <a:t>1</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Headings)"/>
                        </a:rPr>
                        <a:t> </a:t>
                      </a:r>
                      <a:endParaRPr lang="en-US" sz="220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dirty="0">
                          <a:effectLst/>
                          <a:latin typeface="Times New Roman (Headings)"/>
                        </a:rPr>
                        <a:t> </a:t>
                      </a:r>
                      <a:endParaRPr lang="en-US" sz="2200" dirty="0">
                        <a:effectLst/>
                        <a:latin typeface="Times New Roman (Headings)"/>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290164"/>
                  </a:ext>
                </a:extLst>
              </a:tr>
            </a:tbl>
          </a:graphicData>
        </a:graphic>
      </p:graphicFrame>
    </p:spTree>
    <p:extLst>
      <p:ext uri="{BB962C8B-B14F-4D97-AF65-F5344CB8AC3E}">
        <p14:creationId xmlns:p14="http://schemas.microsoft.com/office/powerpoint/2010/main" val="169498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26</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211176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DD49-FC22-43EB-A98A-04D21B45340E}"/>
              </a:ext>
            </a:extLst>
          </p:cNvPr>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6BB872D0-A145-4C5B-A1A8-155A27758C66}"/>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bộ</a:t>
            </a:r>
            <a:r>
              <a:rPr lang="en-US" dirty="0"/>
              <a:t> </a:t>
            </a:r>
            <a:r>
              <a:rPr lang="en-US" dirty="0" err="1"/>
              <a:t>chọn</a:t>
            </a:r>
            <a:r>
              <a:rPr lang="vi-VN" dirty="0"/>
              <a:t> (Mux2)</a:t>
            </a:r>
          </a:p>
          <a:p>
            <a:r>
              <a:rPr lang="vi-VN" dirty="0"/>
              <a:t>Thiết kế bộ trừ 2 số 8 bit</a:t>
            </a:r>
          </a:p>
          <a:p>
            <a:r>
              <a:rPr lang="vi-VN" dirty="0"/>
              <a:t>Thiết kế bộ giải mã 2:4</a:t>
            </a:r>
          </a:p>
          <a:p>
            <a:r>
              <a:rPr lang="vi-VN" dirty="0"/>
              <a:t>Thiết kế bộ giải mã 2:4 với ngõ vào EN</a:t>
            </a:r>
          </a:p>
          <a:p>
            <a:r>
              <a:rPr lang="vi-VN" dirty="0"/>
              <a:t>Bộ giải mã địa chỉ có 4 ngõ vào thì có tối đa bao nhiêu ngõ ra?</a:t>
            </a:r>
          </a:p>
          <a:p>
            <a:r>
              <a:rPr lang="vi-VN" dirty="0"/>
              <a:t>Tập thanh ghi có 32 thanh ghi, mỗi thanh ghi 32 bit thì độ rộng bit của các trường ADDR, DATA_IN, DATA_OUT, W</a:t>
            </a:r>
            <a:r>
              <a:rPr lang="en-US" dirty="0"/>
              <a:t>E</a:t>
            </a:r>
            <a:r>
              <a:rPr lang="vi-VN" dirty="0"/>
              <a:t> là bao nhiêu?</a:t>
            </a:r>
          </a:p>
          <a:p>
            <a:endParaRPr lang="en-US" dirty="0"/>
          </a:p>
        </p:txBody>
      </p:sp>
      <p:sp>
        <p:nvSpPr>
          <p:cNvPr id="4" name="Slide Number Placeholder 3">
            <a:extLst>
              <a:ext uri="{FF2B5EF4-FFF2-40B4-BE49-F238E27FC236}">
                <a16:creationId xmlns:a16="http://schemas.microsoft.com/office/drawing/2014/main" id="{91C6BE55-84B0-4A5C-8CEC-CB8E971FE613}"/>
              </a:ext>
            </a:extLst>
          </p:cNvPr>
          <p:cNvSpPr>
            <a:spLocks noGrp="1"/>
          </p:cNvSpPr>
          <p:nvPr>
            <p:ph type="sldNum" sz="quarter" idx="12"/>
          </p:nvPr>
        </p:nvSpPr>
        <p:spPr/>
        <p:txBody>
          <a:bodyPr/>
          <a:lstStyle/>
          <a:p>
            <a:fld id="{3C3C09BB-C7E7-4454-851F-EF8D770487CA}" type="slidenum">
              <a:rPr lang="en-US" smtClean="0"/>
              <a:pPr/>
              <a:t>27</a:t>
            </a:fld>
            <a:endParaRPr lang="en-US"/>
          </a:p>
        </p:txBody>
      </p:sp>
    </p:spTree>
    <p:extLst>
      <p:ext uri="{BB962C8B-B14F-4D97-AF65-F5344CB8AC3E}">
        <p14:creationId xmlns:p14="http://schemas.microsoft.com/office/powerpoint/2010/main" val="65236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t>Hiện thực chức năng máy tính</a:t>
            </a:r>
            <a:endParaRPr lang="en-US" dirty="0"/>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172554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103E-FE86-44F2-8BAF-BE7E2D5F9E60}"/>
              </a:ext>
            </a:extLst>
          </p:cNvPr>
          <p:cNvSpPr>
            <a:spLocks noGrp="1"/>
          </p:cNvSpPr>
          <p:nvPr>
            <p:ph type="title"/>
          </p:nvPr>
        </p:nvSpPr>
        <p:spPr/>
        <p:txBody>
          <a:bodyPr/>
          <a:lstStyle/>
          <a:p>
            <a:r>
              <a:rPr lang="vi-VN" dirty="0"/>
              <a:t>1. Hiện thực chức năng máy tính</a:t>
            </a:r>
            <a:endParaRPr lang="en-US" dirty="0"/>
          </a:p>
        </p:txBody>
      </p:sp>
      <p:sp>
        <p:nvSpPr>
          <p:cNvPr id="3" name="Content Placeholder 2">
            <a:extLst>
              <a:ext uri="{FF2B5EF4-FFF2-40B4-BE49-F238E27FC236}">
                <a16:creationId xmlns:a16="http://schemas.microsoft.com/office/drawing/2014/main" id="{264785F9-6AC2-4E5C-A6D4-DCD85ED18B76}"/>
              </a:ext>
            </a:extLst>
          </p:cNvPr>
          <p:cNvSpPr>
            <a:spLocks noGrp="1"/>
          </p:cNvSpPr>
          <p:nvPr>
            <p:ph idx="1"/>
          </p:nvPr>
        </p:nvSpPr>
        <p:spPr>
          <a:xfrm>
            <a:off x="393700" y="1690688"/>
            <a:ext cx="11430000" cy="4665661"/>
          </a:xfrm>
        </p:spPr>
        <p:txBody>
          <a:bodyPr>
            <a:normAutofit/>
          </a:bodyPr>
          <a:lstStyle/>
          <a:p>
            <a:r>
              <a:rPr lang="vi-VN" dirty="0"/>
              <a:t>Hiện thực chức năng:</a:t>
            </a:r>
          </a:p>
          <a:p>
            <a:pPr lvl="1"/>
            <a:r>
              <a:rPr lang="vi-VN" dirty="0"/>
              <a:t>Xử lý dữ liệu</a:t>
            </a:r>
          </a:p>
          <a:p>
            <a:pPr lvl="2"/>
            <a:r>
              <a:rPr lang="vi-VN" dirty="0"/>
              <a:t>Số học và luận lý</a:t>
            </a:r>
          </a:p>
          <a:p>
            <a:pPr lvl="2"/>
            <a:r>
              <a:rPr lang="vi-VN" dirty="0"/>
              <a:t>So sánh</a:t>
            </a:r>
          </a:p>
          <a:p>
            <a:pPr lvl="1"/>
            <a:r>
              <a:rPr lang="vi-VN" dirty="0"/>
              <a:t>Lưu trữ dữ liệu</a:t>
            </a:r>
          </a:p>
          <a:p>
            <a:pPr lvl="2"/>
            <a:r>
              <a:rPr lang="vi-VN" dirty="0"/>
              <a:t>Bộ nhớ</a:t>
            </a:r>
          </a:p>
          <a:p>
            <a:pPr lvl="1"/>
            <a:r>
              <a:rPr lang="vi-VN" dirty="0"/>
              <a:t>Truyền/Nhận dữ liệu</a:t>
            </a:r>
          </a:p>
          <a:p>
            <a:pPr lvl="2"/>
            <a:r>
              <a:rPr lang="vi-VN" dirty="0"/>
              <a:t>Địa chỉ</a:t>
            </a:r>
          </a:p>
          <a:p>
            <a:pPr lvl="2"/>
            <a:r>
              <a:rPr lang="vi-VN" dirty="0"/>
              <a:t>Dữ liệu</a:t>
            </a:r>
          </a:p>
          <a:p>
            <a:pPr lvl="2"/>
            <a:r>
              <a:rPr lang="vi-VN" dirty="0"/>
              <a:t>Điều khiển</a:t>
            </a:r>
          </a:p>
          <a:p>
            <a:endParaRPr lang="en-US" dirty="0"/>
          </a:p>
        </p:txBody>
      </p:sp>
      <p:sp>
        <p:nvSpPr>
          <p:cNvPr id="4" name="Slide Number Placeholder 3">
            <a:extLst>
              <a:ext uri="{FF2B5EF4-FFF2-40B4-BE49-F238E27FC236}">
                <a16:creationId xmlns:a16="http://schemas.microsoft.com/office/drawing/2014/main" id="{A1F384C6-198C-47E4-87D8-B57830948520}"/>
              </a:ext>
            </a:extLst>
          </p:cNvPr>
          <p:cNvSpPr>
            <a:spLocks noGrp="1"/>
          </p:cNvSpPr>
          <p:nvPr>
            <p:ph type="sldNum" sz="quarter" idx="12"/>
          </p:nvPr>
        </p:nvSpPr>
        <p:spPr/>
        <p:txBody>
          <a:bodyPr/>
          <a:lstStyle/>
          <a:p>
            <a:fld id="{3C3C09BB-C7E7-4454-851F-EF8D770487CA}" type="slidenum">
              <a:rPr lang="en-US" smtClean="0"/>
              <a:pPr/>
              <a:t>4</a:t>
            </a:fld>
            <a:endParaRPr lang="en-US"/>
          </a:p>
        </p:txBody>
      </p:sp>
    </p:spTree>
    <p:extLst>
      <p:ext uri="{BB962C8B-B14F-4D97-AF65-F5344CB8AC3E}">
        <p14:creationId xmlns:p14="http://schemas.microsoft.com/office/powerpoint/2010/main" val="39460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t>ALU (Arithmetic &amp; Logic Unit)</a:t>
            </a:r>
          </a:p>
          <a:p>
            <a:pPr marL="514350" indent="-514350">
              <a:buFont typeface="+mj-lt"/>
              <a:buAutoNum type="arabicPeriod"/>
            </a:pPr>
            <a:r>
              <a:rPr lang="en-US" dirty="0" err="1">
                <a:solidFill>
                  <a:schemeClr val="bg2"/>
                </a:solidFill>
              </a:rPr>
              <a:t>Bộ</a:t>
            </a:r>
            <a:r>
              <a:rPr lang="en-US" dirty="0">
                <a:solidFill>
                  <a:schemeClr val="bg2"/>
                </a:solidFill>
              </a:rPr>
              <a:t> </a:t>
            </a:r>
            <a:r>
              <a:rPr lang="en-US" dirty="0" err="1">
                <a:solidFill>
                  <a:schemeClr val="bg2"/>
                </a:solidFill>
              </a:rPr>
              <a:t>chọn</a:t>
            </a:r>
            <a:r>
              <a:rPr lang="en-US" dirty="0">
                <a:solidFill>
                  <a:schemeClr val="bg2"/>
                </a:solidFill>
              </a:rPr>
              <a:t> (Mux)</a:t>
            </a:r>
            <a:endParaRPr lang="vi-VN" dirty="0">
              <a:solidFill>
                <a:schemeClr val="bg2"/>
              </a:solidFill>
            </a:endParaRPr>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5</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380572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26E0-B80F-4EAA-964E-33BCA66DAD31}"/>
              </a:ext>
            </a:extLst>
          </p:cNvPr>
          <p:cNvSpPr>
            <a:spLocks noGrp="1"/>
          </p:cNvSpPr>
          <p:nvPr>
            <p:ph type="title"/>
          </p:nvPr>
        </p:nvSpPr>
        <p:spPr/>
        <p:txBody>
          <a:bodyPr/>
          <a:lstStyle/>
          <a:p>
            <a:r>
              <a:rPr lang="vi-VN" dirty="0"/>
              <a:t>2. ALU</a:t>
            </a:r>
            <a:endParaRPr lang="en-US" dirty="0"/>
          </a:p>
        </p:txBody>
      </p:sp>
      <p:sp>
        <p:nvSpPr>
          <p:cNvPr id="4" name="Slide Number Placeholder 3">
            <a:extLst>
              <a:ext uri="{FF2B5EF4-FFF2-40B4-BE49-F238E27FC236}">
                <a16:creationId xmlns:a16="http://schemas.microsoft.com/office/drawing/2014/main" id="{EF4B3C87-EC2D-4C7B-8CF0-C52853238B90}"/>
              </a:ext>
            </a:extLst>
          </p:cNvPr>
          <p:cNvSpPr>
            <a:spLocks noGrp="1"/>
          </p:cNvSpPr>
          <p:nvPr>
            <p:ph type="sldNum" sz="quarter" idx="12"/>
          </p:nvPr>
        </p:nvSpPr>
        <p:spPr/>
        <p:txBody>
          <a:bodyPr/>
          <a:lstStyle/>
          <a:p>
            <a:fld id="{3C3C09BB-C7E7-4454-851F-EF8D770487CA}" type="slidenum">
              <a:rPr lang="en-US" smtClean="0"/>
              <a:pPr/>
              <a:t>6</a:t>
            </a:fld>
            <a:endParaRPr lang="en-US"/>
          </a:p>
        </p:txBody>
      </p:sp>
      <p:graphicFrame>
        <p:nvGraphicFramePr>
          <p:cNvPr id="6" name="Object 5">
            <a:extLst>
              <a:ext uri="{FF2B5EF4-FFF2-40B4-BE49-F238E27FC236}">
                <a16:creationId xmlns:a16="http://schemas.microsoft.com/office/drawing/2014/main" id="{E84FC755-56B3-4869-A224-576D436C48CB}"/>
              </a:ext>
            </a:extLst>
          </p:cNvPr>
          <p:cNvGraphicFramePr>
            <a:graphicFrameLocks noChangeAspect="1"/>
          </p:cNvGraphicFramePr>
          <p:nvPr>
            <p:extLst>
              <p:ext uri="{D42A27DB-BD31-4B8C-83A1-F6EECF244321}">
                <p14:modId xmlns:p14="http://schemas.microsoft.com/office/powerpoint/2010/main" val="1169724141"/>
              </p:ext>
            </p:extLst>
          </p:nvPr>
        </p:nvGraphicFramePr>
        <p:xfrm>
          <a:off x="368300" y="1933036"/>
          <a:ext cx="2748459" cy="3885752"/>
        </p:xfrm>
        <a:graphic>
          <a:graphicData uri="http://schemas.openxmlformats.org/presentationml/2006/ole">
            <mc:AlternateContent xmlns:mc="http://schemas.openxmlformats.org/markup-compatibility/2006">
              <mc:Choice xmlns:v="urn:schemas-microsoft-com:vml" Requires="v">
                <p:oleObj spid="_x0000_s6224" name="Visio" r:id="rId4" imgW="2657391" imgH="3724409" progId="Visio.Drawing.15">
                  <p:embed/>
                </p:oleObj>
              </mc:Choice>
              <mc:Fallback>
                <p:oleObj name="Visio" r:id="rId4" imgW="2657391" imgH="3724409" progId="Visio.Drawing.15">
                  <p:embed/>
                  <p:pic>
                    <p:nvPicPr>
                      <p:cNvPr id="6" name="Object 5">
                        <a:extLst>
                          <a:ext uri="{FF2B5EF4-FFF2-40B4-BE49-F238E27FC236}">
                            <a16:creationId xmlns:a16="http://schemas.microsoft.com/office/drawing/2014/main" id="{4E76159E-9857-43F9-8124-04D900177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1933036"/>
                        <a:ext cx="2748459" cy="388575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extLst>
                  <p:ext uri="{D42A27DB-BD31-4B8C-83A1-F6EECF244321}">
                    <p14:modId xmlns:p14="http://schemas.microsoft.com/office/powerpoint/2010/main" val="1387169154"/>
                  </p:ext>
                </p:extLst>
              </p:nvPr>
            </p:nvGraphicFramePr>
            <p:xfrm>
              <a:off x="3246594" y="1870074"/>
              <a:ext cx="3089906" cy="4107307"/>
            </p:xfrm>
            <a:graphic>
              <a:graphicData uri="http://schemas.openxmlformats.org/drawingml/2006/table">
                <a:tbl>
                  <a:tblPr firstRow="1" firstCol="1" bandRow="1">
                    <a:tableStyleId>{5940675A-B579-460E-94D1-54222C63F5DA}</a:tableStyleId>
                  </a:tblPr>
                  <a:tblGrid>
                    <a:gridCol w="1697296">
                      <a:extLst>
                        <a:ext uri="{9D8B030D-6E8A-4147-A177-3AD203B41FA5}">
                          <a16:colId xmlns:a16="http://schemas.microsoft.com/office/drawing/2014/main" val="607817226"/>
                        </a:ext>
                      </a:extLst>
                    </a:gridCol>
                    <a:gridCol w="1392610">
                      <a:extLst>
                        <a:ext uri="{9D8B030D-6E8A-4147-A177-3AD203B41FA5}">
                          <a16:colId xmlns:a16="http://schemas.microsoft.com/office/drawing/2014/main" val="3686584232"/>
                        </a:ext>
                      </a:extLst>
                    </a:gridCol>
                  </a:tblGrid>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Opcode[2:0]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Phép toán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6855745"/>
                      </a:ext>
                    </a:extLst>
                  </a:tr>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B</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004734"/>
                      </a:ext>
                    </a:extLst>
                  </a:tr>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4292781"/>
                      </a:ext>
                    </a:extLst>
                  </a:tr>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00401"/>
                      </a:ext>
                    </a:extLst>
                  </a:tr>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400289"/>
                      </a:ext>
                    </a:extLst>
                  </a:tr>
                  <a:tr h="0">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&amp;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4320862"/>
                      </a:ext>
                    </a:extLst>
                  </a:tr>
                  <a:tr h="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101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8144536"/>
                      </a:ext>
                    </a:extLst>
                  </a:tr>
                  <a:tr h="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200" i="1">
                                        <a:effectLst/>
                                        <a:latin typeface="Cambria Math" panose="02040503050406030204" pitchFamily="18" charset="0"/>
                                      </a:rPr>
                                    </m:ctrlPr>
                                  </m:accPr>
                                  <m:e>
                                    <m:r>
                                      <m:rPr>
                                        <m:nor/>
                                      </m:rPr>
                                      <a:rPr lang="en-US" sz="2200">
                                        <a:effectLst/>
                                        <a:latin typeface="Times New Roman" panose="02020603050405020304" pitchFamily="18" charset="0"/>
                                        <a:cs typeface="Times New Roman" panose="02020603050405020304" pitchFamily="18" charset="0"/>
                                      </a:rPr>
                                      <m:t>A</m:t>
                                    </m:r>
                                  </m:e>
                                </m:acc>
                              </m:oMath>
                            </m:oMathPara>
                          </a14:m>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212432"/>
                      </a:ext>
                    </a:extLst>
                  </a:tr>
                  <a:tr h="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200">
                                    <a:effectLst/>
                                    <a:latin typeface="Times New Roman" panose="02020603050405020304" pitchFamily="18" charset="0"/>
                                    <a:cs typeface="Times New Roman" panose="02020603050405020304" pitchFamily="18" charset="0"/>
                                  </a:rPr>
                                  <m:t>A</m:t>
                                </m:r>
                                <m:r>
                                  <m:rPr>
                                    <m:nor/>
                                  </m:rPr>
                                  <a:rPr lang="en-US" sz="2200">
                                    <a:effectLst/>
                                    <a:latin typeface="Times New Roman" panose="02020603050405020304" pitchFamily="18" charset="0"/>
                                    <a:cs typeface="Times New Roman" panose="02020603050405020304" pitchFamily="18" charset="0"/>
                                  </a:rPr>
                                  <m:t> ⊕ </m:t>
                                </m:r>
                                <m:r>
                                  <m:rPr>
                                    <m:nor/>
                                  </m:rPr>
                                  <a:rPr lang="en-US" sz="2200">
                                    <a:effectLst/>
                                    <a:latin typeface="Times New Roman" panose="02020603050405020304" pitchFamily="18" charset="0"/>
                                    <a:cs typeface="Times New Roman" panose="02020603050405020304" pitchFamily="18" charset="0"/>
                                  </a:rPr>
                                  <m:t>B</m:t>
                                </m:r>
                              </m:oMath>
                            </m:oMathPara>
                          </a14:m>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8819946"/>
                      </a:ext>
                    </a:extLst>
                  </a:tr>
                </a:tbl>
              </a:graphicData>
            </a:graphic>
          </p:graphicFrame>
        </mc:Choice>
        <mc:Fallback xmlns="">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extLst>
                  <p:ext uri="{D42A27DB-BD31-4B8C-83A1-F6EECF244321}">
                    <p14:modId xmlns:p14="http://schemas.microsoft.com/office/powerpoint/2010/main" val="1387169154"/>
                  </p:ext>
                </p:extLst>
              </p:nvPr>
            </p:nvGraphicFramePr>
            <p:xfrm>
              <a:off x="3246594" y="1870074"/>
              <a:ext cx="3089906" cy="4107307"/>
            </p:xfrm>
            <a:graphic>
              <a:graphicData uri="http://schemas.openxmlformats.org/drawingml/2006/table">
                <a:tbl>
                  <a:tblPr firstRow="1" firstCol="1" bandRow="1">
                    <a:tableStyleId>{5940675A-B579-460E-94D1-54222C63F5DA}</a:tableStyleId>
                  </a:tblPr>
                  <a:tblGrid>
                    <a:gridCol w="1697296">
                      <a:extLst>
                        <a:ext uri="{9D8B030D-6E8A-4147-A177-3AD203B41FA5}">
                          <a16:colId xmlns:a16="http://schemas.microsoft.com/office/drawing/2014/main" val="607817226"/>
                        </a:ext>
                      </a:extLst>
                    </a:gridCol>
                    <a:gridCol w="1392610">
                      <a:extLst>
                        <a:ext uri="{9D8B030D-6E8A-4147-A177-3AD203B41FA5}">
                          <a16:colId xmlns:a16="http://schemas.microsoft.com/office/drawing/2014/main" val="3686584232"/>
                        </a:ext>
                      </a:extLst>
                    </a:gridCol>
                  </a:tblGrid>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Opcode[2:0]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Phép toán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6855745"/>
                      </a:ext>
                    </a:extLst>
                  </a:tr>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B</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004734"/>
                      </a:ext>
                    </a:extLst>
                  </a:tr>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A + 1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4292781"/>
                      </a:ext>
                    </a:extLst>
                  </a:tr>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00401"/>
                      </a:ext>
                    </a:extLst>
                  </a:tr>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1</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400289"/>
                      </a:ext>
                    </a:extLst>
                  </a:tr>
                  <a:tr h="442722">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&amp;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4320862"/>
                      </a:ext>
                    </a:extLst>
                  </a:tr>
                  <a:tr h="442722">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101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 | B</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8144536"/>
                      </a:ext>
                    </a:extLst>
                  </a:tr>
                  <a:tr h="505333">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110</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6"/>
                          <a:stretch>
                            <a:fillRect l="-122271" t="-614458" r="-873" b="-121687"/>
                          </a:stretch>
                        </a:blipFill>
                      </a:tcPr>
                    </a:tc>
                    <a:extLst>
                      <a:ext uri="{0D108BD9-81ED-4DB2-BD59-A6C34878D82A}">
                        <a16:rowId xmlns:a16="http://schemas.microsoft.com/office/drawing/2014/main" val="1020212432"/>
                      </a:ext>
                    </a:extLst>
                  </a:tr>
                  <a:tr h="502920">
                    <a:tc>
                      <a:txBody>
                        <a:bodyPr/>
                        <a:lstStyle/>
                        <a:p>
                          <a:pPr marL="0" marR="0" indent="0" algn="ctr">
                            <a:lnSpc>
                              <a:spcPct val="150000"/>
                            </a:lnSpc>
                            <a:spcBef>
                              <a:spcPts val="0"/>
                            </a:spcBef>
                            <a:spcAft>
                              <a:spcPts val="0"/>
                            </a:spcAft>
                          </a:pPr>
                          <a:r>
                            <a:rPr lang="en-US" sz="2200">
                              <a:effectLst/>
                              <a:latin typeface="Times New Roman" panose="02020603050405020304" pitchFamily="18" charset="0"/>
                              <a:cs typeface="Times New Roman" panose="02020603050405020304" pitchFamily="18" charset="0"/>
                            </a:rPr>
                            <a:t>111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6"/>
                          <a:stretch>
                            <a:fillRect l="-122271" t="-714458" r="-873" b="-21687"/>
                          </a:stretch>
                        </a:blipFill>
                      </a:tcPr>
                    </a:tc>
                    <a:extLst>
                      <a:ext uri="{0D108BD9-81ED-4DB2-BD59-A6C34878D82A}">
                        <a16:rowId xmlns:a16="http://schemas.microsoft.com/office/drawing/2014/main" val="568819946"/>
                      </a:ext>
                    </a:extLst>
                  </a:tr>
                </a:tbl>
              </a:graphicData>
            </a:graphic>
          </p:graphicFrame>
        </mc:Fallback>
      </mc:AlternateContent>
      <p:graphicFrame>
        <p:nvGraphicFramePr>
          <p:cNvPr id="9" name="Object 8">
            <a:extLst>
              <a:ext uri="{FF2B5EF4-FFF2-40B4-BE49-F238E27FC236}">
                <a16:creationId xmlns:a16="http://schemas.microsoft.com/office/drawing/2014/main" id="{9292E2C7-A0F8-4B17-A1C9-4145359786DF}"/>
              </a:ext>
            </a:extLst>
          </p:cNvPr>
          <p:cNvGraphicFramePr>
            <a:graphicFrameLocks noChangeAspect="1"/>
          </p:cNvGraphicFramePr>
          <p:nvPr>
            <p:extLst>
              <p:ext uri="{D42A27DB-BD31-4B8C-83A1-F6EECF244321}">
                <p14:modId xmlns:p14="http://schemas.microsoft.com/office/powerpoint/2010/main" val="1776381132"/>
              </p:ext>
            </p:extLst>
          </p:nvPr>
        </p:nvGraphicFramePr>
        <p:xfrm>
          <a:off x="6336500" y="1876615"/>
          <a:ext cx="5692359" cy="4293806"/>
        </p:xfrm>
        <a:graphic>
          <a:graphicData uri="http://schemas.openxmlformats.org/presentationml/2006/ole">
            <mc:AlternateContent xmlns:mc="http://schemas.openxmlformats.org/markup-compatibility/2006">
              <mc:Choice xmlns:v="urn:schemas-microsoft-com:vml" Requires="v">
                <p:oleObj spid="_x0000_s6225" name="Visio" r:id="rId7" imgW="4734122" imgH="3562460" progId="Visio.Drawing.15">
                  <p:embed/>
                </p:oleObj>
              </mc:Choice>
              <mc:Fallback>
                <p:oleObj name="Visio" r:id="rId7" imgW="4734122" imgH="3562460" progId="Visio.Drawing.15">
                  <p:embed/>
                  <p:pic>
                    <p:nvPicPr>
                      <p:cNvPr id="9" name="Object 8">
                        <a:extLst>
                          <a:ext uri="{FF2B5EF4-FFF2-40B4-BE49-F238E27FC236}">
                            <a16:creationId xmlns:a16="http://schemas.microsoft.com/office/drawing/2014/main" id="{F6E0E3E5-B78F-4D19-983D-953E270351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6500" y="1876615"/>
                        <a:ext cx="5692359" cy="4293806"/>
                      </a:xfrm>
                      <a:prstGeom prst="rect">
                        <a:avLst/>
                      </a:prstGeom>
                      <a:noFill/>
                    </p:spPr>
                  </p:pic>
                </p:oleObj>
              </mc:Fallback>
            </mc:AlternateContent>
          </a:graphicData>
        </a:graphic>
      </p:graphicFrame>
    </p:spTree>
    <p:extLst>
      <p:ext uri="{BB962C8B-B14F-4D97-AF65-F5344CB8AC3E}">
        <p14:creationId xmlns:p14="http://schemas.microsoft.com/office/powerpoint/2010/main" val="36440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825625"/>
            <a:ext cx="7303214" cy="4351338"/>
          </a:xfrm>
        </p:spPr>
        <p:txBody>
          <a:bodyPr>
            <a:normAutofit lnSpcReduction="10000"/>
          </a:bodyPr>
          <a:lstStyle/>
          <a:p>
            <a:pPr marL="514350" indent="-514350">
              <a:buFont typeface="+mj-lt"/>
              <a:buAutoNum type="arabicPeriod"/>
            </a:pPr>
            <a:r>
              <a:rPr lang="vi-VN" dirty="0">
                <a:solidFill>
                  <a:schemeClr val="bg2"/>
                </a:solidFill>
              </a:rPr>
              <a:t>Hiện thực chức năng máy tính</a:t>
            </a:r>
            <a:endParaRPr lang="en-US" dirty="0">
              <a:solidFill>
                <a:schemeClr val="bg2"/>
              </a:solidFill>
            </a:endParaRPr>
          </a:p>
          <a:p>
            <a:pPr marL="514350" indent="-514350">
              <a:buFont typeface="+mj-lt"/>
              <a:buAutoNum type="arabicPeriod"/>
            </a:pPr>
            <a:r>
              <a:rPr lang="vi-VN" dirty="0">
                <a:solidFill>
                  <a:schemeClr val="bg2"/>
                </a:solidFill>
              </a:rPr>
              <a:t>ALU (Arithmetic &amp; Logic Unit)</a:t>
            </a:r>
          </a:p>
          <a:p>
            <a:pPr marL="514350" indent="-514350">
              <a:buFont typeface="+mj-lt"/>
              <a:buAutoNum type="arabicPeriod"/>
            </a:pPr>
            <a:r>
              <a:rPr lang="en-US" dirty="0" err="1"/>
              <a:t>Bộ</a:t>
            </a:r>
            <a:r>
              <a:rPr lang="en-US" dirty="0"/>
              <a:t> </a:t>
            </a:r>
            <a:r>
              <a:rPr lang="en-US" dirty="0" err="1"/>
              <a:t>chọn</a:t>
            </a:r>
            <a:r>
              <a:rPr lang="en-US" dirty="0"/>
              <a:t> (Mux)</a:t>
            </a:r>
            <a:endParaRPr lang="vi-VN" dirty="0"/>
          </a:p>
          <a:p>
            <a:pPr marL="514350" indent="-514350">
              <a:buFont typeface="+mj-lt"/>
              <a:buAutoNum type="arabicPeriod"/>
            </a:pPr>
            <a:r>
              <a:rPr lang="vi-VN" dirty="0">
                <a:solidFill>
                  <a:schemeClr val="bg2"/>
                </a:solidFill>
              </a:rPr>
              <a:t>Bộ cộng</a:t>
            </a:r>
            <a:endParaRPr lang="en-US" dirty="0">
              <a:solidFill>
                <a:schemeClr val="bg2"/>
              </a:solidFill>
            </a:endParaRPr>
          </a:p>
          <a:p>
            <a:pPr marL="514350" indent="-514350">
              <a:buFont typeface="+mj-lt"/>
              <a:buAutoNum type="arabicPeriod"/>
            </a:pPr>
            <a:r>
              <a:rPr lang="en-US" dirty="0" err="1">
                <a:solidFill>
                  <a:schemeClr val="bg2"/>
                </a:solidFill>
              </a:rPr>
              <a:t>Bộ</a:t>
            </a:r>
            <a:r>
              <a:rPr lang="en-US" dirty="0">
                <a:solidFill>
                  <a:schemeClr val="bg2"/>
                </a:solidFill>
              </a:rPr>
              <a:t> so </a:t>
            </a:r>
            <a:r>
              <a:rPr lang="en-US" dirty="0" err="1">
                <a:solidFill>
                  <a:schemeClr val="bg2"/>
                </a:solidFill>
              </a:rPr>
              <a:t>sánh</a:t>
            </a:r>
            <a:endParaRPr lang="vi-VN" dirty="0">
              <a:solidFill>
                <a:schemeClr val="bg2"/>
              </a:solidFill>
            </a:endParaRPr>
          </a:p>
          <a:p>
            <a:pPr marL="514350" indent="-514350">
              <a:buFont typeface="+mj-lt"/>
              <a:buAutoNum type="arabicPeriod"/>
            </a:pPr>
            <a:r>
              <a:rPr lang="vi-VN" dirty="0">
                <a:solidFill>
                  <a:schemeClr val="bg2"/>
                </a:solidFill>
              </a:rPr>
              <a:t>Tập thanh ghi</a:t>
            </a:r>
          </a:p>
          <a:p>
            <a:pPr marL="514350" indent="-514350">
              <a:buFont typeface="+mj-lt"/>
              <a:buAutoNum type="arabicPeriod"/>
            </a:pPr>
            <a:r>
              <a:rPr lang="vi-VN" dirty="0">
                <a:solidFill>
                  <a:schemeClr val="bg2"/>
                </a:solidFill>
              </a:rPr>
              <a:t>Bộ giải mã</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7</a:t>
            </a:fld>
            <a:endParaRPr lang="en-US"/>
          </a:p>
        </p:txBody>
      </p:sp>
      <p:pic>
        <p:nvPicPr>
          <p:cNvPr id="6" name="Picture 5">
            <a:extLst>
              <a:ext uri="{FF2B5EF4-FFF2-40B4-BE49-F238E27FC236}">
                <a16:creationId xmlns:a16="http://schemas.microsoft.com/office/drawing/2014/main" id="{327ABD11-AF41-40CE-8BC4-80D111F3E1D0}"/>
              </a:ext>
            </a:extLst>
          </p:cNvPr>
          <p:cNvPicPr>
            <a:picLocks noChangeAspect="1"/>
          </p:cNvPicPr>
          <p:nvPr/>
        </p:nvPicPr>
        <p:blipFill>
          <a:blip r:embed="rId2"/>
          <a:stretch>
            <a:fillRect/>
          </a:stretch>
        </p:blipFill>
        <p:spPr>
          <a:xfrm>
            <a:off x="393700" y="1825625"/>
            <a:ext cx="3830570" cy="4361979"/>
          </a:xfrm>
          <a:prstGeom prst="rect">
            <a:avLst/>
          </a:prstGeom>
        </p:spPr>
      </p:pic>
    </p:spTree>
    <p:extLst>
      <p:ext uri="{BB962C8B-B14F-4D97-AF65-F5344CB8AC3E}">
        <p14:creationId xmlns:p14="http://schemas.microsoft.com/office/powerpoint/2010/main" val="459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028F-12AF-4AA0-957C-10D88E87DD7E}"/>
              </a:ext>
            </a:extLst>
          </p:cNvPr>
          <p:cNvSpPr>
            <a:spLocks noGrp="1"/>
          </p:cNvSpPr>
          <p:nvPr>
            <p:ph type="title"/>
          </p:nvPr>
        </p:nvSpPr>
        <p:spPr/>
        <p:txBody>
          <a:bodyPr/>
          <a:lstStyle/>
          <a:p>
            <a:r>
              <a:rPr lang="en-US" dirty="0"/>
              <a:t>3. </a:t>
            </a:r>
            <a:r>
              <a:rPr lang="en-US" dirty="0" err="1"/>
              <a:t>Bộ</a:t>
            </a:r>
            <a:r>
              <a:rPr lang="en-US" dirty="0"/>
              <a:t> </a:t>
            </a:r>
            <a:r>
              <a:rPr lang="en-US" dirty="0" err="1"/>
              <a:t>chọn</a:t>
            </a:r>
            <a:r>
              <a:rPr lang="en-US" dirty="0"/>
              <a:t> (1/</a:t>
            </a:r>
            <a:r>
              <a:rPr lang="vi-VN" dirty="0"/>
              <a:t>3</a:t>
            </a:r>
            <a:r>
              <a:rPr lang="en-US" dirty="0"/>
              <a:t>)</a:t>
            </a:r>
          </a:p>
        </p:txBody>
      </p:sp>
      <p:sp>
        <p:nvSpPr>
          <p:cNvPr id="3" name="Content Placeholder 2">
            <a:extLst>
              <a:ext uri="{FF2B5EF4-FFF2-40B4-BE49-F238E27FC236}">
                <a16:creationId xmlns:a16="http://schemas.microsoft.com/office/drawing/2014/main" id="{5CB83195-2374-427A-A91B-D55BAB9798FF}"/>
              </a:ext>
            </a:extLst>
          </p:cNvPr>
          <p:cNvSpPr>
            <a:spLocks noGrp="1"/>
          </p:cNvSpPr>
          <p:nvPr>
            <p:ph idx="1"/>
          </p:nvPr>
        </p:nvSpPr>
        <p:spPr/>
        <p:txBody>
          <a:bodyPr/>
          <a:lstStyle/>
          <a:p>
            <a:pPr algn="just"/>
            <a:r>
              <a:rPr lang="vi-VN" dirty="0"/>
              <a:t>Bộ chọn là một mạch tổ hợp có chức năng lựa chọn một trong những ngõ vào dữ liệu để gửi tới một ngõ ra duy nhất dựa trên các ngõ vào điều khiển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57F7787E-8E01-4B00-AF0A-67B5CBCEB25D}"/>
              </a:ext>
            </a:extLst>
          </p:cNvPr>
          <p:cNvSpPr>
            <a:spLocks noGrp="1"/>
          </p:cNvSpPr>
          <p:nvPr>
            <p:ph type="sldNum" sz="quarter" idx="12"/>
          </p:nvPr>
        </p:nvSpPr>
        <p:spPr/>
        <p:txBody>
          <a:bodyPr/>
          <a:lstStyle/>
          <a:p>
            <a:fld id="{3C3C09BB-C7E7-4454-851F-EF8D770487CA}" type="slidenum">
              <a:rPr lang="en-US" smtClean="0"/>
              <a:pPr/>
              <a:t>8</a:t>
            </a:fld>
            <a:endParaRPr lang="en-US"/>
          </a:p>
        </p:txBody>
      </p:sp>
      <p:graphicFrame>
        <p:nvGraphicFramePr>
          <p:cNvPr id="6" name="Object 5">
            <a:extLst>
              <a:ext uri="{FF2B5EF4-FFF2-40B4-BE49-F238E27FC236}">
                <a16:creationId xmlns:a16="http://schemas.microsoft.com/office/drawing/2014/main" id="{0E4F56A3-8A34-4784-AD22-7B82AB40423B}"/>
              </a:ext>
            </a:extLst>
          </p:cNvPr>
          <p:cNvGraphicFramePr>
            <a:graphicFrameLocks noChangeAspect="1"/>
          </p:cNvGraphicFramePr>
          <p:nvPr>
            <p:extLst>
              <p:ext uri="{D42A27DB-BD31-4B8C-83A1-F6EECF244321}">
                <p14:modId xmlns:p14="http://schemas.microsoft.com/office/powerpoint/2010/main" val="1597826849"/>
              </p:ext>
            </p:extLst>
          </p:nvPr>
        </p:nvGraphicFramePr>
        <p:xfrm>
          <a:off x="2305318" y="3222937"/>
          <a:ext cx="3288546" cy="2747963"/>
        </p:xfrm>
        <a:graphic>
          <a:graphicData uri="http://schemas.openxmlformats.org/presentationml/2006/ole">
            <mc:AlternateContent xmlns:mc="http://schemas.openxmlformats.org/markup-compatibility/2006">
              <mc:Choice xmlns:v="urn:schemas-microsoft-com:vml" Requires="v">
                <p:oleObj spid="_x0000_s3123" name="Visio" r:id="rId3" imgW="2257437" imgH="1895418" progId="Visio.Drawing.15">
                  <p:embed/>
                </p:oleObj>
              </mc:Choice>
              <mc:Fallback>
                <p:oleObj name="Visio" r:id="rId3" imgW="2257437" imgH="1895418" progId="Visio.Drawing.15">
                  <p:embed/>
                  <p:pic>
                    <p:nvPicPr>
                      <p:cNvPr id="6" name="Object 5">
                        <a:extLst>
                          <a:ext uri="{FF2B5EF4-FFF2-40B4-BE49-F238E27FC236}">
                            <a16:creationId xmlns:a16="http://schemas.microsoft.com/office/drawing/2014/main" id="{0E4F56A3-8A34-4784-AD22-7B82AB404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318" y="3222937"/>
                        <a:ext cx="3288546" cy="2747963"/>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328AC13B-6CEF-4AF6-8ED0-46C788E43F5C}"/>
              </a:ext>
            </a:extLst>
          </p:cNvPr>
          <p:cNvGraphicFramePr>
            <a:graphicFrameLocks noGrp="1"/>
          </p:cNvGraphicFramePr>
          <p:nvPr>
            <p:extLst>
              <p:ext uri="{D42A27DB-BD31-4B8C-83A1-F6EECF244321}">
                <p14:modId xmlns:p14="http://schemas.microsoft.com/office/powerpoint/2010/main" val="3727627987"/>
              </p:ext>
            </p:extLst>
          </p:nvPr>
        </p:nvGraphicFramePr>
        <p:xfrm>
          <a:off x="6199031" y="2950998"/>
          <a:ext cx="1828800" cy="3291840"/>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3239405882"/>
                    </a:ext>
                  </a:extLst>
                </a:gridCol>
                <a:gridCol w="457200">
                  <a:extLst>
                    <a:ext uri="{9D8B030D-6E8A-4147-A177-3AD203B41FA5}">
                      <a16:colId xmlns:a16="http://schemas.microsoft.com/office/drawing/2014/main" val="985057582"/>
                    </a:ext>
                  </a:extLst>
                </a:gridCol>
                <a:gridCol w="457200">
                  <a:extLst>
                    <a:ext uri="{9D8B030D-6E8A-4147-A177-3AD203B41FA5}">
                      <a16:colId xmlns:a16="http://schemas.microsoft.com/office/drawing/2014/main" val="2658266245"/>
                    </a:ext>
                  </a:extLst>
                </a:gridCol>
                <a:gridCol w="457200">
                  <a:extLst>
                    <a:ext uri="{9D8B030D-6E8A-4147-A177-3AD203B41FA5}">
                      <a16:colId xmlns:a16="http://schemas.microsoft.com/office/drawing/2014/main" val="3571042262"/>
                    </a:ext>
                  </a:extLst>
                </a:gridCol>
              </a:tblGrid>
              <a:tr h="365760">
                <a:tc>
                  <a:txBody>
                    <a:bodyPr/>
                    <a:lstStyle/>
                    <a:p>
                      <a:pPr marL="0" marR="0" algn="ctr">
                        <a:lnSpc>
                          <a:spcPct val="125000"/>
                        </a:lnSpc>
                        <a:spcBef>
                          <a:spcPts val="600"/>
                        </a:spcBef>
                        <a:spcAft>
                          <a:spcPts val="0"/>
                        </a:spcAft>
                      </a:pPr>
                      <a:r>
                        <a:rPr lang="vi-VN" sz="2000" spc="-20" dirty="0">
                          <a:effectLst/>
                          <a:latin typeface="+mj-lt"/>
                        </a:rPr>
                        <a:t>S</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D1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D0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Y</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292650"/>
                  </a:ext>
                </a:extLst>
              </a:tr>
              <a:tr h="365760">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2296289"/>
                  </a:ext>
                </a:extLst>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099112"/>
                  </a:ext>
                </a:extLst>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5669720"/>
                  </a:ext>
                </a:extLst>
              </a:tr>
              <a:tr h="365760">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036667"/>
                  </a:ext>
                </a:extLst>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748194"/>
                  </a:ext>
                </a:extLst>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1982187"/>
                  </a:ext>
                </a:extLst>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0</a:t>
                      </a:r>
                      <a:endParaRPr lang="en-US" sz="2000" dirty="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1066820"/>
                  </a:ext>
                </a:extLst>
              </a:tr>
              <a:tr h="365760">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2000" spc="-20" dirty="0">
                          <a:effectLst/>
                          <a:latin typeface="+mj-lt"/>
                        </a:rPr>
                        <a:t>1</a:t>
                      </a:r>
                      <a:endParaRPr lang="en-US" sz="2000" dirty="0">
                        <a:effectLst/>
                        <a:latin typeface="+mj-lt"/>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8578358"/>
                  </a:ext>
                </a:extLst>
              </a:tr>
            </a:tbl>
          </a:graphicData>
        </a:graphic>
      </p:graphicFrame>
      <p:graphicFrame>
        <p:nvGraphicFramePr>
          <p:cNvPr id="8" name="Table 7">
            <a:extLst>
              <a:ext uri="{FF2B5EF4-FFF2-40B4-BE49-F238E27FC236}">
                <a16:creationId xmlns:a16="http://schemas.microsoft.com/office/drawing/2014/main" id="{CE281A94-B53C-4830-B527-68027EE7EDBA}"/>
              </a:ext>
            </a:extLst>
          </p:cNvPr>
          <p:cNvGraphicFramePr>
            <a:graphicFrameLocks noGrp="1"/>
          </p:cNvGraphicFramePr>
          <p:nvPr>
            <p:extLst>
              <p:ext uri="{D42A27DB-BD31-4B8C-83A1-F6EECF244321}">
                <p14:modId xmlns:p14="http://schemas.microsoft.com/office/powerpoint/2010/main" val="414882707"/>
              </p:ext>
            </p:extLst>
          </p:nvPr>
        </p:nvGraphicFramePr>
        <p:xfrm>
          <a:off x="9302204" y="3984460"/>
          <a:ext cx="914400" cy="1224915"/>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1700845312"/>
                    </a:ext>
                  </a:extLst>
                </a:gridCol>
                <a:gridCol w="457200">
                  <a:extLst>
                    <a:ext uri="{9D8B030D-6E8A-4147-A177-3AD203B41FA5}">
                      <a16:colId xmlns:a16="http://schemas.microsoft.com/office/drawing/2014/main" val="3989985981"/>
                    </a:ext>
                  </a:extLst>
                </a:gridCol>
              </a:tblGrid>
              <a:tr h="0">
                <a:tc>
                  <a:txBody>
                    <a:bodyPr/>
                    <a:lstStyle/>
                    <a:p>
                      <a:pPr marL="0" marR="0" algn="ctr">
                        <a:lnSpc>
                          <a:spcPct val="150000"/>
                        </a:lnSpc>
                        <a:spcBef>
                          <a:spcPts val="600"/>
                        </a:spcBef>
                        <a:spcAft>
                          <a:spcPts val="0"/>
                        </a:spcAft>
                      </a:pPr>
                      <a:r>
                        <a:rPr lang="vi-VN" sz="2000" spc="-20" dirty="0">
                          <a:effectLst/>
                          <a:latin typeface="+mj-lt"/>
                        </a:rPr>
                        <a:t>S</a:t>
                      </a:r>
                      <a:endParaRPr lang="en-US" sz="2000" dirty="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Y</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771463"/>
                  </a:ext>
                </a:extLst>
              </a:tr>
              <a:tr h="0">
                <a:tc>
                  <a:txBody>
                    <a:bodyPr/>
                    <a:lstStyle/>
                    <a:p>
                      <a:pPr marL="0" marR="0" algn="ctr">
                        <a:lnSpc>
                          <a:spcPct val="150000"/>
                        </a:lnSpc>
                        <a:spcBef>
                          <a:spcPts val="600"/>
                        </a:spcBef>
                        <a:spcAft>
                          <a:spcPts val="0"/>
                        </a:spcAft>
                      </a:pPr>
                      <a:r>
                        <a:rPr lang="vi-VN" sz="2000" spc="-20">
                          <a:effectLst/>
                          <a:latin typeface="+mj-lt"/>
                        </a:rPr>
                        <a:t>0</a:t>
                      </a:r>
                      <a:endParaRPr lang="en-US" sz="200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D0</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7369146"/>
                  </a:ext>
                </a:extLst>
              </a:tr>
              <a:tr h="0">
                <a:tc>
                  <a:txBody>
                    <a:bodyPr/>
                    <a:lstStyle/>
                    <a:p>
                      <a:pPr marL="0" marR="0" algn="ctr">
                        <a:lnSpc>
                          <a:spcPct val="150000"/>
                        </a:lnSpc>
                        <a:spcBef>
                          <a:spcPts val="600"/>
                        </a:spcBef>
                        <a:spcAft>
                          <a:spcPts val="0"/>
                        </a:spcAft>
                      </a:pPr>
                      <a:r>
                        <a:rPr lang="vi-VN" sz="2000" spc="-20">
                          <a:effectLst/>
                          <a:latin typeface="+mj-lt"/>
                        </a:rPr>
                        <a:t>1</a:t>
                      </a:r>
                      <a:endParaRPr lang="en-US" sz="2000">
                        <a:effectLst/>
                        <a:latin typeface="+mj-lt"/>
                        <a:ea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2000" spc="-20" dirty="0">
                          <a:effectLst/>
                          <a:latin typeface="+mj-lt"/>
                        </a:rPr>
                        <a:t>D1</a:t>
                      </a:r>
                      <a:endParaRPr lang="en-US" sz="200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86173"/>
                  </a:ext>
                </a:extLst>
              </a:tr>
            </a:tbl>
          </a:graphicData>
        </a:graphic>
      </p:graphicFrame>
    </p:spTree>
    <p:extLst>
      <p:ext uri="{BB962C8B-B14F-4D97-AF65-F5344CB8AC3E}">
        <p14:creationId xmlns:p14="http://schemas.microsoft.com/office/powerpoint/2010/main" val="21650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8949-B370-48D8-A702-74DCD78A85B4}"/>
              </a:ext>
            </a:extLst>
          </p:cNvPr>
          <p:cNvSpPr>
            <a:spLocks noGrp="1"/>
          </p:cNvSpPr>
          <p:nvPr>
            <p:ph type="title"/>
          </p:nvPr>
        </p:nvSpPr>
        <p:spPr/>
        <p:txBody>
          <a:bodyPr/>
          <a:lstStyle/>
          <a:p>
            <a:r>
              <a:rPr lang="en-US" dirty="0"/>
              <a:t>3. </a:t>
            </a:r>
            <a:r>
              <a:rPr lang="en-US" dirty="0" err="1"/>
              <a:t>Bộ</a:t>
            </a:r>
            <a:r>
              <a:rPr lang="en-US" dirty="0"/>
              <a:t> </a:t>
            </a:r>
            <a:r>
              <a:rPr lang="en-US" dirty="0" err="1"/>
              <a:t>chọn</a:t>
            </a:r>
            <a:r>
              <a:rPr lang="en-US" dirty="0"/>
              <a:t> (</a:t>
            </a:r>
            <a:r>
              <a:rPr lang="vi-VN" dirty="0"/>
              <a:t>2</a:t>
            </a:r>
            <a:r>
              <a:rPr lang="en-US" dirty="0"/>
              <a:t>/</a:t>
            </a:r>
            <a:r>
              <a:rPr lang="vi-VN" dirty="0"/>
              <a:t>3</a:t>
            </a:r>
            <a:r>
              <a:rPr lang="en-US" dirty="0"/>
              <a:t>) – Mux4</a:t>
            </a:r>
          </a:p>
        </p:txBody>
      </p:sp>
      <p:sp>
        <p:nvSpPr>
          <p:cNvPr id="4" name="Slide Number Placeholder 3">
            <a:extLst>
              <a:ext uri="{FF2B5EF4-FFF2-40B4-BE49-F238E27FC236}">
                <a16:creationId xmlns:a16="http://schemas.microsoft.com/office/drawing/2014/main" id="{F9F7010A-8CAD-435F-9C94-08216F130E45}"/>
              </a:ext>
            </a:extLst>
          </p:cNvPr>
          <p:cNvSpPr>
            <a:spLocks noGrp="1"/>
          </p:cNvSpPr>
          <p:nvPr>
            <p:ph type="sldNum" sz="quarter" idx="12"/>
          </p:nvPr>
        </p:nvSpPr>
        <p:spPr/>
        <p:txBody>
          <a:bodyPr/>
          <a:lstStyle/>
          <a:p>
            <a:fld id="{3C3C09BB-C7E7-4454-851F-EF8D770487CA}" type="slidenum">
              <a:rPr lang="en-US" smtClean="0"/>
              <a:pPr/>
              <a:t>9</a:t>
            </a:fld>
            <a:endParaRPr lang="en-US"/>
          </a:p>
        </p:txBody>
      </p:sp>
      <p:graphicFrame>
        <p:nvGraphicFramePr>
          <p:cNvPr id="5" name="Content Placeholder 6">
            <a:extLst>
              <a:ext uri="{FF2B5EF4-FFF2-40B4-BE49-F238E27FC236}">
                <a16:creationId xmlns:a16="http://schemas.microsoft.com/office/drawing/2014/main" id="{EACF9B11-D2DB-43CF-864F-28B5AADB06D1}"/>
              </a:ext>
            </a:extLst>
          </p:cNvPr>
          <p:cNvGraphicFramePr>
            <a:graphicFrameLocks noGrp="1"/>
          </p:cNvGraphicFramePr>
          <p:nvPr>
            <p:ph idx="1"/>
            <p:extLst>
              <p:ext uri="{D42A27DB-BD31-4B8C-83A1-F6EECF244321}">
                <p14:modId xmlns:p14="http://schemas.microsoft.com/office/powerpoint/2010/main" val="208741844"/>
              </p:ext>
            </p:extLst>
          </p:nvPr>
        </p:nvGraphicFramePr>
        <p:xfrm>
          <a:off x="4270377" y="3017651"/>
          <a:ext cx="2743200" cy="2213610"/>
        </p:xfrm>
        <a:graphic>
          <a:graphicData uri="http://schemas.openxmlformats.org/drawingml/2006/table">
            <a:tbl>
              <a:tblPr firstRow="1" firstCol="1" bandRow="1">
                <a:tableStyleId>{5940675A-B579-460E-94D1-54222C63F5DA}</a:tableStyleId>
              </a:tblPr>
              <a:tblGrid>
                <a:gridCol w="914400">
                  <a:extLst>
                    <a:ext uri="{9D8B030D-6E8A-4147-A177-3AD203B41FA5}">
                      <a16:colId xmlns:a16="http://schemas.microsoft.com/office/drawing/2014/main" val="1718164202"/>
                    </a:ext>
                  </a:extLst>
                </a:gridCol>
                <a:gridCol w="914400">
                  <a:extLst>
                    <a:ext uri="{9D8B030D-6E8A-4147-A177-3AD203B41FA5}">
                      <a16:colId xmlns:a16="http://schemas.microsoft.com/office/drawing/2014/main" val="4119822078"/>
                    </a:ext>
                  </a:extLst>
                </a:gridCol>
                <a:gridCol w="914400">
                  <a:extLst>
                    <a:ext uri="{9D8B030D-6E8A-4147-A177-3AD203B41FA5}">
                      <a16:colId xmlns:a16="http://schemas.microsoft.com/office/drawing/2014/main" val="4198973465"/>
                    </a:ext>
                  </a:extLst>
                </a:gridCol>
              </a:tblGrid>
              <a:tr h="0">
                <a:tc>
                  <a:txBody>
                    <a:bodyPr/>
                    <a:lstStyle/>
                    <a:p>
                      <a:pPr marL="0" marR="0" indent="0" algn="ctr">
                        <a:lnSpc>
                          <a:spcPct val="150000"/>
                        </a:lnSpc>
                        <a:spcBef>
                          <a:spcPts val="0"/>
                        </a:spcBef>
                        <a:spcAft>
                          <a:spcPts val="0"/>
                        </a:spcAft>
                      </a:pPr>
                      <a:r>
                        <a:rPr lang="en-US" sz="2200" dirty="0">
                          <a:effectLst/>
                          <a:latin typeface="Times New Roman (Headings)"/>
                        </a:rPr>
                        <a:t>S1</a:t>
                      </a:r>
                      <a:endParaRPr lang="en-US" sz="2200" dirty="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S0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Y</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359110"/>
                  </a:ext>
                </a:extLst>
              </a:tr>
              <a:tr h="0">
                <a:tc>
                  <a:txBody>
                    <a:bodyPr/>
                    <a:lstStyle/>
                    <a:p>
                      <a:pPr marL="0" marR="0" indent="0" algn="ctr">
                        <a:lnSpc>
                          <a:spcPct val="150000"/>
                        </a:lnSpc>
                        <a:spcBef>
                          <a:spcPts val="0"/>
                        </a:spcBef>
                        <a:spcAft>
                          <a:spcPts val="0"/>
                        </a:spcAft>
                      </a:pPr>
                      <a:r>
                        <a:rPr lang="en-US" sz="2200">
                          <a:effectLst/>
                          <a:latin typeface="Times New Roman (Headings)"/>
                        </a:rPr>
                        <a:t>0</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D0</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132490"/>
                  </a:ext>
                </a:extLst>
              </a:tr>
              <a:tr h="0">
                <a:tc>
                  <a:txBody>
                    <a:bodyPr/>
                    <a:lstStyle/>
                    <a:p>
                      <a:pPr marL="0" marR="0" indent="0" algn="ctr">
                        <a:lnSpc>
                          <a:spcPct val="150000"/>
                        </a:lnSpc>
                        <a:spcBef>
                          <a:spcPts val="0"/>
                        </a:spcBef>
                        <a:spcAft>
                          <a:spcPts val="0"/>
                        </a:spcAft>
                      </a:pPr>
                      <a:r>
                        <a:rPr lang="en-US" sz="2200">
                          <a:effectLst/>
                          <a:latin typeface="Times New Roman (Headings)"/>
                        </a:rPr>
                        <a:t>0</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1</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D1</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9474948"/>
                  </a:ext>
                </a:extLst>
              </a:tr>
              <a:tr h="0">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0</a:t>
                      </a:r>
                      <a:endParaRPr lang="en-US" sz="2200" dirty="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D2</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1650302"/>
                  </a:ext>
                </a:extLst>
              </a:tr>
              <a:tr h="0">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a:effectLst/>
                          <a:latin typeface="Times New Roman (Headings)"/>
                        </a:rPr>
                        <a:t>1</a:t>
                      </a:r>
                      <a:endParaRPr lang="en-US" sz="2200">
                        <a:effectLst/>
                        <a:latin typeface="Times New Roman (Headings)"/>
                        <a:ea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200" dirty="0">
                          <a:effectLst/>
                          <a:latin typeface="Times New Roman (Headings)"/>
                        </a:rPr>
                        <a:t>D3</a:t>
                      </a:r>
                      <a:endParaRPr lang="en-US" sz="2200" dirty="0">
                        <a:effectLst/>
                        <a:latin typeface="Times New Roman (Headings)"/>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386685"/>
                  </a:ext>
                </a:extLst>
              </a:tr>
            </a:tbl>
          </a:graphicData>
        </a:graphic>
      </p:graphicFrame>
      <p:graphicFrame>
        <p:nvGraphicFramePr>
          <p:cNvPr id="6" name="Object 5">
            <a:extLst>
              <a:ext uri="{FF2B5EF4-FFF2-40B4-BE49-F238E27FC236}">
                <a16:creationId xmlns:a16="http://schemas.microsoft.com/office/drawing/2014/main" id="{4EF5593F-E19A-4501-882A-85732994B2E7}"/>
              </a:ext>
            </a:extLst>
          </p:cNvPr>
          <p:cNvGraphicFramePr>
            <a:graphicFrameLocks noChangeAspect="1"/>
          </p:cNvGraphicFramePr>
          <p:nvPr>
            <p:extLst>
              <p:ext uri="{D42A27DB-BD31-4B8C-83A1-F6EECF244321}">
                <p14:modId xmlns:p14="http://schemas.microsoft.com/office/powerpoint/2010/main" val="1984100341"/>
              </p:ext>
            </p:extLst>
          </p:nvPr>
        </p:nvGraphicFramePr>
        <p:xfrm>
          <a:off x="393700" y="2137559"/>
          <a:ext cx="3492500" cy="3093702"/>
        </p:xfrm>
        <a:graphic>
          <a:graphicData uri="http://schemas.openxmlformats.org/presentationml/2006/ole">
            <mc:AlternateContent xmlns:mc="http://schemas.openxmlformats.org/markup-compatibility/2006">
              <mc:Choice xmlns:v="urn:schemas-microsoft-com:vml" Requires="v">
                <p:oleObj spid="_x0000_s7226" name="Visio" r:id="rId4" imgW="2771922" imgH="2447844" progId="Visio.Drawing.15">
                  <p:embed/>
                </p:oleObj>
              </mc:Choice>
              <mc:Fallback>
                <p:oleObj name="Visio" r:id="rId4" imgW="2771922" imgH="2447844" progId="Visio.Drawing.15">
                  <p:embed/>
                  <p:pic>
                    <p:nvPicPr>
                      <p:cNvPr id="6" name="Object 5">
                        <a:extLst>
                          <a:ext uri="{FF2B5EF4-FFF2-40B4-BE49-F238E27FC236}">
                            <a16:creationId xmlns:a16="http://schemas.microsoft.com/office/drawing/2014/main" id="{EE5FC89F-7A24-46E4-9ABB-2ED267C51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2137559"/>
                        <a:ext cx="3492500" cy="309370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19C489CA-2237-4267-A88C-0FF60E24911C}"/>
              </a:ext>
            </a:extLst>
          </p:cNvPr>
          <p:cNvGraphicFramePr>
            <a:graphicFrameLocks noChangeAspect="1"/>
          </p:cNvGraphicFramePr>
          <p:nvPr>
            <p:extLst>
              <p:ext uri="{D42A27DB-BD31-4B8C-83A1-F6EECF244321}">
                <p14:modId xmlns:p14="http://schemas.microsoft.com/office/powerpoint/2010/main" val="3625469771"/>
              </p:ext>
            </p:extLst>
          </p:nvPr>
        </p:nvGraphicFramePr>
        <p:xfrm>
          <a:off x="7397754" y="2080656"/>
          <a:ext cx="4400546" cy="3781939"/>
        </p:xfrm>
        <a:graphic>
          <a:graphicData uri="http://schemas.openxmlformats.org/presentationml/2006/ole">
            <mc:AlternateContent xmlns:mc="http://schemas.openxmlformats.org/markup-compatibility/2006">
              <mc:Choice xmlns:v="urn:schemas-microsoft-com:vml" Requires="v">
                <p:oleObj spid="_x0000_s7227" name="Visio" r:id="rId6" imgW="3000565" imgH="2562434" progId="Visio.Drawing.15">
                  <p:embed/>
                </p:oleObj>
              </mc:Choice>
              <mc:Fallback>
                <p:oleObj name="Visio" r:id="rId6" imgW="3000565" imgH="2562434" progId="Visio.Drawing.15">
                  <p:embed/>
                  <p:pic>
                    <p:nvPicPr>
                      <p:cNvPr id="9" name="Object 8">
                        <a:extLst>
                          <a:ext uri="{FF2B5EF4-FFF2-40B4-BE49-F238E27FC236}">
                            <a16:creationId xmlns:a16="http://schemas.microsoft.com/office/drawing/2014/main" id="{565929D2-0139-4323-B717-270DCFC312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7754" y="2080656"/>
                        <a:ext cx="4400546" cy="3781939"/>
                      </a:xfrm>
                      <a:prstGeom prst="rect">
                        <a:avLst/>
                      </a:prstGeom>
                      <a:noFill/>
                    </p:spPr>
                  </p:pic>
                </p:oleObj>
              </mc:Fallback>
            </mc:AlternateContent>
          </a:graphicData>
        </a:graphic>
      </p:graphicFrame>
    </p:spTree>
    <p:extLst>
      <p:ext uri="{BB962C8B-B14F-4D97-AF65-F5344CB8AC3E}">
        <p14:creationId xmlns:p14="http://schemas.microsoft.com/office/powerpoint/2010/main" val="94329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4686</TotalTime>
  <Words>2145</Words>
  <Application>Microsoft Office PowerPoint</Application>
  <PresentationFormat>Widescreen</PresentationFormat>
  <Paragraphs>453</Paragraphs>
  <Slides>27</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Calibri Light</vt:lpstr>
      <vt:lpstr>Cambria Math</vt:lpstr>
      <vt:lpstr>Times New Roman</vt:lpstr>
      <vt:lpstr>Times New Roman (Headings)</vt:lpstr>
      <vt:lpstr>Wingdings</vt:lpstr>
      <vt:lpstr>Office Theme</vt:lpstr>
      <vt:lpstr>Visio</vt:lpstr>
      <vt:lpstr>IT012 – TỔ CHỨC VÀ CẤU TRÚC MÁY TÍNH II  CHƯƠNG 5 MẠCH SỐ TRONG MÁY TÍNH</vt:lpstr>
      <vt:lpstr>Nội dung</vt:lpstr>
      <vt:lpstr>Nội dung</vt:lpstr>
      <vt:lpstr>1. Hiện thực chức năng máy tính</vt:lpstr>
      <vt:lpstr>Nội dung</vt:lpstr>
      <vt:lpstr>2. ALU</vt:lpstr>
      <vt:lpstr>Nội dung</vt:lpstr>
      <vt:lpstr>3. Bộ chọn (1/3)</vt:lpstr>
      <vt:lpstr>3. Bộ chọn (2/3) – Mux4</vt:lpstr>
      <vt:lpstr>Quiz 1</vt:lpstr>
      <vt:lpstr>3. Bộ chọn (3/3)</vt:lpstr>
      <vt:lpstr>Nội dung</vt:lpstr>
      <vt:lpstr>4. Bộ cộng (1/3)</vt:lpstr>
      <vt:lpstr>4. Bộ cộng (2/3)</vt:lpstr>
      <vt:lpstr>4. Bộ cộng (3/3)</vt:lpstr>
      <vt:lpstr>Quiz 2</vt:lpstr>
      <vt:lpstr>Nội dung</vt:lpstr>
      <vt:lpstr>5. Bộ so sánh (1/2)</vt:lpstr>
      <vt:lpstr>5. Bộ so sánh (2/2)</vt:lpstr>
      <vt:lpstr>Nội dung</vt:lpstr>
      <vt:lpstr>6. Tập thanh ghi (1/2)</vt:lpstr>
      <vt:lpstr>6. Tập thanh ghi (2/2)</vt:lpstr>
      <vt:lpstr>Quiz 3</vt:lpstr>
      <vt:lpstr>Nội dung</vt:lpstr>
      <vt:lpstr>7. Bộ giải mã</vt:lpstr>
      <vt:lpstr>Nội dung</vt:lpstr>
      <vt:lpstr>6. Câu hỏi và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Trần Đại Dương</cp:lastModifiedBy>
  <cp:revision>234</cp:revision>
  <dcterms:created xsi:type="dcterms:W3CDTF">2014-09-08T08:32:30Z</dcterms:created>
  <dcterms:modified xsi:type="dcterms:W3CDTF">2020-08-30T08:47:42Z</dcterms:modified>
</cp:coreProperties>
</file>