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314" r:id="rId2"/>
    <p:sldId id="299" r:id="rId3"/>
    <p:sldId id="356" r:id="rId4"/>
    <p:sldId id="300" r:id="rId5"/>
    <p:sldId id="321" r:id="rId6"/>
    <p:sldId id="328" r:id="rId7"/>
    <p:sldId id="322" r:id="rId8"/>
    <p:sldId id="323" r:id="rId9"/>
    <p:sldId id="327" r:id="rId10"/>
    <p:sldId id="324" r:id="rId11"/>
    <p:sldId id="357" r:id="rId12"/>
    <p:sldId id="341" r:id="rId13"/>
    <p:sldId id="325" r:id="rId14"/>
    <p:sldId id="331" r:id="rId15"/>
    <p:sldId id="330" r:id="rId16"/>
    <p:sldId id="336" r:id="rId17"/>
    <p:sldId id="329" r:id="rId18"/>
    <p:sldId id="332" r:id="rId19"/>
    <p:sldId id="333" r:id="rId20"/>
    <p:sldId id="338" r:id="rId21"/>
    <p:sldId id="334" r:id="rId22"/>
    <p:sldId id="337" r:id="rId23"/>
    <p:sldId id="358" r:id="rId24"/>
    <p:sldId id="340" r:id="rId25"/>
    <p:sldId id="344" r:id="rId26"/>
    <p:sldId id="343" r:id="rId27"/>
    <p:sldId id="350" r:id="rId28"/>
    <p:sldId id="345" r:id="rId29"/>
    <p:sldId id="347" r:id="rId30"/>
    <p:sldId id="351" r:id="rId31"/>
    <p:sldId id="348" r:id="rId32"/>
    <p:sldId id="349" r:id="rId33"/>
    <p:sldId id="352" r:id="rId34"/>
    <p:sldId id="359" r:id="rId35"/>
    <p:sldId id="354" r:id="rId36"/>
    <p:sldId id="361" r:id="rId37"/>
    <p:sldId id="360" r:id="rId38"/>
    <p:sldId id="339" r:id="rId39"/>
    <p:sldId id="35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391" autoAdjust="0"/>
  </p:normalViewPr>
  <p:slideViewPr>
    <p:cSldViewPr snapToGrid="0" showGuides="1">
      <p:cViewPr varScale="1">
        <p:scale>
          <a:sx n="55" d="100"/>
          <a:sy n="55" d="100"/>
        </p:scale>
        <p:origin x="3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Đại Dương" userId="6a2b82a2-7714-44e2-9a59-9118a768bcf1" providerId="ADAL" clId="{CF21D813-3DBD-4053-BA42-A76648592768}"/>
    <pc:docChg chg="delSld">
      <pc:chgData name="Trần Đại Dương" userId="6a2b82a2-7714-44e2-9a59-9118a768bcf1" providerId="ADAL" clId="{CF21D813-3DBD-4053-BA42-A76648592768}" dt="2020-08-30T14:35:31.964" v="0" actId="2696"/>
      <pc:docMkLst>
        <pc:docMk/>
      </pc:docMkLst>
      <pc:sldChg chg="del">
        <pc:chgData name="Trần Đại Dương" userId="6a2b82a2-7714-44e2-9a59-9118a768bcf1" providerId="ADAL" clId="{CF21D813-3DBD-4053-BA42-A76648592768}" dt="2020-08-30T14:35:31.964" v="0" actId="2696"/>
        <pc:sldMkLst>
          <pc:docMk/>
          <pc:sldMk cId="3985910828" sldId="3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06200-1DFF-45C5-BD5E-A313E125BE8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EDE5-6239-4ECB-ABE4-429C7A23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8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4</a:t>
            </a:r>
          </a:p>
          <a:p>
            <a:pPr marL="228600" indent="-228600">
              <a:buAutoNum type="arabicPeriod"/>
            </a:pPr>
            <a:r>
              <a:rPr lang="en-US" dirty="0"/>
              <a:t>Little-Endian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byte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byte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word</a:t>
            </a:r>
          </a:p>
          <a:p>
            <a:pPr marL="228600" indent="-228600">
              <a:buAutoNum type="arabicPeriod"/>
            </a:pPr>
            <a:r>
              <a:rPr lang="en-US" dirty="0"/>
              <a:t>Big-Endian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byte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byte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4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3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funct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2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immediate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9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0xCAFEBAB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0xCAFEBAFC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address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PC + 4 = 0xCAFEBABE8+ 4 = 0xCAFEBBABC-&gt; (PC+4)[31:28] = 0xC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0xAFEBAFC = {address, 2’b0} -&gt; address = 0xAFEBAFC &gt;&gt; 2 = 0x2BFAEBF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7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(Instruction Format)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(Instruction </a:t>
            </a:r>
            <a:r>
              <a:rPr lang="en-US" dirty="0" err="1"/>
              <a:t>Resentation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15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1980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.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Sau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1980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</a:p>
          <a:p>
            <a:pPr marL="685800" lvl="1" indent="-228600">
              <a:buAutoNum type="arabicPeriod"/>
            </a:pPr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ở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8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(Stored Program Concept):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ở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02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: a </a:t>
            </a:r>
            <a:r>
              <a:rPr lang="en-US" dirty="0" err="1"/>
              <a:t>cộng</a:t>
            </a:r>
            <a:r>
              <a:rPr lang="en-US" dirty="0"/>
              <a:t> b </a:t>
            </a:r>
            <a:r>
              <a:rPr lang="en-US" dirty="0" err="1"/>
              <a:t>bằng</a:t>
            </a:r>
            <a:r>
              <a:rPr lang="en-US" dirty="0"/>
              <a:t> c</a:t>
            </a:r>
          </a:p>
          <a:p>
            <a:pPr marL="228600" indent="-228600">
              <a:buAutoNum type="arabi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c = a + b</a:t>
            </a:r>
          </a:p>
          <a:p>
            <a:pPr marL="228600" indent="-228600">
              <a:buAutoNum type="arabi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&lt;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0 </a:t>
            </a:r>
            <a:r>
              <a:rPr lang="en-US" dirty="0" err="1"/>
              <a:t>và</a:t>
            </a:r>
            <a:r>
              <a:rPr lang="en-US" dirty="0"/>
              <a:t> 1&gt; =&gt;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toáng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0 1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add c, a, b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dirty="0"/>
              <a:t>add c, a, b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dirty="0"/>
              <a:t>Trong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LỆNH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LỆNH GỢI NHỚ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HỢP NGỮ (ASSEMBLY)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LỆNH MÃ MÁY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b="1" dirty="0" err="1">
                <a:solidFill>
                  <a:srgbClr val="FF0000"/>
                </a:solidFill>
              </a:rPr>
              <a:t>Lưu</a:t>
            </a:r>
            <a:r>
              <a:rPr lang="en-US" b="1" dirty="0">
                <a:solidFill>
                  <a:srgbClr val="FF0000"/>
                </a:solidFill>
              </a:rPr>
              <a:t> ý: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slide </a:t>
            </a:r>
            <a:r>
              <a:rPr lang="en-US" b="1" dirty="0" err="1">
                <a:solidFill>
                  <a:srgbClr val="FF0000"/>
                </a:solidFill>
              </a:rPr>
              <a:t>này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tính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minh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họa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chứ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theo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trúc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tế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nào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8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MIPS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MÍP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24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Khi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C/C++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.</a:t>
            </a:r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!</a:t>
            </a:r>
          </a:p>
          <a:p>
            <a:r>
              <a:rPr lang="en-US" dirty="0"/>
              <a:t>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39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32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Register Files)</a:t>
            </a:r>
          </a:p>
          <a:p>
            <a:pPr marL="228600" indent="-228600">
              <a:buAutoNum type="arabicPeriod"/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add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$ra, $0 </a:t>
            </a:r>
            <a:r>
              <a:rPr lang="en-US" dirty="0" err="1"/>
              <a:t>và</a:t>
            </a:r>
            <a:r>
              <a:rPr lang="en-US" dirty="0"/>
              <a:t> $t3.</a:t>
            </a:r>
          </a:p>
          <a:p>
            <a:pPr marL="685800" lvl="1" indent="-228600">
              <a:buAutoNum type="arabicPeriod"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ở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(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(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8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18/09/2014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365125"/>
            <a:ext cx="11430000" cy="1325563"/>
          </a:xfrm>
          <a:solidFill>
            <a:srgbClr val="0070C0"/>
          </a:solidFill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3700" y="6356349"/>
            <a:ext cx="2774503" cy="365125"/>
          </a:xfrm>
          <a:solidFill>
            <a:srgbClr val="0070C0"/>
          </a:solidFill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2AE218-371A-43D2-B319-7311F80807B5}"/>
              </a:ext>
            </a:extLst>
          </p:cNvPr>
          <p:cNvSpPr txBox="1">
            <a:spLocks/>
          </p:cNvSpPr>
          <p:nvPr userDrawn="1"/>
        </p:nvSpPr>
        <p:spPr>
          <a:xfrm>
            <a:off x="3168203" y="6356349"/>
            <a:ext cx="5880994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IT012 –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II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4CDDF9-9C66-4D7D-BC67-8BDD21A6D2F2}"/>
              </a:ext>
            </a:extLst>
          </p:cNvPr>
          <p:cNvSpPr txBox="1">
            <a:spLocks/>
          </p:cNvSpPr>
          <p:nvPr userDrawn="1"/>
        </p:nvSpPr>
        <p:spPr>
          <a:xfrm>
            <a:off x="9049197" y="6356349"/>
            <a:ext cx="2774503" cy="36512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5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74671"/>
            <a:ext cx="12192000" cy="2908658"/>
          </a:xfrm>
          <a:solidFill>
            <a:srgbClr val="0070C0"/>
          </a:solidFill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IT012 – TỔ CHỨC VÀ CẤU TRÚC MÁY TÍNH II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CH</a:t>
            </a:r>
            <a:r>
              <a:rPr lang="vi-VN" sz="6700" b="1" dirty="0">
                <a:solidFill>
                  <a:schemeClr val="bg1"/>
                </a:solidFill>
              </a:rPr>
              <a:t>Ư</a:t>
            </a:r>
            <a:r>
              <a:rPr lang="en-US" sz="6700" b="1" dirty="0">
                <a:solidFill>
                  <a:schemeClr val="bg1"/>
                </a:solidFill>
              </a:rPr>
              <a:t>ƠNG 6</a:t>
            </a:r>
            <a:br>
              <a:rPr lang="en-US" sz="67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KIẾN TRÚC TẬP LỆNH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83C501-9AE8-42EF-8AC0-ACF0F1C6C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01"/>
          <a:stretch/>
        </p:blipFill>
        <p:spPr bwMode="auto">
          <a:xfrm>
            <a:off x="1" y="1"/>
            <a:ext cx="1663699" cy="16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UIT Web Transparent">
            <a:extLst>
              <a:ext uri="{FF2B5EF4-FFF2-40B4-BE49-F238E27FC236}">
                <a16:creationId xmlns:a16="http://schemas.microsoft.com/office/drawing/2014/main" id="{1C195F45-F07A-48D1-B62C-A60DC67A9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07"/>
          <a:stretch/>
        </p:blipFill>
        <p:spPr bwMode="auto">
          <a:xfrm>
            <a:off x="10115549" y="0"/>
            <a:ext cx="207645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73785-3917-4FA7-8CE0-298C8461DB68}"/>
              </a:ext>
            </a:extLst>
          </p:cNvPr>
          <p:cNvSpPr txBox="1"/>
          <p:nvPr/>
        </p:nvSpPr>
        <p:spPr>
          <a:xfrm>
            <a:off x="1827267" y="254347"/>
            <a:ext cx="85374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CÔNG NGHỆ THÔNG TIN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MÁY TÍNH</a:t>
            </a:r>
          </a:p>
        </p:txBody>
      </p:sp>
    </p:spTree>
    <p:extLst>
      <p:ext uri="{BB962C8B-B14F-4D97-AF65-F5344CB8AC3E}">
        <p14:creationId xmlns:p14="http://schemas.microsoft.com/office/powerpoint/2010/main" val="26046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83"/>
    </mc:Choice>
    <mc:Fallback xmlns="">
      <p:transition spd="slow" advTm="403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5364-0EBB-496A-8B3E-46E82AC1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365126"/>
            <a:ext cx="11430000" cy="116204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Kiến</a:t>
            </a:r>
            <a:r>
              <a:rPr lang="en-US" sz="4400" dirty="0"/>
              <a:t> </a:t>
            </a:r>
            <a:r>
              <a:rPr lang="en-US" sz="4400" dirty="0" err="1"/>
              <a:t>trúc</a:t>
            </a:r>
            <a:r>
              <a:rPr lang="en-US" sz="4400" dirty="0"/>
              <a:t> </a:t>
            </a:r>
            <a:r>
              <a:rPr lang="en-US" sz="4400" dirty="0" err="1"/>
              <a:t>Tập</a:t>
            </a:r>
            <a:r>
              <a:rPr lang="en-US" sz="4400" dirty="0"/>
              <a:t> </a:t>
            </a:r>
            <a:r>
              <a:rPr lang="en-US" sz="4400" dirty="0" err="1"/>
              <a:t>lệnh</a:t>
            </a:r>
            <a:r>
              <a:rPr lang="en-US" sz="4400" dirty="0"/>
              <a:t> (6/6) – </a:t>
            </a:r>
            <a:r>
              <a:rPr lang="en-US" sz="4400" dirty="0" err="1"/>
              <a:t>Tập</a:t>
            </a:r>
            <a:r>
              <a:rPr lang="en-US" sz="4400" dirty="0"/>
              <a:t> </a:t>
            </a:r>
            <a:r>
              <a:rPr lang="en-US" sz="4400" dirty="0" err="1"/>
              <a:t>lệnh</a:t>
            </a:r>
            <a:r>
              <a:rPr lang="en-US" sz="4400" dirty="0"/>
              <a:t> MIPS (2/2)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BA39CA-8F59-4496-9606-3C53CFD79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38471"/>
              </p:ext>
            </p:extLst>
          </p:nvPr>
        </p:nvGraphicFramePr>
        <p:xfrm>
          <a:off x="393701" y="1474414"/>
          <a:ext cx="11430000" cy="48949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47176">
                  <a:extLst>
                    <a:ext uri="{9D8B030D-6E8A-4147-A177-3AD203B41FA5}">
                      <a16:colId xmlns:a16="http://schemas.microsoft.com/office/drawing/2014/main" val="1490004148"/>
                    </a:ext>
                  </a:extLst>
                </a:gridCol>
                <a:gridCol w="2426677">
                  <a:extLst>
                    <a:ext uri="{9D8B030D-6E8A-4147-A177-3AD203B41FA5}">
                      <a16:colId xmlns:a16="http://schemas.microsoft.com/office/drawing/2014/main" val="4213892799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4232936144"/>
                    </a:ext>
                  </a:extLst>
                </a:gridCol>
                <a:gridCol w="4325815">
                  <a:extLst>
                    <a:ext uri="{9D8B030D-6E8A-4147-A177-3AD203B41FA5}">
                      <a16:colId xmlns:a16="http://schemas.microsoft.com/office/drawing/2014/main" val="1620955599"/>
                    </a:ext>
                  </a:extLst>
                </a:gridCol>
                <a:gridCol w="1009163">
                  <a:extLst>
                    <a:ext uri="{9D8B030D-6E8A-4147-A177-3AD203B41FA5}">
                      <a16:colId xmlns:a16="http://schemas.microsoft.com/office/drawing/2014/main" val="3787861774"/>
                    </a:ext>
                  </a:extLst>
                </a:gridCol>
              </a:tblGrid>
              <a:tr h="334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ĐD</a:t>
                      </a: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3136509467"/>
                  </a:ext>
                </a:extLst>
              </a:tr>
              <a:tr h="334909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học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1668551217"/>
                  </a:ext>
                </a:extLst>
              </a:tr>
              <a:tr h="334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Trừ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 $s1,$s2,$s3</a:t>
                      </a: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$s1=$s2 - 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2318092380"/>
                  </a:ext>
                </a:extLst>
              </a:tr>
              <a:tr h="334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$s1,$2,20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821970711"/>
                  </a:ext>
                </a:extLst>
              </a:tr>
              <a:tr h="334909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 dữ liệu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$s1,20($s2)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 Mem[$s2 + 20]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554000970"/>
                  </a:ext>
                </a:extLst>
              </a:tr>
              <a:tr h="334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word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 $s1,20($s2)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Mem[s2 + 20]=$s1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2408343351"/>
                  </a:ext>
                </a:extLst>
              </a:tr>
              <a:tr h="334909">
                <a:tc rowSpan="2"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 $s1,$s2,$s3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 ~($s2 | $s3)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1554380423"/>
                  </a:ext>
                </a:extLst>
              </a:tr>
              <a:tr h="334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 phải luận lý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srl $s1,$s2,10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$s1=$s2&gt;&gt;10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1109960864"/>
                  </a:ext>
                </a:extLst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Rẽ nhánh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 nếu bằng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beq $s1,$s2,25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 ($s1==$s2) đi đến PC+4+100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2486093111"/>
                  </a:ext>
                </a:extLst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 2500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10000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27337476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BF0AC-D0A6-4F10-892B-D084D230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9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673" y="1690688"/>
            <a:ext cx="7289027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Kiến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trúc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dạng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mô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chỉ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9B039-8981-42AD-8620-2C9484D8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9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3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CE1A-CAF2-42BB-9977-4B9231ED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6E1B-BAB5-4934-8530-BCF5CBDB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MIPS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lvl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lvl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E4A0-EC12-4CB7-BE2B-EE3542C2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3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EDCB-9049-46CE-B64A-9893042D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02B6C-5F14-4265-93DF-BCD89F77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F72AE0-D241-47EF-81D8-02534A7A2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r>
              <a:rPr lang="en-US" dirty="0"/>
              <a:t>MIPS </a:t>
            </a:r>
            <a:r>
              <a:rPr lang="en-US" dirty="0" err="1"/>
              <a:t>có</a:t>
            </a:r>
            <a:r>
              <a:rPr lang="en-US" dirty="0"/>
              <a:t> 32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32 bit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tạm</a:t>
            </a:r>
            <a:endParaRPr lang="en-US" dirty="0"/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31</a:t>
            </a:r>
          </a:p>
          <a:p>
            <a:pPr lvl="1"/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32 bit (word)</a:t>
            </a:r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$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($2 hay $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$t0, $t1, …, $t9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tạm</a:t>
            </a:r>
            <a:endParaRPr lang="en-US" dirty="0"/>
          </a:p>
          <a:p>
            <a:pPr lvl="1"/>
            <a:r>
              <a:rPr lang="en-US" dirty="0"/>
              <a:t>$s0, $s1, …, $s7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/>
              <a:t>$v0, $v1, $k1, …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8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0C2F-040B-42FC-8563-C8193F3E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F3D3-DE00-4FFF-9A52-D451A36BA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F6675-F828-4C6C-BBCF-8D43ECCF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C05F1AD-2132-4289-8551-6CC565D7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620" y="1389185"/>
            <a:ext cx="8138759" cy="494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99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A0D8-31E8-4997-8705-ED2F1A35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(3/3)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ABA37-8875-4C6F-9199-DCF34B5F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C0D3B-9B41-4FBF-8010-4F6CDE8B1482}"/>
              </a:ext>
            </a:extLst>
          </p:cNvPr>
          <p:cNvSpPr txBox="1"/>
          <p:nvPr/>
        </p:nvSpPr>
        <p:spPr>
          <a:xfrm>
            <a:off x="435371" y="3438743"/>
            <a:ext cx="36016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$t3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21E2AA-CC4E-4FBF-A855-5C70340C3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83150"/>
              </p:ext>
            </p:extLst>
          </p:nvPr>
        </p:nvGraphicFramePr>
        <p:xfrm>
          <a:off x="5207966" y="1700085"/>
          <a:ext cx="3197471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163">
                  <a:extLst>
                    <a:ext uri="{9D8B030D-6E8A-4147-A177-3AD203B41FA5}">
                      <a16:colId xmlns:a16="http://schemas.microsoft.com/office/drawing/2014/main" val="1863503286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214999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0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1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4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96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1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05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2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486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1B93E6-9028-432C-895F-41E5F63E3A05}"/>
              </a:ext>
            </a:extLst>
          </p:cNvPr>
          <p:cNvCxnSpPr>
            <a:cxnSpLocks/>
          </p:cNvCxnSpPr>
          <p:nvPr/>
        </p:nvCxnSpPr>
        <p:spPr>
          <a:xfrm>
            <a:off x="1987061" y="4032915"/>
            <a:ext cx="4819640" cy="20075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B57A33-6BE0-4FBF-A0B0-AEC4576E2CBC}"/>
              </a:ext>
            </a:extLst>
          </p:cNvPr>
          <p:cNvCxnSpPr>
            <a:cxnSpLocks/>
          </p:cNvCxnSpPr>
          <p:nvPr/>
        </p:nvCxnSpPr>
        <p:spPr>
          <a:xfrm flipV="1">
            <a:off x="2511914" y="2637691"/>
            <a:ext cx="3046692" cy="7815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B39822-4AD4-4095-BA8F-BE454740FD78}"/>
              </a:ext>
            </a:extLst>
          </p:cNvPr>
          <p:cNvCxnSpPr>
            <a:cxnSpLocks/>
          </p:cNvCxnSpPr>
          <p:nvPr/>
        </p:nvCxnSpPr>
        <p:spPr>
          <a:xfrm>
            <a:off x="3626166" y="3717002"/>
            <a:ext cx="3407680" cy="45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80E7E5-C941-45DE-A667-FB7E3AC02083}"/>
              </a:ext>
            </a:extLst>
          </p:cNvPr>
          <p:cNvSpPr txBox="1"/>
          <p:nvPr/>
        </p:nvSpPr>
        <p:spPr>
          <a:xfrm>
            <a:off x="8785954" y="1774299"/>
            <a:ext cx="28443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(Register Files)</a:t>
            </a:r>
            <a:endParaRPr lang="en-US" sz="3200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86ADF73F-B5C9-442A-8B10-E0E9A402FBC2}"/>
              </a:ext>
            </a:extLst>
          </p:cNvPr>
          <p:cNvSpPr/>
          <p:nvPr/>
        </p:nvSpPr>
        <p:spPr>
          <a:xfrm rot="6157359">
            <a:off x="7952965" y="1572971"/>
            <a:ext cx="1996108" cy="2129441"/>
          </a:xfrm>
          <a:prstGeom prst="arc">
            <a:avLst>
              <a:gd name="adj1" fmla="val 16200000"/>
              <a:gd name="adj2" fmla="val 21136177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49D30963-4D27-4F89-B5B2-2E33B3C987BE}"/>
              </a:ext>
            </a:extLst>
          </p:cNvPr>
          <p:cNvSpPr/>
          <p:nvPr/>
        </p:nvSpPr>
        <p:spPr>
          <a:xfrm>
            <a:off x="9464898" y="3754395"/>
            <a:ext cx="562708" cy="584775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95639B-48B6-4DB6-BC0D-17D940D79534}"/>
              </a:ext>
            </a:extLst>
          </p:cNvPr>
          <p:cNvCxnSpPr>
            <a:cxnSpLocks/>
          </p:cNvCxnSpPr>
          <p:nvPr/>
        </p:nvCxnSpPr>
        <p:spPr>
          <a:xfrm>
            <a:off x="7941552" y="2581385"/>
            <a:ext cx="1523346" cy="12629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166FAC-B260-42E0-96C4-BD481D3D3D85}"/>
              </a:ext>
            </a:extLst>
          </p:cNvPr>
          <p:cNvCxnSpPr>
            <a:cxnSpLocks/>
          </p:cNvCxnSpPr>
          <p:nvPr/>
        </p:nvCxnSpPr>
        <p:spPr>
          <a:xfrm flipV="1">
            <a:off x="7944297" y="4135128"/>
            <a:ext cx="1393134" cy="17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0EA4BB85-5A82-40CD-8405-D7EDAFCA8AEC}"/>
              </a:ext>
            </a:extLst>
          </p:cNvPr>
          <p:cNvSpPr/>
          <p:nvPr/>
        </p:nvSpPr>
        <p:spPr>
          <a:xfrm rot="3320727">
            <a:off x="7788526" y="3340027"/>
            <a:ext cx="1938330" cy="3359112"/>
          </a:xfrm>
          <a:prstGeom prst="arc">
            <a:avLst>
              <a:gd name="adj1" fmla="val 16200000"/>
              <a:gd name="adj2" fmla="val 4211641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753F8-183B-4537-8DEE-A41D017C249A}"/>
              </a:ext>
            </a:extLst>
          </p:cNvPr>
          <p:cNvSpPr txBox="1"/>
          <p:nvPr/>
        </p:nvSpPr>
        <p:spPr>
          <a:xfrm>
            <a:off x="393700" y="4721917"/>
            <a:ext cx="11430001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63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20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396-2140-4DFA-B207-3B52F4C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6AD5-408F-4EB6-ABF3-DA6A1F7B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4343399"/>
            <a:ext cx="8990127" cy="1833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MIPS:</a:t>
            </a:r>
          </a:p>
          <a:p>
            <a:pPr marL="0" indent="0" algn="ctr">
              <a:buNone/>
            </a:pPr>
            <a:r>
              <a:rPr lang="en-US" dirty="0"/>
              <a:t>F = (A + B) – (C + 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F2DD-9B5B-44D4-8AFD-8D7FE6A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60186A-2CB1-49A9-8553-2CAB49AA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6758"/>
              </p:ext>
            </p:extLst>
          </p:nvPr>
        </p:nvGraphicFramePr>
        <p:xfrm>
          <a:off x="393700" y="1909286"/>
          <a:ext cx="8486531" cy="19316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69654">
                  <a:extLst>
                    <a:ext uri="{9D8B030D-6E8A-4147-A177-3AD203B41FA5}">
                      <a16:colId xmlns:a16="http://schemas.microsoft.com/office/drawing/2014/main" val="1849330155"/>
                    </a:ext>
                  </a:extLst>
                </a:gridCol>
                <a:gridCol w="2888235">
                  <a:extLst>
                    <a:ext uri="{9D8B030D-6E8A-4147-A177-3AD203B41FA5}">
                      <a16:colId xmlns:a16="http://schemas.microsoft.com/office/drawing/2014/main" val="1574376215"/>
                    </a:ext>
                  </a:extLst>
                </a:gridCol>
                <a:gridCol w="3328642">
                  <a:extLst>
                    <a:ext uri="{9D8B030D-6E8A-4147-A177-3AD203B41FA5}">
                      <a16:colId xmlns:a16="http://schemas.microsoft.com/office/drawing/2014/main" val="3827853875"/>
                    </a:ext>
                  </a:extLst>
                </a:gridCol>
              </a:tblGrid>
              <a:tr h="334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3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3695188036"/>
                  </a:ext>
                </a:extLst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827066081"/>
                  </a:ext>
                </a:extLst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Trừ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 $s1,$s2,$s3</a:t>
                      </a: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$s1=$s2 - 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1539860786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3CBDCBC0-475D-432E-B4C1-A529525CD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9383828" y="1325563"/>
            <a:ext cx="2439872" cy="50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36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348-EAD0-44E7-B217-6606DEE7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B20DA-715A-45EB-8430-75E9D8A0E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ở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lvl="1" algn="just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 algn="just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byte</a:t>
            </a:r>
          </a:p>
          <a:p>
            <a:r>
              <a:rPr lang="en-US" dirty="0"/>
              <a:t>MIPS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4</a:t>
            </a:r>
          </a:p>
          <a:p>
            <a:r>
              <a:rPr lang="en-US" dirty="0"/>
              <a:t>MIPS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Big-Endian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2DB93-0F0D-4A2D-85E7-C9CEF32C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6E1C80B-67C9-4910-A6C9-53766E7732F2}"/>
              </a:ext>
            </a:extLst>
          </p:cNvPr>
          <p:cNvSpPr/>
          <p:nvPr/>
        </p:nvSpPr>
        <p:spPr>
          <a:xfrm>
            <a:off x="9003323" y="3903785"/>
            <a:ext cx="334108" cy="77372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C3B24-A95A-4921-98A6-7A8D23E0881E}"/>
              </a:ext>
            </a:extLst>
          </p:cNvPr>
          <p:cNvSpPr txBox="1"/>
          <p:nvPr/>
        </p:nvSpPr>
        <p:spPr>
          <a:xfrm>
            <a:off x="9397023" y="4001294"/>
            <a:ext cx="27949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word = 4 byte</a:t>
            </a:r>
          </a:p>
        </p:txBody>
      </p:sp>
    </p:spTree>
    <p:extLst>
      <p:ext uri="{BB962C8B-B14F-4D97-AF65-F5344CB8AC3E}">
        <p14:creationId xmlns:p14="http://schemas.microsoft.com/office/powerpoint/2010/main" val="57627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EA39-7EE6-4605-8691-B5C1B076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(2/3)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3661E-7D55-49BD-9A9D-79D47C71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0438D37-7AE4-4034-8748-8CC8461F6B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159025"/>
              </p:ext>
            </p:extLst>
          </p:nvPr>
        </p:nvGraphicFramePr>
        <p:xfrm>
          <a:off x="381000" y="3847855"/>
          <a:ext cx="114300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301843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4898778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4722436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453195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87889795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420258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9058421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0447943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0808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2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99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08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495607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BE441F4-F0AE-4B65-80FA-EE8A2C8F3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02360"/>
              </p:ext>
            </p:extLst>
          </p:nvPr>
        </p:nvGraphicFramePr>
        <p:xfrm>
          <a:off x="4091347" y="1828571"/>
          <a:ext cx="4032739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477">
                  <a:extLst>
                    <a:ext uri="{9D8B030D-6E8A-4147-A177-3AD203B41FA5}">
                      <a16:colId xmlns:a16="http://schemas.microsoft.com/office/drawing/2014/main" val="2370027070"/>
                    </a:ext>
                  </a:extLst>
                </a:gridCol>
                <a:gridCol w="2444262">
                  <a:extLst>
                    <a:ext uri="{9D8B030D-6E8A-4147-A177-3AD203B41FA5}">
                      <a16:colId xmlns:a16="http://schemas.microsoft.com/office/drawing/2014/main" val="2596514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43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0x12345678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306463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784DC9F9-0E20-4ED1-8BFF-589DF1077BC0}"/>
              </a:ext>
            </a:extLst>
          </p:cNvPr>
          <p:cNvSpPr/>
          <p:nvPr/>
        </p:nvSpPr>
        <p:spPr>
          <a:xfrm rot="16200000">
            <a:off x="2324589" y="1137627"/>
            <a:ext cx="668215" cy="45299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D0C8E58-C4FB-42B4-A1DC-299B9B78FD14}"/>
              </a:ext>
            </a:extLst>
          </p:cNvPr>
          <p:cNvSpPr/>
          <p:nvPr/>
        </p:nvSpPr>
        <p:spPr>
          <a:xfrm rot="16200000">
            <a:off x="9188451" y="1152337"/>
            <a:ext cx="668215" cy="45299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42C29-7CDE-447F-871C-5DD51AA14C49}"/>
              </a:ext>
            </a:extLst>
          </p:cNvPr>
          <p:cNvSpPr txBox="1"/>
          <p:nvPr/>
        </p:nvSpPr>
        <p:spPr>
          <a:xfrm>
            <a:off x="8124086" y="2350985"/>
            <a:ext cx="2844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Big-Endian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D7D4C8-4026-46FF-83F2-5EE76EB96B02}"/>
              </a:ext>
            </a:extLst>
          </p:cNvPr>
          <p:cNvSpPr txBox="1"/>
          <p:nvPr/>
        </p:nvSpPr>
        <p:spPr>
          <a:xfrm>
            <a:off x="1241187" y="2372521"/>
            <a:ext cx="2844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Little-Endian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8379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225E-9566-49D1-B41C-06778EB7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(3/3)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4C0A3-59E3-485D-81A0-4E45DEEB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0F815-9599-4FBF-BE0C-A7FE9A9165C3}"/>
              </a:ext>
            </a:extLst>
          </p:cNvPr>
          <p:cNvSpPr txBox="1"/>
          <p:nvPr/>
        </p:nvSpPr>
        <p:spPr>
          <a:xfrm>
            <a:off x="1298090" y="2173123"/>
            <a:ext cx="2732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F4D3B0-871C-4256-9537-39F6FB20D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32977"/>
              </p:ext>
            </p:extLst>
          </p:nvPr>
        </p:nvGraphicFramePr>
        <p:xfrm>
          <a:off x="5197231" y="3302733"/>
          <a:ext cx="6601069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0357">
                  <a:extLst>
                    <a:ext uri="{9D8B030D-6E8A-4147-A177-3AD203B41FA5}">
                      <a16:colId xmlns:a16="http://schemas.microsoft.com/office/drawing/2014/main" val="3241220435"/>
                    </a:ext>
                  </a:extLst>
                </a:gridCol>
                <a:gridCol w="1100178">
                  <a:extLst>
                    <a:ext uri="{9D8B030D-6E8A-4147-A177-3AD203B41FA5}">
                      <a16:colId xmlns:a16="http://schemas.microsoft.com/office/drawing/2014/main" val="853026056"/>
                    </a:ext>
                  </a:extLst>
                </a:gridCol>
                <a:gridCol w="1100178">
                  <a:extLst>
                    <a:ext uri="{9D8B030D-6E8A-4147-A177-3AD203B41FA5}">
                      <a16:colId xmlns:a16="http://schemas.microsoft.com/office/drawing/2014/main" val="1294574985"/>
                    </a:ext>
                  </a:extLst>
                </a:gridCol>
                <a:gridCol w="1100178">
                  <a:extLst>
                    <a:ext uri="{9D8B030D-6E8A-4147-A177-3AD203B41FA5}">
                      <a16:colId xmlns:a16="http://schemas.microsoft.com/office/drawing/2014/main" val="3794730779"/>
                    </a:ext>
                  </a:extLst>
                </a:gridCol>
                <a:gridCol w="1100178">
                  <a:extLst>
                    <a:ext uri="{9D8B030D-6E8A-4147-A177-3AD203B41FA5}">
                      <a16:colId xmlns:a16="http://schemas.microsoft.com/office/drawing/2014/main" val="3509354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1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2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3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5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836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F2BB59-5D86-4701-B60C-990ACFAD6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18775"/>
              </p:ext>
            </p:extLst>
          </p:nvPr>
        </p:nvGraphicFramePr>
        <p:xfrm>
          <a:off x="393700" y="4460973"/>
          <a:ext cx="3197471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163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</a:tbl>
          </a:graphicData>
        </a:graphic>
      </p:graphicFrame>
      <p:sp>
        <p:nvSpPr>
          <p:cNvPr id="3" name="Plus Sign 2">
            <a:extLst>
              <a:ext uri="{FF2B5EF4-FFF2-40B4-BE49-F238E27FC236}">
                <a16:creationId xmlns:a16="http://schemas.microsoft.com/office/drawing/2014/main" id="{DE4B0351-AC8C-40E6-874F-EC07BB0B6201}"/>
              </a:ext>
            </a:extLst>
          </p:cNvPr>
          <p:cNvSpPr/>
          <p:nvPr/>
        </p:nvSpPr>
        <p:spPr>
          <a:xfrm>
            <a:off x="3986788" y="3767594"/>
            <a:ext cx="562708" cy="584775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4E11BB-5605-42AD-9E9F-AC056CA9FE0C}"/>
              </a:ext>
            </a:extLst>
          </p:cNvPr>
          <p:cNvCxnSpPr>
            <a:cxnSpLocks/>
          </p:cNvCxnSpPr>
          <p:nvPr/>
        </p:nvCxnSpPr>
        <p:spPr>
          <a:xfrm>
            <a:off x="2954215" y="2817069"/>
            <a:ext cx="1032573" cy="1099549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49CAAC-06BF-4C9D-9368-806DFF0A41CF}"/>
              </a:ext>
            </a:extLst>
          </p:cNvPr>
          <p:cNvCxnSpPr>
            <a:cxnSpLocks/>
          </p:cNvCxnSpPr>
          <p:nvPr/>
        </p:nvCxnSpPr>
        <p:spPr>
          <a:xfrm flipH="1">
            <a:off x="2532185" y="2757898"/>
            <a:ext cx="868301" cy="2399702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7A4B6D-3FBA-4269-85BD-D452AFD1D2AF}"/>
              </a:ext>
            </a:extLst>
          </p:cNvPr>
          <p:cNvCxnSpPr>
            <a:cxnSpLocks/>
          </p:cNvCxnSpPr>
          <p:nvPr/>
        </p:nvCxnSpPr>
        <p:spPr>
          <a:xfrm flipV="1">
            <a:off x="3172112" y="4317609"/>
            <a:ext cx="814676" cy="839991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AC3AE9-66CE-49EE-B507-FE211C7CA049}"/>
              </a:ext>
            </a:extLst>
          </p:cNvPr>
          <p:cNvSpPr txBox="1"/>
          <p:nvPr/>
        </p:nvSpPr>
        <p:spPr>
          <a:xfrm>
            <a:off x="393700" y="3732834"/>
            <a:ext cx="26934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6F9B8D-FB5E-4347-BC15-DB030040EFCE}"/>
              </a:ext>
            </a:extLst>
          </p:cNvPr>
          <p:cNvCxnSpPr>
            <a:cxnSpLocks/>
          </p:cNvCxnSpPr>
          <p:nvPr/>
        </p:nvCxnSpPr>
        <p:spPr>
          <a:xfrm flipV="1">
            <a:off x="4610929" y="4138929"/>
            <a:ext cx="981919" cy="1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F16E26-1B6A-4463-B996-773F39378BC0}"/>
              </a:ext>
            </a:extLst>
          </p:cNvPr>
          <p:cNvSpPr txBox="1"/>
          <p:nvPr/>
        </p:nvSpPr>
        <p:spPr>
          <a:xfrm>
            <a:off x="9741877" y="2542263"/>
            <a:ext cx="2081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B2D1350-8355-4CF3-9747-F5F0525AF743}"/>
              </a:ext>
            </a:extLst>
          </p:cNvPr>
          <p:cNvSpPr/>
          <p:nvPr/>
        </p:nvSpPr>
        <p:spPr>
          <a:xfrm rot="16200000">
            <a:off x="9178103" y="1418534"/>
            <a:ext cx="789581" cy="4171413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225118FC-4ABD-4B95-9666-49449949E6E5}"/>
              </a:ext>
            </a:extLst>
          </p:cNvPr>
          <p:cNvSpPr/>
          <p:nvPr/>
        </p:nvSpPr>
        <p:spPr>
          <a:xfrm>
            <a:off x="1737650" y="1761721"/>
            <a:ext cx="7676154" cy="2399702"/>
          </a:xfrm>
          <a:prstGeom prst="arc">
            <a:avLst>
              <a:gd name="adj1" fmla="val 11702759"/>
              <a:gd name="adj2" fmla="val 94049"/>
            </a:avLst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673" y="1690688"/>
            <a:ext cx="7289027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9B039-8981-42AD-8620-2C9484D8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9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396-2140-4DFA-B207-3B52F4C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6AD5-408F-4EB6-ABF3-DA6A1F7B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4343399"/>
            <a:ext cx="8990127" cy="1833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MIPS,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$t0:</a:t>
            </a:r>
          </a:p>
          <a:p>
            <a:pPr marL="0" indent="0" algn="ctr">
              <a:buNone/>
            </a:pPr>
            <a:r>
              <a:rPr lang="en-US" dirty="0"/>
              <a:t>F = A + B[3]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F2DD-9B5B-44D4-8AFD-8D7FE6A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60186A-2CB1-49A9-8553-2CAB49AA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6088"/>
              </p:ext>
            </p:extLst>
          </p:nvPr>
        </p:nvGraphicFramePr>
        <p:xfrm>
          <a:off x="393700" y="1909286"/>
          <a:ext cx="8990126" cy="19316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6069">
                  <a:extLst>
                    <a:ext uri="{9D8B030D-6E8A-4147-A177-3AD203B41FA5}">
                      <a16:colId xmlns:a16="http://schemas.microsoft.com/office/drawing/2014/main" val="1849330155"/>
                    </a:ext>
                  </a:extLst>
                </a:gridCol>
                <a:gridCol w="3059723">
                  <a:extLst>
                    <a:ext uri="{9D8B030D-6E8A-4147-A177-3AD203B41FA5}">
                      <a16:colId xmlns:a16="http://schemas.microsoft.com/office/drawing/2014/main" val="1574376215"/>
                    </a:ext>
                  </a:extLst>
                </a:gridCol>
                <a:gridCol w="3774334">
                  <a:extLst>
                    <a:ext uri="{9D8B030D-6E8A-4147-A177-3AD203B41FA5}">
                      <a16:colId xmlns:a16="http://schemas.microsoft.com/office/drawing/2014/main" val="3827853875"/>
                    </a:ext>
                  </a:extLst>
                </a:gridCol>
              </a:tblGrid>
              <a:tr h="334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3695188036"/>
                  </a:ext>
                </a:extLst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827066081"/>
                  </a:ext>
                </a:extLst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$s1,20($s2)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 Mem[$s2 + 20]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1539860786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3CBDCBC0-475D-432E-B4C1-A529525CD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9383828" y="1325563"/>
            <a:ext cx="2439872" cy="50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532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94F6-EA09-464F-9CCA-D479CFC0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66CE2-48BD-495D-BACD-6444E68E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!!!</a:t>
            </a:r>
          </a:p>
          <a:p>
            <a:pPr lvl="2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addi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$s3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$s2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4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addi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$t2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$t1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-7</a:t>
            </a:r>
            <a:endParaRPr lang="en-US" dirty="0"/>
          </a:p>
          <a:p>
            <a:r>
              <a:rPr lang="en-US" dirty="0"/>
              <a:t>MIPS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 ($zero)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</a:t>
            </a:r>
          </a:p>
          <a:p>
            <a:pPr lvl="1"/>
            <a:r>
              <a:rPr lang="en-US" dirty="0"/>
              <a:t>Sao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add $t2, $t1, $zero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C0CC5-0208-4534-9569-400BA7AA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396-2140-4DFA-B207-3B52F4C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6AD5-408F-4EB6-ABF3-DA6A1F7B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4343399"/>
            <a:ext cx="8990127" cy="1833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MIPS:</a:t>
            </a:r>
          </a:p>
          <a:p>
            <a:pPr marL="0" indent="0" algn="ctr">
              <a:buNone/>
            </a:pPr>
            <a:r>
              <a:rPr lang="en-US" dirty="0"/>
              <a:t>F = A  – (B + 7) +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F2DD-9B5B-44D4-8AFD-8D7FE6A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60186A-2CB1-49A9-8553-2CAB49AA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10524"/>
              </p:ext>
            </p:extLst>
          </p:nvPr>
        </p:nvGraphicFramePr>
        <p:xfrm>
          <a:off x="393700" y="1698266"/>
          <a:ext cx="8486531" cy="2575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69654">
                  <a:extLst>
                    <a:ext uri="{9D8B030D-6E8A-4147-A177-3AD203B41FA5}">
                      <a16:colId xmlns:a16="http://schemas.microsoft.com/office/drawing/2014/main" val="1849330155"/>
                    </a:ext>
                  </a:extLst>
                </a:gridCol>
                <a:gridCol w="2888235">
                  <a:extLst>
                    <a:ext uri="{9D8B030D-6E8A-4147-A177-3AD203B41FA5}">
                      <a16:colId xmlns:a16="http://schemas.microsoft.com/office/drawing/2014/main" val="1574376215"/>
                    </a:ext>
                  </a:extLst>
                </a:gridCol>
                <a:gridCol w="3328642">
                  <a:extLst>
                    <a:ext uri="{9D8B030D-6E8A-4147-A177-3AD203B41FA5}">
                      <a16:colId xmlns:a16="http://schemas.microsoft.com/office/drawing/2014/main" val="3827853875"/>
                    </a:ext>
                  </a:extLst>
                </a:gridCol>
              </a:tblGrid>
              <a:tr h="334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3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3695188036"/>
                  </a:ext>
                </a:extLst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827066081"/>
                  </a:ext>
                </a:extLst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Trừ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 $s1,$s2,$s3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$s1=$s2 - 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2130248962"/>
                  </a:ext>
                </a:extLst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$s1,$s2,5</a:t>
                      </a: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+ 5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1539860786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3CBDCBC0-475D-432E-B4C1-A529525CD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9383828" y="1325563"/>
            <a:ext cx="2439872" cy="50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539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673" y="1690688"/>
            <a:ext cx="7289027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Kiến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trúc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Toán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hạng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mô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chỉ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9B039-8981-42AD-8620-2C9484D8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9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0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D229-62B2-4CCB-9D6D-569495D8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19B5-D174-4791-95BE-424A99DA6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825625"/>
            <a:ext cx="11980985" cy="4351338"/>
          </a:xfrm>
        </p:spPr>
        <p:txBody>
          <a:bodyPr>
            <a:normAutofit/>
          </a:bodyPr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(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)</a:t>
            </a:r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/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MIPS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32 bit</a:t>
            </a:r>
          </a:p>
          <a:p>
            <a:r>
              <a:rPr lang="en-US" dirty="0"/>
              <a:t>MIPS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R: Cho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túy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I: Cho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vừa</a:t>
            </a:r>
            <a:endParaRPr lang="en-US" dirty="0"/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J: Cho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2BB05-BBE2-495B-9D6E-EFB82957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6203-6609-4954-A677-12F00DC8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3.1. </a:t>
            </a:r>
            <a:r>
              <a:rPr lang="en-AU" altLang="en-US" dirty="0" err="1"/>
              <a:t>Định</a:t>
            </a:r>
            <a:r>
              <a:rPr lang="en-AU" altLang="en-US" dirty="0"/>
              <a:t> </a:t>
            </a:r>
            <a:r>
              <a:rPr lang="en-AU" altLang="en-US" dirty="0" err="1"/>
              <a:t>dạng</a:t>
            </a:r>
            <a:r>
              <a:rPr lang="en-AU" altLang="en-US" dirty="0"/>
              <a:t> R (1/2)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ECFA3-B6F4-4A8C-B786-ED42484C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6CC6AEA1-2EA9-480B-9744-2C7DBB2A7090}"/>
              </a:ext>
            </a:extLst>
          </p:cNvPr>
          <p:cNvSpPr txBox="1">
            <a:spLocks noChangeArrowheads="1"/>
          </p:cNvSpPr>
          <p:nvPr/>
        </p:nvSpPr>
        <p:spPr>
          <a:xfrm>
            <a:off x="393701" y="2876552"/>
            <a:ext cx="9154745" cy="329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Các trường lệnh</a:t>
            </a:r>
          </a:p>
          <a:p>
            <a:pPr lvl="1"/>
            <a:r>
              <a:rPr lang="en-US" altLang="en-US"/>
              <a:t>op (opcode): Mã thao tác</a:t>
            </a:r>
          </a:p>
          <a:p>
            <a:pPr lvl="1"/>
            <a:r>
              <a:rPr lang="en-US" altLang="en-US"/>
              <a:t>rs: Địa chỉ toán hạng thanh ghi nguồn thứ nhất</a:t>
            </a:r>
          </a:p>
          <a:p>
            <a:pPr lvl="1"/>
            <a:r>
              <a:rPr lang="en-US" altLang="en-US"/>
              <a:t>rt: Địa chỉ toán hạng thanh ghi nguồn thứ hai</a:t>
            </a:r>
          </a:p>
          <a:p>
            <a:pPr lvl="1"/>
            <a:r>
              <a:rPr lang="en-US" altLang="en-US"/>
              <a:t>rd: Địa chỉ toán hạng thanh ghi đích</a:t>
            </a:r>
          </a:p>
          <a:p>
            <a:pPr lvl="1"/>
            <a:r>
              <a:rPr lang="en-US" altLang="en-US"/>
              <a:t>shamt (shift amount): Lượng dịch (hiện tại là00000)</a:t>
            </a:r>
          </a:p>
          <a:p>
            <a:pPr lvl="1"/>
            <a:r>
              <a:rPr lang="en-US" altLang="en-US"/>
              <a:t>funct (function code): Mã thao tác (op) mở rộng</a:t>
            </a:r>
            <a:endParaRPr lang="en-AU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1F96FF2A-E57D-411D-AF4F-5E175C360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48380"/>
              </p:ext>
            </p:extLst>
          </p:nvPr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94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3.1. </a:t>
            </a:r>
            <a:r>
              <a:rPr lang="en-AU" altLang="en-US" dirty="0" err="1"/>
              <a:t>Định</a:t>
            </a:r>
            <a:r>
              <a:rPr lang="en-AU" altLang="en-US" dirty="0"/>
              <a:t> </a:t>
            </a:r>
            <a:r>
              <a:rPr lang="en-AU" altLang="en-US" dirty="0" err="1"/>
              <a:t>dạng</a:t>
            </a:r>
            <a:r>
              <a:rPr lang="en-AU" altLang="en-US" dirty="0"/>
              <a:t> R (2/2) – </a:t>
            </a:r>
            <a:r>
              <a:rPr lang="en-AU" altLang="en-US" dirty="0" err="1"/>
              <a:t>Ví</a:t>
            </a:r>
            <a:r>
              <a:rPr lang="en-AU" altLang="en-US" dirty="0"/>
              <a:t> </a:t>
            </a:r>
            <a:r>
              <a:rPr lang="en-AU" alt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99635"/>
              </p:ext>
            </p:extLst>
          </p:nvPr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639604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2161928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4571266" y="2919268"/>
            <a:ext cx="3049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9504"/>
              </p:ext>
            </p:extLst>
          </p:nvPr>
        </p:nvGraphicFramePr>
        <p:xfrm>
          <a:off x="419105" y="353921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61420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2187332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(add)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(add)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83956"/>
              </p:ext>
            </p:extLst>
          </p:nvPr>
        </p:nvGraphicFramePr>
        <p:xfrm>
          <a:off x="419105" y="429828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61420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2187332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59429"/>
              </p:ext>
            </p:extLst>
          </p:nvPr>
        </p:nvGraphicFramePr>
        <p:xfrm>
          <a:off x="419105" y="5063008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61420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2187332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2774466" y="5827732"/>
            <a:ext cx="6693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10001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9468340" y="5827731"/>
            <a:ext cx="23553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0x02324020</a:t>
            </a:r>
          </a:p>
        </p:txBody>
      </p:sp>
    </p:spTree>
    <p:extLst>
      <p:ext uri="{BB962C8B-B14F-4D97-AF65-F5344CB8AC3E}">
        <p14:creationId xmlns:p14="http://schemas.microsoft.com/office/powerpoint/2010/main" val="189628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A1BC-40A1-400E-9F2A-FBA57B06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106E-CA7E-4AEE-AD63-3C5CF2E6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32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74F3E-618E-459A-8FF2-20FBDBE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64C53F-2FFB-414F-976A-361448DBD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9366243" y="1307978"/>
            <a:ext cx="2439872" cy="50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812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5E4D-DC0E-4FB1-9321-504D06D9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3.2. </a:t>
            </a:r>
            <a:r>
              <a:rPr lang="en-AU" altLang="en-US" dirty="0" err="1"/>
              <a:t>Định</a:t>
            </a:r>
            <a:r>
              <a:rPr lang="en-AU" altLang="en-US" dirty="0"/>
              <a:t> </a:t>
            </a:r>
            <a:r>
              <a:rPr lang="en-AU" altLang="en-US" dirty="0" err="1"/>
              <a:t>dạng</a:t>
            </a:r>
            <a:r>
              <a:rPr lang="en-AU" altLang="en-US" dirty="0"/>
              <a:t> I (1/2)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4ED48-A7CA-4DD7-BFA4-B7BA4138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A05EB61-AB3B-4149-B1DD-8C9D6B78BC13}"/>
              </a:ext>
            </a:extLst>
          </p:cNvPr>
          <p:cNvSpPr txBox="1">
            <a:spLocks noChangeArrowheads="1"/>
          </p:cNvSpPr>
          <p:nvPr/>
        </p:nvSpPr>
        <p:spPr>
          <a:xfrm>
            <a:off x="393701" y="2876552"/>
            <a:ext cx="11404596" cy="329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endParaRPr lang="en-US" altLang="en-US" dirty="0"/>
          </a:p>
          <a:p>
            <a:pPr lvl="1"/>
            <a:r>
              <a:rPr lang="en-US" altLang="en-US" dirty="0"/>
              <a:t>op (opcode):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endParaRPr lang="en-US" altLang="en-US" dirty="0"/>
          </a:p>
          <a:p>
            <a:pPr lvl="1"/>
            <a:r>
              <a:rPr lang="en-US" altLang="en-US" dirty="0" err="1"/>
              <a:t>rs</a:t>
            </a:r>
            <a:r>
              <a:rPr lang="en-US" altLang="en-US" dirty="0"/>
              <a:t>: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r>
              <a:rPr lang="en-US" altLang="en-US" dirty="0"/>
              <a:t> </a:t>
            </a:r>
            <a:r>
              <a:rPr lang="en-US" altLang="en-US" dirty="0" err="1"/>
              <a:t>thanh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endParaRPr lang="en-US" altLang="en-US" dirty="0"/>
          </a:p>
          <a:p>
            <a:pPr lvl="1"/>
            <a:r>
              <a:rPr lang="en-US" altLang="en-US" dirty="0"/>
              <a:t>rt: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r>
              <a:rPr lang="en-US" altLang="en-US" dirty="0"/>
              <a:t> </a:t>
            </a:r>
            <a:r>
              <a:rPr lang="en-US" altLang="en-US" dirty="0" err="1"/>
              <a:t>thanh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thanh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endParaRPr lang="en-US" altLang="en-US" dirty="0"/>
          </a:p>
          <a:p>
            <a:pPr lvl="1"/>
            <a:r>
              <a:rPr lang="en-US" altLang="en-US" dirty="0"/>
              <a:t>immediate: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tức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16 bit (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bù</a:t>
            </a:r>
            <a:r>
              <a:rPr lang="en-US" altLang="en-US" dirty="0"/>
              <a:t> 2)</a:t>
            </a:r>
          </a:p>
          <a:p>
            <a:pPr lvl="2"/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dời</a:t>
            </a:r>
            <a:endParaRPr lang="en-US" altLang="en-US" dirty="0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F364CE-EBE2-4E2C-8160-5F92FD247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76879"/>
              </p:ext>
            </p:extLst>
          </p:nvPr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180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3.2. </a:t>
            </a:r>
            <a:r>
              <a:rPr lang="en-AU" altLang="en-US" dirty="0" err="1"/>
              <a:t>Định</a:t>
            </a:r>
            <a:r>
              <a:rPr lang="en-AU" altLang="en-US" dirty="0"/>
              <a:t> </a:t>
            </a:r>
            <a:r>
              <a:rPr lang="en-AU" altLang="en-US" dirty="0" err="1"/>
              <a:t>dạng</a:t>
            </a:r>
            <a:r>
              <a:rPr lang="en-AU" altLang="en-US" dirty="0"/>
              <a:t> I (2/2) – </a:t>
            </a:r>
            <a:r>
              <a:rPr lang="en-AU" altLang="en-US" dirty="0" err="1"/>
              <a:t>Ví</a:t>
            </a:r>
            <a:r>
              <a:rPr lang="en-AU" altLang="en-US" dirty="0"/>
              <a:t> </a:t>
            </a:r>
            <a:r>
              <a:rPr lang="en-AU" alt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94026"/>
              </p:ext>
            </p:extLst>
          </p:nvPr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639604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2161928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4571266" y="2919268"/>
            <a:ext cx="3049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($s2)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48103"/>
              </p:ext>
            </p:extLst>
          </p:nvPr>
        </p:nvGraphicFramePr>
        <p:xfrm>
          <a:off x="419105" y="353921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5702298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18537"/>
              </p:ext>
            </p:extLst>
          </p:nvPr>
        </p:nvGraphicFramePr>
        <p:xfrm>
          <a:off x="419105" y="429828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5702298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42062"/>
              </p:ext>
            </p:extLst>
          </p:nvPr>
        </p:nvGraphicFramePr>
        <p:xfrm>
          <a:off x="419105" y="5063008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5702298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1111111111111000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2774466" y="5827732"/>
            <a:ext cx="6693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100011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1111111111111000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9468340" y="5827731"/>
            <a:ext cx="23553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0x4E48FFF8</a:t>
            </a:r>
          </a:p>
        </p:txBody>
      </p:sp>
    </p:spTree>
    <p:extLst>
      <p:ext uri="{BB962C8B-B14F-4D97-AF65-F5344CB8AC3E}">
        <p14:creationId xmlns:p14="http://schemas.microsoft.com/office/powerpoint/2010/main" val="1754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673" y="1690688"/>
            <a:ext cx="7289027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Toán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hạng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dạng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mô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chỉ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9B039-8981-42AD-8620-2C9484D8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9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19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A1BC-40A1-400E-9F2A-FBA57B06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106E-CA7E-4AEE-AD63-3C5CF2E6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32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74F3E-618E-459A-8FF2-20FBDBE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64C53F-2FFB-414F-976A-361448DBD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9366243" y="1307978"/>
            <a:ext cx="2439872" cy="50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424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5E4D-DC0E-4FB1-9321-504D06D9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3.3. </a:t>
            </a:r>
            <a:r>
              <a:rPr lang="en-AU" altLang="en-US" dirty="0" err="1"/>
              <a:t>Định</a:t>
            </a:r>
            <a:r>
              <a:rPr lang="en-AU" altLang="en-US" dirty="0"/>
              <a:t> </a:t>
            </a:r>
            <a:r>
              <a:rPr lang="en-AU" altLang="en-US" dirty="0" err="1"/>
              <a:t>dạng</a:t>
            </a:r>
            <a:r>
              <a:rPr lang="en-AU" altLang="en-US" dirty="0"/>
              <a:t> J (1/2)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4ED48-A7CA-4DD7-BFA4-B7BA4138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A05EB61-AB3B-4149-B1DD-8C9D6B78BC13}"/>
              </a:ext>
            </a:extLst>
          </p:cNvPr>
          <p:cNvSpPr txBox="1">
            <a:spLocks noChangeArrowheads="1"/>
          </p:cNvSpPr>
          <p:nvPr/>
        </p:nvSpPr>
        <p:spPr>
          <a:xfrm>
            <a:off x="393701" y="2876552"/>
            <a:ext cx="11404596" cy="329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endParaRPr lang="en-US" altLang="en-US" dirty="0"/>
          </a:p>
          <a:p>
            <a:pPr lvl="1"/>
            <a:r>
              <a:rPr lang="en-US" altLang="en-US" dirty="0"/>
              <a:t>op (opcode):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endParaRPr lang="en-US" altLang="en-US" dirty="0"/>
          </a:p>
          <a:p>
            <a:pPr lvl="1"/>
            <a:r>
              <a:rPr lang="en-US" altLang="en-US" dirty="0"/>
              <a:t>address: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tức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26 bit (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bù</a:t>
            </a:r>
            <a:r>
              <a:rPr lang="en-US" altLang="en-US" dirty="0"/>
              <a:t> 2)</a:t>
            </a:r>
          </a:p>
          <a:p>
            <a:pPr lvl="2"/>
            <a:r>
              <a:rPr lang="en-US" altLang="en-US" dirty="0"/>
              <a:t>Bit [27:2]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nhảy</a:t>
            </a:r>
            <a:r>
              <a:rPr lang="en-US" altLang="en-US" dirty="0"/>
              <a:t> </a:t>
            </a:r>
            <a:r>
              <a:rPr lang="en-US" altLang="en-US" dirty="0" err="1"/>
              <a:t>tới</a:t>
            </a:r>
            <a:endParaRPr lang="en-US" altLang="en-US" dirty="0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F364CE-EBE2-4E2C-8160-5F92FD247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12923"/>
              </p:ext>
            </p:extLst>
          </p:nvPr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9503830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415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3.3. </a:t>
            </a:r>
            <a:r>
              <a:rPr lang="en-AU" altLang="en-US" dirty="0" err="1"/>
              <a:t>Định</a:t>
            </a:r>
            <a:r>
              <a:rPr lang="en-AU" altLang="en-US" dirty="0"/>
              <a:t> </a:t>
            </a:r>
            <a:r>
              <a:rPr lang="en-AU" altLang="en-US" dirty="0" err="1"/>
              <a:t>dạng</a:t>
            </a:r>
            <a:r>
              <a:rPr lang="en-AU" altLang="en-US" dirty="0"/>
              <a:t> J (2/2) – </a:t>
            </a:r>
            <a:r>
              <a:rPr lang="en-AU" altLang="en-US" dirty="0" err="1"/>
              <a:t>Ví</a:t>
            </a:r>
            <a:r>
              <a:rPr lang="en-AU" altLang="en-US" dirty="0"/>
              <a:t> </a:t>
            </a:r>
            <a:r>
              <a:rPr lang="en-AU" alt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57783"/>
              </p:ext>
            </p:extLst>
          </p:nvPr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9503830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3036276" y="2919268"/>
            <a:ext cx="61194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0xCAFEBAB8: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j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0xCAFEBAFC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04631"/>
              </p:ext>
            </p:extLst>
          </p:nvPr>
        </p:nvGraphicFramePr>
        <p:xfrm>
          <a:off x="419105" y="353921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9503830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0xCAFEBAFC = {(PC+4)[31:28], </a:t>
                      </a:r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2’b0}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37160"/>
              </p:ext>
            </p:extLst>
          </p:nvPr>
        </p:nvGraphicFramePr>
        <p:xfrm>
          <a:off x="419105" y="429828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9503830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0x2BFAEBF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81853"/>
              </p:ext>
            </p:extLst>
          </p:nvPr>
        </p:nvGraphicFramePr>
        <p:xfrm>
          <a:off x="419105" y="5063008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9503830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10101111111010111010111111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2774466" y="5827732"/>
            <a:ext cx="6693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000010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10101111111010111010111111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9231922" y="5827731"/>
            <a:ext cx="25917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0x0ABFAEBF</a:t>
            </a:r>
          </a:p>
        </p:txBody>
      </p:sp>
    </p:spTree>
    <p:extLst>
      <p:ext uri="{BB962C8B-B14F-4D97-AF65-F5344CB8AC3E}">
        <p14:creationId xmlns:p14="http://schemas.microsoft.com/office/powerpoint/2010/main" val="30678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A1BC-40A1-400E-9F2A-FBA57B06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106E-CA7E-4AEE-AD63-3C5CF2E64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 </a:t>
            </a:r>
            <a:r>
              <a:rPr lang="en-US" dirty="0">
                <a:solidFill>
                  <a:srgbClr val="7030A0"/>
                </a:solidFill>
              </a:rPr>
              <a:t>0xA5B0</a:t>
            </a:r>
            <a:r>
              <a:rPr lang="en-US" dirty="0"/>
              <a:t>,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j ở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0x00CAFE00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74F3E-618E-459A-8FF2-20FBDBE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82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673" y="1690688"/>
            <a:ext cx="7289027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Kiến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trúc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Toán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hạng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dạng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9B039-8981-42AD-8620-2C9484D8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9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87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CEC5-D4CF-4E41-B9AF-EB27ABC4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2365-9ADE-46A1-AF31-573E4E59A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4C5C0-0F67-4396-9DB3-7FFFFBA2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013A7C-2B68-436E-A2B9-9095BA4D4D0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6"/>
          <a:stretch/>
        </p:blipFill>
        <p:spPr>
          <a:xfrm>
            <a:off x="2057498" y="1690688"/>
            <a:ext cx="8411210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87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1678-A3F2-42CA-88F7-1CB2EB05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F904-E769-4211-982C-49E9F5AC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72CD3-88E9-446C-BD04-DBE4D060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CF5C70-555E-4059-8EAE-D7D3E00DF9B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53"/>
          <a:stretch/>
        </p:blipFill>
        <p:spPr>
          <a:xfrm>
            <a:off x="2108249" y="1748729"/>
            <a:ext cx="8000902" cy="45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11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673" y="1690688"/>
            <a:ext cx="7289027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Kiến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trúc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Toán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hạng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dạng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mô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chỉ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9B039-8981-42AD-8620-2C9484D8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9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9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396-2140-4DFA-B207-3B52F4C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6AD5-408F-4EB6-ABF3-DA6A1F7B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4343399"/>
            <a:ext cx="8990127" cy="2012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MIPS,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$t1:</a:t>
            </a:r>
          </a:p>
          <a:p>
            <a:pPr marL="0" indent="0" algn="ctr">
              <a:buNone/>
            </a:pPr>
            <a:r>
              <a:rPr lang="en-US" dirty="0"/>
              <a:t>F =  A[B + 4]</a:t>
            </a:r>
          </a:p>
          <a:p>
            <a:pPr marL="0" indent="0" algn="ctr">
              <a:buNone/>
            </a:pPr>
            <a:r>
              <a:rPr lang="en-US" dirty="0"/>
              <a:t>G = A[16 – C] + A[B – 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F2DD-9B5B-44D4-8AFD-8D7FE6A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60186A-2CB1-49A9-8553-2CAB49AA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25571"/>
              </p:ext>
            </p:extLst>
          </p:nvPr>
        </p:nvGraphicFramePr>
        <p:xfrm>
          <a:off x="393700" y="1698266"/>
          <a:ext cx="8990127" cy="2575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04337">
                  <a:extLst>
                    <a:ext uri="{9D8B030D-6E8A-4147-A177-3AD203B41FA5}">
                      <a16:colId xmlns:a16="http://schemas.microsoft.com/office/drawing/2014/main" val="1849330155"/>
                    </a:ext>
                  </a:extLst>
                </a:gridCol>
                <a:gridCol w="3059625">
                  <a:extLst>
                    <a:ext uri="{9D8B030D-6E8A-4147-A177-3AD203B41FA5}">
                      <a16:colId xmlns:a16="http://schemas.microsoft.com/office/drawing/2014/main" val="1574376215"/>
                    </a:ext>
                  </a:extLst>
                </a:gridCol>
                <a:gridCol w="3526165">
                  <a:extLst>
                    <a:ext uri="{9D8B030D-6E8A-4147-A177-3AD203B41FA5}">
                      <a16:colId xmlns:a16="http://schemas.microsoft.com/office/drawing/2014/main" val="3827853875"/>
                    </a:ext>
                  </a:extLst>
                </a:gridCol>
              </a:tblGrid>
              <a:tr h="334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3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3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3695188036"/>
                  </a:ext>
                </a:extLst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827066081"/>
                  </a:ext>
                </a:extLst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$s1,20($s2)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 Mem[$s2 + 20]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2130248962"/>
                  </a:ext>
                </a:extLst>
              </a:tr>
              <a:tr h="334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$s1,$s2,5</a:t>
                      </a:r>
                    </a:p>
                  </a:txBody>
                  <a:tcPr marL="28299" marR="282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+ 5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299" marR="28299" marT="0" marB="0"/>
                </a:tc>
                <a:extLst>
                  <a:ext uri="{0D108BD9-81ED-4DB2-BD59-A6C34878D82A}">
                    <a16:rowId xmlns:a16="http://schemas.microsoft.com/office/drawing/2014/main" val="1539860786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3CBDCBC0-475D-432E-B4C1-A529525CD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9383828" y="1325563"/>
            <a:ext cx="2439872" cy="50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19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3D0A-69D8-4946-9442-54CA6EE2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/>
              <a:t>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00B5-EC8B-4876-9580-E2A7C8CE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457200"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sub $s1, $s2, $s3</a:t>
            </a:r>
          </a:p>
          <a:p>
            <a:pPr marL="457200"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ld</a:t>
            </a:r>
            <a:r>
              <a:rPr lang="en-US" dirty="0"/>
              <a:t> $t7, 20($k0)</a:t>
            </a:r>
          </a:p>
          <a:p>
            <a:pPr marL="457200"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sw</a:t>
            </a:r>
            <a:r>
              <a:rPr lang="en-US" dirty="0"/>
              <a:t> $v1, 20($</a:t>
            </a:r>
            <a:r>
              <a:rPr lang="en-US" dirty="0" err="1"/>
              <a:t>gp</a:t>
            </a:r>
            <a:r>
              <a:rPr lang="en-US" dirty="0"/>
              <a:t>)</a:t>
            </a:r>
          </a:p>
          <a:p>
            <a:pPr marL="457200"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nor $at, $ra, $a2</a:t>
            </a:r>
          </a:p>
          <a:p>
            <a:pPr marL="457200"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j 0x2500</a:t>
            </a:r>
          </a:p>
          <a:p>
            <a:pPr lvl="1"/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j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0xFEC0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2C656-B090-4A6D-AFC7-8F8EDC94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B1427E0-6095-4EDF-B3FB-54DC22A12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9383828" y="1325563"/>
            <a:ext cx="2439872" cy="50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26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429F-51C1-40CE-8B0F-E489DE70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Lệnh</a:t>
            </a:r>
            <a:r>
              <a:rPr lang="en-US" dirty="0"/>
              <a:t> (Instruction)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(Instruction Set)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NHƯNG!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!!!</a:t>
            </a:r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=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+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1C8DE-3349-4D54-B404-9FE141BD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(1/6)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B7956-3926-43FC-900E-4D5D7B06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79C8-8447-405E-8561-35DC945A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(2/6)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D387-99EC-485C-B7F7-4902ACF4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690688"/>
            <a:ext cx="11430000" cy="466566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):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Opcode (Operation Code):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 lvl="2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(stack)</a:t>
            </a:r>
          </a:p>
          <a:p>
            <a:pPr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(accumulator)</a:t>
            </a:r>
          </a:p>
          <a:p>
            <a:pPr lvl="1"/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(register–memory)</a:t>
            </a:r>
          </a:p>
          <a:p>
            <a:pPr lvl="1"/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/ </a:t>
            </a:r>
            <a:r>
              <a:rPr lang="en-US" dirty="0" err="1"/>
              <a:t>nạp</a:t>
            </a:r>
            <a:r>
              <a:rPr lang="en-US" dirty="0"/>
              <a:t> – </a:t>
            </a:r>
            <a:r>
              <a:rPr lang="en-US" dirty="0" err="1"/>
              <a:t>lưu</a:t>
            </a:r>
            <a:r>
              <a:rPr lang="en-US" dirty="0"/>
              <a:t> (register-register/load-store)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55F1D-0CB7-4853-9ADA-DCD2C555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6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BBB9-9A7A-4789-91D0-D9BC480E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</a:t>
            </a:r>
            <a:r>
              <a:rPr lang="en-US" sz="4000" dirty="0" err="1"/>
              <a:t>Kiến</a:t>
            </a:r>
            <a:r>
              <a:rPr lang="en-US" sz="4000" dirty="0"/>
              <a:t> </a:t>
            </a:r>
            <a:r>
              <a:rPr lang="en-US" sz="4000" dirty="0" err="1"/>
              <a:t>trúc</a:t>
            </a:r>
            <a:r>
              <a:rPr lang="en-US" sz="4000" dirty="0"/>
              <a:t> </a:t>
            </a:r>
            <a:r>
              <a:rPr lang="en-US" sz="4000" dirty="0" err="1"/>
              <a:t>Tập</a:t>
            </a:r>
            <a:r>
              <a:rPr lang="en-US" sz="4000" dirty="0"/>
              <a:t> </a:t>
            </a:r>
            <a:r>
              <a:rPr lang="en-US" sz="4000" dirty="0" err="1"/>
              <a:t>lệnh</a:t>
            </a:r>
            <a:r>
              <a:rPr lang="en-US" sz="4000" dirty="0"/>
              <a:t> (3/6) - Thanh </a:t>
            </a:r>
            <a:r>
              <a:rPr lang="en-US" sz="4000" dirty="0" err="1"/>
              <a:t>ghi</a:t>
            </a:r>
            <a:r>
              <a:rPr lang="en-US" sz="4000" dirty="0"/>
              <a:t> – </a:t>
            </a:r>
            <a:r>
              <a:rPr lang="en-US" sz="4000" dirty="0" err="1"/>
              <a:t>thanh</a:t>
            </a:r>
            <a:r>
              <a:rPr lang="en-US" sz="4000" dirty="0"/>
              <a:t> </a:t>
            </a:r>
            <a:r>
              <a:rPr lang="en-US" sz="4000" dirty="0" err="1"/>
              <a:t>ghi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3AA3-1394-4063-943B-1687ADF9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901" y="1825625"/>
            <a:ext cx="5270798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ở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ghi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nhớ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algn="just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3039-7CCC-4964-9ED4-5A4B5349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89FA6-EA24-4409-A062-207B9790C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8"/>
          <a:stretch/>
        </p:blipFill>
        <p:spPr>
          <a:xfrm>
            <a:off x="253020" y="2428875"/>
            <a:ext cx="6299881" cy="34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7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2384-FA40-4983-8703-D1C0228A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(4/6) –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EDA1F-3CF7-4B0F-803F-DE9C8999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8A32E-1444-4727-A68D-D8EA441F5DB6}"/>
              </a:ext>
            </a:extLst>
          </p:cNvPr>
          <p:cNvSpPr txBox="1"/>
          <p:nvPr/>
        </p:nvSpPr>
        <p:spPr>
          <a:xfrm>
            <a:off x="3062693" y="1938232"/>
            <a:ext cx="6093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F2FF8-1BCB-4075-8303-7BEDA160C0E3}"/>
              </a:ext>
            </a:extLst>
          </p:cNvPr>
          <p:cNvSpPr txBox="1"/>
          <p:nvPr/>
        </p:nvSpPr>
        <p:spPr>
          <a:xfrm>
            <a:off x="2886315" y="3212266"/>
            <a:ext cx="6451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D1B12-0D7E-4930-B94B-2204B33BFB73}"/>
              </a:ext>
            </a:extLst>
          </p:cNvPr>
          <p:cNvSpPr txBox="1"/>
          <p:nvPr/>
        </p:nvSpPr>
        <p:spPr>
          <a:xfrm>
            <a:off x="2494116" y="4407833"/>
            <a:ext cx="72366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000010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01100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01010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00110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8664D4-35B0-4E4C-AD1D-26E6CA8EE04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109227" y="2523007"/>
            <a:ext cx="0" cy="5847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109C27-3D9F-41BA-AC15-A880C6CC2A50}"/>
              </a:ext>
            </a:extLst>
          </p:cNvPr>
          <p:cNvCxnSpPr>
            <a:cxnSpLocks/>
          </p:cNvCxnSpPr>
          <p:nvPr/>
        </p:nvCxnSpPr>
        <p:spPr>
          <a:xfrm>
            <a:off x="6077251" y="3823058"/>
            <a:ext cx="15871" cy="5847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E773B6-C018-4114-B935-CA1D4237F35B}"/>
              </a:ext>
            </a:extLst>
          </p:cNvPr>
          <p:cNvSpPr txBox="1"/>
          <p:nvPr/>
        </p:nvSpPr>
        <p:spPr>
          <a:xfrm>
            <a:off x="664792" y="5284995"/>
            <a:ext cx="2221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8DAFA-F7C3-4D68-8871-727DC3EC800E}"/>
              </a:ext>
            </a:extLst>
          </p:cNvPr>
          <p:cNvSpPr txBox="1"/>
          <p:nvPr/>
        </p:nvSpPr>
        <p:spPr>
          <a:xfrm>
            <a:off x="3489323" y="5328229"/>
            <a:ext cx="2774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BA125D-5C4F-43FD-A6D7-FAD8B6B2BB0C}"/>
              </a:ext>
            </a:extLst>
          </p:cNvPr>
          <p:cNvSpPr txBox="1"/>
          <p:nvPr/>
        </p:nvSpPr>
        <p:spPr>
          <a:xfrm>
            <a:off x="6584946" y="5284995"/>
            <a:ext cx="2221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29CCBD-2CFF-4D2F-986E-CD5F5C59DB49}"/>
              </a:ext>
            </a:extLst>
          </p:cNvPr>
          <p:cNvSpPr txBox="1"/>
          <p:nvPr/>
        </p:nvSpPr>
        <p:spPr>
          <a:xfrm>
            <a:off x="9337426" y="5279131"/>
            <a:ext cx="2221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3AC3D3-D125-4604-AB0A-5A14917363E9}"/>
              </a:ext>
            </a:extLst>
          </p:cNvPr>
          <p:cNvCxnSpPr>
            <a:cxnSpLocks/>
          </p:cNvCxnSpPr>
          <p:nvPr/>
        </p:nvCxnSpPr>
        <p:spPr>
          <a:xfrm flipV="1">
            <a:off x="1775553" y="4867106"/>
            <a:ext cx="3098323" cy="474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B93896-3C16-4D71-B574-1C535C3D6755}"/>
              </a:ext>
            </a:extLst>
          </p:cNvPr>
          <p:cNvCxnSpPr>
            <a:cxnSpLocks/>
          </p:cNvCxnSpPr>
          <p:nvPr/>
        </p:nvCxnSpPr>
        <p:spPr>
          <a:xfrm flipV="1">
            <a:off x="4873876" y="4944685"/>
            <a:ext cx="1429182" cy="3912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92573C-06BB-4162-B59D-409EB68D5DFB}"/>
              </a:ext>
            </a:extLst>
          </p:cNvPr>
          <p:cNvCxnSpPr>
            <a:cxnSpLocks/>
          </p:cNvCxnSpPr>
          <p:nvPr/>
        </p:nvCxnSpPr>
        <p:spPr>
          <a:xfrm flipH="1" flipV="1">
            <a:off x="7438292" y="4867106"/>
            <a:ext cx="257416" cy="4688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B2C1AD-A63B-4DD7-A560-A3C1C711C341}"/>
              </a:ext>
            </a:extLst>
          </p:cNvPr>
          <p:cNvCxnSpPr>
            <a:cxnSpLocks/>
          </p:cNvCxnSpPr>
          <p:nvPr/>
        </p:nvCxnSpPr>
        <p:spPr>
          <a:xfrm flipH="1" flipV="1">
            <a:off x="8549054" y="4944685"/>
            <a:ext cx="2012270" cy="3344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1260B6-56C9-4CB7-ACAB-E634DD9D6105}"/>
              </a:ext>
            </a:extLst>
          </p:cNvPr>
          <p:cNvSpPr txBox="1"/>
          <p:nvPr/>
        </p:nvSpPr>
        <p:spPr>
          <a:xfrm>
            <a:off x="3966775" y="3821159"/>
            <a:ext cx="4258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rgbClr val="FFC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200" dirty="0">
              <a:solidFill>
                <a:srgbClr val="FFC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C5F8D0-FF87-4F84-A4F3-B2D61AD92410}"/>
              </a:ext>
            </a:extLst>
          </p:cNvPr>
          <p:cNvSpPr txBox="1"/>
          <p:nvPr/>
        </p:nvSpPr>
        <p:spPr>
          <a:xfrm>
            <a:off x="8436516" y="3173987"/>
            <a:ext cx="34006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9855CE-A896-4ACE-98B0-E4EAE3108282}"/>
              </a:ext>
            </a:extLst>
          </p:cNvPr>
          <p:cNvSpPr txBox="1"/>
          <p:nvPr/>
        </p:nvSpPr>
        <p:spPr>
          <a:xfrm>
            <a:off x="10075985" y="3784779"/>
            <a:ext cx="1747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sz="3200" dirty="0">
              <a:solidFill>
                <a:srgbClr val="FFC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4F743D-7744-4FC7-9377-BB8382C2DC96}"/>
              </a:ext>
            </a:extLst>
          </p:cNvPr>
          <p:cNvSpPr txBox="1"/>
          <p:nvPr/>
        </p:nvSpPr>
        <p:spPr>
          <a:xfrm>
            <a:off x="10212784" y="4407833"/>
            <a:ext cx="16109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69BB72-B127-4926-BBE2-FDF62BD4A8E2}"/>
              </a:ext>
            </a:extLst>
          </p:cNvPr>
          <p:cNvCxnSpPr/>
          <p:nvPr/>
        </p:nvCxnSpPr>
        <p:spPr>
          <a:xfrm>
            <a:off x="7913077" y="3504653"/>
            <a:ext cx="635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CA2087-D7C9-4FCD-B4C0-F9682A10392D}"/>
              </a:ext>
            </a:extLst>
          </p:cNvPr>
          <p:cNvCxnSpPr>
            <a:cxnSpLocks/>
          </p:cNvCxnSpPr>
          <p:nvPr/>
        </p:nvCxnSpPr>
        <p:spPr>
          <a:xfrm>
            <a:off x="8103577" y="4113546"/>
            <a:ext cx="2109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16B13E-B2A9-48B7-BBD9-2FF8CFD819D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155761" y="4700220"/>
            <a:ext cx="10570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95D2839-B4D3-4B21-8DDB-E25F1C80ACFE}"/>
              </a:ext>
            </a:extLst>
          </p:cNvPr>
          <p:cNvSpPr txBox="1"/>
          <p:nvPr/>
        </p:nvSpPr>
        <p:spPr>
          <a:xfrm>
            <a:off x="1068056" y="2588780"/>
            <a:ext cx="19946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6000" dirty="0">
              <a:solidFill>
                <a:srgbClr val="FFC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A569D1-3196-4C68-8726-A8CCDFDD4820}"/>
              </a:ext>
            </a:extLst>
          </p:cNvPr>
          <p:cNvCxnSpPr>
            <a:cxnSpLocks/>
          </p:cNvCxnSpPr>
          <p:nvPr/>
        </p:nvCxnSpPr>
        <p:spPr>
          <a:xfrm>
            <a:off x="2886315" y="3504653"/>
            <a:ext cx="1392609" cy="43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4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21" grpId="0"/>
      <p:bldP spid="23" grpId="0"/>
      <p:bldP spid="25" grpId="0"/>
      <p:bldP spid="27" grpId="0"/>
      <p:bldP spid="39" grpId="0"/>
      <p:bldP spid="40" grpId="0"/>
      <p:bldP spid="41" grpId="0"/>
      <p:bldP spid="42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122B-CCA9-42E7-847E-6EA10929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AAAB-7856-4C75-B0E8-167D7103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trừ</a:t>
            </a:r>
            <a:r>
              <a:rPr lang="en-US" dirty="0"/>
              <a:t> B </a:t>
            </a:r>
            <a:r>
              <a:rPr lang="en-US" dirty="0" err="1"/>
              <a:t>bằng</a:t>
            </a:r>
            <a:r>
              <a:rPr lang="en-US" dirty="0"/>
              <a:t> C</a:t>
            </a:r>
          </a:p>
          <a:p>
            <a:endParaRPr lang="en-US" dirty="0"/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F = (A + B) – (C + 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CE4F7-4C74-4DF4-B903-6531D006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8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E23F-7D75-4F4C-8F3E-CC11AB5B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1. </a:t>
            </a:r>
            <a:r>
              <a:rPr lang="en-US" sz="4200" dirty="0" err="1"/>
              <a:t>Kiến</a:t>
            </a:r>
            <a:r>
              <a:rPr lang="en-US" sz="4200" dirty="0"/>
              <a:t> </a:t>
            </a:r>
            <a:r>
              <a:rPr lang="en-US" sz="4200" dirty="0" err="1"/>
              <a:t>trúc</a:t>
            </a:r>
            <a:r>
              <a:rPr lang="en-US" sz="4200" dirty="0"/>
              <a:t> </a:t>
            </a:r>
            <a:r>
              <a:rPr lang="en-US" sz="4200" dirty="0" err="1"/>
              <a:t>Tập</a:t>
            </a:r>
            <a:r>
              <a:rPr lang="en-US" sz="4200" dirty="0"/>
              <a:t> </a:t>
            </a:r>
            <a:r>
              <a:rPr lang="en-US" sz="4200" dirty="0" err="1"/>
              <a:t>lệnh</a:t>
            </a:r>
            <a:r>
              <a:rPr lang="en-US" sz="4200" dirty="0"/>
              <a:t> (5/6) – </a:t>
            </a:r>
            <a:r>
              <a:rPr lang="en-US" sz="4200" dirty="0" err="1"/>
              <a:t>Tập</a:t>
            </a:r>
            <a:r>
              <a:rPr lang="en-US" sz="4200" dirty="0"/>
              <a:t> </a:t>
            </a:r>
            <a:r>
              <a:rPr lang="en-US" sz="4200" dirty="0" err="1"/>
              <a:t>lệnh</a:t>
            </a:r>
            <a:r>
              <a:rPr lang="en-US" sz="4200" dirty="0"/>
              <a:t> MIPS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677E-EDAB-4427-B6DE-D97D3F3B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690688"/>
            <a:ext cx="11430000" cy="4665661"/>
          </a:xfrm>
        </p:spPr>
        <p:txBody>
          <a:bodyPr>
            <a:normAutofit/>
          </a:bodyPr>
          <a:lstStyle/>
          <a:p>
            <a:r>
              <a:rPr lang="en-US" dirty="0" err="1"/>
              <a:t>Thiêt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32 bit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R, I, J</a:t>
            </a:r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: 32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32 bit,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$zero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</a:t>
            </a:r>
          </a:p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Byte (8 bit), halfword (16 bit), word (32 bit)</a:t>
            </a:r>
          </a:p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5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: Thanh </a:t>
            </a:r>
            <a:r>
              <a:rPr lang="en-US" dirty="0" err="1"/>
              <a:t>ghi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</a:t>
            </a:r>
            <a:r>
              <a:rPr lang="en-US" dirty="0" err="1"/>
              <a:t>bù</a:t>
            </a:r>
            <a:r>
              <a:rPr lang="en-US" dirty="0"/>
              <a:t> 2),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byte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D1E2-B7BE-4144-8D08-277E8F92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5201</TotalTime>
  <Words>3040</Words>
  <Application>Microsoft Office PowerPoint</Application>
  <PresentationFormat>Widescreen</PresentationFormat>
  <Paragraphs>555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IT012 – TỔ CHỨC VÀ CẤU TRÚC MÁY TÍNH II  CHƯƠNG 6 KIẾN TRÚC TẬP LỆNH</vt:lpstr>
      <vt:lpstr>Nội dung</vt:lpstr>
      <vt:lpstr>Nội dung</vt:lpstr>
      <vt:lpstr>1. Kiến trúc Tập lệnh (1/6)</vt:lpstr>
      <vt:lpstr>1. Kiến trúc Tập lệnh (2/6)</vt:lpstr>
      <vt:lpstr>1. Kiến trúc Tập lệnh (3/6) - Thanh ghi – thanh ghi</vt:lpstr>
      <vt:lpstr>1. Kiến trúc Tập lệnh (4/6) – Lệnh</vt:lpstr>
      <vt:lpstr>Quiz 1</vt:lpstr>
      <vt:lpstr>1. Kiến trúc Tập lệnh (5/6) – Tập lệnh MIPS (1/2)</vt:lpstr>
      <vt:lpstr>1. Kiến trúc Tập lệnh (6/6) – Tập lệnh MIPS (2/2)</vt:lpstr>
      <vt:lpstr>Nội dung</vt:lpstr>
      <vt:lpstr>2. Toán hạng</vt:lpstr>
      <vt:lpstr>2.1. Toán hạng thanh ghi (1/2)</vt:lpstr>
      <vt:lpstr>2.1. Toán hạng thanh ghi (2/3)</vt:lpstr>
      <vt:lpstr>2.1. Toán hạng thanh ghi (3/3) – Ví dụ</vt:lpstr>
      <vt:lpstr>Quiz 2</vt:lpstr>
      <vt:lpstr>2.2. Toán hạng Bộ nhớ (1/3)</vt:lpstr>
      <vt:lpstr>2.2. Toán hạng Bộ nhớ (2/3)</vt:lpstr>
      <vt:lpstr>2.2. Toán hạng Bộ nhớ (3/3) – Ví dụ</vt:lpstr>
      <vt:lpstr>Quiz 3</vt:lpstr>
      <vt:lpstr>2.3. Toán hạng số tức thời</vt:lpstr>
      <vt:lpstr>Quiz 4</vt:lpstr>
      <vt:lpstr>Nội dung</vt:lpstr>
      <vt:lpstr>3. Định dạng lệnh</vt:lpstr>
      <vt:lpstr>3.1. Định dạng R (1/2)</vt:lpstr>
      <vt:lpstr>3.1. Định dạng R (2/2) – Ví dụ</vt:lpstr>
      <vt:lpstr>Quiz 5</vt:lpstr>
      <vt:lpstr>3.2. Định dạng I (1/2)</vt:lpstr>
      <vt:lpstr>3.2. Định dạng I (2/2) – Ví dụ</vt:lpstr>
      <vt:lpstr>Quiz 6</vt:lpstr>
      <vt:lpstr>3.3. Định dạng J (1/2)</vt:lpstr>
      <vt:lpstr>3.3. Định dạng J (2/2) – Ví dụ</vt:lpstr>
      <vt:lpstr>Quiz 7</vt:lpstr>
      <vt:lpstr>Nội dung</vt:lpstr>
      <vt:lpstr>4. Các mô hình định địa chỉ (1/2)</vt:lpstr>
      <vt:lpstr>4. Các mô hình định địa chỉ (2/2)</vt:lpstr>
      <vt:lpstr>Nội dung</vt:lpstr>
      <vt:lpstr>5. Câu hỏi và Bài tập (1/2)</vt:lpstr>
      <vt:lpstr>5. Câu hỏi và Bài tập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NGHE</dc:title>
  <dc:creator>Đại Dương Trần</dc:creator>
  <cp:lastModifiedBy>Trần Đại Dương</cp:lastModifiedBy>
  <cp:revision>366</cp:revision>
  <dcterms:created xsi:type="dcterms:W3CDTF">2014-09-08T08:32:30Z</dcterms:created>
  <dcterms:modified xsi:type="dcterms:W3CDTF">2020-10-09T03:59:00Z</dcterms:modified>
</cp:coreProperties>
</file>