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14" r:id="rId2"/>
    <p:sldId id="299" r:id="rId3"/>
    <p:sldId id="384" r:id="rId4"/>
    <p:sldId id="356" r:id="rId5"/>
    <p:sldId id="343" r:id="rId6"/>
    <p:sldId id="364" r:id="rId7"/>
    <p:sldId id="347" r:id="rId8"/>
    <p:sldId id="365" r:id="rId9"/>
    <p:sldId id="366" r:id="rId10"/>
    <p:sldId id="367" r:id="rId11"/>
    <p:sldId id="385" r:id="rId12"/>
    <p:sldId id="357" r:id="rId13"/>
    <p:sldId id="383" r:id="rId14"/>
    <p:sldId id="381" r:id="rId15"/>
    <p:sldId id="380" r:id="rId16"/>
    <p:sldId id="386" r:id="rId17"/>
    <p:sldId id="358" r:id="rId18"/>
    <p:sldId id="372" r:id="rId19"/>
    <p:sldId id="373" r:id="rId20"/>
    <p:sldId id="374" r:id="rId21"/>
    <p:sldId id="375" r:id="rId22"/>
    <p:sldId id="376" r:id="rId23"/>
    <p:sldId id="368" r:id="rId24"/>
    <p:sldId id="387" r:id="rId25"/>
    <p:sldId id="377" r:id="rId26"/>
    <p:sldId id="359" r:id="rId27"/>
    <p:sldId id="378" r:id="rId28"/>
    <p:sldId id="388" r:id="rId29"/>
    <p:sldId id="389" r:id="rId30"/>
    <p:sldId id="3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97" autoAdjust="0"/>
  </p:normalViewPr>
  <p:slideViewPr>
    <p:cSldViewPr snapToGrid="0" showGuides="1">
      <p:cViewPr varScale="1">
        <p:scale>
          <a:sx n="104" d="100"/>
          <a:sy n="104" d="100"/>
        </p:scale>
        <p:origin x="870" y="9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8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6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slti</a:t>
            </a:r>
            <a:r>
              <a:rPr lang="en-US" dirty="0"/>
              <a:t>: 0x2021 &gt; 0xFFFFFFF8  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</a:t>
            </a:r>
          </a:p>
          <a:p>
            <a:r>
              <a:rPr lang="en-US" dirty="0" err="1"/>
              <a:t>sltiu</a:t>
            </a:r>
            <a:r>
              <a:rPr lang="en-US" dirty="0"/>
              <a:t>:  0x2021 &lt; 0xFFFFFFF8 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0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 = PC + 4 + 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&lt;&lt; 2}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&lt;&lt; 2} = 0x400200 – PC – 4 = 0x400200 – 0x400000 – 4 = 0x1FC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0x1FC &gt;&gt; 2 = 0x07F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/>
              <a:t>Bảng trên slide trình bày một số lệnh số học và luận lý thường dùng (MIPS còn nhiều lệnh số học và luận lý khác)</a:t>
            </a:r>
          </a:p>
          <a:p>
            <a:pPr marL="228600" indent="-228600">
              <a:buAutoNum type="arabicPeriod"/>
            </a:pPr>
            <a:r>
              <a:rPr lang="vi-VN" dirty="0"/>
              <a:t>i là viết tắt của immediate, addi nghĩa là cộng với số tức thời</a:t>
            </a:r>
          </a:p>
          <a:p>
            <a:pPr marL="228600" indent="-228600">
              <a:buAutoNum type="arabicPeriod"/>
            </a:pPr>
            <a:r>
              <a:rPr lang="vi-VN" dirty="0"/>
              <a:t>u là viết tắt của unsigned, addu nghĩa là kết quả của phép cộng là một số không dấu</a:t>
            </a:r>
          </a:p>
          <a:p>
            <a:pPr marL="228600" indent="-228600">
              <a:buAutoNum type="arabicPeriod"/>
            </a:pPr>
            <a:r>
              <a:rPr lang="vi-VN" dirty="0"/>
              <a:t>MIPS sử dụng lệnh nor thay cho not</a:t>
            </a:r>
          </a:p>
          <a:p>
            <a:pPr marL="685800" lvl="1" indent="-228600">
              <a:buAutoNum type="arabicPeriod"/>
            </a:pPr>
            <a:r>
              <a:rPr lang="vi-VN" dirty="0"/>
              <a:t>NOT(A) = NOR(A,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2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SLL dịch trái </a:t>
            </a:r>
            <a:r>
              <a:rPr lang="vi-VN" i="1" dirty="0"/>
              <a:t>i</a:t>
            </a:r>
            <a:r>
              <a:rPr lang="vi-VN" dirty="0"/>
              <a:t> bit nghĩa là nhân với 2</a:t>
            </a:r>
            <a:r>
              <a:rPr lang="vi-VN" i="1" baseline="30000" dirty="0"/>
              <a:t>i</a:t>
            </a:r>
            <a:endParaRPr lang="vi-VN" dirty="0"/>
          </a:p>
          <a:p>
            <a:r>
              <a:rPr lang="vi-VN" dirty="0"/>
              <a:t>SRL dịch phải </a:t>
            </a:r>
            <a:r>
              <a:rPr lang="vi-VN" i="1" dirty="0"/>
              <a:t>i</a:t>
            </a:r>
            <a:r>
              <a:rPr lang="vi-VN" dirty="0"/>
              <a:t> bit nghĩa là chia cho 2</a:t>
            </a:r>
            <a:r>
              <a:rPr lang="vi-VN" i="1" baseline="30000" dirty="0"/>
              <a:t>i</a:t>
            </a:r>
            <a:r>
              <a:rPr lang="vi-VN" i="1" dirty="0"/>
              <a:t> </a:t>
            </a:r>
            <a:r>
              <a:rPr lang="vi-VN" dirty="0"/>
              <a:t>(chỉ áp dụng với không dấu)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Bảng trên slide trình bày một số lệnh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vi-VN" dirty="0"/>
              <a:t>thường dùng (MIPS còn nhiều lệnh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vi-VN" dirty="0"/>
              <a:t>khác)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2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Bảng trên slide trình bày một số lệnh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vi-VN" dirty="0"/>
              <a:t> thường dùng (MIPS còn nhiều lệnh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vi-VN" dirty="0"/>
              <a:t>khác)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1325563"/>
          </a:xfrm>
          <a:solidFill>
            <a:srgbClr val="0070C0"/>
          </a:solidFill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3700" y="6356349"/>
            <a:ext cx="2774503" cy="365125"/>
          </a:xfrm>
          <a:solidFill>
            <a:srgbClr val="0070C0"/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2AE218-371A-43D2-B319-7311F80807B5}"/>
              </a:ext>
            </a:extLst>
          </p:cNvPr>
          <p:cNvSpPr txBox="1">
            <a:spLocks/>
          </p:cNvSpPr>
          <p:nvPr userDrawn="1"/>
        </p:nvSpPr>
        <p:spPr>
          <a:xfrm>
            <a:off x="3168203" y="6356349"/>
            <a:ext cx="5880994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IT012 –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II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4CDDF9-9C66-4D7D-BC67-8BDD21A6D2F2}"/>
              </a:ext>
            </a:extLst>
          </p:cNvPr>
          <p:cNvSpPr txBox="1">
            <a:spLocks/>
          </p:cNvSpPr>
          <p:nvPr userDrawn="1"/>
        </p:nvSpPr>
        <p:spPr>
          <a:xfrm>
            <a:off x="9049197" y="6356349"/>
            <a:ext cx="2774503" cy="36512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18/09/2014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18/09/2014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74671"/>
            <a:ext cx="12192000" cy="2908658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IT012 – TỔ CHỨC VÀ CẤU TRÚC MÁY TÍNH II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CH</a:t>
            </a:r>
            <a:r>
              <a:rPr lang="vi-VN" sz="6700" b="1" dirty="0">
                <a:solidFill>
                  <a:schemeClr val="bg1"/>
                </a:solidFill>
              </a:rPr>
              <a:t>Ư</a:t>
            </a:r>
            <a:r>
              <a:rPr lang="en-US" sz="6700" b="1" dirty="0">
                <a:solidFill>
                  <a:schemeClr val="bg1"/>
                </a:solidFill>
              </a:rPr>
              <a:t>ƠNG 6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KIẾN TRÚC TẬP LỆNH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3C501-9AE8-42EF-8AC0-ACF0F1C6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01"/>
          <a:stretch/>
        </p:blipFill>
        <p:spPr bwMode="auto">
          <a:xfrm>
            <a:off x="1" y="1"/>
            <a:ext cx="1663699" cy="16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UIT Web Transparent">
            <a:extLst>
              <a:ext uri="{FF2B5EF4-FFF2-40B4-BE49-F238E27FC236}">
                <a16:creationId xmlns:a16="http://schemas.microsoft.com/office/drawing/2014/main" id="{1C195F45-F07A-48D1-B62C-A60DC67A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07"/>
          <a:stretch/>
        </p:blipFill>
        <p:spPr bwMode="auto">
          <a:xfrm>
            <a:off x="10115549" y="0"/>
            <a:ext cx="20764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73785-3917-4FA7-8CE0-298C8461DB68}"/>
              </a:ext>
            </a:extLst>
          </p:cNvPr>
          <p:cNvSpPr txBox="1"/>
          <p:nvPr/>
        </p:nvSpPr>
        <p:spPr>
          <a:xfrm>
            <a:off x="1827267" y="254347"/>
            <a:ext cx="85374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NGHỆ THÔNG TIN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MÁY TÍNH</a:t>
            </a:r>
          </a:p>
        </p:txBody>
      </p:sp>
    </p:spTree>
    <p:extLst>
      <p:ext uri="{BB962C8B-B14F-4D97-AF65-F5344CB8AC3E}">
        <p14:creationId xmlns:p14="http://schemas.microsoft.com/office/powerpoint/2010/main" val="26046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D31E-BE6A-4AC9-94D2-83C3AC227D84}"/>
              </a:ext>
            </a:extLst>
          </p:cNvPr>
          <p:cNvSpPr/>
          <p:nvPr/>
        </p:nvSpPr>
        <p:spPr>
          <a:xfrm>
            <a:off x="6512874" y="3791466"/>
            <a:ext cx="719989" cy="78053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7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393700" y="2649754"/>
          <a:ext cx="3197471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393699" y="1921615"/>
            <a:ext cx="375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4583968" y="3846880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8198349" y="2620443"/>
          <a:ext cx="3197471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8040083" y="1892304"/>
            <a:ext cx="375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591171" y="4431655"/>
            <a:ext cx="2517530" cy="78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4360985" y="2989385"/>
            <a:ext cx="465027" cy="85749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5689600" y="3530600"/>
            <a:ext cx="3605824" cy="460829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9464040" y="3200400"/>
            <a:ext cx="1931780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9464040" y="3193762"/>
            <a:ext cx="1931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0x8084</a:t>
            </a:r>
          </a:p>
        </p:txBody>
      </p:sp>
    </p:spTree>
    <p:extLst>
      <p:ext uri="{BB962C8B-B14F-4D97-AF65-F5344CB8AC3E}">
        <p14:creationId xmlns:p14="http://schemas.microsoft.com/office/powerpoint/2010/main" val="7867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 animBg="1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690688"/>
            <a:ext cx="7332745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số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học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luận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lý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điều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khiển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Chương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hợp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ngữ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DBF90-7AD5-4463-82FE-39083DE5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6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5427-D8B9-448D-B79E-0E95EC02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(1/4)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4810E-FEE6-475B-850B-6184B55E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3C3B743A-D198-4644-B818-22B9B2467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40658"/>
              </p:ext>
            </p:extLst>
          </p:nvPr>
        </p:nvGraphicFramePr>
        <p:xfrm>
          <a:off x="1902279" y="2609848"/>
          <a:ext cx="8387442" cy="2827340"/>
        </p:xfrm>
        <a:graphic>
          <a:graphicData uri="http://schemas.openxmlformats.org/drawingml/2006/table">
            <a:tbl>
              <a:tblPr/>
              <a:tblGrid>
                <a:gridCol w="3270350">
                  <a:extLst>
                    <a:ext uri="{9D8B030D-6E8A-4147-A177-3AD203B41FA5}">
                      <a16:colId xmlns:a16="http://schemas.microsoft.com/office/drawing/2014/main" val="3649055853"/>
                    </a:ext>
                  </a:extLst>
                </a:gridCol>
                <a:gridCol w="3377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899">
                  <a:extLst>
                    <a:ext uri="{9D8B030D-6E8A-4147-A177-3AD203B41FA5}">
                      <a16:colId xmlns:a16="http://schemas.microsoft.com/office/drawing/2014/main" val="511114127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 </a:t>
                      </a:r>
                      <a:r>
                        <a:rPr kumimoji="0" lang="en-A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dạng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2947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6751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095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nửa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0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(2/4) – </a:t>
            </a:r>
            <a:r>
              <a:rPr lang="en-US" dirty="0" err="1"/>
              <a:t>Loại</a:t>
            </a:r>
            <a:r>
              <a:rPr lang="en-US" dirty="0"/>
              <a:t>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639604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2161928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4571266" y="2919268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100011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9468340" y="5827731"/>
            <a:ext cx="2355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0x4E48FFF8</a:t>
            </a:r>
          </a:p>
        </p:txBody>
      </p:sp>
    </p:spTree>
    <p:extLst>
      <p:ext uri="{BB962C8B-B14F-4D97-AF65-F5344CB8AC3E}">
        <p14:creationId xmlns:p14="http://schemas.microsoft.com/office/powerpoint/2010/main" val="4332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CCDC03-1D92-4EEF-AD58-B2C872A071E6}"/>
              </a:ext>
            </a:extLst>
          </p:cNvPr>
          <p:cNvSpPr/>
          <p:nvPr/>
        </p:nvSpPr>
        <p:spPr>
          <a:xfrm>
            <a:off x="5982054" y="4288883"/>
            <a:ext cx="541484" cy="5847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9841D-583C-4BDF-9F2F-DB4997E4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365126"/>
            <a:ext cx="11430000" cy="897618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(3/4) - </a:t>
            </a:r>
            <a:r>
              <a:rPr lang="en-US" dirty="0" err="1"/>
              <a:t>lw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9349-2122-4341-867E-F726A860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662F64-D8AB-4A7C-BE69-A23DAECE39B1}"/>
              </a:ext>
            </a:extLst>
          </p:cNvPr>
          <p:cNvGraphicFramePr>
            <a:graphicFrameLocks noGrp="1"/>
          </p:cNvGraphicFramePr>
          <p:nvPr/>
        </p:nvGraphicFramePr>
        <p:xfrm>
          <a:off x="432518" y="4536661"/>
          <a:ext cx="337022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5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51097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0xFA0101FA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847707-0E66-41F5-B733-B0C88196B2F6}"/>
              </a:ext>
            </a:extLst>
          </p:cNvPr>
          <p:cNvSpPr txBox="1"/>
          <p:nvPr/>
        </p:nvSpPr>
        <p:spPr>
          <a:xfrm>
            <a:off x="232229" y="3910722"/>
            <a:ext cx="38391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A9A3E2-79C5-4C4C-8969-A5D17A99C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1615"/>
              </p:ext>
            </p:extLst>
          </p:nvPr>
        </p:nvGraphicFramePr>
        <p:xfrm>
          <a:off x="6523538" y="2006008"/>
          <a:ext cx="52359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371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772229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0x9ABCDEF0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0xCAFEBABA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CDCA89-073C-4721-895C-75F619E31CAB}"/>
              </a:ext>
            </a:extLst>
          </p:cNvPr>
          <p:cNvSpPr txBox="1"/>
          <p:nvPr/>
        </p:nvSpPr>
        <p:spPr>
          <a:xfrm>
            <a:off x="7667907" y="1394599"/>
            <a:ext cx="2627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17C40-041E-402D-925D-CBB839A315CB}"/>
              </a:ext>
            </a:extLst>
          </p:cNvPr>
          <p:cNvSpPr txBox="1"/>
          <p:nvPr/>
        </p:nvSpPr>
        <p:spPr>
          <a:xfrm>
            <a:off x="4753064" y="4244272"/>
            <a:ext cx="2711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B7BA78-EA92-451A-A0D5-53641FB0B2D2}"/>
              </a:ext>
            </a:extLst>
          </p:cNvPr>
          <p:cNvCxnSpPr>
            <a:cxnSpLocks/>
          </p:cNvCxnSpPr>
          <p:nvPr/>
        </p:nvCxnSpPr>
        <p:spPr>
          <a:xfrm flipV="1">
            <a:off x="3943244" y="4829047"/>
            <a:ext cx="2716493" cy="966935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492515D8-A2C0-48E0-88F1-E7B071CD590C}"/>
              </a:ext>
            </a:extLst>
          </p:cNvPr>
          <p:cNvSpPr/>
          <p:nvPr/>
        </p:nvSpPr>
        <p:spPr>
          <a:xfrm>
            <a:off x="4288037" y="3921108"/>
            <a:ext cx="465027" cy="54898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7718F320-86A3-4633-8689-16CA9D099A69}"/>
              </a:ext>
            </a:extLst>
          </p:cNvPr>
          <p:cNvSpPr/>
          <p:nvPr/>
        </p:nvSpPr>
        <p:spPr>
          <a:xfrm>
            <a:off x="7056854" y="5658469"/>
            <a:ext cx="562708" cy="584775"/>
          </a:xfrm>
          <a:prstGeom prst="mathPlu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889A28-875E-4E5D-87A0-06BEC8C02BEB}"/>
              </a:ext>
            </a:extLst>
          </p:cNvPr>
          <p:cNvCxnSpPr>
            <a:cxnSpLocks/>
          </p:cNvCxnSpPr>
          <p:nvPr/>
        </p:nvCxnSpPr>
        <p:spPr>
          <a:xfrm flipV="1">
            <a:off x="7680995" y="2583543"/>
            <a:ext cx="335684" cy="3446263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7141D-604B-4442-8BD6-61079F398AA7}"/>
              </a:ext>
            </a:extLst>
          </p:cNvPr>
          <p:cNvCxnSpPr>
            <a:stCxn id="20" idx="2"/>
          </p:cNvCxnSpPr>
          <p:nvPr/>
        </p:nvCxnSpPr>
        <p:spPr>
          <a:xfrm>
            <a:off x="6252796" y="4873659"/>
            <a:ext cx="804058" cy="8885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9F89BD-3D72-4165-8DF8-23660C05424B}"/>
              </a:ext>
            </a:extLst>
          </p:cNvPr>
          <p:cNvCxnSpPr>
            <a:cxnSpLocks/>
          </p:cNvCxnSpPr>
          <p:nvPr/>
        </p:nvCxnSpPr>
        <p:spPr>
          <a:xfrm flipV="1">
            <a:off x="3645947" y="5950856"/>
            <a:ext cx="3349474" cy="7450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9E767F-2FC3-4678-A5C0-48A9601B0F51}"/>
              </a:ext>
            </a:extLst>
          </p:cNvPr>
          <p:cNvCxnSpPr>
            <a:cxnSpLocks/>
          </p:cNvCxnSpPr>
          <p:nvPr/>
        </p:nvCxnSpPr>
        <p:spPr>
          <a:xfrm flipH="1" flipV="1">
            <a:off x="5982054" y="4526628"/>
            <a:ext cx="3086995" cy="150303"/>
          </a:xfrm>
          <a:prstGeom prst="line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71243D-9FBB-4790-A487-6575ECB9C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46192"/>
              </p:ext>
            </p:extLst>
          </p:nvPr>
        </p:nvGraphicFramePr>
        <p:xfrm>
          <a:off x="8421022" y="4567791"/>
          <a:ext cx="337022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5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51097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0xFA0101FA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10E97E-2AF5-4780-988B-F8E109B77976}"/>
              </a:ext>
            </a:extLst>
          </p:cNvPr>
          <p:cNvSpPr txBox="1"/>
          <p:nvPr/>
        </p:nvSpPr>
        <p:spPr>
          <a:xfrm>
            <a:off x="8220733" y="3941852"/>
            <a:ext cx="38391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0E244A-DEDC-4AF5-B938-5953FD890F1E}"/>
              </a:ext>
            </a:extLst>
          </p:cNvPr>
          <p:cNvSpPr/>
          <p:nvPr/>
        </p:nvSpPr>
        <p:spPr>
          <a:xfrm>
            <a:off x="9277709" y="4562294"/>
            <a:ext cx="2513538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C40C4D-BEF0-4DBB-BEE8-A3A831B60731}"/>
              </a:ext>
            </a:extLst>
          </p:cNvPr>
          <p:cNvSpPr txBox="1"/>
          <p:nvPr/>
        </p:nvSpPr>
        <p:spPr>
          <a:xfrm>
            <a:off x="9277709" y="4555656"/>
            <a:ext cx="2513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0x12345678</a:t>
            </a:r>
          </a:p>
        </p:txBody>
      </p:sp>
    </p:spTree>
    <p:extLst>
      <p:ext uri="{BB962C8B-B14F-4D97-AF65-F5344CB8AC3E}">
        <p14:creationId xmlns:p14="http://schemas.microsoft.com/office/powerpoint/2010/main" val="38845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21" grpId="0" animBg="1"/>
      <p:bldP spid="22" grpId="0" animBg="1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CCDC03-1D92-4EEF-AD58-B2C872A071E6}"/>
              </a:ext>
            </a:extLst>
          </p:cNvPr>
          <p:cNvSpPr/>
          <p:nvPr/>
        </p:nvSpPr>
        <p:spPr>
          <a:xfrm>
            <a:off x="5982054" y="4288883"/>
            <a:ext cx="541484" cy="5847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9841D-583C-4BDF-9F2F-DB4997E4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365126"/>
            <a:ext cx="11430000" cy="897618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(4/4) - </a:t>
            </a:r>
            <a:r>
              <a:rPr lang="en-US" dirty="0" err="1"/>
              <a:t>sw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9349-2122-4341-867E-F726A860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662F64-D8AB-4A7C-BE69-A23DAECE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23966"/>
              </p:ext>
            </p:extLst>
          </p:nvPr>
        </p:nvGraphicFramePr>
        <p:xfrm>
          <a:off x="432518" y="4536661"/>
          <a:ext cx="337022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5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51097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0xFA0101FA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847707-0E66-41F5-B733-B0C88196B2F6}"/>
              </a:ext>
            </a:extLst>
          </p:cNvPr>
          <p:cNvSpPr txBox="1"/>
          <p:nvPr/>
        </p:nvSpPr>
        <p:spPr>
          <a:xfrm>
            <a:off x="579390" y="3910722"/>
            <a:ext cx="2627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A9A3E2-79C5-4C4C-8969-A5D17A99C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37080"/>
              </p:ext>
            </p:extLst>
          </p:nvPr>
        </p:nvGraphicFramePr>
        <p:xfrm>
          <a:off x="432518" y="2031022"/>
          <a:ext cx="52359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371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772229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0x9ABCDEF0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0xCAFEBABA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CDCA89-073C-4721-895C-75F619E31CAB}"/>
              </a:ext>
            </a:extLst>
          </p:cNvPr>
          <p:cNvSpPr txBox="1"/>
          <p:nvPr/>
        </p:nvSpPr>
        <p:spPr>
          <a:xfrm>
            <a:off x="1576887" y="1419613"/>
            <a:ext cx="2627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9C9848-3EE3-4619-B305-828039FE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33615"/>
              </p:ext>
            </p:extLst>
          </p:nvPr>
        </p:nvGraphicFramePr>
        <p:xfrm>
          <a:off x="6523537" y="2004388"/>
          <a:ext cx="52359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371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772229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0x9ABCDEF0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0xCAFEBABA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EBA4A1-C360-44E4-91F0-6CD48740D13C}"/>
              </a:ext>
            </a:extLst>
          </p:cNvPr>
          <p:cNvSpPr txBox="1"/>
          <p:nvPr/>
        </p:nvSpPr>
        <p:spPr>
          <a:xfrm>
            <a:off x="7667906" y="1392979"/>
            <a:ext cx="2627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17C40-041E-402D-925D-CBB839A315CB}"/>
              </a:ext>
            </a:extLst>
          </p:cNvPr>
          <p:cNvSpPr txBox="1"/>
          <p:nvPr/>
        </p:nvSpPr>
        <p:spPr>
          <a:xfrm>
            <a:off x="4753064" y="4244272"/>
            <a:ext cx="2711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B7BA78-EA92-451A-A0D5-53641FB0B2D2}"/>
              </a:ext>
            </a:extLst>
          </p:cNvPr>
          <p:cNvCxnSpPr>
            <a:cxnSpLocks/>
          </p:cNvCxnSpPr>
          <p:nvPr/>
        </p:nvCxnSpPr>
        <p:spPr>
          <a:xfrm flipV="1">
            <a:off x="3943244" y="4829047"/>
            <a:ext cx="2716493" cy="966935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492515D8-A2C0-48E0-88F1-E7B071CD590C}"/>
              </a:ext>
            </a:extLst>
          </p:cNvPr>
          <p:cNvSpPr/>
          <p:nvPr/>
        </p:nvSpPr>
        <p:spPr>
          <a:xfrm>
            <a:off x="4288037" y="3921108"/>
            <a:ext cx="465027" cy="54898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7718F320-86A3-4633-8689-16CA9D099A69}"/>
              </a:ext>
            </a:extLst>
          </p:cNvPr>
          <p:cNvSpPr/>
          <p:nvPr/>
        </p:nvSpPr>
        <p:spPr>
          <a:xfrm>
            <a:off x="7056854" y="5658469"/>
            <a:ext cx="562708" cy="584775"/>
          </a:xfrm>
          <a:prstGeom prst="mathPlu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889A28-875E-4E5D-87A0-06BEC8C02BEB}"/>
              </a:ext>
            </a:extLst>
          </p:cNvPr>
          <p:cNvCxnSpPr>
            <a:cxnSpLocks/>
          </p:cNvCxnSpPr>
          <p:nvPr/>
        </p:nvCxnSpPr>
        <p:spPr>
          <a:xfrm flipV="1">
            <a:off x="7680995" y="2583543"/>
            <a:ext cx="335684" cy="3446263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7141D-604B-4442-8BD6-61079F398AA7}"/>
              </a:ext>
            </a:extLst>
          </p:cNvPr>
          <p:cNvCxnSpPr>
            <a:stCxn id="20" idx="2"/>
          </p:cNvCxnSpPr>
          <p:nvPr/>
        </p:nvCxnSpPr>
        <p:spPr>
          <a:xfrm>
            <a:off x="6252796" y="4873659"/>
            <a:ext cx="804058" cy="8885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9F89BD-3D72-4165-8DF8-23660C05424B}"/>
              </a:ext>
            </a:extLst>
          </p:cNvPr>
          <p:cNvCxnSpPr>
            <a:cxnSpLocks/>
          </p:cNvCxnSpPr>
          <p:nvPr/>
        </p:nvCxnSpPr>
        <p:spPr>
          <a:xfrm flipV="1">
            <a:off x="3645947" y="5950856"/>
            <a:ext cx="3349474" cy="7450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9E767F-2FC3-4678-A5C0-48A9601B0F51}"/>
              </a:ext>
            </a:extLst>
          </p:cNvPr>
          <p:cNvCxnSpPr>
            <a:cxnSpLocks/>
          </p:cNvCxnSpPr>
          <p:nvPr/>
        </p:nvCxnSpPr>
        <p:spPr>
          <a:xfrm flipH="1">
            <a:off x="3943244" y="4721902"/>
            <a:ext cx="1468205" cy="15175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23C8667-B174-4CA2-96BC-F034B1522F6B}"/>
              </a:ext>
            </a:extLst>
          </p:cNvPr>
          <p:cNvSpPr/>
          <p:nvPr/>
        </p:nvSpPr>
        <p:spPr>
          <a:xfrm>
            <a:off x="9001664" y="1984392"/>
            <a:ext cx="2757818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C7706F-99FF-4971-A404-1D49C1ACAD9F}"/>
              </a:ext>
            </a:extLst>
          </p:cNvPr>
          <p:cNvSpPr txBox="1"/>
          <p:nvPr/>
        </p:nvSpPr>
        <p:spPr>
          <a:xfrm>
            <a:off x="9001664" y="1977754"/>
            <a:ext cx="2757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0xFA0101FA</a:t>
            </a:r>
          </a:p>
        </p:txBody>
      </p:sp>
    </p:spTree>
    <p:extLst>
      <p:ext uri="{BB962C8B-B14F-4D97-AF65-F5344CB8AC3E}">
        <p14:creationId xmlns:p14="http://schemas.microsoft.com/office/powerpoint/2010/main" val="201673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21" grpId="0" animBg="1"/>
      <p:bldP spid="22" grpId="0" animBg="1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690688"/>
            <a:ext cx="7332745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số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học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luận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lý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truyền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dữ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liệu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Chương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hợp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ngữ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DBF90-7AD5-4463-82FE-39083DE5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CA7E-03D8-4204-B4C3-C275D82A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(1/7)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A2E60-E635-42AE-98B4-7913F33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990C8C2E-D61E-4FEF-BA93-8819EDC33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33901"/>
              </p:ext>
            </p:extLst>
          </p:nvPr>
        </p:nvGraphicFramePr>
        <p:xfrm>
          <a:off x="1902279" y="2138360"/>
          <a:ext cx="8387442" cy="2827340"/>
        </p:xfrm>
        <a:graphic>
          <a:graphicData uri="http://schemas.openxmlformats.org/drawingml/2006/table">
            <a:tbl>
              <a:tblPr/>
              <a:tblGrid>
                <a:gridCol w="3270350">
                  <a:extLst>
                    <a:ext uri="{9D8B030D-6E8A-4147-A177-3AD203B41FA5}">
                      <a16:colId xmlns:a16="http://schemas.microsoft.com/office/drawing/2014/main" val="3649055853"/>
                    </a:ext>
                  </a:extLst>
                </a:gridCol>
                <a:gridCol w="3377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899">
                  <a:extLst>
                    <a:ext uri="{9D8B030D-6E8A-4147-A177-3AD203B41FA5}">
                      <a16:colId xmlns:a16="http://schemas.microsoft.com/office/drawing/2014/main" val="511114127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 </a:t>
                      </a:r>
                      <a:r>
                        <a:rPr kumimoji="0" lang="en-A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dạng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2947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bne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6751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nhãn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095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3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(2/7) - </a:t>
            </a:r>
            <a:r>
              <a:rPr lang="en-US" dirty="0" err="1"/>
              <a:t>slti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639604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2161928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4571266" y="2919268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86976"/>
              </p:ext>
            </p:extLst>
          </p:nvPr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slti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73398"/>
              </p:ext>
            </p:extLst>
          </p:nvPr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81485"/>
              </p:ext>
            </p:extLst>
          </p:nvPr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001010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9417534" y="5827731"/>
            <a:ext cx="2406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0x2A48FFF8</a:t>
            </a:r>
          </a:p>
        </p:txBody>
      </p:sp>
    </p:spTree>
    <p:extLst>
      <p:ext uri="{BB962C8B-B14F-4D97-AF65-F5344CB8AC3E}">
        <p14:creationId xmlns:p14="http://schemas.microsoft.com/office/powerpoint/2010/main" val="4839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D31E-BE6A-4AC9-94D2-83C3AC227D84}"/>
              </a:ext>
            </a:extLst>
          </p:cNvPr>
          <p:cNvSpPr/>
          <p:nvPr/>
        </p:nvSpPr>
        <p:spPr>
          <a:xfrm>
            <a:off x="6614474" y="3791466"/>
            <a:ext cx="719989" cy="78053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(3/7) – </a:t>
            </a:r>
            <a:r>
              <a:rPr lang="en-US" dirty="0" err="1"/>
              <a:t>slti</a:t>
            </a:r>
            <a:r>
              <a:rPr lang="en-US" dirty="0"/>
              <a:t>/</a:t>
            </a:r>
            <a:r>
              <a:rPr lang="en-US" dirty="0" err="1"/>
              <a:t>sltu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08741"/>
              </p:ext>
            </p:extLst>
          </p:nvPr>
        </p:nvGraphicFramePr>
        <p:xfrm>
          <a:off x="393700" y="2649754"/>
          <a:ext cx="3197471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393699" y="1921615"/>
            <a:ext cx="375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4583968" y="3846880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99503"/>
              </p:ext>
            </p:extLst>
          </p:nvPr>
        </p:nvGraphicFramePr>
        <p:xfrm>
          <a:off x="8198349" y="2620443"/>
          <a:ext cx="3197471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8040083" y="1892304"/>
            <a:ext cx="375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3591171" y="4431655"/>
            <a:ext cx="2792044" cy="78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4360985" y="2989385"/>
            <a:ext cx="465027" cy="85749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5943600" y="3530600"/>
            <a:ext cx="3351824" cy="478692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9464040" y="3200400"/>
            <a:ext cx="1931780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9464040" y="3193762"/>
            <a:ext cx="1931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D11CF-804E-4E81-89E9-4C7F504A229A}"/>
              </a:ext>
            </a:extLst>
          </p:cNvPr>
          <p:cNvSpPr txBox="1"/>
          <p:nvPr/>
        </p:nvSpPr>
        <p:spPr>
          <a:xfrm>
            <a:off x="4899875" y="5628781"/>
            <a:ext cx="23909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0xFFFFFFF8</a:t>
            </a:r>
            <a:endParaRPr lang="en-US" sz="3200" dirty="0"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6C827-020A-404C-B622-6B42FFC37F26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6095329" y="4572000"/>
            <a:ext cx="879140" cy="1056781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F902EA-5753-4DEE-A014-15095A0BD1B2}"/>
              </a:ext>
            </a:extLst>
          </p:cNvPr>
          <p:cNvSpPr txBox="1"/>
          <p:nvPr/>
        </p:nvSpPr>
        <p:spPr>
          <a:xfrm>
            <a:off x="4593498" y="2490746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sltiu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836C4-73E0-47A0-B999-5712FC4E83BB}"/>
              </a:ext>
            </a:extLst>
          </p:cNvPr>
          <p:cNvSpPr/>
          <p:nvPr/>
        </p:nvSpPr>
        <p:spPr>
          <a:xfrm>
            <a:off x="9464040" y="2627081"/>
            <a:ext cx="1931780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336F1-8204-4794-B2BF-782028F6C694}"/>
              </a:ext>
            </a:extLst>
          </p:cNvPr>
          <p:cNvSpPr txBox="1"/>
          <p:nvPr/>
        </p:nvSpPr>
        <p:spPr>
          <a:xfrm>
            <a:off x="9464040" y="2620443"/>
            <a:ext cx="1931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</a:t>
            </a:r>
          </a:p>
        </p:txBody>
      </p:sp>
    </p:spTree>
    <p:extLst>
      <p:ext uri="{BB962C8B-B14F-4D97-AF65-F5344CB8AC3E}">
        <p14:creationId xmlns:p14="http://schemas.microsoft.com/office/powerpoint/2010/main" val="3657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 animBg="1"/>
      <p:bldP spid="22" grpId="0" animBg="1"/>
      <p:bldP spid="23" grpId="0"/>
      <p:bldP spid="20" grpId="0"/>
      <p:bldP spid="17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690688"/>
            <a:ext cx="7332745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DBF90-7AD5-4463-82FE-39083DE5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365125"/>
            <a:ext cx="11430000" cy="90690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(4/7)</a:t>
            </a:r>
            <a:r>
              <a:rPr lang="vi-VN" dirty="0"/>
              <a:t> – </a:t>
            </a:r>
            <a:r>
              <a:rPr lang="en-US" dirty="0" err="1"/>
              <a:t>beq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9938"/>
              </p:ext>
            </p:extLst>
          </p:nvPr>
        </p:nvGraphicFramePr>
        <p:xfrm>
          <a:off x="393700" y="131443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639604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2161928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024415" y="2472678"/>
            <a:ext cx="61685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07291"/>
              </p:ext>
            </p:extLst>
          </p:nvPr>
        </p:nvGraphicFramePr>
        <p:xfrm>
          <a:off x="393700" y="4244280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= PC + 4 + {</a:t>
                      </a:r>
                      <a:r>
                        <a:rPr lang="en-US" sz="29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extS</a:t>
                      </a:r>
                      <a:r>
                        <a:rPr lang="en-US" sz="29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9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29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&lt;&lt; 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34384"/>
              </p:ext>
            </p:extLst>
          </p:nvPr>
        </p:nvGraphicFramePr>
        <p:xfrm>
          <a:off x="393700" y="5006850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0000000001111111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685143" y="5771574"/>
            <a:ext cx="6757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000100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0000000001111111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9442935" y="5771573"/>
            <a:ext cx="2355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0x1248007F</a:t>
            </a:r>
          </a:p>
        </p:txBody>
      </p:sp>
    </p:spTree>
    <p:extLst>
      <p:ext uri="{BB962C8B-B14F-4D97-AF65-F5344CB8AC3E}">
        <p14:creationId xmlns:p14="http://schemas.microsoft.com/office/powerpoint/2010/main" val="37366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1201F74-691C-4A63-A9F4-F73F21FD1E37}"/>
              </a:ext>
            </a:extLst>
          </p:cNvPr>
          <p:cNvSpPr/>
          <p:nvPr/>
        </p:nvSpPr>
        <p:spPr>
          <a:xfrm>
            <a:off x="1156597" y="4572049"/>
            <a:ext cx="2206171" cy="17586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6DA85-90A7-4EB3-843A-559E06CBFA7D}"/>
              </a:ext>
            </a:extLst>
          </p:cNvPr>
          <p:cNvSpPr txBox="1"/>
          <p:nvPr/>
        </p:nvSpPr>
        <p:spPr>
          <a:xfrm>
            <a:off x="3362768" y="3270346"/>
            <a:ext cx="55764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(5/7)</a:t>
            </a:r>
            <a:r>
              <a:rPr lang="vi-VN" dirty="0"/>
              <a:t> – </a:t>
            </a:r>
            <a:r>
              <a:rPr lang="en-US" dirty="0" err="1"/>
              <a:t>beq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72190"/>
              </p:ext>
            </p:extLst>
          </p:nvPr>
        </p:nvGraphicFramePr>
        <p:xfrm>
          <a:off x="431712" y="3999632"/>
          <a:ext cx="2774503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956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892547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99487"/>
              </p:ext>
            </p:extLst>
          </p:nvPr>
        </p:nvGraphicFramePr>
        <p:xfrm>
          <a:off x="392894" y="1905336"/>
          <a:ext cx="4302202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131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0807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3362768" y="3859785"/>
            <a:ext cx="3003353" cy="206138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5255702" y="2448654"/>
            <a:ext cx="465027" cy="85749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V="1">
            <a:off x="3362768" y="3859785"/>
            <a:ext cx="3785868" cy="1013451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BFAC17-FE56-4070-9B52-CC9B77A202A2}"/>
              </a:ext>
            </a:extLst>
          </p:cNvPr>
          <p:cNvSpPr/>
          <p:nvPr/>
        </p:nvSpPr>
        <p:spPr>
          <a:xfrm>
            <a:off x="5255702" y="4783382"/>
            <a:ext cx="6567990" cy="152760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0x2021 – 0x08 = 0x2019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0x2019 ≠ 0 -&gt; PC = PC +4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416629-7AF9-4C03-B544-F5F18AB7225F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3362768" y="5451362"/>
            <a:ext cx="1892934" cy="958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B11317B-98AC-47C8-BCDA-C8A9E7604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46604"/>
              </p:ext>
            </p:extLst>
          </p:nvPr>
        </p:nvGraphicFramePr>
        <p:xfrm>
          <a:off x="7496904" y="1915191"/>
          <a:ext cx="4302202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131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0807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9891912" y="1906618"/>
            <a:ext cx="1931780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9891912" y="1909536"/>
            <a:ext cx="1931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5C30D3-43EE-40BC-B799-A29F8D57EB53}"/>
              </a:ext>
            </a:extLst>
          </p:cNvPr>
          <p:cNvSpPr txBox="1"/>
          <p:nvPr/>
        </p:nvSpPr>
        <p:spPr>
          <a:xfrm>
            <a:off x="392894" y="3361589"/>
            <a:ext cx="2627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3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8" grpId="0" animBg="1"/>
      <p:bldP spid="26" grpId="0" animBg="1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1201F74-691C-4A63-A9F4-F73F21FD1E37}"/>
              </a:ext>
            </a:extLst>
          </p:cNvPr>
          <p:cNvSpPr/>
          <p:nvPr/>
        </p:nvSpPr>
        <p:spPr>
          <a:xfrm>
            <a:off x="1156597" y="4572049"/>
            <a:ext cx="2206171" cy="175862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6DA85-90A7-4EB3-843A-559E06CBFA7D}"/>
              </a:ext>
            </a:extLst>
          </p:cNvPr>
          <p:cNvSpPr txBox="1"/>
          <p:nvPr/>
        </p:nvSpPr>
        <p:spPr>
          <a:xfrm>
            <a:off x="3362768" y="3270346"/>
            <a:ext cx="55764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(6/7)</a:t>
            </a:r>
            <a:r>
              <a:rPr lang="vi-VN" dirty="0"/>
              <a:t> – </a:t>
            </a:r>
            <a:r>
              <a:rPr lang="en-US" dirty="0" err="1"/>
              <a:t>bne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431712" y="3999632"/>
          <a:ext cx="2774503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956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892547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392894" y="1905336"/>
          <a:ext cx="4302202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131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0807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3362768" y="3859785"/>
            <a:ext cx="3003353" cy="206138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5255702" y="2448654"/>
            <a:ext cx="465027" cy="85749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V="1">
            <a:off x="3362768" y="3859785"/>
            <a:ext cx="3785868" cy="1013451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BFAC17-FE56-4070-9B52-CC9B77A202A2}"/>
              </a:ext>
            </a:extLst>
          </p:cNvPr>
          <p:cNvSpPr/>
          <p:nvPr/>
        </p:nvSpPr>
        <p:spPr>
          <a:xfrm>
            <a:off x="4695096" y="4783382"/>
            <a:ext cx="7128596" cy="152760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0x2021 – 0x08 = 0x2019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0x2019 ≠ 0 -&gt; PC = 0x400200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416629-7AF9-4C03-B544-F5F18AB7225F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362768" y="5451362"/>
            <a:ext cx="1332328" cy="958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B11317B-98AC-47C8-BCDA-C8A9E7604449}"/>
              </a:ext>
            </a:extLst>
          </p:cNvPr>
          <p:cNvGraphicFramePr>
            <a:graphicFrameLocks noGrp="1"/>
          </p:cNvGraphicFramePr>
          <p:nvPr/>
        </p:nvGraphicFramePr>
        <p:xfrm>
          <a:off x="7496904" y="1915191"/>
          <a:ext cx="4302202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131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0807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9891912" y="1906618"/>
            <a:ext cx="1931780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9891912" y="1909536"/>
            <a:ext cx="1931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5C30D3-43EE-40BC-B799-A29F8D57EB53}"/>
              </a:ext>
            </a:extLst>
          </p:cNvPr>
          <p:cNvSpPr txBox="1"/>
          <p:nvPr/>
        </p:nvSpPr>
        <p:spPr>
          <a:xfrm>
            <a:off x="392894" y="3361589"/>
            <a:ext cx="2627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8" grpId="0" animBg="1"/>
      <p:bldP spid="26" grpId="0" animBg="1"/>
      <p:bldP spid="2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E89E-A137-4CF7-B0B7-6749C6C1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(7/7) – j/</a:t>
            </a:r>
            <a:r>
              <a:rPr lang="en-US" dirty="0" err="1"/>
              <a:t>jr</a:t>
            </a:r>
            <a:r>
              <a:rPr lang="en-US" dirty="0"/>
              <a:t>/</a:t>
            </a:r>
            <a:r>
              <a:rPr lang="en-US" dirty="0" err="1"/>
              <a:t>jal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9AF0D-E5EB-4893-84F5-F7E04A6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103A9-A476-4FEC-BEC0-33CE0B6148A4}"/>
              </a:ext>
            </a:extLst>
          </p:cNvPr>
          <p:cNvSpPr txBox="1"/>
          <p:nvPr/>
        </p:nvSpPr>
        <p:spPr>
          <a:xfrm>
            <a:off x="1322614" y="1701689"/>
            <a:ext cx="380728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   </a:t>
            </a:r>
            <a:r>
              <a: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96392D-DDC4-4547-8F10-1F85DC1BD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68611"/>
              </p:ext>
            </p:extLst>
          </p:nvPr>
        </p:nvGraphicFramePr>
        <p:xfrm>
          <a:off x="5796225" y="1708472"/>
          <a:ext cx="48228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516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02935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  <a:gridCol w="2092942">
                  <a:extLst>
                    <a:ext uri="{9D8B030D-6E8A-4147-A177-3AD203B41FA5}">
                      <a16:colId xmlns:a16="http://schemas.microsoft.com/office/drawing/2014/main" val="29037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EEF794-4410-40C3-9FE3-DE2F1518A7A0}"/>
              </a:ext>
            </a:extLst>
          </p:cNvPr>
          <p:cNvSpPr txBox="1"/>
          <p:nvPr/>
        </p:nvSpPr>
        <p:spPr>
          <a:xfrm>
            <a:off x="1322613" y="3225804"/>
            <a:ext cx="3807289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0x400204: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0x400400:</a:t>
            </a:r>
            <a:r>
              <a: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F0B7-1C9C-4F0D-AFC5-10ED14530305}"/>
              </a:ext>
            </a:extLst>
          </p:cNvPr>
          <p:cNvSpPr txBox="1"/>
          <p:nvPr/>
        </p:nvSpPr>
        <p:spPr>
          <a:xfrm>
            <a:off x="1322613" y="4757661"/>
            <a:ext cx="380728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0x400404: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0x400800:</a:t>
            </a:r>
            <a:r>
              <a:rPr lang="en-US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8F9B22-5C51-4674-AA08-932F1E5A1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63579"/>
              </p:ext>
            </p:extLst>
          </p:nvPr>
        </p:nvGraphicFramePr>
        <p:xfrm>
          <a:off x="5796225" y="3214921"/>
          <a:ext cx="4822810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516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02935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  <a:gridCol w="2092942">
                  <a:extLst>
                    <a:ext uri="{9D8B030D-6E8A-4147-A177-3AD203B41FA5}">
                      <a16:colId xmlns:a16="http://schemas.microsoft.com/office/drawing/2014/main" val="29037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8575DB6-6CAE-433A-B8C6-C6F055071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4657"/>
              </p:ext>
            </p:extLst>
          </p:nvPr>
        </p:nvGraphicFramePr>
        <p:xfrm>
          <a:off x="5713884" y="4598617"/>
          <a:ext cx="491966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527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97165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  <a:gridCol w="2134974">
                  <a:extLst>
                    <a:ext uri="{9D8B030D-6E8A-4147-A177-3AD203B41FA5}">
                      <a16:colId xmlns:a16="http://schemas.microsoft.com/office/drawing/2014/main" val="29037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0x400404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0x400408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75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690688"/>
            <a:ext cx="7332745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số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học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luận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lý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truyền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dữ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liệu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điều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khiển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DBF90-7AD5-4463-82FE-39083DE5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0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944C-C2FD-423D-8E07-B0D64E6C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 </a:t>
            </a:r>
            <a:r>
              <a:rPr lang="en-US" sz="4000" dirty="0" err="1"/>
              <a:t>Chương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</a:t>
            </a:r>
            <a:r>
              <a:rPr lang="en-US" sz="4000" dirty="0" err="1"/>
              <a:t>hợp</a:t>
            </a:r>
            <a:r>
              <a:rPr lang="en-US" sz="4000" dirty="0"/>
              <a:t> </a:t>
            </a:r>
            <a:r>
              <a:rPr lang="en-US" sz="4000" dirty="0" err="1"/>
              <a:t>ngữ</a:t>
            </a:r>
            <a:r>
              <a:rPr lang="en-US" sz="4000" dirty="0"/>
              <a:t> - </a:t>
            </a:r>
            <a:r>
              <a:rPr lang="en-US" sz="4000" dirty="0" err="1"/>
              <a:t>Cấu</a:t>
            </a:r>
            <a:r>
              <a:rPr lang="en-US" sz="4000" dirty="0"/>
              <a:t> </a:t>
            </a:r>
            <a:r>
              <a:rPr lang="en-US" sz="4000" dirty="0" err="1"/>
              <a:t>trúc</a:t>
            </a:r>
            <a:r>
              <a:rPr lang="en-US" sz="4000" dirty="0"/>
              <a:t> </a:t>
            </a:r>
            <a:r>
              <a:rPr lang="en-US" sz="4000" dirty="0" err="1"/>
              <a:t>chương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A54E-C899-40B4-9E7D-CD88928B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ADBB88-3693-414E-BB3C-54F612A8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#</a:t>
            </a:r>
          </a:p>
          <a:p>
            <a:pPr marL="0" indent="0">
              <a:buNone/>
            </a:pPr>
            <a:r>
              <a:rPr lang="en-US" dirty="0"/>
              <a:t>                   .data             #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#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.text              #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main:                               #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#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4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5FFA-E432-4844-AA41-697EF261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-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B64F-88CC-4CAF-B235-C832E553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876B0A-104F-4886-977C-114AFF9E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(17)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0x (0x11)</a:t>
            </a:r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(‘c’)</a:t>
            </a:r>
          </a:p>
          <a:p>
            <a:r>
              <a:rPr lang="en-US" dirty="0" err="1"/>
              <a:t>Chuỗi</a:t>
            </a:r>
            <a:r>
              <a:rPr lang="en-US" dirty="0"/>
              <a:t>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nháy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(“PH002”) </a:t>
            </a:r>
          </a:p>
        </p:txBody>
      </p:sp>
    </p:spTree>
    <p:extLst>
      <p:ext uri="{BB962C8B-B14F-4D97-AF65-F5344CB8AC3E}">
        <p14:creationId xmlns:p14="http://schemas.microsoft.com/office/powerpoint/2010/main" val="387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A512-9AA2-4617-AAC6-8B19B8C4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sz="4400" dirty="0"/>
              <a:t>. </a:t>
            </a:r>
            <a:r>
              <a:rPr lang="en-US" sz="4400" dirty="0" err="1"/>
              <a:t>Chương</a:t>
            </a:r>
            <a:r>
              <a:rPr lang="en-US" sz="4400" dirty="0"/>
              <a:t> </a:t>
            </a:r>
            <a:r>
              <a:rPr lang="en-US" sz="4400" dirty="0" err="1"/>
              <a:t>trình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ngữ</a:t>
            </a:r>
            <a:r>
              <a:rPr lang="en-US" sz="4400" dirty="0"/>
              <a:t> -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dữ</a:t>
            </a:r>
            <a:r>
              <a:rPr lang="en-US" sz="4400" dirty="0"/>
              <a:t> </a:t>
            </a:r>
            <a:r>
              <a:rPr lang="en-US" sz="4400" dirty="0" err="1"/>
              <a:t>liệu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40D2B-6BF8-49D9-80EE-068B1F75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882458-3071-4A68-9022-89AD16E6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[&lt;</a:t>
            </a:r>
            <a:r>
              <a:rPr lang="en-US" dirty="0" err="1"/>
              <a:t>nhãn</a:t>
            </a:r>
            <a:r>
              <a:rPr lang="en-US" dirty="0"/>
              <a:t>&gt;:]   .&lt;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&gt;   &lt;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var1:   .word   3           #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var1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 word </a:t>
            </a:r>
            <a:r>
              <a:rPr lang="en-US" dirty="0" err="1"/>
              <a:t>và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arr1:   .byte    ‘a’, ‘k’   # </a:t>
            </a:r>
            <a:r>
              <a:rPr lang="en-US" dirty="0" err="1"/>
              <a:t>mảng</a:t>
            </a:r>
            <a:r>
              <a:rPr lang="en-US" dirty="0"/>
              <a:t> arr1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1 byte</a:t>
            </a:r>
          </a:p>
          <a:p>
            <a:pPr marL="0" indent="0">
              <a:buNone/>
            </a:pPr>
            <a:r>
              <a:rPr lang="en-US" dirty="0"/>
              <a:t>arr2:   .space   40         # </a:t>
            </a:r>
            <a:r>
              <a:rPr lang="en-US" dirty="0" err="1"/>
              <a:t>mảng</a:t>
            </a:r>
            <a:r>
              <a:rPr lang="en-US" dirty="0"/>
              <a:t> arr2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40 byte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str1:   .</a:t>
            </a:r>
            <a:r>
              <a:rPr lang="en-US" dirty="0" err="1"/>
              <a:t>asciiz</a:t>
            </a:r>
            <a:r>
              <a:rPr lang="en-US" dirty="0"/>
              <a:t>  “</a:t>
            </a:r>
            <a:r>
              <a:rPr lang="en-US" dirty="0" err="1"/>
              <a:t>ahihi</a:t>
            </a:r>
            <a:r>
              <a:rPr lang="en-US" dirty="0"/>
              <a:t>”  # </a:t>
            </a:r>
            <a:r>
              <a:rPr lang="en-US" dirty="0" err="1"/>
              <a:t>chuỗi</a:t>
            </a:r>
            <a:r>
              <a:rPr lang="en-US" dirty="0"/>
              <a:t> str1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6839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690688"/>
            <a:ext cx="7332745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số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học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luận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lý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truyền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dữ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liệu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điều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khiển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Chương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hợp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ngữ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DBF90-7AD5-4463-82FE-39083DE5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8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9A62-8BCE-4C51-B80A-04DE89F1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548C-7859-4339-995D-EBB6D3BC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1" y="1825625"/>
            <a:ext cx="5702300" cy="4351338"/>
          </a:xfrm>
        </p:spPr>
        <p:txBody>
          <a:bodyPr>
            <a:normAutofit/>
          </a:bodyPr>
          <a:lstStyle/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f, g, h,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$s0, $s1, $s2, $s3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$s4.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nằm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$s6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$s7.</a:t>
            </a:r>
          </a:p>
          <a:p>
            <a:pPr marL="457200"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ea typeface="Times New Roman" panose="02020603050405020304" pitchFamily="18" charset="0"/>
              </a:rPr>
              <a:t>Chương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trình</a:t>
            </a:r>
            <a:r>
              <a:rPr lang="en-US" dirty="0">
                <a:ea typeface="Times New Roman" panose="02020603050405020304" pitchFamily="18" charset="0"/>
              </a:rPr>
              <a:t> C </a:t>
            </a:r>
            <a:r>
              <a:rPr lang="en-US" dirty="0" err="1">
                <a:ea typeface="Times New Roman" panose="02020603050405020304" pitchFamily="18" charset="0"/>
              </a:rPr>
              <a:t>tương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ứng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gì</a:t>
            </a:r>
            <a:r>
              <a:rPr lang="en-US" dirty="0">
                <a:ea typeface="Times New Roman" panose="02020603050405020304" pitchFamily="18" charset="0"/>
              </a:rPr>
              <a:t>?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2862-C6B6-450B-9DDA-AC5E7758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BDCFE-9DC7-4783-9974-789BBCFE2564}"/>
              </a:ext>
            </a:extLst>
          </p:cNvPr>
          <p:cNvSpPr txBox="1"/>
          <p:nvPr/>
        </p:nvSpPr>
        <p:spPr>
          <a:xfrm>
            <a:off x="6231330" y="1825625"/>
            <a:ext cx="5592371" cy="4000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sll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$t0, $s0, 2       # $t0 = f * 4</a:t>
            </a:r>
          </a:p>
          <a:p>
            <a:pPr marR="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$t0, $s6, $t0  # $t0 = &amp;A[f]</a:t>
            </a:r>
          </a:p>
          <a:p>
            <a:pPr marR="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sll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$t1, $s1, 2       # $t1 = g * 4</a:t>
            </a:r>
          </a:p>
          <a:p>
            <a:pPr marR="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$t1, $s7, $t1  # $t1 = &amp;B[g]</a:t>
            </a:r>
          </a:p>
          <a:p>
            <a:pPr marR="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lw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$s0, 0($t0)      # f = A[f]</a:t>
            </a:r>
          </a:p>
          <a:p>
            <a:pPr marR="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$t2, $t0, 4</a:t>
            </a:r>
          </a:p>
          <a:p>
            <a:pPr marR="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lw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$t0, 0($t2)</a:t>
            </a:r>
          </a:p>
          <a:p>
            <a:pPr marR="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$t0, $t0, $s0</a:t>
            </a:r>
          </a:p>
          <a:p>
            <a:pPr marR="0" algn="just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$t0, 0($t1)</a:t>
            </a:r>
          </a:p>
        </p:txBody>
      </p:sp>
    </p:spTree>
    <p:extLst>
      <p:ext uri="{BB962C8B-B14F-4D97-AF65-F5344CB8AC3E}">
        <p14:creationId xmlns:p14="http://schemas.microsoft.com/office/powerpoint/2010/main" val="364511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54" y="1690688"/>
            <a:ext cx="7332745" cy="46656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truyền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dữ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liệu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Nhóm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lệnh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điều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khiển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Chương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trình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hợp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ngữ</a:t>
            </a: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Câu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hỏi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và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Bài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tập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DBF90-7AD5-4463-82FE-39083DE5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8" y="1690688"/>
            <a:ext cx="4097256" cy="46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8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035-890E-4467-83AB-D98F99A7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/>
              <a:t>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E36A-8AA9-4196-BD3F-D3B54E79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100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EA78-91D0-4993-A3B1-D8146C4C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E33D-498A-4C33-90F3-6C356DA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(1/</a:t>
            </a:r>
            <a:r>
              <a:rPr lang="en-US" dirty="0"/>
              <a:t>7</a:t>
            </a:r>
            <a:r>
              <a:rPr lang="vi-VN" dirty="0"/>
              <a:t>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8B38-6AD5-4E20-8B56-38DFC893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703CC173-F363-45D9-8A06-E0FC8B8DF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32802"/>
              </p:ext>
            </p:extLst>
          </p:nvPr>
        </p:nvGraphicFramePr>
        <p:xfrm>
          <a:off x="1773382" y="1904204"/>
          <a:ext cx="8264639" cy="4238628"/>
        </p:xfrm>
        <a:graphic>
          <a:graphicData uri="http://schemas.openxmlformats.org/drawingml/2006/table">
            <a:tbl>
              <a:tblPr/>
              <a:tblGrid>
                <a:gridCol w="2880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8929">
                  <a:extLst>
                    <a:ext uri="{9D8B030D-6E8A-4147-A177-3AD203B41FA5}">
                      <a16:colId xmlns:a16="http://schemas.microsoft.com/office/drawing/2014/main" val="511114127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Thao tác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dạng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add/addu, addi/addiu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00843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Trừ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sub, subu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095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lập nếu nhỏ hơn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slt/sltu, slti/sltiu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23681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Dịch trái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Dịch phải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NOT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0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(2/</a:t>
            </a:r>
            <a:r>
              <a:rPr lang="en-US" dirty="0"/>
              <a:t>7</a:t>
            </a:r>
            <a:r>
              <a:rPr lang="vi-VN" dirty="0"/>
              <a:t>) – Loại 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639604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2161928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4571266" y="2919268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2187332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(add)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(add)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2187332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2187332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9468340" y="5827731"/>
            <a:ext cx="2355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0x02324020</a:t>
            </a:r>
          </a:p>
        </p:txBody>
      </p:sp>
    </p:spTree>
    <p:extLst>
      <p:ext uri="{BB962C8B-B14F-4D97-AF65-F5344CB8AC3E}">
        <p14:creationId xmlns:p14="http://schemas.microsoft.com/office/powerpoint/2010/main" val="18962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3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Loại 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42899"/>
              </p:ext>
            </p:extLst>
          </p:nvPr>
        </p:nvGraphicFramePr>
        <p:xfrm>
          <a:off x="393700" y="2649754"/>
          <a:ext cx="3197471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393699" y="1921615"/>
            <a:ext cx="375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4583968" y="3846880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24346"/>
              </p:ext>
            </p:extLst>
          </p:nvPr>
        </p:nvGraphicFramePr>
        <p:xfrm>
          <a:off x="8198349" y="2620443"/>
          <a:ext cx="3197471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8040083" y="1892304"/>
            <a:ext cx="375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AEBF90-C06D-4F11-9F70-A837E84AB621}"/>
              </a:ext>
            </a:extLst>
          </p:cNvPr>
          <p:cNvCxnSpPr>
            <a:endCxn id="9" idx="2"/>
          </p:cNvCxnSpPr>
          <p:nvPr/>
        </p:nvCxnSpPr>
        <p:spPr>
          <a:xfrm flipV="1">
            <a:off x="3591171" y="4431655"/>
            <a:ext cx="2517530" cy="28102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3591171" y="4431655"/>
            <a:ext cx="3372337" cy="78053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4360985" y="2989385"/>
            <a:ext cx="465027" cy="85749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5802923" y="3530600"/>
            <a:ext cx="3492501" cy="443523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9464040" y="3200400"/>
            <a:ext cx="1931780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9464040" y="3193762"/>
            <a:ext cx="1931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0x39B4</a:t>
            </a:r>
          </a:p>
        </p:txBody>
      </p:sp>
    </p:spTree>
    <p:extLst>
      <p:ext uri="{BB962C8B-B14F-4D97-AF65-F5344CB8AC3E}">
        <p14:creationId xmlns:p14="http://schemas.microsoft.com/office/powerpoint/2010/main" val="41768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4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Loại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639604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2161928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4571266" y="2919268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6727"/>
              </p:ext>
            </p:extLst>
          </p:nvPr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32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19386"/>
              </p:ext>
            </p:extLst>
          </p:nvPr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2594"/>
              </p:ext>
            </p:extLst>
          </p:nvPr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5702298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001000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9468340" y="5827731"/>
            <a:ext cx="2355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0x2248FFF8</a:t>
            </a:r>
          </a:p>
        </p:txBody>
      </p:sp>
    </p:spTree>
    <p:extLst>
      <p:ext uri="{BB962C8B-B14F-4D97-AF65-F5344CB8AC3E}">
        <p14:creationId xmlns:p14="http://schemas.microsoft.com/office/powerpoint/2010/main" val="1754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D31E-BE6A-4AC9-94D2-83C3AC227D84}"/>
              </a:ext>
            </a:extLst>
          </p:cNvPr>
          <p:cNvSpPr/>
          <p:nvPr/>
        </p:nvSpPr>
        <p:spPr>
          <a:xfrm>
            <a:off x="6788642" y="3791466"/>
            <a:ext cx="719989" cy="78053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5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Loại </a:t>
            </a:r>
            <a:r>
              <a:rPr lang="en-US" dirty="0"/>
              <a:t>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393700" y="2649754"/>
          <a:ext cx="3197471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393699" y="1921615"/>
            <a:ext cx="375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4583968" y="3846880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8198349" y="2620443"/>
          <a:ext cx="3197471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163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934308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8040083" y="1892304"/>
            <a:ext cx="37562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3591171" y="4431655"/>
            <a:ext cx="2792044" cy="78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4360985" y="2989385"/>
            <a:ext cx="465027" cy="85749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5943600" y="3530600"/>
            <a:ext cx="3351824" cy="478692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9464040" y="3200400"/>
            <a:ext cx="1931780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9464040" y="3193762"/>
            <a:ext cx="19317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D11CF-804E-4E81-89E9-4C7F504A229A}"/>
              </a:ext>
            </a:extLst>
          </p:cNvPr>
          <p:cNvSpPr txBox="1"/>
          <p:nvPr/>
        </p:nvSpPr>
        <p:spPr>
          <a:xfrm>
            <a:off x="4899875" y="5628781"/>
            <a:ext cx="23909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0xFFFFFFF8</a:t>
            </a:r>
            <a:endParaRPr lang="en-US" sz="3200" dirty="0"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6C827-020A-404C-B622-6B42FFC37F26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6095329" y="4572000"/>
            <a:ext cx="1053308" cy="1056781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 animBg="1"/>
      <p:bldP spid="22" grpId="0" animBg="1"/>
      <p:bldP spid="23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6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Dịch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/>
        </p:nvGraphicFramePr>
        <p:xfrm>
          <a:off x="393701" y="1725858"/>
          <a:ext cx="114045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639604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2161928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4571266" y="2919268"/>
            <a:ext cx="3049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1767"/>
              </p:ext>
            </p:extLst>
          </p:nvPr>
        </p:nvGraphicFramePr>
        <p:xfrm>
          <a:off x="419105" y="353921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2187332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41336"/>
              </p:ext>
            </p:extLst>
          </p:nvPr>
        </p:nvGraphicFramePr>
        <p:xfrm>
          <a:off x="419105" y="4298283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2187332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63449"/>
              </p:ext>
            </p:extLst>
          </p:nvPr>
        </p:nvGraphicFramePr>
        <p:xfrm>
          <a:off x="419105" y="5063008"/>
          <a:ext cx="11404596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66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61420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2187332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774466" y="5827732"/>
            <a:ext cx="6693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9468340" y="5827731"/>
            <a:ext cx="2355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0x00124080</a:t>
            </a:r>
          </a:p>
        </p:txBody>
      </p:sp>
    </p:spTree>
    <p:extLst>
      <p:ext uri="{BB962C8B-B14F-4D97-AF65-F5344CB8AC3E}">
        <p14:creationId xmlns:p14="http://schemas.microsoft.com/office/powerpoint/2010/main" val="25308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2101</Words>
  <Application>Microsoft Office PowerPoint</Application>
  <PresentationFormat>Widescreen</PresentationFormat>
  <Paragraphs>593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IT012 – TỔ CHỨC VÀ CẤU TRÚC MÁY TÍNH II  CHƯƠNG 6 KIẾN TRÚC TẬP LỆNH</vt:lpstr>
      <vt:lpstr>Nội dung</vt:lpstr>
      <vt:lpstr>Nội dung</vt:lpstr>
      <vt:lpstr>1. Nhóm lệnh số học và luận lý (1/7) </vt:lpstr>
      <vt:lpstr>1. Nhóm lệnh số học và luận lý (2/7) – Loại R</vt:lpstr>
      <vt:lpstr>1. Nhóm lệnh số học và luận lý (3/7) – Loại R</vt:lpstr>
      <vt:lpstr>1. Nhóm lệnh số học và luận lý (4/7) – Loại I</vt:lpstr>
      <vt:lpstr>1. Nhóm lệnh số học và luận lý (5/7) – Loại I</vt:lpstr>
      <vt:lpstr>1. Nhóm lệnh số học và luận lý (6/7) – Dịch</vt:lpstr>
      <vt:lpstr>1. Nhóm lệnh số học và luận lý (7/7) – Dịch</vt:lpstr>
      <vt:lpstr>Nội dung</vt:lpstr>
      <vt:lpstr>2. Nhóm lệnh truyền dữ liệu (1/4)</vt:lpstr>
      <vt:lpstr>2. Nhóm lệnh truyền dữ liệu (2/4) – Loại I</vt:lpstr>
      <vt:lpstr>2. Nhóm lệnh truyền dữ liệu (3/4) - lw</vt:lpstr>
      <vt:lpstr>2. Nhóm lệnh truyền dữ liệu (4/4) - sw</vt:lpstr>
      <vt:lpstr>Nội dung</vt:lpstr>
      <vt:lpstr>3. Nhóm lệnh điều khiển (1/7)</vt:lpstr>
      <vt:lpstr>3. Nhóm lệnh điều khiển (2/7) - slti</vt:lpstr>
      <vt:lpstr>3. Nhóm lệnh điều khiển (3/7) – slti/sltu</vt:lpstr>
      <vt:lpstr>3. Nhóm lệnh điều khiển (4/7) – beq</vt:lpstr>
      <vt:lpstr>3. Nhóm lệnh điều khiển (5/7) – beq</vt:lpstr>
      <vt:lpstr>3. Nhóm lệnh điều khiển (6/7) – bne</vt:lpstr>
      <vt:lpstr>3. Nhóm lệnh điều khiển (7/7) – j/jr/jal</vt:lpstr>
      <vt:lpstr>Nội dung</vt:lpstr>
      <vt:lpstr>4. Chương trình hợp ngữ - Cấu trúc chương trình</vt:lpstr>
      <vt:lpstr>4. Chương trình hợp ngữ - Khai báo dữ liệu</vt:lpstr>
      <vt:lpstr>4. Chương trình hợp ngữ - Khai báo dữ liệu</vt:lpstr>
      <vt:lpstr>Nội dung</vt:lpstr>
      <vt:lpstr>6. Câu hỏi và Bài tập (1/2)</vt:lpstr>
      <vt:lpstr>6. Câu hỏi và Bài tập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Trần Đại Dương</cp:lastModifiedBy>
  <cp:revision>419</cp:revision>
  <dcterms:created xsi:type="dcterms:W3CDTF">2014-09-08T08:32:30Z</dcterms:created>
  <dcterms:modified xsi:type="dcterms:W3CDTF">2020-09-01T02:25:02Z</dcterms:modified>
</cp:coreProperties>
</file>