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14" r:id="rId2"/>
    <p:sldId id="299" r:id="rId3"/>
    <p:sldId id="325" r:id="rId4"/>
    <p:sldId id="316" r:id="rId5"/>
    <p:sldId id="317" r:id="rId6"/>
    <p:sldId id="318" r:id="rId7"/>
    <p:sldId id="326" r:id="rId8"/>
    <p:sldId id="320" r:id="rId9"/>
    <p:sldId id="321" r:id="rId10"/>
    <p:sldId id="322" r:id="rId11"/>
    <p:sldId id="327" r:id="rId12"/>
    <p:sldId id="315" r:id="rId13"/>
    <p:sldId id="323" r:id="rId14"/>
    <p:sldId id="328" r:id="rId15"/>
    <p:sldId id="3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391" autoAdjust="0"/>
  </p:normalViewPr>
  <p:slideViewPr>
    <p:cSldViewPr snapToGrid="0" showGuides="1">
      <p:cViewPr varScale="1">
        <p:scale>
          <a:sx n="55" d="100"/>
          <a:sy n="55" d="100"/>
        </p:scale>
        <p:origin x="12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6200-1DFF-45C5-BD5E-A313E125BE8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EDE5-6239-4ECB-ABE4-429C7A23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vi-VN" dirty="0"/>
              <a:t>Độc lập phần cứng nghĩa là chương trình có thể chạy trên nhiều loại máy tính khác nhau</a:t>
            </a:r>
          </a:p>
          <a:p>
            <a:pPr marL="228600" indent="-228600">
              <a:buAutoNum type="arabicPeriod"/>
            </a:pPr>
            <a:r>
              <a:rPr lang="vi-VN" dirty="0"/>
              <a:t>Phụ thuộc phần cứng nghĩa là chương trình được viết cho loại máy nào thì chỉ có thể chạy được trên loại máy 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4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Lưu ý là bộ nhớ được định địa chỉ theo 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6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1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vi-VN" dirty="0"/>
              <a:t>Có thể sử dụng phần mềm MARS để kiểm tra kết quả biên dịch chương trình hợp ngữ thành mã máy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Lưu ý là bộ nhớ được định địa chỉ theo 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7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18/09/2014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365125"/>
            <a:ext cx="11430000" cy="1325563"/>
          </a:xfrm>
          <a:solidFill>
            <a:srgbClr val="0070C0"/>
          </a:solidFill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3700" y="6356349"/>
            <a:ext cx="2774503" cy="365125"/>
          </a:xfrm>
          <a:solidFill>
            <a:srgbClr val="0070C0"/>
          </a:solidFill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2AE218-371A-43D2-B319-7311F80807B5}"/>
              </a:ext>
            </a:extLst>
          </p:cNvPr>
          <p:cNvSpPr txBox="1">
            <a:spLocks/>
          </p:cNvSpPr>
          <p:nvPr userDrawn="1"/>
        </p:nvSpPr>
        <p:spPr>
          <a:xfrm>
            <a:off x="3168203" y="6356349"/>
            <a:ext cx="5880994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IT012 –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4CDDF9-9C66-4D7D-BC67-8BDD21A6D2F2}"/>
              </a:ext>
            </a:extLst>
          </p:cNvPr>
          <p:cNvSpPr txBox="1">
            <a:spLocks/>
          </p:cNvSpPr>
          <p:nvPr userDrawn="1"/>
        </p:nvSpPr>
        <p:spPr>
          <a:xfrm>
            <a:off x="9049197" y="6356349"/>
            <a:ext cx="2774503" cy="36512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74671"/>
            <a:ext cx="12192000" cy="2908658"/>
          </a:xfrm>
          <a:solidFill>
            <a:srgbClr val="0070C0"/>
          </a:solidFill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IT012 – TỔ CHỨC VÀ CẤU TRÚC MÁY TÍNH II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CH</a:t>
            </a:r>
            <a:r>
              <a:rPr lang="vi-VN" sz="6700" b="1" dirty="0">
                <a:solidFill>
                  <a:schemeClr val="bg1"/>
                </a:solidFill>
              </a:rPr>
              <a:t>Ư</a:t>
            </a:r>
            <a:r>
              <a:rPr lang="en-US" sz="6700" b="1" dirty="0">
                <a:solidFill>
                  <a:schemeClr val="bg1"/>
                </a:solidFill>
              </a:rPr>
              <a:t>ƠNG 7</a:t>
            </a:r>
            <a:br>
              <a:rPr lang="en-US" sz="6700" b="1">
                <a:solidFill>
                  <a:schemeClr val="bg1"/>
                </a:solidFill>
              </a:rPr>
            </a:br>
            <a:r>
              <a:rPr lang="en-US" sz="6700" b="1">
                <a:solidFill>
                  <a:schemeClr val="bg1"/>
                </a:solidFill>
              </a:rPr>
              <a:t>BIÊN DỊCH CHƯƠNG TRÌNH</a:t>
            </a:r>
            <a:endParaRPr lang="en-US" sz="6700" b="1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83C501-9AE8-42EF-8AC0-ACF0F1C6C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01"/>
          <a:stretch/>
        </p:blipFill>
        <p:spPr bwMode="auto">
          <a:xfrm>
            <a:off x="1" y="1"/>
            <a:ext cx="1663699" cy="16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UIT Web Transparent">
            <a:extLst>
              <a:ext uri="{FF2B5EF4-FFF2-40B4-BE49-F238E27FC236}">
                <a16:creationId xmlns:a16="http://schemas.microsoft.com/office/drawing/2014/main" id="{1C195F45-F07A-48D1-B62C-A60DC67A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/>
        </p:blipFill>
        <p:spPr bwMode="auto">
          <a:xfrm>
            <a:off x="10115549" y="0"/>
            <a:ext cx="20764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73785-3917-4FA7-8CE0-298C8461DB68}"/>
              </a:ext>
            </a:extLst>
          </p:cNvPr>
          <p:cNvSpPr txBox="1"/>
          <p:nvPr/>
        </p:nvSpPr>
        <p:spPr>
          <a:xfrm>
            <a:off x="1827267" y="254347"/>
            <a:ext cx="8537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NGHỆ THÔNG TIN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</a:p>
        </p:txBody>
      </p:sp>
    </p:spTree>
    <p:extLst>
      <p:ext uri="{BB962C8B-B14F-4D97-AF65-F5344CB8AC3E}">
        <p14:creationId xmlns:p14="http://schemas.microsoft.com/office/powerpoint/2010/main" val="26046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3"/>
    </mc:Choice>
    <mc:Fallback xmlns="">
      <p:transition spd="slow" advTm="403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7D06-B0AB-4F2A-A01F-82AA9CA8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Quiz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EFEE-8C40-4324-A5A6-989615A6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5702300" cy="11637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vi-VN" dirty="0"/>
              <a:t>Biên dịch chương trình được viết bằng hợp ngữ MIPS bên cạnh sang mã máy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65943-9ED6-4F12-81FD-2B3DD1AC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10C55-BCF2-4E21-8EB3-13E5AC3E8767}"/>
              </a:ext>
            </a:extLst>
          </p:cNvPr>
          <p:cNvSpPr txBox="1"/>
          <p:nvPr/>
        </p:nvSpPr>
        <p:spPr>
          <a:xfrm>
            <a:off x="6096000" y="1822450"/>
            <a:ext cx="57023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vi-VN" sz="2800" dirty="0">
                <a:latin typeface="+mj-lt"/>
              </a:rPr>
              <a:t>addi  $a0, $0, -4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addi  $a1, $0, -5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sub   $s0, $a0, $a1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sw    $s0, -8($0)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lw     $s1, -8($0)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bne   $s0, $s1, FAIL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add   $s2, $0, $0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j       END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FAIL: addi  $s2, $0, -1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218252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54" y="1825625"/>
            <a:ext cx="733274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Trình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biên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dịch</a:t>
            </a:r>
            <a:r>
              <a:rPr lang="en-US" dirty="0">
                <a:solidFill>
                  <a:schemeClr val="bg2"/>
                </a:solidFill>
              </a:rPr>
              <a:t> (Compiler)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Trình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biên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dịch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hợp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ngữ</a:t>
            </a:r>
            <a:r>
              <a:rPr lang="en-US" dirty="0">
                <a:solidFill>
                  <a:schemeClr val="bg2"/>
                </a:solidFill>
              </a:rPr>
              <a:t> (Assembler)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Biên dịch ngược (Reverse-Engineering)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BF19F-7961-480A-BDC6-AB0AB0BE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8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DFEF-C85C-4152-8F8B-1D8B3502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185" y="365125"/>
            <a:ext cx="8148515" cy="1325563"/>
          </a:xfrm>
        </p:spPr>
        <p:txBody>
          <a:bodyPr/>
          <a:lstStyle/>
          <a:p>
            <a:r>
              <a:rPr lang="vi-VN" dirty="0"/>
              <a:t>3</a:t>
            </a:r>
            <a:r>
              <a:rPr lang="en-US" dirty="0"/>
              <a:t>. </a:t>
            </a:r>
            <a:r>
              <a:rPr lang="vi-VN" dirty="0"/>
              <a:t>Biên dịch ngược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0B25-C97C-46B9-B56B-5BBF514F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185" y="1825625"/>
            <a:ext cx="8148515" cy="4351338"/>
          </a:xfrm>
        </p:spPr>
        <p:txBody>
          <a:bodyPr/>
          <a:lstStyle/>
          <a:p>
            <a:pPr algn="just"/>
            <a:r>
              <a:rPr lang="vi-VN" dirty="0"/>
              <a:t>Biên dịch ngược là quá trình khôi phục mã máy thành chương trình hợp ngữ</a:t>
            </a:r>
          </a:p>
          <a:p>
            <a:pPr marL="0" indent="0">
              <a:buNone/>
            </a:pPr>
            <a:r>
              <a:rPr lang="vi-VN" b="0" i="0" dirty="0">
                <a:solidFill>
                  <a:srgbClr val="242021"/>
                </a:solidFill>
                <a:effectLst/>
              </a:rPr>
              <a:t>0x</a:t>
            </a:r>
            <a:r>
              <a:rPr lang="en-US" b="0" i="0" dirty="0">
                <a:solidFill>
                  <a:srgbClr val="242021"/>
                </a:solidFill>
                <a:effectLst/>
              </a:rPr>
              <a:t>00af8020</a:t>
            </a:r>
            <a:endParaRPr lang="vi-VN" b="0" i="0" dirty="0">
              <a:solidFill>
                <a:srgbClr val="242021"/>
              </a:solidFill>
              <a:effectLst/>
            </a:endParaRPr>
          </a:p>
          <a:p>
            <a:pPr marL="0" indent="0">
              <a:buNone/>
            </a:pPr>
            <a:r>
              <a:rPr lang="vi-VN" dirty="0">
                <a:solidFill>
                  <a:srgbClr val="242021"/>
                </a:solidFill>
              </a:rPr>
              <a:t>0000 0000 1010 1111 1000 0000 0010 0000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000000</a:t>
            </a:r>
            <a:r>
              <a:rPr lang="vi-VN" dirty="0">
                <a:solidFill>
                  <a:srgbClr val="242021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00101</a:t>
            </a:r>
            <a:r>
              <a:rPr lang="vi-VN" dirty="0">
                <a:solidFill>
                  <a:srgbClr val="242021"/>
                </a:solidFill>
              </a:rPr>
              <a:t> </a:t>
            </a:r>
            <a:r>
              <a:rPr lang="vi-VN" dirty="0">
                <a:solidFill>
                  <a:srgbClr val="FFC000"/>
                </a:solidFill>
              </a:rPr>
              <a:t>01111</a:t>
            </a:r>
            <a:r>
              <a:rPr lang="vi-VN" dirty="0">
                <a:solidFill>
                  <a:srgbClr val="242021"/>
                </a:solidFill>
              </a:rPr>
              <a:t> </a:t>
            </a:r>
            <a:r>
              <a:rPr lang="vi-VN" dirty="0">
                <a:solidFill>
                  <a:srgbClr val="7030A0"/>
                </a:solidFill>
              </a:rPr>
              <a:t>10000</a:t>
            </a:r>
            <a:r>
              <a:rPr lang="vi-VN" dirty="0">
                <a:solidFill>
                  <a:srgbClr val="242021"/>
                </a:solidFill>
              </a:rPr>
              <a:t> 00000 </a:t>
            </a:r>
            <a:r>
              <a:rPr lang="vi-VN" dirty="0">
                <a:solidFill>
                  <a:srgbClr val="FF0000"/>
                </a:solidFill>
              </a:rPr>
              <a:t>100000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add</a:t>
            </a:r>
            <a:r>
              <a:rPr lang="vi-VN" dirty="0">
                <a:solidFill>
                  <a:srgbClr val="242021"/>
                </a:solidFill>
              </a:rPr>
              <a:t> </a:t>
            </a:r>
            <a:r>
              <a:rPr lang="vi-VN" dirty="0">
                <a:solidFill>
                  <a:srgbClr val="7030A0"/>
                </a:solidFill>
              </a:rPr>
              <a:t>$16</a:t>
            </a:r>
            <a:r>
              <a:rPr lang="vi-VN" dirty="0">
                <a:solidFill>
                  <a:srgbClr val="242021"/>
                </a:solidFill>
              </a:rPr>
              <a:t>, </a:t>
            </a:r>
            <a:r>
              <a:rPr lang="vi-VN" dirty="0">
                <a:solidFill>
                  <a:srgbClr val="00B050"/>
                </a:solidFill>
              </a:rPr>
              <a:t>$5</a:t>
            </a:r>
            <a:r>
              <a:rPr lang="vi-VN" dirty="0">
                <a:solidFill>
                  <a:srgbClr val="242021"/>
                </a:solidFill>
              </a:rPr>
              <a:t>, </a:t>
            </a:r>
            <a:r>
              <a:rPr lang="vi-VN" dirty="0">
                <a:solidFill>
                  <a:srgbClr val="FFC000"/>
                </a:solidFill>
              </a:rPr>
              <a:t>$15 </a:t>
            </a:r>
            <a:r>
              <a:rPr lang="vi-VN" dirty="0">
                <a:solidFill>
                  <a:srgbClr val="242021"/>
                </a:solidFill>
              </a:rPr>
              <a:t>hoặc </a:t>
            </a:r>
            <a:r>
              <a:rPr lang="vi-VN" dirty="0">
                <a:solidFill>
                  <a:srgbClr val="FF0000"/>
                </a:solidFill>
              </a:rPr>
              <a:t>add</a:t>
            </a:r>
            <a:r>
              <a:rPr lang="vi-VN" dirty="0">
                <a:solidFill>
                  <a:srgbClr val="242021"/>
                </a:solidFill>
              </a:rPr>
              <a:t> </a:t>
            </a:r>
            <a:r>
              <a:rPr lang="vi-VN" dirty="0">
                <a:solidFill>
                  <a:srgbClr val="7030A0"/>
                </a:solidFill>
              </a:rPr>
              <a:t>$s0</a:t>
            </a:r>
            <a:r>
              <a:rPr lang="vi-VN" dirty="0">
                <a:solidFill>
                  <a:srgbClr val="242021"/>
                </a:solidFill>
              </a:rPr>
              <a:t>, </a:t>
            </a:r>
            <a:r>
              <a:rPr lang="vi-VN" dirty="0">
                <a:solidFill>
                  <a:srgbClr val="00B050"/>
                </a:solidFill>
              </a:rPr>
              <a:t>$a1</a:t>
            </a:r>
            <a:r>
              <a:rPr lang="vi-VN" dirty="0">
                <a:solidFill>
                  <a:srgbClr val="242021"/>
                </a:solidFill>
              </a:rPr>
              <a:t>, </a:t>
            </a:r>
            <a:r>
              <a:rPr lang="vi-VN" dirty="0">
                <a:solidFill>
                  <a:srgbClr val="FFC000"/>
                </a:solidFill>
              </a:rPr>
              <a:t>$t7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9553D-AA9B-46B6-AE5C-5488BC12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EB920-8010-484C-BD23-FBAA2CE66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9" y="316784"/>
            <a:ext cx="3088055" cy="61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F6A8-87DA-4A32-8538-D4D05C31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Quiz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2BBD-14C4-40EF-82C5-DB4D68E4B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690688"/>
            <a:ext cx="11430000" cy="4486275"/>
          </a:xfrm>
        </p:spPr>
        <p:txBody>
          <a:bodyPr/>
          <a:lstStyle/>
          <a:p>
            <a:r>
              <a:rPr lang="vi-VN" dirty="0"/>
              <a:t>Biên dịch ngược chương trình sau sang hợp ngữ MIPS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76726-7170-47AE-AC56-D6C68A02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5DA79F-D0FC-4648-A828-E56CD67C8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93725"/>
              </p:ext>
            </p:extLst>
          </p:nvPr>
        </p:nvGraphicFramePr>
        <p:xfrm>
          <a:off x="3660531" y="2236859"/>
          <a:ext cx="4870938" cy="408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8915">
                  <a:extLst>
                    <a:ext uri="{9D8B030D-6E8A-4147-A177-3AD203B41FA5}">
                      <a16:colId xmlns:a16="http://schemas.microsoft.com/office/drawing/2014/main" val="1041394315"/>
                    </a:ext>
                  </a:extLst>
                </a:gridCol>
                <a:gridCol w="2412023">
                  <a:extLst>
                    <a:ext uri="{9D8B030D-6E8A-4147-A177-3AD203B41FA5}">
                      <a16:colId xmlns:a16="http://schemas.microsoft.com/office/drawing/2014/main" val="1652672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3200" b="1" dirty="0">
                          <a:latin typeface="+mj-lt"/>
                        </a:rPr>
                        <a:t>Địa chỉ</a:t>
                      </a:r>
                      <a:endParaRPr lang="en-US" sz="3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b="1" dirty="0">
                          <a:latin typeface="+mj-lt"/>
                        </a:rPr>
                        <a:t>Mã máy</a:t>
                      </a:r>
                      <a:endParaRPr lang="en-US" sz="32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3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>
                          <a:latin typeface="+mj-lt"/>
                        </a:rPr>
                        <a:t>0x00400000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3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0x00400004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3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0x00400008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3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0x0040000c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3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0x00400010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3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0x00400014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3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0x00400018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pt-BR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3c010040</a:t>
                      </a:r>
                    </a:p>
                    <a:p>
                      <a:pPr algn="ctr"/>
                      <a:r>
                        <a:rPr lang="vi-V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pt-BR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3424001c</a:t>
                      </a:r>
                    </a:p>
                    <a:p>
                      <a:pPr algn="ctr"/>
                      <a:r>
                        <a:rPr lang="vi-V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pt-BR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24050032</a:t>
                      </a:r>
                    </a:p>
                    <a:p>
                      <a:pPr algn="ctr"/>
                      <a:r>
                        <a:rPr lang="vi-V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pt-BR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01494820</a:t>
                      </a:r>
                    </a:p>
                    <a:p>
                      <a:pPr algn="ctr"/>
                      <a:r>
                        <a:rPr lang="vi-V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pt-BR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20890000</a:t>
                      </a:r>
                    </a:p>
                    <a:p>
                      <a:pPr algn="ctr"/>
                      <a:r>
                        <a:rPr lang="vi-V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pt-BR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14a90001</a:t>
                      </a:r>
                      <a:endParaRPr lang="vi-V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0x8d270004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9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25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54" y="1825625"/>
            <a:ext cx="733274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Trình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biên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dịch</a:t>
            </a:r>
            <a:r>
              <a:rPr lang="en-US" dirty="0">
                <a:solidFill>
                  <a:schemeClr val="bg2"/>
                </a:solidFill>
              </a:rPr>
              <a:t> (Compiler)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Trình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biên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dịch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hợp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ngữ</a:t>
            </a:r>
            <a:r>
              <a:rPr lang="en-US" dirty="0">
                <a:solidFill>
                  <a:schemeClr val="bg2"/>
                </a:solidFill>
              </a:rPr>
              <a:t> (Assembler)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solidFill>
                  <a:schemeClr val="bg2"/>
                </a:solidFill>
              </a:rPr>
              <a:t>Biên dịch ngược (Reverse-Engineering)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BF19F-7961-480A-BDC6-AB0AB0BE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8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FAEA-6CD6-472A-9FE1-EAF59778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Câu hỏi và Bài 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C004-CAE5-417B-B3AD-C8B5EC26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Biên dịch chương trình chương trình được viết bằng ngôn ngữ lập trình C sau sang hợp ngữ MIPS, sau đó biên dịch sang mã máy</a:t>
            </a:r>
          </a:p>
          <a:p>
            <a:pPr marL="0" indent="0">
              <a:buNone/>
            </a:pPr>
            <a:r>
              <a:rPr lang="vi-VN" dirty="0"/>
              <a:t>int count = 1;</a:t>
            </a:r>
          </a:p>
          <a:p>
            <a:pPr marL="0" indent="0">
              <a:buNone/>
            </a:pPr>
            <a:r>
              <a:rPr lang="vi-VN" dirty="0"/>
              <a:t>while(count &lt;= 20){</a:t>
            </a:r>
          </a:p>
          <a:p>
            <a:pPr marL="0" indent="0">
              <a:buNone/>
            </a:pPr>
            <a:r>
              <a:rPr lang="vi-VN" dirty="0"/>
              <a:t>    arrayA[count - 1] = arrayB[count + 2];</a:t>
            </a:r>
          </a:p>
          <a:p>
            <a:pPr marL="0" indent="0">
              <a:buNone/>
            </a:pPr>
            <a:r>
              <a:rPr lang="vi-VN" dirty="0"/>
              <a:t>    count++;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4BEF5-5F68-4C1B-A300-EEB621C6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3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54" y="1825625"/>
            <a:ext cx="733274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(Compiler)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(Assembler)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Biên dịch ngược (Reverse-Engineering)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BF19F-7961-480A-BDC6-AB0AB0BE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8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54" y="1825625"/>
            <a:ext cx="733274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(Compiler)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Trình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biên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dịch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hợp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ngữ</a:t>
            </a:r>
            <a:r>
              <a:rPr lang="en-US" dirty="0">
                <a:solidFill>
                  <a:schemeClr val="bg2"/>
                </a:solidFill>
              </a:rPr>
              <a:t> (Assembler)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solidFill>
                  <a:schemeClr val="bg2"/>
                </a:solidFill>
              </a:rPr>
              <a:t>Biên dịch ngược (Reverse-Engineering)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BF19F-7961-480A-BDC6-AB0AB0BE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8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4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BA38-9B0E-4EFD-AB1B-46AA2DA7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46" y="365125"/>
            <a:ext cx="7533055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vi-VN" dirty="0"/>
              <a:t>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C0BB-0F34-42B4-AF53-DACE0B16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46" y="1847849"/>
            <a:ext cx="7533054" cy="4351338"/>
          </a:xfrm>
        </p:spPr>
        <p:txBody>
          <a:bodyPr/>
          <a:lstStyle/>
          <a:p>
            <a:pPr algn="just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vi-VN" dirty="0"/>
              <a:t>:</a:t>
            </a:r>
            <a:endParaRPr lang="en-US" dirty="0"/>
          </a:p>
          <a:p>
            <a:pPr lvl="1" algn="just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(C, Java, …)</a:t>
            </a:r>
            <a:r>
              <a:rPr lang="vi-VN" dirty="0"/>
              <a:t> gần với suy nghĩ con người và độc lập phần cứng</a:t>
            </a:r>
          </a:p>
          <a:p>
            <a:pPr lvl="1" algn="just"/>
            <a:r>
              <a:rPr lang="vi-VN" dirty="0"/>
              <a:t>Hợp ngữ (MIPS, ARM, ...) là một ngôn ngữ gợi nhớ của mã máy, phụ thuộc phần cứng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8D38-2D30-457C-B1E3-A275CA2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BC73E-C8D5-476C-AD54-371521BA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9" y="308365"/>
            <a:ext cx="3435839" cy="603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7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BA38-9B0E-4EFD-AB1B-46AA2DA7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46" y="365125"/>
            <a:ext cx="7533055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vi-VN" dirty="0"/>
              <a:t> (2/2) – Ví 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C0BB-0F34-42B4-AF53-DACE0B16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46" y="1847849"/>
            <a:ext cx="180535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vi-VN" dirty="0"/>
              <a:t>if(a == b)</a:t>
            </a:r>
          </a:p>
          <a:p>
            <a:pPr marL="0" indent="0" algn="just">
              <a:buNone/>
            </a:pPr>
            <a:r>
              <a:rPr lang="vi-VN" dirty="0"/>
              <a:t>  c = 2;</a:t>
            </a:r>
          </a:p>
          <a:p>
            <a:pPr marL="0" indent="0" algn="just">
              <a:buNone/>
            </a:pPr>
            <a:r>
              <a:rPr lang="vi-VN" dirty="0"/>
              <a:t>else</a:t>
            </a:r>
          </a:p>
          <a:p>
            <a:pPr marL="0" indent="0" algn="just">
              <a:buNone/>
            </a:pPr>
            <a:r>
              <a:rPr lang="vi-VN" dirty="0"/>
              <a:t>  c = -1;</a:t>
            </a:r>
          </a:p>
          <a:p>
            <a:pPr marL="0" indent="0" algn="just">
              <a:buNone/>
            </a:pPr>
            <a:r>
              <a:rPr lang="vi-VN" dirty="0"/>
              <a:t>d = a + c;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8D38-2D30-457C-B1E3-A275CA2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BC73E-C8D5-476C-AD54-371521BA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9" y="308365"/>
            <a:ext cx="3435839" cy="60302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99975C-10C1-44DF-B7E8-8573A2272EDA}"/>
              </a:ext>
            </a:extLst>
          </p:cNvPr>
          <p:cNvSpPr txBox="1">
            <a:spLocks/>
          </p:cNvSpPr>
          <p:nvPr/>
        </p:nvSpPr>
        <p:spPr>
          <a:xfrm>
            <a:off x="6582509" y="1847849"/>
            <a:ext cx="5241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vi-VN" dirty="0"/>
              <a:t>bne  $a0, $a1, ELSE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vi-VN" dirty="0"/>
              <a:t>addi  $s0, $0, 2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vi-VN" dirty="0"/>
              <a:t>j        ENDIF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vi-VN" dirty="0"/>
              <a:t>ELSE: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vi-VN" dirty="0"/>
              <a:t>         addi  $s0, $0, -1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vi-VN" dirty="0"/>
              <a:t>ENDIF: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vi-VN" dirty="0"/>
              <a:t>         add  $s1, $a0, $s0</a:t>
            </a:r>
          </a:p>
        </p:txBody>
      </p:sp>
    </p:spTree>
    <p:extLst>
      <p:ext uri="{BB962C8B-B14F-4D97-AF65-F5344CB8AC3E}">
        <p14:creationId xmlns:p14="http://schemas.microsoft.com/office/powerpoint/2010/main" val="31193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7D06-B0AB-4F2A-A01F-82AA9CA8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Quiz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EFEE-8C40-4324-A5A6-989615A6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Biên dịch chương trình được viết bằng ngôn ngữ C sau sang hợp ngữ MIPS</a:t>
            </a:r>
          </a:p>
          <a:p>
            <a:pPr marL="0" indent="0">
              <a:buNone/>
            </a:pPr>
            <a:r>
              <a:rPr lang="vi-VN" dirty="0"/>
              <a:t>int arraylength = 5;</a:t>
            </a:r>
          </a:p>
          <a:p>
            <a:pPr marL="0" indent="0">
              <a:buNone/>
            </a:pPr>
            <a:r>
              <a:rPr lang="vi-VN" dirty="0"/>
              <a:t>for(int i = 0; i &lt; arraylength; i++){</a:t>
            </a:r>
          </a:p>
          <a:p>
            <a:pPr marL="0" indent="0">
              <a:buNone/>
            </a:pPr>
            <a:r>
              <a:rPr lang="vi-VN" dirty="0"/>
              <a:t>    arrayvalue[i] = i;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65943-9ED6-4F12-81FD-2B3DD1AC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54" y="1825625"/>
            <a:ext cx="733274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Trình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biên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dịch</a:t>
            </a:r>
            <a:r>
              <a:rPr lang="en-US" dirty="0">
                <a:solidFill>
                  <a:schemeClr val="bg2"/>
                </a:solidFill>
              </a:rPr>
              <a:t> (Compiler)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(Assembler)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solidFill>
                  <a:schemeClr val="bg2"/>
                </a:solidFill>
              </a:rPr>
              <a:t>Biên dịch ngược (Reverse-Engineering)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BF19F-7961-480A-BDC6-AB0AB0BE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8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BA38-9B0E-4EFD-AB1B-46AA2DA7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706" y="365125"/>
            <a:ext cx="8212996" cy="1325563"/>
          </a:xfrm>
        </p:spPr>
        <p:txBody>
          <a:bodyPr/>
          <a:lstStyle/>
          <a:p>
            <a:r>
              <a:rPr lang="vi-VN" dirty="0"/>
              <a:t>2</a:t>
            </a:r>
            <a:r>
              <a:rPr lang="en-US" dirty="0"/>
              <a:t>.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vi-VN" dirty="0"/>
              <a:t> hợp ngữ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C0BB-0F34-42B4-AF53-DACE0B16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705" y="1690688"/>
            <a:ext cx="8212995" cy="4647926"/>
          </a:xfrm>
        </p:spPr>
        <p:txBody>
          <a:bodyPr/>
          <a:lstStyle/>
          <a:p>
            <a:pPr algn="just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vi-VN" dirty="0"/>
              <a:t>hợp ngữ có chức năng chuyển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vi-VN" dirty="0"/>
              <a:t>hợp ngữ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vi-VN" dirty="0"/>
              <a:t>mã máy:</a:t>
            </a:r>
          </a:p>
          <a:p>
            <a:pPr lvl="1" algn="just"/>
            <a:r>
              <a:rPr lang="vi-VN" dirty="0"/>
              <a:t>Mã máy là các chuỗi bit (0, 1) có thể được thực thi trên máy tính</a:t>
            </a:r>
          </a:p>
          <a:p>
            <a:pPr algn="just"/>
            <a:r>
              <a:rPr lang="vi-VN" dirty="0"/>
              <a:t>Có thể sử dụng lệnh giả (psudoinstruction) để viết chương trình hợp ngữ nhằm đơn giản hơn cho lập trình viên</a:t>
            </a:r>
          </a:p>
          <a:p>
            <a:pPr lvl="1" algn="just"/>
            <a:r>
              <a:rPr lang="vi-VN" dirty="0"/>
              <a:t>Lệnh giả: Không phải lệnh thực sự của máy nhưng trình biên dịch có thể chuyển thành lệnh thực sự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8D38-2D30-457C-B1E3-A275CA2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4866" y="6356349"/>
            <a:ext cx="2993337" cy="365125"/>
          </a:xfrm>
        </p:spPr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BC73E-C8D5-476C-AD54-371521BA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6" y="308365"/>
            <a:ext cx="3435839" cy="603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BA38-9B0E-4EFD-AB1B-46AA2DA7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708" y="365125"/>
            <a:ext cx="7831993" cy="1325563"/>
          </a:xfrm>
        </p:spPr>
        <p:txBody>
          <a:bodyPr/>
          <a:lstStyle/>
          <a:p>
            <a:r>
              <a:rPr lang="vi-VN" dirty="0"/>
              <a:t>2</a:t>
            </a:r>
            <a:r>
              <a:rPr lang="en-US" dirty="0"/>
              <a:t>.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vi-VN" dirty="0"/>
              <a:t> hợp ngữ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C0BB-0F34-42B4-AF53-DACE0B16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707" y="1847849"/>
            <a:ext cx="4870939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la   $a0, exit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   $a1, 50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add  $t1, $t2, $t1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addi $t1, $a0, 0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bne  $a1, $t1, exit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lw   $a3, 4($t1)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exit: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8D38-2D30-457C-B1E3-A275CA2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BC73E-C8D5-476C-AD54-371521BA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9" y="308365"/>
            <a:ext cx="3435839" cy="60302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8F97FE-FEF8-4809-86D3-10BF169A2448}"/>
              </a:ext>
            </a:extLst>
          </p:cNvPr>
          <p:cNvSpPr txBox="1">
            <a:spLocks/>
          </p:cNvSpPr>
          <p:nvPr/>
        </p:nvSpPr>
        <p:spPr>
          <a:xfrm>
            <a:off x="8862645" y="1825625"/>
            <a:ext cx="2961055" cy="4530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0x3c010040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0x3424001c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0x24050032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0x01494820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0x20890000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0x14a90001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0x8d270004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89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879</Words>
  <Application>Microsoft Office PowerPoint</Application>
  <PresentationFormat>Widescreen</PresentationFormat>
  <Paragraphs>141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IT012 – TỔ CHỨC VÀ CẤU TRÚC MÁY TÍNH II  CHƯƠNG 7 BIÊN DỊCH CHƯƠNG TRÌNH</vt:lpstr>
      <vt:lpstr>Nội dung</vt:lpstr>
      <vt:lpstr>Nội dung</vt:lpstr>
      <vt:lpstr>1. Trình biên dịch (1/2)</vt:lpstr>
      <vt:lpstr>1. Trình biên dịch (2/2) – Ví dụ</vt:lpstr>
      <vt:lpstr>Quiz 1</vt:lpstr>
      <vt:lpstr>Nội dung</vt:lpstr>
      <vt:lpstr>2. Trình biên dịch hợp ngữ (1/2)</vt:lpstr>
      <vt:lpstr>2. Trình biên dịch hợp ngữ (2/2)</vt:lpstr>
      <vt:lpstr>Quiz 2</vt:lpstr>
      <vt:lpstr>Nội dung</vt:lpstr>
      <vt:lpstr>3. Biên dịch ngược</vt:lpstr>
      <vt:lpstr>Quiz 3</vt:lpstr>
      <vt:lpstr>Nội dung</vt:lpstr>
      <vt:lpstr>4. Câu hỏi và 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NGHE</dc:title>
  <dc:creator>Đại Dương Trần</dc:creator>
  <cp:lastModifiedBy>Trần Đại Dương</cp:lastModifiedBy>
  <cp:revision>223</cp:revision>
  <dcterms:created xsi:type="dcterms:W3CDTF">2014-09-08T08:32:30Z</dcterms:created>
  <dcterms:modified xsi:type="dcterms:W3CDTF">2020-08-30T13:45:57Z</dcterms:modified>
</cp:coreProperties>
</file>