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14" r:id="rId2"/>
    <p:sldId id="299" r:id="rId3"/>
    <p:sldId id="440" r:id="rId4"/>
    <p:sldId id="338" r:id="rId5"/>
    <p:sldId id="441" r:id="rId6"/>
    <p:sldId id="442" r:id="rId7"/>
    <p:sldId id="443" r:id="rId8"/>
    <p:sldId id="444" r:id="rId9"/>
    <p:sldId id="447" r:id="rId10"/>
    <p:sldId id="448" r:id="rId11"/>
    <p:sldId id="445" r:id="rId12"/>
    <p:sldId id="451" r:id="rId13"/>
    <p:sldId id="446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256" autoAdjust="0"/>
  </p:normalViewPr>
  <p:slideViewPr>
    <p:cSldViewPr snapToGrid="0" showGuides="1">
      <p:cViewPr varScale="1">
        <p:scale>
          <a:sx n="61" d="100"/>
          <a:sy n="61" d="100"/>
        </p:scale>
        <p:origin x="1020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06200-1DFF-45C5-BD5E-A313E125BE8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EDE5-6239-4ECB-ABE4-429C7A23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Theo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“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”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(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opcode)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  <a:p>
            <a:pPr marL="228600" indent="-228600">
              <a:buAutoNum type="arabicPeriod"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  <a:p>
            <a:pPr marL="228600" indent="-228600">
              <a:buAutoNum type="arabicPeriod"/>
            </a:pPr>
            <a:r>
              <a:rPr lang="en-US" dirty="0" err="1"/>
              <a:t>Chuối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quẩ</a:t>
            </a:r>
            <a:r>
              <a:rPr lang="en-US" dirty="0"/>
              <a:t>, 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beq</a:t>
            </a:r>
            <a:r>
              <a:rPr lang="en-US" dirty="0"/>
              <a:t>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1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datapath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PC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lênh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nạp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: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: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ALU.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)</a:t>
            </a:r>
          </a:p>
          <a:p>
            <a:pPr marL="685800" lvl="1" indent="-228600">
              <a:buAutoNum type="arabicPeriod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9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ý, 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PC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nhảy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9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R</a:t>
            </a:r>
          </a:p>
          <a:p>
            <a:pPr marL="228600" indent="-228600">
              <a:buAutoNum type="arabicPeriod"/>
            </a:pPr>
            <a:r>
              <a:rPr lang="en-US" dirty="0" err="1"/>
              <a:t>Hình</a:t>
            </a:r>
            <a:r>
              <a:rPr lang="en-US" dirty="0"/>
              <a:t> ở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I</a:t>
            </a:r>
          </a:p>
          <a:p>
            <a:pPr marL="228600" indent="-228600">
              <a:buAutoNum type="arabicPeriod"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J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2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slide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2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add, and, …)</a:t>
            </a:r>
          </a:p>
          <a:p>
            <a:pPr marL="228600" indent="-228600">
              <a:buAutoNum type="arabicPeriod"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addi</a:t>
            </a:r>
            <a:r>
              <a:rPr lang="en-US" dirty="0"/>
              <a:t>, </a:t>
            </a:r>
            <a:r>
              <a:rPr lang="en-US" dirty="0" err="1"/>
              <a:t>lw</a:t>
            </a:r>
            <a:r>
              <a:rPr lang="en-US" dirty="0"/>
              <a:t>, …)</a:t>
            </a:r>
          </a:p>
          <a:p>
            <a:pPr marL="685800" lvl="1" indent="-228600">
              <a:buAutoNum type="arabicPeriod"/>
            </a:pP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16 bit,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ra </a:t>
            </a:r>
            <a:r>
              <a:rPr lang="en-US" dirty="0" err="1"/>
              <a:t>thành</a:t>
            </a:r>
            <a:r>
              <a:rPr lang="en-US" dirty="0"/>
              <a:t> 32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slide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2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ALUOp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(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, </a:t>
            </a:r>
            <a:r>
              <a:rPr lang="en-US" dirty="0" err="1"/>
              <a:t>trừ</a:t>
            </a:r>
            <a:r>
              <a:rPr lang="en-US" dirty="0"/>
              <a:t>, and, …)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add, </a:t>
            </a:r>
            <a:r>
              <a:rPr lang="en-US" dirty="0" err="1"/>
              <a:t>beq</a:t>
            </a:r>
            <a:r>
              <a:rPr lang="en-US" dirty="0"/>
              <a:t>, …)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, 1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addi</a:t>
            </a:r>
            <a:r>
              <a:rPr lang="en-US" dirty="0"/>
              <a:t>, </a:t>
            </a:r>
            <a:r>
              <a:rPr lang="en-US" dirty="0" err="1"/>
              <a:t>lw</a:t>
            </a:r>
            <a:r>
              <a:rPr lang="en-US" dirty="0"/>
              <a:t>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4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ALU,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:</a:t>
            </a:r>
          </a:p>
          <a:p>
            <a:r>
              <a:rPr lang="en-US" dirty="0"/>
              <a:t>	1.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r>
              <a:rPr lang="en-US" dirty="0"/>
              <a:t>	2.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9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slide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2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RegEn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ra hay </a:t>
            </a:r>
            <a:r>
              <a:rPr lang="en-US" dirty="0" err="1"/>
              <a:t>không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túy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add, or, …)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lw</a:t>
            </a:r>
            <a:r>
              <a:rPr lang="en-US" dirty="0"/>
              <a:t>, </a:t>
            </a:r>
            <a:r>
              <a:rPr lang="en-US" dirty="0" err="1"/>
              <a:t>lbu</a:t>
            </a:r>
            <a:r>
              <a:rPr lang="en-US" dirty="0"/>
              <a:t>, 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1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18/09/2014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365125"/>
            <a:ext cx="11430000" cy="1325563"/>
          </a:xfrm>
          <a:solidFill>
            <a:srgbClr val="0070C0"/>
          </a:solidFill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3700" y="6356349"/>
            <a:ext cx="2774503" cy="365125"/>
          </a:xfrm>
          <a:solidFill>
            <a:srgbClr val="0070C0"/>
          </a:solidFill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2AE218-371A-43D2-B319-7311F80807B5}"/>
              </a:ext>
            </a:extLst>
          </p:cNvPr>
          <p:cNvSpPr txBox="1">
            <a:spLocks/>
          </p:cNvSpPr>
          <p:nvPr userDrawn="1"/>
        </p:nvSpPr>
        <p:spPr>
          <a:xfrm>
            <a:off x="3168203" y="6356349"/>
            <a:ext cx="5880994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IT012 –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4CDDF9-9C66-4D7D-BC67-8BDD21A6D2F2}"/>
              </a:ext>
            </a:extLst>
          </p:cNvPr>
          <p:cNvSpPr txBox="1">
            <a:spLocks/>
          </p:cNvSpPr>
          <p:nvPr userDrawn="1"/>
        </p:nvSpPr>
        <p:spPr>
          <a:xfrm>
            <a:off x="9049197" y="6356349"/>
            <a:ext cx="2774503" cy="36512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5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5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74671"/>
            <a:ext cx="12192000" cy="2908658"/>
          </a:xfrm>
          <a:solidFill>
            <a:srgbClr val="0070C0"/>
          </a:solidFill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IT012 – TỔ CHỨC VÀ CẤU TRÚC MÁY TÍNH II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CH</a:t>
            </a:r>
            <a:r>
              <a:rPr lang="vi-VN" sz="6700" b="1" dirty="0">
                <a:solidFill>
                  <a:schemeClr val="bg1"/>
                </a:solidFill>
              </a:rPr>
              <a:t>Ư</a:t>
            </a:r>
            <a:r>
              <a:rPr lang="en-US" sz="6700" b="1" dirty="0">
                <a:solidFill>
                  <a:schemeClr val="bg1"/>
                </a:solidFill>
              </a:rPr>
              <a:t>ƠNG 9</a:t>
            </a:r>
            <a:br>
              <a:rPr lang="en-US" sz="67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BỘ XỬ LÝ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83C501-9AE8-42EF-8AC0-ACF0F1C6C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01"/>
          <a:stretch/>
        </p:blipFill>
        <p:spPr bwMode="auto">
          <a:xfrm>
            <a:off x="1" y="1"/>
            <a:ext cx="1663699" cy="16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UIT Web Transparent">
            <a:extLst>
              <a:ext uri="{FF2B5EF4-FFF2-40B4-BE49-F238E27FC236}">
                <a16:creationId xmlns:a16="http://schemas.microsoft.com/office/drawing/2014/main" id="{1C195F45-F07A-48D1-B62C-A60DC67A9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07"/>
          <a:stretch/>
        </p:blipFill>
        <p:spPr bwMode="auto">
          <a:xfrm>
            <a:off x="10115549" y="0"/>
            <a:ext cx="207645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73785-3917-4FA7-8CE0-298C8461DB68}"/>
              </a:ext>
            </a:extLst>
          </p:cNvPr>
          <p:cNvSpPr txBox="1"/>
          <p:nvPr/>
        </p:nvSpPr>
        <p:spPr>
          <a:xfrm>
            <a:off x="1827267" y="254347"/>
            <a:ext cx="85374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CÔNG NGHỆ THÔNG TIN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MÁY TÍNH</a:t>
            </a:r>
          </a:p>
        </p:txBody>
      </p:sp>
    </p:spTree>
    <p:extLst>
      <p:ext uri="{BB962C8B-B14F-4D97-AF65-F5344CB8AC3E}">
        <p14:creationId xmlns:p14="http://schemas.microsoft.com/office/powerpoint/2010/main" val="26046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83"/>
    </mc:Choice>
    <mc:Fallback xmlns="">
      <p:transition spd="slow" advTm="403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8610-4B27-40DB-95FE-E3C81F7C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 Datapath (6/9) – </a:t>
            </a:r>
            <a:r>
              <a:rPr lang="en-US" sz="4400" dirty="0" err="1"/>
              <a:t>Nạp</a:t>
            </a:r>
            <a:r>
              <a:rPr lang="en-US" sz="4400" dirty="0"/>
              <a:t> </a:t>
            </a:r>
            <a:r>
              <a:rPr lang="en-US" sz="4400" dirty="0" err="1"/>
              <a:t>toán</a:t>
            </a:r>
            <a:r>
              <a:rPr lang="en-US" sz="4400" dirty="0"/>
              <a:t> </a:t>
            </a:r>
            <a:r>
              <a:rPr lang="en-US" sz="4400" dirty="0" err="1"/>
              <a:t>hạng</a:t>
            </a:r>
            <a:r>
              <a:rPr lang="en-US" sz="4400" dirty="0"/>
              <a:t>: j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7458A-21A8-4BF8-A24D-74566DF1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17C32A-F770-47F2-8149-92F0AC60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70" y="2332038"/>
            <a:ext cx="9206916" cy="353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9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F7F2-4C26-48A9-B111-F158B84B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 Datapath (7/9) – </a:t>
            </a:r>
            <a:r>
              <a:rPr lang="en-US" sz="4400" dirty="0" err="1"/>
              <a:t>Thực</a:t>
            </a:r>
            <a:r>
              <a:rPr lang="en-US" sz="4400" dirty="0"/>
              <a:t> </a:t>
            </a:r>
            <a:r>
              <a:rPr lang="en-US" sz="4400" dirty="0" err="1"/>
              <a:t>thi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01AD-B0BD-4B58-8E6F-DFC3EFC7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funt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AB3EB-9313-4BB5-B6CA-18E5956A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76481-2E75-4994-B4D5-B4522655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951" y="2420144"/>
            <a:ext cx="3733800" cy="316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9ECB66-AF9B-4BEE-B695-3A4C48AC3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176" y="2418556"/>
            <a:ext cx="37242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82CB-04D9-4018-8865-A3CFD1E9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 Datapath (8/9) – </a:t>
            </a:r>
            <a:r>
              <a:rPr lang="en-US" sz="4400" dirty="0" err="1"/>
              <a:t>Truy</a:t>
            </a:r>
            <a:r>
              <a:rPr lang="en-US" sz="4400" dirty="0"/>
              <a:t> </a:t>
            </a:r>
            <a:r>
              <a:rPr lang="en-US" sz="4400" dirty="0" err="1"/>
              <a:t>xuất</a:t>
            </a:r>
            <a:r>
              <a:rPr lang="en-US" sz="4400" dirty="0"/>
              <a:t> </a:t>
            </a:r>
            <a:r>
              <a:rPr lang="en-US" sz="4400" dirty="0" err="1"/>
              <a:t>bộ</a:t>
            </a:r>
            <a:r>
              <a:rPr lang="en-US" sz="4400" dirty="0"/>
              <a:t> </a:t>
            </a:r>
            <a:r>
              <a:rPr lang="en-US" sz="4400" dirty="0" err="1"/>
              <a:t>nhớ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355E-2D7C-42D5-9E55-1A201D11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nạp</a:t>
            </a:r>
            <a:endParaRPr lang="en-US" dirty="0"/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lưu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1AF31-4399-48E7-B31C-2F5C2E69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250EA7-8F91-46E0-8ADD-7D074235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890" y="3332956"/>
            <a:ext cx="3476625" cy="25431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1EA7E0-6035-48A2-9201-860094466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982" y="3332956"/>
            <a:ext cx="5810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1D8B-C123-4605-8F95-0F071444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 Datapath (9/9) – </a:t>
            </a:r>
            <a:r>
              <a:rPr lang="en-US" sz="4400" dirty="0" err="1"/>
              <a:t>Lưu</a:t>
            </a:r>
            <a:r>
              <a:rPr lang="en-US" sz="4400" dirty="0"/>
              <a:t> </a:t>
            </a:r>
            <a:r>
              <a:rPr lang="en-US" sz="4400" dirty="0" err="1"/>
              <a:t>kết</a:t>
            </a:r>
            <a:r>
              <a:rPr lang="en-US" sz="4400" dirty="0"/>
              <a:t> </a:t>
            </a:r>
            <a:r>
              <a:rPr lang="en-US" sz="4400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B638-8097-44DD-ADB0-9B7022E7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04F18-48E8-49B2-96F2-36DF7CB3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7F16B-7787-4FC4-A991-564645174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2671763"/>
            <a:ext cx="4162425" cy="350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681F80-CE74-4C8C-B643-BC88E6F6D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400" y="2205038"/>
            <a:ext cx="64389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8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DD49-FC22-43EB-A98A-04D21B45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72D0-A145-4C5B-A1A8-155A2775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6BE55-84B0-4A5C-8CEC-CB8E971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485" y="1690688"/>
            <a:ext cx="7303214" cy="46656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Vi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Datapath</a:t>
            </a:r>
            <a:endParaRPr lang="vi-VN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529EB-8F47-4B75-9234-FE0562A7B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1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D5265-835A-4873-B92B-7B44D881124A}"/>
              </a:ext>
            </a:extLst>
          </p:cNvPr>
          <p:cNvSpPr/>
          <p:nvPr/>
        </p:nvSpPr>
        <p:spPr>
          <a:xfrm>
            <a:off x="877078" y="3289040"/>
            <a:ext cx="6083559" cy="151155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A3C29-6E11-4E60-8CE5-07E43BB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225425"/>
            <a:ext cx="11556565" cy="1158875"/>
          </a:xfrm>
        </p:spPr>
        <p:txBody>
          <a:bodyPr>
            <a:normAutofit/>
          </a:bodyPr>
          <a:lstStyle/>
          <a:p>
            <a:r>
              <a:rPr lang="en-US" dirty="0"/>
              <a:t>1. Vi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654B-AA34-40C3-B986-26F25AEF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96" y="1384299"/>
            <a:ext cx="6571142" cy="497204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(ISA):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Lệnh</a:t>
            </a:r>
            <a:endParaRPr lang="en-US" dirty="0"/>
          </a:p>
          <a:p>
            <a:pPr lvl="1" algn="just"/>
            <a:r>
              <a:rPr lang="en-US" dirty="0"/>
              <a:t>Vi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):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ISA</a:t>
            </a:r>
          </a:p>
          <a:p>
            <a:pPr lvl="1" algn="just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FB4E-01A6-47A1-B97F-2BF698FB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F1883CF-A91B-4DC3-9D9D-820A8A7B8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7" t="1018" r="8178" b="2449"/>
          <a:stretch/>
        </p:blipFill>
        <p:spPr>
          <a:xfrm>
            <a:off x="6960638" y="1639502"/>
            <a:ext cx="5262466" cy="44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6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E974-BC26-4BF5-AAD3-FE2F78B3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Vi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A383-7AF9-443E-A07F-0CA98EE12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Vi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Vi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khối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datapath</a:t>
            </a:r>
            <a:r>
              <a:rPr lang="en-US" dirty="0"/>
              <a:t>):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lvl="2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, …</a:t>
            </a:r>
          </a:p>
          <a:p>
            <a:pPr lvl="2"/>
            <a:r>
              <a:rPr lang="en-US" dirty="0" err="1"/>
              <a:t>Truyền</a:t>
            </a:r>
            <a:r>
              <a:rPr lang="en-US" dirty="0"/>
              <a:t>/</a:t>
            </a:r>
            <a:r>
              <a:rPr lang="en-US" dirty="0" err="1"/>
              <a:t>nhận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lvl="2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ALU, </a:t>
            </a:r>
            <a:r>
              <a:rPr lang="en-US" dirty="0" err="1"/>
              <a:t>Bộ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, Mux,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…</a:t>
            </a:r>
          </a:p>
          <a:p>
            <a:pPr lvl="1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(control unit):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datapath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2"/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opcode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D1E97-4A1A-488F-B6EE-72F77BD1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BFD-8756-4D89-ABF5-28BDC79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Datapath (1/9) – 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3D052-722C-470D-AF74-A027F987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1085526"/>
          </a:xfrm>
        </p:spPr>
        <p:txBody>
          <a:bodyPr/>
          <a:lstStyle/>
          <a:p>
            <a:r>
              <a:rPr lang="en-US" dirty="0"/>
              <a:t>Datapath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!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A8C2F-3D18-4AEB-B843-81C95E27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773676-F0DF-4D2A-AC89-276D28565B0A}"/>
              </a:ext>
            </a:extLst>
          </p:cNvPr>
          <p:cNvSpPr txBox="1">
            <a:spLocks/>
          </p:cNvSpPr>
          <p:nvPr/>
        </p:nvSpPr>
        <p:spPr>
          <a:xfrm>
            <a:off x="368300" y="4124421"/>
            <a:ext cx="2300255" cy="108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endParaRPr lang="en-US" sz="2800" dirty="0"/>
          </a:p>
          <a:p>
            <a:r>
              <a:rPr lang="en-US" sz="2800" dirty="0"/>
              <a:t>PC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3DCF5C-4F12-4117-9B38-A0817BD4408A}"/>
              </a:ext>
            </a:extLst>
          </p:cNvPr>
          <p:cNvSpPr txBox="1">
            <a:spLocks/>
          </p:cNvSpPr>
          <p:nvPr/>
        </p:nvSpPr>
        <p:spPr>
          <a:xfrm>
            <a:off x="2543219" y="4122925"/>
            <a:ext cx="2593910" cy="166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thanh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endParaRPr lang="en-US" sz="2800" dirty="0"/>
          </a:p>
          <a:p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A0780E-77F6-448A-93A8-96230E79CF6C}"/>
              </a:ext>
            </a:extLst>
          </p:cNvPr>
          <p:cNvSpPr txBox="1">
            <a:spLocks/>
          </p:cNvSpPr>
          <p:nvPr/>
        </p:nvSpPr>
        <p:spPr>
          <a:xfrm>
            <a:off x="5073576" y="4142564"/>
            <a:ext cx="2483569" cy="139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ALU</a:t>
            </a:r>
          </a:p>
          <a:p>
            <a:r>
              <a:rPr lang="en-US" sz="2800" dirty="0" err="1"/>
              <a:t>Bộ</a:t>
            </a:r>
            <a:r>
              <a:rPr lang="en-US" sz="2800" dirty="0"/>
              <a:t> so </a:t>
            </a:r>
            <a:r>
              <a:rPr lang="en-US" sz="2800" dirty="0" err="1"/>
              <a:t>sánh</a:t>
            </a:r>
            <a:endParaRPr 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9F6F39C-CFA1-43D9-B3EF-387F9C3CF13B}"/>
              </a:ext>
            </a:extLst>
          </p:cNvPr>
          <p:cNvSpPr txBox="1">
            <a:spLocks/>
          </p:cNvSpPr>
          <p:nvPr/>
        </p:nvSpPr>
        <p:spPr>
          <a:xfrm>
            <a:off x="9455164" y="4122925"/>
            <a:ext cx="2593910" cy="139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thanh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endParaRPr lang="en-US" sz="2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6E16CA-F628-4CCF-A8F0-7C91F90869C3}"/>
              </a:ext>
            </a:extLst>
          </p:cNvPr>
          <p:cNvGrpSpPr/>
          <p:nvPr/>
        </p:nvGrpSpPr>
        <p:grpSpPr>
          <a:xfrm>
            <a:off x="368300" y="2932286"/>
            <a:ext cx="2483569" cy="993427"/>
            <a:chOff x="2790" y="198707"/>
            <a:chExt cx="2483569" cy="993427"/>
          </a:xfrm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C8ECCAF1-DD23-43EC-A901-F4D6F8253468}"/>
                </a:ext>
              </a:extLst>
            </p:cNvPr>
            <p:cNvSpPr/>
            <p:nvPr/>
          </p:nvSpPr>
          <p:spPr>
            <a:xfrm>
              <a:off x="2790" y="198707"/>
              <a:ext cx="2483569" cy="99342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67B03903-844B-4E8E-9FF0-9532139DCD96}"/>
                </a:ext>
              </a:extLst>
            </p:cNvPr>
            <p:cNvSpPr txBox="1"/>
            <p:nvPr/>
          </p:nvSpPr>
          <p:spPr>
            <a:xfrm>
              <a:off x="499504" y="198707"/>
              <a:ext cx="1490142" cy="9934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Nạp</a:t>
              </a:r>
              <a:r>
                <a:rPr lang="en-US" sz="2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Arrow: Chevron 4">
            <a:extLst>
              <a:ext uri="{FF2B5EF4-FFF2-40B4-BE49-F238E27FC236}">
                <a16:creationId xmlns:a16="http://schemas.microsoft.com/office/drawing/2014/main" id="{551E9B27-D08B-4181-804E-C3C7E954D3D9}"/>
              </a:ext>
            </a:extLst>
          </p:cNvPr>
          <p:cNvSpPr txBox="1"/>
          <p:nvPr/>
        </p:nvSpPr>
        <p:spPr>
          <a:xfrm>
            <a:off x="3127947" y="2911151"/>
            <a:ext cx="1490142" cy="9934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2014" tIns="37338" rIns="37338" bIns="3733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663A3D-9331-487A-86EE-A105E95F5C55}"/>
              </a:ext>
            </a:extLst>
          </p:cNvPr>
          <p:cNvGrpSpPr/>
          <p:nvPr/>
        </p:nvGrpSpPr>
        <p:grpSpPr>
          <a:xfrm>
            <a:off x="2606773" y="2953421"/>
            <a:ext cx="2466803" cy="993427"/>
            <a:chOff x="4473215" y="198707"/>
            <a:chExt cx="2483569" cy="993427"/>
          </a:xfrm>
        </p:grpSpPr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6E4AF3E3-E8C1-460B-8D48-4BECC18B29B0}"/>
                </a:ext>
              </a:extLst>
            </p:cNvPr>
            <p:cNvSpPr/>
            <p:nvPr/>
          </p:nvSpPr>
          <p:spPr>
            <a:xfrm>
              <a:off x="4473215" y="198707"/>
              <a:ext cx="2483569" cy="99342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Chevron 4">
              <a:extLst>
                <a:ext uri="{FF2B5EF4-FFF2-40B4-BE49-F238E27FC236}">
                  <a16:creationId xmlns:a16="http://schemas.microsoft.com/office/drawing/2014/main" id="{368BF44A-211C-4A18-AFBD-DD3D1B338EEF}"/>
                </a:ext>
              </a:extLst>
            </p:cNvPr>
            <p:cNvSpPr txBox="1"/>
            <p:nvPr/>
          </p:nvSpPr>
          <p:spPr>
            <a:xfrm>
              <a:off x="4969929" y="198707"/>
              <a:ext cx="1490142" cy="9934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mã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6B60D-3FFE-4938-A552-DD622B365EC4}"/>
              </a:ext>
            </a:extLst>
          </p:cNvPr>
          <p:cNvGrpSpPr/>
          <p:nvPr/>
        </p:nvGrpSpPr>
        <p:grpSpPr>
          <a:xfrm>
            <a:off x="4786214" y="2933782"/>
            <a:ext cx="2483569" cy="993427"/>
            <a:chOff x="6708427" y="198707"/>
            <a:chExt cx="2483569" cy="993427"/>
          </a:xfrm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0019CB33-C81E-4D88-A5A1-77A84B47C181}"/>
                </a:ext>
              </a:extLst>
            </p:cNvPr>
            <p:cNvSpPr/>
            <p:nvPr/>
          </p:nvSpPr>
          <p:spPr>
            <a:xfrm>
              <a:off x="6708427" y="198707"/>
              <a:ext cx="2483569" cy="99342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Chevron 4">
              <a:extLst>
                <a:ext uri="{FF2B5EF4-FFF2-40B4-BE49-F238E27FC236}">
                  <a16:creationId xmlns:a16="http://schemas.microsoft.com/office/drawing/2014/main" id="{DF655019-3918-49B4-A571-21D9B6D674EA}"/>
                </a:ext>
              </a:extLst>
            </p:cNvPr>
            <p:cNvSpPr txBox="1"/>
            <p:nvPr/>
          </p:nvSpPr>
          <p:spPr>
            <a:xfrm>
              <a:off x="7205141" y="198707"/>
              <a:ext cx="1490142" cy="9934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2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770E02-476B-47EC-A7C7-1FF951F08452}"/>
              </a:ext>
            </a:extLst>
          </p:cNvPr>
          <p:cNvGrpSpPr/>
          <p:nvPr/>
        </p:nvGrpSpPr>
        <p:grpSpPr>
          <a:xfrm>
            <a:off x="9300180" y="2911151"/>
            <a:ext cx="2483569" cy="993427"/>
            <a:chOff x="8943640" y="198707"/>
            <a:chExt cx="2483569" cy="993427"/>
          </a:xfrm>
        </p:grpSpPr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3A6DB9F6-3064-4385-9386-32D1F6BB1B36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rrow: Chevron 4">
              <a:extLst>
                <a:ext uri="{FF2B5EF4-FFF2-40B4-BE49-F238E27FC236}">
                  <a16:creationId xmlns:a16="http://schemas.microsoft.com/office/drawing/2014/main" id="{EE3C03C3-F80D-4718-8FF2-AE725BE4823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Lưu</a:t>
              </a:r>
              <a:r>
                <a:rPr lang="en-US" sz="2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55F71-B5F1-4DC0-8AFD-AD03045CC3D1}"/>
              </a:ext>
            </a:extLst>
          </p:cNvPr>
          <p:cNvGrpSpPr/>
          <p:nvPr/>
        </p:nvGrpSpPr>
        <p:grpSpPr>
          <a:xfrm>
            <a:off x="6968133" y="2932286"/>
            <a:ext cx="2593909" cy="993427"/>
            <a:chOff x="8943640" y="198707"/>
            <a:chExt cx="2483569" cy="993427"/>
          </a:xfrm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11A6CEBB-9196-49A6-9D37-3A349767E30E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Arrow: Chevron 4">
              <a:extLst>
                <a:ext uri="{FF2B5EF4-FFF2-40B4-BE49-F238E27FC236}">
                  <a16:creationId xmlns:a16="http://schemas.microsoft.com/office/drawing/2014/main" id="{8C4B74A7-B1A6-404B-A18F-27410B05E8E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sz="2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xuất</a:t>
              </a:r>
              <a:r>
                <a:rPr lang="en-US" sz="2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Bộ</a:t>
              </a:r>
              <a:r>
                <a:rPr lang="en-US" sz="2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nhớ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B34BCCA-678D-4795-A7FC-62A44BF3FF4F}"/>
              </a:ext>
            </a:extLst>
          </p:cNvPr>
          <p:cNvSpPr txBox="1">
            <a:spLocks/>
          </p:cNvSpPr>
          <p:nvPr/>
        </p:nvSpPr>
        <p:spPr>
          <a:xfrm>
            <a:off x="6986590" y="4101790"/>
            <a:ext cx="2593909" cy="139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5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4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282A-CAAD-4BA6-982E-4778217A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Datapath (2/9) –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1247-1FBC-4928-8B63-EC8FBFA3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PC</a:t>
            </a:r>
          </a:p>
          <a:p>
            <a:pPr lvl="1"/>
            <a:r>
              <a:rPr lang="en-US" dirty="0" err="1"/>
              <a:t>Tăng</a:t>
            </a:r>
            <a:r>
              <a:rPr lang="en-US" dirty="0"/>
              <a:t> PC </a:t>
            </a:r>
            <a:r>
              <a:rPr lang="en-US" dirty="0" err="1"/>
              <a:t>lên</a:t>
            </a:r>
            <a:r>
              <a:rPr lang="en-US" dirty="0"/>
              <a:t> 4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-&gt;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891C0-501D-418E-A6FC-26503CE6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44FEDC-FD60-40CD-B180-BE21413E3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181" y="3745275"/>
            <a:ext cx="3611336" cy="21272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FB04C6-8DBB-4960-A60B-380CF435D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943" y="4122056"/>
            <a:ext cx="3060657" cy="20549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A87C12-D6E0-4216-9D4A-04462F1C5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641" y="3745276"/>
            <a:ext cx="2770341" cy="21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1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D6B9-CF6C-42BE-848D-959A2932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65125"/>
            <a:ext cx="11551211" cy="1325563"/>
          </a:xfrm>
        </p:spPr>
        <p:txBody>
          <a:bodyPr>
            <a:normAutofit/>
          </a:bodyPr>
          <a:lstStyle/>
          <a:p>
            <a:r>
              <a:rPr lang="en-US" sz="4200" dirty="0"/>
              <a:t>2. Datapath (3/9) – </a:t>
            </a:r>
            <a:r>
              <a:rPr lang="en-US" sz="4200" dirty="0" err="1"/>
              <a:t>Giải</a:t>
            </a:r>
            <a:r>
              <a:rPr lang="en-US" sz="4200" dirty="0"/>
              <a:t> </a:t>
            </a:r>
            <a:r>
              <a:rPr lang="en-US" sz="4200" dirty="0" err="1"/>
              <a:t>mã</a:t>
            </a:r>
            <a:r>
              <a:rPr lang="en-US" sz="4200" dirty="0"/>
              <a:t> </a:t>
            </a:r>
            <a:r>
              <a:rPr lang="en-US" sz="4200" dirty="0" err="1"/>
              <a:t>lệnh</a:t>
            </a:r>
            <a:r>
              <a:rPr lang="en-US" sz="4200" dirty="0"/>
              <a:t> – </a:t>
            </a:r>
            <a:r>
              <a:rPr lang="en-US" sz="4200" dirty="0" err="1"/>
              <a:t>Định</a:t>
            </a:r>
            <a:r>
              <a:rPr lang="en-US" sz="4200" dirty="0"/>
              <a:t> </a:t>
            </a:r>
            <a:r>
              <a:rPr lang="en-US" sz="4200" dirty="0" err="1"/>
              <a:t>dạng</a:t>
            </a:r>
            <a:r>
              <a:rPr lang="en-US" sz="4200" dirty="0"/>
              <a:t> </a:t>
            </a:r>
            <a:r>
              <a:rPr lang="en-US" sz="4200" dirty="0" err="1"/>
              <a:t>lệnh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E45F-0115-4661-8EFF-EB0E7EF8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opcode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75AD-09DC-41AC-AFB3-52D036AA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3EB65F-4690-4955-927E-8B266E1B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39" y="3313448"/>
            <a:ext cx="1866900" cy="2400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5CD263-67A0-4CCF-8277-0374BC523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63056"/>
            <a:ext cx="3743325" cy="26860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3E7B78-CA5B-4F00-8F7A-456986071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162" y="2863056"/>
            <a:ext cx="3952875" cy="22383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8585B2F-8E6C-4215-A8E6-096FC793E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2037" y="2863056"/>
            <a:ext cx="39528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B0B5-BC6E-4D55-8005-15C49FF1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2. Datapath (4/9) – </a:t>
            </a:r>
            <a:r>
              <a:rPr lang="en-US" sz="4200" dirty="0" err="1"/>
              <a:t>Giải</a:t>
            </a:r>
            <a:r>
              <a:rPr lang="en-US" sz="4200" dirty="0"/>
              <a:t> </a:t>
            </a:r>
            <a:r>
              <a:rPr lang="en-US" sz="4200" dirty="0" err="1"/>
              <a:t>mã</a:t>
            </a:r>
            <a:r>
              <a:rPr lang="en-US" sz="4200" dirty="0"/>
              <a:t> </a:t>
            </a:r>
            <a:r>
              <a:rPr lang="en-US" sz="4200" dirty="0" err="1"/>
              <a:t>lệnh</a:t>
            </a:r>
            <a:r>
              <a:rPr lang="en-US" sz="4200" dirty="0"/>
              <a:t> - </a:t>
            </a:r>
            <a:r>
              <a:rPr lang="en-US" sz="4200" dirty="0" err="1"/>
              <a:t>Nạp</a:t>
            </a:r>
            <a:r>
              <a:rPr lang="en-US" sz="4200" dirty="0"/>
              <a:t> </a:t>
            </a:r>
            <a:r>
              <a:rPr lang="en-US" sz="4200" dirty="0" err="1"/>
              <a:t>toán</a:t>
            </a:r>
            <a:r>
              <a:rPr lang="en-US" sz="4200" dirty="0"/>
              <a:t> </a:t>
            </a:r>
            <a:r>
              <a:rPr lang="en-US" sz="4200" dirty="0" err="1"/>
              <a:t>hạng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3C69-4448-4846-B416-9823738C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36038-600D-4486-BE99-E5A3D843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0EC5A-27C0-4C5D-8EA7-CE1F072B9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63" y="2696369"/>
            <a:ext cx="1866900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D4AA4-9868-4977-8CCE-8E0739FC5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163" y="3193143"/>
            <a:ext cx="2581275" cy="2219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B66CED-C4DC-40EB-93A6-1A5B853A2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500" y="2632075"/>
            <a:ext cx="4381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2031-3EAD-467B-8F9F-37FE29D6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 Datapath (5/9) – </a:t>
            </a:r>
            <a:r>
              <a:rPr lang="en-US" sz="4400" dirty="0" err="1"/>
              <a:t>Nạp</a:t>
            </a:r>
            <a:r>
              <a:rPr lang="en-US" sz="4400" dirty="0"/>
              <a:t> </a:t>
            </a:r>
            <a:r>
              <a:rPr lang="en-US" sz="4400" dirty="0" err="1"/>
              <a:t>toán</a:t>
            </a:r>
            <a:r>
              <a:rPr lang="en-US" sz="4400" dirty="0"/>
              <a:t> </a:t>
            </a:r>
            <a:r>
              <a:rPr lang="en-US" sz="4400" dirty="0" err="1"/>
              <a:t>hạng</a:t>
            </a:r>
            <a:r>
              <a:rPr lang="en-US" sz="4400" dirty="0"/>
              <a:t>: </a:t>
            </a:r>
            <a:r>
              <a:rPr lang="en-US" sz="4400" dirty="0" err="1"/>
              <a:t>beq</a:t>
            </a:r>
            <a:r>
              <a:rPr lang="en-US" sz="4400" dirty="0"/>
              <a:t>/</a:t>
            </a:r>
            <a:r>
              <a:rPr lang="en-US" sz="4400" dirty="0" err="1"/>
              <a:t>bne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163CE-3F31-40C1-9542-5CAEED14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222C4-0C85-453C-9E91-08F16F7E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151856"/>
            <a:ext cx="92202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9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5650</TotalTime>
  <Words>1323</Words>
  <Application>Microsoft Office PowerPoint</Application>
  <PresentationFormat>Widescreen</PresentationFormat>
  <Paragraphs>111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IT012 – TỔ CHỨC VÀ CẤU TRÚC MÁY TÍNH II  CHƯƠNG 9 BỘ XỬ LÝ</vt:lpstr>
      <vt:lpstr>Nội dung</vt:lpstr>
      <vt:lpstr>1. Vi kiến trúc (1/2)</vt:lpstr>
      <vt:lpstr>1. Vi kiến trúc (2/2)</vt:lpstr>
      <vt:lpstr>2. Datapath (1/9) – Chu kỳ thực thi lệnh</vt:lpstr>
      <vt:lpstr>2. Datapath (2/9) – Nạp lệnh </vt:lpstr>
      <vt:lpstr>2. Datapath (3/9) – Giải mã lệnh – Định dạng lệnh</vt:lpstr>
      <vt:lpstr>2. Datapath (4/9) – Giải mã lệnh - Nạp toán hạng</vt:lpstr>
      <vt:lpstr>2. Datapath (5/9) – Nạp toán hạng: beq/bne</vt:lpstr>
      <vt:lpstr>2. Datapath (6/9) – Nạp toán hạng: j</vt:lpstr>
      <vt:lpstr>2. Datapath (7/9) – Thực thi</vt:lpstr>
      <vt:lpstr>2. Datapath (8/9) – Truy xuất bộ nhớ</vt:lpstr>
      <vt:lpstr>2. Datapath (9/9) – Lưu kết quả</vt:lpstr>
      <vt:lpstr>6. Câu hỏi và 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NGHE</dc:title>
  <dc:creator>Đại Dương Trần</dc:creator>
  <cp:lastModifiedBy>Trần Đại Dương</cp:lastModifiedBy>
  <cp:revision>292</cp:revision>
  <dcterms:created xsi:type="dcterms:W3CDTF">2014-09-08T08:32:30Z</dcterms:created>
  <dcterms:modified xsi:type="dcterms:W3CDTF">2020-09-01T00:27:50Z</dcterms:modified>
</cp:coreProperties>
</file>