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3"/>
  </p:notesMasterIdLst>
  <p:sldIdLst>
    <p:sldId id="314" r:id="rId2"/>
    <p:sldId id="299" r:id="rId3"/>
    <p:sldId id="459" r:id="rId4"/>
    <p:sldId id="441" r:id="rId5"/>
    <p:sldId id="315" r:id="rId6"/>
    <p:sldId id="460" r:id="rId7"/>
    <p:sldId id="443" r:id="rId8"/>
    <p:sldId id="445" r:id="rId9"/>
    <p:sldId id="444" r:id="rId10"/>
    <p:sldId id="442" r:id="rId11"/>
    <p:sldId id="446" r:id="rId12"/>
    <p:sldId id="461" r:id="rId13"/>
    <p:sldId id="447" r:id="rId14"/>
    <p:sldId id="448" r:id="rId15"/>
    <p:sldId id="462" r:id="rId16"/>
    <p:sldId id="450" r:id="rId17"/>
    <p:sldId id="451" r:id="rId18"/>
    <p:sldId id="453" r:id="rId19"/>
    <p:sldId id="463" r:id="rId20"/>
    <p:sldId id="455" r:id="rId21"/>
    <p:sldId id="456" r:id="rId22"/>
    <p:sldId id="457" r:id="rId23"/>
    <p:sldId id="458" r:id="rId24"/>
    <p:sldId id="452" r:id="rId25"/>
    <p:sldId id="454" r:id="rId26"/>
    <p:sldId id="464" r:id="rId27"/>
    <p:sldId id="449" r:id="rId28"/>
    <p:sldId id="465" r:id="rId29"/>
    <p:sldId id="466" r:id="rId30"/>
    <p:sldId id="467" r:id="rId31"/>
    <p:sldId id="468"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4256" autoAdjust="0"/>
  </p:normalViewPr>
  <p:slideViewPr>
    <p:cSldViewPr snapToGrid="0" showGuides="1">
      <p:cViewPr>
        <p:scale>
          <a:sx n="100" d="100"/>
          <a:sy n="100" d="100"/>
        </p:scale>
        <p:origin x="990" y="78"/>
      </p:cViewPr>
      <p:guideLst>
        <p:guide orient="horz" pos="2184"/>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506200-1DFF-45C5-BD5E-A313E125BE8D}" type="datetimeFigureOut">
              <a:rPr lang="en-US" smtClean="0"/>
              <a:t>9/1/2020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ABEDE5-6239-4ECB-ABE4-429C7A23B5D9}" type="slidenum">
              <a:rPr lang="en-US" smtClean="0"/>
              <a:t>‹#›</a:t>
            </a:fld>
            <a:endParaRPr lang="en-US"/>
          </a:p>
        </p:txBody>
      </p:sp>
    </p:spTree>
    <p:extLst>
      <p:ext uri="{BB962C8B-B14F-4D97-AF65-F5344CB8AC3E}">
        <p14:creationId xmlns:p14="http://schemas.microsoft.com/office/powerpoint/2010/main" val="23789019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9ABEDE5-6239-4ECB-ABE4-429C7A23B5D9}" type="slidenum">
              <a:rPr lang="en-US" smtClean="0"/>
              <a:t>1</a:t>
            </a:fld>
            <a:endParaRPr lang="en-US"/>
          </a:p>
        </p:txBody>
      </p:sp>
    </p:spTree>
    <p:extLst>
      <p:ext uri="{BB962C8B-B14F-4D97-AF65-F5344CB8AC3E}">
        <p14:creationId xmlns:p14="http://schemas.microsoft.com/office/powerpoint/2010/main" val="11065484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a:t>RegDst có chức năng lựa chọn thanh ghi đích là rt hay rd</a:t>
            </a:r>
          </a:p>
          <a:p>
            <a:pPr marL="228600" indent="-228600">
              <a:buAutoNum type="arabicPeriod"/>
            </a:pPr>
            <a:r>
              <a:rPr lang="en-US"/>
              <a:t>ALUSrc có chức năng lựa chọn toán hạng thứ 2 là thanh ghi hay số tức thời</a:t>
            </a:r>
          </a:p>
        </p:txBody>
      </p:sp>
      <p:sp>
        <p:nvSpPr>
          <p:cNvPr id="4" name="Slide Number Placeholder 3"/>
          <p:cNvSpPr>
            <a:spLocks noGrp="1"/>
          </p:cNvSpPr>
          <p:nvPr>
            <p:ph type="sldNum" sz="quarter" idx="5"/>
          </p:nvPr>
        </p:nvSpPr>
        <p:spPr/>
        <p:txBody>
          <a:bodyPr/>
          <a:lstStyle/>
          <a:p>
            <a:fld id="{A9ABEDE5-6239-4ECB-ABE4-429C7A23B5D9}" type="slidenum">
              <a:rPr lang="en-US" smtClean="0"/>
              <a:t>17</a:t>
            </a:fld>
            <a:endParaRPr lang="en-US"/>
          </a:p>
        </p:txBody>
      </p:sp>
    </p:spTree>
    <p:extLst>
      <p:ext uri="{BB962C8B-B14F-4D97-AF65-F5344CB8AC3E}">
        <p14:creationId xmlns:p14="http://schemas.microsoft.com/office/powerpoint/2010/main" val="28509089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a:t>Datapath hoàn chỉnh cho thực thi các lệnh add, sub, and, or, slt, lw, sw, beq</a:t>
            </a:r>
          </a:p>
          <a:p>
            <a:pPr marL="228600" indent="-228600">
              <a:buAutoNum type="arabicPeriod"/>
            </a:pPr>
            <a:r>
              <a:rPr lang="en-US"/>
              <a:t>Datapath này không trình bày ALU Control dùng để lựa chọn phép toán được thực thi bởi ALU</a:t>
            </a:r>
          </a:p>
          <a:p>
            <a:pPr marL="228600" indent="-228600">
              <a:buAutoNum type="arabicPeriod"/>
            </a:pPr>
            <a:r>
              <a:rPr lang="en-US"/>
              <a:t>Datapath này có thêm tín hiệu MemRead sử dụng cho lệnh lw. Datapath trong các slide trước hiện thực theo ý nghĩa DmemWr = 0 là đọc, DmemWr = 1 là ghi</a:t>
            </a:r>
          </a:p>
          <a:p>
            <a:pPr marL="228600" indent="-228600">
              <a:buAutoNum type="arabicPeriod"/>
            </a:pPr>
            <a:r>
              <a:rPr lang="en-US"/>
              <a:t>Trong phần còn lại của môn học, chúng ta sẽ sử dụng datapath này</a:t>
            </a:r>
          </a:p>
        </p:txBody>
      </p:sp>
      <p:sp>
        <p:nvSpPr>
          <p:cNvPr id="4" name="Slide Number Placeholder 3"/>
          <p:cNvSpPr>
            <a:spLocks noGrp="1"/>
          </p:cNvSpPr>
          <p:nvPr>
            <p:ph type="sldNum" sz="quarter" idx="5"/>
          </p:nvPr>
        </p:nvSpPr>
        <p:spPr/>
        <p:txBody>
          <a:bodyPr/>
          <a:lstStyle/>
          <a:p>
            <a:fld id="{A9ABEDE5-6239-4ECB-ABE4-429C7A23B5D9}" type="slidenum">
              <a:rPr lang="en-US" smtClean="0"/>
              <a:t>18</a:t>
            </a:fld>
            <a:endParaRPr lang="en-US"/>
          </a:p>
        </p:txBody>
      </p:sp>
    </p:spTree>
    <p:extLst>
      <p:ext uri="{BB962C8B-B14F-4D97-AF65-F5344CB8AC3E}">
        <p14:creationId xmlns:p14="http://schemas.microsoft.com/office/powerpoint/2010/main" val="13557301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a:t>Hình này bổ sung khối điều khiển (Control và ALU control) vào datapath trước đó</a:t>
            </a:r>
          </a:p>
          <a:p>
            <a:pPr marL="228600" indent="-228600">
              <a:buAutoNum type="arabicPeriod"/>
            </a:pPr>
            <a:r>
              <a:rPr lang="en-US"/>
              <a:t>Vì giá trị tín hiệu PCSrc được điều khiển dựa trên 2 thông tin opcode là beq và ngõ ra zero của ALU nên có thể bỏ tín hiệu PCSrc và thay vào đó là một mạch điều khiển trực tiếp (chỉ là một cổng AND)</a:t>
            </a:r>
          </a:p>
        </p:txBody>
      </p:sp>
      <p:sp>
        <p:nvSpPr>
          <p:cNvPr id="4" name="Slide Number Placeholder 3"/>
          <p:cNvSpPr>
            <a:spLocks noGrp="1"/>
          </p:cNvSpPr>
          <p:nvPr>
            <p:ph type="sldNum" sz="quarter" idx="5"/>
          </p:nvPr>
        </p:nvSpPr>
        <p:spPr/>
        <p:txBody>
          <a:bodyPr/>
          <a:lstStyle/>
          <a:p>
            <a:fld id="{A9ABEDE5-6239-4ECB-ABE4-429C7A23B5D9}" type="slidenum">
              <a:rPr lang="en-US" smtClean="0"/>
              <a:t>20</a:t>
            </a:fld>
            <a:endParaRPr lang="en-US"/>
          </a:p>
        </p:txBody>
      </p:sp>
    </p:spTree>
    <p:extLst>
      <p:ext uri="{BB962C8B-B14F-4D97-AF65-F5344CB8AC3E}">
        <p14:creationId xmlns:p14="http://schemas.microsoft.com/office/powerpoint/2010/main" val="32630797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1. Việc lựa chọn giá trị cho ALU Control tùy thuộc vào thiết kế ALU, trên slide chỉ là một số giá trị được đề xuất để điều khiển ALU</a:t>
            </a:r>
          </a:p>
          <a:p>
            <a:endParaRPr lang="en-US"/>
          </a:p>
        </p:txBody>
      </p:sp>
      <p:sp>
        <p:nvSpPr>
          <p:cNvPr id="4" name="Slide Number Placeholder 3"/>
          <p:cNvSpPr>
            <a:spLocks noGrp="1"/>
          </p:cNvSpPr>
          <p:nvPr>
            <p:ph type="sldNum" sz="quarter" idx="5"/>
          </p:nvPr>
        </p:nvSpPr>
        <p:spPr/>
        <p:txBody>
          <a:bodyPr/>
          <a:lstStyle/>
          <a:p>
            <a:fld id="{A9ABEDE5-6239-4ECB-ABE4-429C7A23B5D9}" type="slidenum">
              <a:rPr lang="en-US" smtClean="0"/>
              <a:t>24</a:t>
            </a:fld>
            <a:endParaRPr lang="en-US"/>
          </a:p>
        </p:txBody>
      </p:sp>
    </p:spTree>
    <p:extLst>
      <p:ext uri="{BB962C8B-B14F-4D97-AF65-F5344CB8AC3E}">
        <p14:creationId xmlns:p14="http://schemas.microsoft.com/office/powerpoint/2010/main" val="15951161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9ABEDE5-6239-4ECB-ABE4-429C7A23B5D9}" type="slidenum">
              <a:rPr lang="en-US" smtClean="0"/>
              <a:t>29</a:t>
            </a:fld>
            <a:endParaRPr lang="en-US"/>
          </a:p>
        </p:txBody>
      </p:sp>
    </p:spTree>
    <p:extLst>
      <p:ext uri="{BB962C8B-B14F-4D97-AF65-F5344CB8AC3E}">
        <p14:creationId xmlns:p14="http://schemas.microsoft.com/office/powerpoint/2010/main" val="15540285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9ABEDE5-6239-4ECB-ABE4-429C7A23B5D9}" type="slidenum">
              <a:rPr lang="en-US" smtClean="0"/>
              <a:t>30</a:t>
            </a:fld>
            <a:endParaRPr lang="en-US"/>
          </a:p>
        </p:txBody>
      </p:sp>
    </p:spTree>
    <p:extLst>
      <p:ext uri="{BB962C8B-B14F-4D97-AF65-F5344CB8AC3E}">
        <p14:creationId xmlns:p14="http://schemas.microsoft.com/office/powerpoint/2010/main" val="5616916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9ABEDE5-6239-4ECB-ABE4-429C7A23B5D9}" type="slidenum">
              <a:rPr lang="en-US" smtClean="0"/>
              <a:t>31</a:t>
            </a:fld>
            <a:endParaRPr lang="en-US"/>
          </a:p>
        </p:txBody>
      </p:sp>
    </p:spTree>
    <p:extLst>
      <p:ext uri="{BB962C8B-B14F-4D97-AF65-F5344CB8AC3E}">
        <p14:creationId xmlns:p14="http://schemas.microsoft.com/office/powerpoint/2010/main" val="21729514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5"/>
          </p:nvPr>
        </p:nvSpPr>
        <p:spPr/>
        <p:txBody>
          <a:bodyPr/>
          <a:lstStyle/>
          <a:p>
            <a:fld id="{A9ABEDE5-6239-4ECB-ABE4-429C7A23B5D9}" type="slidenum">
              <a:rPr lang="en-US" smtClean="0"/>
              <a:t>4</a:t>
            </a:fld>
            <a:endParaRPr lang="en-US"/>
          </a:p>
        </p:txBody>
      </p:sp>
    </p:spTree>
    <p:extLst>
      <p:ext uri="{BB962C8B-B14F-4D97-AF65-F5344CB8AC3E}">
        <p14:creationId xmlns:p14="http://schemas.microsoft.com/office/powerpoint/2010/main" val="13678966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5"/>
          </p:nvPr>
        </p:nvSpPr>
        <p:spPr/>
        <p:txBody>
          <a:bodyPr/>
          <a:lstStyle/>
          <a:p>
            <a:fld id="{A9ABEDE5-6239-4ECB-ABE4-429C7A23B5D9}" type="slidenum">
              <a:rPr lang="en-US" smtClean="0"/>
              <a:t>7</a:t>
            </a:fld>
            <a:endParaRPr lang="en-US"/>
          </a:p>
        </p:txBody>
      </p:sp>
    </p:spTree>
    <p:extLst>
      <p:ext uri="{BB962C8B-B14F-4D97-AF65-F5344CB8AC3E}">
        <p14:creationId xmlns:p14="http://schemas.microsoft.com/office/powerpoint/2010/main" val="6743079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5"/>
          </p:nvPr>
        </p:nvSpPr>
        <p:spPr/>
        <p:txBody>
          <a:bodyPr/>
          <a:lstStyle/>
          <a:p>
            <a:fld id="{A9ABEDE5-6239-4ECB-ABE4-429C7A23B5D9}" type="slidenum">
              <a:rPr lang="en-US" smtClean="0"/>
              <a:t>9</a:t>
            </a:fld>
            <a:endParaRPr lang="en-US"/>
          </a:p>
        </p:txBody>
      </p:sp>
    </p:spTree>
    <p:extLst>
      <p:ext uri="{BB962C8B-B14F-4D97-AF65-F5344CB8AC3E}">
        <p14:creationId xmlns:p14="http://schemas.microsoft.com/office/powerpoint/2010/main" val="38687302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Tín</a:t>
            </a:r>
            <a:r>
              <a:rPr lang="en-US" dirty="0"/>
              <a:t> </a:t>
            </a:r>
            <a:r>
              <a:rPr lang="en-US" dirty="0" err="1"/>
              <a:t>hiệu</a:t>
            </a:r>
            <a:r>
              <a:rPr lang="en-US" dirty="0"/>
              <a:t> </a:t>
            </a:r>
            <a:r>
              <a:rPr lang="en-US" dirty="0" err="1"/>
              <a:t>DmemWr</a:t>
            </a:r>
            <a:r>
              <a:rPr lang="en-US" dirty="0"/>
              <a:t> </a:t>
            </a:r>
            <a:r>
              <a:rPr lang="en-US" dirty="0" err="1"/>
              <a:t>cho</a:t>
            </a:r>
            <a:r>
              <a:rPr lang="en-US" dirty="0"/>
              <a:t> </a:t>
            </a:r>
            <a:r>
              <a:rPr lang="en-US" dirty="0" err="1"/>
              <a:t>phép</a:t>
            </a:r>
            <a:r>
              <a:rPr lang="en-US" dirty="0"/>
              <a:t> </a:t>
            </a:r>
            <a:r>
              <a:rPr lang="en-US" dirty="0" err="1"/>
              <a:t>việc</a:t>
            </a:r>
            <a:r>
              <a:rPr lang="en-US" dirty="0"/>
              <a:t> </a:t>
            </a:r>
            <a:r>
              <a:rPr lang="en-US" dirty="0" err="1"/>
              <a:t>ghi</a:t>
            </a:r>
            <a:r>
              <a:rPr lang="en-US" dirty="0"/>
              <a:t> </a:t>
            </a:r>
            <a:r>
              <a:rPr lang="en-US" dirty="0" err="1"/>
              <a:t>dữ</a:t>
            </a:r>
            <a:r>
              <a:rPr lang="en-US" dirty="0"/>
              <a:t> </a:t>
            </a:r>
            <a:r>
              <a:rPr lang="en-US" dirty="0" err="1"/>
              <a:t>liệu</a:t>
            </a:r>
            <a:r>
              <a:rPr lang="en-US" dirty="0"/>
              <a:t> </a:t>
            </a:r>
            <a:r>
              <a:rPr lang="en-US" dirty="0" err="1"/>
              <a:t>vào</a:t>
            </a:r>
            <a:r>
              <a:rPr lang="en-US" dirty="0"/>
              <a:t> </a:t>
            </a:r>
            <a:r>
              <a:rPr lang="en-US" dirty="0" err="1"/>
              <a:t>Bộ</a:t>
            </a:r>
            <a:r>
              <a:rPr lang="en-US" dirty="0"/>
              <a:t> </a:t>
            </a:r>
            <a:r>
              <a:rPr lang="en-US" dirty="0" err="1"/>
              <a:t>nhớ</a:t>
            </a:r>
            <a:r>
              <a:rPr lang="en-US" dirty="0"/>
              <a:t> </a:t>
            </a:r>
            <a:r>
              <a:rPr lang="en-US" dirty="0" err="1"/>
              <a:t>dữ</a:t>
            </a:r>
            <a:r>
              <a:rPr lang="en-US" dirty="0"/>
              <a:t> </a:t>
            </a:r>
            <a:r>
              <a:rPr lang="en-US" dirty="0" err="1"/>
              <a:t>liệu</a:t>
            </a:r>
            <a:r>
              <a:rPr lang="en-US" dirty="0"/>
              <a:t> </a:t>
            </a:r>
            <a:r>
              <a:rPr lang="en-US" dirty="0" err="1"/>
              <a:t>có</a:t>
            </a:r>
            <a:r>
              <a:rPr lang="en-US" dirty="0"/>
              <a:t> </a:t>
            </a:r>
            <a:r>
              <a:rPr lang="en-US" dirty="0" err="1"/>
              <a:t>được</a:t>
            </a:r>
            <a:r>
              <a:rPr lang="en-US" dirty="0"/>
              <a:t> </a:t>
            </a:r>
            <a:r>
              <a:rPr lang="en-US" dirty="0" err="1"/>
              <a:t>diễn</a:t>
            </a:r>
            <a:r>
              <a:rPr lang="en-US" dirty="0"/>
              <a:t> ra hay </a:t>
            </a:r>
            <a:r>
              <a:rPr lang="en-US" dirty="0" err="1"/>
              <a:t>không</a:t>
            </a:r>
            <a:endParaRPr lang="en-US" dirty="0"/>
          </a:p>
        </p:txBody>
      </p:sp>
      <p:sp>
        <p:nvSpPr>
          <p:cNvPr id="4" name="Slide Number Placeholder 3"/>
          <p:cNvSpPr>
            <a:spLocks noGrp="1"/>
          </p:cNvSpPr>
          <p:nvPr>
            <p:ph type="sldNum" sz="quarter" idx="5"/>
          </p:nvPr>
        </p:nvSpPr>
        <p:spPr/>
        <p:txBody>
          <a:bodyPr/>
          <a:lstStyle/>
          <a:p>
            <a:fld id="{A9ABEDE5-6239-4ECB-ABE4-429C7A23B5D9}" type="slidenum">
              <a:rPr lang="en-US" smtClean="0"/>
              <a:t>10</a:t>
            </a:fld>
            <a:endParaRPr lang="en-US"/>
          </a:p>
        </p:txBody>
      </p:sp>
    </p:spTree>
    <p:extLst>
      <p:ext uri="{BB962C8B-B14F-4D97-AF65-F5344CB8AC3E}">
        <p14:creationId xmlns:p14="http://schemas.microsoft.com/office/powerpoint/2010/main" val="34317064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Kết</a:t>
            </a:r>
            <a:r>
              <a:rPr lang="en-US" dirty="0"/>
              <a:t> </a:t>
            </a:r>
            <a:r>
              <a:rPr lang="en-US" dirty="0" err="1"/>
              <a:t>hợp</a:t>
            </a:r>
            <a:r>
              <a:rPr lang="en-US" dirty="0"/>
              <a:t> </a:t>
            </a:r>
            <a:r>
              <a:rPr lang="en-US" dirty="0" err="1"/>
              <a:t>datapath</a:t>
            </a:r>
            <a:r>
              <a:rPr lang="en-US" dirty="0"/>
              <a:t> </a:t>
            </a:r>
            <a:r>
              <a:rPr lang="en-US" dirty="0" err="1"/>
              <a:t>thực</a:t>
            </a:r>
            <a:r>
              <a:rPr lang="en-US" dirty="0"/>
              <a:t> </a:t>
            </a:r>
            <a:r>
              <a:rPr lang="en-US" dirty="0" err="1"/>
              <a:t>thi</a:t>
            </a:r>
            <a:r>
              <a:rPr lang="en-US" dirty="0"/>
              <a:t> </a:t>
            </a:r>
            <a:r>
              <a:rPr lang="en-US" dirty="0" err="1"/>
              <a:t>lệnh</a:t>
            </a:r>
            <a:r>
              <a:rPr lang="en-US" dirty="0"/>
              <a:t> </a:t>
            </a:r>
            <a:r>
              <a:rPr lang="en-US" dirty="0" err="1"/>
              <a:t>lw</a:t>
            </a:r>
            <a:r>
              <a:rPr lang="en-US" dirty="0"/>
              <a:t> </a:t>
            </a:r>
            <a:r>
              <a:rPr lang="en-US" dirty="0" err="1"/>
              <a:t>và</a:t>
            </a:r>
            <a:r>
              <a:rPr lang="en-US" dirty="0"/>
              <a:t> </a:t>
            </a:r>
            <a:r>
              <a:rPr lang="en-US" dirty="0" err="1"/>
              <a:t>sw</a:t>
            </a:r>
            <a:endParaRPr lang="en-US" dirty="0"/>
          </a:p>
        </p:txBody>
      </p:sp>
      <p:sp>
        <p:nvSpPr>
          <p:cNvPr id="4" name="Slide Number Placeholder 3"/>
          <p:cNvSpPr>
            <a:spLocks noGrp="1"/>
          </p:cNvSpPr>
          <p:nvPr>
            <p:ph type="sldNum" sz="quarter" idx="5"/>
          </p:nvPr>
        </p:nvSpPr>
        <p:spPr/>
        <p:txBody>
          <a:bodyPr/>
          <a:lstStyle/>
          <a:p>
            <a:fld id="{A9ABEDE5-6239-4ECB-ABE4-429C7A23B5D9}" type="slidenum">
              <a:rPr lang="en-US" smtClean="0"/>
              <a:t>11</a:t>
            </a:fld>
            <a:endParaRPr lang="en-US"/>
          </a:p>
        </p:txBody>
      </p:sp>
    </p:spTree>
    <p:extLst>
      <p:ext uri="{BB962C8B-B14F-4D97-AF65-F5344CB8AC3E}">
        <p14:creationId xmlns:p14="http://schemas.microsoft.com/office/powerpoint/2010/main" val="16713031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5"/>
          </p:nvPr>
        </p:nvSpPr>
        <p:spPr/>
        <p:txBody>
          <a:bodyPr/>
          <a:lstStyle/>
          <a:p>
            <a:fld id="{A9ABEDE5-6239-4ECB-ABE4-429C7A23B5D9}" type="slidenum">
              <a:rPr lang="en-US" smtClean="0"/>
              <a:t>13</a:t>
            </a:fld>
            <a:endParaRPr lang="en-US"/>
          </a:p>
        </p:txBody>
      </p:sp>
    </p:spTree>
    <p:extLst>
      <p:ext uri="{BB962C8B-B14F-4D97-AF65-F5344CB8AC3E}">
        <p14:creationId xmlns:p14="http://schemas.microsoft.com/office/powerpoint/2010/main" val="13428689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err="1"/>
              <a:t>Tín</a:t>
            </a:r>
            <a:r>
              <a:rPr lang="en-US" dirty="0"/>
              <a:t> </a:t>
            </a:r>
            <a:r>
              <a:rPr lang="en-US" dirty="0" err="1"/>
              <a:t>hiệu</a:t>
            </a:r>
            <a:r>
              <a:rPr lang="en-US" dirty="0"/>
              <a:t> zero </a:t>
            </a:r>
            <a:r>
              <a:rPr lang="en-US" dirty="0" err="1"/>
              <a:t>báo</a:t>
            </a:r>
            <a:r>
              <a:rPr lang="en-US" dirty="0"/>
              <a:t> </a:t>
            </a:r>
            <a:r>
              <a:rPr lang="en-US" dirty="0" err="1"/>
              <a:t>cho</a:t>
            </a:r>
            <a:r>
              <a:rPr lang="en-US" dirty="0"/>
              <a:t> </a:t>
            </a:r>
            <a:r>
              <a:rPr lang="en-US" dirty="0" err="1"/>
              <a:t>khối</a:t>
            </a:r>
            <a:r>
              <a:rPr lang="en-US" dirty="0"/>
              <a:t> </a:t>
            </a:r>
            <a:r>
              <a:rPr lang="en-US" dirty="0" err="1"/>
              <a:t>điều</a:t>
            </a:r>
            <a:r>
              <a:rPr lang="en-US" dirty="0"/>
              <a:t> </a:t>
            </a:r>
            <a:r>
              <a:rPr lang="en-US" dirty="0" err="1"/>
              <a:t>khiển</a:t>
            </a:r>
            <a:r>
              <a:rPr lang="en-US" dirty="0"/>
              <a:t> </a:t>
            </a:r>
            <a:r>
              <a:rPr lang="en-US" dirty="0" err="1"/>
              <a:t>biết</a:t>
            </a:r>
            <a:r>
              <a:rPr lang="en-US" dirty="0"/>
              <a:t> </a:t>
            </a:r>
            <a:r>
              <a:rPr lang="en-US" dirty="0" err="1"/>
              <a:t>là</a:t>
            </a:r>
            <a:r>
              <a:rPr lang="en-US" dirty="0"/>
              <a:t> </a:t>
            </a:r>
            <a:r>
              <a:rPr lang="en-US" dirty="0" err="1"/>
              <a:t>kết</a:t>
            </a:r>
            <a:r>
              <a:rPr lang="en-US" dirty="0"/>
              <a:t> </a:t>
            </a:r>
            <a:r>
              <a:rPr lang="en-US" dirty="0" err="1"/>
              <a:t>quả</a:t>
            </a:r>
            <a:r>
              <a:rPr lang="en-US" dirty="0"/>
              <a:t> </a:t>
            </a:r>
            <a:r>
              <a:rPr lang="en-US" dirty="0" err="1"/>
              <a:t>của</a:t>
            </a:r>
            <a:r>
              <a:rPr lang="en-US" dirty="0"/>
              <a:t> ALU </a:t>
            </a:r>
            <a:r>
              <a:rPr lang="en-US" dirty="0" err="1"/>
              <a:t>có</a:t>
            </a:r>
            <a:r>
              <a:rPr lang="en-US" dirty="0"/>
              <a:t> </a:t>
            </a:r>
            <a:r>
              <a:rPr lang="en-US" dirty="0" err="1"/>
              <a:t>bằng</a:t>
            </a:r>
            <a:r>
              <a:rPr lang="en-US" dirty="0"/>
              <a:t> 0 hay </a:t>
            </a:r>
            <a:r>
              <a:rPr lang="en-US" dirty="0" err="1"/>
              <a:t>không</a:t>
            </a:r>
            <a:endParaRPr lang="en-US" dirty="0"/>
          </a:p>
          <a:p>
            <a:pPr marL="228600" indent="-228600">
              <a:buAutoNum type="arabicPeriod"/>
            </a:pPr>
            <a:r>
              <a:rPr lang="en-US" dirty="0" err="1"/>
              <a:t>Tín</a:t>
            </a:r>
            <a:r>
              <a:rPr lang="en-US" dirty="0"/>
              <a:t> </a:t>
            </a:r>
            <a:r>
              <a:rPr lang="en-US" dirty="0" err="1"/>
              <a:t>hiệu</a:t>
            </a:r>
            <a:r>
              <a:rPr lang="en-US" dirty="0"/>
              <a:t> </a:t>
            </a:r>
            <a:r>
              <a:rPr lang="en-US" dirty="0" err="1"/>
              <a:t>PCSrc</a:t>
            </a:r>
            <a:r>
              <a:rPr lang="en-US" dirty="0"/>
              <a:t> </a:t>
            </a:r>
            <a:r>
              <a:rPr lang="en-US" dirty="0" err="1"/>
              <a:t>quyết</a:t>
            </a:r>
            <a:r>
              <a:rPr lang="en-US" dirty="0"/>
              <a:t> </a:t>
            </a:r>
            <a:r>
              <a:rPr lang="en-US" dirty="0" err="1"/>
              <a:t>định</a:t>
            </a:r>
            <a:r>
              <a:rPr lang="en-US" dirty="0"/>
              <a:t> </a:t>
            </a:r>
            <a:r>
              <a:rPr lang="en-US" dirty="0" err="1"/>
              <a:t>là</a:t>
            </a:r>
            <a:r>
              <a:rPr lang="en-US" dirty="0"/>
              <a:t> </a:t>
            </a:r>
            <a:r>
              <a:rPr lang="en-US" dirty="0" err="1"/>
              <a:t>có</a:t>
            </a:r>
            <a:r>
              <a:rPr lang="en-US" dirty="0"/>
              <a:t> </a:t>
            </a:r>
            <a:r>
              <a:rPr lang="en-US" dirty="0" err="1"/>
              <a:t>nhảy</a:t>
            </a:r>
            <a:r>
              <a:rPr lang="en-US" dirty="0"/>
              <a:t> hay </a:t>
            </a:r>
            <a:r>
              <a:rPr lang="en-US" dirty="0" err="1"/>
              <a:t>không</a:t>
            </a:r>
            <a:endParaRPr lang="en-US" dirty="0"/>
          </a:p>
        </p:txBody>
      </p:sp>
      <p:sp>
        <p:nvSpPr>
          <p:cNvPr id="4" name="Slide Number Placeholder 3"/>
          <p:cNvSpPr>
            <a:spLocks noGrp="1"/>
          </p:cNvSpPr>
          <p:nvPr>
            <p:ph type="sldNum" sz="quarter" idx="5"/>
          </p:nvPr>
        </p:nvSpPr>
        <p:spPr/>
        <p:txBody>
          <a:bodyPr/>
          <a:lstStyle/>
          <a:p>
            <a:fld id="{A9ABEDE5-6239-4ECB-ABE4-429C7A23B5D9}" type="slidenum">
              <a:rPr lang="en-US" smtClean="0"/>
              <a:t>14</a:t>
            </a:fld>
            <a:endParaRPr lang="en-US"/>
          </a:p>
        </p:txBody>
      </p:sp>
    </p:spTree>
    <p:extLst>
      <p:ext uri="{BB962C8B-B14F-4D97-AF65-F5344CB8AC3E}">
        <p14:creationId xmlns:p14="http://schemas.microsoft.com/office/powerpoint/2010/main" val="12701367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9ABEDE5-6239-4ECB-ABE4-429C7A23B5D9}" type="slidenum">
              <a:rPr lang="en-US" smtClean="0"/>
              <a:t>16</a:t>
            </a:fld>
            <a:endParaRPr lang="en-US"/>
          </a:p>
        </p:txBody>
      </p:sp>
    </p:spTree>
    <p:extLst>
      <p:ext uri="{BB962C8B-B14F-4D97-AF65-F5344CB8AC3E}">
        <p14:creationId xmlns:p14="http://schemas.microsoft.com/office/powerpoint/2010/main" val="5370915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a:solidFill>
            <a:srgbClr val="0070C0"/>
          </a:solidFill>
        </p:spPr>
        <p:txBody>
          <a:bodyPr/>
          <a:lstStyle>
            <a:lvl1pPr>
              <a:defRPr sz="2400" b="1">
                <a:solidFill>
                  <a:schemeClr val="bg1"/>
                </a:solidFill>
                <a:latin typeface="Times New Roman" panose="02020603050405020304" pitchFamily="18" charset="0"/>
                <a:cs typeface="Times New Roman" panose="02020603050405020304" pitchFamily="18" charset="0"/>
              </a:defRPr>
            </a:lvl1pPr>
          </a:lstStyle>
          <a:p>
            <a:r>
              <a:rPr lang="en-US"/>
              <a:t>18/09/2014</a:t>
            </a:r>
            <a:endParaRPr lang="en-US" dirty="0"/>
          </a:p>
        </p:txBody>
      </p:sp>
      <p:sp>
        <p:nvSpPr>
          <p:cNvPr id="5" name="Footer Placeholder 4"/>
          <p:cNvSpPr>
            <a:spLocks noGrp="1"/>
          </p:cNvSpPr>
          <p:nvPr>
            <p:ph type="ftr" sz="quarter" idx="11"/>
          </p:nvPr>
        </p:nvSpPr>
        <p:spPr/>
        <p:txBody>
          <a:bodyPr/>
          <a:lstStyle>
            <a:lvl1pPr>
              <a:defRPr sz="2400">
                <a:latin typeface="Times New Roman" panose="02020603050405020304" pitchFamily="18" charset="0"/>
                <a:cs typeface="Times New Roman" panose="02020603050405020304" pitchFamily="18" charset="0"/>
              </a:defRPr>
            </a:lvl1pPr>
          </a:lstStyle>
          <a:p>
            <a:endParaRPr lang="en-US" dirty="0"/>
          </a:p>
        </p:txBody>
      </p:sp>
      <p:sp>
        <p:nvSpPr>
          <p:cNvPr id="6" name="Slide Number Placeholder 5"/>
          <p:cNvSpPr>
            <a:spLocks noGrp="1"/>
          </p:cNvSpPr>
          <p:nvPr>
            <p:ph type="sldNum" sz="quarter" idx="12"/>
          </p:nvPr>
        </p:nvSpPr>
        <p:spPr>
          <a:solidFill>
            <a:srgbClr val="0070C0"/>
          </a:solidFill>
        </p:spPr>
        <p:txBody>
          <a:bodyPr/>
          <a:lstStyle>
            <a:lvl1pPr>
              <a:defRPr sz="2400" b="1">
                <a:solidFill>
                  <a:schemeClr val="bg1"/>
                </a:solidFill>
                <a:latin typeface="Times New Roman" panose="02020603050405020304" pitchFamily="18" charset="0"/>
                <a:cs typeface="Times New Roman" panose="02020603050405020304" pitchFamily="18" charset="0"/>
              </a:defRPr>
            </a:lvl1pPr>
          </a:lstStyle>
          <a:p>
            <a:fld id="{3C3C09BB-C7E7-4454-851F-EF8D770487CA}" type="slidenum">
              <a:rPr lang="en-US" smtClean="0"/>
              <a:pPr/>
              <a:t>‹#›</a:t>
            </a:fld>
            <a:endParaRPr lang="en-US" dirty="0"/>
          </a:p>
        </p:txBody>
      </p:sp>
    </p:spTree>
    <p:extLst>
      <p:ext uri="{BB962C8B-B14F-4D97-AF65-F5344CB8AC3E}">
        <p14:creationId xmlns:p14="http://schemas.microsoft.com/office/powerpoint/2010/main" val="2985032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93701" y="365125"/>
            <a:ext cx="11430000" cy="1325563"/>
          </a:xfrm>
          <a:solidFill>
            <a:srgbClr val="0070C0"/>
          </a:solidFill>
        </p:spPr>
        <p:txBody>
          <a:bodyPr/>
          <a:lstStyle>
            <a:lvl1pPr algn="l">
              <a:defRPr b="1">
                <a:solidFill>
                  <a:schemeClr val="bg1"/>
                </a:solidFill>
                <a:latin typeface="Times New Roman" panose="02020603050405020304" pitchFamily="18" charset="0"/>
                <a:cs typeface="Times New Roman" panose="02020603050405020304" pitchFamily="18" charset="0"/>
              </a:defRPr>
            </a:lvl1pPr>
          </a:lstStyle>
          <a:p>
            <a:endParaRPr lang="en-US" dirty="0"/>
          </a:p>
        </p:txBody>
      </p:sp>
      <p:sp>
        <p:nvSpPr>
          <p:cNvPr id="3" name="Content Placeholder 2"/>
          <p:cNvSpPr>
            <a:spLocks noGrp="1"/>
          </p:cNvSpPr>
          <p:nvPr>
            <p:ph idx="1"/>
          </p:nvPr>
        </p:nvSpPr>
        <p:spPr>
          <a:xfrm>
            <a:off x="393700" y="1825625"/>
            <a:ext cx="11430000" cy="4351338"/>
          </a:xfrm>
        </p:spPr>
        <p:txBody>
          <a:bodyPr/>
          <a:lstStyle>
            <a:lvl1pPr>
              <a:defRPr sz="3200">
                <a:latin typeface="Times New Roman" panose="02020603050405020304" pitchFamily="18" charset="0"/>
                <a:cs typeface="Times New Roman" panose="02020603050405020304" pitchFamily="18" charset="0"/>
              </a:defRPr>
            </a:lvl1pPr>
            <a:lvl2pPr marL="685800" indent="-228600">
              <a:buFont typeface="Wingdings" panose="05000000000000000000" pitchFamily="2" charset="2"/>
              <a:buChar char="Ø"/>
              <a:defRPr sz="2800">
                <a:latin typeface="Times New Roman" panose="02020603050405020304" pitchFamily="18" charset="0"/>
                <a:cs typeface="Times New Roman" panose="02020603050405020304" pitchFamily="18" charset="0"/>
              </a:defRPr>
            </a:lvl2pPr>
            <a:lvl3pPr marL="1143000" indent="-228600">
              <a:buFont typeface="Wingdings" panose="05000000000000000000" pitchFamily="2" charset="2"/>
              <a:buChar char="ü"/>
              <a:defRPr sz="2400">
                <a:latin typeface="Times New Roman" panose="02020603050405020304" pitchFamily="18" charset="0"/>
                <a:cs typeface="Times New Roman" panose="02020603050405020304" pitchFamily="18" charset="0"/>
              </a:defRPr>
            </a:lvl3pPr>
            <a:lvl4pPr>
              <a:lnSpc>
                <a:spcPct val="150000"/>
              </a:lnSpc>
              <a:defRPr sz="2400">
                <a:latin typeface="Times New Roman" panose="02020603050405020304" pitchFamily="18" charset="0"/>
                <a:cs typeface="Times New Roman" panose="02020603050405020304" pitchFamily="18" charset="0"/>
              </a:defRPr>
            </a:lvl4pPr>
            <a:lvl5pPr>
              <a:defRPr sz="2400">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a:xfrm>
            <a:off x="393700" y="6356349"/>
            <a:ext cx="2774503" cy="365125"/>
          </a:xfrm>
          <a:solidFill>
            <a:srgbClr val="0070C0"/>
          </a:solidFill>
        </p:spPr>
        <p:txBody>
          <a:bodyPr/>
          <a:lstStyle>
            <a:lvl1pPr algn="l">
              <a:defRPr sz="2400" b="1">
                <a:solidFill>
                  <a:schemeClr val="bg1"/>
                </a:solidFill>
                <a:latin typeface="Times New Roman" panose="02020603050405020304" pitchFamily="18" charset="0"/>
                <a:cs typeface="Times New Roman" panose="02020603050405020304" pitchFamily="18" charset="0"/>
              </a:defRPr>
            </a:lvl1pPr>
          </a:lstStyle>
          <a:p>
            <a:fld id="{3C3C09BB-C7E7-4454-851F-EF8D770487CA}" type="slidenum">
              <a:rPr lang="en-US" smtClean="0"/>
              <a:pPr/>
              <a:t>‹#›</a:t>
            </a:fld>
            <a:endParaRPr lang="en-US"/>
          </a:p>
        </p:txBody>
      </p:sp>
      <p:sp>
        <p:nvSpPr>
          <p:cNvPr id="7" name="Date Placeholder 3">
            <a:extLst>
              <a:ext uri="{FF2B5EF4-FFF2-40B4-BE49-F238E27FC236}">
                <a16:creationId xmlns:a16="http://schemas.microsoft.com/office/drawing/2014/main" id="{A22AE218-371A-43D2-B319-7311F80807B5}"/>
              </a:ext>
            </a:extLst>
          </p:cNvPr>
          <p:cNvSpPr txBox="1">
            <a:spLocks/>
          </p:cNvSpPr>
          <p:nvPr userDrawn="1"/>
        </p:nvSpPr>
        <p:spPr>
          <a:xfrm>
            <a:off x="3168203" y="6356349"/>
            <a:ext cx="5880994" cy="365125"/>
          </a:xfrm>
          <a:prstGeom prst="rect">
            <a:avLst/>
          </a:prstGeom>
          <a:solidFill>
            <a:srgbClr val="0070C0"/>
          </a:solidFill>
        </p:spPr>
        <p:txBody>
          <a:bodyPr vert="horz" lIns="91440" tIns="45720" rIns="91440" bIns="45720" rtlCol="0" anchor="ctr"/>
          <a:lstStyle>
            <a:defPPr>
              <a:defRPr lang="en-US"/>
            </a:defPPr>
            <a:lvl1pPr marL="0" algn="l" defTabSz="914400" rtl="0" eaLnBrk="1" latinLnBrk="0" hangingPunct="1">
              <a:defRPr sz="2400" b="1" kern="1200">
                <a:solidFill>
                  <a:schemeClr val="bg1"/>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t>IT012 – </a:t>
            </a:r>
            <a:r>
              <a:rPr lang="en-US" dirty="0" err="1"/>
              <a:t>Tổ</a:t>
            </a:r>
            <a:r>
              <a:rPr lang="en-US" dirty="0"/>
              <a:t> </a:t>
            </a:r>
            <a:r>
              <a:rPr lang="en-US" dirty="0" err="1"/>
              <a:t>chức</a:t>
            </a:r>
            <a:r>
              <a:rPr lang="en-US" dirty="0"/>
              <a:t> </a:t>
            </a:r>
            <a:r>
              <a:rPr lang="en-US" dirty="0" err="1"/>
              <a:t>và</a:t>
            </a:r>
            <a:r>
              <a:rPr lang="en-US" dirty="0"/>
              <a:t> </a:t>
            </a:r>
            <a:r>
              <a:rPr lang="en-US" dirty="0" err="1"/>
              <a:t>Cấu</a:t>
            </a:r>
            <a:r>
              <a:rPr lang="en-US" dirty="0"/>
              <a:t> </a:t>
            </a:r>
            <a:r>
              <a:rPr lang="en-US" dirty="0" err="1"/>
              <a:t>trúc</a:t>
            </a:r>
            <a:r>
              <a:rPr lang="en-US" dirty="0"/>
              <a:t> </a:t>
            </a:r>
            <a:r>
              <a:rPr lang="en-US" dirty="0" err="1"/>
              <a:t>Máy</a:t>
            </a:r>
            <a:r>
              <a:rPr lang="en-US" dirty="0"/>
              <a:t> </a:t>
            </a:r>
            <a:r>
              <a:rPr lang="en-US" dirty="0" err="1"/>
              <a:t>tính</a:t>
            </a:r>
            <a:endParaRPr lang="en-US" dirty="0"/>
          </a:p>
        </p:txBody>
      </p:sp>
      <p:sp>
        <p:nvSpPr>
          <p:cNvPr id="9" name="Slide Number Placeholder 5">
            <a:extLst>
              <a:ext uri="{FF2B5EF4-FFF2-40B4-BE49-F238E27FC236}">
                <a16:creationId xmlns:a16="http://schemas.microsoft.com/office/drawing/2014/main" id="{B24CDDF9-9C66-4D7D-BC67-8BDD21A6D2F2}"/>
              </a:ext>
            </a:extLst>
          </p:cNvPr>
          <p:cNvSpPr txBox="1">
            <a:spLocks/>
          </p:cNvSpPr>
          <p:nvPr userDrawn="1"/>
        </p:nvSpPr>
        <p:spPr>
          <a:xfrm>
            <a:off x="9049197" y="6356349"/>
            <a:ext cx="2774503" cy="365124"/>
          </a:xfrm>
          <a:prstGeom prst="rect">
            <a:avLst/>
          </a:prstGeom>
          <a:solidFill>
            <a:srgbClr val="0070C0"/>
          </a:solidFill>
        </p:spPr>
        <p:txBody>
          <a:bodyPr vert="horz" lIns="91440" tIns="45720" rIns="91440" bIns="45720" rtlCol="0" anchor="ctr"/>
          <a:lstStyle>
            <a:defPPr>
              <a:defRPr lang="en-US"/>
            </a:defPPr>
            <a:lvl1pPr marL="0" algn="l" defTabSz="914400" rtl="0" eaLnBrk="1" latinLnBrk="0" hangingPunct="1">
              <a:defRPr sz="2400" b="1" kern="1200">
                <a:solidFill>
                  <a:schemeClr val="bg1"/>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283145523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18/09/2014</a:t>
            </a: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3C09BB-C7E7-4454-851F-EF8D770487CA}" type="slidenum">
              <a:rPr lang="en-US" smtClean="0"/>
              <a:t>‹#›</a:t>
            </a:fld>
            <a:endParaRPr lang="en-US"/>
          </a:p>
        </p:txBody>
      </p:sp>
    </p:spTree>
    <p:extLst>
      <p:ext uri="{BB962C8B-B14F-4D97-AF65-F5344CB8AC3E}">
        <p14:creationId xmlns:p14="http://schemas.microsoft.com/office/powerpoint/2010/main" val="2341457740"/>
      </p:ext>
    </p:extLst>
  </p:cSld>
  <p:clrMap bg1="lt1" tx1="dk1" bg2="lt2" tx2="dk2" accent1="accent1" accent2="accent2" accent3="accent3" accent4="accent4" accent5="accent5" accent6="accent6" hlink="hlink" folHlink="folHlink"/>
  <p:sldLayoutIdLst>
    <p:sldLayoutId id="2147483649" r:id="rId1"/>
    <p:sldLayoutId id="2147483650" r:id="rId2"/>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emf"/></Relationships>
</file>

<file path=ppt/slides/_rels/slide1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17.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3.emf"/><Relationship Id="rId5" Type="http://schemas.openxmlformats.org/officeDocument/2006/relationships/image" Target="../media/image12.emf"/><Relationship Id="rId4" Type="http://schemas.openxmlformats.org/officeDocument/2006/relationships/image" Target="../media/image11.emf"/></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3.png"/></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7.png"/><Relationship Id="rId4" Type="http://schemas.openxmlformats.org/officeDocument/2006/relationships/image" Target="../media/image24.png"/></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974671"/>
            <a:ext cx="12192000" cy="2908658"/>
          </a:xfrm>
          <a:solidFill>
            <a:srgbClr val="0070C0"/>
          </a:solidFill>
        </p:spPr>
        <p:txBody>
          <a:bodyPr anchor="t">
            <a:normAutofit/>
          </a:bodyPr>
          <a:lstStyle/>
          <a:p>
            <a:r>
              <a:rPr lang="en-US" sz="3600" b="1" dirty="0">
                <a:solidFill>
                  <a:schemeClr val="bg1"/>
                </a:solidFill>
              </a:rPr>
              <a:t>IT012 – TỔ CHỨC VÀ CẤU TRÚC MÁY TÍNH II</a:t>
            </a:r>
            <a:br>
              <a:rPr lang="en-US" sz="3200" b="1" dirty="0">
                <a:solidFill>
                  <a:schemeClr val="bg1"/>
                </a:solidFill>
              </a:rPr>
            </a:br>
            <a:br>
              <a:rPr lang="en-US" sz="3200" b="1" dirty="0">
                <a:solidFill>
                  <a:schemeClr val="bg1"/>
                </a:solidFill>
              </a:rPr>
            </a:br>
            <a:r>
              <a:rPr lang="en-US" sz="6700" b="1" dirty="0">
                <a:solidFill>
                  <a:schemeClr val="bg1"/>
                </a:solidFill>
              </a:rPr>
              <a:t>CH</a:t>
            </a:r>
            <a:r>
              <a:rPr lang="vi-VN" sz="6700" b="1" dirty="0">
                <a:solidFill>
                  <a:schemeClr val="bg1"/>
                </a:solidFill>
              </a:rPr>
              <a:t>Ư</a:t>
            </a:r>
            <a:r>
              <a:rPr lang="en-US" sz="6700" b="1" dirty="0">
                <a:solidFill>
                  <a:schemeClr val="bg1"/>
                </a:solidFill>
              </a:rPr>
              <a:t>ƠNG 9</a:t>
            </a:r>
            <a:br>
              <a:rPr lang="en-US" sz="6700" b="1" dirty="0">
                <a:solidFill>
                  <a:schemeClr val="bg1"/>
                </a:solidFill>
              </a:rPr>
            </a:br>
            <a:r>
              <a:rPr lang="en-US" sz="6700" b="1" dirty="0">
                <a:solidFill>
                  <a:schemeClr val="bg1"/>
                </a:solidFill>
              </a:rPr>
              <a:t>BỘ XỬ LÝ (</a:t>
            </a:r>
            <a:r>
              <a:rPr lang="en-US" sz="6700" b="1" dirty="0" err="1">
                <a:solidFill>
                  <a:schemeClr val="bg1"/>
                </a:solidFill>
              </a:rPr>
              <a:t>tt</a:t>
            </a:r>
            <a:r>
              <a:rPr lang="en-US" sz="6700" b="1" dirty="0">
                <a:solidFill>
                  <a:schemeClr val="bg1"/>
                </a:solidFill>
              </a:rPr>
              <a:t>)</a:t>
            </a:r>
          </a:p>
        </p:txBody>
      </p:sp>
      <p:pic>
        <p:nvPicPr>
          <p:cNvPr id="1028" name="Picture 4">
            <a:extLst>
              <a:ext uri="{FF2B5EF4-FFF2-40B4-BE49-F238E27FC236}">
                <a16:creationId xmlns:a16="http://schemas.microsoft.com/office/drawing/2014/main" id="{7883C501-9AE8-42EF-8AC0-ACF0F1C6C79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81301"/>
          <a:stretch/>
        </p:blipFill>
        <p:spPr bwMode="auto">
          <a:xfrm>
            <a:off x="1" y="1"/>
            <a:ext cx="1663699" cy="168909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Logo UIT Web Transparent">
            <a:extLst>
              <a:ext uri="{FF2B5EF4-FFF2-40B4-BE49-F238E27FC236}">
                <a16:creationId xmlns:a16="http://schemas.microsoft.com/office/drawing/2014/main" id="{1C195F45-F07A-48D1-B62C-A60DC67A9AE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36207"/>
          <a:stretch/>
        </p:blipFill>
        <p:spPr bwMode="auto">
          <a:xfrm>
            <a:off x="10115549" y="0"/>
            <a:ext cx="2076450" cy="1585913"/>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7D773785-3917-4FA7-8CE0-298C8461DB68}"/>
              </a:ext>
            </a:extLst>
          </p:cNvPr>
          <p:cNvSpPr txBox="1"/>
          <p:nvPr/>
        </p:nvSpPr>
        <p:spPr>
          <a:xfrm>
            <a:off x="1827267" y="254347"/>
            <a:ext cx="8537465" cy="1077218"/>
          </a:xfrm>
          <a:prstGeom prst="rect">
            <a:avLst/>
          </a:prstGeom>
          <a:noFill/>
        </p:spPr>
        <p:txBody>
          <a:bodyPr wrap="none" rtlCol="0">
            <a:spAutoFit/>
          </a:bodyPr>
          <a:lstStyle/>
          <a:p>
            <a:pPr algn="ctr"/>
            <a:r>
              <a:rPr lang="en-US" sz="3200" dirty="0">
                <a:latin typeface="Times New Roman" panose="02020603050405020304" pitchFamily="18" charset="0"/>
                <a:cs typeface="Times New Roman" panose="02020603050405020304" pitchFamily="18" charset="0"/>
              </a:rPr>
              <a:t>TR</a:t>
            </a:r>
            <a:r>
              <a:rPr lang="vi-VN" sz="3200" dirty="0">
                <a:latin typeface="Times New Roman" panose="02020603050405020304" pitchFamily="18" charset="0"/>
                <a:cs typeface="Times New Roman" panose="02020603050405020304" pitchFamily="18" charset="0"/>
              </a:rPr>
              <a:t>Ư</a:t>
            </a:r>
            <a:r>
              <a:rPr lang="en-US" sz="3200" dirty="0">
                <a:latin typeface="Times New Roman" panose="02020603050405020304" pitchFamily="18" charset="0"/>
                <a:cs typeface="Times New Roman" panose="02020603050405020304" pitchFamily="18" charset="0"/>
              </a:rPr>
              <a:t>ỜNG ĐẠI HỌC CÔNG NGHỆ THÔNG TIN</a:t>
            </a:r>
          </a:p>
          <a:p>
            <a:pPr algn="ctr"/>
            <a:r>
              <a:rPr lang="en-US" sz="3200" b="1" dirty="0">
                <a:latin typeface="Times New Roman" panose="02020603050405020304" pitchFamily="18" charset="0"/>
                <a:cs typeface="Times New Roman" panose="02020603050405020304" pitchFamily="18" charset="0"/>
              </a:rPr>
              <a:t>KHOA KỸ THUẬT MÁY TÍNH</a:t>
            </a:r>
          </a:p>
        </p:txBody>
      </p:sp>
    </p:spTree>
    <p:extLst>
      <p:ext uri="{BB962C8B-B14F-4D97-AF65-F5344CB8AC3E}">
        <p14:creationId xmlns:p14="http://schemas.microsoft.com/office/powerpoint/2010/main" val="2604660381"/>
      </p:ext>
    </p:extLst>
  </p:cSld>
  <p:clrMapOvr>
    <a:masterClrMapping/>
  </p:clrMapOvr>
  <mc:AlternateContent xmlns:mc="http://schemas.openxmlformats.org/markup-compatibility/2006" xmlns:p14="http://schemas.microsoft.com/office/powerpoint/2010/main">
    <mc:Choice Requires="p14">
      <p:transition spd="slow" p14:dur="2000" advTm="40383"/>
    </mc:Choice>
    <mc:Fallback xmlns="">
      <p:transition spd="slow" advTm="40383"/>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79BE3-0C4E-40C7-AC6A-633C0BA38871}"/>
              </a:ext>
            </a:extLst>
          </p:cNvPr>
          <p:cNvSpPr>
            <a:spLocks noGrp="1"/>
          </p:cNvSpPr>
          <p:nvPr>
            <p:ph type="title"/>
          </p:nvPr>
        </p:nvSpPr>
        <p:spPr/>
        <p:txBody>
          <a:bodyPr/>
          <a:lstStyle/>
          <a:p>
            <a:r>
              <a:rPr lang="en-US" dirty="0"/>
              <a:t>2. </a:t>
            </a:r>
            <a:r>
              <a:rPr lang="en-US" dirty="0" err="1"/>
              <a:t>Thực</a:t>
            </a:r>
            <a:r>
              <a:rPr lang="en-US" dirty="0"/>
              <a:t> </a:t>
            </a:r>
            <a:r>
              <a:rPr lang="en-US" dirty="0" err="1"/>
              <a:t>thi</a:t>
            </a:r>
            <a:r>
              <a:rPr lang="en-US" dirty="0"/>
              <a:t> </a:t>
            </a:r>
            <a:r>
              <a:rPr lang="en-US" dirty="0" err="1"/>
              <a:t>nhóm</a:t>
            </a:r>
            <a:r>
              <a:rPr lang="en-US" dirty="0"/>
              <a:t> </a:t>
            </a:r>
            <a:r>
              <a:rPr lang="en-US" dirty="0" err="1"/>
              <a:t>lệnh</a:t>
            </a:r>
            <a:r>
              <a:rPr lang="en-US" dirty="0"/>
              <a:t> </a:t>
            </a:r>
            <a:r>
              <a:rPr lang="en-US" dirty="0" err="1"/>
              <a:t>truyền</a:t>
            </a:r>
            <a:r>
              <a:rPr lang="en-US" dirty="0"/>
              <a:t> </a:t>
            </a:r>
            <a:r>
              <a:rPr lang="en-US" dirty="0" err="1"/>
              <a:t>dữ</a:t>
            </a:r>
            <a:r>
              <a:rPr lang="en-US" dirty="0"/>
              <a:t> </a:t>
            </a:r>
            <a:r>
              <a:rPr lang="en-US" dirty="0" err="1"/>
              <a:t>liệu</a:t>
            </a:r>
            <a:r>
              <a:rPr lang="en-US" dirty="0"/>
              <a:t> (4/5) - </a:t>
            </a:r>
            <a:r>
              <a:rPr lang="en-US" dirty="0" err="1"/>
              <a:t>sw</a:t>
            </a:r>
            <a:endParaRPr lang="en-US" dirty="0"/>
          </a:p>
        </p:txBody>
      </p:sp>
      <p:sp>
        <p:nvSpPr>
          <p:cNvPr id="4" name="Slide Number Placeholder 3">
            <a:extLst>
              <a:ext uri="{FF2B5EF4-FFF2-40B4-BE49-F238E27FC236}">
                <a16:creationId xmlns:a16="http://schemas.microsoft.com/office/drawing/2014/main" id="{D1970227-F7CE-4D00-82E3-AB8C640D885C}"/>
              </a:ext>
            </a:extLst>
          </p:cNvPr>
          <p:cNvSpPr>
            <a:spLocks noGrp="1"/>
          </p:cNvSpPr>
          <p:nvPr>
            <p:ph type="sldNum" sz="quarter" idx="12"/>
          </p:nvPr>
        </p:nvSpPr>
        <p:spPr/>
        <p:txBody>
          <a:bodyPr/>
          <a:lstStyle/>
          <a:p>
            <a:fld id="{3C3C09BB-C7E7-4454-851F-EF8D770487CA}" type="slidenum">
              <a:rPr lang="en-US" smtClean="0"/>
              <a:pPr/>
              <a:t>10</a:t>
            </a:fld>
            <a:endParaRPr lang="en-US"/>
          </a:p>
        </p:txBody>
      </p:sp>
      <p:pic>
        <p:nvPicPr>
          <p:cNvPr id="8" name="Picture 7">
            <a:extLst>
              <a:ext uri="{FF2B5EF4-FFF2-40B4-BE49-F238E27FC236}">
                <a16:creationId xmlns:a16="http://schemas.microsoft.com/office/drawing/2014/main" id="{DAD27179-41FD-469A-A182-B22DB6578B8E}"/>
              </a:ext>
            </a:extLst>
          </p:cNvPr>
          <p:cNvPicPr>
            <a:picLocks noChangeAspect="1"/>
          </p:cNvPicPr>
          <p:nvPr/>
        </p:nvPicPr>
        <p:blipFill>
          <a:blip r:embed="rId3"/>
          <a:stretch>
            <a:fillRect/>
          </a:stretch>
        </p:blipFill>
        <p:spPr>
          <a:xfrm>
            <a:off x="0" y="1892511"/>
            <a:ext cx="12192000" cy="4262014"/>
          </a:xfrm>
          <a:prstGeom prst="rect">
            <a:avLst/>
          </a:prstGeom>
        </p:spPr>
      </p:pic>
    </p:spTree>
    <p:extLst>
      <p:ext uri="{BB962C8B-B14F-4D97-AF65-F5344CB8AC3E}">
        <p14:creationId xmlns:p14="http://schemas.microsoft.com/office/powerpoint/2010/main" val="19302582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A7F844D-EE5F-4BFC-B8D9-EB1E377EA5B7}"/>
              </a:ext>
            </a:extLst>
          </p:cNvPr>
          <p:cNvSpPr>
            <a:spLocks noGrp="1"/>
          </p:cNvSpPr>
          <p:nvPr>
            <p:ph type="sldNum" sz="quarter" idx="12"/>
          </p:nvPr>
        </p:nvSpPr>
        <p:spPr/>
        <p:txBody>
          <a:bodyPr/>
          <a:lstStyle/>
          <a:p>
            <a:fld id="{3C3C09BB-C7E7-4454-851F-EF8D770487CA}" type="slidenum">
              <a:rPr lang="en-US" smtClean="0"/>
              <a:pPr/>
              <a:t>11</a:t>
            </a:fld>
            <a:endParaRPr lang="en-US"/>
          </a:p>
        </p:txBody>
      </p:sp>
      <p:pic>
        <p:nvPicPr>
          <p:cNvPr id="10" name="Picture 9">
            <a:extLst>
              <a:ext uri="{FF2B5EF4-FFF2-40B4-BE49-F238E27FC236}">
                <a16:creationId xmlns:a16="http://schemas.microsoft.com/office/drawing/2014/main" id="{D416759C-3CB0-4A3E-9C9E-805E1875A490}"/>
              </a:ext>
            </a:extLst>
          </p:cNvPr>
          <p:cNvPicPr>
            <a:picLocks noChangeAspect="1"/>
          </p:cNvPicPr>
          <p:nvPr/>
        </p:nvPicPr>
        <p:blipFill>
          <a:blip r:embed="rId3"/>
          <a:stretch>
            <a:fillRect/>
          </a:stretch>
        </p:blipFill>
        <p:spPr>
          <a:xfrm>
            <a:off x="0" y="0"/>
            <a:ext cx="12192000" cy="3428999"/>
          </a:xfrm>
          <a:prstGeom prst="rect">
            <a:avLst/>
          </a:prstGeom>
        </p:spPr>
      </p:pic>
      <p:sp>
        <p:nvSpPr>
          <p:cNvPr id="12" name="TextBox 11">
            <a:extLst>
              <a:ext uri="{FF2B5EF4-FFF2-40B4-BE49-F238E27FC236}">
                <a16:creationId xmlns:a16="http://schemas.microsoft.com/office/drawing/2014/main" id="{A61C2E30-5E58-4766-AF0C-D3E660388B9A}"/>
              </a:ext>
            </a:extLst>
          </p:cNvPr>
          <p:cNvSpPr txBox="1"/>
          <p:nvPr/>
        </p:nvSpPr>
        <p:spPr>
          <a:xfrm>
            <a:off x="7918227" y="552950"/>
            <a:ext cx="689742" cy="584775"/>
          </a:xfrm>
          <a:prstGeom prst="rect">
            <a:avLst/>
          </a:prstGeom>
          <a:noFill/>
        </p:spPr>
        <p:txBody>
          <a:bodyPr wrap="square">
            <a:spAutoFit/>
          </a:bodyPr>
          <a:lstStyle/>
          <a:p>
            <a:r>
              <a:rPr lang="en-US" sz="3200" dirty="0" err="1">
                <a:solidFill>
                  <a:srgbClr val="FF0000"/>
                </a:solidFill>
                <a:latin typeface="Times New Roman" panose="02020603050405020304" pitchFamily="18" charset="0"/>
                <a:cs typeface="Times New Roman" panose="02020603050405020304" pitchFamily="18" charset="0"/>
              </a:rPr>
              <a:t>lw</a:t>
            </a:r>
            <a:endParaRPr lang="en-US" sz="3200" dirty="0">
              <a:solidFill>
                <a:srgbClr val="FF0000"/>
              </a:solidFill>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56CE958D-D9BA-4176-B298-71AAD8D64B97}"/>
              </a:ext>
            </a:extLst>
          </p:cNvPr>
          <p:cNvSpPr txBox="1"/>
          <p:nvPr/>
        </p:nvSpPr>
        <p:spPr>
          <a:xfrm>
            <a:off x="9037583" y="3697473"/>
            <a:ext cx="689742" cy="584775"/>
          </a:xfrm>
          <a:prstGeom prst="rect">
            <a:avLst/>
          </a:prstGeom>
          <a:noFill/>
        </p:spPr>
        <p:txBody>
          <a:bodyPr wrap="square">
            <a:spAutoFit/>
          </a:bodyPr>
          <a:lstStyle/>
          <a:p>
            <a:r>
              <a:rPr lang="en-US" sz="3200" dirty="0" err="1">
                <a:solidFill>
                  <a:srgbClr val="FF0000"/>
                </a:solidFill>
                <a:latin typeface="Times New Roman" panose="02020603050405020304" pitchFamily="18" charset="0"/>
                <a:cs typeface="Times New Roman" panose="02020603050405020304" pitchFamily="18" charset="0"/>
              </a:rPr>
              <a:t>sw</a:t>
            </a:r>
            <a:endParaRPr lang="en-US" sz="3200" dirty="0">
              <a:solidFill>
                <a:srgbClr val="FF0000"/>
              </a:solidFill>
              <a:latin typeface="Times New Roman" panose="02020603050405020304" pitchFamily="18" charset="0"/>
              <a:cs typeface="Times New Roman" panose="02020603050405020304" pitchFamily="18" charset="0"/>
            </a:endParaRPr>
          </a:p>
        </p:txBody>
      </p:sp>
      <p:cxnSp>
        <p:nvCxnSpPr>
          <p:cNvPr id="19" name="Straight Connector 18">
            <a:extLst>
              <a:ext uri="{FF2B5EF4-FFF2-40B4-BE49-F238E27FC236}">
                <a16:creationId xmlns:a16="http://schemas.microsoft.com/office/drawing/2014/main" id="{B262C2F3-692D-4179-BCD5-D422DBB100F8}"/>
              </a:ext>
            </a:extLst>
          </p:cNvPr>
          <p:cNvCxnSpPr/>
          <p:nvPr/>
        </p:nvCxnSpPr>
        <p:spPr>
          <a:xfrm>
            <a:off x="6432331" y="1714499"/>
            <a:ext cx="488731" cy="0"/>
          </a:xfrm>
          <a:prstGeom prst="line">
            <a:avLst/>
          </a:prstGeom>
          <a:ln w="28575">
            <a:solidFill>
              <a:srgbClr val="FF0000"/>
            </a:solidFill>
          </a:ln>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D8FE7C5F-B784-47CB-8D90-BBC8F762F29F}"/>
              </a:ext>
            </a:extLst>
          </p:cNvPr>
          <p:cNvCxnSpPr/>
          <p:nvPr/>
        </p:nvCxnSpPr>
        <p:spPr>
          <a:xfrm>
            <a:off x="6921062" y="1714499"/>
            <a:ext cx="0" cy="76068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6371D76B-0B34-45EB-8C65-472C4C852699}"/>
              </a:ext>
            </a:extLst>
          </p:cNvPr>
          <p:cNvCxnSpPr/>
          <p:nvPr/>
        </p:nvCxnSpPr>
        <p:spPr>
          <a:xfrm>
            <a:off x="6921062" y="2475186"/>
            <a:ext cx="1655379"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EBA97EF8-7B88-4FC5-8818-7029F4451856}"/>
              </a:ext>
            </a:extLst>
          </p:cNvPr>
          <p:cNvSpPr txBox="1"/>
          <p:nvPr/>
        </p:nvSpPr>
        <p:spPr>
          <a:xfrm>
            <a:off x="8324181" y="552950"/>
            <a:ext cx="920313" cy="584775"/>
          </a:xfrm>
          <a:prstGeom prst="rect">
            <a:avLst/>
          </a:prstGeom>
          <a:noFill/>
        </p:spPr>
        <p:txBody>
          <a:bodyPr wrap="square">
            <a:spAutoFit/>
          </a:bodyPr>
          <a:lstStyle/>
          <a:p>
            <a:r>
              <a:rPr lang="en-US" sz="3200" dirty="0">
                <a:solidFill>
                  <a:srgbClr val="FF0000"/>
                </a:solidFill>
                <a:latin typeface="Times New Roman" panose="02020603050405020304" pitchFamily="18" charset="0"/>
                <a:cs typeface="Times New Roman" panose="02020603050405020304" pitchFamily="18" charset="0"/>
              </a:rPr>
              <a:t>/</a:t>
            </a:r>
            <a:r>
              <a:rPr lang="en-US" sz="3200" dirty="0" err="1">
                <a:solidFill>
                  <a:srgbClr val="FF0000"/>
                </a:solidFill>
                <a:latin typeface="Times New Roman" panose="02020603050405020304" pitchFamily="18" charset="0"/>
                <a:cs typeface="Times New Roman" panose="02020603050405020304" pitchFamily="18" charset="0"/>
              </a:rPr>
              <a:t>sw</a:t>
            </a:r>
            <a:endParaRPr lang="en-US" sz="3200" dirty="0">
              <a:solidFill>
                <a:srgbClr val="FF0000"/>
              </a:solidFill>
              <a:latin typeface="Times New Roman" panose="02020603050405020304" pitchFamily="18" charset="0"/>
              <a:cs typeface="Times New Roman" panose="02020603050405020304" pitchFamily="18" charset="0"/>
            </a:endParaRPr>
          </a:p>
        </p:txBody>
      </p:sp>
      <p:pic>
        <p:nvPicPr>
          <p:cNvPr id="30" name="Picture 29">
            <a:extLst>
              <a:ext uri="{FF2B5EF4-FFF2-40B4-BE49-F238E27FC236}">
                <a16:creationId xmlns:a16="http://schemas.microsoft.com/office/drawing/2014/main" id="{FE0B80B3-35D5-409C-9A47-6D953FB79315}"/>
              </a:ext>
            </a:extLst>
          </p:cNvPr>
          <p:cNvPicPr>
            <a:picLocks noChangeAspect="1"/>
          </p:cNvPicPr>
          <p:nvPr/>
        </p:nvPicPr>
        <p:blipFill>
          <a:blip r:embed="rId4"/>
          <a:stretch>
            <a:fillRect/>
          </a:stretch>
        </p:blipFill>
        <p:spPr>
          <a:xfrm>
            <a:off x="0" y="3516310"/>
            <a:ext cx="12192000" cy="3254375"/>
          </a:xfrm>
          <a:prstGeom prst="rect">
            <a:avLst/>
          </a:prstGeom>
        </p:spPr>
      </p:pic>
      <p:cxnSp>
        <p:nvCxnSpPr>
          <p:cNvPr id="31" name="Straight Arrow Connector 30">
            <a:extLst>
              <a:ext uri="{FF2B5EF4-FFF2-40B4-BE49-F238E27FC236}">
                <a16:creationId xmlns:a16="http://schemas.microsoft.com/office/drawing/2014/main" id="{EEBD816D-B44F-44E1-B2BF-3D0220373CDB}"/>
              </a:ext>
            </a:extLst>
          </p:cNvPr>
          <p:cNvCxnSpPr>
            <a:cxnSpLocks/>
          </p:cNvCxnSpPr>
          <p:nvPr/>
        </p:nvCxnSpPr>
        <p:spPr>
          <a:xfrm>
            <a:off x="9427776" y="331076"/>
            <a:ext cx="0" cy="111935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7C05417D-240F-45CE-BB0B-B95A2500E9E6}"/>
              </a:ext>
            </a:extLst>
          </p:cNvPr>
          <p:cNvSpPr txBox="1"/>
          <p:nvPr/>
        </p:nvSpPr>
        <p:spPr>
          <a:xfrm>
            <a:off x="8920334" y="6876"/>
            <a:ext cx="995191" cy="307777"/>
          </a:xfrm>
          <a:prstGeom prst="rect">
            <a:avLst/>
          </a:prstGeom>
          <a:noFill/>
        </p:spPr>
        <p:txBody>
          <a:bodyPr wrap="square">
            <a:spAutoFit/>
          </a:bodyPr>
          <a:lstStyle/>
          <a:p>
            <a:r>
              <a:rPr lang="en-US" sz="1400" b="1" dirty="0" err="1">
                <a:solidFill>
                  <a:srgbClr val="FF0000"/>
                </a:solidFill>
                <a:latin typeface="Times New Roman" panose="02020603050405020304" pitchFamily="18" charset="0"/>
                <a:cs typeface="Times New Roman" panose="02020603050405020304" pitchFamily="18" charset="0"/>
              </a:rPr>
              <a:t>DmemWr</a:t>
            </a:r>
            <a:endParaRPr lang="en-US" sz="14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77081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ppt_x"/>
                                          </p:val>
                                        </p:tav>
                                        <p:tav tm="100000">
                                          <p:val>
                                            <p:strVal val="#ppt_x"/>
                                          </p:val>
                                        </p:tav>
                                      </p:tavLst>
                                    </p:anim>
                                    <p:anim calcmode="lin" valueType="num">
                                      <p:cBhvr additive="base">
                                        <p:cTn id="8" dur="500" fill="hold"/>
                                        <p:tgtEl>
                                          <p:spTgt spid="26"/>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500" fill="hold"/>
                                        <p:tgtEl>
                                          <p:spTgt spid="21"/>
                                        </p:tgtEl>
                                        <p:attrNameLst>
                                          <p:attrName>ppt_x</p:attrName>
                                        </p:attrNameLst>
                                      </p:cBhvr>
                                      <p:tavLst>
                                        <p:tav tm="0">
                                          <p:val>
                                            <p:strVal val="#ppt_x"/>
                                          </p:val>
                                        </p:tav>
                                        <p:tav tm="100000">
                                          <p:val>
                                            <p:strVal val="#ppt_x"/>
                                          </p:val>
                                        </p:tav>
                                      </p:tavLst>
                                    </p:anim>
                                    <p:anim calcmode="lin" valueType="num">
                                      <p:cBhvr additive="base">
                                        <p:cTn id="12" dur="500" fill="hold"/>
                                        <p:tgtEl>
                                          <p:spTgt spid="21"/>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500" fill="hold"/>
                                        <p:tgtEl>
                                          <p:spTgt spid="19"/>
                                        </p:tgtEl>
                                        <p:attrNameLst>
                                          <p:attrName>ppt_x</p:attrName>
                                        </p:attrNameLst>
                                      </p:cBhvr>
                                      <p:tavLst>
                                        <p:tav tm="0">
                                          <p:val>
                                            <p:strVal val="#ppt_x"/>
                                          </p:val>
                                        </p:tav>
                                        <p:tav tm="100000">
                                          <p:val>
                                            <p:strVal val="#ppt_x"/>
                                          </p:val>
                                        </p:tav>
                                      </p:tavLst>
                                    </p:anim>
                                    <p:anim calcmode="lin" valueType="num">
                                      <p:cBhvr additive="base">
                                        <p:cTn id="16"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1"/>
                                        </p:tgtEl>
                                        <p:attrNameLst>
                                          <p:attrName>style.visibility</p:attrName>
                                        </p:attrNameLst>
                                      </p:cBhvr>
                                      <p:to>
                                        <p:strVal val="visible"/>
                                      </p:to>
                                    </p:set>
                                    <p:anim calcmode="lin" valueType="num">
                                      <p:cBhvr additive="base">
                                        <p:cTn id="21" dur="500" fill="hold"/>
                                        <p:tgtEl>
                                          <p:spTgt spid="31"/>
                                        </p:tgtEl>
                                        <p:attrNameLst>
                                          <p:attrName>ppt_x</p:attrName>
                                        </p:attrNameLst>
                                      </p:cBhvr>
                                      <p:tavLst>
                                        <p:tav tm="0">
                                          <p:val>
                                            <p:strVal val="#ppt_x"/>
                                          </p:val>
                                        </p:tav>
                                        <p:tav tm="100000">
                                          <p:val>
                                            <p:strVal val="#ppt_x"/>
                                          </p:val>
                                        </p:tav>
                                      </p:tavLst>
                                    </p:anim>
                                    <p:anim calcmode="lin" valueType="num">
                                      <p:cBhvr additive="base">
                                        <p:cTn id="22" dur="500" fill="hold"/>
                                        <p:tgtEl>
                                          <p:spTgt spid="31"/>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6"/>
                                        </p:tgtEl>
                                        <p:attrNameLst>
                                          <p:attrName>style.visibility</p:attrName>
                                        </p:attrNameLst>
                                      </p:cBhvr>
                                      <p:to>
                                        <p:strVal val="visible"/>
                                      </p:to>
                                    </p:set>
                                    <p:anim calcmode="lin" valueType="num">
                                      <p:cBhvr additive="base">
                                        <p:cTn id="25" dur="500" fill="hold"/>
                                        <p:tgtEl>
                                          <p:spTgt spid="36"/>
                                        </p:tgtEl>
                                        <p:attrNameLst>
                                          <p:attrName>ppt_x</p:attrName>
                                        </p:attrNameLst>
                                      </p:cBhvr>
                                      <p:tavLst>
                                        <p:tav tm="0">
                                          <p:val>
                                            <p:strVal val="#ppt_x"/>
                                          </p:val>
                                        </p:tav>
                                        <p:tav tm="100000">
                                          <p:val>
                                            <p:strVal val="#ppt_x"/>
                                          </p:val>
                                        </p:tav>
                                      </p:tavLst>
                                    </p:anim>
                                    <p:anim calcmode="lin" valueType="num">
                                      <p:cBhvr additive="base">
                                        <p:cTn id="26"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8"/>
                                        </p:tgtEl>
                                        <p:attrNameLst>
                                          <p:attrName>style.visibility</p:attrName>
                                        </p:attrNameLst>
                                      </p:cBhvr>
                                      <p:to>
                                        <p:strVal val="visible"/>
                                      </p:to>
                                    </p:set>
                                    <p:anim calcmode="lin" valueType="num">
                                      <p:cBhvr additive="base">
                                        <p:cTn id="31" dur="500" fill="hold"/>
                                        <p:tgtEl>
                                          <p:spTgt spid="28"/>
                                        </p:tgtEl>
                                        <p:attrNameLst>
                                          <p:attrName>ppt_x</p:attrName>
                                        </p:attrNameLst>
                                      </p:cBhvr>
                                      <p:tavLst>
                                        <p:tav tm="0">
                                          <p:val>
                                            <p:strVal val="#ppt_x"/>
                                          </p:val>
                                        </p:tav>
                                        <p:tav tm="100000">
                                          <p:val>
                                            <p:strVal val="#ppt_x"/>
                                          </p:val>
                                        </p:tav>
                                      </p:tavLst>
                                    </p:anim>
                                    <p:anim calcmode="lin" valueType="num">
                                      <p:cBhvr additive="base">
                                        <p:cTn id="32"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A52B6-408F-46AC-BB07-17E67D477ED1}"/>
              </a:ext>
            </a:extLst>
          </p:cNvPr>
          <p:cNvSpPr>
            <a:spLocks noGrp="1"/>
          </p:cNvSpPr>
          <p:nvPr>
            <p:ph type="title"/>
          </p:nvPr>
        </p:nvSpPr>
        <p:spPr/>
        <p:txBody>
          <a:bodyPr/>
          <a:lstStyle/>
          <a:p>
            <a:r>
              <a:rPr lang="en-US" dirty="0" err="1"/>
              <a:t>Nội</a:t>
            </a:r>
            <a:r>
              <a:rPr lang="en-US" dirty="0"/>
              <a:t> dung</a:t>
            </a:r>
          </a:p>
        </p:txBody>
      </p:sp>
      <p:sp>
        <p:nvSpPr>
          <p:cNvPr id="3" name="Content Placeholder 2">
            <a:extLst>
              <a:ext uri="{FF2B5EF4-FFF2-40B4-BE49-F238E27FC236}">
                <a16:creationId xmlns:a16="http://schemas.microsoft.com/office/drawing/2014/main" id="{56ADA225-9FEB-4FA7-93F5-A43FC25A7BEC}"/>
              </a:ext>
            </a:extLst>
          </p:cNvPr>
          <p:cNvSpPr>
            <a:spLocks noGrp="1"/>
          </p:cNvSpPr>
          <p:nvPr>
            <p:ph idx="1"/>
          </p:nvPr>
        </p:nvSpPr>
        <p:spPr>
          <a:xfrm>
            <a:off x="4520485" y="1690688"/>
            <a:ext cx="7303214" cy="4665661"/>
          </a:xfrm>
        </p:spPr>
        <p:txBody>
          <a:bodyPr>
            <a:normAutofit/>
          </a:bodyPr>
          <a:lstStyle/>
          <a:p>
            <a:pPr marL="514350" indent="-514350">
              <a:buFont typeface="+mj-lt"/>
              <a:buAutoNum type="arabicPeriod"/>
            </a:pPr>
            <a:r>
              <a:rPr lang="en-US" dirty="0" err="1">
                <a:solidFill>
                  <a:schemeClr val="bg2"/>
                </a:solidFill>
              </a:rPr>
              <a:t>Thực</a:t>
            </a:r>
            <a:r>
              <a:rPr lang="en-US" dirty="0">
                <a:solidFill>
                  <a:schemeClr val="bg2"/>
                </a:solidFill>
              </a:rPr>
              <a:t> </a:t>
            </a:r>
            <a:r>
              <a:rPr lang="en-US" dirty="0" err="1">
                <a:solidFill>
                  <a:schemeClr val="bg2"/>
                </a:solidFill>
              </a:rPr>
              <a:t>thi</a:t>
            </a:r>
            <a:r>
              <a:rPr lang="en-US" dirty="0">
                <a:solidFill>
                  <a:schemeClr val="bg2"/>
                </a:solidFill>
              </a:rPr>
              <a:t> </a:t>
            </a:r>
            <a:r>
              <a:rPr lang="en-US" dirty="0" err="1">
                <a:solidFill>
                  <a:schemeClr val="bg2"/>
                </a:solidFill>
              </a:rPr>
              <a:t>nhóm</a:t>
            </a:r>
            <a:r>
              <a:rPr lang="en-US" dirty="0">
                <a:solidFill>
                  <a:schemeClr val="bg2"/>
                </a:solidFill>
              </a:rPr>
              <a:t> </a:t>
            </a:r>
            <a:r>
              <a:rPr lang="en-US" dirty="0" err="1">
                <a:solidFill>
                  <a:schemeClr val="bg2"/>
                </a:solidFill>
              </a:rPr>
              <a:t>lệnh</a:t>
            </a:r>
            <a:r>
              <a:rPr lang="en-US" dirty="0">
                <a:solidFill>
                  <a:schemeClr val="bg2"/>
                </a:solidFill>
              </a:rPr>
              <a:t> </a:t>
            </a:r>
            <a:r>
              <a:rPr lang="en-US" dirty="0" err="1">
                <a:solidFill>
                  <a:schemeClr val="bg2"/>
                </a:solidFill>
              </a:rPr>
              <a:t>luận</a:t>
            </a:r>
            <a:r>
              <a:rPr lang="en-US" dirty="0">
                <a:solidFill>
                  <a:schemeClr val="bg2"/>
                </a:solidFill>
              </a:rPr>
              <a:t> </a:t>
            </a:r>
            <a:r>
              <a:rPr lang="en-US" dirty="0" err="1">
                <a:solidFill>
                  <a:schemeClr val="bg2"/>
                </a:solidFill>
              </a:rPr>
              <a:t>lý</a:t>
            </a:r>
            <a:r>
              <a:rPr lang="en-US" dirty="0">
                <a:solidFill>
                  <a:schemeClr val="bg2"/>
                </a:solidFill>
              </a:rPr>
              <a:t> &amp; </a:t>
            </a:r>
            <a:r>
              <a:rPr lang="en-US" dirty="0" err="1">
                <a:solidFill>
                  <a:schemeClr val="bg2"/>
                </a:solidFill>
              </a:rPr>
              <a:t>số</a:t>
            </a:r>
            <a:r>
              <a:rPr lang="en-US" dirty="0">
                <a:solidFill>
                  <a:schemeClr val="bg2"/>
                </a:solidFill>
              </a:rPr>
              <a:t> </a:t>
            </a:r>
            <a:r>
              <a:rPr lang="en-US" dirty="0" err="1">
                <a:solidFill>
                  <a:schemeClr val="bg2"/>
                </a:solidFill>
              </a:rPr>
              <a:t>học</a:t>
            </a:r>
            <a:endParaRPr lang="en-US" dirty="0">
              <a:solidFill>
                <a:schemeClr val="bg2"/>
              </a:solidFill>
            </a:endParaRPr>
          </a:p>
          <a:p>
            <a:pPr lvl="1"/>
            <a:r>
              <a:rPr lang="en-US" dirty="0">
                <a:solidFill>
                  <a:schemeClr val="bg2"/>
                </a:solidFill>
              </a:rPr>
              <a:t>add, sub, and</a:t>
            </a:r>
            <a:r>
              <a:rPr lang="en-US">
                <a:solidFill>
                  <a:schemeClr val="bg2"/>
                </a:solidFill>
              </a:rPr>
              <a:t>, or</a:t>
            </a:r>
            <a:r>
              <a:rPr lang="en-US" dirty="0">
                <a:solidFill>
                  <a:schemeClr val="bg2"/>
                </a:solidFill>
              </a:rPr>
              <a:t>, </a:t>
            </a:r>
            <a:r>
              <a:rPr lang="en-US" dirty="0" err="1">
                <a:solidFill>
                  <a:schemeClr val="bg2"/>
                </a:solidFill>
              </a:rPr>
              <a:t>slt</a:t>
            </a:r>
            <a:endParaRPr lang="en-US" dirty="0">
              <a:solidFill>
                <a:schemeClr val="bg2"/>
              </a:solidFill>
            </a:endParaRPr>
          </a:p>
          <a:p>
            <a:pPr marL="514350" indent="-514350">
              <a:buFont typeface="+mj-lt"/>
              <a:buAutoNum type="arabicPeriod"/>
            </a:pPr>
            <a:r>
              <a:rPr lang="en-US" dirty="0" err="1">
                <a:solidFill>
                  <a:schemeClr val="bg2"/>
                </a:solidFill>
              </a:rPr>
              <a:t>Thực</a:t>
            </a:r>
            <a:r>
              <a:rPr lang="en-US" dirty="0">
                <a:solidFill>
                  <a:schemeClr val="bg2"/>
                </a:solidFill>
              </a:rPr>
              <a:t> </a:t>
            </a:r>
            <a:r>
              <a:rPr lang="en-US" dirty="0" err="1">
                <a:solidFill>
                  <a:schemeClr val="bg2"/>
                </a:solidFill>
              </a:rPr>
              <a:t>thi</a:t>
            </a:r>
            <a:r>
              <a:rPr lang="en-US" dirty="0">
                <a:solidFill>
                  <a:schemeClr val="bg2"/>
                </a:solidFill>
              </a:rPr>
              <a:t> </a:t>
            </a:r>
            <a:r>
              <a:rPr lang="en-US" dirty="0" err="1">
                <a:solidFill>
                  <a:schemeClr val="bg2"/>
                </a:solidFill>
              </a:rPr>
              <a:t>nhóm</a:t>
            </a:r>
            <a:r>
              <a:rPr lang="en-US" dirty="0">
                <a:solidFill>
                  <a:schemeClr val="bg2"/>
                </a:solidFill>
              </a:rPr>
              <a:t> </a:t>
            </a:r>
            <a:r>
              <a:rPr lang="en-US" dirty="0" err="1">
                <a:solidFill>
                  <a:schemeClr val="bg2"/>
                </a:solidFill>
              </a:rPr>
              <a:t>lệnh</a:t>
            </a:r>
            <a:r>
              <a:rPr lang="en-US" dirty="0">
                <a:solidFill>
                  <a:schemeClr val="bg2"/>
                </a:solidFill>
              </a:rPr>
              <a:t> </a:t>
            </a:r>
            <a:r>
              <a:rPr lang="en-US" dirty="0" err="1">
                <a:solidFill>
                  <a:schemeClr val="bg2"/>
                </a:solidFill>
              </a:rPr>
              <a:t>truyền</a:t>
            </a:r>
            <a:r>
              <a:rPr lang="en-US" dirty="0">
                <a:solidFill>
                  <a:schemeClr val="bg2"/>
                </a:solidFill>
              </a:rPr>
              <a:t> </a:t>
            </a:r>
            <a:r>
              <a:rPr lang="en-US" dirty="0" err="1">
                <a:solidFill>
                  <a:schemeClr val="bg2"/>
                </a:solidFill>
              </a:rPr>
              <a:t>dữ</a:t>
            </a:r>
            <a:r>
              <a:rPr lang="en-US" dirty="0">
                <a:solidFill>
                  <a:schemeClr val="bg2"/>
                </a:solidFill>
              </a:rPr>
              <a:t> </a:t>
            </a:r>
            <a:r>
              <a:rPr lang="en-US" dirty="0" err="1">
                <a:solidFill>
                  <a:schemeClr val="bg2"/>
                </a:solidFill>
              </a:rPr>
              <a:t>liệu</a:t>
            </a:r>
            <a:endParaRPr lang="en-US" dirty="0">
              <a:solidFill>
                <a:schemeClr val="bg2"/>
              </a:solidFill>
            </a:endParaRPr>
          </a:p>
          <a:p>
            <a:pPr lvl="1"/>
            <a:r>
              <a:rPr lang="en-US" dirty="0" err="1">
                <a:solidFill>
                  <a:schemeClr val="bg2"/>
                </a:solidFill>
              </a:rPr>
              <a:t>lw</a:t>
            </a:r>
            <a:r>
              <a:rPr lang="en-US" dirty="0">
                <a:solidFill>
                  <a:schemeClr val="bg2"/>
                </a:solidFill>
              </a:rPr>
              <a:t>, </a:t>
            </a:r>
            <a:r>
              <a:rPr lang="en-US" dirty="0" err="1">
                <a:solidFill>
                  <a:schemeClr val="bg2"/>
                </a:solidFill>
              </a:rPr>
              <a:t>sw</a:t>
            </a:r>
            <a:endParaRPr lang="en-US" dirty="0">
              <a:solidFill>
                <a:schemeClr val="bg2"/>
              </a:solidFill>
            </a:endParaRPr>
          </a:p>
          <a:p>
            <a:pPr marL="514350" indent="-514350">
              <a:buFont typeface="+mj-lt"/>
              <a:buAutoNum type="arabicPeriod"/>
            </a:pPr>
            <a:r>
              <a:rPr lang="en-US" dirty="0" err="1"/>
              <a:t>Thực</a:t>
            </a:r>
            <a:r>
              <a:rPr lang="en-US" dirty="0"/>
              <a:t> </a:t>
            </a:r>
            <a:r>
              <a:rPr lang="en-US" dirty="0" err="1"/>
              <a:t>thi</a:t>
            </a:r>
            <a:r>
              <a:rPr lang="en-US" dirty="0"/>
              <a:t> </a:t>
            </a:r>
            <a:r>
              <a:rPr lang="en-US" dirty="0" err="1"/>
              <a:t>nhóm</a:t>
            </a:r>
            <a:r>
              <a:rPr lang="en-US" dirty="0"/>
              <a:t> </a:t>
            </a:r>
            <a:r>
              <a:rPr lang="en-US" dirty="0" err="1"/>
              <a:t>lệnh</a:t>
            </a:r>
            <a:r>
              <a:rPr lang="en-US" dirty="0"/>
              <a:t> </a:t>
            </a:r>
            <a:r>
              <a:rPr lang="en-US" err="1"/>
              <a:t>điều</a:t>
            </a:r>
            <a:r>
              <a:rPr lang="en-US"/>
              <a:t> khiển - beq</a:t>
            </a:r>
            <a:endParaRPr lang="en-US" dirty="0"/>
          </a:p>
          <a:p>
            <a:pPr marL="514350" indent="-514350">
              <a:buFont typeface="+mj-lt"/>
              <a:buAutoNum type="arabicPeriod"/>
            </a:pPr>
            <a:r>
              <a:rPr lang="en-US">
                <a:solidFill>
                  <a:schemeClr val="bg2"/>
                </a:solidFill>
              </a:rPr>
              <a:t>Thực thi tất cả các nhóm lệnh</a:t>
            </a:r>
          </a:p>
          <a:p>
            <a:pPr marL="514350" indent="-514350">
              <a:buFont typeface="+mj-lt"/>
              <a:buAutoNum type="arabicPeriod"/>
            </a:pPr>
            <a:r>
              <a:rPr lang="en-US">
                <a:solidFill>
                  <a:schemeClr val="bg2"/>
                </a:solidFill>
              </a:rPr>
              <a:t>Khối điều khiển</a:t>
            </a:r>
          </a:p>
          <a:p>
            <a:pPr marL="514350" indent="-514350">
              <a:buFont typeface="+mj-lt"/>
              <a:buAutoNum type="arabicPeriod"/>
            </a:pPr>
            <a:r>
              <a:rPr lang="en-US">
                <a:solidFill>
                  <a:schemeClr val="bg2"/>
                </a:solidFill>
              </a:rPr>
              <a:t>Câu </a:t>
            </a:r>
            <a:r>
              <a:rPr lang="en-US" dirty="0" err="1">
                <a:solidFill>
                  <a:schemeClr val="bg2"/>
                </a:solidFill>
              </a:rPr>
              <a:t>hỏi</a:t>
            </a:r>
            <a:r>
              <a:rPr lang="en-US" dirty="0">
                <a:solidFill>
                  <a:schemeClr val="bg2"/>
                </a:solidFill>
              </a:rPr>
              <a:t> </a:t>
            </a:r>
            <a:r>
              <a:rPr lang="en-US" dirty="0" err="1">
                <a:solidFill>
                  <a:schemeClr val="bg2"/>
                </a:solidFill>
              </a:rPr>
              <a:t>và</a:t>
            </a:r>
            <a:r>
              <a:rPr lang="en-US" dirty="0">
                <a:solidFill>
                  <a:schemeClr val="bg2"/>
                </a:solidFill>
              </a:rPr>
              <a:t> </a:t>
            </a:r>
            <a:r>
              <a:rPr lang="en-US" dirty="0" err="1">
                <a:solidFill>
                  <a:schemeClr val="bg2"/>
                </a:solidFill>
              </a:rPr>
              <a:t>Bài</a:t>
            </a:r>
            <a:r>
              <a:rPr lang="en-US" dirty="0">
                <a:solidFill>
                  <a:schemeClr val="bg2"/>
                </a:solidFill>
              </a:rPr>
              <a:t> </a:t>
            </a:r>
            <a:r>
              <a:rPr lang="en-US" dirty="0" err="1">
                <a:solidFill>
                  <a:schemeClr val="bg2"/>
                </a:solidFill>
              </a:rPr>
              <a:t>tập</a:t>
            </a:r>
            <a:endParaRPr lang="en-US" dirty="0">
              <a:solidFill>
                <a:schemeClr val="bg2"/>
              </a:solidFill>
            </a:endParaRPr>
          </a:p>
        </p:txBody>
      </p:sp>
      <p:sp>
        <p:nvSpPr>
          <p:cNvPr id="4" name="Slide Number Placeholder 3">
            <a:extLst>
              <a:ext uri="{FF2B5EF4-FFF2-40B4-BE49-F238E27FC236}">
                <a16:creationId xmlns:a16="http://schemas.microsoft.com/office/drawing/2014/main" id="{55A1C282-D2D6-4CCE-9171-6651B15B50F1}"/>
              </a:ext>
            </a:extLst>
          </p:cNvPr>
          <p:cNvSpPr>
            <a:spLocks noGrp="1"/>
          </p:cNvSpPr>
          <p:nvPr>
            <p:ph type="sldNum" sz="quarter" idx="12"/>
          </p:nvPr>
        </p:nvSpPr>
        <p:spPr/>
        <p:txBody>
          <a:bodyPr/>
          <a:lstStyle/>
          <a:p>
            <a:fld id="{3C3C09BB-C7E7-4454-851F-EF8D770487CA}" type="slidenum">
              <a:rPr lang="en-US" smtClean="0"/>
              <a:pPr/>
              <a:t>12</a:t>
            </a:fld>
            <a:endParaRPr lang="en-US"/>
          </a:p>
        </p:txBody>
      </p:sp>
      <p:pic>
        <p:nvPicPr>
          <p:cNvPr id="6" name="Picture 5">
            <a:extLst>
              <a:ext uri="{FF2B5EF4-FFF2-40B4-BE49-F238E27FC236}">
                <a16:creationId xmlns:a16="http://schemas.microsoft.com/office/drawing/2014/main" id="{DC7529EB-8F47-4B75-9234-FE0562A7B7DF}"/>
              </a:ext>
            </a:extLst>
          </p:cNvPr>
          <p:cNvPicPr>
            <a:picLocks noChangeAspect="1"/>
          </p:cNvPicPr>
          <p:nvPr/>
        </p:nvPicPr>
        <p:blipFill>
          <a:blip r:embed="rId2"/>
          <a:stretch>
            <a:fillRect/>
          </a:stretch>
        </p:blipFill>
        <p:spPr>
          <a:xfrm>
            <a:off x="368301" y="1690688"/>
            <a:ext cx="4097256" cy="4665661"/>
          </a:xfrm>
          <a:prstGeom prst="rect">
            <a:avLst/>
          </a:prstGeom>
        </p:spPr>
      </p:pic>
    </p:spTree>
    <p:extLst>
      <p:ext uri="{BB962C8B-B14F-4D97-AF65-F5344CB8AC3E}">
        <p14:creationId xmlns:p14="http://schemas.microsoft.com/office/powerpoint/2010/main" val="23684578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63BFD-8756-4D89-ABF5-28BDC79B47BA}"/>
              </a:ext>
            </a:extLst>
          </p:cNvPr>
          <p:cNvSpPr>
            <a:spLocks noGrp="1"/>
          </p:cNvSpPr>
          <p:nvPr>
            <p:ph type="title"/>
          </p:nvPr>
        </p:nvSpPr>
        <p:spPr/>
        <p:txBody>
          <a:bodyPr>
            <a:normAutofit/>
          </a:bodyPr>
          <a:lstStyle/>
          <a:p>
            <a:r>
              <a:rPr lang="en-US" dirty="0"/>
              <a:t>3. </a:t>
            </a:r>
            <a:r>
              <a:rPr lang="en-US" dirty="0" err="1"/>
              <a:t>Thực</a:t>
            </a:r>
            <a:r>
              <a:rPr lang="en-US" dirty="0"/>
              <a:t> </a:t>
            </a:r>
            <a:r>
              <a:rPr lang="en-US" dirty="0" err="1"/>
              <a:t>thi</a:t>
            </a:r>
            <a:r>
              <a:rPr lang="en-US" dirty="0"/>
              <a:t> </a:t>
            </a:r>
            <a:r>
              <a:rPr lang="en-US" dirty="0" err="1"/>
              <a:t>nhóm</a:t>
            </a:r>
            <a:r>
              <a:rPr lang="en-US" dirty="0"/>
              <a:t> </a:t>
            </a:r>
            <a:r>
              <a:rPr lang="en-US" dirty="0" err="1"/>
              <a:t>lệnh</a:t>
            </a:r>
            <a:r>
              <a:rPr lang="en-US" dirty="0"/>
              <a:t> </a:t>
            </a:r>
            <a:r>
              <a:rPr lang="en-US" dirty="0" err="1"/>
              <a:t>điều</a:t>
            </a:r>
            <a:r>
              <a:rPr lang="en-US" dirty="0"/>
              <a:t> </a:t>
            </a:r>
            <a:r>
              <a:rPr lang="en-US" dirty="0" err="1"/>
              <a:t>khiển</a:t>
            </a:r>
            <a:r>
              <a:rPr lang="en-US" dirty="0"/>
              <a:t> (1/2) - </a:t>
            </a:r>
            <a:r>
              <a:rPr lang="en-US" dirty="0" err="1"/>
              <a:t>beq</a:t>
            </a:r>
            <a:endParaRPr lang="en-US" dirty="0"/>
          </a:p>
        </p:txBody>
      </p:sp>
      <p:sp>
        <p:nvSpPr>
          <p:cNvPr id="4" name="Slide Number Placeholder 3">
            <a:extLst>
              <a:ext uri="{FF2B5EF4-FFF2-40B4-BE49-F238E27FC236}">
                <a16:creationId xmlns:a16="http://schemas.microsoft.com/office/drawing/2014/main" id="{337A8C2F-3D18-4AEB-B843-81C95E270160}"/>
              </a:ext>
            </a:extLst>
          </p:cNvPr>
          <p:cNvSpPr>
            <a:spLocks noGrp="1"/>
          </p:cNvSpPr>
          <p:nvPr>
            <p:ph type="sldNum" sz="quarter" idx="12"/>
          </p:nvPr>
        </p:nvSpPr>
        <p:spPr/>
        <p:txBody>
          <a:bodyPr/>
          <a:lstStyle/>
          <a:p>
            <a:fld id="{3C3C09BB-C7E7-4454-851F-EF8D770487CA}" type="slidenum">
              <a:rPr lang="en-US" smtClean="0"/>
              <a:pPr/>
              <a:t>13</a:t>
            </a:fld>
            <a:endParaRPr lang="en-US"/>
          </a:p>
        </p:txBody>
      </p:sp>
      <p:sp>
        <p:nvSpPr>
          <p:cNvPr id="10" name="Content Placeholder 2">
            <a:extLst>
              <a:ext uri="{FF2B5EF4-FFF2-40B4-BE49-F238E27FC236}">
                <a16:creationId xmlns:a16="http://schemas.microsoft.com/office/drawing/2014/main" id="{243DCF5C-4F12-4117-9B38-A0817BD4408A}"/>
              </a:ext>
            </a:extLst>
          </p:cNvPr>
          <p:cNvSpPr txBox="1">
            <a:spLocks/>
          </p:cNvSpPr>
          <p:nvPr/>
        </p:nvSpPr>
        <p:spPr>
          <a:xfrm>
            <a:off x="2452739" y="4122925"/>
            <a:ext cx="2807507" cy="197833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Wingdings" panose="05000000000000000000" pitchFamily="2" charset="2"/>
              <a:buChar char="Ø"/>
              <a:defRPr sz="28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Wingdings" panose="05000000000000000000" pitchFamily="2" charset="2"/>
              <a:buChar char="ü"/>
              <a:defRPr sz="24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800" dirty="0"/>
              <a:t>A = R[</a:t>
            </a:r>
            <a:r>
              <a:rPr lang="en-US" sz="2800" dirty="0" err="1"/>
              <a:t>rs</a:t>
            </a:r>
            <a:r>
              <a:rPr lang="en-US" sz="2800" dirty="0"/>
              <a:t>]</a:t>
            </a:r>
          </a:p>
          <a:p>
            <a:pPr marL="0" indent="0" algn="ctr">
              <a:buFont typeface="Arial" panose="020B0604020202020204" pitchFamily="34" charset="0"/>
              <a:buNone/>
            </a:pPr>
            <a:r>
              <a:rPr lang="en-US" sz="2800" dirty="0"/>
              <a:t>B = R[rt]</a:t>
            </a:r>
          </a:p>
          <a:p>
            <a:pPr marL="0" indent="0" algn="ctr">
              <a:buFont typeface="Arial" panose="020B0604020202020204" pitchFamily="34" charset="0"/>
              <a:buNone/>
            </a:pPr>
            <a:r>
              <a:rPr lang="en-US" sz="2800" dirty="0"/>
              <a:t>C = </a:t>
            </a:r>
            <a:r>
              <a:rPr lang="en-US" sz="2800" dirty="0" err="1"/>
              <a:t>SigExt</a:t>
            </a:r>
            <a:r>
              <a:rPr lang="en-US" sz="2800" dirty="0"/>
              <a:t>(</a:t>
            </a:r>
            <a:r>
              <a:rPr lang="en-US" sz="2800" dirty="0" err="1"/>
              <a:t>imm</a:t>
            </a:r>
            <a:r>
              <a:rPr lang="en-US" sz="2800" dirty="0"/>
              <a:t>)</a:t>
            </a:r>
          </a:p>
          <a:p>
            <a:pPr marL="0" indent="0" algn="ctr">
              <a:buFont typeface="Arial" panose="020B0604020202020204" pitchFamily="34" charset="0"/>
              <a:buNone/>
            </a:pPr>
            <a:r>
              <a:rPr lang="en-US" sz="2800" dirty="0">
                <a:solidFill>
                  <a:srgbClr val="FF0000"/>
                </a:solidFill>
              </a:rPr>
              <a:t>D = C &lt;&lt; 2</a:t>
            </a:r>
          </a:p>
        </p:txBody>
      </p:sp>
      <p:grpSp>
        <p:nvGrpSpPr>
          <p:cNvPr id="21" name="Group 20">
            <a:extLst>
              <a:ext uri="{FF2B5EF4-FFF2-40B4-BE49-F238E27FC236}">
                <a16:creationId xmlns:a16="http://schemas.microsoft.com/office/drawing/2014/main" id="{3A6E16CA-F628-4CCF-A8F0-7C91F90869C3}"/>
              </a:ext>
            </a:extLst>
          </p:cNvPr>
          <p:cNvGrpSpPr/>
          <p:nvPr/>
        </p:nvGrpSpPr>
        <p:grpSpPr>
          <a:xfrm>
            <a:off x="368300" y="2932286"/>
            <a:ext cx="2483569" cy="993427"/>
            <a:chOff x="2790" y="198707"/>
            <a:chExt cx="2483569" cy="993427"/>
          </a:xfrm>
        </p:grpSpPr>
        <p:sp>
          <p:nvSpPr>
            <p:cNvPr id="19" name="Arrow: Chevron 18">
              <a:extLst>
                <a:ext uri="{FF2B5EF4-FFF2-40B4-BE49-F238E27FC236}">
                  <a16:creationId xmlns:a16="http://schemas.microsoft.com/office/drawing/2014/main" id="{C8ECCAF1-DD23-43EC-A901-F4D6F8253468}"/>
                </a:ext>
              </a:extLst>
            </p:cNvPr>
            <p:cNvSpPr/>
            <p:nvPr/>
          </p:nvSpPr>
          <p:spPr>
            <a:xfrm>
              <a:off x="2790" y="198707"/>
              <a:ext cx="2483569" cy="993427"/>
            </a:xfrm>
            <a:prstGeom prst="chevron">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0" name="Arrow: Chevron 4">
              <a:extLst>
                <a:ext uri="{FF2B5EF4-FFF2-40B4-BE49-F238E27FC236}">
                  <a16:creationId xmlns:a16="http://schemas.microsoft.com/office/drawing/2014/main" id="{67B03903-844B-4E8E-9FF0-9532139DCD96}"/>
                </a:ext>
              </a:extLst>
            </p:cNvPr>
            <p:cNvSpPr txBox="1"/>
            <p:nvPr/>
          </p:nvSpPr>
          <p:spPr>
            <a:xfrm>
              <a:off x="499504" y="198707"/>
              <a:ext cx="1490142" cy="9934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12014" tIns="37338" rIns="37338" bIns="37338" numCol="1" spcCol="1270" anchor="ctr" anchorCtr="0">
              <a:noAutofit/>
            </a:bodyPr>
            <a:lstStyle/>
            <a:p>
              <a:pPr marL="0" lvl="0" indent="0" algn="ctr" defTabSz="1244600">
                <a:lnSpc>
                  <a:spcPct val="90000"/>
                </a:lnSpc>
                <a:spcBef>
                  <a:spcPct val="0"/>
                </a:spcBef>
                <a:spcAft>
                  <a:spcPct val="35000"/>
                </a:spcAft>
                <a:buNone/>
              </a:pPr>
              <a:r>
                <a:rPr lang="en-US" sz="2800" kern="1200" dirty="0" err="1">
                  <a:latin typeface="Times New Roman" panose="02020603050405020304" pitchFamily="18" charset="0"/>
                  <a:cs typeface="Times New Roman" panose="02020603050405020304" pitchFamily="18" charset="0"/>
                </a:rPr>
                <a:t>Nạp</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lệnh</a:t>
              </a:r>
              <a:endParaRPr lang="en-US" sz="2800" kern="1200" dirty="0">
                <a:latin typeface="Times New Roman" panose="02020603050405020304" pitchFamily="18" charset="0"/>
                <a:cs typeface="Times New Roman" panose="02020603050405020304" pitchFamily="18" charset="0"/>
              </a:endParaRPr>
            </a:p>
          </p:txBody>
        </p:sp>
      </p:grpSp>
      <p:sp>
        <p:nvSpPr>
          <p:cNvPr id="27" name="Arrow: Chevron 4">
            <a:extLst>
              <a:ext uri="{FF2B5EF4-FFF2-40B4-BE49-F238E27FC236}">
                <a16:creationId xmlns:a16="http://schemas.microsoft.com/office/drawing/2014/main" id="{551E9B27-D08B-4181-804E-C3C7E954D3D9}"/>
              </a:ext>
            </a:extLst>
          </p:cNvPr>
          <p:cNvSpPr txBox="1"/>
          <p:nvPr/>
        </p:nvSpPr>
        <p:spPr>
          <a:xfrm>
            <a:off x="3127947" y="2911151"/>
            <a:ext cx="1490142" cy="9934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12014" tIns="37338" rIns="37338" bIns="37338" numCol="1" spcCol="1270" anchor="ctr" anchorCtr="0">
            <a:noAutofit/>
          </a:bodyPr>
          <a:lstStyle/>
          <a:p>
            <a:pPr marL="0" lvl="0" indent="0" algn="ctr" defTabSz="1244600">
              <a:lnSpc>
                <a:spcPct val="90000"/>
              </a:lnSpc>
              <a:spcBef>
                <a:spcPct val="0"/>
              </a:spcBef>
              <a:spcAft>
                <a:spcPct val="35000"/>
              </a:spcAft>
              <a:buNone/>
            </a:pPr>
            <a:r>
              <a:rPr lang="en-US" sz="2800" kern="1200" dirty="0" err="1">
                <a:latin typeface="Times New Roman" panose="02020603050405020304" pitchFamily="18" charset="0"/>
                <a:cs typeface="Times New Roman" panose="02020603050405020304" pitchFamily="18" charset="0"/>
              </a:rPr>
              <a:t>Giải</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mã</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lệnh</a:t>
            </a:r>
            <a:endParaRPr lang="en-US" sz="2800" kern="1200" dirty="0">
              <a:latin typeface="Times New Roman" panose="02020603050405020304" pitchFamily="18" charset="0"/>
              <a:cs typeface="Times New Roman" panose="02020603050405020304" pitchFamily="18" charset="0"/>
            </a:endParaRPr>
          </a:p>
        </p:txBody>
      </p:sp>
      <p:grpSp>
        <p:nvGrpSpPr>
          <p:cNvPr id="35" name="Group 34">
            <a:extLst>
              <a:ext uri="{FF2B5EF4-FFF2-40B4-BE49-F238E27FC236}">
                <a16:creationId xmlns:a16="http://schemas.microsoft.com/office/drawing/2014/main" id="{6F663A3D-9331-487A-86EE-A105E95F5C55}"/>
              </a:ext>
            </a:extLst>
          </p:cNvPr>
          <p:cNvGrpSpPr/>
          <p:nvPr/>
        </p:nvGrpSpPr>
        <p:grpSpPr>
          <a:xfrm>
            <a:off x="2606773" y="2953421"/>
            <a:ext cx="2466803" cy="993427"/>
            <a:chOff x="4473215" y="198707"/>
            <a:chExt cx="2483569" cy="993427"/>
          </a:xfrm>
        </p:grpSpPr>
        <p:sp>
          <p:nvSpPr>
            <p:cNvPr id="33" name="Arrow: Chevron 32">
              <a:extLst>
                <a:ext uri="{FF2B5EF4-FFF2-40B4-BE49-F238E27FC236}">
                  <a16:creationId xmlns:a16="http://schemas.microsoft.com/office/drawing/2014/main" id="{6E4AF3E3-E8C1-460B-8D48-4BECC18B29B0}"/>
                </a:ext>
              </a:extLst>
            </p:cNvPr>
            <p:cNvSpPr/>
            <p:nvPr/>
          </p:nvSpPr>
          <p:spPr>
            <a:xfrm>
              <a:off x="4473215" y="198707"/>
              <a:ext cx="2483569" cy="993427"/>
            </a:xfrm>
            <a:prstGeom prst="chevron">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4" name="Arrow: Chevron 4">
              <a:extLst>
                <a:ext uri="{FF2B5EF4-FFF2-40B4-BE49-F238E27FC236}">
                  <a16:creationId xmlns:a16="http://schemas.microsoft.com/office/drawing/2014/main" id="{368BF44A-211C-4A18-AFBD-DD3D1B338EEF}"/>
                </a:ext>
              </a:extLst>
            </p:cNvPr>
            <p:cNvSpPr txBox="1"/>
            <p:nvPr/>
          </p:nvSpPr>
          <p:spPr>
            <a:xfrm>
              <a:off x="4969929" y="198707"/>
              <a:ext cx="1490142" cy="9934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12014" tIns="37338" rIns="37338" bIns="37338" numCol="1" spcCol="1270" anchor="ctr" anchorCtr="0">
              <a:noAutofit/>
            </a:bodyPr>
            <a:lstStyle/>
            <a:p>
              <a:pPr marL="0" lvl="0" indent="0" algn="ctr" defTabSz="1244600">
                <a:lnSpc>
                  <a:spcPct val="90000"/>
                </a:lnSpc>
                <a:spcBef>
                  <a:spcPct val="0"/>
                </a:spcBef>
                <a:spcAft>
                  <a:spcPct val="35000"/>
                </a:spcAft>
                <a:buNone/>
              </a:pPr>
              <a:r>
                <a:rPr lang="en-US" sz="2800" kern="1200" dirty="0" err="1">
                  <a:latin typeface="Times New Roman" panose="02020603050405020304" pitchFamily="18" charset="0"/>
                  <a:cs typeface="Times New Roman" panose="02020603050405020304" pitchFamily="18" charset="0"/>
                </a:rPr>
                <a:t>Giải</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mã</a:t>
              </a:r>
              <a:endParaRPr lang="en-US" sz="2800" kern="1200" dirty="0">
                <a:latin typeface="Times New Roman" panose="02020603050405020304" pitchFamily="18" charset="0"/>
                <a:cs typeface="Times New Roman" panose="02020603050405020304" pitchFamily="18" charset="0"/>
              </a:endParaRPr>
            </a:p>
          </p:txBody>
        </p:sp>
      </p:grpSp>
      <p:grpSp>
        <p:nvGrpSpPr>
          <p:cNvPr id="42" name="Group 41">
            <a:extLst>
              <a:ext uri="{FF2B5EF4-FFF2-40B4-BE49-F238E27FC236}">
                <a16:creationId xmlns:a16="http://schemas.microsoft.com/office/drawing/2014/main" id="{7536B60D-3FFE-4938-A552-DD622B365EC4}"/>
              </a:ext>
            </a:extLst>
          </p:cNvPr>
          <p:cNvGrpSpPr/>
          <p:nvPr/>
        </p:nvGrpSpPr>
        <p:grpSpPr>
          <a:xfrm>
            <a:off x="4786214" y="2933782"/>
            <a:ext cx="2483569" cy="993427"/>
            <a:chOff x="6708427" y="198707"/>
            <a:chExt cx="2483569" cy="993427"/>
          </a:xfrm>
        </p:grpSpPr>
        <p:sp>
          <p:nvSpPr>
            <p:cNvPr id="40" name="Arrow: Chevron 39">
              <a:extLst>
                <a:ext uri="{FF2B5EF4-FFF2-40B4-BE49-F238E27FC236}">
                  <a16:creationId xmlns:a16="http://schemas.microsoft.com/office/drawing/2014/main" id="{0019CB33-C81E-4D88-A5A1-77A84B47C181}"/>
                </a:ext>
              </a:extLst>
            </p:cNvPr>
            <p:cNvSpPr/>
            <p:nvPr/>
          </p:nvSpPr>
          <p:spPr>
            <a:xfrm>
              <a:off x="6708427" y="198707"/>
              <a:ext cx="2483569" cy="993427"/>
            </a:xfrm>
            <a:prstGeom prst="chevron">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1" name="Arrow: Chevron 4">
              <a:extLst>
                <a:ext uri="{FF2B5EF4-FFF2-40B4-BE49-F238E27FC236}">
                  <a16:creationId xmlns:a16="http://schemas.microsoft.com/office/drawing/2014/main" id="{DF655019-3918-49B4-A571-21D9B6D674EA}"/>
                </a:ext>
              </a:extLst>
            </p:cNvPr>
            <p:cNvSpPr txBox="1"/>
            <p:nvPr/>
          </p:nvSpPr>
          <p:spPr>
            <a:xfrm>
              <a:off x="7205141" y="198707"/>
              <a:ext cx="1490142" cy="9934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12014" tIns="37338" rIns="37338" bIns="37338" numCol="1" spcCol="1270" anchor="ctr" anchorCtr="0">
              <a:noAutofit/>
            </a:bodyPr>
            <a:lstStyle/>
            <a:p>
              <a:pPr marL="0" lvl="0" indent="0" algn="ctr" defTabSz="1244600">
                <a:lnSpc>
                  <a:spcPct val="90000"/>
                </a:lnSpc>
                <a:spcBef>
                  <a:spcPct val="0"/>
                </a:spcBef>
                <a:spcAft>
                  <a:spcPct val="35000"/>
                </a:spcAft>
                <a:buNone/>
              </a:pPr>
              <a:r>
                <a:rPr lang="en-US" sz="2800" kern="1200" dirty="0" err="1">
                  <a:latin typeface="Times New Roman" panose="02020603050405020304" pitchFamily="18" charset="0"/>
                  <a:cs typeface="Times New Roman" panose="02020603050405020304" pitchFamily="18" charset="0"/>
                </a:rPr>
                <a:t>Thực</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thi</a:t>
              </a:r>
              <a:endParaRPr lang="en-US" sz="2800" kern="1200" dirty="0">
                <a:latin typeface="Times New Roman" panose="02020603050405020304" pitchFamily="18" charset="0"/>
                <a:cs typeface="Times New Roman" panose="02020603050405020304" pitchFamily="18" charset="0"/>
              </a:endParaRPr>
            </a:p>
          </p:txBody>
        </p:sp>
      </p:grpSp>
      <p:grpSp>
        <p:nvGrpSpPr>
          <p:cNvPr id="49" name="Group 48">
            <a:extLst>
              <a:ext uri="{FF2B5EF4-FFF2-40B4-BE49-F238E27FC236}">
                <a16:creationId xmlns:a16="http://schemas.microsoft.com/office/drawing/2014/main" id="{5B770E02-476B-47EC-A7C7-1FF951F08452}"/>
              </a:ext>
            </a:extLst>
          </p:cNvPr>
          <p:cNvGrpSpPr/>
          <p:nvPr/>
        </p:nvGrpSpPr>
        <p:grpSpPr>
          <a:xfrm>
            <a:off x="9300180" y="2911151"/>
            <a:ext cx="2483569" cy="993427"/>
            <a:chOff x="8943640" y="198707"/>
            <a:chExt cx="2483569" cy="993427"/>
          </a:xfrm>
        </p:grpSpPr>
        <p:sp>
          <p:nvSpPr>
            <p:cNvPr id="47" name="Arrow: Chevron 46">
              <a:extLst>
                <a:ext uri="{FF2B5EF4-FFF2-40B4-BE49-F238E27FC236}">
                  <a16:creationId xmlns:a16="http://schemas.microsoft.com/office/drawing/2014/main" id="{3A6DB9F6-3064-4385-9386-32D1F6BB1B36}"/>
                </a:ext>
              </a:extLst>
            </p:cNvPr>
            <p:cNvSpPr/>
            <p:nvPr/>
          </p:nvSpPr>
          <p:spPr>
            <a:xfrm>
              <a:off x="8943640" y="198707"/>
              <a:ext cx="2483569" cy="993427"/>
            </a:xfrm>
            <a:prstGeom prst="chevron">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8" name="Arrow: Chevron 4">
              <a:extLst>
                <a:ext uri="{FF2B5EF4-FFF2-40B4-BE49-F238E27FC236}">
                  <a16:creationId xmlns:a16="http://schemas.microsoft.com/office/drawing/2014/main" id="{EE3C03C3-F80D-4718-8FF2-AE725BE4823C}"/>
                </a:ext>
              </a:extLst>
            </p:cNvPr>
            <p:cNvSpPr txBox="1"/>
            <p:nvPr/>
          </p:nvSpPr>
          <p:spPr>
            <a:xfrm>
              <a:off x="9440354" y="198707"/>
              <a:ext cx="1490142" cy="9934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12014" tIns="37338" rIns="37338" bIns="37338" numCol="1" spcCol="1270" anchor="ctr" anchorCtr="0">
              <a:noAutofit/>
            </a:bodyPr>
            <a:lstStyle/>
            <a:p>
              <a:pPr marL="0" lvl="0" indent="0" algn="ctr" defTabSz="1244600">
                <a:lnSpc>
                  <a:spcPct val="90000"/>
                </a:lnSpc>
                <a:spcBef>
                  <a:spcPct val="0"/>
                </a:spcBef>
                <a:spcAft>
                  <a:spcPct val="35000"/>
                </a:spcAft>
                <a:buNone/>
              </a:pPr>
              <a:r>
                <a:rPr lang="en-US" sz="2800" kern="1200" dirty="0" err="1">
                  <a:latin typeface="Times New Roman" panose="02020603050405020304" pitchFamily="18" charset="0"/>
                  <a:cs typeface="Times New Roman" panose="02020603050405020304" pitchFamily="18" charset="0"/>
                </a:rPr>
                <a:t>Lưu</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kết</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quả</a:t>
              </a:r>
              <a:endParaRPr lang="en-US" sz="2800" kern="1200" dirty="0">
                <a:latin typeface="Times New Roman" panose="02020603050405020304" pitchFamily="18" charset="0"/>
                <a:cs typeface="Times New Roman" panose="02020603050405020304" pitchFamily="18" charset="0"/>
              </a:endParaRPr>
            </a:p>
          </p:txBody>
        </p:sp>
      </p:grpSp>
      <p:grpSp>
        <p:nvGrpSpPr>
          <p:cNvPr id="50" name="Group 49">
            <a:extLst>
              <a:ext uri="{FF2B5EF4-FFF2-40B4-BE49-F238E27FC236}">
                <a16:creationId xmlns:a16="http://schemas.microsoft.com/office/drawing/2014/main" id="{03155F71-B5F1-4DC0-8AFD-AD03045CC3D1}"/>
              </a:ext>
            </a:extLst>
          </p:cNvPr>
          <p:cNvGrpSpPr/>
          <p:nvPr/>
        </p:nvGrpSpPr>
        <p:grpSpPr>
          <a:xfrm>
            <a:off x="6968133" y="2932286"/>
            <a:ext cx="2593909" cy="993427"/>
            <a:chOff x="8943640" y="198707"/>
            <a:chExt cx="2483569" cy="993427"/>
          </a:xfrm>
        </p:grpSpPr>
        <p:sp>
          <p:nvSpPr>
            <p:cNvPr id="51" name="Arrow: Chevron 50">
              <a:extLst>
                <a:ext uri="{FF2B5EF4-FFF2-40B4-BE49-F238E27FC236}">
                  <a16:creationId xmlns:a16="http://schemas.microsoft.com/office/drawing/2014/main" id="{11A6CEBB-9196-49A6-9D37-3A349767E30E}"/>
                </a:ext>
              </a:extLst>
            </p:cNvPr>
            <p:cNvSpPr/>
            <p:nvPr/>
          </p:nvSpPr>
          <p:spPr>
            <a:xfrm>
              <a:off x="8943640" y="198707"/>
              <a:ext cx="2483569" cy="993427"/>
            </a:xfrm>
            <a:prstGeom prst="chevron">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2" name="Arrow: Chevron 4">
              <a:extLst>
                <a:ext uri="{FF2B5EF4-FFF2-40B4-BE49-F238E27FC236}">
                  <a16:creationId xmlns:a16="http://schemas.microsoft.com/office/drawing/2014/main" id="{8C4B74A7-B1A6-404B-A18F-27410B05E8EC}"/>
                </a:ext>
              </a:extLst>
            </p:cNvPr>
            <p:cNvSpPr txBox="1"/>
            <p:nvPr/>
          </p:nvSpPr>
          <p:spPr>
            <a:xfrm>
              <a:off x="9440354" y="198707"/>
              <a:ext cx="1490142" cy="9934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12014" tIns="37338" rIns="37338" bIns="37338" numCol="1" spcCol="1270" anchor="ctr" anchorCtr="0">
              <a:noAutofit/>
            </a:bodyPr>
            <a:lstStyle/>
            <a:p>
              <a:pPr marL="0" lvl="0" indent="0" algn="ctr" defTabSz="1244600">
                <a:lnSpc>
                  <a:spcPct val="90000"/>
                </a:lnSpc>
                <a:spcBef>
                  <a:spcPct val="0"/>
                </a:spcBef>
                <a:spcAft>
                  <a:spcPct val="35000"/>
                </a:spcAft>
                <a:buNone/>
              </a:pPr>
              <a:r>
                <a:rPr lang="en-US" sz="2800" kern="1200" dirty="0" err="1">
                  <a:latin typeface="Times New Roman" panose="02020603050405020304" pitchFamily="18" charset="0"/>
                  <a:cs typeface="Times New Roman" panose="02020603050405020304" pitchFamily="18" charset="0"/>
                </a:rPr>
                <a:t>Truy</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xuất</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Bộ</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nhớ</a:t>
              </a:r>
              <a:endParaRPr lang="en-US" sz="2800" kern="1200" dirty="0">
                <a:latin typeface="Times New Roman" panose="02020603050405020304" pitchFamily="18" charset="0"/>
                <a:cs typeface="Times New Roman" panose="02020603050405020304" pitchFamily="18" charset="0"/>
              </a:endParaRPr>
            </a:p>
          </p:txBody>
        </p:sp>
      </p:grpSp>
      <p:sp>
        <p:nvSpPr>
          <p:cNvPr id="28" name="Content Placeholder 2">
            <a:extLst>
              <a:ext uri="{FF2B5EF4-FFF2-40B4-BE49-F238E27FC236}">
                <a16:creationId xmlns:a16="http://schemas.microsoft.com/office/drawing/2014/main" id="{8D4AC3EA-6DA7-471A-9122-7A9DAEC2A087}"/>
              </a:ext>
            </a:extLst>
          </p:cNvPr>
          <p:cNvSpPr txBox="1">
            <a:spLocks/>
          </p:cNvSpPr>
          <p:nvPr/>
        </p:nvSpPr>
        <p:spPr>
          <a:xfrm>
            <a:off x="4786213" y="4122924"/>
            <a:ext cx="2653473" cy="2233425"/>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Wingdings" panose="05000000000000000000" pitchFamily="2" charset="2"/>
              <a:buChar char="Ø"/>
              <a:defRPr sz="28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Wingdings" panose="05000000000000000000" pitchFamily="2" charset="2"/>
              <a:buChar char="ü"/>
              <a:defRPr sz="24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800" dirty="0"/>
              <a:t>ALU = A </a:t>
            </a:r>
            <a:r>
              <a:rPr lang="en-US" sz="2800" dirty="0">
                <a:solidFill>
                  <a:srgbClr val="FF0000"/>
                </a:solidFill>
              </a:rPr>
              <a:t>–</a:t>
            </a:r>
            <a:r>
              <a:rPr lang="en-US" sz="2800" dirty="0"/>
              <a:t> B</a:t>
            </a:r>
          </a:p>
          <a:p>
            <a:pPr marL="0" indent="0" algn="ctr">
              <a:buFont typeface="Arial" panose="020B0604020202020204" pitchFamily="34" charset="0"/>
              <a:buNone/>
            </a:pPr>
            <a:r>
              <a:rPr lang="en-US" sz="2800" dirty="0">
                <a:solidFill>
                  <a:srgbClr val="FF0000"/>
                </a:solidFill>
              </a:rPr>
              <a:t>zero = ~|ALU</a:t>
            </a:r>
          </a:p>
          <a:p>
            <a:pPr marL="346075" indent="0">
              <a:buFont typeface="Arial" panose="020B0604020202020204" pitchFamily="34" charset="0"/>
              <a:buNone/>
            </a:pPr>
            <a:r>
              <a:rPr lang="en-US" sz="2800" dirty="0">
                <a:solidFill>
                  <a:srgbClr val="FF0000"/>
                </a:solidFill>
              </a:rPr>
              <a:t>if(zero)</a:t>
            </a:r>
          </a:p>
          <a:p>
            <a:pPr marL="346075" indent="0">
              <a:buFont typeface="Arial" panose="020B0604020202020204" pitchFamily="34" charset="0"/>
              <a:buNone/>
            </a:pPr>
            <a:r>
              <a:rPr lang="en-US" sz="2800" dirty="0" err="1">
                <a:solidFill>
                  <a:srgbClr val="FF0000"/>
                </a:solidFill>
              </a:rPr>
              <a:t>PC_nxt</a:t>
            </a:r>
            <a:r>
              <a:rPr lang="en-US" sz="2800" dirty="0">
                <a:solidFill>
                  <a:srgbClr val="FF0000"/>
                </a:solidFill>
              </a:rPr>
              <a:t> = PC + D</a:t>
            </a:r>
          </a:p>
          <a:p>
            <a:pPr marL="346075" indent="0">
              <a:buFont typeface="Arial" panose="020B0604020202020204" pitchFamily="34" charset="0"/>
              <a:buNone/>
            </a:pPr>
            <a:r>
              <a:rPr lang="en-US" sz="2800" dirty="0">
                <a:solidFill>
                  <a:srgbClr val="FF0000"/>
                </a:solidFill>
              </a:rPr>
              <a:t>else</a:t>
            </a:r>
          </a:p>
          <a:p>
            <a:pPr marL="346075" indent="0">
              <a:buFont typeface="Arial" panose="020B0604020202020204" pitchFamily="34" charset="0"/>
              <a:buNone/>
            </a:pPr>
            <a:r>
              <a:rPr lang="en-US" sz="2800" dirty="0" err="1">
                <a:solidFill>
                  <a:srgbClr val="FF0000"/>
                </a:solidFill>
              </a:rPr>
              <a:t>PC_nxt</a:t>
            </a:r>
            <a:r>
              <a:rPr lang="en-US" sz="2800" dirty="0">
                <a:solidFill>
                  <a:srgbClr val="FF0000"/>
                </a:solidFill>
              </a:rPr>
              <a:t> = PC + 4</a:t>
            </a:r>
          </a:p>
        </p:txBody>
      </p:sp>
      <p:sp>
        <p:nvSpPr>
          <p:cNvPr id="29" name="Content Placeholder 2">
            <a:extLst>
              <a:ext uri="{FF2B5EF4-FFF2-40B4-BE49-F238E27FC236}">
                <a16:creationId xmlns:a16="http://schemas.microsoft.com/office/drawing/2014/main" id="{0D0B2E5C-1858-48BE-8F5A-F8DC22389937}"/>
              </a:ext>
            </a:extLst>
          </p:cNvPr>
          <p:cNvSpPr txBox="1">
            <a:spLocks/>
          </p:cNvSpPr>
          <p:nvPr/>
        </p:nvSpPr>
        <p:spPr>
          <a:xfrm>
            <a:off x="393699" y="4100189"/>
            <a:ext cx="2213073" cy="166055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Wingdings" panose="05000000000000000000" pitchFamily="2" charset="2"/>
              <a:buChar char="Ø"/>
              <a:defRPr sz="28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Wingdings" panose="05000000000000000000" pitchFamily="2" charset="2"/>
              <a:buChar char="ü"/>
              <a:defRPr sz="24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800" dirty="0"/>
              <a:t>Inst = IM[PC]</a:t>
            </a:r>
          </a:p>
        </p:txBody>
      </p:sp>
      <p:sp>
        <p:nvSpPr>
          <p:cNvPr id="24" name="Content Placeholder 2">
            <a:extLst>
              <a:ext uri="{FF2B5EF4-FFF2-40B4-BE49-F238E27FC236}">
                <a16:creationId xmlns:a16="http://schemas.microsoft.com/office/drawing/2014/main" id="{70004657-E04C-4DE0-B5C5-3B84D5471E8C}"/>
              </a:ext>
            </a:extLst>
          </p:cNvPr>
          <p:cNvSpPr txBox="1">
            <a:spLocks/>
          </p:cNvSpPr>
          <p:nvPr/>
        </p:nvSpPr>
        <p:spPr>
          <a:xfrm>
            <a:off x="9300180" y="4100188"/>
            <a:ext cx="2213073" cy="166055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Wingdings" panose="05000000000000000000" pitchFamily="2" charset="2"/>
              <a:buChar char="Ø"/>
              <a:defRPr sz="28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Wingdings" panose="05000000000000000000" pitchFamily="2" charset="2"/>
              <a:buChar char="ü"/>
              <a:defRPr sz="24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800" dirty="0">
                <a:solidFill>
                  <a:srgbClr val="FF0000"/>
                </a:solidFill>
              </a:rPr>
              <a:t>PC = </a:t>
            </a:r>
            <a:r>
              <a:rPr lang="en-US" sz="2800" dirty="0" err="1">
                <a:solidFill>
                  <a:srgbClr val="FF0000"/>
                </a:solidFill>
              </a:rPr>
              <a:t>PC_nxt</a:t>
            </a:r>
            <a:endParaRPr lang="en-US" sz="2800" dirty="0">
              <a:solidFill>
                <a:srgbClr val="FF0000"/>
              </a:solidFill>
            </a:endParaRPr>
          </a:p>
        </p:txBody>
      </p:sp>
    </p:spTree>
    <p:extLst>
      <p:ext uri="{BB962C8B-B14F-4D97-AF65-F5344CB8AC3E}">
        <p14:creationId xmlns:p14="http://schemas.microsoft.com/office/powerpoint/2010/main" val="3665566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ppt_x"/>
                                          </p:val>
                                        </p:tav>
                                        <p:tav tm="100000">
                                          <p:val>
                                            <p:strVal val="#ppt_x"/>
                                          </p:val>
                                        </p:tav>
                                      </p:tavLst>
                                    </p:anim>
                                    <p:anim calcmode="lin" valueType="num">
                                      <p:cBhvr additive="base">
                                        <p:cTn id="8"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8"/>
                                        </p:tgtEl>
                                        <p:attrNameLst>
                                          <p:attrName>style.visibility</p:attrName>
                                        </p:attrNameLst>
                                      </p:cBhvr>
                                      <p:to>
                                        <p:strVal val="visible"/>
                                      </p:to>
                                    </p:set>
                                    <p:anim calcmode="lin" valueType="num">
                                      <p:cBhvr additive="base">
                                        <p:cTn id="19" dur="500" fill="hold"/>
                                        <p:tgtEl>
                                          <p:spTgt spid="28"/>
                                        </p:tgtEl>
                                        <p:attrNameLst>
                                          <p:attrName>ppt_x</p:attrName>
                                        </p:attrNameLst>
                                      </p:cBhvr>
                                      <p:tavLst>
                                        <p:tav tm="0">
                                          <p:val>
                                            <p:strVal val="#ppt_x"/>
                                          </p:val>
                                        </p:tav>
                                        <p:tav tm="100000">
                                          <p:val>
                                            <p:strVal val="#ppt_x"/>
                                          </p:val>
                                        </p:tav>
                                      </p:tavLst>
                                    </p:anim>
                                    <p:anim calcmode="lin" valueType="num">
                                      <p:cBhvr additive="base">
                                        <p:cTn id="20"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4"/>
                                        </p:tgtEl>
                                        <p:attrNameLst>
                                          <p:attrName>style.visibility</p:attrName>
                                        </p:attrNameLst>
                                      </p:cBhvr>
                                      <p:to>
                                        <p:strVal val="visible"/>
                                      </p:to>
                                    </p:set>
                                    <p:anim calcmode="lin" valueType="num">
                                      <p:cBhvr additive="base">
                                        <p:cTn id="25" dur="500" fill="hold"/>
                                        <p:tgtEl>
                                          <p:spTgt spid="24"/>
                                        </p:tgtEl>
                                        <p:attrNameLst>
                                          <p:attrName>ppt_x</p:attrName>
                                        </p:attrNameLst>
                                      </p:cBhvr>
                                      <p:tavLst>
                                        <p:tav tm="0">
                                          <p:val>
                                            <p:strVal val="#ppt_x"/>
                                          </p:val>
                                        </p:tav>
                                        <p:tav tm="100000">
                                          <p:val>
                                            <p:strVal val="#ppt_x"/>
                                          </p:val>
                                        </p:tav>
                                      </p:tavLst>
                                    </p:anim>
                                    <p:anim calcmode="lin" valueType="num">
                                      <p:cBhvr additive="base">
                                        <p:cTn id="26"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28" grpId="0"/>
      <p:bldP spid="29" grpId="0"/>
      <p:bldP spid="2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50C49-A99A-4755-8B9F-B2AFA11A7BFD}"/>
              </a:ext>
            </a:extLst>
          </p:cNvPr>
          <p:cNvSpPr>
            <a:spLocks noGrp="1"/>
          </p:cNvSpPr>
          <p:nvPr>
            <p:ph type="title"/>
          </p:nvPr>
        </p:nvSpPr>
        <p:spPr>
          <a:xfrm>
            <a:off x="393701" y="365125"/>
            <a:ext cx="11430000" cy="930275"/>
          </a:xfrm>
        </p:spPr>
        <p:txBody>
          <a:bodyPr/>
          <a:lstStyle/>
          <a:p>
            <a:r>
              <a:rPr lang="en-US" dirty="0"/>
              <a:t>3. </a:t>
            </a:r>
            <a:r>
              <a:rPr lang="en-US" dirty="0" err="1"/>
              <a:t>Thực</a:t>
            </a:r>
            <a:r>
              <a:rPr lang="en-US" dirty="0"/>
              <a:t> </a:t>
            </a:r>
            <a:r>
              <a:rPr lang="en-US" dirty="0" err="1"/>
              <a:t>thi</a:t>
            </a:r>
            <a:r>
              <a:rPr lang="en-US" dirty="0"/>
              <a:t> </a:t>
            </a:r>
            <a:r>
              <a:rPr lang="en-US" dirty="0" err="1"/>
              <a:t>nhóm</a:t>
            </a:r>
            <a:r>
              <a:rPr lang="en-US" dirty="0"/>
              <a:t> </a:t>
            </a:r>
            <a:r>
              <a:rPr lang="en-US" dirty="0" err="1"/>
              <a:t>lệnh</a:t>
            </a:r>
            <a:r>
              <a:rPr lang="en-US" dirty="0"/>
              <a:t> </a:t>
            </a:r>
            <a:r>
              <a:rPr lang="en-US" dirty="0" err="1"/>
              <a:t>điều</a:t>
            </a:r>
            <a:r>
              <a:rPr lang="en-US" dirty="0"/>
              <a:t> </a:t>
            </a:r>
            <a:r>
              <a:rPr lang="en-US" dirty="0" err="1"/>
              <a:t>khiển</a:t>
            </a:r>
            <a:r>
              <a:rPr lang="en-US" dirty="0"/>
              <a:t> (2/2) - </a:t>
            </a:r>
            <a:r>
              <a:rPr lang="en-US" dirty="0" err="1"/>
              <a:t>beq</a:t>
            </a:r>
            <a:endParaRPr lang="en-US" dirty="0"/>
          </a:p>
        </p:txBody>
      </p:sp>
      <p:sp>
        <p:nvSpPr>
          <p:cNvPr id="4" name="Slide Number Placeholder 3">
            <a:extLst>
              <a:ext uri="{FF2B5EF4-FFF2-40B4-BE49-F238E27FC236}">
                <a16:creationId xmlns:a16="http://schemas.microsoft.com/office/drawing/2014/main" id="{C2D88E44-4DC3-4079-9F42-456D9BAD3F53}"/>
              </a:ext>
            </a:extLst>
          </p:cNvPr>
          <p:cNvSpPr>
            <a:spLocks noGrp="1"/>
          </p:cNvSpPr>
          <p:nvPr>
            <p:ph type="sldNum" sz="quarter" idx="12"/>
          </p:nvPr>
        </p:nvSpPr>
        <p:spPr/>
        <p:txBody>
          <a:bodyPr/>
          <a:lstStyle/>
          <a:p>
            <a:fld id="{3C3C09BB-C7E7-4454-851F-EF8D770487CA}" type="slidenum">
              <a:rPr lang="en-US" smtClean="0"/>
              <a:pPr/>
              <a:t>14</a:t>
            </a:fld>
            <a:endParaRPr lang="en-US"/>
          </a:p>
        </p:txBody>
      </p:sp>
      <p:pic>
        <p:nvPicPr>
          <p:cNvPr id="8" name="Picture 7">
            <a:extLst>
              <a:ext uri="{FF2B5EF4-FFF2-40B4-BE49-F238E27FC236}">
                <a16:creationId xmlns:a16="http://schemas.microsoft.com/office/drawing/2014/main" id="{EFE42117-DC97-4B10-9A7C-BAA1FF8C5990}"/>
              </a:ext>
            </a:extLst>
          </p:cNvPr>
          <p:cNvPicPr>
            <a:picLocks noChangeAspect="1"/>
          </p:cNvPicPr>
          <p:nvPr/>
        </p:nvPicPr>
        <p:blipFill>
          <a:blip r:embed="rId3"/>
          <a:stretch>
            <a:fillRect/>
          </a:stretch>
        </p:blipFill>
        <p:spPr>
          <a:xfrm>
            <a:off x="614362" y="1295400"/>
            <a:ext cx="10963275" cy="4972050"/>
          </a:xfrm>
          <a:prstGeom prst="rect">
            <a:avLst/>
          </a:prstGeom>
        </p:spPr>
      </p:pic>
    </p:spTree>
    <p:extLst>
      <p:ext uri="{BB962C8B-B14F-4D97-AF65-F5344CB8AC3E}">
        <p14:creationId xmlns:p14="http://schemas.microsoft.com/office/powerpoint/2010/main" val="5981859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A52B6-408F-46AC-BB07-17E67D477ED1}"/>
              </a:ext>
            </a:extLst>
          </p:cNvPr>
          <p:cNvSpPr>
            <a:spLocks noGrp="1"/>
          </p:cNvSpPr>
          <p:nvPr>
            <p:ph type="title"/>
          </p:nvPr>
        </p:nvSpPr>
        <p:spPr/>
        <p:txBody>
          <a:bodyPr/>
          <a:lstStyle/>
          <a:p>
            <a:r>
              <a:rPr lang="en-US" dirty="0" err="1"/>
              <a:t>Nội</a:t>
            </a:r>
            <a:r>
              <a:rPr lang="en-US" dirty="0"/>
              <a:t> dung</a:t>
            </a:r>
          </a:p>
        </p:txBody>
      </p:sp>
      <p:sp>
        <p:nvSpPr>
          <p:cNvPr id="3" name="Content Placeholder 2">
            <a:extLst>
              <a:ext uri="{FF2B5EF4-FFF2-40B4-BE49-F238E27FC236}">
                <a16:creationId xmlns:a16="http://schemas.microsoft.com/office/drawing/2014/main" id="{56ADA225-9FEB-4FA7-93F5-A43FC25A7BEC}"/>
              </a:ext>
            </a:extLst>
          </p:cNvPr>
          <p:cNvSpPr>
            <a:spLocks noGrp="1"/>
          </p:cNvSpPr>
          <p:nvPr>
            <p:ph idx="1"/>
          </p:nvPr>
        </p:nvSpPr>
        <p:spPr>
          <a:xfrm>
            <a:off x="4520485" y="1690688"/>
            <a:ext cx="7303214" cy="4665661"/>
          </a:xfrm>
        </p:spPr>
        <p:txBody>
          <a:bodyPr>
            <a:normAutofit/>
          </a:bodyPr>
          <a:lstStyle/>
          <a:p>
            <a:pPr marL="514350" indent="-514350">
              <a:buFont typeface="+mj-lt"/>
              <a:buAutoNum type="arabicPeriod"/>
            </a:pPr>
            <a:r>
              <a:rPr lang="en-US" dirty="0" err="1">
                <a:solidFill>
                  <a:schemeClr val="bg2"/>
                </a:solidFill>
              </a:rPr>
              <a:t>Thực</a:t>
            </a:r>
            <a:r>
              <a:rPr lang="en-US" dirty="0">
                <a:solidFill>
                  <a:schemeClr val="bg2"/>
                </a:solidFill>
              </a:rPr>
              <a:t> </a:t>
            </a:r>
            <a:r>
              <a:rPr lang="en-US" dirty="0" err="1">
                <a:solidFill>
                  <a:schemeClr val="bg2"/>
                </a:solidFill>
              </a:rPr>
              <a:t>thi</a:t>
            </a:r>
            <a:r>
              <a:rPr lang="en-US" dirty="0">
                <a:solidFill>
                  <a:schemeClr val="bg2"/>
                </a:solidFill>
              </a:rPr>
              <a:t> </a:t>
            </a:r>
            <a:r>
              <a:rPr lang="en-US" dirty="0" err="1">
                <a:solidFill>
                  <a:schemeClr val="bg2"/>
                </a:solidFill>
              </a:rPr>
              <a:t>nhóm</a:t>
            </a:r>
            <a:r>
              <a:rPr lang="en-US" dirty="0">
                <a:solidFill>
                  <a:schemeClr val="bg2"/>
                </a:solidFill>
              </a:rPr>
              <a:t> </a:t>
            </a:r>
            <a:r>
              <a:rPr lang="en-US" dirty="0" err="1">
                <a:solidFill>
                  <a:schemeClr val="bg2"/>
                </a:solidFill>
              </a:rPr>
              <a:t>lệnh</a:t>
            </a:r>
            <a:r>
              <a:rPr lang="en-US" dirty="0">
                <a:solidFill>
                  <a:schemeClr val="bg2"/>
                </a:solidFill>
              </a:rPr>
              <a:t> </a:t>
            </a:r>
            <a:r>
              <a:rPr lang="en-US" dirty="0" err="1">
                <a:solidFill>
                  <a:schemeClr val="bg2"/>
                </a:solidFill>
              </a:rPr>
              <a:t>luận</a:t>
            </a:r>
            <a:r>
              <a:rPr lang="en-US" dirty="0">
                <a:solidFill>
                  <a:schemeClr val="bg2"/>
                </a:solidFill>
              </a:rPr>
              <a:t> </a:t>
            </a:r>
            <a:r>
              <a:rPr lang="en-US" dirty="0" err="1">
                <a:solidFill>
                  <a:schemeClr val="bg2"/>
                </a:solidFill>
              </a:rPr>
              <a:t>lý</a:t>
            </a:r>
            <a:r>
              <a:rPr lang="en-US" dirty="0">
                <a:solidFill>
                  <a:schemeClr val="bg2"/>
                </a:solidFill>
              </a:rPr>
              <a:t> &amp; </a:t>
            </a:r>
            <a:r>
              <a:rPr lang="en-US" dirty="0" err="1">
                <a:solidFill>
                  <a:schemeClr val="bg2"/>
                </a:solidFill>
              </a:rPr>
              <a:t>số</a:t>
            </a:r>
            <a:r>
              <a:rPr lang="en-US" dirty="0">
                <a:solidFill>
                  <a:schemeClr val="bg2"/>
                </a:solidFill>
              </a:rPr>
              <a:t> </a:t>
            </a:r>
            <a:r>
              <a:rPr lang="en-US" dirty="0" err="1">
                <a:solidFill>
                  <a:schemeClr val="bg2"/>
                </a:solidFill>
              </a:rPr>
              <a:t>học</a:t>
            </a:r>
            <a:endParaRPr lang="en-US" dirty="0">
              <a:solidFill>
                <a:schemeClr val="bg2"/>
              </a:solidFill>
            </a:endParaRPr>
          </a:p>
          <a:p>
            <a:pPr lvl="1"/>
            <a:r>
              <a:rPr lang="en-US" dirty="0">
                <a:solidFill>
                  <a:schemeClr val="bg2"/>
                </a:solidFill>
              </a:rPr>
              <a:t>add, sub, and</a:t>
            </a:r>
            <a:r>
              <a:rPr lang="en-US">
                <a:solidFill>
                  <a:schemeClr val="bg2"/>
                </a:solidFill>
              </a:rPr>
              <a:t>, or</a:t>
            </a:r>
            <a:r>
              <a:rPr lang="en-US" dirty="0">
                <a:solidFill>
                  <a:schemeClr val="bg2"/>
                </a:solidFill>
              </a:rPr>
              <a:t>, </a:t>
            </a:r>
            <a:r>
              <a:rPr lang="en-US" dirty="0" err="1">
                <a:solidFill>
                  <a:schemeClr val="bg2"/>
                </a:solidFill>
              </a:rPr>
              <a:t>slt</a:t>
            </a:r>
            <a:endParaRPr lang="en-US" dirty="0">
              <a:solidFill>
                <a:schemeClr val="bg2"/>
              </a:solidFill>
            </a:endParaRPr>
          </a:p>
          <a:p>
            <a:pPr marL="514350" indent="-514350">
              <a:buFont typeface="+mj-lt"/>
              <a:buAutoNum type="arabicPeriod"/>
            </a:pPr>
            <a:r>
              <a:rPr lang="en-US" dirty="0" err="1">
                <a:solidFill>
                  <a:schemeClr val="bg2"/>
                </a:solidFill>
              </a:rPr>
              <a:t>Thực</a:t>
            </a:r>
            <a:r>
              <a:rPr lang="en-US" dirty="0">
                <a:solidFill>
                  <a:schemeClr val="bg2"/>
                </a:solidFill>
              </a:rPr>
              <a:t> </a:t>
            </a:r>
            <a:r>
              <a:rPr lang="en-US" dirty="0" err="1">
                <a:solidFill>
                  <a:schemeClr val="bg2"/>
                </a:solidFill>
              </a:rPr>
              <a:t>thi</a:t>
            </a:r>
            <a:r>
              <a:rPr lang="en-US" dirty="0">
                <a:solidFill>
                  <a:schemeClr val="bg2"/>
                </a:solidFill>
              </a:rPr>
              <a:t> </a:t>
            </a:r>
            <a:r>
              <a:rPr lang="en-US" dirty="0" err="1">
                <a:solidFill>
                  <a:schemeClr val="bg2"/>
                </a:solidFill>
              </a:rPr>
              <a:t>nhóm</a:t>
            </a:r>
            <a:r>
              <a:rPr lang="en-US" dirty="0">
                <a:solidFill>
                  <a:schemeClr val="bg2"/>
                </a:solidFill>
              </a:rPr>
              <a:t> </a:t>
            </a:r>
            <a:r>
              <a:rPr lang="en-US" dirty="0" err="1">
                <a:solidFill>
                  <a:schemeClr val="bg2"/>
                </a:solidFill>
              </a:rPr>
              <a:t>lệnh</a:t>
            </a:r>
            <a:r>
              <a:rPr lang="en-US" dirty="0">
                <a:solidFill>
                  <a:schemeClr val="bg2"/>
                </a:solidFill>
              </a:rPr>
              <a:t> </a:t>
            </a:r>
            <a:r>
              <a:rPr lang="en-US" dirty="0" err="1">
                <a:solidFill>
                  <a:schemeClr val="bg2"/>
                </a:solidFill>
              </a:rPr>
              <a:t>truyền</a:t>
            </a:r>
            <a:r>
              <a:rPr lang="en-US" dirty="0">
                <a:solidFill>
                  <a:schemeClr val="bg2"/>
                </a:solidFill>
              </a:rPr>
              <a:t> </a:t>
            </a:r>
            <a:r>
              <a:rPr lang="en-US" dirty="0" err="1">
                <a:solidFill>
                  <a:schemeClr val="bg2"/>
                </a:solidFill>
              </a:rPr>
              <a:t>dữ</a:t>
            </a:r>
            <a:r>
              <a:rPr lang="en-US" dirty="0">
                <a:solidFill>
                  <a:schemeClr val="bg2"/>
                </a:solidFill>
              </a:rPr>
              <a:t> </a:t>
            </a:r>
            <a:r>
              <a:rPr lang="en-US" dirty="0" err="1">
                <a:solidFill>
                  <a:schemeClr val="bg2"/>
                </a:solidFill>
              </a:rPr>
              <a:t>liệu</a:t>
            </a:r>
            <a:endParaRPr lang="en-US" dirty="0">
              <a:solidFill>
                <a:schemeClr val="bg2"/>
              </a:solidFill>
            </a:endParaRPr>
          </a:p>
          <a:p>
            <a:pPr lvl="1"/>
            <a:r>
              <a:rPr lang="en-US" dirty="0" err="1">
                <a:solidFill>
                  <a:schemeClr val="bg2"/>
                </a:solidFill>
              </a:rPr>
              <a:t>lw</a:t>
            </a:r>
            <a:r>
              <a:rPr lang="en-US" dirty="0">
                <a:solidFill>
                  <a:schemeClr val="bg2"/>
                </a:solidFill>
              </a:rPr>
              <a:t>, </a:t>
            </a:r>
            <a:r>
              <a:rPr lang="en-US" dirty="0" err="1">
                <a:solidFill>
                  <a:schemeClr val="bg2"/>
                </a:solidFill>
              </a:rPr>
              <a:t>sw</a:t>
            </a:r>
            <a:endParaRPr lang="en-US" dirty="0">
              <a:solidFill>
                <a:schemeClr val="bg2"/>
              </a:solidFill>
            </a:endParaRPr>
          </a:p>
          <a:p>
            <a:pPr marL="514350" indent="-514350">
              <a:buFont typeface="+mj-lt"/>
              <a:buAutoNum type="arabicPeriod"/>
            </a:pPr>
            <a:r>
              <a:rPr lang="en-US" dirty="0" err="1">
                <a:solidFill>
                  <a:schemeClr val="bg2"/>
                </a:solidFill>
              </a:rPr>
              <a:t>Thực</a:t>
            </a:r>
            <a:r>
              <a:rPr lang="en-US" dirty="0">
                <a:solidFill>
                  <a:schemeClr val="bg2"/>
                </a:solidFill>
              </a:rPr>
              <a:t> </a:t>
            </a:r>
            <a:r>
              <a:rPr lang="en-US" dirty="0" err="1">
                <a:solidFill>
                  <a:schemeClr val="bg2"/>
                </a:solidFill>
              </a:rPr>
              <a:t>thi</a:t>
            </a:r>
            <a:r>
              <a:rPr lang="en-US" dirty="0">
                <a:solidFill>
                  <a:schemeClr val="bg2"/>
                </a:solidFill>
              </a:rPr>
              <a:t> </a:t>
            </a:r>
            <a:r>
              <a:rPr lang="en-US" dirty="0" err="1">
                <a:solidFill>
                  <a:schemeClr val="bg2"/>
                </a:solidFill>
              </a:rPr>
              <a:t>nhóm</a:t>
            </a:r>
            <a:r>
              <a:rPr lang="en-US" dirty="0">
                <a:solidFill>
                  <a:schemeClr val="bg2"/>
                </a:solidFill>
              </a:rPr>
              <a:t> </a:t>
            </a:r>
            <a:r>
              <a:rPr lang="en-US" dirty="0" err="1">
                <a:solidFill>
                  <a:schemeClr val="bg2"/>
                </a:solidFill>
              </a:rPr>
              <a:t>lệnh</a:t>
            </a:r>
            <a:r>
              <a:rPr lang="en-US" dirty="0">
                <a:solidFill>
                  <a:schemeClr val="bg2"/>
                </a:solidFill>
              </a:rPr>
              <a:t> </a:t>
            </a:r>
            <a:r>
              <a:rPr lang="en-US" err="1">
                <a:solidFill>
                  <a:schemeClr val="bg2"/>
                </a:solidFill>
              </a:rPr>
              <a:t>điều</a:t>
            </a:r>
            <a:r>
              <a:rPr lang="en-US">
                <a:solidFill>
                  <a:schemeClr val="bg2"/>
                </a:solidFill>
              </a:rPr>
              <a:t> khiển - beq</a:t>
            </a:r>
            <a:endParaRPr lang="en-US" dirty="0">
              <a:solidFill>
                <a:schemeClr val="bg2"/>
              </a:solidFill>
            </a:endParaRPr>
          </a:p>
          <a:p>
            <a:pPr marL="514350" indent="-514350">
              <a:buFont typeface="+mj-lt"/>
              <a:buAutoNum type="arabicPeriod"/>
            </a:pPr>
            <a:r>
              <a:rPr lang="en-US"/>
              <a:t>Thực thi tất cả các nhóm lệnh</a:t>
            </a:r>
          </a:p>
          <a:p>
            <a:pPr marL="514350" indent="-514350">
              <a:buFont typeface="+mj-lt"/>
              <a:buAutoNum type="arabicPeriod"/>
            </a:pPr>
            <a:r>
              <a:rPr lang="en-US">
                <a:solidFill>
                  <a:schemeClr val="bg2"/>
                </a:solidFill>
              </a:rPr>
              <a:t>Khối điều khiển</a:t>
            </a:r>
          </a:p>
          <a:p>
            <a:pPr marL="514350" indent="-514350">
              <a:buFont typeface="+mj-lt"/>
              <a:buAutoNum type="arabicPeriod"/>
            </a:pPr>
            <a:r>
              <a:rPr lang="en-US">
                <a:solidFill>
                  <a:schemeClr val="bg2"/>
                </a:solidFill>
              </a:rPr>
              <a:t>Câu </a:t>
            </a:r>
            <a:r>
              <a:rPr lang="en-US" dirty="0" err="1">
                <a:solidFill>
                  <a:schemeClr val="bg2"/>
                </a:solidFill>
              </a:rPr>
              <a:t>hỏi</a:t>
            </a:r>
            <a:r>
              <a:rPr lang="en-US" dirty="0">
                <a:solidFill>
                  <a:schemeClr val="bg2"/>
                </a:solidFill>
              </a:rPr>
              <a:t> </a:t>
            </a:r>
            <a:r>
              <a:rPr lang="en-US" dirty="0" err="1">
                <a:solidFill>
                  <a:schemeClr val="bg2"/>
                </a:solidFill>
              </a:rPr>
              <a:t>và</a:t>
            </a:r>
            <a:r>
              <a:rPr lang="en-US" dirty="0">
                <a:solidFill>
                  <a:schemeClr val="bg2"/>
                </a:solidFill>
              </a:rPr>
              <a:t> </a:t>
            </a:r>
            <a:r>
              <a:rPr lang="en-US" dirty="0" err="1">
                <a:solidFill>
                  <a:schemeClr val="bg2"/>
                </a:solidFill>
              </a:rPr>
              <a:t>Bài</a:t>
            </a:r>
            <a:r>
              <a:rPr lang="en-US" dirty="0">
                <a:solidFill>
                  <a:schemeClr val="bg2"/>
                </a:solidFill>
              </a:rPr>
              <a:t> </a:t>
            </a:r>
            <a:r>
              <a:rPr lang="en-US" dirty="0" err="1">
                <a:solidFill>
                  <a:schemeClr val="bg2"/>
                </a:solidFill>
              </a:rPr>
              <a:t>tập</a:t>
            </a:r>
            <a:endParaRPr lang="en-US" dirty="0">
              <a:solidFill>
                <a:schemeClr val="bg2"/>
              </a:solidFill>
            </a:endParaRPr>
          </a:p>
        </p:txBody>
      </p:sp>
      <p:sp>
        <p:nvSpPr>
          <p:cNvPr id="4" name="Slide Number Placeholder 3">
            <a:extLst>
              <a:ext uri="{FF2B5EF4-FFF2-40B4-BE49-F238E27FC236}">
                <a16:creationId xmlns:a16="http://schemas.microsoft.com/office/drawing/2014/main" id="{55A1C282-D2D6-4CCE-9171-6651B15B50F1}"/>
              </a:ext>
            </a:extLst>
          </p:cNvPr>
          <p:cNvSpPr>
            <a:spLocks noGrp="1"/>
          </p:cNvSpPr>
          <p:nvPr>
            <p:ph type="sldNum" sz="quarter" idx="12"/>
          </p:nvPr>
        </p:nvSpPr>
        <p:spPr/>
        <p:txBody>
          <a:bodyPr/>
          <a:lstStyle/>
          <a:p>
            <a:fld id="{3C3C09BB-C7E7-4454-851F-EF8D770487CA}" type="slidenum">
              <a:rPr lang="en-US" smtClean="0"/>
              <a:pPr/>
              <a:t>15</a:t>
            </a:fld>
            <a:endParaRPr lang="en-US"/>
          </a:p>
        </p:txBody>
      </p:sp>
      <p:pic>
        <p:nvPicPr>
          <p:cNvPr id="6" name="Picture 5">
            <a:extLst>
              <a:ext uri="{FF2B5EF4-FFF2-40B4-BE49-F238E27FC236}">
                <a16:creationId xmlns:a16="http://schemas.microsoft.com/office/drawing/2014/main" id="{DC7529EB-8F47-4B75-9234-FE0562A7B7DF}"/>
              </a:ext>
            </a:extLst>
          </p:cNvPr>
          <p:cNvPicPr>
            <a:picLocks noChangeAspect="1"/>
          </p:cNvPicPr>
          <p:nvPr/>
        </p:nvPicPr>
        <p:blipFill>
          <a:blip r:embed="rId2"/>
          <a:stretch>
            <a:fillRect/>
          </a:stretch>
        </p:blipFill>
        <p:spPr>
          <a:xfrm>
            <a:off x="368301" y="1690688"/>
            <a:ext cx="4097256" cy="4665661"/>
          </a:xfrm>
          <a:prstGeom prst="rect">
            <a:avLst/>
          </a:prstGeom>
        </p:spPr>
      </p:pic>
    </p:spTree>
    <p:extLst>
      <p:ext uri="{BB962C8B-B14F-4D97-AF65-F5344CB8AC3E}">
        <p14:creationId xmlns:p14="http://schemas.microsoft.com/office/powerpoint/2010/main" val="30847586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64E64ABD-40E2-4967-9737-81EA6497883F}"/>
              </a:ext>
            </a:extLst>
          </p:cNvPr>
          <p:cNvPicPr>
            <a:picLocks noChangeAspect="1"/>
          </p:cNvPicPr>
          <p:nvPr/>
        </p:nvPicPr>
        <p:blipFill>
          <a:blip r:embed="rId3"/>
          <a:stretch>
            <a:fillRect/>
          </a:stretch>
        </p:blipFill>
        <p:spPr>
          <a:xfrm>
            <a:off x="2275304" y="0"/>
            <a:ext cx="7641392" cy="6858000"/>
          </a:xfrm>
          <a:prstGeom prst="rect">
            <a:avLst/>
          </a:prstGeom>
        </p:spPr>
      </p:pic>
      <p:sp>
        <p:nvSpPr>
          <p:cNvPr id="4" name="Slide Number Placeholder 3">
            <a:extLst>
              <a:ext uri="{FF2B5EF4-FFF2-40B4-BE49-F238E27FC236}">
                <a16:creationId xmlns:a16="http://schemas.microsoft.com/office/drawing/2014/main" id="{55FBD7F9-45F8-42B6-8384-F37A36B66646}"/>
              </a:ext>
            </a:extLst>
          </p:cNvPr>
          <p:cNvSpPr>
            <a:spLocks noGrp="1"/>
          </p:cNvSpPr>
          <p:nvPr>
            <p:ph type="sldNum" sz="quarter" idx="12"/>
          </p:nvPr>
        </p:nvSpPr>
        <p:spPr/>
        <p:txBody>
          <a:bodyPr/>
          <a:lstStyle/>
          <a:p>
            <a:fld id="{3C3C09BB-C7E7-4454-851F-EF8D770487CA}" type="slidenum">
              <a:rPr lang="en-US" smtClean="0"/>
              <a:pPr/>
              <a:t>16</a:t>
            </a:fld>
            <a:endParaRPr lang="en-US"/>
          </a:p>
        </p:txBody>
      </p:sp>
      <p:sp>
        <p:nvSpPr>
          <p:cNvPr id="10" name="TextBox 9">
            <a:extLst>
              <a:ext uri="{FF2B5EF4-FFF2-40B4-BE49-F238E27FC236}">
                <a16:creationId xmlns:a16="http://schemas.microsoft.com/office/drawing/2014/main" id="{4F84DA85-4FE3-4C2A-8A9C-E4841ADFCE35}"/>
              </a:ext>
            </a:extLst>
          </p:cNvPr>
          <p:cNvSpPr txBox="1"/>
          <p:nvPr/>
        </p:nvSpPr>
        <p:spPr>
          <a:xfrm>
            <a:off x="8470677" y="3429000"/>
            <a:ext cx="835248" cy="584775"/>
          </a:xfrm>
          <a:prstGeom prst="rect">
            <a:avLst/>
          </a:prstGeom>
          <a:noFill/>
        </p:spPr>
        <p:txBody>
          <a:bodyPr wrap="square">
            <a:spAutoFit/>
          </a:bodyPr>
          <a:lstStyle/>
          <a:p>
            <a:r>
              <a:rPr lang="en-US" sz="3200">
                <a:solidFill>
                  <a:srgbClr val="FF0000"/>
                </a:solidFill>
                <a:latin typeface="Times New Roman" panose="02020603050405020304" pitchFamily="18" charset="0"/>
                <a:cs typeface="Times New Roman" panose="02020603050405020304" pitchFamily="18" charset="0"/>
              </a:rPr>
              <a:t>beq</a:t>
            </a:r>
            <a:endParaRPr lang="en-US" sz="3200" dirty="0">
              <a:solidFill>
                <a:srgbClr val="FF0000"/>
              </a:solidFill>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3440846F-FCDA-4A28-ACBD-D17ED978EFDA}"/>
              </a:ext>
            </a:extLst>
          </p:cNvPr>
          <p:cNvSpPr txBox="1"/>
          <p:nvPr/>
        </p:nvSpPr>
        <p:spPr>
          <a:xfrm>
            <a:off x="7997965" y="457200"/>
            <a:ext cx="835248" cy="584775"/>
          </a:xfrm>
          <a:prstGeom prst="rect">
            <a:avLst/>
          </a:prstGeom>
          <a:noFill/>
        </p:spPr>
        <p:txBody>
          <a:bodyPr wrap="square">
            <a:spAutoFit/>
          </a:bodyPr>
          <a:lstStyle/>
          <a:p>
            <a:r>
              <a:rPr lang="en-US" sz="3200">
                <a:solidFill>
                  <a:srgbClr val="FF0000"/>
                </a:solidFill>
                <a:latin typeface="Times New Roman" panose="02020603050405020304" pitchFamily="18" charset="0"/>
                <a:cs typeface="Times New Roman" panose="02020603050405020304" pitchFamily="18" charset="0"/>
              </a:rPr>
              <a:t>alu</a:t>
            </a:r>
            <a:endParaRPr lang="en-US" sz="3200" dirty="0">
              <a:solidFill>
                <a:srgbClr val="FF0000"/>
              </a:solidFill>
              <a:latin typeface="Times New Roman" panose="02020603050405020304" pitchFamily="18" charset="0"/>
              <a:cs typeface="Times New Roman" panose="02020603050405020304" pitchFamily="18" charset="0"/>
            </a:endParaRPr>
          </a:p>
        </p:txBody>
      </p:sp>
      <p:cxnSp>
        <p:nvCxnSpPr>
          <p:cNvPr id="13" name="Straight Arrow Connector 12">
            <a:extLst>
              <a:ext uri="{FF2B5EF4-FFF2-40B4-BE49-F238E27FC236}">
                <a16:creationId xmlns:a16="http://schemas.microsoft.com/office/drawing/2014/main" id="{A24E8655-8A6E-481E-BD8E-1F7429B3932E}"/>
              </a:ext>
            </a:extLst>
          </p:cNvPr>
          <p:cNvCxnSpPr>
            <a:cxnSpLocks/>
          </p:cNvCxnSpPr>
          <p:nvPr/>
        </p:nvCxnSpPr>
        <p:spPr>
          <a:xfrm>
            <a:off x="6694101" y="3133725"/>
            <a:ext cx="0" cy="36457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7611ED57-9848-4489-B12E-03EED4FF2AB7}"/>
              </a:ext>
            </a:extLst>
          </p:cNvPr>
          <p:cNvSpPr txBox="1"/>
          <p:nvPr/>
        </p:nvSpPr>
        <p:spPr>
          <a:xfrm>
            <a:off x="6343652" y="2825948"/>
            <a:ext cx="733423" cy="307777"/>
          </a:xfrm>
          <a:prstGeom prst="rect">
            <a:avLst/>
          </a:prstGeom>
          <a:noFill/>
        </p:spPr>
        <p:txBody>
          <a:bodyPr wrap="square">
            <a:spAutoFit/>
          </a:bodyPr>
          <a:lstStyle/>
          <a:p>
            <a:r>
              <a:rPr lang="en-US" sz="1400" b="1">
                <a:solidFill>
                  <a:srgbClr val="FF0000"/>
                </a:solidFill>
                <a:latin typeface="Times New Roman" panose="02020603050405020304" pitchFamily="18" charset="0"/>
                <a:cs typeface="Times New Roman" panose="02020603050405020304" pitchFamily="18" charset="0"/>
              </a:rPr>
              <a:t>RegEn</a:t>
            </a:r>
            <a:endParaRPr lang="en-US" sz="1400" b="1" dirty="0">
              <a:solidFill>
                <a:srgbClr val="FF0000"/>
              </a:solidFill>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182CC9DD-A7B5-407D-B452-D4F35E5604FA}"/>
              </a:ext>
            </a:extLst>
          </p:cNvPr>
          <p:cNvSpPr txBox="1"/>
          <p:nvPr/>
        </p:nvSpPr>
        <p:spPr>
          <a:xfrm>
            <a:off x="9081448" y="3429000"/>
            <a:ext cx="835248" cy="584775"/>
          </a:xfrm>
          <a:prstGeom prst="rect">
            <a:avLst/>
          </a:prstGeom>
          <a:noFill/>
        </p:spPr>
        <p:txBody>
          <a:bodyPr wrap="square">
            <a:spAutoFit/>
          </a:bodyPr>
          <a:lstStyle/>
          <a:p>
            <a:r>
              <a:rPr lang="en-US" sz="3200">
                <a:solidFill>
                  <a:srgbClr val="FF0000"/>
                </a:solidFill>
                <a:latin typeface="Times New Roman" panose="02020603050405020304" pitchFamily="18" charset="0"/>
                <a:cs typeface="Times New Roman" panose="02020603050405020304" pitchFamily="18" charset="0"/>
              </a:rPr>
              <a:t>/alu</a:t>
            </a:r>
            <a:endParaRPr lang="en-US" sz="3200" dirty="0">
              <a:solidFill>
                <a:srgbClr val="FF0000"/>
              </a:solidFill>
              <a:latin typeface="Times New Roman" panose="02020603050405020304" pitchFamily="18" charset="0"/>
              <a:cs typeface="Times New Roman" panose="02020603050405020304" pitchFamily="18" charset="0"/>
            </a:endParaRPr>
          </a:p>
        </p:txBody>
      </p:sp>
      <p:pic>
        <p:nvPicPr>
          <p:cNvPr id="21" name="Picture 20">
            <a:extLst>
              <a:ext uri="{FF2B5EF4-FFF2-40B4-BE49-F238E27FC236}">
                <a16:creationId xmlns:a16="http://schemas.microsoft.com/office/drawing/2014/main" id="{95EC3D0D-CD82-4A79-AE22-BD26E1A4EDC3}"/>
              </a:ext>
            </a:extLst>
          </p:cNvPr>
          <p:cNvPicPr>
            <a:picLocks noChangeAspect="1"/>
          </p:cNvPicPr>
          <p:nvPr/>
        </p:nvPicPr>
        <p:blipFill>
          <a:blip r:embed="rId4"/>
          <a:stretch>
            <a:fillRect/>
          </a:stretch>
        </p:blipFill>
        <p:spPr>
          <a:xfrm>
            <a:off x="4966652" y="4236720"/>
            <a:ext cx="1006793" cy="240030"/>
          </a:xfrm>
          <a:prstGeom prst="rect">
            <a:avLst/>
          </a:prstGeom>
        </p:spPr>
      </p:pic>
      <p:cxnSp>
        <p:nvCxnSpPr>
          <p:cNvPr id="23" name="Straight Connector 22">
            <a:extLst>
              <a:ext uri="{FF2B5EF4-FFF2-40B4-BE49-F238E27FC236}">
                <a16:creationId xmlns:a16="http://schemas.microsoft.com/office/drawing/2014/main" id="{99BD8F15-C2CD-43DE-BF8F-F0F125EC9EAC}"/>
              </a:ext>
            </a:extLst>
          </p:cNvPr>
          <p:cNvCxnSpPr/>
          <p:nvPr/>
        </p:nvCxnSpPr>
        <p:spPr>
          <a:xfrm>
            <a:off x="8656320" y="4476750"/>
            <a:ext cx="236220"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E7CCBA8-8683-45FC-A3E2-CFFC36E450FE}"/>
              </a:ext>
            </a:extLst>
          </p:cNvPr>
          <p:cNvCxnSpPr>
            <a:cxnSpLocks/>
          </p:cNvCxnSpPr>
          <p:nvPr/>
        </p:nvCxnSpPr>
        <p:spPr>
          <a:xfrm>
            <a:off x="8892540" y="4476750"/>
            <a:ext cx="0" cy="1300163"/>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E17DBA0-93C5-4549-BB56-7120A4A76870}"/>
              </a:ext>
            </a:extLst>
          </p:cNvPr>
          <p:cNvCxnSpPr/>
          <p:nvPr/>
        </p:nvCxnSpPr>
        <p:spPr>
          <a:xfrm flipH="1">
            <a:off x="4738688" y="5776913"/>
            <a:ext cx="4149613"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18B6B0B4-FFD9-4360-802A-236142CA4308}"/>
              </a:ext>
            </a:extLst>
          </p:cNvPr>
          <p:cNvCxnSpPr>
            <a:cxnSpLocks/>
          </p:cNvCxnSpPr>
          <p:nvPr/>
        </p:nvCxnSpPr>
        <p:spPr>
          <a:xfrm flipV="1">
            <a:off x="4738688" y="4843457"/>
            <a:ext cx="0" cy="933456"/>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B4D072A2-CE2C-42D2-A60B-33BBE32B96E8}"/>
              </a:ext>
            </a:extLst>
          </p:cNvPr>
          <p:cNvCxnSpPr/>
          <p:nvPr/>
        </p:nvCxnSpPr>
        <p:spPr>
          <a:xfrm>
            <a:off x="4738688" y="4843457"/>
            <a:ext cx="1200150" cy="0"/>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2381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ppt_x"/>
                                          </p:val>
                                        </p:tav>
                                        <p:tav tm="100000">
                                          <p:val>
                                            <p:strVal val="#ppt_x"/>
                                          </p:val>
                                        </p:tav>
                                      </p:tavLst>
                                    </p:anim>
                                    <p:anim calcmode="lin" valueType="num">
                                      <p:cBhvr additive="base">
                                        <p:cTn id="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additive="base">
                                        <p:cTn id="17" dur="500" fill="hold"/>
                                        <p:tgtEl>
                                          <p:spTgt spid="14"/>
                                        </p:tgtEl>
                                        <p:attrNameLst>
                                          <p:attrName>ppt_x</p:attrName>
                                        </p:attrNameLst>
                                      </p:cBhvr>
                                      <p:tavLst>
                                        <p:tav tm="0">
                                          <p:val>
                                            <p:strVal val="#ppt_x"/>
                                          </p:val>
                                        </p:tav>
                                        <p:tav tm="100000">
                                          <p:val>
                                            <p:strVal val="#ppt_x"/>
                                          </p:val>
                                        </p:tav>
                                      </p:tavLst>
                                    </p:anim>
                                    <p:anim calcmode="lin" valueType="num">
                                      <p:cBhvr additive="base">
                                        <p:cTn id="1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25"/>
                                        </p:tgtEl>
                                        <p:attrNameLst>
                                          <p:attrName>style.visibility</p:attrName>
                                        </p:attrNameLst>
                                      </p:cBhvr>
                                      <p:to>
                                        <p:strVal val="visible"/>
                                      </p:to>
                                    </p:set>
                                    <p:anim calcmode="lin" valueType="num">
                                      <p:cBhvr additive="base">
                                        <p:cTn id="23" dur="500" fill="hold"/>
                                        <p:tgtEl>
                                          <p:spTgt spid="25"/>
                                        </p:tgtEl>
                                        <p:attrNameLst>
                                          <p:attrName>ppt_x</p:attrName>
                                        </p:attrNameLst>
                                      </p:cBhvr>
                                      <p:tavLst>
                                        <p:tav tm="0">
                                          <p:val>
                                            <p:strVal val="#ppt_x"/>
                                          </p:val>
                                        </p:tav>
                                        <p:tav tm="100000">
                                          <p:val>
                                            <p:strVal val="#ppt_x"/>
                                          </p:val>
                                        </p:tav>
                                      </p:tavLst>
                                    </p:anim>
                                    <p:anim calcmode="lin" valueType="num">
                                      <p:cBhvr additive="base">
                                        <p:cTn id="24" dur="500" fill="hold"/>
                                        <p:tgtEl>
                                          <p:spTgt spid="25"/>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23"/>
                                        </p:tgtEl>
                                        <p:attrNameLst>
                                          <p:attrName>style.visibility</p:attrName>
                                        </p:attrNameLst>
                                      </p:cBhvr>
                                      <p:to>
                                        <p:strVal val="visible"/>
                                      </p:to>
                                    </p:set>
                                    <p:anim calcmode="lin" valueType="num">
                                      <p:cBhvr additive="base">
                                        <p:cTn id="27" dur="500" fill="hold"/>
                                        <p:tgtEl>
                                          <p:spTgt spid="23"/>
                                        </p:tgtEl>
                                        <p:attrNameLst>
                                          <p:attrName>ppt_x</p:attrName>
                                        </p:attrNameLst>
                                      </p:cBhvr>
                                      <p:tavLst>
                                        <p:tav tm="0">
                                          <p:val>
                                            <p:strVal val="#ppt_x"/>
                                          </p:val>
                                        </p:tav>
                                        <p:tav tm="100000">
                                          <p:val>
                                            <p:strVal val="#ppt_x"/>
                                          </p:val>
                                        </p:tav>
                                      </p:tavLst>
                                    </p:anim>
                                    <p:anim calcmode="lin" valueType="num">
                                      <p:cBhvr additive="base">
                                        <p:cTn id="28" dur="500" fill="hold"/>
                                        <p:tgtEl>
                                          <p:spTgt spid="23"/>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0"/>
                                        </p:tgtEl>
                                        <p:attrNameLst>
                                          <p:attrName>style.visibility</p:attrName>
                                        </p:attrNameLst>
                                      </p:cBhvr>
                                      <p:to>
                                        <p:strVal val="visible"/>
                                      </p:to>
                                    </p:set>
                                    <p:anim calcmode="lin" valueType="num">
                                      <p:cBhvr additive="base">
                                        <p:cTn id="31" dur="500" fill="hold"/>
                                        <p:tgtEl>
                                          <p:spTgt spid="30"/>
                                        </p:tgtEl>
                                        <p:attrNameLst>
                                          <p:attrName>ppt_x</p:attrName>
                                        </p:attrNameLst>
                                      </p:cBhvr>
                                      <p:tavLst>
                                        <p:tav tm="0">
                                          <p:val>
                                            <p:strVal val="#ppt_x"/>
                                          </p:val>
                                        </p:tav>
                                        <p:tav tm="100000">
                                          <p:val>
                                            <p:strVal val="#ppt_x"/>
                                          </p:val>
                                        </p:tav>
                                      </p:tavLst>
                                    </p:anim>
                                    <p:anim calcmode="lin" valueType="num">
                                      <p:cBhvr additive="base">
                                        <p:cTn id="32" dur="500" fill="hold"/>
                                        <p:tgtEl>
                                          <p:spTgt spid="30"/>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2"/>
                                        </p:tgtEl>
                                        <p:attrNameLst>
                                          <p:attrName>style.visibility</p:attrName>
                                        </p:attrNameLst>
                                      </p:cBhvr>
                                      <p:to>
                                        <p:strVal val="visible"/>
                                      </p:to>
                                    </p:set>
                                    <p:anim calcmode="lin" valueType="num">
                                      <p:cBhvr additive="base">
                                        <p:cTn id="35" dur="500" fill="hold"/>
                                        <p:tgtEl>
                                          <p:spTgt spid="32"/>
                                        </p:tgtEl>
                                        <p:attrNameLst>
                                          <p:attrName>ppt_x</p:attrName>
                                        </p:attrNameLst>
                                      </p:cBhvr>
                                      <p:tavLst>
                                        <p:tav tm="0">
                                          <p:val>
                                            <p:strVal val="#ppt_x"/>
                                          </p:val>
                                        </p:tav>
                                        <p:tav tm="100000">
                                          <p:val>
                                            <p:strVal val="#ppt_x"/>
                                          </p:val>
                                        </p:tav>
                                      </p:tavLst>
                                    </p:anim>
                                    <p:anim calcmode="lin" valueType="num">
                                      <p:cBhvr additive="base">
                                        <p:cTn id="36" dur="500" fill="hold"/>
                                        <p:tgtEl>
                                          <p:spTgt spid="32"/>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4"/>
                                        </p:tgtEl>
                                        <p:attrNameLst>
                                          <p:attrName>style.visibility</p:attrName>
                                        </p:attrNameLst>
                                      </p:cBhvr>
                                      <p:to>
                                        <p:strVal val="visible"/>
                                      </p:to>
                                    </p:set>
                                    <p:anim calcmode="lin" valueType="num">
                                      <p:cBhvr additive="base">
                                        <p:cTn id="39" dur="500" fill="hold"/>
                                        <p:tgtEl>
                                          <p:spTgt spid="34"/>
                                        </p:tgtEl>
                                        <p:attrNameLst>
                                          <p:attrName>ppt_x</p:attrName>
                                        </p:attrNameLst>
                                      </p:cBhvr>
                                      <p:tavLst>
                                        <p:tav tm="0">
                                          <p:val>
                                            <p:strVal val="#ppt_x"/>
                                          </p:val>
                                        </p:tav>
                                        <p:tav tm="100000">
                                          <p:val>
                                            <p:strVal val="#ppt_x"/>
                                          </p:val>
                                        </p:tav>
                                      </p:tavLst>
                                    </p:anim>
                                    <p:anim calcmode="lin" valueType="num">
                                      <p:cBhvr additive="base">
                                        <p:cTn id="40"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17"/>
                                        </p:tgtEl>
                                        <p:attrNameLst>
                                          <p:attrName>style.visibility</p:attrName>
                                        </p:attrNameLst>
                                      </p:cBhvr>
                                      <p:to>
                                        <p:strVal val="visible"/>
                                      </p:to>
                                    </p:set>
                                    <p:anim calcmode="lin" valueType="num">
                                      <p:cBhvr additive="base">
                                        <p:cTn id="45" dur="500" fill="hold"/>
                                        <p:tgtEl>
                                          <p:spTgt spid="17"/>
                                        </p:tgtEl>
                                        <p:attrNameLst>
                                          <p:attrName>ppt_x</p:attrName>
                                        </p:attrNameLst>
                                      </p:cBhvr>
                                      <p:tavLst>
                                        <p:tav tm="0">
                                          <p:val>
                                            <p:strVal val="#ppt_x"/>
                                          </p:val>
                                        </p:tav>
                                        <p:tav tm="100000">
                                          <p:val>
                                            <p:strVal val="#ppt_x"/>
                                          </p:val>
                                        </p:tav>
                                      </p:tavLst>
                                    </p:anim>
                                    <p:anim calcmode="lin" valueType="num">
                                      <p:cBhvr additive="base">
                                        <p:cTn id="46"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871F3A2-50A7-4A86-8EC1-B134BE075099}"/>
              </a:ext>
            </a:extLst>
          </p:cNvPr>
          <p:cNvSpPr>
            <a:spLocks noGrp="1"/>
          </p:cNvSpPr>
          <p:nvPr>
            <p:ph type="sldNum" sz="quarter" idx="12"/>
          </p:nvPr>
        </p:nvSpPr>
        <p:spPr/>
        <p:txBody>
          <a:bodyPr/>
          <a:lstStyle/>
          <a:p>
            <a:fld id="{3C3C09BB-C7E7-4454-851F-EF8D770487CA}" type="slidenum">
              <a:rPr lang="en-US" smtClean="0"/>
              <a:pPr/>
              <a:t>17</a:t>
            </a:fld>
            <a:endParaRPr lang="en-US"/>
          </a:p>
        </p:txBody>
      </p:sp>
      <p:pic>
        <p:nvPicPr>
          <p:cNvPr id="45" name="Picture 44">
            <a:extLst>
              <a:ext uri="{FF2B5EF4-FFF2-40B4-BE49-F238E27FC236}">
                <a16:creationId xmlns:a16="http://schemas.microsoft.com/office/drawing/2014/main" id="{F25BAE16-D4A9-4DC6-9E21-981682F64B44}"/>
              </a:ext>
            </a:extLst>
          </p:cNvPr>
          <p:cNvPicPr>
            <a:picLocks noChangeAspect="1"/>
          </p:cNvPicPr>
          <p:nvPr/>
        </p:nvPicPr>
        <p:blipFill>
          <a:blip r:embed="rId3"/>
          <a:stretch>
            <a:fillRect/>
          </a:stretch>
        </p:blipFill>
        <p:spPr>
          <a:xfrm>
            <a:off x="1723947" y="0"/>
            <a:ext cx="8744105" cy="6858000"/>
          </a:xfrm>
          <a:prstGeom prst="rect">
            <a:avLst/>
          </a:prstGeom>
        </p:spPr>
      </p:pic>
      <p:sp>
        <p:nvSpPr>
          <p:cNvPr id="8" name="TextBox 7">
            <a:extLst>
              <a:ext uri="{FF2B5EF4-FFF2-40B4-BE49-F238E27FC236}">
                <a16:creationId xmlns:a16="http://schemas.microsoft.com/office/drawing/2014/main" id="{D203E54D-2353-44A7-8943-4A6C36476CBF}"/>
              </a:ext>
            </a:extLst>
          </p:cNvPr>
          <p:cNvSpPr txBox="1"/>
          <p:nvPr/>
        </p:nvSpPr>
        <p:spPr>
          <a:xfrm>
            <a:off x="9679081" y="533900"/>
            <a:ext cx="1159098" cy="584775"/>
          </a:xfrm>
          <a:prstGeom prst="rect">
            <a:avLst/>
          </a:prstGeom>
          <a:noFill/>
        </p:spPr>
        <p:txBody>
          <a:bodyPr wrap="square">
            <a:spAutoFit/>
          </a:bodyPr>
          <a:lstStyle/>
          <a:p>
            <a:r>
              <a:rPr lang="en-US" sz="3200">
                <a:solidFill>
                  <a:srgbClr val="FF0000"/>
                </a:solidFill>
                <a:latin typeface="Times New Roman" panose="02020603050405020304" pitchFamily="18" charset="0"/>
                <a:cs typeface="Times New Roman" panose="02020603050405020304" pitchFamily="18" charset="0"/>
              </a:rPr>
              <a:t>lw/sw</a:t>
            </a:r>
            <a:endParaRPr lang="en-US" sz="3200" dirty="0">
              <a:solidFill>
                <a:srgbClr val="FF0000"/>
              </a:solidFill>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4217669B-F55B-403B-8980-AFD5924AEF9C}"/>
              </a:ext>
            </a:extLst>
          </p:cNvPr>
          <p:cNvSpPr txBox="1"/>
          <p:nvPr/>
        </p:nvSpPr>
        <p:spPr>
          <a:xfrm>
            <a:off x="9578468" y="3780243"/>
            <a:ext cx="1463898" cy="584775"/>
          </a:xfrm>
          <a:prstGeom prst="rect">
            <a:avLst/>
          </a:prstGeom>
          <a:noFill/>
        </p:spPr>
        <p:txBody>
          <a:bodyPr wrap="square">
            <a:spAutoFit/>
          </a:bodyPr>
          <a:lstStyle/>
          <a:p>
            <a:r>
              <a:rPr lang="en-US" sz="3200">
                <a:solidFill>
                  <a:srgbClr val="FF0000"/>
                </a:solidFill>
                <a:latin typeface="Times New Roman" panose="02020603050405020304" pitchFamily="18" charset="0"/>
                <a:cs typeface="Times New Roman" panose="02020603050405020304" pitchFamily="18" charset="0"/>
              </a:rPr>
              <a:t>beq/alu</a:t>
            </a:r>
            <a:endParaRPr lang="en-US" sz="3200" dirty="0">
              <a:solidFill>
                <a:srgbClr val="FF0000"/>
              </a:solidFill>
              <a:latin typeface="Times New Roman" panose="02020603050405020304" pitchFamily="18" charset="0"/>
              <a:cs typeface="Times New Roman" panose="02020603050405020304" pitchFamily="18" charset="0"/>
            </a:endParaRPr>
          </a:p>
        </p:txBody>
      </p:sp>
      <p:sp>
        <p:nvSpPr>
          <p:cNvPr id="20" name="Rectangle 19">
            <a:extLst>
              <a:ext uri="{FF2B5EF4-FFF2-40B4-BE49-F238E27FC236}">
                <a16:creationId xmlns:a16="http://schemas.microsoft.com/office/drawing/2014/main" id="{4D671C6D-D0E3-4240-8E62-424163C2A1EB}"/>
              </a:ext>
            </a:extLst>
          </p:cNvPr>
          <p:cNvSpPr/>
          <p:nvPr/>
        </p:nvSpPr>
        <p:spPr>
          <a:xfrm>
            <a:off x="4208764" y="4486274"/>
            <a:ext cx="930497" cy="2381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F857F5D-AAF5-43E3-8CD5-949D1A8ADC04}"/>
              </a:ext>
            </a:extLst>
          </p:cNvPr>
          <p:cNvSpPr/>
          <p:nvPr/>
        </p:nvSpPr>
        <p:spPr>
          <a:xfrm>
            <a:off x="6499859" y="4787898"/>
            <a:ext cx="720091" cy="16033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C9F5B185-43F0-46E0-8CC3-4BC7FD289730}"/>
              </a:ext>
            </a:extLst>
          </p:cNvPr>
          <p:cNvPicPr>
            <a:picLocks noChangeAspect="1"/>
          </p:cNvPicPr>
          <p:nvPr/>
        </p:nvPicPr>
        <p:blipFill>
          <a:blip r:embed="rId4"/>
          <a:stretch>
            <a:fillRect/>
          </a:stretch>
        </p:blipFill>
        <p:spPr>
          <a:xfrm>
            <a:off x="6477362" y="3155977"/>
            <a:ext cx="771585" cy="2308532"/>
          </a:xfrm>
          <a:prstGeom prst="rect">
            <a:avLst/>
          </a:prstGeom>
        </p:spPr>
      </p:pic>
      <p:cxnSp>
        <p:nvCxnSpPr>
          <p:cNvPr id="26" name="Straight Connector 25">
            <a:extLst>
              <a:ext uri="{FF2B5EF4-FFF2-40B4-BE49-F238E27FC236}">
                <a16:creationId xmlns:a16="http://schemas.microsoft.com/office/drawing/2014/main" id="{EAE95CF7-DA00-4781-8AFE-2F3284D5C62F}"/>
              </a:ext>
            </a:extLst>
          </p:cNvPr>
          <p:cNvCxnSpPr>
            <a:cxnSpLocks/>
            <a:stCxn id="20" idx="1"/>
            <a:endCxn id="20" idx="1"/>
          </p:cNvCxnSpPr>
          <p:nvPr/>
        </p:nvCxnSpPr>
        <p:spPr>
          <a:xfrm>
            <a:off x="4208764" y="4605337"/>
            <a:ext cx="0" cy="0"/>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C230A684-F915-49A7-B914-059E930A9B7A}"/>
              </a:ext>
            </a:extLst>
          </p:cNvPr>
          <p:cNvCxnSpPr>
            <a:cxnSpLocks/>
          </p:cNvCxnSpPr>
          <p:nvPr/>
        </p:nvCxnSpPr>
        <p:spPr>
          <a:xfrm>
            <a:off x="4253483" y="4467225"/>
            <a:ext cx="0" cy="288131"/>
          </a:xfrm>
          <a:prstGeom prst="line">
            <a:avLst/>
          </a:prstGeom>
        </p:spPr>
        <p:style>
          <a:lnRef idx="1">
            <a:schemeClr val="dk1"/>
          </a:lnRef>
          <a:fillRef idx="0">
            <a:schemeClr val="dk1"/>
          </a:fillRef>
          <a:effectRef idx="0">
            <a:schemeClr val="dk1"/>
          </a:effectRef>
          <a:fontRef idx="minor">
            <a:schemeClr val="tx1"/>
          </a:fontRef>
        </p:style>
      </p:cxnSp>
      <p:pic>
        <p:nvPicPr>
          <p:cNvPr id="36" name="Picture 35">
            <a:extLst>
              <a:ext uri="{FF2B5EF4-FFF2-40B4-BE49-F238E27FC236}">
                <a16:creationId xmlns:a16="http://schemas.microsoft.com/office/drawing/2014/main" id="{55AE2120-48B6-4A16-9BDF-F75ACE23B2DB}"/>
              </a:ext>
            </a:extLst>
          </p:cNvPr>
          <p:cNvPicPr>
            <a:picLocks noChangeAspect="1"/>
          </p:cNvPicPr>
          <p:nvPr/>
        </p:nvPicPr>
        <p:blipFill>
          <a:blip r:embed="rId5"/>
          <a:stretch>
            <a:fillRect/>
          </a:stretch>
        </p:blipFill>
        <p:spPr>
          <a:xfrm>
            <a:off x="4229972" y="3154391"/>
            <a:ext cx="930497" cy="1780350"/>
          </a:xfrm>
          <a:prstGeom prst="rect">
            <a:avLst/>
          </a:prstGeom>
        </p:spPr>
      </p:pic>
      <p:sp>
        <p:nvSpPr>
          <p:cNvPr id="46" name="Rectangle 45">
            <a:extLst>
              <a:ext uri="{FF2B5EF4-FFF2-40B4-BE49-F238E27FC236}">
                <a16:creationId xmlns:a16="http://schemas.microsoft.com/office/drawing/2014/main" id="{EF7BB560-046D-4A02-AC70-017C8E1647FD}"/>
              </a:ext>
            </a:extLst>
          </p:cNvPr>
          <p:cNvSpPr/>
          <p:nvPr/>
        </p:nvSpPr>
        <p:spPr>
          <a:xfrm>
            <a:off x="7685544" y="4523579"/>
            <a:ext cx="2077050" cy="16033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a:extLst>
              <a:ext uri="{FF2B5EF4-FFF2-40B4-BE49-F238E27FC236}">
                <a16:creationId xmlns:a16="http://schemas.microsoft.com/office/drawing/2014/main" id="{5A3DE275-220B-477B-97A1-57B72127B9AA}"/>
              </a:ext>
            </a:extLst>
          </p:cNvPr>
          <p:cNvSpPr txBox="1"/>
          <p:nvPr/>
        </p:nvSpPr>
        <p:spPr>
          <a:xfrm>
            <a:off x="10806206" y="3771188"/>
            <a:ext cx="1298779" cy="584775"/>
          </a:xfrm>
          <a:prstGeom prst="rect">
            <a:avLst/>
          </a:prstGeom>
          <a:noFill/>
        </p:spPr>
        <p:txBody>
          <a:bodyPr wrap="square">
            <a:spAutoFit/>
          </a:bodyPr>
          <a:lstStyle/>
          <a:p>
            <a:r>
              <a:rPr lang="en-US" sz="3200">
                <a:solidFill>
                  <a:srgbClr val="FF0000"/>
                </a:solidFill>
                <a:latin typeface="Times New Roman" panose="02020603050405020304" pitchFamily="18" charset="0"/>
                <a:cs typeface="Times New Roman" panose="02020603050405020304" pitchFamily="18" charset="0"/>
              </a:rPr>
              <a:t>/lw/sw</a:t>
            </a:r>
            <a:endParaRPr lang="en-US" sz="3200" dirty="0">
              <a:solidFill>
                <a:srgbClr val="FF0000"/>
              </a:solidFill>
              <a:latin typeface="Times New Roman" panose="02020603050405020304" pitchFamily="18" charset="0"/>
              <a:cs typeface="Times New Roman" panose="02020603050405020304" pitchFamily="18" charset="0"/>
            </a:endParaRPr>
          </a:p>
        </p:txBody>
      </p:sp>
      <p:pic>
        <p:nvPicPr>
          <p:cNvPr id="52" name="Picture 51">
            <a:extLst>
              <a:ext uri="{FF2B5EF4-FFF2-40B4-BE49-F238E27FC236}">
                <a16:creationId xmlns:a16="http://schemas.microsoft.com/office/drawing/2014/main" id="{9C65CCAB-DD88-4E07-8AA0-E9A41F79EB9E}"/>
              </a:ext>
            </a:extLst>
          </p:cNvPr>
          <p:cNvPicPr>
            <a:picLocks noChangeAspect="1"/>
          </p:cNvPicPr>
          <p:nvPr/>
        </p:nvPicPr>
        <p:blipFill>
          <a:blip r:embed="rId6"/>
          <a:stretch>
            <a:fillRect/>
          </a:stretch>
        </p:blipFill>
        <p:spPr>
          <a:xfrm>
            <a:off x="7680271" y="3101417"/>
            <a:ext cx="2153780" cy="2493851"/>
          </a:xfrm>
          <a:prstGeom prst="rect">
            <a:avLst/>
          </a:prstGeom>
        </p:spPr>
      </p:pic>
    </p:spTree>
    <p:extLst>
      <p:ext uri="{BB962C8B-B14F-4D97-AF65-F5344CB8AC3E}">
        <p14:creationId xmlns:p14="http://schemas.microsoft.com/office/powerpoint/2010/main" val="884193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ppt_x"/>
                                          </p:val>
                                        </p:tav>
                                        <p:tav tm="100000">
                                          <p:val>
                                            <p:strVal val="#ppt_x"/>
                                          </p:val>
                                        </p:tav>
                                      </p:tavLst>
                                    </p:anim>
                                    <p:anim calcmode="lin" valueType="num">
                                      <p:cBhvr additive="base">
                                        <p:cTn id="8" dur="500" fill="hold"/>
                                        <p:tgtEl>
                                          <p:spTgt spid="20"/>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cBhvr additive="base">
                                        <p:cTn id="11" dur="500" fill="hold"/>
                                        <p:tgtEl>
                                          <p:spTgt spid="28"/>
                                        </p:tgtEl>
                                        <p:attrNameLst>
                                          <p:attrName>ppt_x</p:attrName>
                                        </p:attrNameLst>
                                      </p:cBhvr>
                                      <p:tavLst>
                                        <p:tav tm="0">
                                          <p:val>
                                            <p:strVal val="#ppt_x"/>
                                          </p:val>
                                        </p:tav>
                                        <p:tav tm="100000">
                                          <p:val>
                                            <p:strVal val="#ppt_x"/>
                                          </p:val>
                                        </p:tav>
                                      </p:tavLst>
                                    </p:anim>
                                    <p:anim calcmode="lin" valueType="num">
                                      <p:cBhvr additive="base">
                                        <p:cTn id="12"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6"/>
                                        </p:tgtEl>
                                        <p:attrNameLst>
                                          <p:attrName>style.visibility</p:attrName>
                                        </p:attrNameLst>
                                      </p:cBhvr>
                                      <p:to>
                                        <p:strVal val="visible"/>
                                      </p:to>
                                    </p:set>
                                    <p:anim calcmode="lin" valueType="num">
                                      <p:cBhvr additive="base">
                                        <p:cTn id="17" dur="500" fill="hold"/>
                                        <p:tgtEl>
                                          <p:spTgt spid="36"/>
                                        </p:tgtEl>
                                        <p:attrNameLst>
                                          <p:attrName>ppt_x</p:attrName>
                                        </p:attrNameLst>
                                      </p:cBhvr>
                                      <p:tavLst>
                                        <p:tav tm="0">
                                          <p:val>
                                            <p:strVal val="#ppt_x"/>
                                          </p:val>
                                        </p:tav>
                                        <p:tav tm="100000">
                                          <p:val>
                                            <p:strVal val="#ppt_x"/>
                                          </p:val>
                                        </p:tav>
                                      </p:tavLst>
                                    </p:anim>
                                    <p:anim calcmode="lin" valueType="num">
                                      <p:cBhvr additive="base">
                                        <p:cTn id="18"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anim calcmode="lin" valueType="num">
                                      <p:cBhvr additive="base">
                                        <p:cTn id="23" dur="500" fill="hold"/>
                                        <p:tgtEl>
                                          <p:spTgt spid="19"/>
                                        </p:tgtEl>
                                        <p:attrNameLst>
                                          <p:attrName>ppt_x</p:attrName>
                                        </p:attrNameLst>
                                      </p:cBhvr>
                                      <p:tavLst>
                                        <p:tav tm="0">
                                          <p:val>
                                            <p:strVal val="#ppt_x"/>
                                          </p:val>
                                        </p:tav>
                                        <p:tav tm="100000">
                                          <p:val>
                                            <p:strVal val="#ppt_x"/>
                                          </p:val>
                                        </p:tav>
                                      </p:tavLst>
                                    </p:anim>
                                    <p:anim calcmode="lin" valueType="num">
                                      <p:cBhvr additive="base">
                                        <p:cTn id="24"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8"/>
                                        </p:tgtEl>
                                        <p:attrNameLst>
                                          <p:attrName>style.visibility</p:attrName>
                                        </p:attrNameLst>
                                      </p:cBhvr>
                                      <p:to>
                                        <p:strVal val="visible"/>
                                      </p:to>
                                    </p:set>
                                    <p:anim calcmode="lin" valueType="num">
                                      <p:cBhvr additive="base">
                                        <p:cTn id="29" dur="500" fill="hold"/>
                                        <p:tgtEl>
                                          <p:spTgt spid="18"/>
                                        </p:tgtEl>
                                        <p:attrNameLst>
                                          <p:attrName>ppt_x</p:attrName>
                                        </p:attrNameLst>
                                      </p:cBhvr>
                                      <p:tavLst>
                                        <p:tav tm="0">
                                          <p:val>
                                            <p:strVal val="#ppt_x"/>
                                          </p:val>
                                        </p:tav>
                                        <p:tav tm="100000">
                                          <p:val>
                                            <p:strVal val="#ppt_x"/>
                                          </p:val>
                                        </p:tav>
                                      </p:tavLst>
                                    </p:anim>
                                    <p:anim calcmode="lin" valueType="num">
                                      <p:cBhvr additive="base">
                                        <p:cTn id="30"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46"/>
                                        </p:tgtEl>
                                        <p:attrNameLst>
                                          <p:attrName>style.visibility</p:attrName>
                                        </p:attrNameLst>
                                      </p:cBhvr>
                                      <p:to>
                                        <p:strVal val="visible"/>
                                      </p:to>
                                    </p:set>
                                    <p:anim calcmode="lin" valueType="num">
                                      <p:cBhvr additive="base">
                                        <p:cTn id="35" dur="500" fill="hold"/>
                                        <p:tgtEl>
                                          <p:spTgt spid="46"/>
                                        </p:tgtEl>
                                        <p:attrNameLst>
                                          <p:attrName>ppt_x</p:attrName>
                                        </p:attrNameLst>
                                      </p:cBhvr>
                                      <p:tavLst>
                                        <p:tav tm="0">
                                          <p:val>
                                            <p:strVal val="#ppt_x"/>
                                          </p:val>
                                        </p:tav>
                                        <p:tav tm="100000">
                                          <p:val>
                                            <p:strVal val="#ppt_x"/>
                                          </p:val>
                                        </p:tav>
                                      </p:tavLst>
                                    </p:anim>
                                    <p:anim calcmode="lin" valueType="num">
                                      <p:cBhvr additive="base">
                                        <p:cTn id="36"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52"/>
                                        </p:tgtEl>
                                        <p:attrNameLst>
                                          <p:attrName>style.visibility</p:attrName>
                                        </p:attrNameLst>
                                      </p:cBhvr>
                                      <p:to>
                                        <p:strVal val="visible"/>
                                      </p:to>
                                    </p:set>
                                    <p:anim calcmode="lin" valueType="num">
                                      <p:cBhvr additive="base">
                                        <p:cTn id="41" dur="500" fill="hold"/>
                                        <p:tgtEl>
                                          <p:spTgt spid="52"/>
                                        </p:tgtEl>
                                        <p:attrNameLst>
                                          <p:attrName>ppt_x</p:attrName>
                                        </p:attrNameLst>
                                      </p:cBhvr>
                                      <p:tavLst>
                                        <p:tav tm="0">
                                          <p:val>
                                            <p:strVal val="#ppt_x"/>
                                          </p:val>
                                        </p:tav>
                                        <p:tav tm="100000">
                                          <p:val>
                                            <p:strVal val="#ppt_x"/>
                                          </p:val>
                                        </p:tav>
                                      </p:tavLst>
                                    </p:anim>
                                    <p:anim calcmode="lin" valueType="num">
                                      <p:cBhvr additive="base">
                                        <p:cTn id="42"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50"/>
                                        </p:tgtEl>
                                        <p:attrNameLst>
                                          <p:attrName>style.visibility</p:attrName>
                                        </p:attrNameLst>
                                      </p:cBhvr>
                                      <p:to>
                                        <p:strVal val="visible"/>
                                      </p:to>
                                    </p:set>
                                    <p:anim calcmode="lin" valueType="num">
                                      <p:cBhvr additive="base">
                                        <p:cTn id="47" dur="500" fill="hold"/>
                                        <p:tgtEl>
                                          <p:spTgt spid="50"/>
                                        </p:tgtEl>
                                        <p:attrNameLst>
                                          <p:attrName>ppt_x</p:attrName>
                                        </p:attrNameLst>
                                      </p:cBhvr>
                                      <p:tavLst>
                                        <p:tav tm="0">
                                          <p:val>
                                            <p:strVal val="#ppt_x"/>
                                          </p:val>
                                        </p:tav>
                                        <p:tav tm="100000">
                                          <p:val>
                                            <p:strVal val="#ppt_x"/>
                                          </p:val>
                                        </p:tav>
                                      </p:tavLst>
                                    </p:anim>
                                    <p:anim calcmode="lin" valueType="num">
                                      <p:cBhvr additive="base">
                                        <p:cTn id="48"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19" grpId="0" animBg="1"/>
      <p:bldP spid="46" grpId="0" animBg="1"/>
      <p:bldP spid="5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FA19B52-305F-42CA-9D01-9B9FFC8C1188}"/>
              </a:ext>
            </a:extLst>
          </p:cNvPr>
          <p:cNvSpPr>
            <a:spLocks noGrp="1"/>
          </p:cNvSpPr>
          <p:nvPr>
            <p:ph type="sldNum" sz="quarter" idx="12"/>
          </p:nvPr>
        </p:nvSpPr>
        <p:spPr/>
        <p:txBody>
          <a:bodyPr/>
          <a:lstStyle/>
          <a:p>
            <a:fld id="{3C3C09BB-C7E7-4454-851F-EF8D770487CA}" type="slidenum">
              <a:rPr lang="en-US" smtClean="0"/>
              <a:pPr/>
              <a:t>18</a:t>
            </a:fld>
            <a:endParaRPr lang="en-US"/>
          </a:p>
        </p:txBody>
      </p:sp>
      <p:pic>
        <p:nvPicPr>
          <p:cNvPr id="6" name="Picture 5" descr="f04-11-P374493">
            <a:extLst>
              <a:ext uri="{FF2B5EF4-FFF2-40B4-BE49-F238E27FC236}">
                <a16:creationId xmlns:a16="http://schemas.microsoft.com/office/drawing/2014/main" id="{16388BCE-435F-43C4-8CC6-6EB4AF4505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7275" y="117476"/>
            <a:ext cx="9357449" cy="62198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799400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A52B6-408F-46AC-BB07-17E67D477ED1}"/>
              </a:ext>
            </a:extLst>
          </p:cNvPr>
          <p:cNvSpPr>
            <a:spLocks noGrp="1"/>
          </p:cNvSpPr>
          <p:nvPr>
            <p:ph type="title"/>
          </p:nvPr>
        </p:nvSpPr>
        <p:spPr/>
        <p:txBody>
          <a:bodyPr/>
          <a:lstStyle/>
          <a:p>
            <a:r>
              <a:rPr lang="en-US" dirty="0" err="1"/>
              <a:t>Nội</a:t>
            </a:r>
            <a:r>
              <a:rPr lang="en-US" dirty="0"/>
              <a:t> dung</a:t>
            </a:r>
          </a:p>
        </p:txBody>
      </p:sp>
      <p:sp>
        <p:nvSpPr>
          <p:cNvPr id="3" name="Content Placeholder 2">
            <a:extLst>
              <a:ext uri="{FF2B5EF4-FFF2-40B4-BE49-F238E27FC236}">
                <a16:creationId xmlns:a16="http://schemas.microsoft.com/office/drawing/2014/main" id="{56ADA225-9FEB-4FA7-93F5-A43FC25A7BEC}"/>
              </a:ext>
            </a:extLst>
          </p:cNvPr>
          <p:cNvSpPr>
            <a:spLocks noGrp="1"/>
          </p:cNvSpPr>
          <p:nvPr>
            <p:ph idx="1"/>
          </p:nvPr>
        </p:nvSpPr>
        <p:spPr>
          <a:xfrm>
            <a:off x="4520485" y="1690688"/>
            <a:ext cx="7303214" cy="4665661"/>
          </a:xfrm>
        </p:spPr>
        <p:txBody>
          <a:bodyPr>
            <a:normAutofit/>
          </a:bodyPr>
          <a:lstStyle/>
          <a:p>
            <a:pPr marL="514350" indent="-514350">
              <a:buFont typeface="+mj-lt"/>
              <a:buAutoNum type="arabicPeriod"/>
            </a:pPr>
            <a:r>
              <a:rPr lang="en-US" dirty="0" err="1">
                <a:solidFill>
                  <a:schemeClr val="bg2"/>
                </a:solidFill>
              </a:rPr>
              <a:t>Thực</a:t>
            </a:r>
            <a:r>
              <a:rPr lang="en-US" dirty="0">
                <a:solidFill>
                  <a:schemeClr val="bg2"/>
                </a:solidFill>
              </a:rPr>
              <a:t> </a:t>
            </a:r>
            <a:r>
              <a:rPr lang="en-US" dirty="0" err="1">
                <a:solidFill>
                  <a:schemeClr val="bg2"/>
                </a:solidFill>
              </a:rPr>
              <a:t>thi</a:t>
            </a:r>
            <a:r>
              <a:rPr lang="en-US" dirty="0">
                <a:solidFill>
                  <a:schemeClr val="bg2"/>
                </a:solidFill>
              </a:rPr>
              <a:t> </a:t>
            </a:r>
            <a:r>
              <a:rPr lang="en-US" dirty="0" err="1">
                <a:solidFill>
                  <a:schemeClr val="bg2"/>
                </a:solidFill>
              </a:rPr>
              <a:t>nhóm</a:t>
            </a:r>
            <a:r>
              <a:rPr lang="en-US" dirty="0">
                <a:solidFill>
                  <a:schemeClr val="bg2"/>
                </a:solidFill>
              </a:rPr>
              <a:t> </a:t>
            </a:r>
            <a:r>
              <a:rPr lang="en-US" dirty="0" err="1">
                <a:solidFill>
                  <a:schemeClr val="bg2"/>
                </a:solidFill>
              </a:rPr>
              <a:t>lệnh</a:t>
            </a:r>
            <a:r>
              <a:rPr lang="en-US" dirty="0">
                <a:solidFill>
                  <a:schemeClr val="bg2"/>
                </a:solidFill>
              </a:rPr>
              <a:t> </a:t>
            </a:r>
            <a:r>
              <a:rPr lang="en-US" dirty="0" err="1">
                <a:solidFill>
                  <a:schemeClr val="bg2"/>
                </a:solidFill>
              </a:rPr>
              <a:t>luận</a:t>
            </a:r>
            <a:r>
              <a:rPr lang="en-US" dirty="0">
                <a:solidFill>
                  <a:schemeClr val="bg2"/>
                </a:solidFill>
              </a:rPr>
              <a:t> </a:t>
            </a:r>
            <a:r>
              <a:rPr lang="en-US" dirty="0" err="1">
                <a:solidFill>
                  <a:schemeClr val="bg2"/>
                </a:solidFill>
              </a:rPr>
              <a:t>lý</a:t>
            </a:r>
            <a:r>
              <a:rPr lang="en-US" dirty="0">
                <a:solidFill>
                  <a:schemeClr val="bg2"/>
                </a:solidFill>
              </a:rPr>
              <a:t> &amp; </a:t>
            </a:r>
            <a:r>
              <a:rPr lang="en-US" dirty="0" err="1">
                <a:solidFill>
                  <a:schemeClr val="bg2"/>
                </a:solidFill>
              </a:rPr>
              <a:t>số</a:t>
            </a:r>
            <a:r>
              <a:rPr lang="en-US" dirty="0">
                <a:solidFill>
                  <a:schemeClr val="bg2"/>
                </a:solidFill>
              </a:rPr>
              <a:t> </a:t>
            </a:r>
            <a:r>
              <a:rPr lang="en-US" dirty="0" err="1">
                <a:solidFill>
                  <a:schemeClr val="bg2"/>
                </a:solidFill>
              </a:rPr>
              <a:t>học</a:t>
            </a:r>
            <a:endParaRPr lang="en-US" dirty="0">
              <a:solidFill>
                <a:schemeClr val="bg2"/>
              </a:solidFill>
            </a:endParaRPr>
          </a:p>
          <a:p>
            <a:pPr lvl="1"/>
            <a:r>
              <a:rPr lang="en-US" dirty="0">
                <a:solidFill>
                  <a:schemeClr val="bg2"/>
                </a:solidFill>
              </a:rPr>
              <a:t>add, sub, and</a:t>
            </a:r>
            <a:r>
              <a:rPr lang="en-US">
                <a:solidFill>
                  <a:schemeClr val="bg2"/>
                </a:solidFill>
              </a:rPr>
              <a:t>, or</a:t>
            </a:r>
            <a:r>
              <a:rPr lang="en-US" dirty="0">
                <a:solidFill>
                  <a:schemeClr val="bg2"/>
                </a:solidFill>
              </a:rPr>
              <a:t>, </a:t>
            </a:r>
            <a:r>
              <a:rPr lang="en-US" dirty="0" err="1">
                <a:solidFill>
                  <a:schemeClr val="bg2"/>
                </a:solidFill>
              </a:rPr>
              <a:t>slt</a:t>
            </a:r>
            <a:endParaRPr lang="en-US" dirty="0">
              <a:solidFill>
                <a:schemeClr val="bg2"/>
              </a:solidFill>
            </a:endParaRPr>
          </a:p>
          <a:p>
            <a:pPr marL="514350" indent="-514350">
              <a:buFont typeface="+mj-lt"/>
              <a:buAutoNum type="arabicPeriod"/>
            </a:pPr>
            <a:r>
              <a:rPr lang="en-US" dirty="0" err="1">
                <a:solidFill>
                  <a:schemeClr val="bg2"/>
                </a:solidFill>
              </a:rPr>
              <a:t>Thực</a:t>
            </a:r>
            <a:r>
              <a:rPr lang="en-US" dirty="0">
                <a:solidFill>
                  <a:schemeClr val="bg2"/>
                </a:solidFill>
              </a:rPr>
              <a:t> </a:t>
            </a:r>
            <a:r>
              <a:rPr lang="en-US" dirty="0" err="1">
                <a:solidFill>
                  <a:schemeClr val="bg2"/>
                </a:solidFill>
              </a:rPr>
              <a:t>thi</a:t>
            </a:r>
            <a:r>
              <a:rPr lang="en-US" dirty="0">
                <a:solidFill>
                  <a:schemeClr val="bg2"/>
                </a:solidFill>
              </a:rPr>
              <a:t> </a:t>
            </a:r>
            <a:r>
              <a:rPr lang="en-US" dirty="0" err="1">
                <a:solidFill>
                  <a:schemeClr val="bg2"/>
                </a:solidFill>
              </a:rPr>
              <a:t>nhóm</a:t>
            </a:r>
            <a:r>
              <a:rPr lang="en-US" dirty="0">
                <a:solidFill>
                  <a:schemeClr val="bg2"/>
                </a:solidFill>
              </a:rPr>
              <a:t> </a:t>
            </a:r>
            <a:r>
              <a:rPr lang="en-US" dirty="0" err="1">
                <a:solidFill>
                  <a:schemeClr val="bg2"/>
                </a:solidFill>
              </a:rPr>
              <a:t>lệnh</a:t>
            </a:r>
            <a:r>
              <a:rPr lang="en-US" dirty="0">
                <a:solidFill>
                  <a:schemeClr val="bg2"/>
                </a:solidFill>
              </a:rPr>
              <a:t> </a:t>
            </a:r>
            <a:r>
              <a:rPr lang="en-US" dirty="0" err="1">
                <a:solidFill>
                  <a:schemeClr val="bg2"/>
                </a:solidFill>
              </a:rPr>
              <a:t>truyền</a:t>
            </a:r>
            <a:r>
              <a:rPr lang="en-US" dirty="0">
                <a:solidFill>
                  <a:schemeClr val="bg2"/>
                </a:solidFill>
              </a:rPr>
              <a:t> </a:t>
            </a:r>
            <a:r>
              <a:rPr lang="en-US" dirty="0" err="1">
                <a:solidFill>
                  <a:schemeClr val="bg2"/>
                </a:solidFill>
              </a:rPr>
              <a:t>dữ</a:t>
            </a:r>
            <a:r>
              <a:rPr lang="en-US" dirty="0">
                <a:solidFill>
                  <a:schemeClr val="bg2"/>
                </a:solidFill>
              </a:rPr>
              <a:t> </a:t>
            </a:r>
            <a:r>
              <a:rPr lang="en-US" dirty="0" err="1">
                <a:solidFill>
                  <a:schemeClr val="bg2"/>
                </a:solidFill>
              </a:rPr>
              <a:t>liệu</a:t>
            </a:r>
            <a:endParaRPr lang="en-US" dirty="0">
              <a:solidFill>
                <a:schemeClr val="bg2"/>
              </a:solidFill>
            </a:endParaRPr>
          </a:p>
          <a:p>
            <a:pPr lvl="1"/>
            <a:r>
              <a:rPr lang="en-US" dirty="0" err="1">
                <a:solidFill>
                  <a:schemeClr val="bg2"/>
                </a:solidFill>
              </a:rPr>
              <a:t>lw</a:t>
            </a:r>
            <a:r>
              <a:rPr lang="en-US" dirty="0">
                <a:solidFill>
                  <a:schemeClr val="bg2"/>
                </a:solidFill>
              </a:rPr>
              <a:t>, </a:t>
            </a:r>
            <a:r>
              <a:rPr lang="en-US" dirty="0" err="1">
                <a:solidFill>
                  <a:schemeClr val="bg2"/>
                </a:solidFill>
              </a:rPr>
              <a:t>sw</a:t>
            </a:r>
            <a:endParaRPr lang="en-US" dirty="0">
              <a:solidFill>
                <a:schemeClr val="bg2"/>
              </a:solidFill>
            </a:endParaRPr>
          </a:p>
          <a:p>
            <a:pPr marL="514350" indent="-514350">
              <a:buFont typeface="+mj-lt"/>
              <a:buAutoNum type="arabicPeriod"/>
            </a:pPr>
            <a:r>
              <a:rPr lang="en-US" dirty="0" err="1">
                <a:solidFill>
                  <a:schemeClr val="bg2"/>
                </a:solidFill>
              </a:rPr>
              <a:t>Thực</a:t>
            </a:r>
            <a:r>
              <a:rPr lang="en-US" dirty="0">
                <a:solidFill>
                  <a:schemeClr val="bg2"/>
                </a:solidFill>
              </a:rPr>
              <a:t> </a:t>
            </a:r>
            <a:r>
              <a:rPr lang="en-US" dirty="0" err="1">
                <a:solidFill>
                  <a:schemeClr val="bg2"/>
                </a:solidFill>
              </a:rPr>
              <a:t>thi</a:t>
            </a:r>
            <a:r>
              <a:rPr lang="en-US" dirty="0">
                <a:solidFill>
                  <a:schemeClr val="bg2"/>
                </a:solidFill>
              </a:rPr>
              <a:t> </a:t>
            </a:r>
            <a:r>
              <a:rPr lang="en-US" dirty="0" err="1">
                <a:solidFill>
                  <a:schemeClr val="bg2"/>
                </a:solidFill>
              </a:rPr>
              <a:t>nhóm</a:t>
            </a:r>
            <a:r>
              <a:rPr lang="en-US" dirty="0">
                <a:solidFill>
                  <a:schemeClr val="bg2"/>
                </a:solidFill>
              </a:rPr>
              <a:t> </a:t>
            </a:r>
            <a:r>
              <a:rPr lang="en-US" dirty="0" err="1">
                <a:solidFill>
                  <a:schemeClr val="bg2"/>
                </a:solidFill>
              </a:rPr>
              <a:t>lệnh</a:t>
            </a:r>
            <a:r>
              <a:rPr lang="en-US" dirty="0">
                <a:solidFill>
                  <a:schemeClr val="bg2"/>
                </a:solidFill>
              </a:rPr>
              <a:t> </a:t>
            </a:r>
            <a:r>
              <a:rPr lang="en-US" err="1">
                <a:solidFill>
                  <a:schemeClr val="bg2"/>
                </a:solidFill>
              </a:rPr>
              <a:t>điều</a:t>
            </a:r>
            <a:r>
              <a:rPr lang="en-US">
                <a:solidFill>
                  <a:schemeClr val="bg2"/>
                </a:solidFill>
              </a:rPr>
              <a:t> khiển - beq</a:t>
            </a:r>
            <a:endParaRPr lang="en-US" dirty="0">
              <a:solidFill>
                <a:schemeClr val="bg2"/>
              </a:solidFill>
            </a:endParaRPr>
          </a:p>
          <a:p>
            <a:pPr marL="514350" indent="-514350">
              <a:buFont typeface="+mj-lt"/>
              <a:buAutoNum type="arabicPeriod"/>
            </a:pPr>
            <a:r>
              <a:rPr lang="en-US">
                <a:solidFill>
                  <a:schemeClr val="bg2"/>
                </a:solidFill>
              </a:rPr>
              <a:t>Thực thi tất cả các nhóm lệnh</a:t>
            </a:r>
          </a:p>
          <a:p>
            <a:pPr marL="514350" indent="-514350">
              <a:buFont typeface="+mj-lt"/>
              <a:buAutoNum type="arabicPeriod"/>
            </a:pPr>
            <a:r>
              <a:rPr lang="en-US"/>
              <a:t>Khối điều khiển</a:t>
            </a:r>
          </a:p>
          <a:p>
            <a:pPr marL="514350" indent="-514350">
              <a:buFont typeface="+mj-lt"/>
              <a:buAutoNum type="arabicPeriod"/>
            </a:pPr>
            <a:r>
              <a:rPr lang="en-US">
                <a:solidFill>
                  <a:schemeClr val="bg2"/>
                </a:solidFill>
              </a:rPr>
              <a:t>Câu </a:t>
            </a:r>
            <a:r>
              <a:rPr lang="en-US" dirty="0" err="1">
                <a:solidFill>
                  <a:schemeClr val="bg2"/>
                </a:solidFill>
              </a:rPr>
              <a:t>hỏi</a:t>
            </a:r>
            <a:r>
              <a:rPr lang="en-US" dirty="0">
                <a:solidFill>
                  <a:schemeClr val="bg2"/>
                </a:solidFill>
              </a:rPr>
              <a:t> </a:t>
            </a:r>
            <a:r>
              <a:rPr lang="en-US" dirty="0" err="1">
                <a:solidFill>
                  <a:schemeClr val="bg2"/>
                </a:solidFill>
              </a:rPr>
              <a:t>và</a:t>
            </a:r>
            <a:r>
              <a:rPr lang="en-US" dirty="0">
                <a:solidFill>
                  <a:schemeClr val="bg2"/>
                </a:solidFill>
              </a:rPr>
              <a:t> </a:t>
            </a:r>
            <a:r>
              <a:rPr lang="en-US" dirty="0" err="1">
                <a:solidFill>
                  <a:schemeClr val="bg2"/>
                </a:solidFill>
              </a:rPr>
              <a:t>Bài</a:t>
            </a:r>
            <a:r>
              <a:rPr lang="en-US" dirty="0">
                <a:solidFill>
                  <a:schemeClr val="bg2"/>
                </a:solidFill>
              </a:rPr>
              <a:t> </a:t>
            </a:r>
            <a:r>
              <a:rPr lang="en-US" dirty="0" err="1">
                <a:solidFill>
                  <a:schemeClr val="bg2"/>
                </a:solidFill>
              </a:rPr>
              <a:t>tập</a:t>
            </a:r>
            <a:endParaRPr lang="en-US" dirty="0">
              <a:solidFill>
                <a:schemeClr val="bg2"/>
              </a:solidFill>
            </a:endParaRPr>
          </a:p>
        </p:txBody>
      </p:sp>
      <p:sp>
        <p:nvSpPr>
          <p:cNvPr id="4" name="Slide Number Placeholder 3">
            <a:extLst>
              <a:ext uri="{FF2B5EF4-FFF2-40B4-BE49-F238E27FC236}">
                <a16:creationId xmlns:a16="http://schemas.microsoft.com/office/drawing/2014/main" id="{55A1C282-D2D6-4CCE-9171-6651B15B50F1}"/>
              </a:ext>
            </a:extLst>
          </p:cNvPr>
          <p:cNvSpPr>
            <a:spLocks noGrp="1"/>
          </p:cNvSpPr>
          <p:nvPr>
            <p:ph type="sldNum" sz="quarter" idx="12"/>
          </p:nvPr>
        </p:nvSpPr>
        <p:spPr/>
        <p:txBody>
          <a:bodyPr/>
          <a:lstStyle/>
          <a:p>
            <a:fld id="{3C3C09BB-C7E7-4454-851F-EF8D770487CA}" type="slidenum">
              <a:rPr lang="en-US" smtClean="0"/>
              <a:pPr/>
              <a:t>19</a:t>
            </a:fld>
            <a:endParaRPr lang="en-US"/>
          </a:p>
        </p:txBody>
      </p:sp>
      <p:pic>
        <p:nvPicPr>
          <p:cNvPr id="6" name="Picture 5">
            <a:extLst>
              <a:ext uri="{FF2B5EF4-FFF2-40B4-BE49-F238E27FC236}">
                <a16:creationId xmlns:a16="http://schemas.microsoft.com/office/drawing/2014/main" id="{DC7529EB-8F47-4B75-9234-FE0562A7B7DF}"/>
              </a:ext>
            </a:extLst>
          </p:cNvPr>
          <p:cNvPicPr>
            <a:picLocks noChangeAspect="1"/>
          </p:cNvPicPr>
          <p:nvPr/>
        </p:nvPicPr>
        <p:blipFill>
          <a:blip r:embed="rId2"/>
          <a:stretch>
            <a:fillRect/>
          </a:stretch>
        </p:blipFill>
        <p:spPr>
          <a:xfrm>
            <a:off x="368301" y="1690688"/>
            <a:ext cx="4097256" cy="4665661"/>
          </a:xfrm>
          <a:prstGeom prst="rect">
            <a:avLst/>
          </a:prstGeom>
        </p:spPr>
      </p:pic>
    </p:spTree>
    <p:extLst>
      <p:ext uri="{BB962C8B-B14F-4D97-AF65-F5344CB8AC3E}">
        <p14:creationId xmlns:p14="http://schemas.microsoft.com/office/powerpoint/2010/main" val="9791512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A52B6-408F-46AC-BB07-17E67D477ED1}"/>
              </a:ext>
            </a:extLst>
          </p:cNvPr>
          <p:cNvSpPr>
            <a:spLocks noGrp="1"/>
          </p:cNvSpPr>
          <p:nvPr>
            <p:ph type="title"/>
          </p:nvPr>
        </p:nvSpPr>
        <p:spPr/>
        <p:txBody>
          <a:bodyPr/>
          <a:lstStyle/>
          <a:p>
            <a:r>
              <a:rPr lang="en-US" dirty="0" err="1"/>
              <a:t>Nội</a:t>
            </a:r>
            <a:r>
              <a:rPr lang="en-US" dirty="0"/>
              <a:t> dung</a:t>
            </a:r>
          </a:p>
        </p:txBody>
      </p:sp>
      <p:sp>
        <p:nvSpPr>
          <p:cNvPr id="3" name="Content Placeholder 2">
            <a:extLst>
              <a:ext uri="{FF2B5EF4-FFF2-40B4-BE49-F238E27FC236}">
                <a16:creationId xmlns:a16="http://schemas.microsoft.com/office/drawing/2014/main" id="{56ADA225-9FEB-4FA7-93F5-A43FC25A7BEC}"/>
              </a:ext>
            </a:extLst>
          </p:cNvPr>
          <p:cNvSpPr>
            <a:spLocks noGrp="1"/>
          </p:cNvSpPr>
          <p:nvPr>
            <p:ph idx="1"/>
          </p:nvPr>
        </p:nvSpPr>
        <p:spPr>
          <a:xfrm>
            <a:off x="4520485" y="1690688"/>
            <a:ext cx="7303214" cy="4665661"/>
          </a:xfrm>
        </p:spPr>
        <p:txBody>
          <a:bodyPr>
            <a:normAutofit/>
          </a:bodyPr>
          <a:lstStyle/>
          <a:p>
            <a:pPr marL="514350" indent="-514350">
              <a:buFont typeface="+mj-lt"/>
              <a:buAutoNum type="arabicPeriod"/>
            </a:pPr>
            <a:r>
              <a:rPr lang="en-US" dirty="0" err="1"/>
              <a:t>Thực</a:t>
            </a:r>
            <a:r>
              <a:rPr lang="en-US" dirty="0"/>
              <a:t> </a:t>
            </a:r>
            <a:r>
              <a:rPr lang="en-US" dirty="0" err="1"/>
              <a:t>thi</a:t>
            </a:r>
            <a:r>
              <a:rPr lang="en-US" dirty="0"/>
              <a:t> </a:t>
            </a:r>
            <a:r>
              <a:rPr lang="en-US" dirty="0" err="1"/>
              <a:t>nhóm</a:t>
            </a:r>
            <a:r>
              <a:rPr lang="en-US" dirty="0"/>
              <a:t> </a:t>
            </a:r>
            <a:r>
              <a:rPr lang="en-US" dirty="0" err="1"/>
              <a:t>lệnh</a:t>
            </a:r>
            <a:r>
              <a:rPr lang="en-US" dirty="0"/>
              <a:t> </a:t>
            </a:r>
            <a:r>
              <a:rPr lang="en-US" dirty="0" err="1"/>
              <a:t>luận</a:t>
            </a:r>
            <a:r>
              <a:rPr lang="en-US" dirty="0"/>
              <a:t> </a:t>
            </a:r>
            <a:r>
              <a:rPr lang="en-US" dirty="0" err="1"/>
              <a:t>lý</a:t>
            </a:r>
            <a:r>
              <a:rPr lang="en-US" dirty="0"/>
              <a:t> &amp; </a:t>
            </a:r>
            <a:r>
              <a:rPr lang="en-US" dirty="0" err="1"/>
              <a:t>số</a:t>
            </a:r>
            <a:r>
              <a:rPr lang="en-US" dirty="0"/>
              <a:t> </a:t>
            </a:r>
            <a:r>
              <a:rPr lang="en-US" dirty="0" err="1"/>
              <a:t>học</a:t>
            </a:r>
            <a:endParaRPr lang="en-US" dirty="0"/>
          </a:p>
          <a:p>
            <a:pPr lvl="1"/>
            <a:r>
              <a:rPr lang="en-US" dirty="0"/>
              <a:t>add, sub, and</a:t>
            </a:r>
            <a:r>
              <a:rPr lang="en-US"/>
              <a:t>, or</a:t>
            </a:r>
            <a:r>
              <a:rPr lang="en-US" dirty="0"/>
              <a:t>, </a:t>
            </a:r>
            <a:r>
              <a:rPr lang="en-US" dirty="0" err="1"/>
              <a:t>slt</a:t>
            </a:r>
            <a:endParaRPr lang="en-US" dirty="0"/>
          </a:p>
          <a:p>
            <a:pPr marL="514350" indent="-514350">
              <a:buFont typeface="+mj-lt"/>
              <a:buAutoNum type="arabicPeriod"/>
            </a:pPr>
            <a:r>
              <a:rPr lang="en-US" dirty="0" err="1"/>
              <a:t>Thực</a:t>
            </a:r>
            <a:r>
              <a:rPr lang="en-US" dirty="0"/>
              <a:t> </a:t>
            </a:r>
            <a:r>
              <a:rPr lang="en-US" dirty="0" err="1"/>
              <a:t>thi</a:t>
            </a:r>
            <a:r>
              <a:rPr lang="en-US" dirty="0"/>
              <a:t> </a:t>
            </a:r>
            <a:r>
              <a:rPr lang="en-US" dirty="0" err="1"/>
              <a:t>nhóm</a:t>
            </a:r>
            <a:r>
              <a:rPr lang="en-US" dirty="0"/>
              <a:t> </a:t>
            </a:r>
            <a:r>
              <a:rPr lang="en-US" dirty="0" err="1"/>
              <a:t>lệnh</a:t>
            </a:r>
            <a:r>
              <a:rPr lang="en-US" dirty="0"/>
              <a:t> </a:t>
            </a:r>
            <a:r>
              <a:rPr lang="en-US" dirty="0" err="1"/>
              <a:t>truyền</a:t>
            </a:r>
            <a:r>
              <a:rPr lang="en-US" dirty="0"/>
              <a:t> </a:t>
            </a:r>
            <a:r>
              <a:rPr lang="en-US" dirty="0" err="1"/>
              <a:t>dữ</a:t>
            </a:r>
            <a:r>
              <a:rPr lang="en-US" dirty="0"/>
              <a:t> </a:t>
            </a:r>
            <a:r>
              <a:rPr lang="en-US" dirty="0" err="1"/>
              <a:t>liệu</a:t>
            </a:r>
            <a:endParaRPr lang="en-US" dirty="0"/>
          </a:p>
          <a:p>
            <a:pPr lvl="1"/>
            <a:r>
              <a:rPr lang="en-US" dirty="0" err="1"/>
              <a:t>lw</a:t>
            </a:r>
            <a:r>
              <a:rPr lang="en-US" dirty="0"/>
              <a:t>, </a:t>
            </a:r>
            <a:r>
              <a:rPr lang="en-US" dirty="0" err="1"/>
              <a:t>sw</a:t>
            </a:r>
            <a:endParaRPr lang="en-US" dirty="0"/>
          </a:p>
          <a:p>
            <a:pPr marL="514350" indent="-514350">
              <a:buFont typeface="+mj-lt"/>
              <a:buAutoNum type="arabicPeriod"/>
            </a:pPr>
            <a:r>
              <a:rPr lang="en-US" dirty="0" err="1"/>
              <a:t>Thực</a:t>
            </a:r>
            <a:r>
              <a:rPr lang="en-US" dirty="0"/>
              <a:t> </a:t>
            </a:r>
            <a:r>
              <a:rPr lang="en-US" dirty="0" err="1"/>
              <a:t>thi</a:t>
            </a:r>
            <a:r>
              <a:rPr lang="en-US" dirty="0"/>
              <a:t> </a:t>
            </a:r>
            <a:r>
              <a:rPr lang="en-US" dirty="0" err="1"/>
              <a:t>nhóm</a:t>
            </a:r>
            <a:r>
              <a:rPr lang="en-US" dirty="0"/>
              <a:t> </a:t>
            </a:r>
            <a:r>
              <a:rPr lang="en-US" dirty="0" err="1"/>
              <a:t>lệnh</a:t>
            </a:r>
            <a:r>
              <a:rPr lang="en-US" dirty="0"/>
              <a:t> </a:t>
            </a:r>
            <a:r>
              <a:rPr lang="en-US" err="1"/>
              <a:t>điều</a:t>
            </a:r>
            <a:r>
              <a:rPr lang="en-US"/>
              <a:t> khiển - beq</a:t>
            </a:r>
            <a:endParaRPr lang="en-US" dirty="0"/>
          </a:p>
          <a:p>
            <a:pPr marL="514350" indent="-514350">
              <a:buFont typeface="+mj-lt"/>
              <a:buAutoNum type="arabicPeriod"/>
            </a:pPr>
            <a:r>
              <a:rPr lang="en-US"/>
              <a:t>Thực thi tất cả các nhóm lệnh</a:t>
            </a:r>
          </a:p>
          <a:p>
            <a:pPr marL="514350" indent="-514350">
              <a:buFont typeface="+mj-lt"/>
              <a:buAutoNum type="arabicPeriod"/>
            </a:pPr>
            <a:r>
              <a:rPr lang="en-US"/>
              <a:t>Khối điều khiển</a:t>
            </a:r>
          </a:p>
          <a:p>
            <a:pPr marL="514350" indent="-514350">
              <a:buFont typeface="+mj-lt"/>
              <a:buAutoNum type="arabicPeriod"/>
            </a:pPr>
            <a:r>
              <a:rPr lang="en-US"/>
              <a:t>Câu </a:t>
            </a:r>
            <a:r>
              <a:rPr lang="en-US" dirty="0" err="1"/>
              <a:t>hỏi</a:t>
            </a:r>
            <a:r>
              <a:rPr lang="en-US" dirty="0"/>
              <a:t> </a:t>
            </a:r>
            <a:r>
              <a:rPr lang="en-US" dirty="0" err="1"/>
              <a:t>và</a:t>
            </a:r>
            <a:r>
              <a:rPr lang="en-US" dirty="0"/>
              <a:t> </a:t>
            </a:r>
            <a:r>
              <a:rPr lang="en-US" dirty="0" err="1"/>
              <a:t>Bài</a:t>
            </a:r>
            <a:r>
              <a:rPr lang="en-US" dirty="0"/>
              <a:t> </a:t>
            </a:r>
            <a:r>
              <a:rPr lang="en-US" dirty="0" err="1"/>
              <a:t>tập</a:t>
            </a:r>
            <a:endParaRPr lang="en-US" dirty="0"/>
          </a:p>
        </p:txBody>
      </p:sp>
      <p:sp>
        <p:nvSpPr>
          <p:cNvPr id="4" name="Slide Number Placeholder 3">
            <a:extLst>
              <a:ext uri="{FF2B5EF4-FFF2-40B4-BE49-F238E27FC236}">
                <a16:creationId xmlns:a16="http://schemas.microsoft.com/office/drawing/2014/main" id="{55A1C282-D2D6-4CCE-9171-6651B15B50F1}"/>
              </a:ext>
            </a:extLst>
          </p:cNvPr>
          <p:cNvSpPr>
            <a:spLocks noGrp="1"/>
          </p:cNvSpPr>
          <p:nvPr>
            <p:ph type="sldNum" sz="quarter" idx="12"/>
          </p:nvPr>
        </p:nvSpPr>
        <p:spPr/>
        <p:txBody>
          <a:bodyPr/>
          <a:lstStyle/>
          <a:p>
            <a:fld id="{3C3C09BB-C7E7-4454-851F-EF8D770487CA}" type="slidenum">
              <a:rPr lang="en-US" smtClean="0"/>
              <a:pPr/>
              <a:t>2</a:t>
            </a:fld>
            <a:endParaRPr lang="en-US"/>
          </a:p>
        </p:txBody>
      </p:sp>
      <p:pic>
        <p:nvPicPr>
          <p:cNvPr id="6" name="Picture 5">
            <a:extLst>
              <a:ext uri="{FF2B5EF4-FFF2-40B4-BE49-F238E27FC236}">
                <a16:creationId xmlns:a16="http://schemas.microsoft.com/office/drawing/2014/main" id="{DC7529EB-8F47-4B75-9234-FE0562A7B7DF}"/>
              </a:ext>
            </a:extLst>
          </p:cNvPr>
          <p:cNvPicPr>
            <a:picLocks noChangeAspect="1"/>
          </p:cNvPicPr>
          <p:nvPr/>
        </p:nvPicPr>
        <p:blipFill>
          <a:blip r:embed="rId2"/>
          <a:stretch>
            <a:fillRect/>
          </a:stretch>
        </p:blipFill>
        <p:spPr>
          <a:xfrm>
            <a:off x="368301" y="1690688"/>
            <a:ext cx="4097256" cy="4665661"/>
          </a:xfrm>
          <a:prstGeom prst="rect">
            <a:avLst/>
          </a:prstGeom>
        </p:spPr>
      </p:pic>
    </p:spTree>
    <p:extLst>
      <p:ext uri="{BB962C8B-B14F-4D97-AF65-F5344CB8AC3E}">
        <p14:creationId xmlns:p14="http://schemas.microsoft.com/office/powerpoint/2010/main" val="20463621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8EA0323-AC9B-414E-B389-EEF75C8AAC1E}"/>
              </a:ext>
            </a:extLst>
          </p:cNvPr>
          <p:cNvSpPr>
            <a:spLocks noGrp="1"/>
          </p:cNvSpPr>
          <p:nvPr>
            <p:ph type="sldNum" sz="quarter" idx="12"/>
          </p:nvPr>
        </p:nvSpPr>
        <p:spPr/>
        <p:txBody>
          <a:bodyPr/>
          <a:lstStyle/>
          <a:p>
            <a:fld id="{3C3C09BB-C7E7-4454-851F-EF8D770487CA}" type="slidenum">
              <a:rPr lang="en-US" smtClean="0"/>
              <a:pPr/>
              <a:t>20</a:t>
            </a:fld>
            <a:endParaRPr lang="en-US"/>
          </a:p>
        </p:txBody>
      </p:sp>
      <p:pic>
        <p:nvPicPr>
          <p:cNvPr id="6" name="Picture 5" descr="f04-17-P374493">
            <a:extLst>
              <a:ext uri="{FF2B5EF4-FFF2-40B4-BE49-F238E27FC236}">
                <a16:creationId xmlns:a16="http://schemas.microsoft.com/office/drawing/2014/main" id="{A4BF4B88-3025-4BC2-A99F-B75A1D75B52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02732" y="1199220"/>
            <a:ext cx="6611937" cy="51380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a:extLst>
              <a:ext uri="{FF2B5EF4-FFF2-40B4-BE49-F238E27FC236}">
                <a16:creationId xmlns:a16="http://schemas.microsoft.com/office/drawing/2014/main" id="{15564152-352B-4D2A-A176-51AC7411663F}"/>
              </a:ext>
            </a:extLst>
          </p:cNvPr>
          <p:cNvSpPr>
            <a:spLocks noGrp="1"/>
          </p:cNvSpPr>
          <p:nvPr>
            <p:ph type="title"/>
          </p:nvPr>
        </p:nvSpPr>
        <p:spPr>
          <a:xfrm>
            <a:off x="393701" y="365125"/>
            <a:ext cx="11430000" cy="800099"/>
          </a:xfrm>
        </p:spPr>
        <p:txBody>
          <a:bodyPr/>
          <a:lstStyle/>
          <a:p>
            <a:r>
              <a:rPr lang="en-US"/>
              <a:t>5. Khối điều khiển (1/6)</a:t>
            </a:r>
          </a:p>
        </p:txBody>
      </p:sp>
    </p:spTree>
    <p:extLst>
      <p:ext uri="{BB962C8B-B14F-4D97-AF65-F5344CB8AC3E}">
        <p14:creationId xmlns:p14="http://schemas.microsoft.com/office/powerpoint/2010/main" val="23068681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66430-700B-40CC-A619-D1F09111C144}"/>
              </a:ext>
            </a:extLst>
          </p:cNvPr>
          <p:cNvSpPr>
            <a:spLocks noGrp="1"/>
          </p:cNvSpPr>
          <p:nvPr>
            <p:ph type="title"/>
          </p:nvPr>
        </p:nvSpPr>
        <p:spPr>
          <a:xfrm>
            <a:off x="393701" y="365125"/>
            <a:ext cx="11430000" cy="800099"/>
          </a:xfrm>
        </p:spPr>
        <p:txBody>
          <a:bodyPr/>
          <a:lstStyle/>
          <a:p>
            <a:r>
              <a:rPr lang="en-US"/>
              <a:t>5. Khối điều khiển (2/6) – Loại R</a:t>
            </a:r>
          </a:p>
        </p:txBody>
      </p:sp>
      <p:sp>
        <p:nvSpPr>
          <p:cNvPr id="4" name="Slide Number Placeholder 3">
            <a:extLst>
              <a:ext uri="{FF2B5EF4-FFF2-40B4-BE49-F238E27FC236}">
                <a16:creationId xmlns:a16="http://schemas.microsoft.com/office/drawing/2014/main" id="{44AA4BFD-20B0-4B1E-876E-FD25D342E01E}"/>
              </a:ext>
            </a:extLst>
          </p:cNvPr>
          <p:cNvSpPr>
            <a:spLocks noGrp="1"/>
          </p:cNvSpPr>
          <p:nvPr>
            <p:ph type="sldNum" sz="quarter" idx="12"/>
          </p:nvPr>
        </p:nvSpPr>
        <p:spPr/>
        <p:txBody>
          <a:bodyPr/>
          <a:lstStyle/>
          <a:p>
            <a:fld id="{3C3C09BB-C7E7-4454-851F-EF8D770487CA}" type="slidenum">
              <a:rPr lang="en-US" smtClean="0"/>
              <a:pPr/>
              <a:t>21</a:t>
            </a:fld>
            <a:endParaRPr lang="en-US"/>
          </a:p>
        </p:txBody>
      </p:sp>
      <p:pic>
        <p:nvPicPr>
          <p:cNvPr id="6" name="Picture 6" descr="f04-19-P374493">
            <a:extLst>
              <a:ext uri="{FF2B5EF4-FFF2-40B4-BE49-F238E27FC236}">
                <a16:creationId xmlns:a16="http://schemas.microsoft.com/office/drawing/2014/main" id="{E39A2F29-D29D-462C-813A-4F1EAB58691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5900" y="1192364"/>
            <a:ext cx="6645275" cy="5163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195540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66430-700B-40CC-A619-D1F09111C144}"/>
              </a:ext>
            </a:extLst>
          </p:cNvPr>
          <p:cNvSpPr>
            <a:spLocks noGrp="1"/>
          </p:cNvSpPr>
          <p:nvPr>
            <p:ph type="title"/>
          </p:nvPr>
        </p:nvSpPr>
        <p:spPr>
          <a:xfrm>
            <a:off x="393701" y="365125"/>
            <a:ext cx="11430000" cy="800099"/>
          </a:xfrm>
        </p:spPr>
        <p:txBody>
          <a:bodyPr/>
          <a:lstStyle/>
          <a:p>
            <a:r>
              <a:rPr lang="en-US"/>
              <a:t>5. Khối điều khiển (3/6) – lw</a:t>
            </a:r>
          </a:p>
        </p:txBody>
      </p:sp>
      <p:sp>
        <p:nvSpPr>
          <p:cNvPr id="4" name="Slide Number Placeholder 3">
            <a:extLst>
              <a:ext uri="{FF2B5EF4-FFF2-40B4-BE49-F238E27FC236}">
                <a16:creationId xmlns:a16="http://schemas.microsoft.com/office/drawing/2014/main" id="{44AA4BFD-20B0-4B1E-876E-FD25D342E01E}"/>
              </a:ext>
            </a:extLst>
          </p:cNvPr>
          <p:cNvSpPr>
            <a:spLocks noGrp="1"/>
          </p:cNvSpPr>
          <p:nvPr>
            <p:ph type="sldNum" sz="quarter" idx="12"/>
          </p:nvPr>
        </p:nvSpPr>
        <p:spPr/>
        <p:txBody>
          <a:bodyPr/>
          <a:lstStyle/>
          <a:p>
            <a:fld id="{3C3C09BB-C7E7-4454-851F-EF8D770487CA}" type="slidenum">
              <a:rPr lang="en-US" smtClean="0"/>
              <a:pPr/>
              <a:t>22</a:t>
            </a:fld>
            <a:endParaRPr lang="en-US"/>
          </a:p>
        </p:txBody>
      </p:sp>
      <p:pic>
        <p:nvPicPr>
          <p:cNvPr id="3" name="Picture 6" descr="f04-20-P374493">
            <a:extLst>
              <a:ext uri="{FF2B5EF4-FFF2-40B4-BE49-F238E27FC236}">
                <a16:creationId xmlns:a16="http://schemas.microsoft.com/office/drawing/2014/main" id="{764C0456-8320-4589-8909-B9A819B9CCC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5900" y="1199766"/>
            <a:ext cx="6635750" cy="5156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633295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66430-700B-40CC-A619-D1F09111C144}"/>
              </a:ext>
            </a:extLst>
          </p:cNvPr>
          <p:cNvSpPr>
            <a:spLocks noGrp="1"/>
          </p:cNvSpPr>
          <p:nvPr>
            <p:ph type="title"/>
          </p:nvPr>
        </p:nvSpPr>
        <p:spPr>
          <a:xfrm>
            <a:off x="393701" y="365125"/>
            <a:ext cx="11430000" cy="800099"/>
          </a:xfrm>
        </p:spPr>
        <p:txBody>
          <a:bodyPr/>
          <a:lstStyle/>
          <a:p>
            <a:r>
              <a:rPr lang="en-US"/>
              <a:t>5. Khối điều khiển (4/6) – beq</a:t>
            </a:r>
          </a:p>
        </p:txBody>
      </p:sp>
      <p:sp>
        <p:nvSpPr>
          <p:cNvPr id="4" name="Slide Number Placeholder 3">
            <a:extLst>
              <a:ext uri="{FF2B5EF4-FFF2-40B4-BE49-F238E27FC236}">
                <a16:creationId xmlns:a16="http://schemas.microsoft.com/office/drawing/2014/main" id="{44AA4BFD-20B0-4B1E-876E-FD25D342E01E}"/>
              </a:ext>
            </a:extLst>
          </p:cNvPr>
          <p:cNvSpPr>
            <a:spLocks noGrp="1"/>
          </p:cNvSpPr>
          <p:nvPr>
            <p:ph type="sldNum" sz="quarter" idx="12"/>
          </p:nvPr>
        </p:nvSpPr>
        <p:spPr/>
        <p:txBody>
          <a:bodyPr/>
          <a:lstStyle/>
          <a:p>
            <a:fld id="{3C3C09BB-C7E7-4454-851F-EF8D770487CA}" type="slidenum">
              <a:rPr lang="en-US" smtClean="0"/>
              <a:pPr/>
              <a:t>23</a:t>
            </a:fld>
            <a:endParaRPr lang="en-US"/>
          </a:p>
        </p:txBody>
      </p:sp>
      <p:pic>
        <p:nvPicPr>
          <p:cNvPr id="6" name="Picture 6" descr="f04-21-P374493">
            <a:extLst>
              <a:ext uri="{FF2B5EF4-FFF2-40B4-BE49-F238E27FC236}">
                <a16:creationId xmlns:a16="http://schemas.microsoft.com/office/drawing/2014/main" id="{191DF768-AC81-471E-8295-25FCEA34ACD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5900" y="1184274"/>
            <a:ext cx="6680200" cy="519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309843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3CC13-93A5-4C98-9977-7105F3DA69AB}"/>
              </a:ext>
            </a:extLst>
          </p:cNvPr>
          <p:cNvSpPr>
            <a:spLocks noGrp="1"/>
          </p:cNvSpPr>
          <p:nvPr>
            <p:ph type="title"/>
          </p:nvPr>
        </p:nvSpPr>
        <p:spPr/>
        <p:txBody>
          <a:bodyPr/>
          <a:lstStyle/>
          <a:p>
            <a:r>
              <a:rPr lang="en-US"/>
              <a:t>5. Khối điều khiển (5/6) – ALU Control</a:t>
            </a:r>
          </a:p>
        </p:txBody>
      </p:sp>
      <p:sp>
        <p:nvSpPr>
          <p:cNvPr id="3" name="Content Placeholder 2">
            <a:extLst>
              <a:ext uri="{FF2B5EF4-FFF2-40B4-BE49-F238E27FC236}">
                <a16:creationId xmlns:a16="http://schemas.microsoft.com/office/drawing/2014/main" id="{6771F13D-0E55-4CC1-9175-94A2BD64B09C}"/>
              </a:ext>
            </a:extLst>
          </p:cNvPr>
          <p:cNvSpPr>
            <a:spLocks noGrp="1"/>
          </p:cNvSpPr>
          <p:nvPr>
            <p:ph idx="1"/>
          </p:nvPr>
        </p:nvSpPr>
        <p:spPr/>
        <p:txBody>
          <a:bodyPr>
            <a:normAutofit/>
          </a:bodyPr>
          <a:lstStyle/>
          <a:p>
            <a:r>
              <a:rPr lang="en-US" sz="3000"/>
              <a:t>ALU chỉ cần thực hiện các phép toán: Cộng, trừ, AND, OR, Thiết lập nếu nhỏ hơn</a:t>
            </a:r>
          </a:p>
          <a:p>
            <a:r>
              <a:rPr lang="en-US" sz="3000"/>
              <a:t>ALU Control là một mạch tổ hợp điều khiển ALU có bảng chân trị sau:</a:t>
            </a:r>
          </a:p>
        </p:txBody>
      </p:sp>
      <p:sp>
        <p:nvSpPr>
          <p:cNvPr id="4" name="Slide Number Placeholder 3">
            <a:extLst>
              <a:ext uri="{FF2B5EF4-FFF2-40B4-BE49-F238E27FC236}">
                <a16:creationId xmlns:a16="http://schemas.microsoft.com/office/drawing/2014/main" id="{2960EA89-1B4B-47E2-BAC9-FD520CA7144C}"/>
              </a:ext>
            </a:extLst>
          </p:cNvPr>
          <p:cNvSpPr>
            <a:spLocks noGrp="1"/>
          </p:cNvSpPr>
          <p:nvPr>
            <p:ph type="sldNum" sz="quarter" idx="12"/>
          </p:nvPr>
        </p:nvSpPr>
        <p:spPr/>
        <p:txBody>
          <a:bodyPr/>
          <a:lstStyle/>
          <a:p>
            <a:fld id="{3C3C09BB-C7E7-4454-851F-EF8D770487CA}" type="slidenum">
              <a:rPr lang="en-US" smtClean="0"/>
              <a:pPr/>
              <a:t>24</a:t>
            </a:fld>
            <a:endParaRPr lang="en-US"/>
          </a:p>
        </p:txBody>
      </p:sp>
      <p:graphicFrame>
        <p:nvGraphicFramePr>
          <p:cNvPr id="6" name="Group 69">
            <a:extLst>
              <a:ext uri="{FF2B5EF4-FFF2-40B4-BE49-F238E27FC236}">
                <a16:creationId xmlns:a16="http://schemas.microsoft.com/office/drawing/2014/main" id="{C32C716A-1167-4045-B2DE-3B6A3BC113E9}"/>
              </a:ext>
            </a:extLst>
          </p:cNvPr>
          <p:cNvGraphicFramePr>
            <a:graphicFrameLocks noGrp="1"/>
          </p:cNvGraphicFramePr>
          <p:nvPr>
            <p:extLst>
              <p:ext uri="{D42A27DB-BD31-4B8C-83A1-F6EECF244321}">
                <p14:modId xmlns:p14="http://schemas.microsoft.com/office/powerpoint/2010/main" val="3321540490"/>
              </p:ext>
            </p:extLst>
          </p:nvPr>
        </p:nvGraphicFramePr>
        <p:xfrm>
          <a:off x="393700" y="3240880"/>
          <a:ext cx="11404598" cy="3025776"/>
        </p:xfrm>
        <a:graphic>
          <a:graphicData uri="http://schemas.openxmlformats.org/drawingml/2006/table">
            <a:tbl>
              <a:tblPr/>
              <a:tblGrid>
                <a:gridCol w="1739257">
                  <a:extLst>
                    <a:ext uri="{9D8B030D-6E8A-4147-A177-3AD203B41FA5}">
                      <a16:colId xmlns:a16="http://schemas.microsoft.com/office/drawing/2014/main" val="20000"/>
                    </a:ext>
                  </a:extLst>
                </a:gridCol>
                <a:gridCol w="1305016">
                  <a:extLst>
                    <a:ext uri="{9D8B030D-6E8A-4147-A177-3AD203B41FA5}">
                      <a16:colId xmlns:a16="http://schemas.microsoft.com/office/drawing/2014/main" val="20001"/>
                    </a:ext>
                  </a:extLst>
                </a:gridCol>
                <a:gridCol w="2495756">
                  <a:extLst>
                    <a:ext uri="{9D8B030D-6E8A-4147-A177-3AD203B41FA5}">
                      <a16:colId xmlns:a16="http://schemas.microsoft.com/office/drawing/2014/main" val="20002"/>
                    </a:ext>
                  </a:extLst>
                </a:gridCol>
                <a:gridCol w="1522137">
                  <a:extLst>
                    <a:ext uri="{9D8B030D-6E8A-4147-A177-3AD203B41FA5}">
                      <a16:colId xmlns:a16="http://schemas.microsoft.com/office/drawing/2014/main" val="20003"/>
                    </a:ext>
                  </a:extLst>
                </a:gridCol>
                <a:gridCol w="2495756">
                  <a:extLst>
                    <a:ext uri="{9D8B030D-6E8A-4147-A177-3AD203B41FA5}">
                      <a16:colId xmlns:a16="http://schemas.microsoft.com/office/drawing/2014/main" val="20004"/>
                    </a:ext>
                  </a:extLst>
                </a:gridCol>
                <a:gridCol w="1846676">
                  <a:extLst>
                    <a:ext uri="{9D8B030D-6E8A-4147-A177-3AD203B41FA5}">
                      <a16:colId xmlns:a16="http://schemas.microsoft.com/office/drawing/2014/main" val="20005"/>
                    </a:ext>
                  </a:extLst>
                </a:gridCol>
              </a:tblGrid>
              <a:tr h="33528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opcode</a:t>
                      </a:r>
                      <a:endParaRPr kumimoji="0" lang="en-AU"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1" i="0" u="none" strike="noStrike" cap="none" normalizeH="0" baseline="0">
                          <a:ln>
                            <a:noFill/>
                          </a:ln>
                          <a:solidFill>
                            <a:srgbClr val="0070C0"/>
                          </a:solidFill>
                          <a:effectLst/>
                          <a:latin typeface="Times New Roman" panose="02020603050405020304" pitchFamily="18" charset="0"/>
                          <a:cs typeface="Times New Roman" panose="02020603050405020304" pitchFamily="18" charset="0"/>
                        </a:rPr>
                        <a:t>ALUOp</a:t>
                      </a:r>
                      <a:endParaRPr kumimoji="0" lang="en-AU" sz="1600" b="1" i="0" u="none" strike="noStrike" cap="none" normalizeH="0" baseline="0">
                        <a:ln>
                          <a:noFill/>
                        </a:ln>
                        <a:solidFill>
                          <a:srgbClr val="0070C0"/>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Lệnh</a:t>
                      </a:r>
                      <a:endParaRPr kumimoji="0" lang="en-AU"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1" i="0" u="none" strike="noStrike" cap="none" normalizeH="0" baseline="0">
                          <a:ln>
                            <a:noFill/>
                          </a:ln>
                          <a:solidFill>
                            <a:srgbClr val="0070C0"/>
                          </a:solidFill>
                          <a:effectLst/>
                          <a:latin typeface="Times New Roman" panose="02020603050405020304" pitchFamily="18" charset="0"/>
                          <a:cs typeface="Times New Roman" panose="02020603050405020304" pitchFamily="18" charset="0"/>
                        </a:rPr>
                        <a:t>funct</a:t>
                      </a:r>
                      <a:endParaRPr kumimoji="0" lang="en-AU" sz="1600" b="1" i="0" u="none" strike="noStrike" cap="none" normalizeH="0" baseline="0">
                        <a:ln>
                          <a:noFill/>
                        </a:ln>
                        <a:solidFill>
                          <a:srgbClr val="0070C0"/>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Phép toán ALU</a:t>
                      </a:r>
                      <a:endParaRPr kumimoji="0" lang="en-AU"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1" i="0" u="none" strike="noStrike" cap="none" normalizeH="0" baseline="0">
                          <a:ln>
                            <a:noFill/>
                          </a:ln>
                          <a:solidFill>
                            <a:srgbClr val="FF0000"/>
                          </a:solidFill>
                          <a:effectLst/>
                          <a:latin typeface="Times New Roman" panose="02020603050405020304" pitchFamily="18" charset="0"/>
                          <a:cs typeface="Times New Roman" panose="02020603050405020304" pitchFamily="18" charset="0"/>
                        </a:rPr>
                        <a:t>ALU control</a:t>
                      </a:r>
                      <a:endParaRPr kumimoji="0" lang="en-AU" sz="1600" b="1" i="0" u="none" strike="noStrike" cap="none" normalizeH="0" baseline="0">
                        <a:ln>
                          <a:noFill/>
                        </a:ln>
                        <a:solidFill>
                          <a:srgbClr val="FF0000"/>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81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lw</a:t>
                      </a:r>
                      <a:endParaRPr kumimoji="0" lang="en-AU"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rgbClr val="0070C0"/>
                          </a:solidFill>
                          <a:effectLst/>
                          <a:latin typeface="Times New Roman" panose="02020603050405020304" pitchFamily="18" charset="0"/>
                          <a:cs typeface="Times New Roman" panose="02020603050405020304" pitchFamily="18" charset="0"/>
                        </a:rPr>
                        <a:t>00</a:t>
                      </a:r>
                      <a:endParaRPr kumimoji="0" lang="en-AU" sz="1600" b="0" i="0" u="none" strike="noStrike" cap="none" normalizeH="0" baseline="0">
                        <a:ln>
                          <a:noFill/>
                        </a:ln>
                        <a:solidFill>
                          <a:srgbClr val="0070C0"/>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Nạp word</a:t>
                      </a:r>
                      <a:endParaRPr kumimoji="0" lang="en-AU"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rgbClr val="0070C0"/>
                          </a:solidFill>
                          <a:effectLst/>
                          <a:latin typeface="Times New Roman" panose="02020603050405020304" pitchFamily="18" charset="0"/>
                          <a:cs typeface="Times New Roman" panose="02020603050405020304" pitchFamily="18" charset="0"/>
                        </a:rPr>
                        <a:t>XXXXXX</a:t>
                      </a:r>
                      <a:endParaRPr kumimoji="0" lang="en-AU" sz="1600" b="0" i="0" u="none" strike="noStrike" cap="none" normalizeH="0" baseline="0">
                        <a:ln>
                          <a:noFill/>
                        </a:ln>
                        <a:solidFill>
                          <a:srgbClr val="0070C0"/>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Cộng</a:t>
                      </a:r>
                      <a:endParaRPr kumimoji="0" lang="en-AU"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rgbClr val="FF0000"/>
                          </a:solidFill>
                          <a:effectLst/>
                          <a:latin typeface="Times New Roman" panose="02020603050405020304" pitchFamily="18" charset="0"/>
                          <a:cs typeface="Times New Roman" panose="02020603050405020304" pitchFamily="18" charset="0"/>
                        </a:rPr>
                        <a:t>0010</a:t>
                      </a:r>
                      <a:endParaRPr kumimoji="0" lang="en-AU" sz="1600" b="0" i="0" u="none" strike="noStrike" cap="none" normalizeH="0" baseline="0">
                        <a:ln>
                          <a:noFill/>
                        </a:ln>
                        <a:solidFill>
                          <a:srgbClr val="FF0000"/>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528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sw</a:t>
                      </a:r>
                      <a:endParaRPr kumimoji="0" lang="en-AU"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rgbClr val="0070C0"/>
                          </a:solidFill>
                          <a:effectLst/>
                          <a:latin typeface="Times New Roman" panose="02020603050405020304" pitchFamily="18" charset="0"/>
                          <a:cs typeface="Times New Roman" panose="02020603050405020304" pitchFamily="18" charset="0"/>
                        </a:rPr>
                        <a:t>00</a:t>
                      </a:r>
                      <a:endParaRPr kumimoji="0" lang="en-AU" sz="1600" b="0" i="0" u="none" strike="noStrike" cap="none" normalizeH="0" baseline="0">
                        <a:ln>
                          <a:noFill/>
                        </a:ln>
                        <a:solidFill>
                          <a:srgbClr val="0070C0"/>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Lưu word</a:t>
                      </a:r>
                      <a:endParaRPr kumimoji="0" lang="en-AU"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rgbClr val="0070C0"/>
                          </a:solidFill>
                          <a:effectLst/>
                          <a:latin typeface="Times New Roman" panose="02020603050405020304" pitchFamily="18" charset="0"/>
                          <a:cs typeface="Times New Roman" panose="02020603050405020304" pitchFamily="18" charset="0"/>
                        </a:rPr>
                        <a:t>XXXXXX</a:t>
                      </a:r>
                      <a:endParaRPr kumimoji="0" lang="en-AU" sz="1600" b="0" i="0" u="none" strike="noStrike" cap="none" normalizeH="0" baseline="0">
                        <a:ln>
                          <a:noFill/>
                        </a:ln>
                        <a:solidFill>
                          <a:srgbClr val="0070C0"/>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Cộng</a:t>
                      </a:r>
                      <a:endParaRPr kumimoji="0" lang="en-AU"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rgbClr val="FF0000"/>
                          </a:solidFill>
                          <a:effectLst/>
                          <a:latin typeface="Times New Roman" panose="02020603050405020304" pitchFamily="18" charset="0"/>
                          <a:cs typeface="Times New Roman" panose="02020603050405020304" pitchFamily="18" charset="0"/>
                        </a:rPr>
                        <a:t>0010</a:t>
                      </a:r>
                      <a:endParaRPr kumimoji="0" lang="en-AU" sz="1600" b="0" i="0" u="none" strike="noStrike" cap="none" normalizeH="0" baseline="0">
                        <a:ln>
                          <a:noFill/>
                        </a:ln>
                        <a:solidFill>
                          <a:srgbClr val="FF0000"/>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655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beq</a:t>
                      </a:r>
                      <a:endParaRPr kumimoji="0" lang="en-AU"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rgbClr val="0070C0"/>
                          </a:solidFill>
                          <a:effectLst/>
                          <a:latin typeface="Times New Roman" panose="02020603050405020304" pitchFamily="18" charset="0"/>
                          <a:cs typeface="Times New Roman" panose="02020603050405020304" pitchFamily="18" charset="0"/>
                        </a:rPr>
                        <a:t>01</a:t>
                      </a:r>
                      <a:endParaRPr kumimoji="0" lang="en-AU" sz="1600" b="0" i="0" u="none" strike="noStrike" cap="none" normalizeH="0" baseline="0">
                        <a:ln>
                          <a:noFill/>
                        </a:ln>
                        <a:solidFill>
                          <a:srgbClr val="0070C0"/>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Nhảy nếu bằng</a:t>
                      </a:r>
                      <a:endParaRPr kumimoji="0" lang="en-AU"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rgbClr val="0070C0"/>
                          </a:solidFill>
                          <a:effectLst/>
                          <a:latin typeface="Times New Roman" panose="02020603050405020304" pitchFamily="18" charset="0"/>
                          <a:cs typeface="Times New Roman" panose="02020603050405020304" pitchFamily="18" charset="0"/>
                        </a:rPr>
                        <a:t>XXXXXX</a:t>
                      </a:r>
                      <a:endParaRPr kumimoji="0" lang="en-AU" sz="1600" b="0" i="0" u="none" strike="noStrike" cap="none" normalizeH="0" baseline="0">
                        <a:ln>
                          <a:noFill/>
                        </a:ln>
                        <a:solidFill>
                          <a:srgbClr val="0070C0"/>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Trừ</a:t>
                      </a:r>
                      <a:endParaRPr kumimoji="0" lang="en-AU"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rgbClr val="FF0000"/>
                          </a:solidFill>
                          <a:effectLst/>
                          <a:latin typeface="Times New Roman" panose="02020603050405020304" pitchFamily="18" charset="0"/>
                          <a:cs typeface="Times New Roman" panose="02020603050405020304" pitchFamily="18" charset="0"/>
                        </a:rPr>
                        <a:t>0110</a:t>
                      </a:r>
                      <a:endParaRPr kumimoji="0" lang="en-AU" sz="1600" b="0" i="0" u="none" strike="noStrike" cap="none" normalizeH="0" baseline="0">
                        <a:ln>
                          <a:noFill/>
                        </a:ln>
                        <a:solidFill>
                          <a:srgbClr val="FF0000"/>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5280">
                <a:tc rowSpan="5">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Loại R</a:t>
                      </a:r>
                      <a:endParaRPr kumimoji="0" lang="en-AU"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rowSpan="5">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rgbClr val="0070C0"/>
                          </a:solidFill>
                          <a:effectLst/>
                          <a:latin typeface="Times New Roman" panose="02020603050405020304" pitchFamily="18" charset="0"/>
                          <a:cs typeface="Times New Roman" panose="02020603050405020304" pitchFamily="18" charset="0"/>
                        </a:rPr>
                        <a:t>10</a:t>
                      </a:r>
                      <a:endParaRPr kumimoji="0" lang="en-AU" sz="1600" b="0" i="0" u="none" strike="noStrike" cap="none" normalizeH="0" baseline="0">
                        <a:ln>
                          <a:noFill/>
                        </a:ln>
                        <a:solidFill>
                          <a:srgbClr val="0070C0"/>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Cộng</a:t>
                      </a:r>
                      <a:endParaRPr kumimoji="0" lang="en-AU"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rgbClr val="0070C0"/>
                          </a:solidFill>
                          <a:effectLst/>
                          <a:latin typeface="Times New Roman" panose="02020603050405020304" pitchFamily="18" charset="0"/>
                          <a:cs typeface="Times New Roman" panose="02020603050405020304" pitchFamily="18" charset="0"/>
                        </a:rPr>
                        <a:t>100000</a:t>
                      </a:r>
                      <a:endParaRPr kumimoji="0" lang="en-AU" sz="1600" b="0" i="0" u="none" strike="noStrike" cap="none" normalizeH="0" baseline="0">
                        <a:ln>
                          <a:noFill/>
                        </a:ln>
                        <a:solidFill>
                          <a:srgbClr val="0070C0"/>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Cộng</a:t>
                      </a:r>
                      <a:endParaRPr kumimoji="0" lang="en-AU"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rgbClr val="FF0000"/>
                          </a:solidFill>
                          <a:effectLst/>
                          <a:latin typeface="Times New Roman" panose="02020603050405020304" pitchFamily="18" charset="0"/>
                          <a:cs typeface="Times New Roman" panose="02020603050405020304" pitchFamily="18" charset="0"/>
                        </a:rPr>
                        <a:t>0010</a:t>
                      </a:r>
                      <a:endParaRPr kumimoji="0" lang="en-AU" sz="1600" b="0" i="0" u="none" strike="noStrike" cap="none" normalizeH="0" baseline="0">
                        <a:ln>
                          <a:noFill/>
                        </a:ln>
                        <a:solidFill>
                          <a:srgbClr val="FF0000"/>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36550">
                <a:tc vMerge="1">
                  <a:txBody>
                    <a:bodyPr/>
                    <a:lstStyle/>
                    <a:p>
                      <a:endParaRPr lang="en-US"/>
                    </a:p>
                  </a:txBody>
                  <a:tcPr/>
                </a:tc>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Trừ</a:t>
                      </a:r>
                      <a:endParaRPr kumimoji="0" lang="en-AU"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rgbClr val="0070C0"/>
                          </a:solidFill>
                          <a:effectLst/>
                          <a:latin typeface="Times New Roman" panose="02020603050405020304" pitchFamily="18" charset="0"/>
                          <a:cs typeface="Times New Roman" panose="02020603050405020304" pitchFamily="18" charset="0"/>
                        </a:rPr>
                        <a:t>100010</a:t>
                      </a:r>
                      <a:endParaRPr kumimoji="0" lang="en-AU" sz="1600" b="0" i="0" u="none" strike="noStrike" cap="none" normalizeH="0" baseline="0">
                        <a:ln>
                          <a:noFill/>
                        </a:ln>
                        <a:solidFill>
                          <a:srgbClr val="0070C0"/>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Trừ</a:t>
                      </a:r>
                      <a:endParaRPr kumimoji="0" lang="en-AU"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rgbClr val="FF0000"/>
                          </a:solidFill>
                          <a:effectLst/>
                          <a:latin typeface="Times New Roman" panose="02020603050405020304" pitchFamily="18" charset="0"/>
                          <a:cs typeface="Times New Roman" panose="02020603050405020304" pitchFamily="18" charset="0"/>
                        </a:rPr>
                        <a:t>0110</a:t>
                      </a:r>
                      <a:endParaRPr kumimoji="0" lang="en-AU" sz="1600" b="0" i="0" u="none" strike="noStrike" cap="none" normalizeH="0" baseline="0">
                        <a:ln>
                          <a:noFill/>
                        </a:ln>
                        <a:solidFill>
                          <a:srgbClr val="FF0000"/>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35280">
                <a:tc vMerge="1">
                  <a:txBody>
                    <a:bodyPr/>
                    <a:lstStyle/>
                    <a:p>
                      <a:endParaRPr lang="en-US"/>
                    </a:p>
                  </a:txBody>
                  <a:tcPr/>
                </a:tc>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AND</a:t>
                      </a:r>
                      <a:endParaRPr kumimoji="0" lang="en-AU"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rgbClr val="0070C0"/>
                          </a:solidFill>
                          <a:effectLst/>
                          <a:latin typeface="Times New Roman" panose="02020603050405020304" pitchFamily="18" charset="0"/>
                          <a:cs typeface="Times New Roman" panose="02020603050405020304" pitchFamily="18" charset="0"/>
                        </a:rPr>
                        <a:t>100100</a:t>
                      </a:r>
                      <a:endParaRPr kumimoji="0" lang="en-AU" sz="1600" b="0" i="0" u="none" strike="noStrike" cap="none" normalizeH="0" baseline="0">
                        <a:ln>
                          <a:noFill/>
                        </a:ln>
                        <a:solidFill>
                          <a:srgbClr val="0070C0"/>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AND</a:t>
                      </a:r>
                      <a:endParaRPr kumimoji="0" lang="en-AU"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rgbClr val="FF0000"/>
                          </a:solidFill>
                          <a:effectLst/>
                          <a:latin typeface="Times New Roman" panose="02020603050405020304" pitchFamily="18" charset="0"/>
                          <a:cs typeface="Times New Roman" panose="02020603050405020304" pitchFamily="18" charset="0"/>
                        </a:rPr>
                        <a:t>0000</a:t>
                      </a:r>
                      <a:endParaRPr kumimoji="0" lang="en-AU" sz="1600" b="0" i="0" u="none" strike="noStrike" cap="none" normalizeH="0" baseline="0">
                        <a:ln>
                          <a:noFill/>
                        </a:ln>
                        <a:solidFill>
                          <a:srgbClr val="FF0000"/>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38138">
                <a:tc vMerge="1">
                  <a:txBody>
                    <a:bodyPr/>
                    <a:lstStyle/>
                    <a:p>
                      <a:endParaRPr lang="en-US"/>
                    </a:p>
                  </a:txBody>
                  <a:tcPr/>
                </a:tc>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OR</a:t>
                      </a:r>
                      <a:endParaRPr kumimoji="0" lang="en-AU"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rgbClr val="0070C0"/>
                          </a:solidFill>
                          <a:effectLst/>
                          <a:latin typeface="Times New Roman" panose="02020603050405020304" pitchFamily="18" charset="0"/>
                          <a:cs typeface="Times New Roman" panose="02020603050405020304" pitchFamily="18" charset="0"/>
                        </a:rPr>
                        <a:t>100101</a:t>
                      </a:r>
                      <a:endParaRPr kumimoji="0" lang="en-AU" sz="1600" b="0" i="0" u="none" strike="noStrike" cap="none" normalizeH="0" baseline="0">
                        <a:ln>
                          <a:noFill/>
                        </a:ln>
                        <a:solidFill>
                          <a:srgbClr val="0070C0"/>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OR</a:t>
                      </a:r>
                      <a:endParaRPr kumimoji="0" lang="en-AU"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rgbClr val="FF0000"/>
                          </a:solidFill>
                          <a:effectLst/>
                          <a:latin typeface="Times New Roman" panose="02020603050405020304" pitchFamily="18" charset="0"/>
                          <a:cs typeface="Times New Roman" panose="02020603050405020304" pitchFamily="18" charset="0"/>
                        </a:rPr>
                        <a:t>0001</a:t>
                      </a:r>
                      <a:endParaRPr kumimoji="0" lang="en-AU" sz="1600" b="0" i="0" u="none" strike="noStrike" cap="none" normalizeH="0" baseline="0">
                        <a:ln>
                          <a:noFill/>
                        </a:ln>
                        <a:solidFill>
                          <a:srgbClr val="FF0000"/>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35280">
                <a:tc vMerge="1">
                  <a:txBody>
                    <a:bodyPr/>
                    <a:lstStyle/>
                    <a:p>
                      <a:endParaRPr lang="en-US"/>
                    </a:p>
                  </a:txBody>
                  <a:tcPr/>
                </a:tc>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Thiết lập nếu nhỏ hơn</a:t>
                      </a:r>
                      <a:endParaRPr kumimoji="0" lang="en-AU"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rgbClr val="0070C0"/>
                          </a:solidFill>
                          <a:effectLst/>
                          <a:latin typeface="Times New Roman" panose="02020603050405020304" pitchFamily="18" charset="0"/>
                          <a:cs typeface="Times New Roman" panose="02020603050405020304" pitchFamily="18" charset="0"/>
                        </a:rPr>
                        <a:t>101010</a:t>
                      </a:r>
                      <a:endParaRPr kumimoji="0" lang="en-AU" sz="1600" b="0" i="0" u="none" strike="noStrike" cap="none" normalizeH="0" baseline="0">
                        <a:ln>
                          <a:noFill/>
                        </a:ln>
                        <a:solidFill>
                          <a:srgbClr val="0070C0"/>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Thiết lập nếu nhỏ hơn</a:t>
                      </a:r>
                      <a:endParaRPr kumimoji="0" lang="en-AU"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rgbClr val="FF0000"/>
                          </a:solidFill>
                          <a:effectLst/>
                          <a:latin typeface="Times New Roman" panose="02020603050405020304" pitchFamily="18" charset="0"/>
                          <a:cs typeface="Times New Roman" panose="02020603050405020304" pitchFamily="18" charset="0"/>
                        </a:rPr>
                        <a:t>0111</a:t>
                      </a:r>
                      <a:endParaRPr kumimoji="0" lang="en-AU" sz="1600" b="0" i="0" u="none" strike="noStrike" cap="none" normalizeH="0" baseline="0">
                        <a:ln>
                          <a:noFill/>
                        </a:ln>
                        <a:solidFill>
                          <a:srgbClr val="FF0000"/>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185831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DC017-5C57-4809-9BC1-3B800A794ECB}"/>
              </a:ext>
            </a:extLst>
          </p:cNvPr>
          <p:cNvSpPr>
            <a:spLocks noGrp="1"/>
          </p:cNvSpPr>
          <p:nvPr>
            <p:ph type="title"/>
          </p:nvPr>
        </p:nvSpPr>
        <p:spPr/>
        <p:txBody>
          <a:bodyPr/>
          <a:lstStyle/>
          <a:p>
            <a:r>
              <a:rPr lang="en-US"/>
              <a:t>5. Khối điều khiển (6/6) - Control</a:t>
            </a:r>
          </a:p>
        </p:txBody>
      </p:sp>
      <p:graphicFrame>
        <p:nvGraphicFramePr>
          <p:cNvPr id="5" name="Table 5">
            <a:extLst>
              <a:ext uri="{FF2B5EF4-FFF2-40B4-BE49-F238E27FC236}">
                <a16:creationId xmlns:a16="http://schemas.microsoft.com/office/drawing/2014/main" id="{D0F9E077-0060-423E-98C1-4E7715CA8331}"/>
              </a:ext>
            </a:extLst>
          </p:cNvPr>
          <p:cNvGraphicFramePr>
            <a:graphicFrameLocks noGrp="1"/>
          </p:cNvGraphicFramePr>
          <p:nvPr>
            <p:ph idx="1"/>
            <p:extLst>
              <p:ext uri="{D42A27DB-BD31-4B8C-83A1-F6EECF244321}">
                <p14:modId xmlns:p14="http://schemas.microsoft.com/office/powerpoint/2010/main" val="718495133"/>
              </p:ext>
            </p:extLst>
          </p:nvPr>
        </p:nvGraphicFramePr>
        <p:xfrm>
          <a:off x="1028701" y="3429000"/>
          <a:ext cx="10160000" cy="1854200"/>
        </p:xfrm>
        <a:graphic>
          <a:graphicData uri="http://schemas.openxmlformats.org/drawingml/2006/table">
            <a:tbl>
              <a:tblPr firstRow="1" bandRow="1">
                <a:tableStyleId>{5940675A-B579-460E-94D1-54222C63F5DA}</a:tableStyleId>
              </a:tblPr>
              <a:tblGrid>
                <a:gridCol w="1270000">
                  <a:extLst>
                    <a:ext uri="{9D8B030D-6E8A-4147-A177-3AD203B41FA5}">
                      <a16:colId xmlns:a16="http://schemas.microsoft.com/office/drawing/2014/main" val="3105768248"/>
                    </a:ext>
                  </a:extLst>
                </a:gridCol>
                <a:gridCol w="1270000">
                  <a:extLst>
                    <a:ext uri="{9D8B030D-6E8A-4147-A177-3AD203B41FA5}">
                      <a16:colId xmlns:a16="http://schemas.microsoft.com/office/drawing/2014/main" val="696829197"/>
                    </a:ext>
                  </a:extLst>
                </a:gridCol>
                <a:gridCol w="1270000">
                  <a:extLst>
                    <a:ext uri="{9D8B030D-6E8A-4147-A177-3AD203B41FA5}">
                      <a16:colId xmlns:a16="http://schemas.microsoft.com/office/drawing/2014/main" val="1564834344"/>
                    </a:ext>
                  </a:extLst>
                </a:gridCol>
                <a:gridCol w="1270000">
                  <a:extLst>
                    <a:ext uri="{9D8B030D-6E8A-4147-A177-3AD203B41FA5}">
                      <a16:colId xmlns:a16="http://schemas.microsoft.com/office/drawing/2014/main" val="1756397267"/>
                    </a:ext>
                  </a:extLst>
                </a:gridCol>
                <a:gridCol w="1270000">
                  <a:extLst>
                    <a:ext uri="{9D8B030D-6E8A-4147-A177-3AD203B41FA5}">
                      <a16:colId xmlns:a16="http://schemas.microsoft.com/office/drawing/2014/main" val="2542683934"/>
                    </a:ext>
                  </a:extLst>
                </a:gridCol>
                <a:gridCol w="1270000">
                  <a:extLst>
                    <a:ext uri="{9D8B030D-6E8A-4147-A177-3AD203B41FA5}">
                      <a16:colId xmlns:a16="http://schemas.microsoft.com/office/drawing/2014/main" val="243823175"/>
                    </a:ext>
                  </a:extLst>
                </a:gridCol>
                <a:gridCol w="1270000">
                  <a:extLst>
                    <a:ext uri="{9D8B030D-6E8A-4147-A177-3AD203B41FA5}">
                      <a16:colId xmlns:a16="http://schemas.microsoft.com/office/drawing/2014/main" val="2720980011"/>
                    </a:ext>
                  </a:extLst>
                </a:gridCol>
                <a:gridCol w="1270000">
                  <a:extLst>
                    <a:ext uri="{9D8B030D-6E8A-4147-A177-3AD203B41FA5}">
                      <a16:colId xmlns:a16="http://schemas.microsoft.com/office/drawing/2014/main" val="2668820692"/>
                    </a:ext>
                  </a:extLst>
                </a:gridCol>
              </a:tblGrid>
              <a:tr h="37084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opcode</a:t>
                      </a:r>
                      <a:endParaRPr kumimoji="0" lang="en-AU"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tc>
                <a:tc>
                  <a:txBody>
                    <a:bodyPr/>
                    <a:lstStyle/>
                    <a:p>
                      <a:pPr algn="ctr"/>
                      <a:r>
                        <a:rPr lang="en-US" sz="1600">
                          <a:solidFill>
                            <a:schemeClr val="tx1"/>
                          </a:solidFill>
                          <a:latin typeface="Times New Roman" panose="02020603050405020304" pitchFamily="18" charset="0"/>
                          <a:cs typeface="Times New Roman" panose="02020603050405020304" pitchFamily="18" charset="0"/>
                        </a:rPr>
                        <a:t>RegWrite</a:t>
                      </a:r>
                    </a:p>
                  </a:txBody>
                  <a:tcPr/>
                </a:tc>
                <a:tc>
                  <a:txBody>
                    <a:bodyPr/>
                    <a:lstStyle/>
                    <a:p>
                      <a:pPr algn="ctr"/>
                      <a:r>
                        <a:rPr lang="en-US" sz="1600">
                          <a:solidFill>
                            <a:schemeClr val="tx1"/>
                          </a:solidFill>
                          <a:latin typeface="Times New Roman" panose="02020603050405020304" pitchFamily="18" charset="0"/>
                          <a:cs typeface="Times New Roman" panose="02020603050405020304" pitchFamily="18" charset="0"/>
                        </a:rPr>
                        <a:t>ALUSrc</a:t>
                      </a:r>
                    </a:p>
                  </a:txBody>
                  <a:tcPr/>
                </a:tc>
                <a:tc>
                  <a:txBody>
                    <a:bodyPr/>
                    <a:lstStyle/>
                    <a:p>
                      <a:pPr algn="ctr"/>
                      <a:r>
                        <a:rPr lang="en-US" sz="1600">
                          <a:solidFill>
                            <a:schemeClr val="tx1"/>
                          </a:solidFill>
                          <a:latin typeface="Times New Roman" panose="02020603050405020304" pitchFamily="18" charset="0"/>
                          <a:cs typeface="Times New Roman" panose="02020603050405020304" pitchFamily="18" charset="0"/>
                        </a:rPr>
                        <a:t>ALUOp</a:t>
                      </a:r>
                    </a:p>
                  </a:txBody>
                  <a:tcPr/>
                </a:tc>
                <a:tc>
                  <a:txBody>
                    <a:bodyPr/>
                    <a:lstStyle/>
                    <a:p>
                      <a:pPr algn="ctr"/>
                      <a:r>
                        <a:rPr lang="en-US" sz="1600">
                          <a:solidFill>
                            <a:schemeClr val="tx1"/>
                          </a:solidFill>
                          <a:latin typeface="Times New Roman" panose="02020603050405020304" pitchFamily="18" charset="0"/>
                          <a:cs typeface="Times New Roman" panose="02020603050405020304" pitchFamily="18" charset="0"/>
                        </a:rPr>
                        <a:t>MemWrite</a:t>
                      </a:r>
                    </a:p>
                  </a:txBody>
                  <a:tcPr/>
                </a:tc>
                <a:tc>
                  <a:txBody>
                    <a:bodyPr/>
                    <a:lstStyle/>
                    <a:p>
                      <a:pPr algn="ctr"/>
                      <a:r>
                        <a:rPr lang="en-US" sz="1600">
                          <a:solidFill>
                            <a:schemeClr val="tx1"/>
                          </a:solidFill>
                          <a:latin typeface="Times New Roman" panose="02020603050405020304" pitchFamily="18" charset="0"/>
                          <a:cs typeface="Times New Roman" panose="02020603050405020304" pitchFamily="18" charset="0"/>
                        </a:rPr>
                        <a:t>MemRead</a:t>
                      </a:r>
                    </a:p>
                  </a:txBody>
                  <a:tcPr/>
                </a:tc>
                <a:tc>
                  <a:txBody>
                    <a:bodyPr/>
                    <a:lstStyle/>
                    <a:p>
                      <a:pPr algn="ctr"/>
                      <a:r>
                        <a:rPr lang="en-US" sz="1600">
                          <a:solidFill>
                            <a:schemeClr val="tx1"/>
                          </a:solidFill>
                          <a:latin typeface="Times New Roman" panose="02020603050405020304" pitchFamily="18" charset="0"/>
                          <a:cs typeface="Times New Roman" panose="02020603050405020304" pitchFamily="18" charset="0"/>
                        </a:rPr>
                        <a:t>MemtoReg</a:t>
                      </a:r>
                    </a:p>
                  </a:txBody>
                  <a:tcPr/>
                </a:tc>
                <a:tc>
                  <a:txBody>
                    <a:bodyPr/>
                    <a:lstStyle/>
                    <a:p>
                      <a:pPr algn="ctr"/>
                      <a:r>
                        <a:rPr lang="en-US" sz="1600">
                          <a:solidFill>
                            <a:schemeClr val="tx1"/>
                          </a:solidFill>
                          <a:latin typeface="Times New Roman" panose="02020603050405020304" pitchFamily="18" charset="0"/>
                          <a:cs typeface="Times New Roman" panose="02020603050405020304" pitchFamily="18" charset="0"/>
                        </a:rPr>
                        <a:t>Branch</a:t>
                      </a:r>
                    </a:p>
                  </a:txBody>
                  <a:tcPr/>
                </a:tc>
                <a:extLst>
                  <a:ext uri="{0D108BD9-81ED-4DB2-BD59-A6C34878D82A}">
                    <a16:rowId xmlns:a16="http://schemas.microsoft.com/office/drawing/2014/main" val="1652290017"/>
                  </a:ext>
                </a:extLst>
              </a:tr>
              <a:tr h="37084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lw</a:t>
                      </a:r>
                      <a:endParaRPr kumimoji="0" lang="en-AU"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tc>
                <a:tc>
                  <a:txBody>
                    <a:bodyPr/>
                    <a:lstStyle/>
                    <a:p>
                      <a:pPr algn="ctr"/>
                      <a:r>
                        <a:rPr lang="en-US" sz="1600">
                          <a:solidFill>
                            <a:schemeClr val="tx1"/>
                          </a:solidFill>
                          <a:latin typeface="Times New Roman" panose="02020603050405020304" pitchFamily="18" charset="0"/>
                          <a:cs typeface="Times New Roman" panose="02020603050405020304" pitchFamily="18" charset="0"/>
                        </a:rPr>
                        <a:t>1</a:t>
                      </a:r>
                    </a:p>
                  </a:txBody>
                  <a:tcPr/>
                </a:tc>
                <a:tc>
                  <a:txBody>
                    <a:bodyPr/>
                    <a:lstStyle/>
                    <a:p>
                      <a:pPr algn="ctr"/>
                      <a:r>
                        <a:rPr lang="en-US" sz="1600">
                          <a:solidFill>
                            <a:schemeClr val="tx1"/>
                          </a:solidFill>
                          <a:latin typeface="Times New Roman" panose="02020603050405020304" pitchFamily="18" charset="0"/>
                          <a:cs typeface="Times New Roman" panose="02020603050405020304" pitchFamily="18" charset="0"/>
                        </a:rPr>
                        <a:t>1</a:t>
                      </a:r>
                    </a:p>
                  </a:txBody>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00</a:t>
                      </a:r>
                      <a:endParaRPr kumimoji="0" lang="en-AU"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tc>
                <a:tc>
                  <a:txBody>
                    <a:bodyPr/>
                    <a:lstStyle/>
                    <a:p>
                      <a:pPr algn="ctr"/>
                      <a:r>
                        <a:rPr lang="en-US" sz="1600">
                          <a:solidFill>
                            <a:schemeClr val="tx1"/>
                          </a:solidFill>
                          <a:latin typeface="Times New Roman" panose="02020603050405020304" pitchFamily="18" charset="0"/>
                          <a:cs typeface="Times New Roman" panose="02020603050405020304" pitchFamily="18" charset="0"/>
                        </a:rPr>
                        <a:t>0</a:t>
                      </a:r>
                    </a:p>
                  </a:txBody>
                  <a:tcPr/>
                </a:tc>
                <a:tc>
                  <a:txBody>
                    <a:bodyPr/>
                    <a:lstStyle/>
                    <a:p>
                      <a:pPr algn="ctr"/>
                      <a:r>
                        <a:rPr lang="en-US" sz="1600">
                          <a:solidFill>
                            <a:schemeClr val="tx1"/>
                          </a:solidFill>
                          <a:latin typeface="Times New Roman" panose="02020603050405020304" pitchFamily="18" charset="0"/>
                          <a:cs typeface="Times New Roman" panose="02020603050405020304" pitchFamily="18" charset="0"/>
                        </a:rPr>
                        <a:t>1</a:t>
                      </a:r>
                    </a:p>
                  </a:txBody>
                  <a:tcPr/>
                </a:tc>
                <a:tc>
                  <a:txBody>
                    <a:bodyPr/>
                    <a:lstStyle/>
                    <a:p>
                      <a:pPr algn="ctr"/>
                      <a:r>
                        <a:rPr lang="en-US" sz="1600">
                          <a:solidFill>
                            <a:schemeClr val="tx1"/>
                          </a:solidFill>
                          <a:latin typeface="Times New Roman" panose="02020603050405020304" pitchFamily="18" charset="0"/>
                          <a:cs typeface="Times New Roman" panose="02020603050405020304" pitchFamily="18" charset="0"/>
                        </a:rPr>
                        <a:t>1</a:t>
                      </a:r>
                    </a:p>
                  </a:txBody>
                  <a:tcPr/>
                </a:tc>
                <a:tc>
                  <a:txBody>
                    <a:bodyPr/>
                    <a:lstStyle/>
                    <a:p>
                      <a:pPr algn="ctr"/>
                      <a:r>
                        <a:rPr lang="en-US" sz="1600">
                          <a:solidFill>
                            <a:schemeClr val="tx1"/>
                          </a:solidFill>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val="3999144564"/>
                  </a:ext>
                </a:extLst>
              </a:tr>
              <a:tr h="37084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sw</a:t>
                      </a:r>
                      <a:endParaRPr kumimoji="0" lang="en-AU"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tc>
                <a:tc>
                  <a:txBody>
                    <a:bodyPr/>
                    <a:lstStyle/>
                    <a:p>
                      <a:pPr algn="ctr"/>
                      <a:r>
                        <a:rPr lang="en-US" sz="1600">
                          <a:solidFill>
                            <a:schemeClr val="tx1"/>
                          </a:solidFill>
                          <a:latin typeface="Times New Roman" panose="02020603050405020304" pitchFamily="18" charset="0"/>
                          <a:cs typeface="Times New Roman" panose="02020603050405020304" pitchFamily="18" charset="0"/>
                        </a:rPr>
                        <a:t>0</a:t>
                      </a:r>
                    </a:p>
                  </a:txBody>
                  <a:tcPr/>
                </a:tc>
                <a:tc>
                  <a:txBody>
                    <a:bodyPr/>
                    <a:lstStyle/>
                    <a:p>
                      <a:pPr algn="ctr"/>
                      <a:r>
                        <a:rPr lang="en-US" sz="1600">
                          <a:solidFill>
                            <a:schemeClr val="tx1"/>
                          </a:solidFill>
                          <a:latin typeface="Times New Roman" panose="02020603050405020304" pitchFamily="18" charset="0"/>
                          <a:cs typeface="Times New Roman" panose="02020603050405020304" pitchFamily="18" charset="0"/>
                        </a:rPr>
                        <a:t>1</a:t>
                      </a:r>
                    </a:p>
                  </a:txBody>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00</a:t>
                      </a:r>
                      <a:endParaRPr kumimoji="0" lang="en-AU"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tc>
                <a:tc>
                  <a:txBody>
                    <a:bodyPr/>
                    <a:lstStyle/>
                    <a:p>
                      <a:pPr algn="ctr"/>
                      <a:r>
                        <a:rPr lang="en-US" sz="1600">
                          <a:solidFill>
                            <a:schemeClr val="tx1"/>
                          </a:solidFill>
                          <a:latin typeface="Times New Roman" panose="02020603050405020304" pitchFamily="18" charset="0"/>
                          <a:cs typeface="Times New Roman" panose="02020603050405020304" pitchFamily="18" charset="0"/>
                        </a:rPr>
                        <a:t>1</a:t>
                      </a:r>
                    </a:p>
                  </a:txBody>
                  <a:tcPr/>
                </a:tc>
                <a:tc>
                  <a:txBody>
                    <a:bodyPr/>
                    <a:lstStyle/>
                    <a:p>
                      <a:pPr algn="ctr"/>
                      <a:r>
                        <a:rPr lang="en-US" sz="1600">
                          <a:solidFill>
                            <a:schemeClr val="tx1"/>
                          </a:solidFill>
                          <a:latin typeface="Times New Roman" panose="02020603050405020304" pitchFamily="18" charset="0"/>
                          <a:cs typeface="Times New Roman" panose="02020603050405020304" pitchFamily="18" charset="0"/>
                        </a:rPr>
                        <a:t>0</a:t>
                      </a:r>
                    </a:p>
                  </a:txBody>
                  <a:tcPr/>
                </a:tc>
                <a:tc>
                  <a:txBody>
                    <a:bodyPr/>
                    <a:lstStyle/>
                    <a:p>
                      <a:pPr algn="ctr"/>
                      <a:r>
                        <a:rPr lang="en-US" sz="1600">
                          <a:solidFill>
                            <a:schemeClr val="tx1"/>
                          </a:solidFill>
                          <a:latin typeface="Times New Roman" panose="02020603050405020304" pitchFamily="18" charset="0"/>
                          <a:cs typeface="Times New Roman" panose="02020603050405020304" pitchFamily="18" charset="0"/>
                        </a:rPr>
                        <a:t>X</a:t>
                      </a:r>
                    </a:p>
                  </a:txBody>
                  <a:tcPr/>
                </a:tc>
                <a:tc>
                  <a:txBody>
                    <a:bodyPr/>
                    <a:lstStyle/>
                    <a:p>
                      <a:pPr algn="ctr"/>
                      <a:r>
                        <a:rPr lang="en-US" sz="1600">
                          <a:solidFill>
                            <a:schemeClr val="tx1"/>
                          </a:solidFill>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val="2170272233"/>
                  </a:ext>
                </a:extLst>
              </a:tr>
              <a:tr h="37084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beq</a:t>
                      </a:r>
                      <a:endParaRPr kumimoji="0" lang="en-AU"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tc>
                <a:tc>
                  <a:txBody>
                    <a:bodyPr/>
                    <a:lstStyle/>
                    <a:p>
                      <a:pPr algn="ctr"/>
                      <a:r>
                        <a:rPr lang="en-US" sz="1600">
                          <a:solidFill>
                            <a:schemeClr val="tx1"/>
                          </a:solidFill>
                          <a:latin typeface="Times New Roman" panose="02020603050405020304" pitchFamily="18" charset="0"/>
                          <a:cs typeface="Times New Roman" panose="02020603050405020304" pitchFamily="18" charset="0"/>
                        </a:rPr>
                        <a:t>0</a:t>
                      </a:r>
                    </a:p>
                  </a:txBody>
                  <a:tcPr/>
                </a:tc>
                <a:tc>
                  <a:txBody>
                    <a:bodyPr/>
                    <a:lstStyle/>
                    <a:p>
                      <a:pPr algn="ctr"/>
                      <a:r>
                        <a:rPr lang="en-US" sz="1600">
                          <a:solidFill>
                            <a:schemeClr val="tx1"/>
                          </a:solidFill>
                          <a:latin typeface="Times New Roman" panose="02020603050405020304" pitchFamily="18" charset="0"/>
                          <a:cs typeface="Times New Roman" panose="02020603050405020304" pitchFamily="18" charset="0"/>
                        </a:rPr>
                        <a:t>0</a:t>
                      </a:r>
                    </a:p>
                  </a:txBody>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01</a:t>
                      </a:r>
                      <a:endParaRPr kumimoji="0" lang="en-AU"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tc>
                <a:tc>
                  <a:txBody>
                    <a:bodyPr/>
                    <a:lstStyle/>
                    <a:p>
                      <a:pPr algn="ctr"/>
                      <a:r>
                        <a:rPr lang="en-US" sz="1600">
                          <a:solidFill>
                            <a:schemeClr val="tx1"/>
                          </a:solidFill>
                          <a:latin typeface="Times New Roman" panose="02020603050405020304" pitchFamily="18" charset="0"/>
                          <a:cs typeface="Times New Roman" panose="02020603050405020304" pitchFamily="18" charset="0"/>
                        </a:rPr>
                        <a:t>0</a:t>
                      </a:r>
                    </a:p>
                  </a:txBody>
                  <a:tcPr/>
                </a:tc>
                <a:tc>
                  <a:txBody>
                    <a:bodyPr/>
                    <a:lstStyle/>
                    <a:p>
                      <a:pPr algn="ctr"/>
                      <a:r>
                        <a:rPr lang="en-US" sz="1600">
                          <a:solidFill>
                            <a:schemeClr val="tx1"/>
                          </a:solidFill>
                          <a:latin typeface="Times New Roman" panose="02020603050405020304" pitchFamily="18" charset="0"/>
                          <a:cs typeface="Times New Roman" panose="02020603050405020304" pitchFamily="18" charset="0"/>
                        </a:rPr>
                        <a:t>0</a:t>
                      </a:r>
                    </a:p>
                  </a:txBody>
                  <a:tcPr/>
                </a:tc>
                <a:tc>
                  <a:txBody>
                    <a:bodyPr/>
                    <a:lstStyle/>
                    <a:p>
                      <a:pPr algn="ctr"/>
                      <a:r>
                        <a:rPr lang="en-US" sz="1600">
                          <a:solidFill>
                            <a:schemeClr val="tx1"/>
                          </a:solidFill>
                          <a:latin typeface="Times New Roman" panose="02020603050405020304" pitchFamily="18" charset="0"/>
                          <a:cs typeface="Times New Roman" panose="02020603050405020304" pitchFamily="18" charset="0"/>
                        </a:rPr>
                        <a:t>X</a:t>
                      </a:r>
                    </a:p>
                  </a:txBody>
                  <a:tcPr/>
                </a:tc>
                <a:tc>
                  <a:txBody>
                    <a:bodyPr/>
                    <a:lstStyle/>
                    <a:p>
                      <a:pPr algn="ctr"/>
                      <a:r>
                        <a:rPr lang="en-US" sz="1600">
                          <a:solidFill>
                            <a:schemeClr val="tx1"/>
                          </a:solidFill>
                          <a:latin typeface="Times New Roman" panose="02020603050405020304" pitchFamily="18" charset="0"/>
                          <a:cs typeface="Times New Roman" panose="02020603050405020304" pitchFamily="18" charset="0"/>
                        </a:rPr>
                        <a:t>1</a:t>
                      </a:r>
                    </a:p>
                  </a:txBody>
                  <a:tcPr/>
                </a:tc>
                <a:extLst>
                  <a:ext uri="{0D108BD9-81ED-4DB2-BD59-A6C34878D82A}">
                    <a16:rowId xmlns:a16="http://schemas.microsoft.com/office/drawing/2014/main" val="103297699"/>
                  </a:ext>
                </a:extLst>
              </a:tr>
              <a:tr h="370840">
                <a:tc>
                  <a:txBody>
                    <a:bodyPr/>
                    <a:lstStyle/>
                    <a:p>
                      <a:pPr algn="ctr"/>
                      <a:r>
                        <a:rPr lang="en-US" sz="1600">
                          <a:solidFill>
                            <a:schemeClr val="tx1"/>
                          </a:solidFill>
                          <a:latin typeface="Times New Roman" panose="02020603050405020304" pitchFamily="18" charset="0"/>
                          <a:cs typeface="Times New Roman" panose="02020603050405020304" pitchFamily="18" charset="0"/>
                        </a:rPr>
                        <a:t>Loại R</a:t>
                      </a:r>
                    </a:p>
                  </a:txBody>
                  <a:tcPr/>
                </a:tc>
                <a:tc>
                  <a:txBody>
                    <a:bodyPr/>
                    <a:lstStyle/>
                    <a:p>
                      <a:pPr algn="ctr"/>
                      <a:r>
                        <a:rPr lang="en-US" sz="1600">
                          <a:solidFill>
                            <a:schemeClr val="tx1"/>
                          </a:solidFill>
                          <a:latin typeface="Times New Roman" panose="02020603050405020304" pitchFamily="18" charset="0"/>
                          <a:cs typeface="Times New Roman" panose="02020603050405020304" pitchFamily="18" charset="0"/>
                        </a:rPr>
                        <a:t>1</a:t>
                      </a:r>
                    </a:p>
                  </a:txBody>
                  <a:tcPr/>
                </a:tc>
                <a:tc>
                  <a:txBody>
                    <a:bodyPr/>
                    <a:lstStyle/>
                    <a:p>
                      <a:pPr algn="ctr"/>
                      <a:r>
                        <a:rPr lang="en-US" sz="1600">
                          <a:solidFill>
                            <a:schemeClr val="tx1"/>
                          </a:solidFill>
                          <a:latin typeface="Times New Roman" panose="02020603050405020304" pitchFamily="18" charset="0"/>
                          <a:cs typeface="Times New Roman" panose="02020603050405020304" pitchFamily="18" charset="0"/>
                        </a:rPr>
                        <a:t>0</a:t>
                      </a:r>
                    </a:p>
                  </a:txBody>
                  <a:tcPr/>
                </a:tc>
                <a:tc>
                  <a:txBody>
                    <a:bodyPr/>
                    <a:lstStyle/>
                    <a:p>
                      <a:pPr algn="ctr"/>
                      <a:r>
                        <a:rPr lang="en-US" sz="1600">
                          <a:solidFill>
                            <a:schemeClr val="tx1"/>
                          </a:solidFill>
                          <a:latin typeface="Times New Roman" panose="02020603050405020304" pitchFamily="18" charset="0"/>
                          <a:cs typeface="Times New Roman" panose="02020603050405020304" pitchFamily="18" charset="0"/>
                        </a:rPr>
                        <a:t>10</a:t>
                      </a:r>
                    </a:p>
                  </a:txBody>
                  <a:tcPr/>
                </a:tc>
                <a:tc>
                  <a:txBody>
                    <a:bodyPr/>
                    <a:lstStyle/>
                    <a:p>
                      <a:pPr algn="ctr"/>
                      <a:r>
                        <a:rPr lang="en-US" sz="1600">
                          <a:solidFill>
                            <a:schemeClr val="tx1"/>
                          </a:solidFill>
                          <a:latin typeface="Times New Roman" panose="02020603050405020304" pitchFamily="18" charset="0"/>
                          <a:cs typeface="Times New Roman" panose="02020603050405020304" pitchFamily="18" charset="0"/>
                        </a:rPr>
                        <a:t>0</a:t>
                      </a:r>
                    </a:p>
                  </a:txBody>
                  <a:tcPr/>
                </a:tc>
                <a:tc>
                  <a:txBody>
                    <a:bodyPr/>
                    <a:lstStyle/>
                    <a:p>
                      <a:pPr algn="ctr"/>
                      <a:r>
                        <a:rPr lang="en-US" sz="1600">
                          <a:solidFill>
                            <a:schemeClr val="tx1"/>
                          </a:solidFill>
                          <a:latin typeface="Times New Roman" panose="02020603050405020304" pitchFamily="18" charset="0"/>
                          <a:cs typeface="Times New Roman" panose="02020603050405020304" pitchFamily="18" charset="0"/>
                        </a:rPr>
                        <a:t>0</a:t>
                      </a:r>
                    </a:p>
                  </a:txBody>
                  <a:tcPr/>
                </a:tc>
                <a:tc>
                  <a:txBody>
                    <a:bodyPr/>
                    <a:lstStyle/>
                    <a:p>
                      <a:pPr algn="ctr"/>
                      <a:r>
                        <a:rPr lang="en-US" sz="1600">
                          <a:solidFill>
                            <a:schemeClr val="tx1"/>
                          </a:solidFill>
                          <a:latin typeface="Times New Roman" panose="02020603050405020304" pitchFamily="18" charset="0"/>
                          <a:cs typeface="Times New Roman" panose="02020603050405020304" pitchFamily="18" charset="0"/>
                        </a:rPr>
                        <a:t>0</a:t>
                      </a:r>
                    </a:p>
                  </a:txBody>
                  <a:tcPr/>
                </a:tc>
                <a:tc>
                  <a:txBody>
                    <a:bodyPr/>
                    <a:lstStyle/>
                    <a:p>
                      <a:pPr algn="ctr"/>
                      <a:r>
                        <a:rPr lang="en-US" sz="1600">
                          <a:solidFill>
                            <a:schemeClr val="tx1"/>
                          </a:solidFill>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val="3326249638"/>
                  </a:ext>
                </a:extLst>
              </a:tr>
            </a:tbl>
          </a:graphicData>
        </a:graphic>
      </p:graphicFrame>
      <p:sp>
        <p:nvSpPr>
          <p:cNvPr id="4" name="Slide Number Placeholder 3">
            <a:extLst>
              <a:ext uri="{FF2B5EF4-FFF2-40B4-BE49-F238E27FC236}">
                <a16:creationId xmlns:a16="http://schemas.microsoft.com/office/drawing/2014/main" id="{D1F507F5-F2A0-4C85-B3FC-7D936C853B30}"/>
              </a:ext>
            </a:extLst>
          </p:cNvPr>
          <p:cNvSpPr>
            <a:spLocks noGrp="1"/>
          </p:cNvSpPr>
          <p:nvPr>
            <p:ph type="sldNum" sz="quarter" idx="12"/>
          </p:nvPr>
        </p:nvSpPr>
        <p:spPr/>
        <p:txBody>
          <a:bodyPr/>
          <a:lstStyle/>
          <a:p>
            <a:fld id="{3C3C09BB-C7E7-4454-851F-EF8D770487CA}" type="slidenum">
              <a:rPr lang="en-US" smtClean="0"/>
              <a:pPr/>
              <a:t>25</a:t>
            </a:fld>
            <a:endParaRPr lang="en-US"/>
          </a:p>
        </p:txBody>
      </p:sp>
      <p:sp>
        <p:nvSpPr>
          <p:cNvPr id="6" name="Content Placeholder 2">
            <a:extLst>
              <a:ext uri="{FF2B5EF4-FFF2-40B4-BE49-F238E27FC236}">
                <a16:creationId xmlns:a16="http://schemas.microsoft.com/office/drawing/2014/main" id="{8CFF1996-CE75-4916-ADC8-32B6D3EF0466}"/>
              </a:ext>
            </a:extLst>
          </p:cNvPr>
          <p:cNvSpPr txBox="1">
            <a:spLocks/>
          </p:cNvSpPr>
          <p:nvPr/>
        </p:nvSpPr>
        <p:spPr>
          <a:xfrm>
            <a:off x="393700" y="1825625"/>
            <a:ext cx="114300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Wingdings" panose="05000000000000000000" pitchFamily="2" charset="2"/>
              <a:buChar char="Ø"/>
              <a:defRPr sz="28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Wingdings" panose="05000000000000000000" pitchFamily="2" charset="2"/>
              <a:buChar char="ü"/>
              <a:defRPr sz="24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Khối điều khiển (Control) một mạch tổ hợp điều khiển datapath hoạt động có bảng chân trị sau:</a:t>
            </a:r>
          </a:p>
        </p:txBody>
      </p:sp>
    </p:spTree>
    <p:extLst>
      <p:ext uri="{BB962C8B-B14F-4D97-AF65-F5344CB8AC3E}">
        <p14:creationId xmlns:p14="http://schemas.microsoft.com/office/powerpoint/2010/main" val="29723155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A52B6-408F-46AC-BB07-17E67D477ED1}"/>
              </a:ext>
            </a:extLst>
          </p:cNvPr>
          <p:cNvSpPr>
            <a:spLocks noGrp="1"/>
          </p:cNvSpPr>
          <p:nvPr>
            <p:ph type="title"/>
          </p:nvPr>
        </p:nvSpPr>
        <p:spPr/>
        <p:txBody>
          <a:bodyPr/>
          <a:lstStyle/>
          <a:p>
            <a:r>
              <a:rPr lang="en-US" dirty="0" err="1"/>
              <a:t>Nội</a:t>
            </a:r>
            <a:r>
              <a:rPr lang="en-US" dirty="0"/>
              <a:t> dung</a:t>
            </a:r>
          </a:p>
        </p:txBody>
      </p:sp>
      <p:sp>
        <p:nvSpPr>
          <p:cNvPr id="3" name="Content Placeholder 2">
            <a:extLst>
              <a:ext uri="{FF2B5EF4-FFF2-40B4-BE49-F238E27FC236}">
                <a16:creationId xmlns:a16="http://schemas.microsoft.com/office/drawing/2014/main" id="{56ADA225-9FEB-4FA7-93F5-A43FC25A7BEC}"/>
              </a:ext>
            </a:extLst>
          </p:cNvPr>
          <p:cNvSpPr>
            <a:spLocks noGrp="1"/>
          </p:cNvSpPr>
          <p:nvPr>
            <p:ph idx="1"/>
          </p:nvPr>
        </p:nvSpPr>
        <p:spPr>
          <a:xfrm>
            <a:off x="4520485" y="1690688"/>
            <a:ext cx="7303214" cy="4665661"/>
          </a:xfrm>
        </p:spPr>
        <p:txBody>
          <a:bodyPr>
            <a:normAutofit/>
          </a:bodyPr>
          <a:lstStyle/>
          <a:p>
            <a:pPr marL="514350" indent="-514350">
              <a:buFont typeface="+mj-lt"/>
              <a:buAutoNum type="arabicPeriod"/>
            </a:pPr>
            <a:r>
              <a:rPr lang="en-US" dirty="0" err="1">
                <a:solidFill>
                  <a:schemeClr val="bg2"/>
                </a:solidFill>
              </a:rPr>
              <a:t>Thực</a:t>
            </a:r>
            <a:r>
              <a:rPr lang="en-US" dirty="0">
                <a:solidFill>
                  <a:schemeClr val="bg2"/>
                </a:solidFill>
              </a:rPr>
              <a:t> </a:t>
            </a:r>
            <a:r>
              <a:rPr lang="en-US" dirty="0" err="1">
                <a:solidFill>
                  <a:schemeClr val="bg2"/>
                </a:solidFill>
              </a:rPr>
              <a:t>thi</a:t>
            </a:r>
            <a:r>
              <a:rPr lang="en-US" dirty="0">
                <a:solidFill>
                  <a:schemeClr val="bg2"/>
                </a:solidFill>
              </a:rPr>
              <a:t> </a:t>
            </a:r>
            <a:r>
              <a:rPr lang="en-US" dirty="0" err="1">
                <a:solidFill>
                  <a:schemeClr val="bg2"/>
                </a:solidFill>
              </a:rPr>
              <a:t>nhóm</a:t>
            </a:r>
            <a:r>
              <a:rPr lang="en-US" dirty="0">
                <a:solidFill>
                  <a:schemeClr val="bg2"/>
                </a:solidFill>
              </a:rPr>
              <a:t> </a:t>
            </a:r>
            <a:r>
              <a:rPr lang="en-US" dirty="0" err="1">
                <a:solidFill>
                  <a:schemeClr val="bg2"/>
                </a:solidFill>
              </a:rPr>
              <a:t>lệnh</a:t>
            </a:r>
            <a:r>
              <a:rPr lang="en-US" dirty="0">
                <a:solidFill>
                  <a:schemeClr val="bg2"/>
                </a:solidFill>
              </a:rPr>
              <a:t> </a:t>
            </a:r>
            <a:r>
              <a:rPr lang="en-US" dirty="0" err="1">
                <a:solidFill>
                  <a:schemeClr val="bg2"/>
                </a:solidFill>
              </a:rPr>
              <a:t>luận</a:t>
            </a:r>
            <a:r>
              <a:rPr lang="en-US" dirty="0">
                <a:solidFill>
                  <a:schemeClr val="bg2"/>
                </a:solidFill>
              </a:rPr>
              <a:t> </a:t>
            </a:r>
            <a:r>
              <a:rPr lang="en-US" dirty="0" err="1">
                <a:solidFill>
                  <a:schemeClr val="bg2"/>
                </a:solidFill>
              </a:rPr>
              <a:t>lý</a:t>
            </a:r>
            <a:r>
              <a:rPr lang="en-US" dirty="0">
                <a:solidFill>
                  <a:schemeClr val="bg2"/>
                </a:solidFill>
              </a:rPr>
              <a:t> &amp; </a:t>
            </a:r>
            <a:r>
              <a:rPr lang="en-US" dirty="0" err="1">
                <a:solidFill>
                  <a:schemeClr val="bg2"/>
                </a:solidFill>
              </a:rPr>
              <a:t>số</a:t>
            </a:r>
            <a:r>
              <a:rPr lang="en-US" dirty="0">
                <a:solidFill>
                  <a:schemeClr val="bg2"/>
                </a:solidFill>
              </a:rPr>
              <a:t> </a:t>
            </a:r>
            <a:r>
              <a:rPr lang="en-US" dirty="0" err="1">
                <a:solidFill>
                  <a:schemeClr val="bg2"/>
                </a:solidFill>
              </a:rPr>
              <a:t>học</a:t>
            </a:r>
            <a:endParaRPr lang="en-US" dirty="0">
              <a:solidFill>
                <a:schemeClr val="bg2"/>
              </a:solidFill>
            </a:endParaRPr>
          </a:p>
          <a:p>
            <a:pPr lvl="1"/>
            <a:r>
              <a:rPr lang="en-US" dirty="0">
                <a:solidFill>
                  <a:schemeClr val="bg2"/>
                </a:solidFill>
              </a:rPr>
              <a:t>add, sub, and</a:t>
            </a:r>
            <a:r>
              <a:rPr lang="en-US">
                <a:solidFill>
                  <a:schemeClr val="bg2"/>
                </a:solidFill>
              </a:rPr>
              <a:t>, or</a:t>
            </a:r>
            <a:r>
              <a:rPr lang="en-US" dirty="0">
                <a:solidFill>
                  <a:schemeClr val="bg2"/>
                </a:solidFill>
              </a:rPr>
              <a:t>, </a:t>
            </a:r>
            <a:r>
              <a:rPr lang="en-US" dirty="0" err="1">
                <a:solidFill>
                  <a:schemeClr val="bg2"/>
                </a:solidFill>
              </a:rPr>
              <a:t>slt</a:t>
            </a:r>
            <a:endParaRPr lang="en-US" dirty="0">
              <a:solidFill>
                <a:schemeClr val="bg2"/>
              </a:solidFill>
            </a:endParaRPr>
          </a:p>
          <a:p>
            <a:pPr marL="514350" indent="-514350">
              <a:buFont typeface="+mj-lt"/>
              <a:buAutoNum type="arabicPeriod"/>
            </a:pPr>
            <a:r>
              <a:rPr lang="en-US" dirty="0" err="1">
                <a:solidFill>
                  <a:schemeClr val="bg2"/>
                </a:solidFill>
              </a:rPr>
              <a:t>Thực</a:t>
            </a:r>
            <a:r>
              <a:rPr lang="en-US" dirty="0">
                <a:solidFill>
                  <a:schemeClr val="bg2"/>
                </a:solidFill>
              </a:rPr>
              <a:t> </a:t>
            </a:r>
            <a:r>
              <a:rPr lang="en-US" dirty="0" err="1">
                <a:solidFill>
                  <a:schemeClr val="bg2"/>
                </a:solidFill>
              </a:rPr>
              <a:t>thi</a:t>
            </a:r>
            <a:r>
              <a:rPr lang="en-US" dirty="0">
                <a:solidFill>
                  <a:schemeClr val="bg2"/>
                </a:solidFill>
              </a:rPr>
              <a:t> </a:t>
            </a:r>
            <a:r>
              <a:rPr lang="en-US" dirty="0" err="1">
                <a:solidFill>
                  <a:schemeClr val="bg2"/>
                </a:solidFill>
              </a:rPr>
              <a:t>nhóm</a:t>
            </a:r>
            <a:r>
              <a:rPr lang="en-US" dirty="0">
                <a:solidFill>
                  <a:schemeClr val="bg2"/>
                </a:solidFill>
              </a:rPr>
              <a:t> </a:t>
            </a:r>
            <a:r>
              <a:rPr lang="en-US" dirty="0" err="1">
                <a:solidFill>
                  <a:schemeClr val="bg2"/>
                </a:solidFill>
              </a:rPr>
              <a:t>lệnh</a:t>
            </a:r>
            <a:r>
              <a:rPr lang="en-US" dirty="0">
                <a:solidFill>
                  <a:schemeClr val="bg2"/>
                </a:solidFill>
              </a:rPr>
              <a:t> </a:t>
            </a:r>
            <a:r>
              <a:rPr lang="en-US" dirty="0" err="1">
                <a:solidFill>
                  <a:schemeClr val="bg2"/>
                </a:solidFill>
              </a:rPr>
              <a:t>truyền</a:t>
            </a:r>
            <a:r>
              <a:rPr lang="en-US" dirty="0">
                <a:solidFill>
                  <a:schemeClr val="bg2"/>
                </a:solidFill>
              </a:rPr>
              <a:t> </a:t>
            </a:r>
            <a:r>
              <a:rPr lang="en-US" dirty="0" err="1">
                <a:solidFill>
                  <a:schemeClr val="bg2"/>
                </a:solidFill>
              </a:rPr>
              <a:t>dữ</a:t>
            </a:r>
            <a:r>
              <a:rPr lang="en-US" dirty="0">
                <a:solidFill>
                  <a:schemeClr val="bg2"/>
                </a:solidFill>
              </a:rPr>
              <a:t> </a:t>
            </a:r>
            <a:r>
              <a:rPr lang="en-US" dirty="0" err="1">
                <a:solidFill>
                  <a:schemeClr val="bg2"/>
                </a:solidFill>
              </a:rPr>
              <a:t>liệu</a:t>
            </a:r>
            <a:endParaRPr lang="en-US" dirty="0">
              <a:solidFill>
                <a:schemeClr val="bg2"/>
              </a:solidFill>
            </a:endParaRPr>
          </a:p>
          <a:p>
            <a:pPr lvl="1"/>
            <a:r>
              <a:rPr lang="en-US" dirty="0" err="1">
                <a:solidFill>
                  <a:schemeClr val="bg2"/>
                </a:solidFill>
              </a:rPr>
              <a:t>lw</a:t>
            </a:r>
            <a:r>
              <a:rPr lang="en-US" dirty="0">
                <a:solidFill>
                  <a:schemeClr val="bg2"/>
                </a:solidFill>
              </a:rPr>
              <a:t>, </a:t>
            </a:r>
            <a:r>
              <a:rPr lang="en-US" dirty="0" err="1">
                <a:solidFill>
                  <a:schemeClr val="bg2"/>
                </a:solidFill>
              </a:rPr>
              <a:t>sw</a:t>
            </a:r>
            <a:endParaRPr lang="en-US" dirty="0">
              <a:solidFill>
                <a:schemeClr val="bg2"/>
              </a:solidFill>
            </a:endParaRPr>
          </a:p>
          <a:p>
            <a:pPr marL="514350" indent="-514350">
              <a:buFont typeface="+mj-lt"/>
              <a:buAutoNum type="arabicPeriod"/>
            </a:pPr>
            <a:r>
              <a:rPr lang="en-US" dirty="0" err="1">
                <a:solidFill>
                  <a:schemeClr val="bg2"/>
                </a:solidFill>
              </a:rPr>
              <a:t>Thực</a:t>
            </a:r>
            <a:r>
              <a:rPr lang="en-US" dirty="0">
                <a:solidFill>
                  <a:schemeClr val="bg2"/>
                </a:solidFill>
              </a:rPr>
              <a:t> </a:t>
            </a:r>
            <a:r>
              <a:rPr lang="en-US" dirty="0" err="1">
                <a:solidFill>
                  <a:schemeClr val="bg2"/>
                </a:solidFill>
              </a:rPr>
              <a:t>thi</a:t>
            </a:r>
            <a:r>
              <a:rPr lang="en-US" dirty="0">
                <a:solidFill>
                  <a:schemeClr val="bg2"/>
                </a:solidFill>
              </a:rPr>
              <a:t> </a:t>
            </a:r>
            <a:r>
              <a:rPr lang="en-US" dirty="0" err="1">
                <a:solidFill>
                  <a:schemeClr val="bg2"/>
                </a:solidFill>
              </a:rPr>
              <a:t>nhóm</a:t>
            </a:r>
            <a:r>
              <a:rPr lang="en-US" dirty="0">
                <a:solidFill>
                  <a:schemeClr val="bg2"/>
                </a:solidFill>
              </a:rPr>
              <a:t> </a:t>
            </a:r>
            <a:r>
              <a:rPr lang="en-US" dirty="0" err="1">
                <a:solidFill>
                  <a:schemeClr val="bg2"/>
                </a:solidFill>
              </a:rPr>
              <a:t>lệnh</a:t>
            </a:r>
            <a:r>
              <a:rPr lang="en-US" dirty="0">
                <a:solidFill>
                  <a:schemeClr val="bg2"/>
                </a:solidFill>
              </a:rPr>
              <a:t> </a:t>
            </a:r>
            <a:r>
              <a:rPr lang="en-US" err="1">
                <a:solidFill>
                  <a:schemeClr val="bg2"/>
                </a:solidFill>
              </a:rPr>
              <a:t>điều</a:t>
            </a:r>
            <a:r>
              <a:rPr lang="en-US">
                <a:solidFill>
                  <a:schemeClr val="bg2"/>
                </a:solidFill>
              </a:rPr>
              <a:t> khiển - beq</a:t>
            </a:r>
            <a:endParaRPr lang="en-US" dirty="0">
              <a:solidFill>
                <a:schemeClr val="bg2"/>
              </a:solidFill>
            </a:endParaRPr>
          </a:p>
          <a:p>
            <a:pPr marL="514350" indent="-514350">
              <a:buFont typeface="+mj-lt"/>
              <a:buAutoNum type="arabicPeriod"/>
            </a:pPr>
            <a:r>
              <a:rPr lang="en-US">
                <a:solidFill>
                  <a:schemeClr val="bg2"/>
                </a:solidFill>
              </a:rPr>
              <a:t>Thực thi tất cả các nhóm lệnh</a:t>
            </a:r>
          </a:p>
          <a:p>
            <a:pPr marL="514350" indent="-514350">
              <a:buFont typeface="+mj-lt"/>
              <a:buAutoNum type="arabicPeriod"/>
            </a:pPr>
            <a:r>
              <a:rPr lang="en-US">
                <a:solidFill>
                  <a:schemeClr val="bg2"/>
                </a:solidFill>
              </a:rPr>
              <a:t>Khối điều khiển</a:t>
            </a:r>
          </a:p>
          <a:p>
            <a:pPr marL="514350" indent="-514350">
              <a:buFont typeface="+mj-lt"/>
              <a:buAutoNum type="arabicPeriod"/>
            </a:pPr>
            <a:r>
              <a:rPr lang="en-US"/>
              <a:t>Câu </a:t>
            </a:r>
            <a:r>
              <a:rPr lang="en-US" dirty="0" err="1"/>
              <a:t>hỏi</a:t>
            </a:r>
            <a:r>
              <a:rPr lang="en-US" dirty="0"/>
              <a:t> </a:t>
            </a:r>
            <a:r>
              <a:rPr lang="en-US" dirty="0" err="1"/>
              <a:t>và</a:t>
            </a:r>
            <a:r>
              <a:rPr lang="en-US" dirty="0"/>
              <a:t> </a:t>
            </a:r>
            <a:r>
              <a:rPr lang="en-US" dirty="0" err="1"/>
              <a:t>Bài</a:t>
            </a:r>
            <a:r>
              <a:rPr lang="en-US" dirty="0"/>
              <a:t> </a:t>
            </a:r>
            <a:r>
              <a:rPr lang="en-US" dirty="0" err="1"/>
              <a:t>tập</a:t>
            </a:r>
            <a:endParaRPr lang="en-US" dirty="0"/>
          </a:p>
        </p:txBody>
      </p:sp>
      <p:sp>
        <p:nvSpPr>
          <p:cNvPr id="4" name="Slide Number Placeholder 3">
            <a:extLst>
              <a:ext uri="{FF2B5EF4-FFF2-40B4-BE49-F238E27FC236}">
                <a16:creationId xmlns:a16="http://schemas.microsoft.com/office/drawing/2014/main" id="{55A1C282-D2D6-4CCE-9171-6651B15B50F1}"/>
              </a:ext>
            </a:extLst>
          </p:cNvPr>
          <p:cNvSpPr>
            <a:spLocks noGrp="1"/>
          </p:cNvSpPr>
          <p:nvPr>
            <p:ph type="sldNum" sz="quarter" idx="12"/>
          </p:nvPr>
        </p:nvSpPr>
        <p:spPr/>
        <p:txBody>
          <a:bodyPr/>
          <a:lstStyle/>
          <a:p>
            <a:fld id="{3C3C09BB-C7E7-4454-851F-EF8D770487CA}" type="slidenum">
              <a:rPr lang="en-US" smtClean="0"/>
              <a:pPr/>
              <a:t>26</a:t>
            </a:fld>
            <a:endParaRPr lang="en-US"/>
          </a:p>
        </p:txBody>
      </p:sp>
      <p:pic>
        <p:nvPicPr>
          <p:cNvPr id="6" name="Picture 5">
            <a:extLst>
              <a:ext uri="{FF2B5EF4-FFF2-40B4-BE49-F238E27FC236}">
                <a16:creationId xmlns:a16="http://schemas.microsoft.com/office/drawing/2014/main" id="{DC7529EB-8F47-4B75-9234-FE0562A7B7DF}"/>
              </a:ext>
            </a:extLst>
          </p:cNvPr>
          <p:cNvPicPr>
            <a:picLocks noChangeAspect="1"/>
          </p:cNvPicPr>
          <p:nvPr/>
        </p:nvPicPr>
        <p:blipFill>
          <a:blip r:embed="rId2"/>
          <a:stretch>
            <a:fillRect/>
          </a:stretch>
        </p:blipFill>
        <p:spPr>
          <a:xfrm>
            <a:off x="368301" y="1690688"/>
            <a:ext cx="4097256" cy="4665661"/>
          </a:xfrm>
          <a:prstGeom prst="rect">
            <a:avLst/>
          </a:prstGeom>
        </p:spPr>
      </p:pic>
    </p:spTree>
    <p:extLst>
      <p:ext uri="{BB962C8B-B14F-4D97-AF65-F5344CB8AC3E}">
        <p14:creationId xmlns:p14="http://schemas.microsoft.com/office/powerpoint/2010/main" val="5300741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67E9B-D70D-45F5-8715-DC322A009503}"/>
              </a:ext>
            </a:extLst>
          </p:cNvPr>
          <p:cNvSpPr>
            <a:spLocks noGrp="1"/>
          </p:cNvSpPr>
          <p:nvPr>
            <p:ph type="title"/>
          </p:nvPr>
        </p:nvSpPr>
        <p:spPr>
          <a:xfrm>
            <a:off x="393701" y="365126"/>
            <a:ext cx="11430000" cy="854074"/>
          </a:xfrm>
        </p:spPr>
        <p:txBody>
          <a:bodyPr/>
          <a:lstStyle/>
          <a:p>
            <a:r>
              <a:rPr lang="en-US" dirty="0"/>
              <a:t>6</a:t>
            </a:r>
            <a:r>
              <a:rPr lang="en-US"/>
              <a:t>. </a:t>
            </a:r>
            <a:r>
              <a:rPr lang="en-US" dirty="0" err="1"/>
              <a:t>Câu</a:t>
            </a:r>
            <a:r>
              <a:rPr lang="en-US" dirty="0"/>
              <a:t> </a:t>
            </a:r>
            <a:r>
              <a:rPr lang="en-US" dirty="0" err="1"/>
              <a:t>hỏi</a:t>
            </a:r>
            <a:r>
              <a:rPr lang="en-US" dirty="0"/>
              <a:t> </a:t>
            </a:r>
            <a:r>
              <a:rPr lang="en-US" dirty="0" err="1"/>
              <a:t>và</a:t>
            </a:r>
            <a:r>
              <a:rPr lang="en-US" dirty="0"/>
              <a:t> </a:t>
            </a:r>
            <a:r>
              <a:rPr lang="en-US" err="1"/>
              <a:t>Bài</a:t>
            </a:r>
            <a:r>
              <a:rPr lang="en-US"/>
              <a:t> tập (1)</a:t>
            </a:r>
            <a:endParaRPr lang="en-US" dirty="0"/>
          </a:p>
        </p:txBody>
      </p:sp>
      <p:sp>
        <p:nvSpPr>
          <p:cNvPr id="4" name="Slide Number Placeholder 3">
            <a:extLst>
              <a:ext uri="{FF2B5EF4-FFF2-40B4-BE49-F238E27FC236}">
                <a16:creationId xmlns:a16="http://schemas.microsoft.com/office/drawing/2014/main" id="{C65E4B3E-7D90-4999-B1EC-4422ABB92673}"/>
              </a:ext>
            </a:extLst>
          </p:cNvPr>
          <p:cNvSpPr>
            <a:spLocks noGrp="1"/>
          </p:cNvSpPr>
          <p:nvPr>
            <p:ph type="sldNum" sz="quarter" idx="12"/>
          </p:nvPr>
        </p:nvSpPr>
        <p:spPr/>
        <p:txBody>
          <a:bodyPr/>
          <a:lstStyle/>
          <a:p>
            <a:fld id="{3C3C09BB-C7E7-4454-851F-EF8D770487CA}" type="slidenum">
              <a:rPr lang="en-US" smtClean="0"/>
              <a:pPr/>
              <a:t>27</a:t>
            </a:fld>
            <a:endParaRPr lang="en-US"/>
          </a:p>
        </p:txBody>
      </p:sp>
      <p:sp>
        <p:nvSpPr>
          <p:cNvPr id="5" name="Content Placeholder 2">
            <a:extLst>
              <a:ext uri="{FF2B5EF4-FFF2-40B4-BE49-F238E27FC236}">
                <a16:creationId xmlns:a16="http://schemas.microsoft.com/office/drawing/2014/main" id="{E934E25C-9C13-4E2C-A5CA-0DA8F510FA19}"/>
              </a:ext>
            </a:extLst>
          </p:cNvPr>
          <p:cNvSpPr>
            <a:spLocks noGrp="1"/>
          </p:cNvSpPr>
          <p:nvPr>
            <p:ph idx="1"/>
          </p:nvPr>
        </p:nvSpPr>
        <p:spPr>
          <a:xfrm>
            <a:off x="393700" y="1323975"/>
            <a:ext cx="2959099" cy="4913337"/>
          </a:xfrm>
        </p:spPr>
        <p:txBody>
          <a:bodyPr/>
          <a:lstStyle/>
          <a:p>
            <a:pPr marL="0" indent="0" algn="just">
              <a:buNone/>
            </a:pPr>
            <a:r>
              <a:rPr lang="en-US"/>
              <a:t>Trình bày các đ</a:t>
            </a:r>
            <a:r>
              <a:rPr lang="vi-VN"/>
              <a:t>ư</a:t>
            </a:r>
            <a:r>
              <a:rPr lang="en-US"/>
              <a:t>ờng tín hiệu và các khối chức năng đ</a:t>
            </a:r>
            <a:r>
              <a:rPr lang="vi-VN"/>
              <a:t>ư</a:t>
            </a:r>
            <a:r>
              <a:rPr lang="en-US"/>
              <a:t>ợc sử dụng khi thực thi lệnh addi?</a:t>
            </a:r>
          </a:p>
        </p:txBody>
      </p:sp>
      <p:pic>
        <p:nvPicPr>
          <p:cNvPr id="6" name="Picture 5">
            <a:extLst>
              <a:ext uri="{FF2B5EF4-FFF2-40B4-BE49-F238E27FC236}">
                <a16:creationId xmlns:a16="http://schemas.microsoft.com/office/drawing/2014/main" id="{25AAEC83-4D23-47E5-9B1C-3E44FCEA1871}"/>
              </a:ext>
            </a:extLst>
          </p:cNvPr>
          <p:cNvPicPr>
            <a:picLocks noChangeAspect="1"/>
          </p:cNvPicPr>
          <p:nvPr/>
        </p:nvPicPr>
        <p:blipFill rotWithShape="1">
          <a:blip r:embed="rId2"/>
          <a:srcRect b="782"/>
          <a:stretch/>
        </p:blipFill>
        <p:spPr>
          <a:xfrm>
            <a:off x="3540123" y="1209541"/>
            <a:ext cx="8267701" cy="5132299"/>
          </a:xfrm>
          <a:prstGeom prst="rect">
            <a:avLst/>
          </a:prstGeom>
        </p:spPr>
      </p:pic>
      <p:pic>
        <p:nvPicPr>
          <p:cNvPr id="7" name="Picture 6">
            <a:extLst>
              <a:ext uri="{FF2B5EF4-FFF2-40B4-BE49-F238E27FC236}">
                <a16:creationId xmlns:a16="http://schemas.microsoft.com/office/drawing/2014/main" id="{A6D44EC7-351A-489D-AD18-8D82E3C98A8F}"/>
              </a:ext>
            </a:extLst>
          </p:cNvPr>
          <p:cNvPicPr>
            <a:picLocks noChangeAspect="1"/>
          </p:cNvPicPr>
          <p:nvPr/>
        </p:nvPicPr>
        <p:blipFill>
          <a:blip r:embed="rId3"/>
          <a:stretch>
            <a:fillRect/>
          </a:stretch>
        </p:blipFill>
        <p:spPr>
          <a:xfrm>
            <a:off x="6267450" y="76200"/>
            <a:ext cx="5848350" cy="285750"/>
          </a:xfrm>
          <a:prstGeom prst="rect">
            <a:avLst/>
          </a:prstGeom>
        </p:spPr>
      </p:pic>
      <p:pic>
        <p:nvPicPr>
          <p:cNvPr id="8" name="Picture 7">
            <a:extLst>
              <a:ext uri="{FF2B5EF4-FFF2-40B4-BE49-F238E27FC236}">
                <a16:creationId xmlns:a16="http://schemas.microsoft.com/office/drawing/2014/main" id="{220EF921-9986-483D-B04F-9044D3131354}"/>
              </a:ext>
            </a:extLst>
          </p:cNvPr>
          <p:cNvPicPr>
            <a:picLocks noChangeAspect="1"/>
          </p:cNvPicPr>
          <p:nvPr/>
        </p:nvPicPr>
        <p:blipFill>
          <a:blip r:embed="rId4"/>
          <a:stretch>
            <a:fillRect/>
          </a:stretch>
        </p:blipFill>
        <p:spPr>
          <a:xfrm>
            <a:off x="8273031" y="352425"/>
            <a:ext cx="3790950" cy="438150"/>
          </a:xfrm>
          <a:prstGeom prst="rect">
            <a:avLst/>
          </a:prstGeom>
        </p:spPr>
      </p:pic>
      <p:pic>
        <p:nvPicPr>
          <p:cNvPr id="9" name="Picture 8">
            <a:extLst>
              <a:ext uri="{FF2B5EF4-FFF2-40B4-BE49-F238E27FC236}">
                <a16:creationId xmlns:a16="http://schemas.microsoft.com/office/drawing/2014/main" id="{248E2FCB-6137-4FA5-965D-C31E8B6FFADD}"/>
              </a:ext>
            </a:extLst>
          </p:cNvPr>
          <p:cNvPicPr>
            <a:picLocks noChangeAspect="1"/>
          </p:cNvPicPr>
          <p:nvPr/>
        </p:nvPicPr>
        <p:blipFill>
          <a:blip r:embed="rId5"/>
          <a:stretch>
            <a:fillRect/>
          </a:stretch>
        </p:blipFill>
        <p:spPr>
          <a:xfrm>
            <a:off x="6496050" y="790575"/>
            <a:ext cx="5572125" cy="417697"/>
          </a:xfrm>
          <a:prstGeom prst="rect">
            <a:avLst/>
          </a:prstGeom>
        </p:spPr>
      </p:pic>
    </p:spTree>
    <p:extLst>
      <p:ext uri="{BB962C8B-B14F-4D97-AF65-F5344CB8AC3E}">
        <p14:creationId xmlns:p14="http://schemas.microsoft.com/office/powerpoint/2010/main" val="11663680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67E9B-D70D-45F5-8715-DC322A009503}"/>
              </a:ext>
            </a:extLst>
          </p:cNvPr>
          <p:cNvSpPr>
            <a:spLocks noGrp="1"/>
          </p:cNvSpPr>
          <p:nvPr>
            <p:ph type="title"/>
          </p:nvPr>
        </p:nvSpPr>
        <p:spPr>
          <a:xfrm>
            <a:off x="393701" y="365126"/>
            <a:ext cx="11430000" cy="854074"/>
          </a:xfrm>
        </p:spPr>
        <p:txBody>
          <a:bodyPr/>
          <a:lstStyle/>
          <a:p>
            <a:r>
              <a:rPr lang="en-US" dirty="0"/>
              <a:t>6</a:t>
            </a:r>
            <a:r>
              <a:rPr lang="en-US"/>
              <a:t>. </a:t>
            </a:r>
            <a:r>
              <a:rPr lang="en-US" dirty="0" err="1"/>
              <a:t>Câu</a:t>
            </a:r>
            <a:r>
              <a:rPr lang="en-US" dirty="0"/>
              <a:t> </a:t>
            </a:r>
            <a:r>
              <a:rPr lang="en-US" dirty="0" err="1"/>
              <a:t>hỏi</a:t>
            </a:r>
            <a:r>
              <a:rPr lang="en-US" dirty="0"/>
              <a:t> </a:t>
            </a:r>
            <a:r>
              <a:rPr lang="en-US" dirty="0" err="1"/>
              <a:t>và</a:t>
            </a:r>
            <a:r>
              <a:rPr lang="en-US" dirty="0"/>
              <a:t> </a:t>
            </a:r>
            <a:r>
              <a:rPr lang="en-US" err="1"/>
              <a:t>Bài</a:t>
            </a:r>
            <a:r>
              <a:rPr lang="en-US"/>
              <a:t> tập (2)</a:t>
            </a:r>
            <a:endParaRPr lang="en-US" dirty="0"/>
          </a:p>
        </p:txBody>
      </p:sp>
      <p:sp>
        <p:nvSpPr>
          <p:cNvPr id="4" name="Slide Number Placeholder 3">
            <a:extLst>
              <a:ext uri="{FF2B5EF4-FFF2-40B4-BE49-F238E27FC236}">
                <a16:creationId xmlns:a16="http://schemas.microsoft.com/office/drawing/2014/main" id="{C65E4B3E-7D90-4999-B1EC-4422ABB92673}"/>
              </a:ext>
            </a:extLst>
          </p:cNvPr>
          <p:cNvSpPr>
            <a:spLocks noGrp="1"/>
          </p:cNvSpPr>
          <p:nvPr>
            <p:ph type="sldNum" sz="quarter" idx="12"/>
          </p:nvPr>
        </p:nvSpPr>
        <p:spPr/>
        <p:txBody>
          <a:bodyPr/>
          <a:lstStyle/>
          <a:p>
            <a:fld id="{3C3C09BB-C7E7-4454-851F-EF8D770487CA}" type="slidenum">
              <a:rPr lang="en-US" smtClean="0"/>
              <a:pPr/>
              <a:t>28</a:t>
            </a:fld>
            <a:endParaRPr lang="en-US"/>
          </a:p>
        </p:txBody>
      </p:sp>
      <p:sp>
        <p:nvSpPr>
          <p:cNvPr id="11" name="Content Placeholder 2">
            <a:extLst>
              <a:ext uri="{FF2B5EF4-FFF2-40B4-BE49-F238E27FC236}">
                <a16:creationId xmlns:a16="http://schemas.microsoft.com/office/drawing/2014/main" id="{5FBA7B60-DD41-4042-8B61-74BA1CC213B9}"/>
              </a:ext>
            </a:extLst>
          </p:cNvPr>
          <p:cNvSpPr>
            <a:spLocks noGrp="1"/>
          </p:cNvSpPr>
          <p:nvPr>
            <p:ph idx="1"/>
          </p:nvPr>
        </p:nvSpPr>
        <p:spPr>
          <a:xfrm>
            <a:off x="393700" y="1250951"/>
            <a:ext cx="2959100" cy="4986361"/>
          </a:xfrm>
        </p:spPr>
        <p:txBody>
          <a:bodyPr/>
          <a:lstStyle/>
          <a:p>
            <a:pPr marL="0" indent="0" algn="just">
              <a:buNone/>
            </a:pPr>
            <a:r>
              <a:rPr lang="en-US"/>
              <a:t>Trình bày các đ</a:t>
            </a:r>
            <a:r>
              <a:rPr lang="vi-VN"/>
              <a:t>ư</a:t>
            </a:r>
            <a:r>
              <a:rPr lang="en-US"/>
              <a:t>ờng tín hiệu và các khối chức năng đ</a:t>
            </a:r>
            <a:r>
              <a:rPr lang="vi-VN"/>
              <a:t>ư</a:t>
            </a:r>
            <a:r>
              <a:rPr lang="en-US"/>
              <a:t>ợc sử dụng khi thực thi lệnh sw?</a:t>
            </a:r>
          </a:p>
        </p:txBody>
      </p:sp>
      <p:pic>
        <p:nvPicPr>
          <p:cNvPr id="12" name="Picture 11">
            <a:extLst>
              <a:ext uri="{FF2B5EF4-FFF2-40B4-BE49-F238E27FC236}">
                <a16:creationId xmlns:a16="http://schemas.microsoft.com/office/drawing/2014/main" id="{337CE7D0-0E34-4E33-8496-7927595C59BE}"/>
              </a:ext>
            </a:extLst>
          </p:cNvPr>
          <p:cNvPicPr>
            <a:picLocks noChangeAspect="1"/>
          </p:cNvPicPr>
          <p:nvPr/>
        </p:nvPicPr>
        <p:blipFill>
          <a:blip r:embed="rId2"/>
          <a:stretch>
            <a:fillRect/>
          </a:stretch>
        </p:blipFill>
        <p:spPr>
          <a:xfrm>
            <a:off x="3638231" y="1235073"/>
            <a:ext cx="8185470" cy="5121276"/>
          </a:xfrm>
          <a:prstGeom prst="rect">
            <a:avLst/>
          </a:prstGeom>
        </p:spPr>
      </p:pic>
      <p:pic>
        <p:nvPicPr>
          <p:cNvPr id="13" name="Picture 12">
            <a:extLst>
              <a:ext uri="{FF2B5EF4-FFF2-40B4-BE49-F238E27FC236}">
                <a16:creationId xmlns:a16="http://schemas.microsoft.com/office/drawing/2014/main" id="{EE9013FD-1944-4D0F-9FEC-2181B1EBAD38}"/>
              </a:ext>
            </a:extLst>
          </p:cNvPr>
          <p:cNvPicPr>
            <a:picLocks noChangeAspect="1"/>
          </p:cNvPicPr>
          <p:nvPr/>
        </p:nvPicPr>
        <p:blipFill>
          <a:blip r:embed="rId3"/>
          <a:stretch>
            <a:fillRect/>
          </a:stretch>
        </p:blipFill>
        <p:spPr>
          <a:xfrm>
            <a:off x="6371716" y="790575"/>
            <a:ext cx="5572125" cy="457200"/>
          </a:xfrm>
          <a:prstGeom prst="rect">
            <a:avLst/>
          </a:prstGeom>
        </p:spPr>
      </p:pic>
      <p:pic>
        <p:nvPicPr>
          <p:cNvPr id="14" name="Picture 13">
            <a:extLst>
              <a:ext uri="{FF2B5EF4-FFF2-40B4-BE49-F238E27FC236}">
                <a16:creationId xmlns:a16="http://schemas.microsoft.com/office/drawing/2014/main" id="{F186425E-3534-4DF9-999F-C80ED4595D0D}"/>
              </a:ext>
            </a:extLst>
          </p:cNvPr>
          <p:cNvPicPr>
            <a:picLocks noChangeAspect="1"/>
          </p:cNvPicPr>
          <p:nvPr/>
        </p:nvPicPr>
        <p:blipFill>
          <a:blip r:embed="rId4"/>
          <a:stretch>
            <a:fillRect/>
          </a:stretch>
        </p:blipFill>
        <p:spPr>
          <a:xfrm>
            <a:off x="6143116" y="361974"/>
            <a:ext cx="5800725" cy="257175"/>
          </a:xfrm>
          <a:prstGeom prst="rect">
            <a:avLst/>
          </a:prstGeom>
        </p:spPr>
      </p:pic>
      <p:pic>
        <p:nvPicPr>
          <p:cNvPr id="15" name="Picture 14">
            <a:extLst>
              <a:ext uri="{FF2B5EF4-FFF2-40B4-BE49-F238E27FC236}">
                <a16:creationId xmlns:a16="http://schemas.microsoft.com/office/drawing/2014/main" id="{45A104BC-8F82-431A-BB7B-DA886C45F0A3}"/>
              </a:ext>
            </a:extLst>
          </p:cNvPr>
          <p:cNvPicPr>
            <a:picLocks noChangeAspect="1"/>
          </p:cNvPicPr>
          <p:nvPr/>
        </p:nvPicPr>
        <p:blipFill rotWithShape="1">
          <a:blip r:embed="rId5"/>
          <a:srcRect t="54710" b="1"/>
          <a:stretch/>
        </p:blipFill>
        <p:spPr>
          <a:xfrm>
            <a:off x="7364788" y="581049"/>
            <a:ext cx="4579053" cy="239689"/>
          </a:xfrm>
          <a:prstGeom prst="rect">
            <a:avLst/>
          </a:prstGeom>
        </p:spPr>
      </p:pic>
    </p:spTree>
    <p:extLst>
      <p:ext uri="{BB962C8B-B14F-4D97-AF65-F5344CB8AC3E}">
        <p14:creationId xmlns:p14="http://schemas.microsoft.com/office/powerpoint/2010/main" val="2046582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67E9B-D70D-45F5-8715-DC322A009503}"/>
              </a:ext>
            </a:extLst>
          </p:cNvPr>
          <p:cNvSpPr>
            <a:spLocks noGrp="1"/>
          </p:cNvSpPr>
          <p:nvPr>
            <p:ph type="title"/>
          </p:nvPr>
        </p:nvSpPr>
        <p:spPr>
          <a:xfrm>
            <a:off x="393701" y="365126"/>
            <a:ext cx="11430000" cy="854074"/>
          </a:xfrm>
        </p:spPr>
        <p:txBody>
          <a:bodyPr/>
          <a:lstStyle/>
          <a:p>
            <a:r>
              <a:rPr lang="en-US" dirty="0"/>
              <a:t>6</a:t>
            </a:r>
            <a:r>
              <a:rPr lang="en-US"/>
              <a:t>. </a:t>
            </a:r>
            <a:r>
              <a:rPr lang="en-US" dirty="0" err="1"/>
              <a:t>Câu</a:t>
            </a:r>
            <a:r>
              <a:rPr lang="en-US" dirty="0"/>
              <a:t> </a:t>
            </a:r>
            <a:r>
              <a:rPr lang="en-US" dirty="0" err="1"/>
              <a:t>hỏi</a:t>
            </a:r>
            <a:r>
              <a:rPr lang="en-US" dirty="0"/>
              <a:t> </a:t>
            </a:r>
            <a:r>
              <a:rPr lang="en-US" dirty="0" err="1"/>
              <a:t>và</a:t>
            </a:r>
            <a:r>
              <a:rPr lang="en-US" dirty="0"/>
              <a:t> </a:t>
            </a:r>
            <a:r>
              <a:rPr lang="en-US" err="1"/>
              <a:t>Bài</a:t>
            </a:r>
            <a:r>
              <a:rPr lang="en-US"/>
              <a:t> tập (3)</a:t>
            </a:r>
            <a:endParaRPr lang="en-US" dirty="0"/>
          </a:p>
        </p:txBody>
      </p:sp>
      <p:sp>
        <p:nvSpPr>
          <p:cNvPr id="4" name="Slide Number Placeholder 3">
            <a:extLst>
              <a:ext uri="{FF2B5EF4-FFF2-40B4-BE49-F238E27FC236}">
                <a16:creationId xmlns:a16="http://schemas.microsoft.com/office/drawing/2014/main" id="{C65E4B3E-7D90-4999-B1EC-4422ABB92673}"/>
              </a:ext>
            </a:extLst>
          </p:cNvPr>
          <p:cNvSpPr>
            <a:spLocks noGrp="1"/>
          </p:cNvSpPr>
          <p:nvPr>
            <p:ph type="sldNum" sz="quarter" idx="12"/>
          </p:nvPr>
        </p:nvSpPr>
        <p:spPr/>
        <p:txBody>
          <a:bodyPr/>
          <a:lstStyle/>
          <a:p>
            <a:fld id="{3C3C09BB-C7E7-4454-851F-EF8D770487CA}" type="slidenum">
              <a:rPr lang="en-US" smtClean="0"/>
              <a:pPr/>
              <a:t>29</a:t>
            </a:fld>
            <a:endParaRPr lang="en-US"/>
          </a:p>
        </p:txBody>
      </p:sp>
      <p:sp>
        <p:nvSpPr>
          <p:cNvPr id="16" name="Content Placeholder 2">
            <a:extLst>
              <a:ext uri="{FF2B5EF4-FFF2-40B4-BE49-F238E27FC236}">
                <a16:creationId xmlns:a16="http://schemas.microsoft.com/office/drawing/2014/main" id="{9439FBF6-9165-432A-BDF3-5B71BDBADDE3}"/>
              </a:ext>
            </a:extLst>
          </p:cNvPr>
          <p:cNvSpPr>
            <a:spLocks noGrp="1"/>
          </p:cNvSpPr>
          <p:nvPr>
            <p:ph idx="1"/>
          </p:nvPr>
        </p:nvSpPr>
        <p:spPr>
          <a:xfrm>
            <a:off x="393700" y="1412776"/>
            <a:ext cx="3111500" cy="4824536"/>
          </a:xfrm>
        </p:spPr>
        <p:txBody>
          <a:bodyPr/>
          <a:lstStyle/>
          <a:p>
            <a:pPr marL="0" indent="0" algn="just">
              <a:buNone/>
            </a:pPr>
            <a:r>
              <a:rPr lang="en-US"/>
              <a:t>Tìm </a:t>
            </a:r>
            <a:r>
              <a:rPr lang="en-US" dirty="0"/>
              <a:t>chu </a:t>
            </a:r>
            <a:r>
              <a:rPr lang="en-US" dirty="0" err="1"/>
              <a:t>kỳ</a:t>
            </a:r>
            <a:r>
              <a:rPr lang="en-US" dirty="0"/>
              <a:t> </a:t>
            </a:r>
            <a:r>
              <a:rPr lang="en-US" dirty="0" err="1"/>
              <a:t>nhỏ</a:t>
            </a:r>
            <a:r>
              <a:rPr lang="en-US" dirty="0"/>
              <a:t> </a:t>
            </a:r>
            <a:r>
              <a:rPr lang="en-US" dirty="0" err="1"/>
              <a:t>nhất</a:t>
            </a:r>
            <a:r>
              <a:rPr lang="en-US" dirty="0"/>
              <a:t> </a:t>
            </a:r>
            <a:r>
              <a:rPr lang="en-US" dirty="0" err="1"/>
              <a:t>của</a:t>
            </a:r>
            <a:r>
              <a:rPr lang="en-US" dirty="0"/>
              <a:t> CPU </a:t>
            </a:r>
            <a:r>
              <a:rPr lang="en-US" dirty="0" err="1"/>
              <a:t>nếu</a:t>
            </a:r>
            <a:r>
              <a:rPr lang="en-US" dirty="0"/>
              <a:t> </a:t>
            </a:r>
            <a:r>
              <a:rPr lang="en-US" dirty="0" err="1"/>
              <a:t>chỉ</a:t>
            </a:r>
            <a:r>
              <a:rPr lang="en-US" dirty="0"/>
              <a:t> </a:t>
            </a:r>
            <a:r>
              <a:rPr lang="en-US" dirty="0" err="1"/>
              <a:t>thực</a:t>
            </a:r>
            <a:r>
              <a:rPr lang="en-US" dirty="0"/>
              <a:t> </a:t>
            </a:r>
            <a:r>
              <a:rPr lang="en-US" dirty="0" err="1"/>
              <a:t>thi</a:t>
            </a:r>
            <a:r>
              <a:rPr lang="en-US" dirty="0"/>
              <a:t> </a:t>
            </a:r>
            <a:r>
              <a:rPr lang="en-US" dirty="0" err="1"/>
              <a:t>lệnh</a:t>
            </a:r>
            <a:r>
              <a:rPr lang="en-US" dirty="0"/>
              <a:t> and?</a:t>
            </a:r>
          </a:p>
          <a:p>
            <a:pPr marL="0" indent="0" algn="just">
              <a:buNone/>
            </a:pPr>
            <a:endParaRPr lang="en-US" dirty="0"/>
          </a:p>
        </p:txBody>
      </p:sp>
      <p:pic>
        <p:nvPicPr>
          <p:cNvPr id="17" name="Picture 16">
            <a:extLst>
              <a:ext uri="{FF2B5EF4-FFF2-40B4-BE49-F238E27FC236}">
                <a16:creationId xmlns:a16="http://schemas.microsoft.com/office/drawing/2014/main" id="{4B1119A4-52CA-4540-B695-36C42682DD4F}"/>
              </a:ext>
            </a:extLst>
          </p:cNvPr>
          <p:cNvPicPr>
            <a:picLocks noChangeAspect="1"/>
          </p:cNvPicPr>
          <p:nvPr/>
        </p:nvPicPr>
        <p:blipFill>
          <a:blip r:embed="rId3"/>
          <a:stretch>
            <a:fillRect/>
          </a:stretch>
        </p:blipFill>
        <p:spPr>
          <a:xfrm>
            <a:off x="3505200" y="1167733"/>
            <a:ext cx="8293099" cy="5188615"/>
          </a:xfrm>
          <a:prstGeom prst="rect">
            <a:avLst/>
          </a:prstGeom>
        </p:spPr>
      </p:pic>
      <p:pic>
        <p:nvPicPr>
          <p:cNvPr id="18" name="Picture 17">
            <a:extLst>
              <a:ext uri="{FF2B5EF4-FFF2-40B4-BE49-F238E27FC236}">
                <a16:creationId xmlns:a16="http://schemas.microsoft.com/office/drawing/2014/main" id="{A7DA6512-2B9B-411A-A364-6B5CE680A3D5}"/>
              </a:ext>
            </a:extLst>
          </p:cNvPr>
          <p:cNvPicPr>
            <a:picLocks noChangeAspect="1"/>
          </p:cNvPicPr>
          <p:nvPr/>
        </p:nvPicPr>
        <p:blipFill>
          <a:blip r:embed="rId4"/>
          <a:stretch>
            <a:fillRect/>
          </a:stretch>
        </p:blipFill>
        <p:spPr>
          <a:xfrm>
            <a:off x="393699" y="5518148"/>
            <a:ext cx="6262465" cy="838200"/>
          </a:xfrm>
          <a:prstGeom prst="rect">
            <a:avLst/>
          </a:prstGeom>
        </p:spPr>
      </p:pic>
      <p:pic>
        <p:nvPicPr>
          <p:cNvPr id="19" name="Picture 18">
            <a:extLst>
              <a:ext uri="{FF2B5EF4-FFF2-40B4-BE49-F238E27FC236}">
                <a16:creationId xmlns:a16="http://schemas.microsoft.com/office/drawing/2014/main" id="{AA9B4828-81AF-48AF-963F-E950EB8A6211}"/>
              </a:ext>
            </a:extLst>
          </p:cNvPr>
          <p:cNvPicPr>
            <a:picLocks noChangeAspect="1"/>
          </p:cNvPicPr>
          <p:nvPr/>
        </p:nvPicPr>
        <p:blipFill>
          <a:blip r:embed="rId5"/>
          <a:stretch>
            <a:fillRect/>
          </a:stretch>
        </p:blipFill>
        <p:spPr>
          <a:xfrm>
            <a:off x="6336731" y="700132"/>
            <a:ext cx="5483604" cy="466725"/>
          </a:xfrm>
          <a:prstGeom prst="rect">
            <a:avLst/>
          </a:prstGeom>
        </p:spPr>
      </p:pic>
      <p:pic>
        <p:nvPicPr>
          <p:cNvPr id="20" name="Picture 19">
            <a:extLst>
              <a:ext uri="{FF2B5EF4-FFF2-40B4-BE49-F238E27FC236}">
                <a16:creationId xmlns:a16="http://schemas.microsoft.com/office/drawing/2014/main" id="{95E21EBD-F492-48B6-964C-B7EA1C1DE466}"/>
              </a:ext>
            </a:extLst>
          </p:cNvPr>
          <p:cNvPicPr>
            <a:picLocks noChangeAspect="1"/>
          </p:cNvPicPr>
          <p:nvPr/>
        </p:nvPicPr>
        <p:blipFill>
          <a:blip r:embed="rId6"/>
          <a:stretch>
            <a:fillRect/>
          </a:stretch>
        </p:blipFill>
        <p:spPr>
          <a:xfrm>
            <a:off x="7826374" y="471094"/>
            <a:ext cx="3990975" cy="238125"/>
          </a:xfrm>
          <a:prstGeom prst="rect">
            <a:avLst/>
          </a:prstGeom>
        </p:spPr>
      </p:pic>
    </p:spTree>
    <p:extLst>
      <p:ext uri="{BB962C8B-B14F-4D97-AF65-F5344CB8AC3E}">
        <p14:creationId xmlns:p14="http://schemas.microsoft.com/office/powerpoint/2010/main" val="8774146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A52B6-408F-46AC-BB07-17E67D477ED1}"/>
              </a:ext>
            </a:extLst>
          </p:cNvPr>
          <p:cNvSpPr>
            <a:spLocks noGrp="1"/>
          </p:cNvSpPr>
          <p:nvPr>
            <p:ph type="title"/>
          </p:nvPr>
        </p:nvSpPr>
        <p:spPr/>
        <p:txBody>
          <a:bodyPr/>
          <a:lstStyle/>
          <a:p>
            <a:r>
              <a:rPr lang="en-US" dirty="0" err="1"/>
              <a:t>Nội</a:t>
            </a:r>
            <a:r>
              <a:rPr lang="en-US" dirty="0"/>
              <a:t> dung</a:t>
            </a:r>
          </a:p>
        </p:txBody>
      </p:sp>
      <p:sp>
        <p:nvSpPr>
          <p:cNvPr id="3" name="Content Placeholder 2">
            <a:extLst>
              <a:ext uri="{FF2B5EF4-FFF2-40B4-BE49-F238E27FC236}">
                <a16:creationId xmlns:a16="http://schemas.microsoft.com/office/drawing/2014/main" id="{56ADA225-9FEB-4FA7-93F5-A43FC25A7BEC}"/>
              </a:ext>
            </a:extLst>
          </p:cNvPr>
          <p:cNvSpPr>
            <a:spLocks noGrp="1"/>
          </p:cNvSpPr>
          <p:nvPr>
            <p:ph idx="1"/>
          </p:nvPr>
        </p:nvSpPr>
        <p:spPr>
          <a:xfrm>
            <a:off x="4520485" y="1690688"/>
            <a:ext cx="7303214" cy="4665661"/>
          </a:xfrm>
        </p:spPr>
        <p:txBody>
          <a:bodyPr>
            <a:normAutofit/>
          </a:bodyPr>
          <a:lstStyle/>
          <a:p>
            <a:pPr marL="514350" indent="-514350">
              <a:buFont typeface="+mj-lt"/>
              <a:buAutoNum type="arabicPeriod"/>
            </a:pPr>
            <a:r>
              <a:rPr lang="en-US" dirty="0" err="1"/>
              <a:t>Thực</a:t>
            </a:r>
            <a:r>
              <a:rPr lang="en-US" dirty="0"/>
              <a:t> </a:t>
            </a:r>
            <a:r>
              <a:rPr lang="en-US" dirty="0" err="1"/>
              <a:t>thi</a:t>
            </a:r>
            <a:r>
              <a:rPr lang="en-US" dirty="0"/>
              <a:t> </a:t>
            </a:r>
            <a:r>
              <a:rPr lang="en-US" dirty="0" err="1"/>
              <a:t>nhóm</a:t>
            </a:r>
            <a:r>
              <a:rPr lang="en-US" dirty="0"/>
              <a:t> </a:t>
            </a:r>
            <a:r>
              <a:rPr lang="en-US" dirty="0" err="1"/>
              <a:t>lệnh</a:t>
            </a:r>
            <a:r>
              <a:rPr lang="en-US" dirty="0"/>
              <a:t> </a:t>
            </a:r>
            <a:r>
              <a:rPr lang="en-US" dirty="0" err="1"/>
              <a:t>luận</a:t>
            </a:r>
            <a:r>
              <a:rPr lang="en-US" dirty="0"/>
              <a:t> </a:t>
            </a:r>
            <a:r>
              <a:rPr lang="en-US" dirty="0" err="1"/>
              <a:t>lý</a:t>
            </a:r>
            <a:r>
              <a:rPr lang="en-US" dirty="0"/>
              <a:t> &amp; </a:t>
            </a:r>
            <a:r>
              <a:rPr lang="en-US" dirty="0" err="1"/>
              <a:t>số</a:t>
            </a:r>
            <a:r>
              <a:rPr lang="en-US" dirty="0"/>
              <a:t> </a:t>
            </a:r>
            <a:r>
              <a:rPr lang="en-US" dirty="0" err="1"/>
              <a:t>học</a:t>
            </a:r>
            <a:endParaRPr lang="en-US" dirty="0"/>
          </a:p>
          <a:p>
            <a:pPr lvl="1"/>
            <a:r>
              <a:rPr lang="en-US" dirty="0">
                <a:solidFill>
                  <a:schemeClr val="bg2"/>
                </a:solidFill>
              </a:rPr>
              <a:t>add, sub, and</a:t>
            </a:r>
            <a:r>
              <a:rPr lang="en-US">
                <a:solidFill>
                  <a:schemeClr val="bg2"/>
                </a:solidFill>
              </a:rPr>
              <a:t>, or</a:t>
            </a:r>
            <a:r>
              <a:rPr lang="en-US" dirty="0">
                <a:solidFill>
                  <a:schemeClr val="bg2"/>
                </a:solidFill>
              </a:rPr>
              <a:t>, </a:t>
            </a:r>
            <a:r>
              <a:rPr lang="en-US" dirty="0" err="1">
                <a:solidFill>
                  <a:schemeClr val="bg2"/>
                </a:solidFill>
              </a:rPr>
              <a:t>slt</a:t>
            </a:r>
            <a:endParaRPr lang="en-US" dirty="0">
              <a:solidFill>
                <a:schemeClr val="bg2"/>
              </a:solidFill>
            </a:endParaRPr>
          </a:p>
          <a:p>
            <a:pPr marL="514350" indent="-514350">
              <a:buFont typeface="+mj-lt"/>
              <a:buAutoNum type="arabicPeriod"/>
            </a:pPr>
            <a:r>
              <a:rPr lang="en-US" dirty="0" err="1">
                <a:solidFill>
                  <a:schemeClr val="bg2"/>
                </a:solidFill>
              </a:rPr>
              <a:t>Thực</a:t>
            </a:r>
            <a:r>
              <a:rPr lang="en-US" dirty="0">
                <a:solidFill>
                  <a:schemeClr val="bg2"/>
                </a:solidFill>
              </a:rPr>
              <a:t> </a:t>
            </a:r>
            <a:r>
              <a:rPr lang="en-US" dirty="0" err="1">
                <a:solidFill>
                  <a:schemeClr val="bg2"/>
                </a:solidFill>
              </a:rPr>
              <a:t>thi</a:t>
            </a:r>
            <a:r>
              <a:rPr lang="en-US" dirty="0">
                <a:solidFill>
                  <a:schemeClr val="bg2"/>
                </a:solidFill>
              </a:rPr>
              <a:t> </a:t>
            </a:r>
            <a:r>
              <a:rPr lang="en-US" dirty="0" err="1">
                <a:solidFill>
                  <a:schemeClr val="bg2"/>
                </a:solidFill>
              </a:rPr>
              <a:t>nhóm</a:t>
            </a:r>
            <a:r>
              <a:rPr lang="en-US" dirty="0">
                <a:solidFill>
                  <a:schemeClr val="bg2"/>
                </a:solidFill>
              </a:rPr>
              <a:t> </a:t>
            </a:r>
            <a:r>
              <a:rPr lang="en-US" dirty="0" err="1">
                <a:solidFill>
                  <a:schemeClr val="bg2"/>
                </a:solidFill>
              </a:rPr>
              <a:t>lệnh</a:t>
            </a:r>
            <a:r>
              <a:rPr lang="en-US" dirty="0">
                <a:solidFill>
                  <a:schemeClr val="bg2"/>
                </a:solidFill>
              </a:rPr>
              <a:t> </a:t>
            </a:r>
            <a:r>
              <a:rPr lang="en-US" dirty="0" err="1">
                <a:solidFill>
                  <a:schemeClr val="bg2"/>
                </a:solidFill>
              </a:rPr>
              <a:t>truyền</a:t>
            </a:r>
            <a:r>
              <a:rPr lang="en-US" dirty="0">
                <a:solidFill>
                  <a:schemeClr val="bg2"/>
                </a:solidFill>
              </a:rPr>
              <a:t> </a:t>
            </a:r>
            <a:r>
              <a:rPr lang="en-US" dirty="0" err="1">
                <a:solidFill>
                  <a:schemeClr val="bg2"/>
                </a:solidFill>
              </a:rPr>
              <a:t>dữ</a:t>
            </a:r>
            <a:r>
              <a:rPr lang="en-US" dirty="0">
                <a:solidFill>
                  <a:schemeClr val="bg2"/>
                </a:solidFill>
              </a:rPr>
              <a:t> </a:t>
            </a:r>
            <a:r>
              <a:rPr lang="en-US" dirty="0" err="1">
                <a:solidFill>
                  <a:schemeClr val="bg2"/>
                </a:solidFill>
              </a:rPr>
              <a:t>liệu</a:t>
            </a:r>
            <a:endParaRPr lang="en-US" dirty="0">
              <a:solidFill>
                <a:schemeClr val="bg2"/>
              </a:solidFill>
            </a:endParaRPr>
          </a:p>
          <a:p>
            <a:pPr lvl="1"/>
            <a:r>
              <a:rPr lang="en-US" dirty="0" err="1">
                <a:solidFill>
                  <a:schemeClr val="bg2"/>
                </a:solidFill>
              </a:rPr>
              <a:t>lw</a:t>
            </a:r>
            <a:r>
              <a:rPr lang="en-US" dirty="0">
                <a:solidFill>
                  <a:schemeClr val="bg2"/>
                </a:solidFill>
              </a:rPr>
              <a:t>, </a:t>
            </a:r>
            <a:r>
              <a:rPr lang="en-US" dirty="0" err="1">
                <a:solidFill>
                  <a:schemeClr val="bg2"/>
                </a:solidFill>
              </a:rPr>
              <a:t>sw</a:t>
            </a:r>
            <a:endParaRPr lang="en-US" dirty="0">
              <a:solidFill>
                <a:schemeClr val="bg2"/>
              </a:solidFill>
            </a:endParaRPr>
          </a:p>
          <a:p>
            <a:pPr marL="514350" indent="-514350">
              <a:buFont typeface="+mj-lt"/>
              <a:buAutoNum type="arabicPeriod"/>
            </a:pPr>
            <a:r>
              <a:rPr lang="en-US" dirty="0" err="1">
                <a:solidFill>
                  <a:schemeClr val="bg2"/>
                </a:solidFill>
              </a:rPr>
              <a:t>Thực</a:t>
            </a:r>
            <a:r>
              <a:rPr lang="en-US" dirty="0">
                <a:solidFill>
                  <a:schemeClr val="bg2"/>
                </a:solidFill>
              </a:rPr>
              <a:t> </a:t>
            </a:r>
            <a:r>
              <a:rPr lang="en-US" dirty="0" err="1">
                <a:solidFill>
                  <a:schemeClr val="bg2"/>
                </a:solidFill>
              </a:rPr>
              <a:t>thi</a:t>
            </a:r>
            <a:r>
              <a:rPr lang="en-US" dirty="0">
                <a:solidFill>
                  <a:schemeClr val="bg2"/>
                </a:solidFill>
              </a:rPr>
              <a:t> </a:t>
            </a:r>
            <a:r>
              <a:rPr lang="en-US" dirty="0" err="1">
                <a:solidFill>
                  <a:schemeClr val="bg2"/>
                </a:solidFill>
              </a:rPr>
              <a:t>nhóm</a:t>
            </a:r>
            <a:r>
              <a:rPr lang="en-US" dirty="0">
                <a:solidFill>
                  <a:schemeClr val="bg2"/>
                </a:solidFill>
              </a:rPr>
              <a:t> </a:t>
            </a:r>
            <a:r>
              <a:rPr lang="en-US" dirty="0" err="1">
                <a:solidFill>
                  <a:schemeClr val="bg2"/>
                </a:solidFill>
              </a:rPr>
              <a:t>lệnh</a:t>
            </a:r>
            <a:r>
              <a:rPr lang="en-US" dirty="0">
                <a:solidFill>
                  <a:schemeClr val="bg2"/>
                </a:solidFill>
              </a:rPr>
              <a:t> </a:t>
            </a:r>
            <a:r>
              <a:rPr lang="en-US" err="1">
                <a:solidFill>
                  <a:schemeClr val="bg2"/>
                </a:solidFill>
              </a:rPr>
              <a:t>điều</a:t>
            </a:r>
            <a:r>
              <a:rPr lang="en-US">
                <a:solidFill>
                  <a:schemeClr val="bg2"/>
                </a:solidFill>
              </a:rPr>
              <a:t> khiển - beq</a:t>
            </a:r>
            <a:endParaRPr lang="en-US" dirty="0">
              <a:solidFill>
                <a:schemeClr val="bg2"/>
              </a:solidFill>
            </a:endParaRPr>
          </a:p>
          <a:p>
            <a:pPr marL="514350" indent="-514350">
              <a:buFont typeface="+mj-lt"/>
              <a:buAutoNum type="arabicPeriod"/>
            </a:pPr>
            <a:r>
              <a:rPr lang="en-US">
                <a:solidFill>
                  <a:schemeClr val="bg2"/>
                </a:solidFill>
              </a:rPr>
              <a:t>Thực thi tất cả các nhóm lệnh</a:t>
            </a:r>
          </a:p>
          <a:p>
            <a:pPr marL="514350" indent="-514350">
              <a:buFont typeface="+mj-lt"/>
              <a:buAutoNum type="arabicPeriod"/>
            </a:pPr>
            <a:r>
              <a:rPr lang="en-US">
                <a:solidFill>
                  <a:schemeClr val="bg2"/>
                </a:solidFill>
              </a:rPr>
              <a:t>Khối điều khiển</a:t>
            </a:r>
          </a:p>
          <a:p>
            <a:pPr marL="514350" indent="-514350">
              <a:buFont typeface="+mj-lt"/>
              <a:buAutoNum type="arabicPeriod"/>
            </a:pPr>
            <a:r>
              <a:rPr lang="en-US">
                <a:solidFill>
                  <a:schemeClr val="bg2"/>
                </a:solidFill>
              </a:rPr>
              <a:t>Câu </a:t>
            </a:r>
            <a:r>
              <a:rPr lang="en-US" dirty="0" err="1">
                <a:solidFill>
                  <a:schemeClr val="bg2"/>
                </a:solidFill>
              </a:rPr>
              <a:t>hỏi</a:t>
            </a:r>
            <a:r>
              <a:rPr lang="en-US" dirty="0">
                <a:solidFill>
                  <a:schemeClr val="bg2"/>
                </a:solidFill>
              </a:rPr>
              <a:t> </a:t>
            </a:r>
            <a:r>
              <a:rPr lang="en-US" dirty="0" err="1">
                <a:solidFill>
                  <a:schemeClr val="bg2"/>
                </a:solidFill>
              </a:rPr>
              <a:t>và</a:t>
            </a:r>
            <a:r>
              <a:rPr lang="en-US" dirty="0">
                <a:solidFill>
                  <a:schemeClr val="bg2"/>
                </a:solidFill>
              </a:rPr>
              <a:t> </a:t>
            </a:r>
            <a:r>
              <a:rPr lang="en-US" dirty="0" err="1">
                <a:solidFill>
                  <a:schemeClr val="bg2"/>
                </a:solidFill>
              </a:rPr>
              <a:t>Bài</a:t>
            </a:r>
            <a:r>
              <a:rPr lang="en-US" dirty="0">
                <a:solidFill>
                  <a:schemeClr val="bg2"/>
                </a:solidFill>
              </a:rPr>
              <a:t> </a:t>
            </a:r>
            <a:r>
              <a:rPr lang="en-US" dirty="0" err="1">
                <a:solidFill>
                  <a:schemeClr val="bg2"/>
                </a:solidFill>
              </a:rPr>
              <a:t>tập</a:t>
            </a:r>
            <a:endParaRPr lang="en-US" dirty="0">
              <a:solidFill>
                <a:schemeClr val="bg2"/>
              </a:solidFill>
            </a:endParaRPr>
          </a:p>
        </p:txBody>
      </p:sp>
      <p:sp>
        <p:nvSpPr>
          <p:cNvPr id="4" name="Slide Number Placeholder 3">
            <a:extLst>
              <a:ext uri="{FF2B5EF4-FFF2-40B4-BE49-F238E27FC236}">
                <a16:creationId xmlns:a16="http://schemas.microsoft.com/office/drawing/2014/main" id="{55A1C282-D2D6-4CCE-9171-6651B15B50F1}"/>
              </a:ext>
            </a:extLst>
          </p:cNvPr>
          <p:cNvSpPr>
            <a:spLocks noGrp="1"/>
          </p:cNvSpPr>
          <p:nvPr>
            <p:ph type="sldNum" sz="quarter" idx="12"/>
          </p:nvPr>
        </p:nvSpPr>
        <p:spPr/>
        <p:txBody>
          <a:bodyPr/>
          <a:lstStyle/>
          <a:p>
            <a:fld id="{3C3C09BB-C7E7-4454-851F-EF8D770487CA}" type="slidenum">
              <a:rPr lang="en-US" smtClean="0"/>
              <a:pPr/>
              <a:t>3</a:t>
            </a:fld>
            <a:endParaRPr lang="en-US"/>
          </a:p>
        </p:txBody>
      </p:sp>
      <p:pic>
        <p:nvPicPr>
          <p:cNvPr id="6" name="Picture 5">
            <a:extLst>
              <a:ext uri="{FF2B5EF4-FFF2-40B4-BE49-F238E27FC236}">
                <a16:creationId xmlns:a16="http://schemas.microsoft.com/office/drawing/2014/main" id="{DC7529EB-8F47-4B75-9234-FE0562A7B7DF}"/>
              </a:ext>
            </a:extLst>
          </p:cNvPr>
          <p:cNvPicPr>
            <a:picLocks noChangeAspect="1"/>
          </p:cNvPicPr>
          <p:nvPr/>
        </p:nvPicPr>
        <p:blipFill>
          <a:blip r:embed="rId2"/>
          <a:stretch>
            <a:fillRect/>
          </a:stretch>
        </p:blipFill>
        <p:spPr>
          <a:xfrm>
            <a:off x="368301" y="1690688"/>
            <a:ext cx="4097256" cy="4665661"/>
          </a:xfrm>
          <a:prstGeom prst="rect">
            <a:avLst/>
          </a:prstGeom>
        </p:spPr>
      </p:pic>
    </p:spTree>
    <p:extLst>
      <p:ext uri="{BB962C8B-B14F-4D97-AF65-F5344CB8AC3E}">
        <p14:creationId xmlns:p14="http://schemas.microsoft.com/office/powerpoint/2010/main" val="4560426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67E9B-D70D-45F5-8715-DC322A009503}"/>
              </a:ext>
            </a:extLst>
          </p:cNvPr>
          <p:cNvSpPr>
            <a:spLocks noGrp="1"/>
          </p:cNvSpPr>
          <p:nvPr>
            <p:ph type="title"/>
          </p:nvPr>
        </p:nvSpPr>
        <p:spPr>
          <a:xfrm>
            <a:off x="393701" y="365126"/>
            <a:ext cx="11430000" cy="854074"/>
          </a:xfrm>
        </p:spPr>
        <p:txBody>
          <a:bodyPr/>
          <a:lstStyle/>
          <a:p>
            <a:r>
              <a:rPr lang="en-US" dirty="0"/>
              <a:t>6</a:t>
            </a:r>
            <a:r>
              <a:rPr lang="en-US"/>
              <a:t>. </a:t>
            </a:r>
            <a:r>
              <a:rPr lang="en-US" dirty="0" err="1"/>
              <a:t>Câu</a:t>
            </a:r>
            <a:r>
              <a:rPr lang="en-US" dirty="0"/>
              <a:t> </a:t>
            </a:r>
            <a:r>
              <a:rPr lang="en-US" dirty="0" err="1"/>
              <a:t>hỏi</a:t>
            </a:r>
            <a:r>
              <a:rPr lang="en-US" dirty="0"/>
              <a:t> </a:t>
            </a:r>
            <a:r>
              <a:rPr lang="en-US" dirty="0" err="1"/>
              <a:t>và</a:t>
            </a:r>
            <a:r>
              <a:rPr lang="en-US" dirty="0"/>
              <a:t> </a:t>
            </a:r>
            <a:r>
              <a:rPr lang="en-US" err="1"/>
              <a:t>Bài</a:t>
            </a:r>
            <a:r>
              <a:rPr lang="en-US"/>
              <a:t> tập (4)</a:t>
            </a:r>
            <a:endParaRPr lang="en-US" dirty="0"/>
          </a:p>
        </p:txBody>
      </p:sp>
      <p:sp>
        <p:nvSpPr>
          <p:cNvPr id="4" name="Slide Number Placeholder 3">
            <a:extLst>
              <a:ext uri="{FF2B5EF4-FFF2-40B4-BE49-F238E27FC236}">
                <a16:creationId xmlns:a16="http://schemas.microsoft.com/office/drawing/2014/main" id="{C65E4B3E-7D90-4999-B1EC-4422ABB92673}"/>
              </a:ext>
            </a:extLst>
          </p:cNvPr>
          <p:cNvSpPr>
            <a:spLocks noGrp="1"/>
          </p:cNvSpPr>
          <p:nvPr>
            <p:ph type="sldNum" sz="quarter" idx="12"/>
          </p:nvPr>
        </p:nvSpPr>
        <p:spPr/>
        <p:txBody>
          <a:bodyPr/>
          <a:lstStyle/>
          <a:p>
            <a:fld id="{3C3C09BB-C7E7-4454-851F-EF8D770487CA}" type="slidenum">
              <a:rPr lang="en-US" smtClean="0"/>
              <a:pPr/>
              <a:t>30</a:t>
            </a:fld>
            <a:endParaRPr lang="en-US"/>
          </a:p>
        </p:txBody>
      </p:sp>
      <p:sp>
        <p:nvSpPr>
          <p:cNvPr id="16" name="Content Placeholder 2">
            <a:extLst>
              <a:ext uri="{FF2B5EF4-FFF2-40B4-BE49-F238E27FC236}">
                <a16:creationId xmlns:a16="http://schemas.microsoft.com/office/drawing/2014/main" id="{9439FBF6-9165-432A-BDF3-5B71BDBADDE3}"/>
              </a:ext>
            </a:extLst>
          </p:cNvPr>
          <p:cNvSpPr>
            <a:spLocks noGrp="1"/>
          </p:cNvSpPr>
          <p:nvPr>
            <p:ph idx="1"/>
          </p:nvPr>
        </p:nvSpPr>
        <p:spPr>
          <a:xfrm>
            <a:off x="393700" y="1412776"/>
            <a:ext cx="3111500" cy="4824536"/>
          </a:xfrm>
        </p:spPr>
        <p:txBody>
          <a:bodyPr/>
          <a:lstStyle/>
          <a:p>
            <a:pPr marL="0" indent="0" algn="just">
              <a:buNone/>
            </a:pPr>
            <a:r>
              <a:rPr lang="en-US"/>
              <a:t>Tìm </a:t>
            </a:r>
            <a:r>
              <a:rPr lang="en-US" dirty="0"/>
              <a:t>chu </a:t>
            </a:r>
            <a:r>
              <a:rPr lang="en-US" dirty="0" err="1"/>
              <a:t>kỳ</a:t>
            </a:r>
            <a:r>
              <a:rPr lang="en-US" dirty="0"/>
              <a:t> </a:t>
            </a:r>
            <a:r>
              <a:rPr lang="en-US" dirty="0" err="1"/>
              <a:t>nhỏ</a:t>
            </a:r>
            <a:r>
              <a:rPr lang="en-US" dirty="0"/>
              <a:t> </a:t>
            </a:r>
            <a:r>
              <a:rPr lang="en-US" dirty="0" err="1"/>
              <a:t>nhất</a:t>
            </a:r>
            <a:r>
              <a:rPr lang="en-US" dirty="0"/>
              <a:t> </a:t>
            </a:r>
            <a:r>
              <a:rPr lang="en-US" dirty="0" err="1"/>
              <a:t>của</a:t>
            </a:r>
            <a:r>
              <a:rPr lang="en-US" dirty="0"/>
              <a:t> CPU </a:t>
            </a:r>
            <a:r>
              <a:rPr lang="en-US" dirty="0" err="1"/>
              <a:t>nếu</a:t>
            </a:r>
            <a:r>
              <a:rPr lang="en-US" dirty="0"/>
              <a:t> </a:t>
            </a:r>
            <a:r>
              <a:rPr lang="en-US" dirty="0" err="1"/>
              <a:t>chỉ</a:t>
            </a:r>
            <a:r>
              <a:rPr lang="en-US" dirty="0"/>
              <a:t> </a:t>
            </a:r>
            <a:r>
              <a:rPr lang="en-US" dirty="0" err="1"/>
              <a:t>thực</a:t>
            </a:r>
            <a:r>
              <a:rPr lang="en-US" dirty="0"/>
              <a:t> </a:t>
            </a:r>
            <a:r>
              <a:rPr lang="en-US" dirty="0" err="1"/>
              <a:t>thi</a:t>
            </a:r>
            <a:r>
              <a:rPr lang="en-US" dirty="0"/>
              <a:t> </a:t>
            </a:r>
            <a:r>
              <a:rPr lang="en-US" err="1"/>
              <a:t>lệnh</a:t>
            </a:r>
            <a:r>
              <a:rPr lang="en-US"/>
              <a:t> lw?</a:t>
            </a:r>
            <a:endParaRPr lang="en-US" dirty="0"/>
          </a:p>
          <a:p>
            <a:pPr marL="0" indent="0" algn="just">
              <a:buNone/>
            </a:pPr>
            <a:endParaRPr lang="en-US" dirty="0"/>
          </a:p>
        </p:txBody>
      </p:sp>
      <p:pic>
        <p:nvPicPr>
          <p:cNvPr id="17" name="Picture 16">
            <a:extLst>
              <a:ext uri="{FF2B5EF4-FFF2-40B4-BE49-F238E27FC236}">
                <a16:creationId xmlns:a16="http://schemas.microsoft.com/office/drawing/2014/main" id="{4B1119A4-52CA-4540-B695-36C42682DD4F}"/>
              </a:ext>
            </a:extLst>
          </p:cNvPr>
          <p:cNvPicPr>
            <a:picLocks noChangeAspect="1"/>
          </p:cNvPicPr>
          <p:nvPr/>
        </p:nvPicPr>
        <p:blipFill>
          <a:blip r:embed="rId3"/>
          <a:stretch>
            <a:fillRect/>
          </a:stretch>
        </p:blipFill>
        <p:spPr>
          <a:xfrm>
            <a:off x="3505200" y="1167733"/>
            <a:ext cx="8293099" cy="5188615"/>
          </a:xfrm>
          <a:prstGeom prst="rect">
            <a:avLst/>
          </a:prstGeom>
        </p:spPr>
      </p:pic>
      <p:pic>
        <p:nvPicPr>
          <p:cNvPr id="18" name="Picture 17">
            <a:extLst>
              <a:ext uri="{FF2B5EF4-FFF2-40B4-BE49-F238E27FC236}">
                <a16:creationId xmlns:a16="http://schemas.microsoft.com/office/drawing/2014/main" id="{A7DA6512-2B9B-411A-A364-6B5CE680A3D5}"/>
              </a:ext>
            </a:extLst>
          </p:cNvPr>
          <p:cNvPicPr>
            <a:picLocks noChangeAspect="1"/>
          </p:cNvPicPr>
          <p:nvPr/>
        </p:nvPicPr>
        <p:blipFill>
          <a:blip r:embed="rId4"/>
          <a:stretch>
            <a:fillRect/>
          </a:stretch>
        </p:blipFill>
        <p:spPr>
          <a:xfrm>
            <a:off x="393699" y="5518148"/>
            <a:ext cx="6262465" cy="838200"/>
          </a:xfrm>
          <a:prstGeom prst="rect">
            <a:avLst/>
          </a:prstGeom>
        </p:spPr>
      </p:pic>
      <p:pic>
        <p:nvPicPr>
          <p:cNvPr id="3" name="Picture 2">
            <a:extLst>
              <a:ext uri="{FF2B5EF4-FFF2-40B4-BE49-F238E27FC236}">
                <a16:creationId xmlns:a16="http://schemas.microsoft.com/office/drawing/2014/main" id="{0352B430-8F8E-41F1-986B-FD0F5CFCF163}"/>
              </a:ext>
            </a:extLst>
          </p:cNvPr>
          <p:cNvPicPr>
            <a:picLocks noChangeAspect="1"/>
          </p:cNvPicPr>
          <p:nvPr/>
        </p:nvPicPr>
        <p:blipFill>
          <a:blip r:embed="rId5"/>
          <a:stretch>
            <a:fillRect/>
          </a:stretch>
        </p:blipFill>
        <p:spPr>
          <a:xfrm>
            <a:off x="6108701" y="281748"/>
            <a:ext cx="5800725" cy="257175"/>
          </a:xfrm>
          <a:prstGeom prst="rect">
            <a:avLst/>
          </a:prstGeom>
        </p:spPr>
      </p:pic>
      <p:pic>
        <p:nvPicPr>
          <p:cNvPr id="6" name="Picture 5">
            <a:extLst>
              <a:ext uri="{FF2B5EF4-FFF2-40B4-BE49-F238E27FC236}">
                <a16:creationId xmlns:a16="http://schemas.microsoft.com/office/drawing/2014/main" id="{956E7DA7-692D-4B4F-9D68-ECE88934F3C0}"/>
              </a:ext>
            </a:extLst>
          </p:cNvPr>
          <p:cNvPicPr>
            <a:picLocks noChangeAspect="1"/>
          </p:cNvPicPr>
          <p:nvPr/>
        </p:nvPicPr>
        <p:blipFill>
          <a:blip r:embed="rId6"/>
          <a:stretch>
            <a:fillRect/>
          </a:stretch>
        </p:blipFill>
        <p:spPr>
          <a:xfrm>
            <a:off x="6356351" y="750036"/>
            <a:ext cx="5572125" cy="417697"/>
          </a:xfrm>
          <a:prstGeom prst="rect">
            <a:avLst/>
          </a:prstGeom>
        </p:spPr>
      </p:pic>
      <p:pic>
        <p:nvPicPr>
          <p:cNvPr id="7" name="Picture 6">
            <a:extLst>
              <a:ext uri="{FF2B5EF4-FFF2-40B4-BE49-F238E27FC236}">
                <a16:creationId xmlns:a16="http://schemas.microsoft.com/office/drawing/2014/main" id="{38D05689-0EAD-4D35-94EA-9ACB717F9BCE}"/>
              </a:ext>
            </a:extLst>
          </p:cNvPr>
          <p:cNvPicPr>
            <a:picLocks noChangeAspect="1"/>
          </p:cNvPicPr>
          <p:nvPr/>
        </p:nvPicPr>
        <p:blipFill rotWithShape="1">
          <a:blip r:embed="rId7"/>
          <a:srcRect t="54710" b="1"/>
          <a:stretch/>
        </p:blipFill>
        <p:spPr>
          <a:xfrm>
            <a:off x="7349423" y="524635"/>
            <a:ext cx="4579053" cy="239689"/>
          </a:xfrm>
          <a:prstGeom prst="rect">
            <a:avLst/>
          </a:prstGeom>
        </p:spPr>
      </p:pic>
    </p:spTree>
    <p:extLst>
      <p:ext uri="{BB962C8B-B14F-4D97-AF65-F5344CB8AC3E}">
        <p14:creationId xmlns:p14="http://schemas.microsoft.com/office/powerpoint/2010/main" val="24285170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67E9B-D70D-45F5-8715-DC322A009503}"/>
              </a:ext>
            </a:extLst>
          </p:cNvPr>
          <p:cNvSpPr>
            <a:spLocks noGrp="1"/>
          </p:cNvSpPr>
          <p:nvPr>
            <p:ph type="title"/>
          </p:nvPr>
        </p:nvSpPr>
        <p:spPr>
          <a:xfrm>
            <a:off x="393701" y="365126"/>
            <a:ext cx="11430000" cy="854074"/>
          </a:xfrm>
        </p:spPr>
        <p:txBody>
          <a:bodyPr/>
          <a:lstStyle/>
          <a:p>
            <a:r>
              <a:rPr lang="en-US" dirty="0"/>
              <a:t>6</a:t>
            </a:r>
            <a:r>
              <a:rPr lang="en-US"/>
              <a:t>. </a:t>
            </a:r>
            <a:r>
              <a:rPr lang="en-US" dirty="0" err="1"/>
              <a:t>Câu</a:t>
            </a:r>
            <a:r>
              <a:rPr lang="en-US" dirty="0"/>
              <a:t> </a:t>
            </a:r>
            <a:r>
              <a:rPr lang="en-US" dirty="0" err="1"/>
              <a:t>hỏi</a:t>
            </a:r>
            <a:r>
              <a:rPr lang="en-US" dirty="0"/>
              <a:t> </a:t>
            </a:r>
            <a:r>
              <a:rPr lang="en-US" dirty="0" err="1"/>
              <a:t>và</a:t>
            </a:r>
            <a:r>
              <a:rPr lang="en-US" dirty="0"/>
              <a:t> </a:t>
            </a:r>
            <a:r>
              <a:rPr lang="en-US" err="1"/>
              <a:t>Bài</a:t>
            </a:r>
            <a:r>
              <a:rPr lang="en-US"/>
              <a:t> tập (5)</a:t>
            </a:r>
            <a:endParaRPr lang="en-US" dirty="0"/>
          </a:p>
        </p:txBody>
      </p:sp>
      <p:sp>
        <p:nvSpPr>
          <p:cNvPr id="4" name="Slide Number Placeholder 3">
            <a:extLst>
              <a:ext uri="{FF2B5EF4-FFF2-40B4-BE49-F238E27FC236}">
                <a16:creationId xmlns:a16="http://schemas.microsoft.com/office/drawing/2014/main" id="{C65E4B3E-7D90-4999-B1EC-4422ABB92673}"/>
              </a:ext>
            </a:extLst>
          </p:cNvPr>
          <p:cNvSpPr>
            <a:spLocks noGrp="1"/>
          </p:cNvSpPr>
          <p:nvPr>
            <p:ph type="sldNum" sz="quarter" idx="12"/>
          </p:nvPr>
        </p:nvSpPr>
        <p:spPr/>
        <p:txBody>
          <a:bodyPr/>
          <a:lstStyle/>
          <a:p>
            <a:fld id="{3C3C09BB-C7E7-4454-851F-EF8D770487CA}" type="slidenum">
              <a:rPr lang="en-US" smtClean="0"/>
              <a:pPr/>
              <a:t>31</a:t>
            </a:fld>
            <a:endParaRPr lang="en-US"/>
          </a:p>
        </p:txBody>
      </p:sp>
      <p:sp>
        <p:nvSpPr>
          <p:cNvPr id="16" name="Content Placeholder 2">
            <a:extLst>
              <a:ext uri="{FF2B5EF4-FFF2-40B4-BE49-F238E27FC236}">
                <a16:creationId xmlns:a16="http://schemas.microsoft.com/office/drawing/2014/main" id="{9439FBF6-9165-432A-BDF3-5B71BDBADDE3}"/>
              </a:ext>
            </a:extLst>
          </p:cNvPr>
          <p:cNvSpPr>
            <a:spLocks noGrp="1"/>
          </p:cNvSpPr>
          <p:nvPr>
            <p:ph idx="1"/>
          </p:nvPr>
        </p:nvSpPr>
        <p:spPr>
          <a:xfrm>
            <a:off x="393700" y="1412776"/>
            <a:ext cx="3111500" cy="4824536"/>
          </a:xfrm>
        </p:spPr>
        <p:txBody>
          <a:bodyPr/>
          <a:lstStyle/>
          <a:p>
            <a:pPr marL="0" indent="0" algn="just">
              <a:buNone/>
            </a:pPr>
            <a:r>
              <a:rPr lang="en-US"/>
              <a:t>Tìm </a:t>
            </a:r>
            <a:r>
              <a:rPr lang="en-US" dirty="0"/>
              <a:t>chu </a:t>
            </a:r>
            <a:r>
              <a:rPr lang="en-US" dirty="0" err="1"/>
              <a:t>kỳ</a:t>
            </a:r>
            <a:r>
              <a:rPr lang="en-US" dirty="0"/>
              <a:t> </a:t>
            </a:r>
            <a:r>
              <a:rPr lang="en-US" dirty="0" err="1"/>
              <a:t>nhỏ</a:t>
            </a:r>
            <a:r>
              <a:rPr lang="en-US" dirty="0"/>
              <a:t> </a:t>
            </a:r>
            <a:r>
              <a:rPr lang="en-US" dirty="0" err="1"/>
              <a:t>nhất</a:t>
            </a:r>
            <a:r>
              <a:rPr lang="en-US" dirty="0"/>
              <a:t> </a:t>
            </a:r>
            <a:r>
              <a:rPr lang="en-US" dirty="0" err="1"/>
              <a:t>của</a:t>
            </a:r>
            <a:r>
              <a:rPr lang="en-US" dirty="0"/>
              <a:t> CPU </a:t>
            </a:r>
            <a:r>
              <a:rPr lang="en-US" dirty="0" err="1"/>
              <a:t>nếu</a:t>
            </a:r>
            <a:r>
              <a:rPr lang="en-US" dirty="0"/>
              <a:t> </a:t>
            </a:r>
            <a:r>
              <a:rPr lang="en-US" dirty="0" err="1"/>
              <a:t>chỉ</a:t>
            </a:r>
            <a:r>
              <a:rPr lang="en-US" dirty="0"/>
              <a:t> </a:t>
            </a:r>
            <a:r>
              <a:rPr lang="en-US" dirty="0" err="1"/>
              <a:t>thực</a:t>
            </a:r>
            <a:r>
              <a:rPr lang="en-US" dirty="0"/>
              <a:t> </a:t>
            </a:r>
            <a:r>
              <a:rPr lang="en-US" dirty="0" err="1"/>
              <a:t>thi</a:t>
            </a:r>
            <a:r>
              <a:rPr lang="en-US" dirty="0"/>
              <a:t> </a:t>
            </a:r>
            <a:r>
              <a:rPr lang="en-US" err="1"/>
              <a:t>lệnh</a:t>
            </a:r>
            <a:r>
              <a:rPr lang="en-US"/>
              <a:t> sw?</a:t>
            </a:r>
            <a:endParaRPr lang="en-US" dirty="0"/>
          </a:p>
          <a:p>
            <a:pPr marL="0" indent="0" algn="just">
              <a:buNone/>
            </a:pPr>
            <a:endParaRPr lang="en-US" dirty="0"/>
          </a:p>
        </p:txBody>
      </p:sp>
      <p:pic>
        <p:nvPicPr>
          <p:cNvPr id="17" name="Picture 16">
            <a:extLst>
              <a:ext uri="{FF2B5EF4-FFF2-40B4-BE49-F238E27FC236}">
                <a16:creationId xmlns:a16="http://schemas.microsoft.com/office/drawing/2014/main" id="{4B1119A4-52CA-4540-B695-36C42682DD4F}"/>
              </a:ext>
            </a:extLst>
          </p:cNvPr>
          <p:cNvPicPr>
            <a:picLocks noChangeAspect="1"/>
          </p:cNvPicPr>
          <p:nvPr/>
        </p:nvPicPr>
        <p:blipFill>
          <a:blip r:embed="rId3"/>
          <a:stretch>
            <a:fillRect/>
          </a:stretch>
        </p:blipFill>
        <p:spPr>
          <a:xfrm>
            <a:off x="3505200" y="1167733"/>
            <a:ext cx="8293099" cy="5188615"/>
          </a:xfrm>
          <a:prstGeom prst="rect">
            <a:avLst/>
          </a:prstGeom>
        </p:spPr>
      </p:pic>
      <p:pic>
        <p:nvPicPr>
          <p:cNvPr id="18" name="Picture 17">
            <a:extLst>
              <a:ext uri="{FF2B5EF4-FFF2-40B4-BE49-F238E27FC236}">
                <a16:creationId xmlns:a16="http://schemas.microsoft.com/office/drawing/2014/main" id="{A7DA6512-2B9B-411A-A364-6B5CE680A3D5}"/>
              </a:ext>
            </a:extLst>
          </p:cNvPr>
          <p:cNvPicPr>
            <a:picLocks noChangeAspect="1"/>
          </p:cNvPicPr>
          <p:nvPr/>
        </p:nvPicPr>
        <p:blipFill>
          <a:blip r:embed="rId4"/>
          <a:stretch>
            <a:fillRect/>
          </a:stretch>
        </p:blipFill>
        <p:spPr>
          <a:xfrm>
            <a:off x="393699" y="5518148"/>
            <a:ext cx="6262465" cy="838200"/>
          </a:xfrm>
          <a:prstGeom prst="rect">
            <a:avLst/>
          </a:prstGeom>
        </p:spPr>
      </p:pic>
      <p:pic>
        <p:nvPicPr>
          <p:cNvPr id="6" name="Picture 5">
            <a:extLst>
              <a:ext uri="{FF2B5EF4-FFF2-40B4-BE49-F238E27FC236}">
                <a16:creationId xmlns:a16="http://schemas.microsoft.com/office/drawing/2014/main" id="{956E7DA7-692D-4B4F-9D68-ECE88934F3C0}"/>
              </a:ext>
            </a:extLst>
          </p:cNvPr>
          <p:cNvPicPr>
            <a:picLocks noChangeAspect="1"/>
          </p:cNvPicPr>
          <p:nvPr/>
        </p:nvPicPr>
        <p:blipFill>
          <a:blip r:embed="rId5"/>
          <a:stretch>
            <a:fillRect/>
          </a:stretch>
        </p:blipFill>
        <p:spPr>
          <a:xfrm>
            <a:off x="6356351" y="750036"/>
            <a:ext cx="5572125" cy="417697"/>
          </a:xfrm>
          <a:prstGeom prst="rect">
            <a:avLst/>
          </a:prstGeom>
        </p:spPr>
      </p:pic>
      <p:pic>
        <p:nvPicPr>
          <p:cNvPr id="7" name="Picture 6">
            <a:extLst>
              <a:ext uri="{FF2B5EF4-FFF2-40B4-BE49-F238E27FC236}">
                <a16:creationId xmlns:a16="http://schemas.microsoft.com/office/drawing/2014/main" id="{9C1CE0FB-1E78-4CAE-9E2A-B72DD78AA3EC}"/>
              </a:ext>
            </a:extLst>
          </p:cNvPr>
          <p:cNvPicPr>
            <a:picLocks noChangeAspect="1"/>
          </p:cNvPicPr>
          <p:nvPr/>
        </p:nvPicPr>
        <p:blipFill>
          <a:blip r:embed="rId6"/>
          <a:stretch>
            <a:fillRect/>
          </a:stretch>
        </p:blipFill>
        <p:spPr>
          <a:xfrm>
            <a:off x="6127751" y="295615"/>
            <a:ext cx="5800725" cy="257175"/>
          </a:xfrm>
          <a:prstGeom prst="rect">
            <a:avLst/>
          </a:prstGeom>
        </p:spPr>
      </p:pic>
      <p:pic>
        <p:nvPicPr>
          <p:cNvPr id="8" name="Picture 7">
            <a:extLst>
              <a:ext uri="{FF2B5EF4-FFF2-40B4-BE49-F238E27FC236}">
                <a16:creationId xmlns:a16="http://schemas.microsoft.com/office/drawing/2014/main" id="{ACE5E1E4-EAF6-4B82-BC16-9960FC79076E}"/>
              </a:ext>
            </a:extLst>
          </p:cNvPr>
          <p:cNvPicPr>
            <a:picLocks noChangeAspect="1"/>
          </p:cNvPicPr>
          <p:nvPr/>
        </p:nvPicPr>
        <p:blipFill rotWithShape="1">
          <a:blip r:embed="rId7"/>
          <a:srcRect t="54710" b="1"/>
          <a:stretch/>
        </p:blipFill>
        <p:spPr>
          <a:xfrm>
            <a:off x="7349423" y="542432"/>
            <a:ext cx="4579053" cy="239689"/>
          </a:xfrm>
          <a:prstGeom prst="rect">
            <a:avLst/>
          </a:prstGeom>
        </p:spPr>
      </p:pic>
    </p:spTree>
    <p:extLst>
      <p:ext uri="{BB962C8B-B14F-4D97-AF65-F5344CB8AC3E}">
        <p14:creationId xmlns:p14="http://schemas.microsoft.com/office/powerpoint/2010/main" val="32303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63BFD-8756-4D89-ABF5-28BDC79B47BA}"/>
              </a:ext>
            </a:extLst>
          </p:cNvPr>
          <p:cNvSpPr>
            <a:spLocks noGrp="1"/>
          </p:cNvSpPr>
          <p:nvPr>
            <p:ph type="title"/>
          </p:nvPr>
        </p:nvSpPr>
        <p:spPr/>
        <p:txBody>
          <a:bodyPr>
            <a:normAutofit/>
          </a:bodyPr>
          <a:lstStyle/>
          <a:p>
            <a:r>
              <a:rPr lang="en-US" dirty="0"/>
              <a:t>1. </a:t>
            </a:r>
            <a:r>
              <a:rPr lang="en-US" dirty="0" err="1"/>
              <a:t>Thực</a:t>
            </a:r>
            <a:r>
              <a:rPr lang="en-US" dirty="0"/>
              <a:t> </a:t>
            </a:r>
            <a:r>
              <a:rPr lang="en-US" dirty="0" err="1"/>
              <a:t>thi</a:t>
            </a:r>
            <a:r>
              <a:rPr lang="en-US" dirty="0"/>
              <a:t> </a:t>
            </a:r>
            <a:r>
              <a:rPr lang="en-US" dirty="0" err="1"/>
              <a:t>nhóm</a:t>
            </a:r>
            <a:r>
              <a:rPr lang="en-US" dirty="0"/>
              <a:t> </a:t>
            </a:r>
            <a:r>
              <a:rPr lang="en-US" dirty="0" err="1"/>
              <a:t>lệnh</a:t>
            </a:r>
            <a:r>
              <a:rPr lang="en-US" dirty="0"/>
              <a:t> </a:t>
            </a:r>
            <a:r>
              <a:rPr lang="en-US" dirty="0" err="1"/>
              <a:t>luận</a:t>
            </a:r>
            <a:r>
              <a:rPr lang="en-US" dirty="0"/>
              <a:t> </a:t>
            </a:r>
            <a:r>
              <a:rPr lang="en-US" dirty="0" err="1"/>
              <a:t>lý</a:t>
            </a:r>
            <a:r>
              <a:rPr lang="en-US" dirty="0"/>
              <a:t> &amp; </a:t>
            </a:r>
            <a:r>
              <a:rPr lang="en-US" dirty="0" err="1"/>
              <a:t>số</a:t>
            </a:r>
            <a:r>
              <a:rPr lang="en-US" dirty="0"/>
              <a:t> </a:t>
            </a:r>
            <a:r>
              <a:rPr lang="en-US" dirty="0" err="1"/>
              <a:t>học</a:t>
            </a:r>
            <a:r>
              <a:rPr lang="en-US" dirty="0"/>
              <a:t> (1/2)</a:t>
            </a:r>
          </a:p>
        </p:txBody>
      </p:sp>
      <p:sp>
        <p:nvSpPr>
          <p:cNvPr id="4" name="Slide Number Placeholder 3">
            <a:extLst>
              <a:ext uri="{FF2B5EF4-FFF2-40B4-BE49-F238E27FC236}">
                <a16:creationId xmlns:a16="http://schemas.microsoft.com/office/drawing/2014/main" id="{337A8C2F-3D18-4AEB-B843-81C95E270160}"/>
              </a:ext>
            </a:extLst>
          </p:cNvPr>
          <p:cNvSpPr>
            <a:spLocks noGrp="1"/>
          </p:cNvSpPr>
          <p:nvPr>
            <p:ph type="sldNum" sz="quarter" idx="12"/>
          </p:nvPr>
        </p:nvSpPr>
        <p:spPr/>
        <p:txBody>
          <a:bodyPr/>
          <a:lstStyle/>
          <a:p>
            <a:fld id="{3C3C09BB-C7E7-4454-851F-EF8D770487CA}" type="slidenum">
              <a:rPr lang="en-US" smtClean="0"/>
              <a:pPr/>
              <a:t>4</a:t>
            </a:fld>
            <a:endParaRPr lang="en-US"/>
          </a:p>
        </p:txBody>
      </p:sp>
      <p:sp>
        <p:nvSpPr>
          <p:cNvPr id="10" name="Content Placeholder 2">
            <a:extLst>
              <a:ext uri="{FF2B5EF4-FFF2-40B4-BE49-F238E27FC236}">
                <a16:creationId xmlns:a16="http://schemas.microsoft.com/office/drawing/2014/main" id="{243DCF5C-4F12-4117-9B38-A0817BD4408A}"/>
              </a:ext>
            </a:extLst>
          </p:cNvPr>
          <p:cNvSpPr txBox="1">
            <a:spLocks/>
          </p:cNvSpPr>
          <p:nvPr/>
        </p:nvSpPr>
        <p:spPr>
          <a:xfrm>
            <a:off x="2682359" y="4112082"/>
            <a:ext cx="2011316" cy="166055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Wingdings" panose="05000000000000000000" pitchFamily="2" charset="2"/>
              <a:buChar char="Ø"/>
              <a:defRPr sz="28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Wingdings" panose="05000000000000000000" pitchFamily="2" charset="2"/>
              <a:buChar char="ü"/>
              <a:defRPr sz="24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800" dirty="0"/>
              <a:t>A = R[</a:t>
            </a:r>
            <a:r>
              <a:rPr lang="en-US" sz="2800" dirty="0" err="1"/>
              <a:t>rs</a:t>
            </a:r>
            <a:r>
              <a:rPr lang="en-US" sz="2800" dirty="0"/>
              <a:t>]</a:t>
            </a:r>
          </a:p>
          <a:p>
            <a:pPr marL="0" indent="0" algn="ctr">
              <a:buFont typeface="Arial" panose="020B0604020202020204" pitchFamily="34" charset="0"/>
              <a:buNone/>
            </a:pPr>
            <a:r>
              <a:rPr lang="en-US" sz="2800" dirty="0"/>
              <a:t>B = R[rt]</a:t>
            </a:r>
          </a:p>
          <a:p>
            <a:pPr marL="0" indent="0" algn="ctr">
              <a:buFont typeface="Arial" panose="020B0604020202020204" pitchFamily="34" charset="0"/>
              <a:buNone/>
            </a:pPr>
            <a:r>
              <a:rPr lang="en-US" sz="2800" dirty="0"/>
              <a:t>C = R[</a:t>
            </a:r>
            <a:r>
              <a:rPr lang="en-US" sz="2800" dirty="0" err="1"/>
              <a:t>rd</a:t>
            </a:r>
            <a:r>
              <a:rPr lang="en-US" sz="2800" dirty="0"/>
              <a:t>]</a:t>
            </a:r>
          </a:p>
        </p:txBody>
      </p:sp>
      <p:grpSp>
        <p:nvGrpSpPr>
          <p:cNvPr id="21" name="Group 20">
            <a:extLst>
              <a:ext uri="{FF2B5EF4-FFF2-40B4-BE49-F238E27FC236}">
                <a16:creationId xmlns:a16="http://schemas.microsoft.com/office/drawing/2014/main" id="{3A6E16CA-F628-4CCF-A8F0-7C91F90869C3}"/>
              </a:ext>
            </a:extLst>
          </p:cNvPr>
          <p:cNvGrpSpPr/>
          <p:nvPr/>
        </p:nvGrpSpPr>
        <p:grpSpPr>
          <a:xfrm>
            <a:off x="368300" y="2932286"/>
            <a:ext cx="2483569" cy="993427"/>
            <a:chOff x="2790" y="198707"/>
            <a:chExt cx="2483569" cy="993427"/>
          </a:xfrm>
        </p:grpSpPr>
        <p:sp>
          <p:nvSpPr>
            <p:cNvPr id="19" name="Arrow: Chevron 18">
              <a:extLst>
                <a:ext uri="{FF2B5EF4-FFF2-40B4-BE49-F238E27FC236}">
                  <a16:creationId xmlns:a16="http://schemas.microsoft.com/office/drawing/2014/main" id="{C8ECCAF1-DD23-43EC-A901-F4D6F8253468}"/>
                </a:ext>
              </a:extLst>
            </p:cNvPr>
            <p:cNvSpPr/>
            <p:nvPr/>
          </p:nvSpPr>
          <p:spPr>
            <a:xfrm>
              <a:off x="2790" y="198707"/>
              <a:ext cx="2483569" cy="993427"/>
            </a:xfrm>
            <a:prstGeom prst="chevron">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0" name="Arrow: Chevron 4">
              <a:extLst>
                <a:ext uri="{FF2B5EF4-FFF2-40B4-BE49-F238E27FC236}">
                  <a16:creationId xmlns:a16="http://schemas.microsoft.com/office/drawing/2014/main" id="{67B03903-844B-4E8E-9FF0-9532139DCD96}"/>
                </a:ext>
              </a:extLst>
            </p:cNvPr>
            <p:cNvSpPr txBox="1"/>
            <p:nvPr/>
          </p:nvSpPr>
          <p:spPr>
            <a:xfrm>
              <a:off x="499504" y="198707"/>
              <a:ext cx="1490142" cy="9934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12014" tIns="37338" rIns="37338" bIns="37338" numCol="1" spcCol="1270" anchor="ctr" anchorCtr="0">
              <a:noAutofit/>
            </a:bodyPr>
            <a:lstStyle/>
            <a:p>
              <a:pPr marL="0" lvl="0" indent="0" algn="ctr" defTabSz="1244600">
                <a:lnSpc>
                  <a:spcPct val="90000"/>
                </a:lnSpc>
                <a:spcBef>
                  <a:spcPct val="0"/>
                </a:spcBef>
                <a:spcAft>
                  <a:spcPct val="35000"/>
                </a:spcAft>
                <a:buNone/>
              </a:pPr>
              <a:r>
                <a:rPr lang="en-US" sz="2800" kern="1200" dirty="0" err="1">
                  <a:latin typeface="Times New Roman" panose="02020603050405020304" pitchFamily="18" charset="0"/>
                  <a:cs typeface="Times New Roman" panose="02020603050405020304" pitchFamily="18" charset="0"/>
                </a:rPr>
                <a:t>Nạp</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lệnh</a:t>
              </a:r>
              <a:endParaRPr lang="en-US" sz="2800" kern="1200" dirty="0">
                <a:latin typeface="Times New Roman" panose="02020603050405020304" pitchFamily="18" charset="0"/>
                <a:cs typeface="Times New Roman" panose="02020603050405020304" pitchFamily="18" charset="0"/>
              </a:endParaRPr>
            </a:p>
          </p:txBody>
        </p:sp>
      </p:grpSp>
      <p:sp>
        <p:nvSpPr>
          <p:cNvPr id="27" name="Arrow: Chevron 4">
            <a:extLst>
              <a:ext uri="{FF2B5EF4-FFF2-40B4-BE49-F238E27FC236}">
                <a16:creationId xmlns:a16="http://schemas.microsoft.com/office/drawing/2014/main" id="{551E9B27-D08B-4181-804E-C3C7E954D3D9}"/>
              </a:ext>
            </a:extLst>
          </p:cNvPr>
          <p:cNvSpPr txBox="1"/>
          <p:nvPr/>
        </p:nvSpPr>
        <p:spPr>
          <a:xfrm>
            <a:off x="3127947" y="2911151"/>
            <a:ext cx="1490142" cy="9934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12014" tIns="37338" rIns="37338" bIns="37338" numCol="1" spcCol="1270" anchor="ctr" anchorCtr="0">
            <a:noAutofit/>
          </a:bodyPr>
          <a:lstStyle/>
          <a:p>
            <a:pPr marL="0" lvl="0" indent="0" algn="ctr" defTabSz="1244600">
              <a:lnSpc>
                <a:spcPct val="90000"/>
              </a:lnSpc>
              <a:spcBef>
                <a:spcPct val="0"/>
              </a:spcBef>
              <a:spcAft>
                <a:spcPct val="35000"/>
              </a:spcAft>
              <a:buNone/>
            </a:pPr>
            <a:r>
              <a:rPr lang="en-US" sz="2800" kern="1200" dirty="0" err="1">
                <a:latin typeface="Times New Roman" panose="02020603050405020304" pitchFamily="18" charset="0"/>
                <a:cs typeface="Times New Roman" panose="02020603050405020304" pitchFamily="18" charset="0"/>
              </a:rPr>
              <a:t>Giải</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mã</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lệnh</a:t>
            </a:r>
            <a:endParaRPr lang="en-US" sz="2800" kern="1200" dirty="0">
              <a:latin typeface="Times New Roman" panose="02020603050405020304" pitchFamily="18" charset="0"/>
              <a:cs typeface="Times New Roman" panose="02020603050405020304" pitchFamily="18" charset="0"/>
            </a:endParaRPr>
          </a:p>
        </p:txBody>
      </p:sp>
      <p:grpSp>
        <p:nvGrpSpPr>
          <p:cNvPr id="35" name="Group 34">
            <a:extLst>
              <a:ext uri="{FF2B5EF4-FFF2-40B4-BE49-F238E27FC236}">
                <a16:creationId xmlns:a16="http://schemas.microsoft.com/office/drawing/2014/main" id="{6F663A3D-9331-487A-86EE-A105E95F5C55}"/>
              </a:ext>
            </a:extLst>
          </p:cNvPr>
          <p:cNvGrpSpPr/>
          <p:nvPr/>
        </p:nvGrpSpPr>
        <p:grpSpPr>
          <a:xfrm>
            <a:off x="2606773" y="2953421"/>
            <a:ext cx="2466803" cy="993427"/>
            <a:chOff x="4473215" y="198707"/>
            <a:chExt cx="2483569" cy="993427"/>
          </a:xfrm>
        </p:grpSpPr>
        <p:sp>
          <p:nvSpPr>
            <p:cNvPr id="33" name="Arrow: Chevron 32">
              <a:extLst>
                <a:ext uri="{FF2B5EF4-FFF2-40B4-BE49-F238E27FC236}">
                  <a16:creationId xmlns:a16="http://schemas.microsoft.com/office/drawing/2014/main" id="{6E4AF3E3-E8C1-460B-8D48-4BECC18B29B0}"/>
                </a:ext>
              </a:extLst>
            </p:cNvPr>
            <p:cNvSpPr/>
            <p:nvPr/>
          </p:nvSpPr>
          <p:spPr>
            <a:xfrm>
              <a:off x="4473215" y="198707"/>
              <a:ext cx="2483569" cy="993427"/>
            </a:xfrm>
            <a:prstGeom prst="chevron">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4" name="Arrow: Chevron 4">
              <a:extLst>
                <a:ext uri="{FF2B5EF4-FFF2-40B4-BE49-F238E27FC236}">
                  <a16:creationId xmlns:a16="http://schemas.microsoft.com/office/drawing/2014/main" id="{368BF44A-211C-4A18-AFBD-DD3D1B338EEF}"/>
                </a:ext>
              </a:extLst>
            </p:cNvPr>
            <p:cNvSpPr txBox="1"/>
            <p:nvPr/>
          </p:nvSpPr>
          <p:spPr>
            <a:xfrm>
              <a:off x="4969929" y="198707"/>
              <a:ext cx="1490142" cy="9934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12014" tIns="37338" rIns="37338" bIns="37338" numCol="1" spcCol="1270" anchor="ctr" anchorCtr="0">
              <a:noAutofit/>
            </a:bodyPr>
            <a:lstStyle/>
            <a:p>
              <a:pPr marL="0" lvl="0" indent="0" algn="ctr" defTabSz="1244600">
                <a:lnSpc>
                  <a:spcPct val="90000"/>
                </a:lnSpc>
                <a:spcBef>
                  <a:spcPct val="0"/>
                </a:spcBef>
                <a:spcAft>
                  <a:spcPct val="35000"/>
                </a:spcAft>
                <a:buNone/>
              </a:pPr>
              <a:r>
                <a:rPr lang="en-US" sz="2800" kern="1200" dirty="0" err="1">
                  <a:latin typeface="Times New Roman" panose="02020603050405020304" pitchFamily="18" charset="0"/>
                  <a:cs typeface="Times New Roman" panose="02020603050405020304" pitchFamily="18" charset="0"/>
                </a:rPr>
                <a:t>Giải</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mã</a:t>
              </a:r>
              <a:endParaRPr lang="en-US" sz="2800" kern="1200" dirty="0">
                <a:latin typeface="Times New Roman" panose="02020603050405020304" pitchFamily="18" charset="0"/>
                <a:cs typeface="Times New Roman" panose="02020603050405020304" pitchFamily="18" charset="0"/>
              </a:endParaRPr>
            </a:p>
          </p:txBody>
        </p:sp>
      </p:grpSp>
      <p:grpSp>
        <p:nvGrpSpPr>
          <p:cNvPr id="42" name="Group 41">
            <a:extLst>
              <a:ext uri="{FF2B5EF4-FFF2-40B4-BE49-F238E27FC236}">
                <a16:creationId xmlns:a16="http://schemas.microsoft.com/office/drawing/2014/main" id="{7536B60D-3FFE-4938-A552-DD622B365EC4}"/>
              </a:ext>
            </a:extLst>
          </p:cNvPr>
          <p:cNvGrpSpPr/>
          <p:nvPr/>
        </p:nvGrpSpPr>
        <p:grpSpPr>
          <a:xfrm>
            <a:off x="4786214" y="2933782"/>
            <a:ext cx="2483569" cy="993427"/>
            <a:chOff x="6708427" y="198707"/>
            <a:chExt cx="2483569" cy="993427"/>
          </a:xfrm>
        </p:grpSpPr>
        <p:sp>
          <p:nvSpPr>
            <p:cNvPr id="40" name="Arrow: Chevron 39">
              <a:extLst>
                <a:ext uri="{FF2B5EF4-FFF2-40B4-BE49-F238E27FC236}">
                  <a16:creationId xmlns:a16="http://schemas.microsoft.com/office/drawing/2014/main" id="{0019CB33-C81E-4D88-A5A1-77A84B47C181}"/>
                </a:ext>
              </a:extLst>
            </p:cNvPr>
            <p:cNvSpPr/>
            <p:nvPr/>
          </p:nvSpPr>
          <p:spPr>
            <a:xfrm>
              <a:off x="6708427" y="198707"/>
              <a:ext cx="2483569" cy="993427"/>
            </a:xfrm>
            <a:prstGeom prst="chevron">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1" name="Arrow: Chevron 4">
              <a:extLst>
                <a:ext uri="{FF2B5EF4-FFF2-40B4-BE49-F238E27FC236}">
                  <a16:creationId xmlns:a16="http://schemas.microsoft.com/office/drawing/2014/main" id="{DF655019-3918-49B4-A571-21D9B6D674EA}"/>
                </a:ext>
              </a:extLst>
            </p:cNvPr>
            <p:cNvSpPr txBox="1"/>
            <p:nvPr/>
          </p:nvSpPr>
          <p:spPr>
            <a:xfrm>
              <a:off x="7205141" y="198707"/>
              <a:ext cx="1490142" cy="9934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12014" tIns="37338" rIns="37338" bIns="37338" numCol="1" spcCol="1270" anchor="ctr" anchorCtr="0">
              <a:noAutofit/>
            </a:bodyPr>
            <a:lstStyle/>
            <a:p>
              <a:pPr marL="0" lvl="0" indent="0" algn="ctr" defTabSz="1244600">
                <a:lnSpc>
                  <a:spcPct val="90000"/>
                </a:lnSpc>
                <a:spcBef>
                  <a:spcPct val="0"/>
                </a:spcBef>
                <a:spcAft>
                  <a:spcPct val="35000"/>
                </a:spcAft>
                <a:buNone/>
              </a:pPr>
              <a:r>
                <a:rPr lang="en-US" sz="2800" kern="1200" dirty="0" err="1">
                  <a:latin typeface="Times New Roman" panose="02020603050405020304" pitchFamily="18" charset="0"/>
                  <a:cs typeface="Times New Roman" panose="02020603050405020304" pitchFamily="18" charset="0"/>
                </a:rPr>
                <a:t>Thực</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thi</a:t>
              </a:r>
              <a:endParaRPr lang="en-US" sz="2800" kern="1200" dirty="0">
                <a:latin typeface="Times New Roman" panose="02020603050405020304" pitchFamily="18" charset="0"/>
                <a:cs typeface="Times New Roman" panose="02020603050405020304" pitchFamily="18" charset="0"/>
              </a:endParaRPr>
            </a:p>
          </p:txBody>
        </p:sp>
      </p:grpSp>
      <p:grpSp>
        <p:nvGrpSpPr>
          <p:cNvPr id="49" name="Group 48">
            <a:extLst>
              <a:ext uri="{FF2B5EF4-FFF2-40B4-BE49-F238E27FC236}">
                <a16:creationId xmlns:a16="http://schemas.microsoft.com/office/drawing/2014/main" id="{5B770E02-476B-47EC-A7C7-1FF951F08452}"/>
              </a:ext>
            </a:extLst>
          </p:cNvPr>
          <p:cNvGrpSpPr/>
          <p:nvPr/>
        </p:nvGrpSpPr>
        <p:grpSpPr>
          <a:xfrm>
            <a:off x="9300180" y="2911151"/>
            <a:ext cx="2483569" cy="993427"/>
            <a:chOff x="8943640" y="198707"/>
            <a:chExt cx="2483569" cy="993427"/>
          </a:xfrm>
        </p:grpSpPr>
        <p:sp>
          <p:nvSpPr>
            <p:cNvPr id="47" name="Arrow: Chevron 46">
              <a:extLst>
                <a:ext uri="{FF2B5EF4-FFF2-40B4-BE49-F238E27FC236}">
                  <a16:creationId xmlns:a16="http://schemas.microsoft.com/office/drawing/2014/main" id="{3A6DB9F6-3064-4385-9386-32D1F6BB1B36}"/>
                </a:ext>
              </a:extLst>
            </p:cNvPr>
            <p:cNvSpPr/>
            <p:nvPr/>
          </p:nvSpPr>
          <p:spPr>
            <a:xfrm>
              <a:off x="8943640" y="198707"/>
              <a:ext cx="2483569" cy="993427"/>
            </a:xfrm>
            <a:prstGeom prst="chevron">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8" name="Arrow: Chevron 4">
              <a:extLst>
                <a:ext uri="{FF2B5EF4-FFF2-40B4-BE49-F238E27FC236}">
                  <a16:creationId xmlns:a16="http://schemas.microsoft.com/office/drawing/2014/main" id="{EE3C03C3-F80D-4718-8FF2-AE725BE4823C}"/>
                </a:ext>
              </a:extLst>
            </p:cNvPr>
            <p:cNvSpPr txBox="1"/>
            <p:nvPr/>
          </p:nvSpPr>
          <p:spPr>
            <a:xfrm>
              <a:off x="9440354" y="198707"/>
              <a:ext cx="1490142" cy="9934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12014" tIns="37338" rIns="37338" bIns="37338" numCol="1" spcCol="1270" anchor="ctr" anchorCtr="0">
              <a:noAutofit/>
            </a:bodyPr>
            <a:lstStyle/>
            <a:p>
              <a:pPr marL="0" lvl="0" indent="0" algn="ctr" defTabSz="1244600">
                <a:lnSpc>
                  <a:spcPct val="90000"/>
                </a:lnSpc>
                <a:spcBef>
                  <a:spcPct val="0"/>
                </a:spcBef>
                <a:spcAft>
                  <a:spcPct val="35000"/>
                </a:spcAft>
                <a:buNone/>
              </a:pPr>
              <a:r>
                <a:rPr lang="en-US" sz="2800" kern="1200" dirty="0" err="1">
                  <a:latin typeface="Times New Roman" panose="02020603050405020304" pitchFamily="18" charset="0"/>
                  <a:cs typeface="Times New Roman" panose="02020603050405020304" pitchFamily="18" charset="0"/>
                </a:rPr>
                <a:t>Lưu</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kết</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quả</a:t>
              </a:r>
              <a:endParaRPr lang="en-US" sz="2800" kern="1200" dirty="0">
                <a:latin typeface="Times New Roman" panose="02020603050405020304" pitchFamily="18" charset="0"/>
                <a:cs typeface="Times New Roman" panose="02020603050405020304" pitchFamily="18" charset="0"/>
              </a:endParaRPr>
            </a:p>
          </p:txBody>
        </p:sp>
      </p:grpSp>
      <p:grpSp>
        <p:nvGrpSpPr>
          <p:cNvPr id="50" name="Group 49">
            <a:extLst>
              <a:ext uri="{FF2B5EF4-FFF2-40B4-BE49-F238E27FC236}">
                <a16:creationId xmlns:a16="http://schemas.microsoft.com/office/drawing/2014/main" id="{03155F71-B5F1-4DC0-8AFD-AD03045CC3D1}"/>
              </a:ext>
            </a:extLst>
          </p:cNvPr>
          <p:cNvGrpSpPr/>
          <p:nvPr/>
        </p:nvGrpSpPr>
        <p:grpSpPr>
          <a:xfrm>
            <a:off x="6968133" y="2932286"/>
            <a:ext cx="2593909" cy="993427"/>
            <a:chOff x="8943640" y="198707"/>
            <a:chExt cx="2483569" cy="993427"/>
          </a:xfrm>
        </p:grpSpPr>
        <p:sp>
          <p:nvSpPr>
            <p:cNvPr id="51" name="Arrow: Chevron 50">
              <a:extLst>
                <a:ext uri="{FF2B5EF4-FFF2-40B4-BE49-F238E27FC236}">
                  <a16:creationId xmlns:a16="http://schemas.microsoft.com/office/drawing/2014/main" id="{11A6CEBB-9196-49A6-9D37-3A349767E30E}"/>
                </a:ext>
              </a:extLst>
            </p:cNvPr>
            <p:cNvSpPr/>
            <p:nvPr/>
          </p:nvSpPr>
          <p:spPr>
            <a:xfrm>
              <a:off x="8943640" y="198707"/>
              <a:ext cx="2483569" cy="993427"/>
            </a:xfrm>
            <a:prstGeom prst="chevron">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2" name="Arrow: Chevron 4">
              <a:extLst>
                <a:ext uri="{FF2B5EF4-FFF2-40B4-BE49-F238E27FC236}">
                  <a16:creationId xmlns:a16="http://schemas.microsoft.com/office/drawing/2014/main" id="{8C4B74A7-B1A6-404B-A18F-27410B05E8EC}"/>
                </a:ext>
              </a:extLst>
            </p:cNvPr>
            <p:cNvSpPr txBox="1"/>
            <p:nvPr/>
          </p:nvSpPr>
          <p:spPr>
            <a:xfrm>
              <a:off x="9440354" y="198707"/>
              <a:ext cx="1490142" cy="9934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12014" tIns="37338" rIns="37338" bIns="37338" numCol="1" spcCol="1270" anchor="ctr" anchorCtr="0">
              <a:noAutofit/>
            </a:bodyPr>
            <a:lstStyle/>
            <a:p>
              <a:pPr marL="0" lvl="0" indent="0" algn="ctr" defTabSz="1244600">
                <a:lnSpc>
                  <a:spcPct val="90000"/>
                </a:lnSpc>
                <a:spcBef>
                  <a:spcPct val="0"/>
                </a:spcBef>
                <a:spcAft>
                  <a:spcPct val="35000"/>
                </a:spcAft>
                <a:buNone/>
              </a:pPr>
              <a:r>
                <a:rPr lang="en-US" sz="2800" kern="1200" dirty="0" err="1">
                  <a:latin typeface="Times New Roman" panose="02020603050405020304" pitchFamily="18" charset="0"/>
                  <a:cs typeface="Times New Roman" panose="02020603050405020304" pitchFamily="18" charset="0"/>
                </a:rPr>
                <a:t>Truy</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xuất</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Bộ</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nhớ</a:t>
              </a:r>
              <a:endParaRPr lang="en-US" sz="2800" kern="1200" dirty="0">
                <a:latin typeface="Times New Roman" panose="02020603050405020304" pitchFamily="18" charset="0"/>
                <a:cs typeface="Times New Roman" panose="02020603050405020304" pitchFamily="18" charset="0"/>
              </a:endParaRPr>
            </a:p>
          </p:txBody>
        </p:sp>
      </p:grpSp>
      <p:sp>
        <p:nvSpPr>
          <p:cNvPr id="28" name="Content Placeholder 2">
            <a:extLst>
              <a:ext uri="{FF2B5EF4-FFF2-40B4-BE49-F238E27FC236}">
                <a16:creationId xmlns:a16="http://schemas.microsoft.com/office/drawing/2014/main" id="{8D4AC3EA-6DA7-471A-9122-7A9DAEC2A087}"/>
              </a:ext>
            </a:extLst>
          </p:cNvPr>
          <p:cNvSpPr txBox="1">
            <a:spLocks/>
          </p:cNvSpPr>
          <p:nvPr/>
        </p:nvSpPr>
        <p:spPr>
          <a:xfrm>
            <a:off x="4769263" y="4122924"/>
            <a:ext cx="2653473" cy="166055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Wingdings" panose="05000000000000000000" pitchFamily="2" charset="2"/>
              <a:buChar char="Ø"/>
              <a:defRPr sz="28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Wingdings" panose="05000000000000000000" pitchFamily="2" charset="2"/>
              <a:buChar char="ü"/>
              <a:defRPr sz="24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800" dirty="0"/>
              <a:t>ALU = A op B</a:t>
            </a:r>
          </a:p>
        </p:txBody>
      </p:sp>
      <p:sp>
        <p:nvSpPr>
          <p:cNvPr id="29" name="Content Placeholder 2">
            <a:extLst>
              <a:ext uri="{FF2B5EF4-FFF2-40B4-BE49-F238E27FC236}">
                <a16:creationId xmlns:a16="http://schemas.microsoft.com/office/drawing/2014/main" id="{0D0B2E5C-1858-48BE-8F5A-F8DC22389937}"/>
              </a:ext>
            </a:extLst>
          </p:cNvPr>
          <p:cNvSpPr txBox="1">
            <a:spLocks/>
          </p:cNvSpPr>
          <p:nvPr/>
        </p:nvSpPr>
        <p:spPr>
          <a:xfrm>
            <a:off x="393699" y="4100189"/>
            <a:ext cx="2213073" cy="166055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Wingdings" panose="05000000000000000000" pitchFamily="2" charset="2"/>
              <a:buChar char="Ø"/>
              <a:defRPr sz="28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Wingdings" panose="05000000000000000000" pitchFamily="2" charset="2"/>
              <a:buChar char="ü"/>
              <a:defRPr sz="24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800" dirty="0"/>
              <a:t>Inst = IM[PC]</a:t>
            </a:r>
          </a:p>
          <a:p>
            <a:pPr marL="0" indent="0" algn="ctr">
              <a:buNone/>
            </a:pPr>
            <a:r>
              <a:rPr lang="en-US" sz="2800" dirty="0">
                <a:solidFill>
                  <a:srgbClr val="FF0000"/>
                </a:solidFill>
              </a:rPr>
              <a:t>PC = PC + 4</a:t>
            </a:r>
          </a:p>
        </p:txBody>
      </p:sp>
      <p:sp>
        <p:nvSpPr>
          <p:cNvPr id="30" name="Content Placeholder 2">
            <a:extLst>
              <a:ext uri="{FF2B5EF4-FFF2-40B4-BE49-F238E27FC236}">
                <a16:creationId xmlns:a16="http://schemas.microsoft.com/office/drawing/2014/main" id="{0ED0AE9B-1346-4BED-BE56-EBAF886DA4BF}"/>
              </a:ext>
            </a:extLst>
          </p:cNvPr>
          <p:cNvSpPr txBox="1">
            <a:spLocks/>
          </p:cNvSpPr>
          <p:nvPr/>
        </p:nvSpPr>
        <p:spPr>
          <a:xfrm>
            <a:off x="9451004" y="4122924"/>
            <a:ext cx="2181919" cy="166055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Wingdings" panose="05000000000000000000" pitchFamily="2" charset="2"/>
              <a:buChar char="Ø"/>
              <a:defRPr sz="28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Wingdings" panose="05000000000000000000" pitchFamily="2" charset="2"/>
              <a:buChar char="ü"/>
              <a:defRPr sz="24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800" dirty="0"/>
              <a:t>C = ALU</a:t>
            </a:r>
          </a:p>
        </p:txBody>
      </p:sp>
    </p:spTree>
    <p:extLst>
      <p:ext uri="{BB962C8B-B14F-4D97-AF65-F5344CB8AC3E}">
        <p14:creationId xmlns:p14="http://schemas.microsoft.com/office/powerpoint/2010/main" val="1037554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ppt_x"/>
                                          </p:val>
                                        </p:tav>
                                        <p:tav tm="100000">
                                          <p:val>
                                            <p:strVal val="#ppt_x"/>
                                          </p:val>
                                        </p:tav>
                                      </p:tavLst>
                                    </p:anim>
                                    <p:anim calcmode="lin" valueType="num">
                                      <p:cBhvr additive="base">
                                        <p:cTn id="8"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8"/>
                                        </p:tgtEl>
                                        <p:attrNameLst>
                                          <p:attrName>style.visibility</p:attrName>
                                        </p:attrNameLst>
                                      </p:cBhvr>
                                      <p:to>
                                        <p:strVal val="visible"/>
                                      </p:to>
                                    </p:set>
                                    <p:anim calcmode="lin" valueType="num">
                                      <p:cBhvr additive="base">
                                        <p:cTn id="19" dur="500" fill="hold"/>
                                        <p:tgtEl>
                                          <p:spTgt spid="28"/>
                                        </p:tgtEl>
                                        <p:attrNameLst>
                                          <p:attrName>ppt_x</p:attrName>
                                        </p:attrNameLst>
                                      </p:cBhvr>
                                      <p:tavLst>
                                        <p:tav tm="0">
                                          <p:val>
                                            <p:strVal val="#ppt_x"/>
                                          </p:val>
                                        </p:tav>
                                        <p:tav tm="100000">
                                          <p:val>
                                            <p:strVal val="#ppt_x"/>
                                          </p:val>
                                        </p:tav>
                                      </p:tavLst>
                                    </p:anim>
                                    <p:anim calcmode="lin" valueType="num">
                                      <p:cBhvr additive="base">
                                        <p:cTn id="20"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0"/>
                                        </p:tgtEl>
                                        <p:attrNameLst>
                                          <p:attrName>style.visibility</p:attrName>
                                        </p:attrNameLst>
                                      </p:cBhvr>
                                      <p:to>
                                        <p:strVal val="visible"/>
                                      </p:to>
                                    </p:set>
                                    <p:anim calcmode="lin" valueType="num">
                                      <p:cBhvr additive="base">
                                        <p:cTn id="25" dur="500" fill="hold"/>
                                        <p:tgtEl>
                                          <p:spTgt spid="30"/>
                                        </p:tgtEl>
                                        <p:attrNameLst>
                                          <p:attrName>ppt_x</p:attrName>
                                        </p:attrNameLst>
                                      </p:cBhvr>
                                      <p:tavLst>
                                        <p:tav tm="0">
                                          <p:val>
                                            <p:strVal val="#ppt_x"/>
                                          </p:val>
                                        </p:tav>
                                        <p:tav tm="100000">
                                          <p:val>
                                            <p:strVal val="#ppt_x"/>
                                          </p:val>
                                        </p:tav>
                                      </p:tavLst>
                                    </p:anim>
                                    <p:anim calcmode="lin" valueType="num">
                                      <p:cBhvr additive="base">
                                        <p:cTn id="26"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28" grpId="0"/>
      <p:bldP spid="29" grpId="0"/>
      <p:bldP spid="3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A79A6-B21A-466D-A29F-E4203D22E9FE}"/>
              </a:ext>
            </a:extLst>
          </p:cNvPr>
          <p:cNvSpPr>
            <a:spLocks noGrp="1"/>
          </p:cNvSpPr>
          <p:nvPr>
            <p:ph type="title"/>
          </p:nvPr>
        </p:nvSpPr>
        <p:spPr/>
        <p:txBody>
          <a:bodyPr>
            <a:normAutofit/>
          </a:bodyPr>
          <a:lstStyle/>
          <a:p>
            <a:r>
              <a:rPr lang="en-US" dirty="0"/>
              <a:t>1. </a:t>
            </a:r>
            <a:r>
              <a:rPr lang="en-US" dirty="0" err="1"/>
              <a:t>Thực</a:t>
            </a:r>
            <a:r>
              <a:rPr lang="en-US" dirty="0"/>
              <a:t> </a:t>
            </a:r>
            <a:r>
              <a:rPr lang="en-US" dirty="0" err="1"/>
              <a:t>thi</a:t>
            </a:r>
            <a:r>
              <a:rPr lang="en-US" dirty="0"/>
              <a:t> </a:t>
            </a:r>
            <a:r>
              <a:rPr lang="en-US" dirty="0" err="1"/>
              <a:t>nhóm</a:t>
            </a:r>
            <a:r>
              <a:rPr lang="en-US" dirty="0"/>
              <a:t> </a:t>
            </a:r>
            <a:r>
              <a:rPr lang="en-US" dirty="0" err="1"/>
              <a:t>lệnh</a:t>
            </a:r>
            <a:r>
              <a:rPr lang="en-US" dirty="0"/>
              <a:t> </a:t>
            </a:r>
            <a:r>
              <a:rPr lang="en-US" dirty="0" err="1"/>
              <a:t>luận</a:t>
            </a:r>
            <a:r>
              <a:rPr lang="en-US" dirty="0"/>
              <a:t> </a:t>
            </a:r>
            <a:r>
              <a:rPr lang="en-US" dirty="0" err="1"/>
              <a:t>lý</a:t>
            </a:r>
            <a:r>
              <a:rPr lang="en-US" dirty="0"/>
              <a:t> &amp; </a:t>
            </a:r>
            <a:r>
              <a:rPr lang="en-US" dirty="0" err="1"/>
              <a:t>số</a:t>
            </a:r>
            <a:r>
              <a:rPr lang="en-US" dirty="0"/>
              <a:t> </a:t>
            </a:r>
            <a:r>
              <a:rPr lang="en-US" dirty="0" err="1"/>
              <a:t>học</a:t>
            </a:r>
            <a:r>
              <a:rPr lang="en-US" dirty="0"/>
              <a:t> (2/2)</a:t>
            </a:r>
          </a:p>
        </p:txBody>
      </p:sp>
      <p:sp>
        <p:nvSpPr>
          <p:cNvPr id="4" name="Slide Number Placeholder 3">
            <a:extLst>
              <a:ext uri="{FF2B5EF4-FFF2-40B4-BE49-F238E27FC236}">
                <a16:creationId xmlns:a16="http://schemas.microsoft.com/office/drawing/2014/main" id="{BC3B5EB4-DE0B-417B-923E-23AD0DAF44B7}"/>
              </a:ext>
            </a:extLst>
          </p:cNvPr>
          <p:cNvSpPr>
            <a:spLocks noGrp="1"/>
          </p:cNvSpPr>
          <p:nvPr>
            <p:ph type="sldNum" sz="quarter" idx="12"/>
          </p:nvPr>
        </p:nvSpPr>
        <p:spPr/>
        <p:txBody>
          <a:bodyPr/>
          <a:lstStyle/>
          <a:p>
            <a:fld id="{3C3C09BB-C7E7-4454-851F-EF8D770487CA}" type="slidenum">
              <a:rPr lang="en-US" smtClean="0"/>
              <a:pPr/>
              <a:t>5</a:t>
            </a:fld>
            <a:endParaRPr lang="en-US"/>
          </a:p>
        </p:txBody>
      </p:sp>
      <p:pic>
        <p:nvPicPr>
          <p:cNvPr id="6" name="Picture 5">
            <a:extLst>
              <a:ext uri="{FF2B5EF4-FFF2-40B4-BE49-F238E27FC236}">
                <a16:creationId xmlns:a16="http://schemas.microsoft.com/office/drawing/2014/main" id="{965DFC04-5307-4603-AF22-22585C9ECBE2}"/>
              </a:ext>
            </a:extLst>
          </p:cNvPr>
          <p:cNvPicPr>
            <a:picLocks noChangeAspect="1"/>
          </p:cNvPicPr>
          <p:nvPr/>
        </p:nvPicPr>
        <p:blipFill>
          <a:blip r:embed="rId2"/>
          <a:stretch>
            <a:fillRect/>
          </a:stretch>
        </p:blipFill>
        <p:spPr>
          <a:xfrm>
            <a:off x="391902" y="1690685"/>
            <a:ext cx="11430339" cy="4619627"/>
          </a:xfrm>
          <a:prstGeom prst="rect">
            <a:avLst/>
          </a:prstGeom>
        </p:spPr>
      </p:pic>
    </p:spTree>
    <p:extLst>
      <p:ext uri="{BB962C8B-B14F-4D97-AF65-F5344CB8AC3E}">
        <p14:creationId xmlns:p14="http://schemas.microsoft.com/office/powerpoint/2010/main" val="37197392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A52B6-408F-46AC-BB07-17E67D477ED1}"/>
              </a:ext>
            </a:extLst>
          </p:cNvPr>
          <p:cNvSpPr>
            <a:spLocks noGrp="1"/>
          </p:cNvSpPr>
          <p:nvPr>
            <p:ph type="title"/>
          </p:nvPr>
        </p:nvSpPr>
        <p:spPr/>
        <p:txBody>
          <a:bodyPr/>
          <a:lstStyle/>
          <a:p>
            <a:r>
              <a:rPr lang="en-US" dirty="0" err="1"/>
              <a:t>Nội</a:t>
            </a:r>
            <a:r>
              <a:rPr lang="en-US" dirty="0"/>
              <a:t> dung</a:t>
            </a:r>
          </a:p>
        </p:txBody>
      </p:sp>
      <p:sp>
        <p:nvSpPr>
          <p:cNvPr id="3" name="Content Placeholder 2">
            <a:extLst>
              <a:ext uri="{FF2B5EF4-FFF2-40B4-BE49-F238E27FC236}">
                <a16:creationId xmlns:a16="http://schemas.microsoft.com/office/drawing/2014/main" id="{56ADA225-9FEB-4FA7-93F5-A43FC25A7BEC}"/>
              </a:ext>
            </a:extLst>
          </p:cNvPr>
          <p:cNvSpPr>
            <a:spLocks noGrp="1"/>
          </p:cNvSpPr>
          <p:nvPr>
            <p:ph idx="1"/>
          </p:nvPr>
        </p:nvSpPr>
        <p:spPr>
          <a:xfrm>
            <a:off x="4520485" y="1690688"/>
            <a:ext cx="7303214" cy="4665661"/>
          </a:xfrm>
        </p:spPr>
        <p:txBody>
          <a:bodyPr>
            <a:normAutofit/>
          </a:bodyPr>
          <a:lstStyle/>
          <a:p>
            <a:pPr marL="514350" indent="-514350">
              <a:buFont typeface="+mj-lt"/>
              <a:buAutoNum type="arabicPeriod"/>
            </a:pPr>
            <a:r>
              <a:rPr lang="en-US" dirty="0" err="1">
                <a:solidFill>
                  <a:schemeClr val="bg2"/>
                </a:solidFill>
              </a:rPr>
              <a:t>Thực</a:t>
            </a:r>
            <a:r>
              <a:rPr lang="en-US" dirty="0">
                <a:solidFill>
                  <a:schemeClr val="bg2"/>
                </a:solidFill>
              </a:rPr>
              <a:t> </a:t>
            </a:r>
            <a:r>
              <a:rPr lang="en-US" dirty="0" err="1">
                <a:solidFill>
                  <a:schemeClr val="bg2"/>
                </a:solidFill>
              </a:rPr>
              <a:t>thi</a:t>
            </a:r>
            <a:r>
              <a:rPr lang="en-US" dirty="0">
                <a:solidFill>
                  <a:schemeClr val="bg2"/>
                </a:solidFill>
              </a:rPr>
              <a:t> </a:t>
            </a:r>
            <a:r>
              <a:rPr lang="en-US" dirty="0" err="1">
                <a:solidFill>
                  <a:schemeClr val="bg2"/>
                </a:solidFill>
              </a:rPr>
              <a:t>nhóm</a:t>
            </a:r>
            <a:r>
              <a:rPr lang="en-US" dirty="0">
                <a:solidFill>
                  <a:schemeClr val="bg2"/>
                </a:solidFill>
              </a:rPr>
              <a:t> </a:t>
            </a:r>
            <a:r>
              <a:rPr lang="en-US" dirty="0" err="1">
                <a:solidFill>
                  <a:schemeClr val="bg2"/>
                </a:solidFill>
              </a:rPr>
              <a:t>lệnh</a:t>
            </a:r>
            <a:r>
              <a:rPr lang="en-US" dirty="0">
                <a:solidFill>
                  <a:schemeClr val="bg2"/>
                </a:solidFill>
              </a:rPr>
              <a:t> </a:t>
            </a:r>
            <a:r>
              <a:rPr lang="en-US" dirty="0" err="1">
                <a:solidFill>
                  <a:schemeClr val="bg2"/>
                </a:solidFill>
              </a:rPr>
              <a:t>luận</a:t>
            </a:r>
            <a:r>
              <a:rPr lang="en-US" dirty="0">
                <a:solidFill>
                  <a:schemeClr val="bg2"/>
                </a:solidFill>
              </a:rPr>
              <a:t> </a:t>
            </a:r>
            <a:r>
              <a:rPr lang="en-US" dirty="0" err="1">
                <a:solidFill>
                  <a:schemeClr val="bg2"/>
                </a:solidFill>
              </a:rPr>
              <a:t>lý</a:t>
            </a:r>
            <a:r>
              <a:rPr lang="en-US" dirty="0">
                <a:solidFill>
                  <a:schemeClr val="bg2"/>
                </a:solidFill>
              </a:rPr>
              <a:t> &amp; </a:t>
            </a:r>
            <a:r>
              <a:rPr lang="en-US" dirty="0" err="1">
                <a:solidFill>
                  <a:schemeClr val="bg2"/>
                </a:solidFill>
              </a:rPr>
              <a:t>số</a:t>
            </a:r>
            <a:r>
              <a:rPr lang="en-US" dirty="0">
                <a:solidFill>
                  <a:schemeClr val="bg2"/>
                </a:solidFill>
              </a:rPr>
              <a:t> </a:t>
            </a:r>
            <a:r>
              <a:rPr lang="en-US" dirty="0" err="1">
                <a:solidFill>
                  <a:schemeClr val="bg2"/>
                </a:solidFill>
              </a:rPr>
              <a:t>học</a:t>
            </a:r>
            <a:endParaRPr lang="en-US" dirty="0">
              <a:solidFill>
                <a:schemeClr val="bg2"/>
              </a:solidFill>
            </a:endParaRPr>
          </a:p>
          <a:p>
            <a:pPr lvl="1"/>
            <a:r>
              <a:rPr lang="en-US" dirty="0">
                <a:solidFill>
                  <a:schemeClr val="bg2"/>
                </a:solidFill>
              </a:rPr>
              <a:t>add, sub, and</a:t>
            </a:r>
            <a:r>
              <a:rPr lang="en-US">
                <a:solidFill>
                  <a:schemeClr val="bg2"/>
                </a:solidFill>
              </a:rPr>
              <a:t>, or</a:t>
            </a:r>
            <a:r>
              <a:rPr lang="en-US" dirty="0">
                <a:solidFill>
                  <a:schemeClr val="bg2"/>
                </a:solidFill>
              </a:rPr>
              <a:t>, </a:t>
            </a:r>
            <a:r>
              <a:rPr lang="en-US" dirty="0" err="1">
                <a:solidFill>
                  <a:schemeClr val="bg2"/>
                </a:solidFill>
              </a:rPr>
              <a:t>slt</a:t>
            </a:r>
            <a:endParaRPr lang="en-US" dirty="0">
              <a:solidFill>
                <a:schemeClr val="bg2"/>
              </a:solidFill>
            </a:endParaRPr>
          </a:p>
          <a:p>
            <a:pPr marL="514350" indent="-514350">
              <a:buFont typeface="+mj-lt"/>
              <a:buAutoNum type="arabicPeriod"/>
            </a:pPr>
            <a:r>
              <a:rPr lang="en-US" dirty="0" err="1"/>
              <a:t>Thực</a:t>
            </a:r>
            <a:r>
              <a:rPr lang="en-US" dirty="0"/>
              <a:t> </a:t>
            </a:r>
            <a:r>
              <a:rPr lang="en-US" dirty="0" err="1"/>
              <a:t>thi</a:t>
            </a:r>
            <a:r>
              <a:rPr lang="en-US" dirty="0"/>
              <a:t> </a:t>
            </a:r>
            <a:r>
              <a:rPr lang="en-US" dirty="0" err="1"/>
              <a:t>nhóm</a:t>
            </a:r>
            <a:r>
              <a:rPr lang="en-US" dirty="0"/>
              <a:t> </a:t>
            </a:r>
            <a:r>
              <a:rPr lang="en-US" dirty="0" err="1"/>
              <a:t>lệnh</a:t>
            </a:r>
            <a:r>
              <a:rPr lang="en-US" dirty="0"/>
              <a:t> </a:t>
            </a:r>
            <a:r>
              <a:rPr lang="en-US" dirty="0" err="1"/>
              <a:t>truyền</a:t>
            </a:r>
            <a:r>
              <a:rPr lang="en-US" dirty="0"/>
              <a:t> </a:t>
            </a:r>
            <a:r>
              <a:rPr lang="en-US" dirty="0" err="1"/>
              <a:t>dữ</a:t>
            </a:r>
            <a:r>
              <a:rPr lang="en-US" dirty="0"/>
              <a:t> </a:t>
            </a:r>
            <a:r>
              <a:rPr lang="en-US" dirty="0" err="1"/>
              <a:t>liệu</a:t>
            </a:r>
            <a:endParaRPr lang="en-US" dirty="0"/>
          </a:p>
          <a:p>
            <a:pPr lvl="1"/>
            <a:r>
              <a:rPr lang="en-US" dirty="0" err="1"/>
              <a:t>lw</a:t>
            </a:r>
            <a:r>
              <a:rPr lang="en-US" dirty="0"/>
              <a:t>, </a:t>
            </a:r>
            <a:r>
              <a:rPr lang="en-US" dirty="0" err="1"/>
              <a:t>sw</a:t>
            </a:r>
            <a:endParaRPr lang="en-US" dirty="0"/>
          </a:p>
          <a:p>
            <a:pPr marL="514350" indent="-514350">
              <a:buFont typeface="+mj-lt"/>
              <a:buAutoNum type="arabicPeriod"/>
            </a:pPr>
            <a:r>
              <a:rPr lang="en-US" dirty="0" err="1">
                <a:solidFill>
                  <a:schemeClr val="bg2"/>
                </a:solidFill>
              </a:rPr>
              <a:t>Thực</a:t>
            </a:r>
            <a:r>
              <a:rPr lang="en-US" dirty="0">
                <a:solidFill>
                  <a:schemeClr val="bg2"/>
                </a:solidFill>
              </a:rPr>
              <a:t> </a:t>
            </a:r>
            <a:r>
              <a:rPr lang="en-US" dirty="0" err="1">
                <a:solidFill>
                  <a:schemeClr val="bg2"/>
                </a:solidFill>
              </a:rPr>
              <a:t>thi</a:t>
            </a:r>
            <a:r>
              <a:rPr lang="en-US" dirty="0">
                <a:solidFill>
                  <a:schemeClr val="bg2"/>
                </a:solidFill>
              </a:rPr>
              <a:t> </a:t>
            </a:r>
            <a:r>
              <a:rPr lang="en-US" dirty="0" err="1">
                <a:solidFill>
                  <a:schemeClr val="bg2"/>
                </a:solidFill>
              </a:rPr>
              <a:t>nhóm</a:t>
            </a:r>
            <a:r>
              <a:rPr lang="en-US" dirty="0">
                <a:solidFill>
                  <a:schemeClr val="bg2"/>
                </a:solidFill>
              </a:rPr>
              <a:t> </a:t>
            </a:r>
            <a:r>
              <a:rPr lang="en-US" dirty="0" err="1">
                <a:solidFill>
                  <a:schemeClr val="bg2"/>
                </a:solidFill>
              </a:rPr>
              <a:t>lệnh</a:t>
            </a:r>
            <a:r>
              <a:rPr lang="en-US" dirty="0">
                <a:solidFill>
                  <a:schemeClr val="bg2"/>
                </a:solidFill>
              </a:rPr>
              <a:t> </a:t>
            </a:r>
            <a:r>
              <a:rPr lang="en-US" err="1">
                <a:solidFill>
                  <a:schemeClr val="bg2"/>
                </a:solidFill>
              </a:rPr>
              <a:t>điều</a:t>
            </a:r>
            <a:r>
              <a:rPr lang="en-US">
                <a:solidFill>
                  <a:schemeClr val="bg2"/>
                </a:solidFill>
              </a:rPr>
              <a:t> khiển - beq</a:t>
            </a:r>
            <a:endParaRPr lang="en-US" dirty="0">
              <a:solidFill>
                <a:schemeClr val="bg2"/>
              </a:solidFill>
            </a:endParaRPr>
          </a:p>
          <a:p>
            <a:pPr marL="514350" indent="-514350">
              <a:buFont typeface="+mj-lt"/>
              <a:buAutoNum type="arabicPeriod"/>
            </a:pPr>
            <a:r>
              <a:rPr lang="en-US">
                <a:solidFill>
                  <a:schemeClr val="bg2"/>
                </a:solidFill>
              </a:rPr>
              <a:t>Thực thi tất cả các nhóm lệnh</a:t>
            </a:r>
          </a:p>
          <a:p>
            <a:pPr marL="514350" indent="-514350">
              <a:buFont typeface="+mj-lt"/>
              <a:buAutoNum type="arabicPeriod"/>
            </a:pPr>
            <a:r>
              <a:rPr lang="en-US">
                <a:solidFill>
                  <a:schemeClr val="bg2"/>
                </a:solidFill>
              </a:rPr>
              <a:t>Khối điều khiển</a:t>
            </a:r>
          </a:p>
          <a:p>
            <a:pPr marL="514350" indent="-514350">
              <a:buFont typeface="+mj-lt"/>
              <a:buAutoNum type="arabicPeriod"/>
            </a:pPr>
            <a:r>
              <a:rPr lang="en-US">
                <a:solidFill>
                  <a:schemeClr val="bg2"/>
                </a:solidFill>
              </a:rPr>
              <a:t>Câu </a:t>
            </a:r>
            <a:r>
              <a:rPr lang="en-US" dirty="0" err="1">
                <a:solidFill>
                  <a:schemeClr val="bg2"/>
                </a:solidFill>
              </a:rPr>
              <a:t>hỏi</a:t>
            </a:r>
            <a:r>
              <a:rPr lang="en-US" dirty="0">
                <a:solidFill>
                  <a:schemeClr val="bg2"/>
                </a:solidFill>
              </a:rPr>
              <a:t> </a:t>
            </a:r>
            <a:r>
              <a:rPr lang="en-US" dirty="0" err="1">
                <a:solidFill>
                  <a:schemeClr val="bg2"/>
                </a:solidFill>
              </a:rPr>
              <a:t>và</a:t>
            </a:r>
            <a:r>
              <a:rPr lang="en-US" dirty="0">
                <a:solidFill>
                  <a:schemeClr val="bg2"/>
                </a:solidFill>
              </a:rPr>
              <a:t> </a:t>
            </a:r>
            <a:r>
              <a:rPr lang="en-US" dirty="0" err="1">
                <a:solidFill>
                  <a:schemeClr val="bg2"/>
                </a:solidFill>
              </a:rPr>
              <a:t>Bài</a:t>
            </a:r>
            <a:r>
              <a:rPr lang="en-US" dirty="0">
                <a:solidFill>
                  <a:schemeClr val="bg2"/>
                </a:solidFill>
              </a:rPr>
              <a:t> </a:t>
            </a:r>
            <a:r>
              <a:rPr lang="en-US" dirty="0" err="1">
                <a:solidFill>
                  <a:schemeClr val="bg2"/>
                </a:solidFill>
              </a:rPr>
              <a:t>tập</a:t>
            </a:r>
            <a:endParaRPr lang="en-US" dirty="0">
              <a:solidFill>
                <a:schemeClr val="bg2"/>
              </a:solidFill>
            </a:endParaRPr>
          </a:p>
        </p:txBody>
      </p:sp>
      <p:sp>
        <p:nvSpPr>
          <p:cNvPr id="4" name="Slide Number Placeholder 3">
            <a:extLst>
              <a:ext uri="{FF2B5EF4-FFF2-40B4-BE49-F238E27FC236}">
                <a16:creationId xmlns:a16="http://schemas.microsoft.com/office/drawing/2014/main" id="{55A1C282-D2D6-4CCE-9171-6651B15B50F1}"/>
              </a:ext>
            </a:extLst>
          </p:cNvPr>
          <p:cNvSpPr>
            <a:spLocks noGrp="1"/>
          </p:cNvSpPr>
          <p:nvPr>
            <p:ph type="sldNum" sz="quarter" idx="12"/>
          </p:nvPr>
        </p:nvSpPr>
        <p:spPr/>
        <p:txBody>
          <a:bodyPr/>
          <a:lstStyle/>
          <a:p>
            <a:fld id="{3C3C09BB-C7E7-4454-851F-EF8D770487CA}" type="slidenum">
              <a:rPr lang="en-US" smtClean="0"/>
              <a:pPr/>
              <a:t>6</a:t>
            </a:fld>
            <a:endParaRPr lang="en-US"/>
          </a:p>
        </p:txBody>
      </p:sp>
      <p:pic>
        <p:nvPicPr>
          <p:cNvPr id="6" name="Picture 5">
            <a:extLst>
              <a:ext uri="{FF2B5EF4-FFF2-40B4-BE49-F238E27FC236}">
                <a16:creationId xmlns:a16="http://schemas.microsoft.com/office/drawing/2014/main" id="{DC7529EB-8F47-4B75-9234-FE0562A7B7DF}"/>
              </a:ext>
            </a:extLst>
          </p:cNvPr>
          <p:cNvPicPr>
            <a:picLocks noChangeAspect="1"/>
          </p:cNvPicPr>
          <p:nvPr/>
        </p:nvPicPr>
        <p:blipFill>
          <a:blip r:embed="rId2"/>
          <a:stretch>
            <a:fillRect/>
          </a:stretch>
        </p:blipFill>
        <p:spPr>
          <a:xfrm>
            <a:off x="368301" y="1690688"/>
            <a:ext cx="4097256" cy="4665661"/>
          </a:xfrm>
          <a:prstGeom prst="rect">
            <a:avLst/>
          </a:prstGeom>
        </p:spPr>
      </p:pic>
    </p:spTree>
    <p:extLst>
      <p:ext uri="{BB962C8B-B14F-4D97-AF65-F5344CB8AC3E}">
        <p14:creationId xmlns:p14="http://schemas.microsoft.com/office/powerpoint/2010/main" val="7970947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63BFD-8756-4D89-ABF5-28BDC79B47BA}"/>
              </a:ext>
            </a:extLst>
          </p:cNvPr>
          <p:cNvSpPr>
            <a:spLocks noGrp="1"/>
          </p:cNvSpPr>
          <p:nvPr>
            <p:ph type="title"/>
          </p:nvPr>
        </p:nvSpPr>
        <p:spPr/>
        <p:txBody>
          <a:bodyPr>
            <a:normAutofit/>
          </a:bodyPr>
          <a:lstStyle/>
          <a:p>
            <a:r>
              <a:rPr lang="en-US" dirty="0"/>
              <a:t>2. </a:t>
            </a:r>
            <a:r>
              <a:rPr lang="en-US" dirty="0" err="1"/>
              <a:t>Thực</a:t>
            </a:r>
            <a:r>
              <a:rPr lang="en-US" dirty="0"/>
              <a:t> </a:t>
            </a:r>
            <a:r>
              <a:rPr lang="en-US" dirty="0" err="1"/>
              <a:t>thi</a:t>
            </a:r>
            <a:r>
              <a:rPr lang="en-US" dirty="0"/>
              <a:t> </a:t>
            </a:r>
            <a:r>
              <a:rPr lang="en-US" dirty="0" err="1"/>
              <a:t>nhóm</a:t>
            </a:r>
            <a:r>
              <a:rPr lang="en-US" dirty="0"/>
              <a:t> </a:t>
            </a:r>
            <a:r>
              <a:rPr lang="en-US" dirty="0" err="1"/>
              <a:t>lệnh</a:t>
            </a:r>
            <a:r>
              <a:rPr lang="en-US" dirty="0"/>
              <a:t> </a:t>
            </a:r>
            <a:r>
              <a:rPr lang="en-US" dirty="0" err="1"/>
              <a:t>truyền</a:t>
            </a:r>
            <a:r>
              <a:rPr lang="en-US" dirty="0"/>
              <a:t> </a:t>
            </a:r>
            <a:r>
              <a:rPr lang="en-US" dirty="0" err="1"/>
              <a:t>dữ</a:t>
            </a:r>
            <a:r>
              <a:rPr lang="en-US" dirty="0"/>
              <a:t> </a:t>
            </a:r>
            <a:r>
              <a:rPr lang="en-US" dirty="0" err="1"/>
              <a:t>liệu</a:t>
            </a:r>
            <a:r>
              <a:rPr lang="en-US" dirty="0"/>
              <a:t> (1/5) - </a:t>
            </a:r>
            <a:r>
              <a:rPr lang="en-US" dirty="0" err="1"/>
              <a:t>lw</a:t>
            </a:r>
            <a:endParaRPr lang="en-US" dirty="0"/>
          </a:p>
        </p:txBody>
      </p:sp>
      <p:sp>
        <p:nvSpPr>
          <p:cNvPr id="4" name="Slide Number Placeholder 3">
            <a:extLst>
              <a:ext uri="{FF2B5EF4-FFF2-40B4-BE49-F238E27FC236}">
                <a16:creationId xmlns:a16="http://schemas.microsoft.com/office/drawing/2014/main" id="{337A8C2F-3D18-4AEB-B843-81C95E270160}"/>
              </a:ext>
            </a:extLst>
          </p:cNvPr>
          <p:cNvSpPr>
            <a:spLocks noGrp="1"/>
          </p:cNvSpPr>
          <p:nvPr>
            <p:ph type="sldNum" sz="quarter" idx="12"/>
          </p:nvPr>
        </p:nvSpPr>
        <p:spPr/>
        <p:txBody>
          <a:bodyPr/>
          <a:lstStyle/>
          <a:p>
            <a:fld id="{3C3C09BB-C7E7-4454-851F-EF8D770487CA}" type="slidenum">
              <a:rPr lang="en-US" smtClean="0"/>
              <a:pPr/>
              <a:t>7</a:t>
            </a:fld>
            <a:endParaRPr lang="en-US"/>
          </a:p>
        </p:txBody>
      </p:sp>
      <p:sp>
        <p:nvSpPr>
          <p:cNvPr id="10" name="Content Placeholder 2">
            <a:extLst>
              <a:ext uri="{FF2B5EF4-FFF2-40B4-BE49-F238E27FC236}">
                <a16:creationId xmlns:a16="http://schemas.microsoft.com/office/drawing/2014/main" id="{243DCF5C-4F12-4117-9B38-A0817BD4408A}"/>
              </a:ext>
            </a:extLst>
          </p:cNvPr>
          <p:cNvSpPr txBox="1">
            <a:spLocks/>
          </p:cNvSpPr>
          <p:nvPr/>
        </p:nvSpPr>
        <p:spPr>
          <a:xfrm>
            <a:off x="2606773" y="4122925"/>
            <a:ext cx="2653473" cy="1660559"/>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Wingdings" panose="05000000000000000000" pitchFamily="2" charset="2"/>
              <a:buChar char="Ø"/>
              <a:defRPr sz="28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Wingdings" panose="05000000000000000000" pitchFamily="2" charset="2"/>
              <a:buChar char="ü"/>
              <a:defRPr sz="24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800" dirty="0"/>
              <a:t>A = R[</a:t>
            </a:r>
            <a:r>
              <a:rPr lang="en-US" sz="2800" dirty="0" err="1"/>
              <a:t>rs</a:t>
            </a:r>
            <a:r>
              <a:rPr lang="en-US" sz="2800" dirty="0"/>
              <a:t>]</a:t>
            </a:r>
          </a:p>
          <a:p>
            <a:pPr marL="0" indent="0" algn="ctr">
              <a:buFont typeface="Arial" panose="020B0604020202020204" pitchFamily="34" charset="0"/>
              <a:buNone/>
            </a:pPr>
            <a:r>
              <a:rPr lang="en-US" sz="2800" dirty="0"/>
              <a:t>B = </a:t>
            </a:r>
            <a:r>
              <a:rPr lang="en-US" sz="2800" dirty="0" err="1"/>
              <a:t>SigExt</a:t>
            </a:r>
            <a:r>
              <a:rPr lang="en-US" sz="2800" dirty="0"/>
              <a:t>(</a:t>
            </a:r>
            <a:r>
              <a:rPr lang="en-US" sz="2800" dirty="0" err="1"/>
              <a:t>imm</a:t>
            </a:r>
            <a:r>
              <a:rPr lang="en-US" sz="2800" dirty="0"/>
              <a:t>)</a:t>
            </a:r>
          </a:p>
          <a:p>
            <a:pPr marL="0" indent="0" algn="ctr">
              <a:buFont typeface="Arial" panose="020B0604020202020204" pitchFamily="34" charset="0"/>
              <a:buNone/>
            </a:pPr>
            <a:r>
              <a:rPr lang="en-US" sz="2800" dirty="0"/>
              <a:t>C = R[rt]</a:t>
            </a:r>
          </a:p>
        </p:txBody>
      </p:sp>
      <p:grpSp>
        <p:nvGrpSpPr>
          <p:cNvPr id="21" name="Group 20">
            <a:extLst>
              <a:ext uri="{FF2B5EF4-FFF2-40B4-BE49-F238E27FC236}">
                <a16:creationId xmlns:a16="http://schemas.microsoft.com/office/drawing/2014/main" id="{3A6E16CA-F628-4CCF-A8F0-7C91F90869C3}"/>
              </a:ext>
            </a:extLst>
          </p:cNvPr>
          <p:cNvGrpSpPr/>
          <p:nvPr/>
        </p:nvGrpSpPr>
        <p:grpSpPr>
          <a:xfrm>
            <a:off x="368300" y="2932286"/>
            <a:ext cx="2483569" cy="993427"/>
            <a:chOff x="2790" y="198707"/>
            <a:chExt cx="2483569" cy="993427"/>
          </a:xfrm>
        </p:grpSpPr>
        <p:sp>
          <p:nvSpPr>
            <p:cNvPr id="19" name="Arrow: Chevron 18">
              <a:extLst>
                <a:ext uri="{FF2B5EF4-FFF2-40B4-BE49-F238E27FC236}">
                  <a16:creationId xmlns:a16="http://schemas.microsoft.com/office/drawing/2014/main" id="{C8ECCAF1-DD23-43EC-A901-F4D6F8253468}"/>
                </a:ext>
              </a:extLst>
            </p:cNvPr>
            <p:cNvSpPr/>
            <p:nvPr/>
          </p:nvSpPr>
          <p:spPr>
            <a:xfrm>
              <a:off x="2790" y="198707"/>
              <a:ext cx="2483569" cy="993427"/>
            </a:xfrm>
            <a:prstGeom prst="chevron">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0" name="Arrow: Chevron 4">
              <a:extLst>
                <a:ext uri="{FF2B5EF4-FFF2-40B4-BE49-F238E27FC236}">
                  <a16:creationId xmlns:a16="http://schemas.microsoft.com/office/drawing/2014/main" id="{67B03903-844B-4E8E-9FF0-9532139DCD96}"/>
                </a:ext>
              </a:extLst>
            </p:cNvPr>
            <p:cNvSpPr txBox="1"/>
            <p:nvPr/>
          </p:nvSpPr>
          <p:spPr>
            <a:xfrm>
              <a:off x="499504" y="198707"/>
              <a:ext cx="1490142" cy="9934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12014" tIns="37338" rIns="37338" bIns="37338" numCol="1" spcCol="1270" anchor="ctr" anchorCtr="0">
              <a:noAutofit/>
            </a:bodyPr>
            <a:lstStyle/>
            <a:p>
              <a:pPr marL="0" lvl="0" indent="0" algn="ctr" defTabSz="1244600">
                <a:lnSpc>
                  <a:spcPct val="90000"/>
                </a:lnSpc>
                <a:spcBef>
                  <a:spcPct val="0"/>
                </a:spcBef>
                <a:spcAft>
                  <a:spcPct val="35000"/>
                </a:spcAft>
                <a:buNone/>
              </a:pPr>
              <a:r>
                <a:rPr lang="en-US" sz="2800" kern="1200" dirty="0" err="1">
                  <a:latin typeface="Times New Roman" panose="02020603050405020304" pitchFamily="18" charset="0"/>
                  <a:cs typeface="Times New Roman" panose="02020603050405020304" pitchFamily="18" charset="0"/>
                </a:rPr>
                <a:t>Nạp</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lệnh</a:t>
              </a:r>
              <a:endParaRPr lang="en-US" sz="2800" kern="1200" dirty="0">
                <a:latin typeface="Times New Roman" panose="02020603050405020304" pitchFamily="18" charset="0"/>
                <a:cs typeface="Times New Roman" panose="02020603050405020304" pitchFamily="18" charset="0"/>
              </a:endParaRPr>
            </a:p>
          </p:txBody>
        </p:sp>
      </p:grpSp>
      <p:sp>
        <p:nvSpPr>
          <p:cNvPr id="27" name="Arrow: Chevron 4">
            <a:extLst>
              <a:ext uri="{FF2B5EF4-FFF2-40B4-BE49-F238E27FC236}">
                <a16:creationId xmlns:a16="http://schemas.microsoft.com/office/drawing/2014/main" id="{551E9B27-D08B-4181-804E-C3C7E954D3D9}"/>
              </a:ext>
            </a:extLst>
          </p:cNvPr>
          <p:cNvSpPr txBox="1"/>
          <p:nvPr/>
        </p:nvSpPr>
        <p:spPr>
          <a:xfrm>
            <a:off x="3127947" y="2911151"/>
            <a:ext cx="1490142" cy="9934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12014" tIns="37338" rIns="37338" bIns="37338" numCol="1" spcCol="1270" anchor="ctr" anchorCtr="0">
            <a:noAutofit/>
          </a:bodyPr>
          <a:lstStyle/>
          <a:p>
            <a:pPr marL="0" lvl="0" indent="0" algn="ctr" defTabSz="1244600">
              <a:lnSpc>
                <a:spcPct val="90000"/>
              </a:lnSpc>
              <a:spcBef>
                <a:spcPct val="0"/>
              </a:spcBef>
              <a:spcAft>
                <a:spcPct val="35000"/>
              </a:spcAft>
              <a:buNone/>
            </a:pPr>
            <a:r>
              <a:rPr lang="en-US" sz="2800" kern="1200" dirty="0" err="1">
                <a:latin typeface="Times New Roman" panose="02020603050405020304" pitchFamily="18" charset="0"/>
                <a:cs typeface="Times New Roman" panose="02020603050405020304" pitchFamily="18" charset="0"/>
              </a:rPr>
              <a:t>Giải</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mã</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lệnh</a:t>
            </a:r>
            <a:endParaRPr lang="en-US" sz="2800" kern="1200" dirty="0">
              <a:latin typeface="Times New Roman" panose="02020603050405020304" pitchFamily="18" charset="0"/>
              <a:cs typeface="Times New Roman" panose="02020603050405020304" pitchFamily="18" charset="0"/>
            </a:endParaRPr>
          </a:p>
        </p:txBody>
      </p:sp>
      <p:grpSp>
        <p:nvGrpSpPr>
          <p:cNvPr id="35" name="Group 34">
            <a:extLst>
              <a:ext uri="{FF2B5EF4-FFF2-40B4-BE49-F238E27FC236}">
                <a16:creationId xmlns:a16="http://schemas.microsoft.com/office/drawing/2014/main" id="{6F663A3D-9331-487A-86EE-A105E95F5C55}"/>
              </a:ext>
            </a:extLst>
          </p:cNvPr>
          <p:cNvGrpSpPr/>
          <p:nvPr/>
        </p:nvGrpSpPr>
        <p:grpSpPr>
          <a:xfrm>
            <a:off x="2606773" y="2953421"/>
            <a:ext cx="2466803" cy="993427"/>
            <a:chOff x="4473215" y="198707"/>
            <a:chExt cx="2483569" cy="993427"/>
          </a:xfrm>
        </p:grpSpPr>
        <p:sp>
          <p:nvSpPr>
            <p:cNvPr id="33" name="Arrow: Chevron 32">
              <a:extLst>
                <a:ext uri="{FF2B5EF4-FFF2-40B4-BE49-F238E27FC236}">
                  <a16:creationId xmlns:a16="http://schemas.microsoft.com/office/drawing/2014/main" id="{6E4AF3E3-E8C1-460B-8D48-4BECC18B29B0}"/>
                </a:ext>
              </a:extLst>
            </p:cNvPr>
            <p:cNvSpPr/>
            <p:nvPr/>
          </p:nvSpPr>
          <p:spPr>
            <a:xfrm>
              <a:off x="4473215" y="198707"/>
              <a:ext cx="2483569" cy="993427"/>
            </a:xfrm>
            <a:prstGeom prst="chevron">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4" name="Arrow: Chevron 4">
              <a:extLst>
                <a:ext uri="{FF2B5EF4-FFF2-40B4-BE49-F238E27FC236}">
                  <a16:creationId xmlns:a16="http://schemas.microsoft.com/office/drawing/2014/main" id="{368BF44A-211C-4A18-AFBD-DD3D1B338EEF}"/>
                </a:ext>
              </a:extLst>
            </p:cNvPr>
            <p:cNvSpPr txBox="1"/>
            <p:nvPr/>
          </p:nvSpPr>
          <p:spPr>
            <a:xfrm>
              <a:off x="4969929" y="198707"/>
              <a:ext cx="1490142" cy="9934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12014" tIns="37338" rIns="37338" bIns="37338" numCol="1" spcCol="1270" anchor="ctr" anchorCtr="0">
              <a:noAutofit/>
            </a:bodyPr>
            <a:lstStyle/>
            <a:p>
              <a:pPr marL="0" lvl="0" indent="0" algn="ctr" defTabSz="1244600">
                <a:lnSpc>
                  <a:spcPct val="90000"/>
                </a:lnSpc>
                <a:spcBef>
                  <a:spcPct val="0"/>
                </a:spcBef>
                <a:spcAft>
                  <a:spcPct val="35000"/>
                </a:spcAft>
                <a:buNone/>
              </a:pPr>
              <a:r>
                <a:rPr lang="en-US" sz="2800" kern="1200" dirty="0" err="1">
                  <a:latin typeface="Times New Roman" panose="02020603050405020304" pitchFamily="18" charset="0"/>
                  <a:cs typeface="Times New Roman" panose="02020603050405020304" pitchFamily="18" charset="0"/>
                </a:rPr>
                <a:t>Giải</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mã</a:t>
              </a:r>
              <a:endParaRPr lang="en-US" sz="2800" kern="1200" dirty="0">
                <a:latin typeface="Times New Roman" panose="02020603050405020304" pitchFamily="18" charset="0"/>
                <a:cs typeface="Times New Roman" panose="02020603050405020304" pitchFamily="18" charset="0"/>
              </a:endParaRPr>
            </a:p>
          </p:txBody>
        </p:sp>
      </p:grpSp>
      <p:grpSp>
        <p:nvGrpSpPr>
          <p:cNvPr id="42" name="Group 41">
            <a:extLst>
              <a:ext uri="{FF2B5EF4-FFF2-40B4-BE49-F238E27FC236}">
                <a16:creationId xmlns:a16="http://schemas.microsoft.com/office/drawing/2014/main" id="{7536B60D-3FFE-4938-A552-DD622B365EC4}"/>
              </a:ext>
            </a:extLst>
          </p:cNvPr>
          <p:cNvGrpSpPr/>
          <p:nvPr/>
        </p:nvGrpSpPr>
        <p:grpSpPr>
          <a:xfrm>
            <a:off x="4786214" y="2933782"/>
            <a:ext cx="2483569" cy="993427"/>
            <a:chOff x="6708427" y="198707"/>
            <a:chExt cx="2483569" cy="993427"/>
          </a:xfrm>
        </p:grpSpPr>
        <p:sp>
          <p:nvSpPr>
            <p:cNvPr id="40" name="Arrow: Chevron 39">
              <a:extLst>
                <a:ext uri="{FF2B5EF4-FFF2-40B4-BE49-F238E27FC236}">
                  <a16:creationId xmlns:a16="http://schemas.microsoft.com/office/drawing/2014/main" id="{0019CB33-C81E-4D88-A5A1-77A84B47C181}"/>
                </a:ext>
              </a:extLst>
            </p:cNvPr>
            <p:cNvSpPr/>
            <p:nvPr/>
          </p:nvSpPr>
          <p:spPr>
            <a:xfrm>
              <a:off x="6708427" y="198707"/>
              <a:ext cx="2483569" cy="993427"/>
            </a:xfrm>
            <a:prstGeom prst="chevron">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1" name="Arrow: Chevron 4">
              <a:extLst>
                <a:ext uri="{FF2B5EF4-FFF2-40B4-BE49-F238E27FC236}">
                  <a16:creationId xmlns:a16="http://schemas.microsoft.com/office/drawing/2014/main" id="{DF655019-3918-49B4-A571-21D9B6D674EA}"/>
                </a:ext>
              </a:extLst>
            </p:cNvPr>
            <p:cNvSpPr txBox="1"/>
            <p:nvPr/>
          </p:nvSpPr>
          <p:spPr>
            <a:xfrm>
              <a:off x="7205141" y="198707"/>
              <a:ext cx="1490142" cy="9934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12014" tIns="37338" rIns="37338" bIns="37338" numCol="1" spcCol="1270" anchor="ctr" anchorCtr="0">
              <a:noAutofit/>
            </a:bodyPr>
            <a:lstStyle/>
            <a:p>
              <a:pPr marL="0" lvl="0" indent="0" algn="ctr" defTabSz="1244600">
                <a:lnSpc>
                  <a:spcPct val="90000"/>
                </a:lnSpc>
                <a:spcBef>
                  <a:spcPct val="0"/>
                </a:spcBef>
                <a:spcAft>
                  <a:spcPct val="35000"/>
                </a:spcAft>
                <a:buNone/>
              </a:pPr>
              <a:r>
                <a:rPr lang="en-US" sz="2800" kern="1200" dirty="0" err="1">
                  <a:latin typeface="Times New Roman" panose="02020603050405020304" pitchFamily="18" charset="0"/>
                  <a:cs typeface="Times New Roman" panose="02020603050405020304" pitchFamily="18" charset="0"/>
                </a:rPr>
                <a:t>Thực</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thi</a:t>
              </a:r>
              <a:endParaRPr lang="en-US" sz="2800" kern="1200" dirty="0">
                <a:latin typeface="Times New Roman" panose="02020603050405020304" pitchFamily="18" charset="0"/>
                <a:cs typeface="Times New Roman" panose="02020603050405020304" pitchFamily="18" charset="0"/>
              </a:endParaRPr>
            </a:p>
          </p:txBody>
        </p:sp>
      </p:grpSp>
      <p:grpSp>
        <p:nvGrpSpPr>
          <p:cNvPr id="49" name="Group 48">
            <a:extLst>
              <a:ext uri="{FF2B5EF4-FFF2-40B4-BE49-F238E27FC236}">
                <a16:creationId xmlns:a16="http://schemas.microsoft.com/office/drawing/2014/main" id="{5B770E02-476B-47EC-A7C7-1FF951F08452}"/>
              </a:ext>
            </a:extLst>
          </p:cNvPr>
          <p:cNvGrpSpPr/>
          <p:nvPr/>
        </p:nvGrpSpPr>
        <p:grpSpPr>
          <a:xfrm>
            <a:off x="9300180" y="2911151"/>
            <a:ext cx="2483569" cy="993427"/>
            <a:chOff x="8943640" y="198707"/>
            <a:chExt cx="2483569" cy="993427"/>
          </a:xfrm>
        </p:grpSpPr>
        <p:sp>
          <p:nvSpPr>
            <p:cNvPr id="47" name="Arrow: Chevron 46">
              <a:extLst>
                <a:ext uri="{FF2B5EF4-FFF2-40B4-BE49-F238E27FC236}">
                  <a16:creationId xmlns:a16="http://schemas.microsoft.com/office/drawing/2014/main" id="{3A6DB9F6-3064-4385-9386-32D1F6BB1B36}"/>
                </a:ext>
              </a:extLst>
            </p:cNvPr>
            <p:cNvSpPr/>
            <p:nvPr/>
          </p:nvSpPr>
          <p:spPr>
            <a:xfrm>
              <a:off x="8943640" y="198707"/>
              <a:ext cx="2483569" cy="993427"/>
            </a:xfrm>
            <a:prstGeom prst="chevron">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8" name="Arrow: Chevron 4">
              <a:extLst>
                <a:ext uri="{FF2B5EF4-FFF2-40B4-BE49-F238E27FC236}">
                  <a16:creationId xmlns:a16="http://schemas.microsoft.com/office/drawing/2014/main" id="{EE3C03C3-F80D-4718-8FF2-AE725BE4823C}"/>
                </a:ext>
              </a:extLst>
            </p:cNvPr>
            <p:cNvSpPr txBox="1"/>
            <p:nvPr/>
          </p:nvSpPr>
          <p:spPr>
            <a:xfrm>
              <a:off x="9440354" y="198707"/>
              <a:ext cx="1490142" cy="9934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12014" tIns="37338" rIns="37338" bIns="37338" numCol="1" spcCol="1270" anchor="ctr" anchorCtr="0">
              <a:noAutofit/>
            </a:bodyPr>
            <a:lstStyle/>
            <a:p>
              <a:pPr marL="0" lvl="0" indent="0" algn="ctr" defTabSz="1244600">
                <a:lnSpc>
                  <a:spcPct val="90000"/>
                </a:lnSpc>
                <a:spcBef>
                  <a:spcPct val="0"/>
                </a:spcBef>
                <a:spcAft>
                  <a:spcPct val="35000"/>
                </a:spcAft>
                <a:buNone/>
              </a:pPr>
              <a:r>
                <a:rPr lang="en-US" sz="2800" kern="1200" dirty="0" err="1">
                  <a:latin typeface="Times New Roman" panose="02020603050405020304" pitchFamily="18" charset="0"/>
                  <a:cs typeface="Times New Roman" panose="02020603050405020304" pitchFamily="18" charset="0"/>
                </a:rPr>
                <a:t>Lưu</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kết</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quả</a:t>
              </a:r>
              <a:endParaRPr lang="en-US" sz="2800" kern="1200" dirty="0">
                <a:latin typeface="Times New Roman" panose="02020603050405020304" pitchFamily="18" charset="0"/>
                <a:cs typeface="Times New Roman" panose="02020603050405020304" pitchFamily="18" charset="0"/>
              </a:endParaRPr>
            </a:p>
          </p:txBody>
        </p:sp>
      </p:grpSp>
      <p:grpSp>
        <p:nvGrpSpPr>
          <p:cNvPr id="50" name="Group 49">
            <a:extLst>
              <a:ext uri="{FF2B5EF4-FFF2-40B4-BE49-F238E27FC236}">
                <a16:creationId xmlns:a16="http://schemas.microsoft.com/office/drawing/2014/main" id="{03155F71-B5F1-4DC0-8AFD-AD03045CC3D1}"/>
              </a:ext>
            </a:extLst>
          </p:cNvPr>
          <p:cNvGrpSpPr/>
          <p:nvPr/>
        </p:nvGrpSpPr>
        <p:grpSpPr>
          <a:xfrm>
            <a:off x="6968133" y="2932286"/>
            <a:ext cx="2593909" cy="993427"/>
            <a:chOff x="8943640" y="198707"/>
            <a:chExt cx="2483569" cy="993427"/>
          </a:xfrm>
        </p:grpSpPr>
        <p:sp>
          <p:nvSpPr>
            <p:cNvPr id="51" name="Arrow: Chevron 50">
              <a:extLst>
                <a:ext uri="{FF2B5EF4-FFF2-40B4-BE49-F238E27FC236}">
                  <a16:creationId xmlns:a16="http://schemas.microsoft.com/office/drawing/2014/main" id="{11A6CEBB-9196-49A6-9D37-3A349767E30E}"/>
                </a:ext>
              </a:extLst>
            </p:cNvPr>
            <p:cNvSpPr/>
            <p:nvPr/>
          </p:nvSpPr>
          <p:spPr>
            <a:xfrm>
              <a:off x="8943640" y="198707"/>
              <a:ext cx="2483569" cy="993427"/>
            </a:xfrm>
            <a:prstGeom prst="chevron">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2" name="Arrow: Chevron 4">
              <a:extLst>
                <a:ext uri="{FF2B5EF4-FFF2-40B4-BE49-F238E27FC236}">
                  <a16:creationId xmlns:a16="http://schemas.microsoft.com/office/drawing/2014/main" id="{8C4B74A7-B1A6-404B-A18F-27410B05E8EC}"/>
                </a:ext>
              </a:extLst>
            </p:cNvPr>
            <p:cNvSpPr txBox="1"/>
            <p:nvPr/>
          </p:nvSpPr>
          <p:spPr>
            <a:xfrm>
              <a:off x="9440354" y="198707"/>
              <a:ext cx="1490142" cy="9934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12014" tIns="37338" rIns="37338" bIns="37338" numCol="1" spcCol="1270" anchor="ctr" anchorCtr="0">
              <a:noAutofit/>
            </a:bodyPr>
            <a:lstStyle/>
            <a:p>
              <a:pPr marL="0" lvl="0" indent="0" algn="ctr" defTabSz="1244600">
                <a:lnSpc>
                  <a:spcPct val="90000"/>
                </a:lnSpc>
                <a:spcBef>
                  <a:spcPct val="0"/>
                </a:spcBef>
                <a:spcAft>
                  <a:spcPct val="35000"/>
                </a:spcAft>
                <a:buNone/>
              </a:pPr>
              <a:r>
                <a:rPr lang="en-US" sz="2800" kern="1200" dirty="0" err="1">
                  <a:latin typeface="Times New Roman" panose="02020603050405020304" pitchFamily="18" charset="0"/>
                  <a:cs typeface="Times New Roman" panose="02020603050405020304" pitchFamily="18" charset="0"/>
                </a:rPr>
                <a:t>Truy</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xuất</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Bộ</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nhớ</a:t>
              </a:r>
              <a:endParaRPr lang="en-US" sz="2800" kern="1200" dirty="0">
                <a:latin typeface="Times New Roman" panose="02020603050405020304" pitchFamily="18" charset="0"/>
                <a:cs typeface="Times New Roman" panose="02020603050405020304" pitchFamily="18" charset="0"/>
              </a:endParaRPr>
            </a:p>
          </p:txBody>
        </p:sp>
      </p:grpSp>
      <p:sp>
        <p:nvSpPr>
          <p:cNvPr id="28" name="Content Placeholder 2">
            <a:extLst>
              <a:ext uri="{FF2B5EF4-FFF2-40B4-BE49-F238E27FC236}">
                <a16:creationId xmlns:a16="http://schemas.microsoft.com/office/drawing/2014/main" id="{8D4AC3EA-6DA7-471A-9122-7A9DAEC2A087}"/>
              </a:ext>
            </a:extLst>
          </p:cNvPr>
          <p:cNvSpPr txBox="1">
            <a:spLocks/>
          </p:cNvSpPr>
          <p:nvPr/>
        </p:nvSpPr>
        <p:spPr>
          <a:xfrm>
            <a:off x="4549723" y="4122924"/>
            <a:ext cx="2653473" cy="166055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Wingdings" panose="05000000000000000000" pitchFamily="2" charset="2"/>
              <a:buChar char="Ø"/>
              <a:defRPr sz="28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Wingdings" panose="05000000000000000000" pitchFamily="2" charset="2"/>
              <a:buChar char="ü"/>
              <a:defRPr sz="24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800" dirty="0"/>
              <a:t>ALU = A </a:t>
            </a:r>
            <a:r>
              <a:rPr lang="en-US" sz="2800" b="1" dirty="0">
                <a:solidFill>
                  <a:srgbClr val="FF0000"/>
                </a:solidFill>
              </a:rPr>
              <a:t>+</a:t>
            </a:r>
            <a:r>
              <a:rPr lang="en-US" sz="2800" dirty="0"/>
              <a:t> B</a:t>
            </a:r>
          </a:p>
        </p:txBody>
      </p:sp>
      <p:sp>
        <p:nvSpPr>
          <p:cNvPr id="29" name="Content Placeholder 2">
            <a:extLst>
              <a:ext uri="{FF2B5EF4-FFF2-40B4-BE49-F238E27FC236}">
                <a16:creationId xmlns:a16="http://schemas.microsoft.com/office/drawing/2014/main" id="{0D0B2E5C-1858-48BE-8F5A-F8DC22389937}"/>
              </a:ext>
            </a:extLst>
          </p:cNvPr>
          <p:cNvSpPr txBox="1">
            <a:spLocks/>
          </p:cNvSpPr>
          <p:nvPr/>
        </p:nvSpPr>
        <p:spPr>
          <a:xfrm>
            <a:off x="393699" y="4100189"/>
            <a:ext cx="2213073" cy="166055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Wingdings" panose="05000000000000000000" pitchFamily="2" charset="2"/>
              <a:buChar char="Ø"/>
              <a:defRPr sz="28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Wingdings" panose="05000000000000000000" pitchFamily="2" charset="2"/>
              <a:buChar char="ü"/>
              <a:defRPr sz="24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800" dirty="0"/>
              <a:t>Inst = IM[PC]</a:t>
            </a:r>
          </a:p>
          <a:p>
            <a:pPr marL="0" indent="0" algn="ctr">
              <a:buNone/>
            </a:pPr>
            <a:r>
              <a:rPr lang="en-US" sz="2800" dirty="0">
                <a:solidFill>
                  <a:srgbClr val="FF0000"/>
                </a:solidFill>
              </a:rPr>
              <a:t>PC = PC + 4</a:t>
            </a:r>
          </a:p>
        </p:txBody>
      </p:sp>
      <p:sp>
        <p:nvSpPr>
          <p:cNvPr id="30" name="Content Placeholder 2">
            <a:extLst>
              <a:ext uri="{FF2B5EF4-FFF2-40B4-BE49-F238E27FC236}">
                <a16:creationId xmlns:a16="http://schemas.microsoft.com/office/drawing/2014/main" id="{0ED0AE9B-1346-4BED-BE56-EBAF886DA4BF}"/>
              </a:ext>
            </a:extLst>
          </p:cNvPr>
          <p:cNvSpPr txBox="1">
            <a:spLocks/>
          </p:cNvSpPr>
          <p:nvPr/>
        </p:nvSpPr>
        <p:spPr>
          <a:xfrm>
            <a:off x="9451004" y="4122924"/>
            <a:ext cx="2181919" cy="166055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Wingdings" panose="05000000000000000000" pitchFamily="2" charset="2"/>
              <a:buChar char="Ø"/>
              <a:defRPr sz="28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Wingdings" panose="05000000000000000000" pitchFamily="2" charset="2"/>
              <a:buChar char="ü"/>
              <a:defRPr sz="24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800" dirty="0"/>
              <a:t>C = D</a:t>
            </a:r>
          </a:p>
        </p:txBody>
      </p:sp>
      <p:sp>
        <p:nvSpPr>
          <p:cNvPr id="3" name="Content Placeholder 2">
            <a:extLst>
              <a:ext uri="{FF2B5EF4-FFF2-40B4-BE49-F238E27FC236}">
                <a16:creationId xmlns:a16="http://schemas.microsoft.com/office/drawing/2014/main" id="{0BD324AE-F421-44CD-A271-918795FB16D1}"/>
              </a:ext>
            </a:extLst>
          </p:cNvPr>
          <p:cNvSpPr txBox="1">
            <a:spLocks/>
          </p:cNvSpPr>
          <p:nvPr/>
        </p:nvSpPr>
        <p:spPr>
          <a:xfrm>
            <a:off x="6968133" y="4145024"/>
            <a:ext cx="2482871" cy="166055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Wingdings" panose="05000000000000000000" pitchFamily="2" charset="2"/>
              <a:buChar char="Ø"/>
              <a:defRPr sz="28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Wingdings" panose="05000000000000000000" pitchFamily="2" charset="2"/>
              <a:buChar char="ü"/>
              <a:defRPr sz="24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800" dirty="0"/>
              <a:t>D = DM[ALU]</a:t>
            </a:r>
          </a:p>
        </p:txBody>
      </p:sp>
    </p:spTree>
    <p:extLst>
      <p:ext uri="{BB962C8B-B14F-4D97-AF65-F5344CB8AC3E}">
        <p14:creationId xmlns:p14="http://schemas.microsoft.com/office/powerpoint/2010/main" val="1512175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ppt_x"/>
                                          </p:val>
                                        </p:tav>
                                        <p:tav tm="100000">
                                          <p:val>
                                            <p:strVal val="#ppt_x"/>
                                          </p:val>
                                        </p:tav>
                                      </p:tavLst>
                                    </p:anim>
                                    <p:anim calcmode="lin" valueType="num">
                                      <p:cBhvr additive="base">
                                        <p:cTn id="8"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8"/>
                                        </p:tgtEl>
                                        <p:attrNameLst>
                                          <p:attrName>style.visibility</p:attrName>
                                        </p:attrNameLst>
                                      </p:cBhvr>
                                      <p:to>
                                        <p:strVal val="visible"/>
                                      </p:to>
                                    </p:set>
                                    <p:anim calcmode="lin" valueType="num">
                                      <p:cBhvr additive="base">
                                        <p:cTn id="19" dur="500" fill="hold"/>
                                        <p:tgtEl>
                                          <p:spTgt spid="28"/>
                                        </p:tgtEl>
                                        <p:attrNameLst>
                                          <p:attrName>ppt_x</p:attrName>
                                        </p:attrNameLst>
                                      </p:cBhvr>
                                      <p:tavLst>
                                        <p:tav tm="0">
                                          <p:val>
                                            <p:strVal val="#ppt_x"/>
                                          </p:val>
                                        </p:tav>
                                        <p:tav tm="100000">
                                          <p:val>
                                            <p:strVal val="#ppt_x"/>
                                          </p:val>
                                        </p:tav>
                                      </p:tavLst>
                                    </p:anim>
                                    <p:anim calcmode="lin" valueType="num">
                                      <p:cBhvr additive="base">
                                        <p:cTn id="20"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ppt_x"/>
                                          </p:val>
                                        </p:tav>
                                        <p:tav tm="100000">
                                          <p:val>
                                            <p:strVal val="#ppt_x"/>
                                          </p:val>
                                        </p:tav>
                                      </p:tavLst>
                                    </p:anim>
                                    <p:anim calcmode="lin" valueType="num">
                                      <p:cBhvr additive="base">
                                        <p:cTn id="2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0"/>
                                        </p:tgtEl>
                                        <p:attrNameLst>
                                          <p:attrName>style.visibility</p:attrName>
                                        </p:attrNameLst>
                                      </p:cBhvr>
                                      <p:to>
                                        <p:strVal val="visible"/>
                                      </p:to>
                                    </p:set>
                                    <p:anim calcmode="lin" valueType="num">
                                      <p:cBhvr additive="base">
                                        <p:cTn id="31" dur="500" fill="hold"/>
                                        <p:tgtEl>
                                          <p:spTgt spid="30"/>
                                        </p:tgtEl>
                                        <p:attrNameLst>
                                          <p:attrName>ppt_x</p:attrName>
                                        </p:attrNameLst>
                                      </p:cBhvr>
                                      <p:tavLst>
                                        <p:tav tm="0">
                                          <p:val>
                                            <p:strVal val="#ppt_x"/>
                                          </p:val>
                                        </p:tav>
                                        <p:tav tm="100000">
                                          <p:val>
                                            <p:strVal val="#ppt_x"/>
                                          </p:val>
                                        </p:tav>
                                      </p:tavLst>
                                    </p:anim>
                                    <p:anim calcmode="lin" valueType="num">
                                      <p:cBhvr additive="base">
                                        <p:cTn id="32"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28" grpId="0"/>
      <p:bldP spid="29" grpId="0"/>
      <p:bldP spid="30" grpId="0"/>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64B5D-9988-45B4-A1BA-39BF3CB4D361}"/>
              </a:ext>
            </a:extLst>
          </p:cNvPr>
          <p:cNvSpPr>
            <a:spLocks noGrp="1"/>
          </p:cNvSpPr>
          <p:nvPr>
            <p:ph type="title"/>
          </p:nvPr>
        </p:nvSpPr>
        <p:spPr/>
        <p:txBody>
          <a:bodyPr/>
          <a:lstStyle/>
          <a:p>
            <a:r>
              <a:rPr lang="en-US" dirty="0"/>
              <a:t>2</a:t>
            </a:r>
            <a:r>
              <a:rPr lang="en-US" sz="4400" dirty="0"/>
              <a:t>. </a:t>
            </a:r>
            <a:r>
              <a:rPr lang="en-US" sz="4400" dirty="0" err="1"/>
              <a:t>Thực</a:t>
            </a:r>
            <a:r>
              <a:rPr lang="en-US" sz="4400" dirty="0"/>
              <a:t> </a:t>
            </a:r>
            <a:r>
              <a:rPr lang="en-US" sz="4400" dirty="0" err="1"/>
              <a:t>thi</a:t>
            </a:r>
            <a:r>
              <a:rPr lang="en-US" sz="4400" dirty="0"/>
              <a:t> </a:t>
            </a:r>
            <a:r>
              <a:rPr lang="en-US" sz="4400" dirty="0" err="1"/>
              <a:t>nhóm</a:t>
            </a:r>
            <a:r>
              <a:rPr lang="en-US" sz="4400" dirty="0"/>
              <a:t> </a:t>
            </a:r>
            <a:r>
              <a:rPr lang="en-US" sz="4400" dirty="0" err="1"/>
              <a:t>lệnh</a:t>
            </a:r>
            <a:r>
              <a:rPr lang="en-US" sz="4400" dirty="0"/>
              <a:t> </a:t>
            </a:r>
            <a:r>
              <a:rPr lang="en-US" sz="4400" dirty="0" err="1"/>
              <a:t>truyền</a:t>
            </a:r>
            <a:r>
              <a:rPr lang="en-US" sz="4400" dirty="0"/>
              <a:t> </a:t>
            </a:r>
            <a:r>
              <a:rPr lang="en-US" sz="4400" dirty="0" err="1"/>
              <a:t>dữ</a:t>
            </a:r>
            <a:r>
              <a:rPr lang="en-US" sz="4400" dirty="0"/>
              <a:t> </a:t>
            </a:r>
            <a:r>
              <a:rPr lang="en-US" sz="4400" dirty="0" err="1"/>
              <a:t>liệu</a:t>
            </a:r>
            <a:r>
              <a:rPr lang="en-US" sz="4400" dirty="0"/>
              <a:t> (2/5) - </a:t>
            </a:r>
            <a:r>
              <a:rPr lang="en-US" sz="4400" dirty="0" err="1"/>
              <a:t>lw</a:t>
            </a:r>
            <a:endParaRPr lang="en-US" dirty="0"/>
          </a:p>
        </p:txBody>
      </p:sp>
      <p:sp>
        <p:nvSpPr>
          <p:cNvPr id="4" name="Slide Number Placeholder 3">
            <a:extLst>
              <a:ext uri="{FF2B5EF4-FFF2-40B4-BE49-F238E27FC236}">
                <a16:creationId xmlns:a16="http://schemas.microsoft.com/office/drawing/2014/main" id="{6B6726C5-8601-4EA1-9D97-EAB585FCEE2A}"/>
              </a:ext>
            </a:extLst>
          </p:cNvPr>
          <p:cNvSpPr>
            <a:spLocks noGrp="1"/>
          </p:cNvSpPr>
          <p:nvPr>
            <p:ph type="sldNum" sz="quarter" idx="12"/>
          </p:nvPr>
        </p:nvSpPr>
        <p:spPr/>
        <p:txBody>
          <a:bodyPr/>
          <a:lstStyle/>
          <a:p>
            <a:fld id="{3C3C09BB-C7E7-4454-851F-EF8D770487CA}" type="slidenum">
              <a:rPr lang="en-US" smtClean="0"/>
              <a:pPr/>
              <a:t>8</a:t>
            </a:fld>
            <a:endParaRPr lang="en-US"/>
          </a:p>
        </p:txBody>
      </p:sp>
      <p:pic>
        <p:nvPicPr>
          <p:cNvPr id="14" name="Picture 13">
            <a:extLst>
              <a:ext uri="{FF2B5EF4-FFF2-40B4-BE49-F238E27FC236}">
                <a16:creationId xmlns:a16="http://schemas.microsoft.com/office/drawing/2014/main" id="{1F3F867D-0AFF-4E58-BAC5-F3B2035A1E8E}"/>
              </a:ext>
            </a:extLst>
          </p:cNvPr>
          <p:cNvPicPr>
            <a:picLocks noChangeAspect="1"/>
          </p:cNvPicPr>
          <p:nvPr/>
        </p:nvPicPr>
        <p:blipFill>
          <a:blip r:embed="rId2"/>
          <a:stretch>
            <a:fillRect/>
          </a:stretch>
        </p:blipFill>
        <p:spPr>
          <a:xfrm>
            <a:off x="12701" y="1901805"/>
            <a:ext cx="12192000" cy="4243426"/>
          </a:xfrm>
          <a:prstGeom prst="rect">
            <a:avLst/>
          </a:prstGeom>
        </p:spPr>
      </p:pic>
    </p:spTree>
    <p:extLst>
      <p:ext uri="{BB962C8B-B14F-4D97-AF65-F5344CB8AC3E}">
        <p14:creationId xmlns:p14="http://schemas.microsoft.com/office/powerpoint/2010/main" val="35611582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63BFD-8756-4D89-ABF5-28BDC79B47BA}"/>
              </a:ext>
            </a:extLst>
          </p:cNvPr>
          <p:cNvSpPr>
            <a:spLocks noGrp="1"/>
          </p:cNvSpPr>
          <p:nvPr>
            <p:ph type="title"/>
          </p:nvPr>
        </p:nvSpPr>
        <p:spPr/>
        <p:txBody>
          <a:bodyPr>
            <a:normAutofit/>
          </a:bodyPr>
          <a:lstStyle/>
          <a:p>
            <a:r>
              <a:rPr lang="en-US" dirty="0"/>
              <a:t>1. </a:t>
            </a:r>
            <a:r>
              <a:rPr lang="en-US" dirty="0" err="1"/>
              <a:t>Thực</a:t>
            </a:r>
            <a:r>
              <a:rPr lang="en-US" dirty="0"/>
              <a:t> </a:t>
            </a:r>
            <a:r>
              <a:rPr lang="en-US" dirty="0" err="1"/>
              <a:t>thi</a:t>
            </a:r>
            <a:r>
              <a:rPr lang="en-US" dirty="0"/>
              <a:t> </a:t>
            </a:r>
            <a:r>
              <a:rPr lang="en-US" dirty="0" err="1"/>
              <a:t>nhóm</a:t>
            </a:r>
            <a:r>
              <a:rPr lang="en-US" dirty="0"/>
              <a:t> </a:t>
            </a:r>
            <a:r>
              <a:rPr lang="en-US" dirty="0" err="1"/>
              <a:t>lệnh</a:t>
            </a:r>
            <a:r>
              <a:rPr lang="en-US" dirty="0"/>
              <a:t> </a:t>
            </a:r>
            <a:r>
              <a:rPr lang="en-US" dirty="0" err="1"/>
              <a:t>truyền</a:t>
            </a:r>
            <a:r>
              <a:rPr lang="en-US" dirty="0"/>
              <a:t> </a:t>
            </a:r>
            <a:r>
              <a:rPr lang="en-US" dirty="0" err="1"/>
              <a:t>dữ</a:t>
            </a:r>
            <a:r>
              <a:rPr lang="en-US" dirty="0"/>
              <a:t> </a:t>
            </a:r>
            <a:r>
              <a:rPr lang="en-US" dirty="0" err="1"/>
              <a:t>liệu</a:t>
            </a:r>
            <a:r>
              <a:rPr lang="en-US" dirty="0"/>
              <a:t> (3/5) - </a:t>
            </a:r>
            <a:r>
              <a:rPr lang="en-US" dirty="0" err="1"/>
              <a:t>sw</a:t>
            </a:r>
            <a:endParaRPr lang="en-US" dirty="0"/>
          </a:p>
        </p:txBody>
      </p:sp>
      <p:sp>
        <p:nvSpPr>
          <p:cNvPr id="4" name="Slide Number Placeholder 3">
            <a:extLst>
              <a:ext uri="{FF2B5EF4-FFF2-40B4-BE49-F238E27FC236}">
                <a16:creationId xmlns:a16="http://schemas.microsoft.com/office/drawing/2014/main" id="{337A8C2F-3D18-4AEB-B843-81C95E270160}"/>
              </a:ext>
            </a:extLst>
          </p:cNvPr>
          <p:cNvSpPr>
            <a:spLocks noGrp="1"/>
          </p:cNvSpPr>
          <p:nvPr>
            <p:ph type="sldNum" sz="quarter" idx="12"/>
          </p:nvPr>
        </p:nvSpPr>
        <p:spPr/>
        <p:txBody>
          <a:bodyPr/>
          <a:lstStyle/>
          <a:p>
            <a:fld id="{3C3C09BB-C7E7-4454-851F-EF8D770487CA}" type="slidenum">
              <a:rPr lang="en-US" smtClean="0"/>
              <a:pPr/>
              <a:t>9</a:t>
            </a:fld>
            <a:endParaRPr lang="en-US"/>
          </a:p>
        </p:txBody>
      </p:sp>
      <p:sp>
        <p:nvSpPr>
          <p:cNvPr id="10" name="Content Placeholder 2">
            <a:extLst>
              <a:ext uri="{FF2B5EF4-FFF2-40B4-BE49-F238E27FC236}">
                <a16:creationId xmlns:a16="http://schemas.microsoft.com/office/drawing/2014/main" id="{243DCF5C-4F12-4117-9B38-A0817BD4408A}"/>
              </a:ext>
            </a:extLst>
          </p:cNvPr>
          <p:cNvSpPr txBox="1">
            <a:spLocks/>
          </p:cNvSpPr>
          <p:nvPr/>
        </p:nvSpPr>
        <p:spPr>
          <a:xfrm>
            <a:off x="2606773" y="4122925"/>
            <a:ext cx="2653473" cy="1660559"/>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Wingdings" panose="05000000000000000000" pitchFamily="2" charset="2"/>
              <a:buChar char="Ø"/>
              <a:defRPr sz="28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Wingdings" panose="05000000000000000000" pitchFamily="2" charset="2"/>
              <a:buChar char="ü"/>
              <a:defRPr sz="24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800" dirty="0"/>
              <a:t>A = R[</a:t>
            </a:r>
            <a:r>
              <a:rPr lang="en-US" sz="2800" dirty="0" err="1"/>
              <a:t>rs</a:t>
            </a:r>
            <a:r>
              <a:rPr lang="en-US" sz="2800" dirty="0"/>
              <a:t>]</a:t>
            </a:r>
          </a:p>
          <a:p>
            <a:pPr marL="0" indent="0" algn="ctr">
              <a:buFont typeface="Arial" panose="020B0604020202020204" pitchFamily="34" charset="0"/>
              <a:buNone/>
            </a:pPr>
            <a:r>
              <a:rPr lang="en-US" sz="2800" dirty="0"/>
              <a:t>B = </a:t>
            </a:r>
            <a:r>
              <a:rPr lang="en-US" sz="2800" dirty="0" err="1"/>
              <a:t>SigExt</a:t>
            </a:r>
            <a:r>
              <a:rPr lang="en-US" sz="2800" dirty="0"/>
              <a:t>(</a:t>
            </a:r>
            <a:r>
              <a:rPr lang="en-US" sz="2800" dirty="0" err="1"/>
              <a:t>imm</a:t>
            </a:r>
            <a:r>
              <a:rPr lang="en-US" sz="2800" dirty="0"/>
              <a:t>)</a:t>
            </a:r>
          </a:p>
          <a:p>
            <a:pPr marL="0" indent="0" algn="ctr">
              <a:buFont typeface="Arial" panose="020B0604020202020204" pitchFamily="34" charset="0"/>
              <a:buNone/>
            </a:pPr>
            <a:r>
              <a:rPr lang="en-US" sz="2800" dirty="0"/>
              <a:t>C = R[rt]</a:t>
            </a:r>
          </a:p>
        </p:txBody>
      </p:sp>
      <p:grpSp>
        <p:nvGrpSpPr>
          <p:cNvPr id="21" name="Group 20">
            <a:extLst>
              <a:ext uri="{FF2B5EF4-FFF2-40B4-BE49-F238E27FC236}">
                <a16:creationId xmlns:a16="http://schemas.microsoft.com/office/drawing/2014/main" id="{3A6E16CA-F628-4CCF-A8F0-7C91F90869C3}"/>
              </a:ext>
            </a:extLst>
          </p:cNvPr>
          <p:cNvGrpSpPr/>
          <p:nvPr/>
        </p:nvGrpSpPr>
        <p:grpSpPr>
          <a:xfrm>
            <a:off x="368300" y="2932286"/>
            <a:ext cx="2483569" cy="993427"/>
            <a:chOff x="2790" y="198707"/>
            <a:chExt cx="2483569" cy="993427"/>
          </a:xfrm>
        </p:grpSpPr>
        <p:sp>
          <p:nvSpPr>
            <p:cNvPr id="19" name="Arrow: Chevron 18">
              <a:extLst>
                <a:ext uri="{FF2B5EF4-FFF2-40B4-BE49-F238E27FC236}">
                  <a16:creationId xmlns:a16="http://schemas.microsoft.com/office/drawing/2014/main" id="{C8ECCAF1-DD23-43EC-A901-F4D6F8253468}"/>
                </a:ext>
              </a:extLst>
            </p:cNvPr>
            <p:cNvSpPr/>
            <p:nvPr/>
          </p:nvSpPr>
          <p:spPr>
            <a:xfrm>
              <a:off x="2790" y="198707"/>
              <a:ext cx="2483569" cy="993427"/>
            </a:xfrm>
            <a:prstGeom prst="chevron">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0" name="Arrow: Chevron 4">
              <a:extLst>
                <a:ext uri="{FF2B5EF4-FFF2-40B4-BE49-F238E27FC236}">
                  <a16:creationId xmlns:a16="http://schemas.microsoft.com/office/drawing/2014/main" id="{67B03903-844B-4E8E-9FF0-9532139DCD96}"/>
                </a:ext>
              </a:extLst>
            </p:cNvPr>
            <p:cNvSpPr txBox="1"/>
            <p:nvPr/>
          </p:nvSpPr>
          <p:spPr>
            <a:xfrm>
              <a:off x="499504" y="198707"/>
              <a:ext cx="1490142" cy="9934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12014" tIns="37338" rIns="37338" bIns="37338" numCol="1" spcCol="1270" anchor="ctr" anchorCtr="0">
              <a:noAutofit/>
            </a:bodyPr>
            <a:lstStyle/>
            <a:p>
              <a:pPr marL="0" lvl="0" indent="0" algn="ctr" defTabSz="1244600">
                <a:lnSpc>
                  <a:spcPct val="90000"/>
                </a:lnSpc>
                <a:spcBef>
                  <a:spcPct val="0"/>
                </a:spcBef>
                <a:spcAft>
                  <a:spcPct val="35000"/>
                </a:spcAft>
                <a:buNone/>
              </a:pPr>
              <a:r>
                <a:rPr lang="en-US" sz="2800" kern="1200" dirty="0" err="1">
                  <a:latin typeface="Times New Roman" panose="02020603050405020304" pitchFamily="18" charset="0"/>
                  <a:cs typeface="Times New Roman" panose="02020603050405020304" pitchFamily="18" charset="0"/>
                </a:rPr>
                <a:t>Nạp</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lệnh</a:t>
              </a:r>
              <a:endParaRPr lang="en-US" sz="2800" kern="1200" dirty="0">
                <a:latin typeface="Times New Roman" panose="02020603050405020304" pitchFamily="18" charset="0"/>
                <a:cs typeface="Times New Roman" panose="02020603050405020304" pitchFamily="18" charset="0"/>
              </a:endParaRPr>
            </a:p>
          </p:txBody>
        </p:sp>
      </p:grpSp>
      <p:sp>
        <p:nvSpPr>
          <p:cNvPr id="27" name="Arrow: Chevron 4">
            <a:extLst>
              <a:ext uri="{FF2B5EF4-FFF2-40B4-BE49-F238E27FC236}">
                <a16:creationId xmlns:a16="http://schemas.microsoft.com/office/drawing/2014/main" id="{551E9B27-D08B-4181-804E-C3C7E954D3D9}"/>
              </a:ext>
            </a:extLst>
          </p:cNvPr>
          <p:cNvSpPr txBox="1"/>
          <p:nvPr/>
        </p:nvSpPr>
        <p:spPr>
          <a:xfrm>
            <a:off x="3127947" y="2911151"/>
            <a:ext cx="1490142" cy="9934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12014" tIns="37338" rIns="37338" bIns="37338" numCol="1" spcCol="1270" anchor="ctr" anchorCtr="0">
            <a:noAutofit/>
          </a:bodyPr>
          <a:lstStyle/>
          <a:p>
            <a:pPr marL="0" lvl="0" indent="0" algn="ctr" defTabSz="1244600">
              <a:lnSpc>
                <a:spcPct val="90000"/>
              </a:lnSpc>
              <a:spcBef>
                <a:spcPct val="0"/>
              </a:spcBef>
              <a:spcAft>
                <a:spcPct val="35000"/>
              </a:spcAft>
              <a:buNone/>
            </a:pPr>
            <a:r>
              <a:rPr lang="en-US" sz="2800" kern="1200" dirty="0" err="1">
                <a:latin typeface="Times New Roman" panose="02020603050405020304" pitchFamily="18" charset="0"/>
                <a:cs typeface="Times New Roman" panose="02020603050405020304" pitchFamily="18" charset="0"/>
              </a:rPr>
              <a:t>Giải</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mã</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lệnh</a:t>
            </a:r>
            <a:endParaRPr lang="en-US" sz="2800" kern="1200" dirty="0">
              <a:latin typeface="Times New Roman" panose="02020603050405020304" pitchFamily="18" charset="0"/>
              <a:cs typeface="Times New Roman" panose="02020603050405020304" pitchFamily="18" charset="0"/>
            </a:endParaRPr>
          </a:p>
        </p:txBody>
      </p:sp>
      <p:grpSp>
        <p:nvGrpSpPr>
          <p:cNvPr id="35" name="Group 34">
            <a:extLst>
              <a:ext uri="{FF2B5EF4-FFF2-40B4-BE49-F238E27FC236}">
                <a16:creationId xmlns:a16="http://schemas.microsoft.com/office/drawing/2014/main" id="{6F663A3D-9331-487A-86EE-A105E95F5C55}"/>
              </a:ext>
            </a:extLst>
          </p:cNvPr>
          <p:cNvGrpSpPr/>
          <p:nvPr/>
        </p:nvGrpSpPr>
        <p:grpSpPr>
          <a:xfrm>
            <a:off x="2606773" y="2953421"/>
            <a:ext cx="2466803" cy="993427"/>
            <a:chOff x="4473215" y="198707"/>
            <a:chExt cx="2483569" cy="993427"/>
          </a:xfrm>
        </p:grpSpPr>
        <p:sp>
          <p:nvSpPr>
            <p:cNvPr id="33" name="Arrow: Chevron 32">
              <a:extLst>
                <a:ext uri="{FF2B5EF4-FFF2-40B4-BE49-F238E27FC236}">
                  <a16:creationId xmlns:a16="http://schemas.microsoft.com/office/drawing/2014/main" id="{6E4AF3E3-E8C1-460B-8D48-4BECC18B29B0}"/>
                </a:ext>
              </a:extLst>
            </p:cNvPr>
            <p:cNvSpPr/>
            <p:nvPr/>
          </p:nvSpPr>
          <p:spPr>
            <a:xfrm>
              <a:off x="4473215" y="198707"/>
              <a:ext cx="2483569" cy="993427"/>
            </a:xfrm>
            <a:prstGeom prst="chevron">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4" name="Arrow: Chevron 4">
              <a:extLst>
                <a:ext uri="{FF2B5EF4-FFF2-40B4-BE49-F238E27FC236}">
                  <a16:creationId xmlns:a16="http://schemas.microsoft.com/office/drawing/2014/main" id="{368BF44A-211C-4A18-AFBD-DD3D1B338EEF}"/>
                </a:ext>
              </a:extLst>
            </p:cNvPr>
            <p:cNvSpPr txBox="1"/>
            <p:nvPr/>
          </p:nvSpPr>
          <p:spPr>
            <a:xfrm>
              <a:off x="4969929" y="198707"/>
              <a:ext cx="1490142" cy="9934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12014" tIns="37338" rIns="37338" bIns="37338" numCol="1" spcCol="1270" anchor="ctr" anchorCtr="0">
              <a:noAutofit/>
            </a:bodyPr>
            <a:lstStyle/>
            <a:p>
              <a:pPr marL="0" lvl="0" indent="0" algn="ctr" defTabSz="1244600">
                <a:lnSpc>
                  <a:spcPct val="90000"/>
                </a:lnSpc>
                <a:spcBef>
                  <a:spcPct val="0"/>
                </a:spcBef>
                <a:spcAft>
                  <a:spcPct val="35000"/>
                </a:spcAft>
                <a:buNone/>
              </a:pPr>
              <a:r>
                <a:rPr lang="en-US" sz="2800" kern="1200" dirty="0" err="1">
                  <a:latin typeface="Times New Roman" panose="02020603050405020304" pitchFamily="18" charset="0"/>
                  <a:cs typeface="Times New Roman" panose="02020603050405020304" pitchFamily="18" charset="0"/>
                </a:rPr>
                <a:t>Giải</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mã</a:t>
              </a:r>
              <a:endParaRPr lang="en-US" sz="2800" kern="1200" dirty="0">
                <a:latin typeface="Times New Roman" panose="02020603050405020304" pitchFamily="18" charset="0"/>
                <a:cs typeface="Times New Roman" panose="02020603050405020304" pitchFamily="18" charset="0"/>
              </a:endParaRPr>
            </a:p>
          </p:txBody>
        </p:sp>
      </p:grpSp>
      <p:grpSp>
        <p:nvGrpSpPr>
          <p:cNvPr id="42" name="Group 41">
            <a:extLst>
              <a:ext uri="{FF2B5EF4-FFF2-40B4-BE49-F238E27FC236}">
                <a16:creationId xmlns:a16="http://schemas.microsoft.com/office/drawing/2014/main" id="{7536B60D-3FFE-4938-A552-DD622B365EC4}"/>
              </a:ext>
            </a:extLst>
          </p:cNvPr>
          <p:cNvGrpSpPr/>
          <p:nvPr/>
        </p:nvGrpSpPr>
        <p:grpSpPr>
          <a:xfrm>
            <a:off x="4786214" y="2933782"/>
            <a:ext cx="2483569" cy="993427"/>
            <a:chOff x="6708427" y="198707"/>
            <a:chExt cx="2483569" cy="993427"/>
          </a:xfrm>
        </p:grpSpPr>
        <p:sp>
          <p:nvSpPr>
            <p:cNvPr id="40" name="Arrow: Chevron 39">
              <a:extLst>
                <a:ext uri="{FF2B5EF4-FFF2-40B4-BE49-F238E27FC236}">
                  <a16:creationId xmlns:a16="http://schemas.microsoft.com/office/drawing/2014/main" id="{0019CB33-C81E-4D88-A5A1-77A84B47C181}"/>
                </a:ext>
              </a:extLst>
            </p:cNvPr>
            <p:cNvSpPr/>
            <p:nvPr/>
          </p:nvSpPr>
          <p:spPr>
            <a:xfrm>
              <a:off x="6708427" y="198707"/>
              <a:ext cx="2483569" cy="993427"/>
            </a:xfrm>
            <a:prstGeom prst="chevron">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1" name="Arrow: Chevron 4">
              <a:extLst>
                <a:ext uri="{FF2B5EF4-FFF2-40B4-BE49-F238E27FC236}">
                  <a16:creationId xmlns:a16="http://schemas.microsoft.com/office/drawing/2014/main" id="{DF655019-3918-49B4-A571-21D9B6D674EA}"/>
                </a:ext>
              </a:extLst>
            </p:cNvPr>
            <p:cNvSpPr txBox="1"/>
            <p:nvPr/>
          </p:nvSpPr>
          <p:spPr>
            <a:xfrm>
              <a:off x="7205141" y="198707"/>
              <a:ext cx="1490142" cy="9934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12014" tIns="37338" rIns="37338" bIns="37338" numCol="1" spcCol="1270" anchor="ctr" anchorCtr="0">
              <a:noAutofit/>
            </a:bodyPr>
            <a:lstStyle/>
            <a:p>
              <a:pPr marL="0" lvl="0" indent="0" algn="ctr" defTabSz="1244600">
                <a:lnSpc>
                  <a:spcPct val="90000"/>
                </a:lnSpc>
                <a:spcBef>
                  <a:spcPct val="0"/>
                </a:spcBef>
                <a:spcAft>
                  <a:spcPct val="35000"/>
                </a:spcAft>
                <a:buNone/>
              </a:pPr>
              <a:r>
                <a:rPr lang="en-US" sz="2800" kern="1200" dirty="0" err="1">
                  <a:latin typeface="Times New Roman" panose="02020603050405020304" pitchFamily="18" charset="0"/>
                  <a:cs typeface="Times New Roman" panose="02020603050405020304" pitchFamily="18" charset="0"/>
                </a:rPr>
                <a:t>Thực</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thi</a:t>
              </a:r>
              <a:endParaRPr lang="en-US" sz="2800" kern="1200" dirty="0">
                <a:latin typeface="Times New Roman" panose="02020603050405020304" pitchFamily="18" charset="0"/>
                <a:cs typeface="Times New Roman" panose="02020603050405020304" pitchFamily="18" charset="0"/>
              </a:endParaRPr>
            </a:p>
          </p:txBody>
        </p:sp>
      </p:grpSp>
      <p:grpSp>
        <p:nvGrpSpPr>
          <p:cNvPr id="49" name="Group 48">
            <a:extLst>
              <a:ext uri="{FF2B5EF4-FFF2-40B4-BE49-F238E27FC236}">
                <a16:creationId xmlns:a16="http://schemas.microsoft.com/office/drawing/2014/main" id="{5B770E02-476B-47EC-A7C7-1FF951F08452}"/>
              </a:ext>
            </a:extLst>
          </p:cNvPr>
          <p:cNvGrpSpPr/>
          <p:nvPr/>
        </p:nvGrpSpPr>
        <p:grpSpPr>
          <a:xfrm>
            <a:off x="9300180" y="2911151"/>
            <a:ext cx="2483569" cy="993427"/>
            <a:chOff x="8943640" y="198707"/>
            <a:chExt cx="2483569" cy="993427"/>
          </a:xfrm>
        </p:grpSpPr>
        <p:sp>
          <p:nvSpPr>
            <p:cNvPr id="47" name="Arrow: Chevron 46">
              <a:extLst>
                <a:ext uri="{FF2B5EF4-FFF2-40B4-BE49-F238E27FC236}">
                  <a16:creationId xmlns:a16="http://schemas.microsoft.com/office/drawing/2014/main" id="{3A6DB9F6-3064-4385-9386-32D1F6BB1B36}"/>
                </a:ext>
              </a:extLst>
            </p:cNvPr>
            <p:cNvSpPr/>
            <p:nvPr/>
          </p:nvSpPr>
          <p:spPr>
            <a:xfrm>
              <a:off x="8943640" y="198707"/>
              <a:ext cx="2483569" cy="993427"/>
            </a:xfrm>
            <a:prstGeom prst="chevron">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8" name="Arrow: Chevron 4">
              <a:extLst>
                <a:ext uri="{FF2B5EF4-FFF2-40B4-BE49-F238E27FC236}">
                  <a16:creationId xmlns:a16="http://schemas.microsoft.com/office/drawing/2014/main" id="{EE3C03C3-F80D-4718-8FF2-AE725BE4823C}"/>
                </a:ext>
              </a:extLst>
            </p:cNvPr>
            <p:cNvSpPr txBox="1"/>
            <p:nvPr/>
          </p:nvSpPr>
          <p:spPr>
            <a:xfrm>
              <a:off x="9440354" y="198707"/>
              <a:ext cx="1490142" cy="9934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12014" tIns="37338" rIns="37338" bIns="37338" numCol="1" spcCol="1270" anchor="ctr" anchorCtr="0">
              <a:noAutofit/>
            </a:bodyPr>
            <a:lstStyle/>
            <a:p>
              <a:pPr marL="0" lvl="0" indent="0" algn="ctr" defTabSz="1244600">
                <a:lnSpc>
                  <a:spcPct val="90000"/>
                </a:lnSpc>
                <a:spcBef>
                  <a:spcPct val="0"/>
                </a:spcBef>
                <a:spcAft>
                  <a:spcPct val="35000"/>
                </a:spcAft>
                <a:buNone/>
              </a:pPr>
              <a:r>
                <a:rPr lang="en-US" sz="2800" kern="1200" dirty="0" err="1">
                  <a:latin typeface="Times New Roman" panose="02020603050405020304" pitchFamily="18" charset="0"/>
                  <a:cs typeface="Times New Roman" panose="02020603050405020304" pitchFamily="18" charset="0"/>
                </a:rPr>
                <a:t>Lưu</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kết</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quả</a:t>
              </a:r>
              <a:endParaRPr lang="en-US" sz="2800" kern="1200" dirty="0">
                <a:latin typeface="Times New Roman" panose="02020603050405020304" pitchFamily="18" charset="0"/>
                <a:cs typeface="Times New Roman" panose="02020603050405020304" pitchFamily="18" charset="0"/>
              </a:endParaRPr>
            </a:p>
          </p:txBody>
        </p:sp>
      </p:grpSp>
      <p:grpSp>
        <p:nvGrpSpPr>
          <p:cNvPr id="50" name="Group 49">
            <a:extLst>
              <a:ext uri="{FF2B5EF4-FFF2-40B4-BE49-F238E27FC236}">
                <a16:creationId xmlns:a16="http://schemas.microsoft.com/office/drawing/2014/main" id="{03155F71-B5F1-4DC0-8AFD-AD03045CC3D1}"/>
              </a:ext>
            </a:extLst>
          </p:cNvPr>
          <p:cNvGrpSpPr/>
          <p:nvPr/>
        </p:nvGrpSpPr>
        <p:grpSpPr>
          <a:xfrm>
            <a:off x="6968133" y="2932286"/>
            <a:ext cx="2593909" cy="993427"/>
            <a:chOff x="8943640" y="198707"/>
            <a:chExt cx="2483569" cy="993427"/>
          </a:xfrm>
        </p:grpSpPr>
        <p:sp>
          <p:nvSpPr>
            <p:cNvPr id="51" name="Arrow: Chevron 50">
              <a:extLst>
                <a:ext uri="{FF2B5EF4-FFF2-40B4-BE49-F238E27FC236}">
                  <a16:creationId xmlns:a16="http://schemas.microsoft.com/office/drawing/2014/main" id="{11A6CEBB-9196-49A6-9D37-3A349767E30E}"/>
                </a:ext>
              </a:extLst>
            </p:cNvPr>
            <p:cNvSpPr/>
            <p:nvPr/>
          </p:nvSpPr>
          <p:spPr>
            <a:xfrm>
              <a:off x="8943640" y="198707"/>
              <a:ext cx="2483569" cy="993427"/>
            </a:xfrm>
            <a:prstGeom prst="chevron">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2" name="Arrow: Chevron 4">
              <a:extLst>
                <a:ext uri="{FF2B5EF4-FFF2-40B4-BE49-F238E27FC236}">
                  <a16:creationId xmlns:a16="http://schemas.microsoft.com/office/drawing/2014/main" id="{8C4B74A7-B1A6-404B-A18F-27410B05E8EC}"/>
                </a:ext>
              </a:extLst>
            </p:cNvPr>
            <p:cNvSpPr txBox="1"/>
            <p:nvPr/>
          </p:nvSpPr>
          <p:spPr>
            <a:xfrm>
              <a:off x="9440354" y="198707"/>
              <a:ext cx="1490142" cy="9934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12014" tIns="37338" rIns="37338" bIns="37338" numCol="1" spcCol="1270" anchor="ctr" anchorCtr="0">
              <a:noAutofit/>
            </a:bodyPr>
            <a:lstStyle/>
            <a:p>
              <a:pPr marL="0" lvl="0" indent="0" algn="ctr" defTabSz="1244600">
                <a:lnSpc>
                  <a:spcPct val="90000"/>
                </a:lnSpc>
                <a:spcBef>
                  <a:spcPct val="0"/>
                </a:spcBef>
                <a:spcAft>
                  <a:spcPct val="35000"/>
                </a:spcAft>
                <a:buNone/>
              </a:pPr>
              <a:r>
                <a:rPr lang="en-US" sz="2800" kern="1200" dirty="0" err="1">
                  <a:latin typeface="Times New Roman" panose="02020603050405020304" pitchFamily="18" charset="0"/>
                  <a:cs typeface="Times New Roman" panose="02020603050405020304" pitchFamily="18" charset="0"/>
                </a:rPr>
                <a:t>Truy</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xuất</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Bộ</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nhớ</a:t>
              </a:r>
              <a:endParaRPr lang="en-US" sz="2800" kern="1200" dirty="0">
                <a:latin typeface="Times New Roman" panose="02020603050405020304" pitchFamily="18" charset="0"/>
                <a:cs typeface="Times New Roman" panose="02020603050405020304" pitchFamily="18" charset="0"/>
              </a:endParaRPr>
            </a:p>
          </p:txBody>
        </p:sp>
      </p:grpSp>
      <p:sp>
        <p:nvSpPr>
          <p:cNvPr id="28" name="Content Placeholder 2">
            <a:extLst>
              <a:ext uri="{FF2B5EF4-FFF2-40B4-BE49-F238E27FC236}">
                <a16:creationId xmlns:a16="http://schemas.microsoft.com/office/drawing/2014/main" id="{8D4AC3EA-6DA7-471A-9122-7A9DAEC2A087}"/>
              </a:ext>
            </a:extLst>
          </p:cNvPr>
          <p:cNvSpPr txBox="1">
            <a:spLocks/>
          </p:cNvSpPr>
          <p:nvPr/>
        </p:nvSpPr>
        <p:spPr>
          <a:xfrm>
            <a:off x="4549723" y="4122924"/>
            <a:ext cx="2653473" cy="166055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Wingdings" panose="05000000000000000000" pitchFamily="2" charset="2"/>
              <a:buChar char="Ø"/>
              <a:defRPr sz="28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Wingdings" panose="05000000000000000000" pitchFamily="2" charset="2"/>
              <a:buChar char="ü"/>
              <a:defRPr sz="24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800" dirty="0"/>
              <a:t>ALU = A </a:t>
            </a:r>
            <a:r>
              <a:rPr lang="en-US" sz="2800" b="1" dirty="0">
                <a:solidFill>
                  <a:srgbClr val="FF0000"/>
                </a:solidFill>
              </a:rPr>
              <a:t>+</a:t>
            </a:r>
            <a:r>
              <a:rPr lang="en-US" sz="2800" dirty="0"/>
              <a:t> B</a:t>
            </a:r>
          </a:p>
        </p:txBody>
      </p:sp>
      <p:sp>
        <p:nvSpPr>
          <p:cNvPr id="29" name="Content Placeholder 2">
            <a:extLst>
              <a:ext uri="{FF2B5EF4-FFF2-40B4-BE49-F238E27FC236}">
                <a16:creationId xmlns:a16="http://schemas.microsoft.com/office/drawing/2014/main" id="{0D0B2E5C-1858-48BE-8F5A-F8DC22389937}"/>
              </a:ext>
            </a:extLst>
          </p:cNvPr>
          <p:cNvSpPr txBox="1">
            <a:spLocks/>
          </p:cNvSpPr>
          <p:nvPr/>
        </p:nvSpPr>
        <p:spPr>
          <a:xfrm>
            <a:off x="393699" y="4100189"/>
            <a:ext cx="2213073" cy="166055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Wingdings" panose="05000000000000000000" pitchFamily="2" charset="2"/>
              <a:buChar char="Ø"/>
              <a:defRPr sz="28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Wingdings" panose="05000000000000000000" pitchFamily="2" charset="2"/>
              <a:buChar char="ü"/>
              <a:defRPr sz="24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800" dirty="0"/>
              <a:t>Inst = IM[PC]</a:t>
            </a:r>
          </a:p>
          <a:p>
            <a:pPr marL="0" indent="0" algn="ctr">
              <a:buNone/>
            </a:pPr>
            <a:r>
              <a:rPr lang="en-US" sz="2800" dirty="0"/>
              <a:t>PC = PC + 4</a:t>
            </a:r>
          </a:p>
        </p:txBody>
      </p:sp>
      <p:sp>
        <p:nvSpPr>
          <p:cNvPr id="3" name="Content Placeholder 2">
            <a:extLst>
              <a:ext uri="{FF2B5EF4-FFF2-40B4-BE49-F238E27FC236}">
                <a16:creationId xmlns:a16="http://schemas.microsoft.com/office/drawing/2014/main" id="{0BD324AE-F421-44CD-A271-918795FB16D1}"/>
              </a:ext>
            </a:extLst>
          </p:cNvPr>
          <p:cNvSpPr txBox="1">
            <a:spLocks/>
          </p:cNvSpPr>
          <p:nvPr/>
        </p:nvSpPr>
        <p:spPr>
          <a:xfrm>
            <a:off x="6968133" y="4145024"/>
            <a:ext cx="2482871" cy="166055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Wingdings" panose="05000000000000000000" pitchFamily="2" charset="2"/>
              <a:buChar char="Ø"/>
              <a:defRPr sz="28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Wingdings" panose="05000000000000000000" pitchFamily="2" charset="2"/>
              <a:buChar char="ü"/>
              <a:defRPr sz="24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800" dirty="0"/>
              <a:t>DM[ALU] = C</a:t>
            </a:r>
          </a:p>
        </p:txBody>
      </p:sp>
    </p:spTree>
    <p:extLst>
      <p:ext uri="{BB962C8B-B14F-4D97-AF65-F5344CB8AC3E}">
        <p14:creationId xmlns:p14="http://schemas.microsoft.com/office/powerpoint/2010/main" val="1370760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ppt_x"/>
                                          </p:val>
                                        </p:tav>
                                        <p:tav tm="100000">
                                          <p:val>
                                            <p:strVal val="#ppt_x"/>
                                          </p:val>
                                        </p:tav>
                                      </p:tavLst>
                                    </p:anim>
                                    <p:anim calcmode="lin" valueType="num">
                                      <p:cBhvr additive="base">
                                        <p:cTn id="8"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8"/>
                                        </p:tgtEl>
                                        <p:attrNameLst>
                                          <p:attrName>style.visibility</p:attrName>
                                        </p:attrNameLst>
                                      </p:cBhvr>
                                      <p:to>
                                        <p:strVal val="visible"/>
                                      </p:to>
                                    </p:set>
                                    <p:anim calcmode="lin" valueType="num">
                                      <p:cBhvr additive="base">
                                        <p:cTn id="19" dur="500" fill="hold"/>
                                        <p:tgtEl>
                                          <p:spTgt spid="28"/>
                                        </p:tgtEl>
                                        <p:attrNameLst>
                                          <p:attrName>ppt_x</p:attrName>
                                        </p:attrNameLst>
                                      </p:cBhvr>
                                      <p:tavLst>
                                        <p:tav tm="0">
                                          <p:val>
                                            <p:strVal val="#ppt_x"/>
                                          </p:val>
                                        </p:tav>
                                        <p:tav tm="100000">
                                          <p:val>
                                            <p:strVal val="#ppt_x"/>
                                          </p:val>
                                        </p:tav>
                                      </p:tavLst>
                                    </p:anim>
                                    <p:anim calcmode="lin" valueType="num">
                                      <p:cBhvr additive="base">
                                        <p:cTn id="20"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ppt_x"/>
                                          </p:val>
                                        </p:tav>
                                        <p:tav tm="100000">
                                          <p:val>
                                            <p:strVal val="#ppt_x"/>
                                          </p:val>
                                        </p:tav>
                                      </p:tavLst>
                                    </p:anim>
                                    <p:anim calcmode="lin" valueType="num">
                                      <p:cBhvr additive="base">
                                        <p:cTn id="2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28" grpId="0"/>
      <p:bldP spid="29" grpId="0"/>
      <p:bldP spid="3"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5850</TotalTime>
  <Words>1467</Words>
  <Application>Microsoft Office PowerPoint</Application>
  <PresentationFormat>Widescreen</PresentationFormat>
  <Paragraphs>307</Paragraphs>
  <Slides>31</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Calibri</vt:lpstr>
      <vt:lpstr>Calibri Light</vt:lpstr>
      <vt:lpstr>Times New Roman</vt:lpstr>
      <vt:lpstr>Wingdings</vt:lpstr>
      <vt:lpstr>Office Theme</vt:lpstr>
      <vt:lpstr>IT012 – TỔ CHỨC VÀ CẤU TRÚC MÁY TÍNH II  CHƯƠNG 9 BỘ XỬ LÝ (tt)</vt:lpstr>
      <vt:lpstr>Nội dung</vt:lpstr>
      <vt:lpstr>Nội dung</vt:lpstr>
      <vt:lpstr>1. Thực thi nhóm lệnh luận lý &amp; số học (1/2)</vt:lpstr>
      <vt:lpstr>1. Thực thi nhóm lệnh luận lý &amp; số học (2/2)</vt:lpstr>
      <vt:lpstr>Nội dung</vt:lpstr>
      <vt:lpstr>2. Thực thi nhóm lệnh truyền dữ liệu (1/5) - lw</vt:lpstr>
      <vt:lpstr>2. Thực thi nhóm lệnh truyền dữ liệu (2/5) - lw</vt:lpstr>
      <vt:lpstr>1. Thực thi nhóm lệnh truyền dữ liệu (3/5) - sw</vt:lpstr>
      <vt:lpstr>2. Thực thi nhóm lệnh truyền dữ liệu (4/5) - sw</vt:lpstr>
      <vt:lpstr>PowerPoint Presentation</vt:lpstr>
      <vt:lpstr>Nội dung</vt:lpstr>
      <vt:lpstr>3. Thực thi nhóm lệnh điều khiển (1/2) - beq</vt:lpstr>
      <vt:lpstr>3. Thực thi nhóm lệnh điều khiển (2/2) - beq</vt:lpstr>
      <vt:lpstr>Nội dung</vt:lpstr>
      <vt:lpstr>PowerPoint Presentation</vt:lpstr>
      <vt:lpstr>PowerPoint Presentation</vt:lpstr>
      <vt:lpstr>PowerPoint Presentation</vt:lpstr>
      <vt:lpstr>Nội dung</vt:lpstr>
      <vt:lpstr>5. Khối điều khiển (1/6)</vt:lpstr>
      <vt:lpstr>5. Khối điều khiển (2/6) – Loại R</vt:lpstr>
      <vt:lpstr>5. Khối điều khiển (3/6) – lw</vt:lpstr>
      <vt:lpstr>5. Khối điều khiển (4/6) – beq</vt:lpstr>
      <vt:lpstr>5. Khối điều khiển (5/6) – ALU Control</vt:lpstr>
      <vt:lpstr>5. Khối điều khiển (6/6) - Control</vt:lpstr>
      <vt:lpstr>Nội dung</vt:lpstr>
      <vt:lpstr>6. Câu hỏi và Bài tập (1)</vt:lpstr>
      <vt:lpstr>6. Câu hỏi và Bài tập (2)</vt:lpstr>
      <vt:lpstr>6. Câu hỏi và Bài tập (3)</vt:lpstr>
      <vt:lpstr>6. Câu hỏi và Bài tập (4)</vt:lpstr>
      <vt:lpstr>6. Câu hỏi và Bài tập (5)</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TRƯỜNG ĐẠI HỌC CÔNG NGHE</dc:title>
  <dc:creator>Đại Dương Trần</dc:creator>
  <cp:lastModifiedBy>Trần Đại Dương</cp:lastModifiedBy>
  <cp:revision>340</cp:revision>
  <dcterms:created xsi:type="dcterms:W3CDTF">2014-09-08T08:32:30Z</dcterms:created>
  <dcterms:modified xsi:type="dcterms:W3CDTF">2020-09-01T04:29:21Z</dcterms:modified>
</cp:coreProperties>
</file>