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61"/>
  </p:notesMasterIdLst>
  <p:sldIdLst>
    <p:sldId id="430" r:id="rId5"/>
    <p:sldId id="1144" r:id="rId6"/>
    <p:sldId id="403" r:id="rId7"/>
    <p:sldId id="405" r:id="rId8"/>
    <p:sldId id="404" r:id="rId9"/>
    <p:sldId id="406" r:id="rId10"/>
    <p:sldId id="1146" r:id="rId11"/>
    <p:sldId id="388" r:id="rId12"/>
    <p:sldId id="389" r:id="rId13"/>
    <p:sldId id="390" r:id="rId14"/>
    <p:sldId id="391" r:id="rId15"/>
    <p:sldId id="392" r:id="rId16"/>
    <p:sldId id="397" r:id="rId17"/>
    <p:sldId id="398" r:id="rId18"/>
    <p:sldId id="393" r:id="rId19"/>
    <p:sldId id="1161" r:id="rId20"/>
    <p:sldId id="407" r:id="rId21"/>
    <p:sldId id="1148" r:id="rId22"/>
    <p:sldId id="1149" r:id="rId23"/>
    <p:sldId id="1150" r:id="rId24"/>
    <p:sldId id="1151" r:id="rId25"/>
    <p:sldId id="1152" r:id="rId26"/>
    <p:sldId id="1153" r:id="rId27"/>
    <p:sldId id="1154" r:id="rId28"/>
    <p:sldId id="1155" r:id="rId29"/>
    <p:sldId id="1156" r:id="rId30"/>
    <p:sldId id="1157" r:id="rId31"/>
    <p:sldId id="1158" r:id="rId32"/>
    <p:sldId id="408" r:id="rId33"/>
    <p:sldId id="412" r:id="rId34"/>
    <p:sldId id="1162" r:id="rId35"/>
    <p:sldId id="414" r:id="rId36"/>
    <p:sldId id="415" r:id="rId37"/>
    <p:sldId id="416" r:id="rId38"/>
    <p:sldId id="365" r:id="rId39"/>
    <p:sldId id="363" r:id="rId40"/>
    <p:sldId id="366" r:id="rId41"/>
    <p:sldId id="1160" r:id="rId42"/>
    <p:sldId id="368" r:id="rId43"/>
    <p:sldId id="1165" r:id="rId44"/>
    <p:sldId id="1163" r:id="rId45"/>
    <p:sldId id="1159" r:id="rId46"/>
    <p:sldId id="370" r:id="rId47"/>
    <p:sldId id="1052" r:id="rId48"/>
    <p:sldId id="1053" r:id="rId49"/>
    <p:sldId id="340" r:id="rId50"/>
    <p:sldId id="1054" r:id="rId51"/>
    <p:sldId id="1055" r:id="rId52"/>
    <p:sldId id="1056" r:id="rId53"/>
    <p:sldId id="1058" r:id="rId54"/>
    <p:sldId id="1059" r:id="rId55"/>
    <p:sldId id="1057" r:id="rId56"/>
    <p:sldId id="1060" r:id="rId57"/>
    <p:sldId id="1061" r:id="rId58"/>
    <p:sldId id="287" r:id="rId59"/>
    <p:sldId id="315" r:id="rId60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99"/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7CE30-848E-48AF-A804-430DFAADCEBC}" v="113" dt="2022-05-20T11:12:3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116" autoAdjust="0"/>
  </p:normalViewPr>
  <p:slideViewPr>
    <p:cSldViewPr>
      <p:cViewPr>
        <p:scale>
          <a:sx n="50" d="100"/>
          <a:sy n="50" d="100"/>
        </p:scale>
        <p:origin x="2175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2CBE9BB8-F0EF-4927-B154-209E2A608966}"/>
    <pc:docChg chg="undo custSel modSld">
      <pc:chgData name="AMAN Hirohisa" userId="7897ce0a-6212-4313-99c9-22712d29ec23" providerId="ADAL" clId="{2CBE9BB8-F0EF-4927-B154-209E2A608966}" dt="2022-05-18T12:00:46.741" v="14949" actId="20577"/>
      <pc:docMkLst>
        <pc:docMk/>
      </pc:docMkLst>
      <pc:sldChg chg="modSp modNotesTx">
        <pc:chgData name="AMAN Hirohisa" userId="7897ce0a-6212-4313-99c9-22712d29ec23" providerId="ADAL" clId="{2CBE9BB8-F0EF-4927-B154-209E2A608966}" dt="2022-05-18T12:00:46.741" v="14949" actId="20577"/>
        <pc:sldMkLst>
          <pc:docMk/>
          <pc:sldMk cId="4047488318" sldId="365"/>
        </pc:sldMkLst>
        <pc:spChg chg="mod">
          <ac:chgData name="AMAN Hirohisa" userId="7897ce0a-6212-4313-99c9-22712d29ec23" providerId="ADAL" clId="{2CBE9BB8-F0EF-4927-B154-209E2A608966}" dt="2022-05-18T11:59:10.199" v="14480" actId="2711"/>
          <ac:spMkLst>
            <pc:docMk/>
            <pc:sldMk cId="4047488318" sldId="365"/>
            <ac:spMk id="3" creationId="{4B531B8E-A9F5-40F9-8A9F-A208F84189D3}"/>
          </ac:spMkLst>
        </pc:spChg>
      </pc:sldChg>
      <pc:sldChg chg="modSp modNotesTx">
        <pc:chgData name="AMAN Hirohisa" userId="7897ce0a-6212-4313-99c9-22712d29ec23" providerId="ADAL" clId="{2CBE9BB8-F0EF-4927-B154-209E2A608966}" dt="2022-05-16T07:43:42.747" v="4513" actId="20577"/>
        <pc:sldMkLst>
          <pc:docMk/>
          <pc:sldMk cId="4067603531" sldId="388"/>
        </pc:sldMkLst>
        <pc:spChg chg="mod">
          <ac:chgData name="AMAN Hirohisa" userId="7897ce0a-6212-4313-99c9-22712d29ec23" providerId="ADAL" clId="{2CBE9BB8-F0EF-4927-B154-209E2A608966}" dt="2022-05-16T07:43:42.747" v="4513" actId="20577"/>
          <ac:spMkLst>
            <pc:docMk/>
            <pc:sldMk cId="4067603531" sldId="388"/>
            <ac:spMk id="39941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6T07:47:54.196" v="4974" actId="20577"/>
        <pc:sldMkLst>
          <pc:docMk/>
          <pc:sldMk cId="3970964717" sldId="390"/>
        </pc:sldMkLst>
        <pc:spChg chg="mod">
          <ac:chgData name="AMAN Hirohisa" userId="7897ce0a-6212-4313-99c9-22712d29ec23" providerId="ADAL" clId="{2CBE9BB8-F0EF-4927-B154-209E2A608966}" dt="2022-05-16T07:44:35.954" v="4676" actId="20577"/>
          <ac:spMkLst>
            <pc:docMk/>
            <pc:sldMk cId="3970964717" sldId="390"/>
            <ac:spMk id="41990" creationId="{00000000-0000-0000-0000-000000000000}"/>
          </ac:spMkLst>
        </pc:spChg>
      </pc:sldChg>
      <pc:sldChg chg="modNotesTx">
        <pc:chgData name="AMAN Hirohisa" userId="7897ce0a-6212-4313-99c9-22712d29ec23" providerId="ADAL" clId="{2CBE9BB8-F0EF-4927-B154-209E2A608966}" dt="2022-05-16T08:02:12.800" v="5588" actId="20577"/>
        <pc:sldMkLst>
          <pc:docMk/>
          <pc:sldMk cId="3227182164" sldId="391"/>
        </pc:sldMkLst>
      </pc:sldChg>
      <pc:sldChg chg="modNotesTx">
        <pc:chgData name="AMAN Hirohisa" userId="7897ce0a-6212-4313-99c9-22712d29ec23" providerId="ADAL" clId="{2CBE9BB8-F0EF-4927-B154-209E2A608966}" dt="2022-05-16T08:06:09.320" v="6305" actId="20577"/>
        <pc:sldMkLst>
          <pc:docMk/>
          <pc:sldMk cId="3356661756" sldId="392"/>
        </pc:sldMkLst>
      </pc:sldChg>
      <pc:sldChg chg="modSp modNotesTx">
        <pc:chgData name="AMAN Hirohisa" userId="7897ce0a-6212-4313-99c9-22712d29ec23" providerId="ADAL" clId="{2CBE9BB8-F0EF-4927-B154-209E2A608966}" dt="2022-05-16T08:11:32.472" v="7135" actId="14100"/>
        <pc:sldMkLst>
          <pc:docMk/>
          <pc:sldMk cId="1062667084" sldId="393"/>
        </pc:sldMkLst>
        <pc:spChg chg="mod">
          <ac:chgData name="AMAN Hirohisa" userId="7897ce0a-6212-4313-99c9-22712d29ec23" providerId="ADAL" clId="{2CBE9BB8-F0EF-4927-B154-209E2A608966}" dt="2022-05-16T08:09:15.371" v="6894" actId="20577"/>
          <ac:spMkLst>
            <pc:docMk/>
            <pc:sldMk cId="1062667084" sldId="393"/>
            <ac:spMk id="45061" creationId="{00000000-0000-0000-0000-000000000000}"/>
          </ac:spMkLst>
        </pc:spChg>
        <pc:spChg chg="mod">
          <ac:chgData name="AMAN Hirohisa" userId="7897ce0a-6212-4313-99c9-22712d29ec23" providerId="ADAL" clId="{2CBE9BB8-F0EF-4927-B154-209E2A608966}" dt="2022-05-16T08:09:33.201" v="6919"/>
          <ac:spMkLst>
            <pc:docMk/>
            <pc:sldMk cId="1062667084" sldId="393"/>
            <ac:spMk id="45062" creationId="{00000000-0000-0000-0000-000000000000}"/>
          </ac:spMkLst>
        </pc:spChg>
        <pc:spChg chg="mod">
          <ac:chgData name="AMAN Hirohisa" userId="7897ce0a-6212-4313-99c9-22712d29ec23" providerId="ADAL" clId="{2CBE9BB8-F0EF-4927-B154-209E2A608966}" dt="2022-05-16T08:11:32.472" v="7135" actId="14100"/>
          <ac:spMkLst>
            <pc:docMk/>
            <pc:sldMk cId="1062667084" sldId="393"/>
            <ac:spMk id="45063" creationId="{00000000-0000-0000-0000-000000000000}"/>
          </ac:spMkLst>
        </pc:spChg>
      </pc:sldChg>
      <pc:sldChg chg="modNotesTx">
        <pc:chgData name="AMAN Hirohisa" userId="7897ce0a-6212-4313-99c9-22712d29ec23" providerId="ADAL" clId="{2CBE9BB8-F0EF-4927-B154-209E2A608966}" dt="2022-05-16T08:07:07.596" v="6518" actId="20577"/>
        <pc:sldMkLst>
          <pc:docMk/>
          <pc:sldMk cId="2248193615" sldId="397"/>
        </pc:sldMkLst>
      </pc:sldChg>
      <pc:sldChg chg="modNotesTx">
        <pc:chgData name="AMAN Hirohisa" userId="7897ce0a-6212-4313-99c9-22712d29ec23" providerId="ADAL" clId="{2CBE9BB8-F0EF-4927-B154-209E2A608966}" dt="2022-05-16T08:08:17.295" v="6759" actId="20577"/>
        <pc:sldMkLst>
          <pc:docMk/>
          <pc:sldMk cId="168933102" sldId="398"/>
        </pc:sldMkLst>
      </pc:sldChg>
      <pc:sldChg chg="modSp modNotesTx">
        <pc:chgData name="AMAN Hirohisa" userId="7897ce0a-6212-4313-99c9-22712d29ec23" providerId="ADAL" clId="{2CBE9BB8-F0EF-4927-B154-209E2A608966}" dt="2022-05-16T07:14:54.421" v="1467" actId="20577"/>
        <pc:sldMkLst>
          <pc:docMk/>
          <pc:sldMk cId="3691181015" sldId="403"/>
        </pc:sldMkLst>
        <pc:spChg chg="mod">
          <ac:chgData name="AMAN Hirohisa" userId="7897ce0a-6212-4313-99c9-22712d29ec23" providerId="ADAL" clId="{2CBE9BB8-F0EF-4927-B154-209E2A608966}" dt="2022-05-16T07:11:30.798" v="968" actId="20577"/>
          <ac:spMkLst>
            <pc:docMk/>
            <pc:sldMk cId="3691181015" sldId="403"/>
            <ac:spMk id="2" creationId="{00000000-0000-0000-0000-000000000000}"/>
          </ac:spMkLst>
        </pc:spChg>
        <pc:spChg chg="mod">
          <ac:chgData name="AMAN Hirohisa" userId="7897ce0a-6212-4313-99c9-22712d29ec23" providerId="ADAL" clId="{2CBE9BB8-F0EF-4927-B154-209E2A608966}" dt="2022-05-16T07:14:41.411" v="1414"/>
          <ac:spMkLst>
            <pc:docMk/>
            <pc:sldMk cId="3691181015" sldId="403"/>
            <ac:spMk id="7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6T07:30:19.372" v="2801" actId="20577"/>
        <pc:sldMkLst>
          <pc:docMk/>
          <pc:sldMk cId="3233421898" sldId="404"/>
        </pc:sldMkLst>
        <pc:spChg chg="mod">
          <ac:chgData name="AMAN Hirohisa" userId="7897ce0a-6212-4313-99c9-22712d29ec23" providerId="ADAL" clId="{2CBE9BB8-F0EF-4927-B154-209E2A608966}" dt="2022-05-16T07:24:10.227" v="2543" actId="20577"/>
          <ac:spMkLst>
            <pc:docMk/>
            <pc:sldMk cId="3233421898" sldId="404"/>
            <ac:spMk id="2" creationId="{00000000-0000-0000-0000-000000000000}"/>
          </ac:spMkLst>
        </pc:spChg>
        <pc:spChg chg="mod">
          <ac:chgData name="AMAN Hirohisa" userId="7897ce0a-6212-4313-99c9-22712d29ec23" providerId="ADAL" clId="{2CBE9BB8-F0EF-4927-B154-209E2A608966}" dt="2022-05-16T07:29:00.964" v="2580" actId="20577"/>
          <ac:spMkLst>
            <pc:docMk/>
            <pc:sldMk cId="3233421898" sldId="404"/>
            <ac:spMk id="3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6T07:23:58.342" v="2537" actId="20577"/>
        <pc:sldMkLst>
          <pc:docMk/>
          <pc:sldMk cId="2425177747" sldId="405"/>
        </pc:sldMkLst>
        <pc:spChg chg="mod">
          <ac:chgData name="AMAN Hirohisa" userId="7897ce0a-6212-4313-99c9-22712d29ec23" providerId="ADAL" clId="{2CBE9BB8-F0EF-4927-B154-209E2A608966}" dt="2022-05-16T07:15:46.668" v="1473" actId="20577"/>
          <ac:spMkLst>
            <pc:docMk/>
            <pc:sldMk cId="2425177747" sldId="405"/>
            <ac:spMk id="2" creationId="{00000000-0000-0000-0000-000000000000}"/>
          </ac:spMkLst>
        </pc:spChg>
        <pc:spChg chg="mod">
          <ac:chgData name="AMAN Hirohisa" userId="7897ce0a-6212-4313-99c9-22712d29ec23" providerId="ADAL" clId="{2CBE9BB8-F0EF-4927-B154-209E2A608966}" dt="2022-05-16T07:18:42.119" v="1776" actId="20577"/>
          <ac:spMkLst>
            <pc:docMk/>
            <pc:sldMk cId="2425177747" sldId="405"/>
            <ac:spMk id="3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6T07:36:37.548" v="3511"/>
        <pc:sldMkLst>
          <pc:docMk/>
          <pc:sldMk cId="1727634606" sldId="406"/>
        </pc:sldMkLst>
        <pc:spChg chg="mod">
          <ac:chgData name="AMAN Hirohisa" userId="7897ce0a-6212-4313-99c9-22712d29ec23" providerId="ADAL" clId="{2CBE9BB8-F0EF-4927-B154-209E2A608966}" dt="2022-05-16T07:36:37.548" v="3511"/>
          <ac:spMkLst>
            <pc:docMk/>
            <pc:sldMk cId="1727634606" sldId="406"/>
            <ac:spMk id="3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7T08:57:36.381" v="7581" actId="20577"/>
        <pc:sldMkLst>
          <pc:docMk/>
          <pc:sldMk cId="1371782273" sldId="407"/>
        </pc:sldMkLst>
        <pc:spChg chg="mod">
          <ac:chgData name="AMAN Hirohisa" userId="7897ce0a-6212-4313-99c9-22712d29ec23" providerId="ADAL" clId="{2CBE9BB8-F0EF-4927-B154-209E2A608966}" dt="2022-05-17T08:57:04.424" v="7440" actId="20577"/>
          <ac:spMkLst>
            <pc:docMk/>
            <pc:sldMk cId="1371782273" sldId="407"/>
            <ac:spMk id="7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8T11:49:20" v="12766" actId="20577"/>
        <pc:sldMkLst>
          <pc:docMk/>
          <pc:sldMk cId="905984973" sldId="408"/>
        </pc:sldMkLst>
        <pc:spChg chg="mod">
          <ac:chgData name="AMAN Hirohisa" userId="7897ce0a-6212-4313-99c9-22712d29ec23" providerId="ADAL" clId="{2CBE9BB8-F0EF-4927-B154-209E2A608966}" dt="2022-05-18T11:45:23.859" v="12229" actId="20577"/>
          <ac:spMkLst>
            <pc:docMk/>
            <pc:sldMk cId="905984973" sldId="408"/>
            <ac:spMk id="2" creationId="{00000000-0000-0000-0000-000000000000}"/>
          </ac:spMkLst>
        </pc:spChg>
        <pc:spChg chg="mod">
          <ac:chgData name="AMAN Hirohisa" userId="7897ce0a-6212-4313-99c9-22712d29ec23" providerId="ADAL" clId="{2CBE9BB8-F0EF-4927-B154-209E2A608966}" dt="2022-05-18T11:49:20" v="12766" actId="20577"/>
          <ac:spMkLst>
            <pc:docMk/>
            <pc:sldMk cId="905984973" sldId="408"/>
            <ac:spMk id="3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8T11:52:07.457" v="13271" actId="20577"/>
        <pc:sldMkLst>
          <pc:docMk/>
          <pc:sldMk cId="0" sldId="412"/>
        </pc:sldMkLst>
        <pc:spChg chg="mod">
          <ac:chgData name="AMAN Hirohisa" userId="7897ce0a-6212-4313-99c9-22712d29ec23" providerId="ADAL" clId="{2CBE9BB8-F0EF-4927-B154-209E2A608966}" dt="2022-05-18T11:51:56.961" v="13218" actId="20577"/>
          <ac:spMkLst>
            <pc:docMk/>
            <pc:sldMk cId="0" sldId="412"/>
            <ac:spMk id="563203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8T11:53:31.213" v="13557" actId="20577"/>
        <pc:sldMkLst>
          <pc:docMk/>
          <pc:sldMk cId="3532177784" sldId="413"/>
        </pc:sldMkLst>
        <pc:spChg chg="mod">
          <ac:chgData name="AMAN Hirohisa" userId="7897ce0a-6212-4313-99c9-22712d29ec23" providerId="ADAL" clId="{2CBE9BB8-F0EF-4927-B154-209E2A608966}" dt="2022-05-18T11:52:24.566" v="13276" actId="20577"/>
          <ac:spMkLst>
            <pc:docMk/>
            <pc:sldMk cId="3532177784" sldId="413"/>
            <ac:spMk id="3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8T11:55:36.740" v="13812" actId="20577"/>
        <pc:sldMkLst>
          <pc:docMk/>
          <pc:sldMk cId="949122813" sldId="414"/>
        </pc:sldMkLst>
        <pc:spChg chg="mod">
          <ac:chgData name="AMAN Hirohisa" userId="7897ce0a-6212-4313-99c9-22712d29ec23" providerId="ADAL" clId="{2CBE9BB8-F0EF-4927-B154-209E2A608966}" dt="2022-05-18T11:54:25.616" v="13676" actId="20577"/>
          <ac:spMkLst>
            <pc:docMk/>
            <pc:sldMk cId="949122813" sldId="414"/>
            <ac:spMk id="3" creationId="{00000000-0000-0000-0000-000000000000}"/>
          </ac:spMkLst>
        </pc:spChg>
      </pc:sldChg>
      <pc:sldChg chg="modSp modNotesTx">
        <pc:chgData name="AMAN Hirohisa" userId="7897ce0a-6212-4313-99c9-22712d29ec23" providerId="ADAL" clId="{2CBE9BB8-F0EF-4927-B154-209E2A608966}" dt="2022-05-18T11:58:18.558" v="14451" actId="20577"/>
        <pc:sldMkLst>
          <pc:docMk/>
          <pc:sldMk cId="2816999497" sldId="415"/>
        </pc:sldMkLst>
        <pc:spChg chg="mod">
          <ac:chgData name="AMAN Hirohisa" userId="7897ce0a-6212-4313-99c9-22712d29ec23" providerId="ADAL" clId="{2CBE9BB8-F0EF-4927-B154-209E2A608966}" dt="2022-05-18T11:57:35.980" v="14260" actId="20577"/>
          <ac:spMkLst>
            <pc:docMk/>
            <pc:sldMk cId="2816999497" sldId="415"/>
            <ac:spMk id="3" creationId="{00000000-0000-0000-0000-000000000000}"/>
          </ac:spMkLst>
        </pc:spChg>
      </pc:sldChg>
      <pc:sldChg chg="modSp">
        <pc:chgData name="AMAN Hirohisa" userId="7897ce0a-6212-4313-99c9-22712d29ec23" providerId="ADAL" clId="{2CBE9BB8-F0EF-4927-B154-209E2A608966}" dt="2022-05-18T11:58:35.345" v="14474" actId="20577"/>
        <pc:sldMkLst>
          <pc:docMk/>
          <pc:sldMk cId="1327147659" sldId="416"/>
        </pc:sldMkLst>
        <pc:spChg chg="mod">
          <ac:chgData name="AMAN Hirohisa" userId="7897ce0a-6212-4313-99c9-22712d29ec23" providerId="ADAL" clId="{2CBE9BB8-F0EF-4927-B154-209E2A608966}" dt="2022-05-18T11:58:35.345" v="14474" actId="20577"/>
          <ac:spMkLst>
            <pc:docMk/>
            <pc:sldMk cId="1327147659" sldId="416"/>
            <ac:spMk id="3" creationId="{00000000-0000-0000-0000-000000000000}"/>
          </ac:spMkLst>
        </pc:spChg>
      </pc:sldChg>
      <pc:sldChg chg="addSp delSp modSp modNotesTx">
        <pc:chgData name="AMAN Hirohisa" userId="7897ce0a-6212-4313-99c9-22712d29ec23" providerId="ADAL" clId="{2CBE9BB8-F0EF-4927-B154-209E2A608966}" dt="2022-05-16T07:11:16.128" v="964" actId="20577"/>
        <pc:sldMkLst>
          <pc:docMk/>
          <pc:sldMk cId="1089123725" sldId="1144"/>
        </pc:sldMkLst>
        <pc:spChg chg="mod">
          <ac:chgData name="AMAN Hirohisa" userId="7897ce0a-6212-4313-99c9-22712d29ec23" providerId="ADAL" clId="{2CBE9BB8-F0EF-4927-B154-209E2A608966}" dt="2022-05-16T07:10:35.637" v="953"/>
          <ac:spMkLst>
            <pc:docMk/>
            <pc:sldMk cId="1089123725" sldId="1144"/>
            <ac:spMk id="3" creationId="{98482BA0-6A1E-4448-95EB-A103A77AA41B}"/>
          </ac:spMkLst>
        </pc:spChg>
        <pc:spChg chg="add del mod">
          <ac:chgData name="AMAN Hirohisa" userId="7897ce0a-6212-4313-99c9-22712d29ec23" providerId="ADAL" clId="{2CBE9BB8-F0EF-4927-B154-209E2A608966}" dt="2022-05-16T07:05:34.437" v="206" actId="478"/>
          <ac:spMkLst>
            <pc:docMk/>
            <pc:sldMk cId="1089123725" sldId="1144"/>
            <ac:spMk id="6" creationId="{830EA936-E188-426F-A6DA-D2AC90592964}"/>
          </ac:spMkLst>
        </pc:spChg>
        <pc:spChg chg="add del">
          <ac:chgData name="AMAN Hirohisa" userId="7897ce0a-6212-4313-99c9-22712d29ec23" providerId="ADAL" clId="{2CBE9BB8-F0EF-4927-B154-209E2A608966}" dt="2022-05-16T07:04:26.731" v="55" actId="478"/>
          <ac:spMkLst>
            <pc:docMk/>
            <pc:sldMk cId="1089123725" sldId="1144"/>
            <ac:spMk id="7" creationId="{1A256437-AD29-44F8-8991-5B0785309C86}"/>
          </ac:spMkLst>
        </pc:spChg>
        <pc:spChg chg="add mod">
          <ac:chgData name="AMAN Hirohisa" userId="7897ce0a-6212-4313-99c9-22712d29ec23" providerId="ADAL" clId="{2CBE9BB8-F0EF-4927-B154-209E2A608966}" dt="2022-05-16T07:05:31.895" v="205" actId="208"/>
          <ac:spMkLst>
            <pc:docMk/>
            <pc:sldMk cId="1089123725" sldId="1144"/>
            <ac:spMk id="8" creationId="{307F32C6-7145-44A5-A061-206286FB7F93}"/>
          </ac:spMkLst>
        </pc:spChg>
      </pc:sldChg>
      <pc:sldChg chg="modSp modNotesTx">
        <pc:chgData name="AMAN Hirohisa" userId="7897ce0a-6212-4313-99c9-22712d29ec23" providerId="ADAL" clId="{2CBE9BB8-F0EF-4927-B154-209E2A608966}" dt="2022-05-16T07:39:14.428" v="3869" actId="20577"/>
        <pc:sldMkLst>
          <pc:docMk/>
          <pc:sldMk cId="1563907227" sldId="1146"/>
        </pc:sldMkLst>
        <pc:spChg chg="mod">
          <ac:chgData name="AMAN Hirohisa" userId="7897ce0a-6212-4313-99c9-22712d29ec23" providerId="ADAL" clId="{2CBE9BB8-F0EF-4927-B154-209E2A608966}" dt="2022-05-16T07:38:22.699" v="3660" actId="2711"/>
          <ac:spMkLst>
            <pc:docMk/>
            <pc:sldMk cId="1563907227" sldId="1146"/>
            <ac:spMk id="3" creationId="{5FA6B657-BF26-4FC8-A937-27F3FFACF5AA}"/>
          </ac:spMkLst>
        </pc:spChg>
      </pc:sldChg>
      <pc:sldChg chg="modSp">
        <pc:chgData name="AMAN Hirohisa" userId="7897ce0a-6212-4313-99c9-22712d29ec23" providerId="ADAL" clId="{2CBE9BB8-F0EF-4927-B154-209E2A608966}" dt="2022-05-17T08:58:07.497" v="7583" actId="12"/>
        <pc:sldMkLst>
          <pc:docMk/>
          <pc:sldMk cId="960047766" sldId="1148"/>
        </pc:sldMkLst>
        <pc:spChg chg="mod">
          <ac:chgData name="AMAN Hirohisa" userId="7897ce0a-6212-4313-99c9-22712d29ec23" providerId="ADAL" clId="{2CBE9BB8-F0EF-4927-B154-209E2A608966}" dt="2022-05-17T08:58:07.497" v="7583" actId="12"/>
          <ac:spMkLst>
            <pc:docMk/>
            <pc:sldMk cId="960047766" sldId="1148"/>
            <ac:spMk id="3" creationId="{DA37E0CE-961C-487C-A88B-75FFB7C687D8}"/>
          </ac:spMkLst>
        </pc:spChg>
      </pc:sldChg>
      <pc:sldChg chg="modSp modNotesTx">
        <pc:chgData name="AMAN Hirohisa" userId="7897ce0a-6212-4313-99c9-22712d29ec23" providerId="ADAL" clId="{2CBE9BB8-F0EF-4927-B154-209E2A608966}" dt="2022-05-17T09:03:47.297" v="8089" actId="20577"/>
        <pc:sldMkLst>
          <pc:docMk/>
          <pc:sldMk cId="3869113240" sldId="1149"/>
        </pc:sldMkLst>
        <pc:spChg chg="mod">
          <ac:chgData name="AMAN Hirohisa" userId="7897ce0a-6212-4313-99c9-22712d29ec23" providerId="ADAL" clId="{2CBE9BB8-F0EF-4927-B154-209E2A608966}" dt="2022-05-17T09:03:32.383" v="8022" actId="2711"/>
          <ac:spMkLst>
            <pc:docMk/>
            <pc:sldMk cId="3869113240" sldId="1149"/>
            <ac:spMk id="3" creationId="{6B09182C-7E99-49BE-B542-8701C04F6486}"/>
          </ac:spMkLst>
        </pc:spChg>
      </pc:sldChg>
      <pc:sldChg chg="modSp modNotesTx">
        <pc:chgData name="AMAN Hirohisa" userId="7897ce0a-6212-4313-99c9-22712d29ec23" providerId="ADAL" clId="{2CBE9BB8-F0EF-4927-B154-209E2A608966}" dt="2022-05-17T09:09:21.299" v="8863" actId="20577"/>
        <pc:sldMkLst>
          <pc:docMk/>
          <pc:sldMk cId="3550153369" sldId="1150"/>
        </pc:sldMkLst>
        <pc:spChg chg="mod">
          <ac:chgData name="AMAN Hirohisa" userId="7897ce0a-6212-4313-99c9-22712d29ec23" providerId="ADAL" clId="{2CBE9BB8-F0EF-4927-B154-209E2A608966}" dt="2022-05-17T09:07:35.864" v="8608" actId="2711"/>
          <ac:spMkLst>
            <pc:docMk/>
            <pc:sldMk cId="3550153369" sldId="1150"/>
            <ac:spMk id="3" creationId="{A1044012-93EB-48F3-89C6-13CFE440CC3B}"/>
          </ac:spMkLst>
        </pc:spChg>
      </pc:sldChg>
      <pc:sldChg chg="modSp modNotesTx">
        <pc:chgData name="AMAN Hirohisa" userId="7897ce0a-6212-4313-99c9-22712d29ec23" providerId="ADAL" clId="{2CBE9BB8-F0EF-4927-B154-209E2A608966}" dt="2022-05-17T09:13:40.296" v="9533" actId="20577"/>
        <pc:sldMkLst>
          <pc:docMk/>
          <pc:sldMk cId="3808448813" sldId="1151"/>
        </pc:sldMkLst>
        <pc:spChg chg="mod">
          <ac:chgData name="AMAN Hirohisa" userId="7897ce0a-6212-4313-99c9-22712d29ec23" providerId="ADAL" clId="{2CBE9BB8-F0EF-4927-B154-209E2A608966}" dt="2022-05-17T09:12:11.444" v="9243"/>
          <ac:spMkLst>
            <pc:docMk/>
            <pc:sldMk cId="3808448813" sldId="1151"/>
            <ac:spMk id="3" creationId="{49F7D092-FC55-4568-AEF0-8A11FB2BF3DD}"/>
          </ac:spMkLst>
        </pc:spChg>
      </pc:sldChg>
      <pc:sldChg chg="modSp modNotesTx">
        <pc:chgData name="AMAN Hirohisa" userId="7897ce0a-6212-4313-99c9-22712d29ec23" providerId="ADAL" clId="{2CBE9BB8-F0EF-4927-B154-209E2A608966}" dt="2022-05-17T09:17:45.919" v="10215" actId="20577"/>
        <pc:sldMkLst>
          <pc:docMk/>
          <pc:sldMk cId="3771058515" sldId="1152"/>
        </pc:sldMkLst>
        <pc:spChg chg="mod">
          <ac:chgData name="AMAN Hirohisa" userId="7897ce0a-6212-4313-99c9-22712d29ec23" providerId="ADAL" clId="{2CBE9BB8-F0EF-4927-B154-209E2A608966}" dt="2022-05-17T09:14:40.049" v="9667" actId="2711"/>
          <ac:spMkLst>
            <pc:docMk/>
            <pc:sldMk cId="3771058515" sldId="1152"/>
            <ac:spMk id="3" creationId="{AF126B90-655C-489C-AC37-DB0A43CD7ADE}"/>
          </ac:spMkLst>
        </pc:spChg>
      </pc:sldChg>
      <pc:sldChg chg="modSp modNotesTx">
        <pc:chgData name="AMAN Hirohisa" userId="7897ce0a-6212-4313-99c9-22712d29ec23" providerId="ADAL" clId="{2CBE9BB8-F0EF-4927-B154-209E2A608966}" dt="2022-05-17T09:19:25.564" v="10450" actId="20577"/>
        <pc:sldMkLst>
          <pc:docMk/>
          <pc:sldMk cId="2786067491" sldId="1153"/>
        </pc:sldMkLst>
        <pc:spChg chg="mod">
          <ac:chgData name="AMAN Hirohisa" userId="7897ce0a-6212-4313-99c9-22712d29ec23" providerId="ADAL" clId="{2CBE9BB8-F0EF-4927-B154-209E2A608966}" dt="2022-05-17T09:18:43.983" v="10304" actId="2711"/>
          <ac:spMkLst>
            <pc:docMk/>
            <pc:sldMk cId="2786067491" sldId="1153"/>
            <ac:spMk id="3" creationId="{D618F5CF-C5CC-4E7D-AC33-D8A7B4754586}"/>
          </ac:spMkLst>
        </pc:spChg>
      </pc:sldChg>
      <pc:sldChg chg="modSp modNotesTx">
        <pc:chgData name="AMAN Hirohisa" userId="7897ce0a-6212-4313-99c9-22712d29ec23" providerId="ADAL" clId="{2CBE9BB8-F0EF-4927-B154-209E2A608966}" dt="2022-05-17T09:21:34.826" v="10864" actId="20577"/>
        <pc:sldMkLst>
          <pc:docMk/>
          <pc:sldMk cId="3512667782" sldId="1154"/>
        </pc:sldMkLst>
        <pc:spChg chg="mod">
          <ac:chgData name="AMAN Hirohisa" userId="7897ce0a-6212-4313-99c9-22712d29ec23" providerId="ADAL" clId="{2CBE9BB8-F0EF-4927-B154-209E2A608966}" dt="2022-05-17T09:20:01.493" v="10458" actId="2711"/>
          <ac:spMkLst>
            <pc:docMk/>
            <pc:sldMk cId="3512667782" sldId="1154"/>
            <ac:spMk id="3" creationId="{2589752F-C19C-4AB5-810E-F038711492DB}"/>
          </ac:spMkLst>
        </pc:spChg>
      </pc:sldChg>
      <pc:sldChg chg="modSp modNotesTx">
        <pc:chgData name="AMAN Hirohisa" userId="7897ce0a-6212-4313-99c9-22712d29ec23" providerId="ADAL" clId="{2CBE9BB8-F0EF-4927-B154-209E2A608966}" dt="2022-05-18T11:27:55.875" v="11310" actId="20577"/>
        <pc:sldMkLst>
          <pc:docMk/>
          <pc:sldMk cId="1746198647" sldId="1155"/>
        </pc:sldMkLst>
        <pc:spChg chg="mod">
          <ac:chgData name="AMAN Hirohisa" userId="7897ce0a-6212-4313-99c9-22712d29ec23" providerId="ADAL" clId="{2CBE9BB8-F0EF-4927-B154-209E2A608966}" dt="2022-05-18T11:27:55.875" v="11310" actId="20577"/>
          <ac:spMkLst>
            <pc:docMk/>
            <pc:sldMk cId="1746198647" sldId="1155"/>
            <ac:spMk id="3" creationId="{F8E80456-A333-4435-89F9-2C8FDFA6829B}"/>
          </ac:spMkLst>
        </pc:spChg>
      </pc:sldChg>
      <pc:sldChg chg="modSp modNotesTx">
        <pc:chgData name="AMAN Hirohisa" userId="7897ce0a-6212-4313-99c9-22712d29ec23" providerId="ADAL" clId="{2CBE9BB8-F0EF-4927-B154-209E2A608966}" dt="2022-05-18T11:29:10.263" v="11470" actId="20577"/>
        <pc:sldMkLst>
          <pc:docMk/>
          <pc:sldMk cId="2366370108" sldId="1156"/>
        </pc:sldMkLst>
        <pc:spChg chg="mod">
          <ac:chgData name="AMAN Hirohisa" userId="7897ce0a-6212-4313-99c9-22712d29ec23" providerId="ADAL" clId="{2CBE9BB8-F0EF-4927-B154-209E2A608966}" dt="2022-05-18T11:28:43.079" v="11361"/>
          <ac:spMkLst>
            <pc:docMk/>
            <pc:sldMk cId="2366370108" sldId="1156"/>
            <ac:spMk id="3" creationId="{1448C47A-5F58-465D-B262-3E8E4D6C66A5}"/>
          </ac:spMkLst>
        </pc:spChg>
      </pc:sldChg>
      <pc:sldChg chg="modSp modNotesTx">
        <pc:chgData name="AMAN Hirohisa" userId="7897ce0a-6212-4313-99c9-22712d29ec23" providerId="ADAL" clId="{2CBE9BB8-F0EF-4927-B154-209E2A608966}" dt="2022-05-18T11:33:01.667" v="11935" actId="20577"/>
        <pc:sldMkLst>
          <pc:docMk/>
          <pc:sldMk cId="617038383" sldId="1157"/>
        </pc:sldMkLst>
        <pc:spChg chg="mod">
          <ac:chgData name="AMAN Hirohisa" userId="7897ce0a-6212-4313-99c9-22712d29ec23" providerId="ADAL" clId="{2CBE9BB8-F0EF-4927-B154-209E2A608966}" dt="2022-05-18T11:32:58.645" v="11934" actId="2711"/>
          <ac:spMkLst>
            <pc:docMk/>
            <pc:sldMk cId="617038383" sldId="1157"/>
            <ac:spMk id="7" creationId="{0293D09F-73E8-4B67-8244-75836759DF18}"/>
          </ac:spMkLst>
        </pc:spChg>
      </pc:sldChg>
      <pc:sldChg chg="modSp modNotesTx">
        <pc:chgData name="AMAN Hirohisa" userId="7897ce0a-6212-4313-99c9-22712d29ec23" providerId="ADAL" clId="{2CBE9BB8-F0EF-4927-B154-209E2A608966}" dt="2022-05-18T11:35:58.973" v="12185" actId="20577"/>
        <pc:sldMkLst>
          <pc:docMk/>
          <pc:sldMk cId="4161735294" sldId="1158"/>
        </pc:sldMkLst>
        <pc:spChg chg="mod">
          <ac:chgData name="AMAN Hirohisa" userId="7897ce0a-6212-4313-99c9-22712d29ec23" providerId="ADAL" clId="{2CBE9BB8-F0EF-4927-B154-209E2A608966}" dt="2022-05-18T11:33:17.151" v="11940"/>
          <ac:spMkLst>
            <pc:docMk/>
            <pc:sldMk cId="4161735294" sldId="1158"/>
            <ac:spMk id="8" creationId="{E49E9232-14C8-4121-B2EC-450DE275F252}"/>
          </ac:spMkLst>
        </pc:spChg>
      </pc:sldChg>
    </pc:docChg>
  </pc:docChgLst>
  <pc:docChgLst>
    <pc:chgData name="AMAN Hirohisa" userId="7897ce0a-6212-4313-99c9-22712d29ec23" providerId="ADAL" clId="{21EF4DB6-B427-41F3-A3FF-4A0DB250F2E9}"/>
    <pc:docChg chg="undo custSel modSld">
      <pc:chgData name="AMAN Hirohisa" userId="7897ce0a-6212-4313-99c9-22712d29ec23" providerId="ADAL" clId="{21EF4DB6-B427-41F3-A3FF-4A0DB250F2E9}" dt="2022-04-20T13:06:56.693" v="4813" actId="20577"/>
      <pc:docMkLst>
        <pc:docMk/>
      </pc:docMkLst>
    </pc:docChg>
  </pc:docChgLst>
  <pc:docChgLst>
    <pc:chgData name="AMAN Hirohisa" userId="7897ce0a-6212-4313-99c9-22712d29ec23" providerId="ADAL" clId="{A9BD05C4-B7C4-4C0F-9173-F6F4E18D09BA}"/>
    <pc:docChg chg="custSel addSld delSld modSld">
      <pc:chgData name="AMAN Hirohisa" userId="7897ce0a-6212-4313-99c9-22712d29ec23" providerId="ADAL" clId="{A9BD05C4-B7C4-4C0F-9173-F6F4E18D09BA}" dt="2022-04-22T10:23:22.339" v="3576" actId="20577"/>
      <pc:docMkLst>
        <pc:docMk/>
      </pc:docMkLst>
    </pc:docChg>
  </pc:docChgLst>
  <pc:docChgLst>
    <pc:chgData name="AMAN Hirohisa" userId="7897ce0a-6212-4313-99c9-22712d29ec23" providerId="ADAL" clId="{20A7CE30-848E-48AF-A804-430DFAADCEBC}"/>
    <pc:docChg chg="custSel modSld">
      <pc:chgData name="AMAN Hirohisa" userId="7897ce0a-6212-4313-99c9-22712d29ec23" providerId="ADAL" clId="{20A7CE30-848E-48AF-A804-430DFAADCEBC}" dt="2022-05-20T11:12:58.940" v="2162" actId="1076"/>
      <pc:docMkLst>
        <pc:docMk/>
      </pc:docMkLst>
      <pc:sldChg chg="modNotesTx">
        <pc:chgData name="AMAN Hirohisa" userId="7897ce0a-6212-4313-99c9-22712d29ec23" providerId="ADAL" clId="{20A7CE30-848E-48AF-A804-430DFAADCEBC}" dt="2022-05-20T11:08:47.256" v="1644" actId="20577"/>
        <pc:sldMkLst>
          <pc:docMk/>
          <pc:sldMk cId="1910586415" sldId="340"/>
        </pc:sldMkLst>
      </pc:sldChg>
      <pc:sldChg chg="modNotesTx">
        <pc:chgData name="AMAN Hirohisa" userId="7897ce0a-6212-4313-99c9-22712d29ec23" providerId="ADAL" clId="{20A7CE30-848E-48AF-A804-430DFAADCEBC}" dt="2022-05-20T10:54:32.718" v="451" actId="20577"/>
        <pc:sldMkLst>
          <pc:docMk/>
          <pc:sldMk cId="382124178" sldId="363"/>
        </pc:sldMkLst>
      </pc:sldChg>
      <pc:sldChg chg="modSp mod modNotesTx">
        <pc:chgData name="AMAN Hirohisa" userId="7897ce0a-6212-4313-99c9-22712d29ec23" providerId="ADAL" clId="{20A7CE30-848E-48AF-A804-430DFAADCEBC}" dt="2022-05-20T10:56:17.599" v="783" actId="20577"/>
        <pc:sldMkLst>
          <pc:docMk/>
          <pc:sldMk cId="2139347822" sldId="366"/>
        </pc:sldMkLst>
        <pc:spChg chg="mod">
          <ac:chgData name="AMAN Hirohisa" userId="7897ce0a-6212-4313-99c9-22712d29ec23" providerId="ADAL" clId="{20A7CE30-848E-48AF-A804-430DFAADCEBC}" dt="2022-05-20T10:55:24.314" v="619" actId="20577"/>
          <ac:spMkLst>
            <pc:docMk/>
            <pc:sldMk cId="2139347822" sldId="366"/>
            <ac:spMk id="3" creationId="{75D2D3DE-3AA2-4D4F-9A0E-02076381F564}"/>
          </ac:spMkLst>
        </pc:spChg>
      </pc:sldChg>
      <pc:sldChg chg="modSp mod">
        <pc:chgData name="AMAN Hirohisa" userId="7897ce0a-6212-4313-99c9-22712d29ec23" providerId="ADAL" clId="{20A7CE30-848E-48AF-A804-430DFAADCEBC}" dt="2022-05-20T10:57:49.151" v="810" actId="20577"/>
        <pc:sldMkLst>
          <pc:docMk/>
          <pc:sldMk cId="245040186" sldId="368"/>
        </pc:sldMkLst>
        <pc:spChg chg="mod">
          <ac:chgData name="AMAN Hirohisa" userId="7897ce0a-6212-4313-99c9-22712d29ec23" providerId="ADAL" clId="{20A7CE30-848E-48AF-A804-430DFAADCEBC}" dt="2022-05-20T10:57:49.151" v="810" actId="20577"/>
          <ac:spMkLst>
            <pc:docMk/>
            <pc:sldMk cId="245040186" sldId="368"/>
            <ac:spMk id="3" creationId="{BDC63F21-E4A9-42F6-8525-5DAA3FD42FF2}"/>
          </ac:spMkLst>
        </pc:spChg>
        <pc:spChg chg="mod">
          <ac:chgData name="AMAN Hirohisa" userId="7897ce0a-6212-4313-99c9-22712d29ec23" providerId="ADAL" clId="{20A7CE30-848E-48AF-A804-430DFAADCEBC}" dt="2022-05-20T10:57:39.226" v="801"/>
          <ac:spMkLst>
            <pc:docMk/>
            <pc:sldMk cId="245040186" sldId="368"/>
            <ac:spMk id="7" creationId="{0D303CE4-77D2-4CD3-9658-303337AF0D30}"/>
          </ac:spMkLst>
        </pc:spChg>
      </pc:sldChg>
      <pc:sldChg chg="modNotesTx">
        <pc:chgData name="AMAN Hirohisa" userId="7897ce0a-6212-4313-99c9-22712d29ec23" providerId="ADAL" clId="{20A7CE30-848E-48AF-A804-430DFAADCEBC}" dt="2022-05-20T11:07:00.896" v="1321" actId="20577"/>
        <pc:sldMkLst>
          <pc:docMk/>
          <pc:sldMk cId="3778663699" sldId="1053"/>
        </pc:sldMkLst>
      </pc:sldChg>
      <pc:sldChg chg="modSp mod modNotesTx">
        <pc:chgData name="AMAN Hirohisa" userId="7897ce0a-6212-4313-99c9-22712d29ec23" providerId="ADAL" clId="{20A7CE30-848E-48AF-A804-430DFAADCEBC}" dt="2022-05-20T11:10:11.509" v="1893" actId="20577"/>
        <pc:sldMkLst>
          <pc:docMk/>
          <pc:sldMk cId="2061337240" sldId="1054"/>
        </pc:sldMkLst>
        <pc:spChg chg="mod">
          <ac:chgData name="AMAN Hirohisa" userId="7897ce0a-6212-4313-99c9-22712d29ec23" providerId="ADAL" clId="{20A7CE30-848E-48AF-A804-430DFAADCEBC}" dt="2022-05-20T11:09:20.655" v="1722" actId="20577"/>
          <ac:spMkLst>
            <pc:docMk/>
            <pc:sldMk cId="2061337240" sldId="1054"/>
            <ac:spMk id="9" creationId="{270EFB4C-5597-4759-BB8E-AEC26C6383BB}"/>
          </ac:spMkLst>
        </pc:spChg>
      </pc:sldChg>
      <pc:sldChg chg="modNotesTx">
        <pc:chgData name="AMAN Hirohisa" userId="7897ce0a-6212-4313-99c9-22712d29ec23" providerId="ADAL" clId="{20A7CE30-848E-48AF-A804-430DFAADCEBC}" dt="2022-05-20T11:11:20.450" v="2049" actId="313"/>
        <pc:sldMkLst>
          <pc:docMk/>
          <pc:sldMk cId="2175776748" sldId="1056"/>
        </pc:sldMkLst>
      </pc:sldChg>
      <pc:sldChg chg="modSp mod">
        <pc:chgData name="AMAN Hirohisa" userId="7897ce0a-6212-4313-99c9-22712d29ec23" providerId="ADAL" clId="{20A7CE30-848E-48AF-A804-430DFAADCEBC}" dt="2022-05-20T11:11:44.302" v="2065" actId="20577"/>
        <pc:sldMkLst>
          <pc:docMk/>
          <pc:sldMk cId="4181209162" sldId="1058"/>
        </pc:sldMkLst>
        <pc:spChg chg="mod">
          <ac:chgData name="AMAN Hirohisa" userId="7897ce0a-6212-4313-99c9-22712d29ec23" providerId="ADAL" clId="{20A7CE30-848E-48AF-A804-430DFAADCEBC}" dt="2022-05-20T11:11:44.302" v="2065" actId="20577"/>
          <ac:spMkLst>
            <pc:docMk/>
            <pc:sldMk cId="4181209162" sldId="1058"/>
            <ac:spMk id="3" creationId="{00000000-0000-0000-0000-000000000000}"/>
          </ac:spMkLst>
        </pc:spChg>
      </pc:sldChg>
      <pc:sldChg chg="modNotesTx">
        <pc:chgData name="AMAN Hirohisa" userId="7897ce0a-6212-4313-99c9-22712d29ec23" providerId="ADAL" clId="{20A7CE30-848E-48AF-A804-430DFAADCEBC}" dt="2022-05-20T11:12:32.447" v="2160" actId="20577"/>
        <pc:sldMkLst>
          <pc:docMk/>
          <pc:sldMk cId="3988002628" sldId="1059"/>
        </pc:sldMkLst>
      </pc:sldChg>
      <pc:sldChg chg="modSp mod">
        <pc:chgData name="AMAN Hirohisa" userId="7897ce0a-6212-4313-99c9-22712d29ec23" providerId="ADAL" clId="{20A7CE30-848E-48AF-A804-430DFAADCEBC}" dt="2022-05-20T11:12:58.940" v="2162" actId="1076"/>
        <pc:sldMkLst>
          <pc:docMk/>
          <pc:sldMk cId="2787555679" sldId="1060"/>
        </pc:sldMkLst>
        <pc:spChg chg="mod">
          <ac:chgData name="AMAN Hirohisa" userId="7897ce0a-6212-4313-99c9-22712d29ec23" providerId="ADAL" clId="{20A7CE30-848E-48AF-A804-430DFAADCEBC}" dt="2022-05-20T11:12:58.940" v="2162" actId="1076"/>
          <ac:spMkLst>
            <pc:docMk/>
            <pc:sldMk cId="2787555679" sldId="1060"/>
            <ac:spMk id="14" creationId="{E23C4865-E1D3-497A-A447-4B15575E1A6D}"/>
          </ac:spMkLst>
        </pc:spChg>
      </pc:sldChg>
      <pc:sldChg chg="modSp mod modNotesTx">
        <pc:chgData name="AMAN Hirohisa" userId="7897ce0a-6212-4313-99c9-22712d29ec23" providerId="ADAL" clId="{20A7CE30-848E-48AF-A804-430DFAADCEBC}" dt="2022-05-20T11:04:22.197" v="1150" actId="20577"/>
        <pc:sldMkLst>
          <pc:docMk/>
          <pc:sldMk cId="2805340225" sldId="1159"/>
        </pc:sldMkLst>
        <pc:spChg chg="mod">
          <ac:chgData name="AMAN Hirohisa" userId="7897ce0a-6212-4313-99c9-22712d29ec23" providerId="ADAL" clId="{20A7CE30-848E-48AF-A804-430DFAADCEBC}" dt="2022-05-20T11:03:25.103" v="927" actId="14100"/>
          <ac:spMkLst>
            <pc:docMk/>
            <pc:sldMk cId="2805340225" sldId="1159"/>
            <ac:spMk id="7" creationId="{C1CC9FB6-792D-46B6-9F3B-E3389F8BD2BE}"/>
          </ac:spMkLst>
        </pc:spChg>
      </pc:sldChg>
    </pc:docChg>
  </pc:docChgLst>
  <pc:docChgLst>
    <pc:chgData name="AMAN Hirohisa" userId="7897ce0a-6212-4313-99c9-22712d29ec23" providerId="ADAL" clId="{5DFC6E0D-A2FA-984B-9C84-00974A55AD80}"/>
    <pc:docChg chg="custSel modSld">
      <pc:chgData name="AMAN Hirohisa" userId="7897ce0a-6212-4313-99c9-22712d29ec23" providerId="ADAL" clId="{5DFC6E0D-A2FA-984B-9C84-00974A55AD80}" dt="2022-04-21T05:03:57.112" v="1556" actId="20577"/>
      <pc:docMkLst>
        <pc:docMk/>
      </pc:docMkLst>
      <pc:sldChg chg="modNotesTx">
        <pc:chgData name="AMAN Hirohisa" userId="7897ce0a-6212-4313-99c9-22712d29ec23" providerId="ADAL" clId="{5DFC6E0D-A2FA-984B-9C84-00974A55AD80}" dt="2022-04-21T04:46:45.626" v="22" actId="20577"/>
        <pc:sldMkLst>
          <pc:docMk/>
          <pc:sldMk cId="0" sldId="4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1F732AAB-11A4-4195-99B0-E290E54FF3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969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rtl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192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264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0148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0893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713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8208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4160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3969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248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0210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4608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4284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420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4056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6016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6684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6926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0766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4012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826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5773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l" rtl="0"/>
            <a:fld id="{6DEABFDA-893E-4986-9480-871E41258B35}" type="slidenum">
              <a:rPr lang="en-US" altLang="ja-JP"/>
              <a:pPr algn="l" rtl="0"/>
              <a:t>30</a:t>
            </a:fld>
            <a:endParaRPr lang="en-US" altLang="ja-JP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323474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919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9308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2818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3349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4285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7952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3042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7688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867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4304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734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41530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6764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vi-VN" b="0" i="0" dirty="0">
              <a:solidFill>
                <a:srgbClr val="767673"/>
              </a:solidFill>
              <a:effectLst/>
              <a:latin typeface="droid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9951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25395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31745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7770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69566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068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37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185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015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9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156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86287-74EC-4426-B0D1-986BC429455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36EC-90C3-4489-B46E-D14735A2A8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80641-CDB6-4543-A593-48FD34B2389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8B89-13B5-4AB5-8513-A2DA8DF8F7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3C53C-3ADE-4AAE-9ADD-B9D5BFE2DC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88EA2-A55B-496E-8E80-037511BE84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2108-6C11-4B90-87FA-A656E7AE22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0DB51-EC96-49FE-A0E2-B034D48231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E2BDD-7A4D-49A7-B957-1D4C6F966E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FAFA-EDA4-4ED2-8ABA-A3EE88F9E7F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D3947-6E0F-42DF-AFF7-E83B46CB99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F370C4B9-DA16-4D9D-A56C-800898C33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1FDF40E-3E66-459D-78CD-061D8BA55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 dirty="0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58700E-7509-A400-5254-183B807ED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956F94-3438-AF50-D27B-FEB95FFE84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[12] </a:t>
            </a:r>
            <a:r>
              <a:rPr lang="ja-JP" altLang="en-US" dirty="0">
                <a:ea typeface="HGPｺﾞｼｯｸE" pitchFamily="50" charset="-128"/>
              </a:rPr>
              <a:t>品質管理とメトリクス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DC870E4-043E-C8C9-ECB0-04C6E591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69" y="25726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[12] Software Quality Management </a:t>
            </a:r>
            <a:br>
              <a:rPr lang="en-US" altLang="ja-JP" sz="2800" kern="0" dirty="0">
                <a:ea typeface="HGPｺﾞｼｯｸE" pitchFamily="50" charset="-128"/>
              </a:rPr>
            </a:br>
            <a:r>
              <a:rPr lang="en-US" altLang="ja-JP" sz="2800" kern="0" dirty="0">
                <a:ea typeface="HGPｺﾞｼｯｸE" pitchFamily="50" charset="-128"/>
              </a:rPr>
              <a:t>         and Software Metrics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A797A0-1FBC-30E7-D1C5-C18071C7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70A8F6F6-7447-C2EE-31CE-4B6A2AF8FA00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41987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B035873-3BD7-44A2-97FA-E40EDAE95249}" type="slidenum">
              <a:rPr lang="en-US" altLang="ja-JP"/>
              <a:pPr algn="l" rtl="0"/>
              <a:t>10</a:t>
            </a:fld>
            <a:endParaRPr lang="en-US" altLang="ja-JP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pPr algn="l" rtl="0" eaLnBrk="1" hangingPunct="1"/>
            <a:r>
              <a:rPr lang="ja-JP" altLang="en-US" sz="3600" dirty="0">
                <a:ea typeface="HGPｺﾞｼｯｸE" pitchFamily="50" charset="-128"/>
              </a:rPr>
              <a:t>Classification of maintenance (1/3)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2600" b="1" dirty="0">
                <a:ea typeface="HGPｺﾞｼｯｸE" pitchFamily="50" charset="-128"/>
              </a:rPr>
              <a:t>A</a:t>
            </a:r>
            <a:r>
              <a:rPr lang="ja-JP" altLang="en-US" sz="2600" b="1" dirty="0">
                <a:ea typeface="HGPｺﾞｼｯｸE" pitchFamily="50" charset="-128"/>
              </a:rPr>
              <a:t>daptive maintenance</a:t>
            </a:r>
          </a:p>
          <a:p>
            <a:pPr eaLnBrk="1" hangingPunct="1">
              <a:buNone/>
            </a:pPr>
            <a:r>
              <a:rPr lang="ja-JP" altLang="en-US" sz="2400" dirty="0"/>
              <a:t>Modifications to existing software to e</a:t>
            </a:r>
            <a:r>
              <a:rPr lang="en-US" altLang="ja-JP" sz="2400" dirty="0" err="1"/>
              <a:t>nsure</a:t>
            </a:r>
            <a:r>
              <a:rPr lang="ja-JP" altLang="en-US" sz="2400" dirty="0"/>
              <a:t> continued use of the software product for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e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nvironmental changes</a:t>
            </a:r>
            <a:endParaRPr lang="ja-JP" altLang="en-US" sz="2600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600" dirty="0"/>
              <a:t>F</a:t>
            </a:r>
            <a:r>
              <a:rPr lang="ja-JP" altLang="en-US" sz="2600" dirty="0"/>
              <a:t>or example, </a:t>
            </a:r>
            <a:r>
              <a:rPr lang="ja-JP" altLang="en-US" sz="26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changes </a:t>
            </a:r>
            <a:r>
              <a:rPr lang="en-US" altLang="ja-JP" sz="26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in OS</a:t>
            </a:r>
            <a:r>
              <a:rPr lang="ja-JP" altLang="en-US" sz="26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, libraries, hardwar</a:t>
            </a:r>
            <a:r>
              <a:rPr lang="en-US" altLang="ja-JP" sz="26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e</a:t>
            </a:r>
            <a:r>
              <a:rPr lang="ja-JP" altLang="en-US" sz="26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, etc.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752600"/>
            <a:ext cx="4424362" cy="4267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ja-JP" altLang="en-US" sz="2600" b="1" dirty="0">
                <a:ea typeface="HGPｺﾞｼｯｸE" pitchFamily="50" charset="-128"/>
              </a:rPr>
              <a:t>Correctiv</a:t>
            </a:r>
            <a:r>
              <a:rPr lang="en-US" altLang="ja-JP" sz="2600" b="1" dirty="0">
                <a:ea typeface="HGPｺﾞｼｯｸE" pitchFamily="50" charset="-128"/>
              </a:rPr>
              <a:t>e</a:t>
            </a:r>
            <a:r>
              <a:rPr lang="ja-JP" altLang="en-US" sz="2600" b="1" dirty="0">
                <a:ea typeface="HGPｺﾞｼｯｸE" pitchFamily="50" charset="-128"/>
              </a:rPr>
              <a:t> maintenance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600" dirty="0"/>
              <a:t> </a:t>
            </a:r>
            <a:r>
              <a:rPr lang="en-US" altLang="ja-JP" sz="2600" dirty="0">
                <a:ea typeface="HGPｺﾞｼｯｸE" pitchFamily="50" charset="-128"/>
              </a:rPr>
              <a:t>Modifications to existing software to correct </a:t>
            </a:r>
            <a:r>
              <a:rPr lang="en-US" altLang="ja-JP" sz="2600" dirty="0">
                <a:solidFill>
                  <a:srgbClr val="FF0000"/>
                </a:solidFill>
                <a:ea typeface="HGPｺﾞｼｯｸE" pitchFamily="50" charset="-128"/>
              </a:rPr>
              <a:t>problems that occur after the start of operation</a:t>
            </a:r>
            <a:endParaRPr lang="ja-JP" altLang="en-US" sz="26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6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600" dirty="0"/>
              <a:t>                  </a:t>
            </a:r>
            <a:r>
              <a:rPr lang="ja-JP" altLang="en-US" sz="2600" dirty="0">
                <a:solidFill>
                  <a:srgbClr val="0000FF"/>
                </a:solidFill>
                <a:ea typeface="HGPｺﾞｼｯｸE" pitchFamily="50" charset="-128"/>
              </a:rPr>
              <a:t>Bug fixes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6477000" y="46482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 flipV="1">
            <a:off x="4419600" y="5027613"/>
            <a:ext cx="2057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029201" y="5410200"/>
            <a:ext cx="403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1800" dirty="0"/>
              <a:t>Difficult to support legacy systems (e.g. COBOL code)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0964717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43011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293F7-A263-4579-86DD-D7B174F653B1}" type="slidenum">
              <a:rPr lang="en-US" altLang="ja-JP"/>
              <a:pPr algn="l" rtl="0"/>
              <a:t>11</a:t>
            </a:fld>
            <a:endParaRPr lang="en-US" altLang="ja-JP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pPr algn="l" rtl="0" eaLnBrk="1" hangingPunct="1"/>
            <a:r>
              <a:rPr lang="ja-JP" altLang="en-US" sz="3600" dirty="0">
                <a:ea typeface="HGPｺﾞｼｯｸE" pitchFamily="50" charset="-128"/>
              </a:rPr>
              <a:t>Classification of maintenance (2/3)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2600" b="1" dirty="0">
                <a:ea typeface="HGPｺﾞｼｯｸE" pitchFamily="50" charset="-128"/>
              </a:rPr>
              <a:t>E</a:t>
            </a:r>
            <a:r>
              <a:rPr lang="ja-JP" altLang="en-US" sz="2600" b="1" dirty="0">
                <a:ea typeface="HGPｺﾞｼｯｸE" pitchFamily="50" charset="-128"/>
              </a:rPr>
              <a:t>mergency maintenanc</a:t>
            </a:r>
            <a:r>
              <a:rPr lang="ja-JP" altLang="en-US" sz="2600" b="1" dirty="0"/>
              <a:t>e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000" dirty="0"/>
              <a:t>A type of corrective maintenance, but </a:t>
            </a:r>
            <a:r>
              <a:rPr lang="en-US" altLang="ja-JP" sz="2000" dirty="0">
                <a:solidFill>
                  <a:srgbClr val="FF0000"/>
                </a:solidFill>
              </a:rPr>
              <a:t>temporary modification </a:t>
            </a:r>
            <a:r>
              <a:rPr lang="en-US" altLang="ja-JP" sz="2000" dirty="0"/>
              <a:t>of existing software that is performed </a:t>
            </a:r>
            <a:r>
              <a:rPr lang="en-US" altLang="ja-JP" sz="2000" dirty="0">
                <a:solidFill>
                  <a:srgbClr val="FF0000"/>
                </a:solidFill>
              </a:rPr>
              <a:t>unplanned </a:t>
            </a:r>
            <a:r>
              <a:rPr lang="en-US" altLang="ja-JP" sz="2000" dirty="0"/>
              <a:t>to ensure system operation</a:t>
            </a:r>
            <a:endParaRPr lang="ja-JP" altLang="en-US" sz="2000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200" dirty="0"/>
              <a:t>When a sudden trouble occurs, </a:t>
            </a:r>
            <a:r>
              <a:rPr lang="en-US" altLang="ja-JP" sz="2200" dirty="0">
                <a:solidFill>
                  <a:srgbClr val="FF0000"/>
                </a:solidFill>
              </a:rPr>
              <a:t>you have to get out of the situation </a:t>
            </a:r>
            <a:r>
              <a:rPr lang="en-US" altLang="ja-JP" sz="2200" dirty="0"/>
              <a:t>for now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752600"/>
            <a:ext cx="4271962" cy="4267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ja-JP" sz="2600" b="1" dirty="0">
                <a:ea typeface="HGPｺﾞｼｯｸE" pitchFamily="50" charset="-128"/>
              </a:rPr>
              <a:t>M</a:t>
            </a:r>
            <a:r>
              <a:rPr lang="ja-JP" altLang="en-US" sz="2600" b="1" dirty="0">
                <a:ea typeface="HGPｺﾞｼｯｸE" pitchFamily="50" charset="-128"/>
              </a:rPr>
              <a:t>aintenance </a:t>
            </a:r>
            <a:r>
              <a:rPr lang="en-US" altLang="ja-JP" sz="2600" b="1" dirty="0">
                <a:ea typeface="HGPｺﾞｼｯｸE" pitchFamily="50" charset="-128"/>
              </a:rPr>
              <a:t>enhancement</a:t>
            </a:r>
            <a:endParaRPr lang="ja-JP" altLang="en-US" sz="2600" b="1" dirty="0">
              <a:ea typeface="HGPｺﾞｼｯｸE" pitchFamily="50" charset="-128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 dirty="0"/>
              <a:t>Modifying existing software to meet </a:t>
            </a:r>
            <a:r>
              <a:rPr lang="en-US" altLang="ja-JP" sz="2600" dirty="0">
                <a:solidFill>
                  <a:srgbClr val="FF0000"/>
                </a:solidFill>
              </a:rPr>
              <a:t>new requirements </a:t>
            </a:r>
            <a:r>
              <a:rPr lang="en-US" altLang="ja-JP" sz="2600" dirty="0"/>
              <a:t>(including adding features)</a:t>
            </a:r>
            <a:endParaRPr lang="ja-JP" altLang="en-US" sz="26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600" dirty="0"/>
              <a:t> </a:t>
            </a:r>
            <a:r>
              <a:rPr lang="en-US" altLang="ja-JP" sz="2600" dirty="0"/>
              <a:t>Improvements such as adding </a:t>
            </a:r>
            <a:r>
              <a:rPr lang="en-US" altLang="ja-JP" sz="2600" dirty="0">
                <a:solidFill>
                  <a:srgbClr val="0000FF"/>
                </a:solidFill>
                <a:ea typeface="HGPｺﾞｼｯｸE" pitchFamily="50" charset="-128"/>
              </a:rPr>
              <a:t>n</a:t>
            </a:r>
            <a:r>
              <a:rPr lang="ja-JP" altLang="en-US" sz="2600" dirty="0">
                <a:solidFill>
                  <a:srgbClr val="0000FF"/>
                </a:solidFill>
                <a:ea typeface="HGPｺﾞｼｯｸE" pitchFamily="50" charset="-128"/>
              </a:rPr>
              <a:t>ew function</a:t>
            </a:r>
            <a:r>
              <a:rPr lang="en-US" altLang="ja-JP" sz="2600" dirty="0">
                <a:solidFill>
                  <a:srgbClr val="0000FF"/>
                </a:solidFill>
                <a:ea typeface="HGPｺﾞｼｯｸE" pitchFamily="50" charset="-128"/>
              </a:rPr>
              <a:t>s</a:t>
            </a:r>
            <a:r>
              <a:rPr lang="en-US" altLang="ja-JP" sz="2600" dirty="0"/>
              <a:t> </a:t>
            </a:r>
            <a:r>
              <a:rPr lang="ja-JP" altLang="en-US" sz="2600" dirty="0"/>
              <a:t>or </a:t>
            </a:r>
            <a:r>
              <a:rPr lang="en-US" altLang="ja-JP" sz="2600" dirty="0">
                <a:solidFill>
                  <a:srgbClr val="0000FF"/>
                </a:solidFill>
                <a:ea typeface="HGPｺﾞｼｯｸE" pitchFamily="50" charset="-128"/>
              </a:rPr>
              <a:t>c</a:t>
            </a:r>
            <a:r>
              <a:rPr lang="ja-JP" altLang="en-US" sz="2600" dirty="0">
                <a:solidFill>
                  <a:srgbClr val="0000FF"/>
                </a:solidFill>
                <a:ea typeface="HGPｺﾞｼｯｸE" pitchFamily="50" charset="-128"/>
              </a:rPr>
              <a:t>onsolida</a:t>
            </a:r>
            <a:r>
              <a:rPr lang="en-US" altLang="ja-JP" sz="2600" dirty="0">
                <a:solidFill>
                  <a:srgbClr val="0000FF"/>
                </a:solidFill>
                <a:ea typeface="HGPｺﾞｼｯｸE" pitchFamily="50" charset="-128"/>
              </a:rPr>
              <a:t>ting</a:t>
            </a:r>
            <a:r>
              <a:rPr lang="ja-JP" altLang="en-US" sz="2600" dirty="0">
                <a:solidFill>
                  <a:srgbClr val="0000FF"/>
                </a:solidFill>
                <a:ea typeface="HGPｺﾞｼｯｸE" pitchFamily="50" charset="-128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22718216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フッター プレースホル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44035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C22076-CF8A-4FFD-9E20-7E07125146AD}" type="slidenum">
              <a:rPr lang="en-US" altLang="ja-JP"/>
              <a:pPr algn="l" rtl="0"/>
              <a:t>12</a:t>
            </a:fld>
            <a:endParaRPr lang="en-US" altLang="ja-JP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/>
          <a:lstStyle/>
          <a:p>
            <a:pPr algn="l" rtl="0" eaLnBrk="1" hangingPunct="1"/>
            <a:r>
              <a:rPr lang="ja-JP" altLang="en-US" sz="3600" dirty="0">
                <a:ea typeface="HGPｺﾞｼｯｸE" pitchFamily="50" charset="-128"/>
              </a:rPr>
              <a:t>Classification of maintenance (3/3)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2600" b="1" dirty="0">
                <a:ea typeface="HGPｺﾞｼｯｸE" pitchFamily="50" charset="-128"/>
              </a:rPr>
              <a:t>Perfective</a:t>
            </a:r>
            <a:r>
              <a:rPr lang="ja-JP" altLang="en-US" sz="2600" b="1" dirty="0">
                <a:ea typeface="HGPｺﾞｼｯｸE" pitchFamily="50" charset="-128"/>
              </a:rPr>
              <a:t> maintenance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sz="2600" dirty="0"/>
              <a:t> </a:t>
            </a:r>
            <a:r>
              <a:rPr lang="en-US" altLang="ja-JP" sz="2400" dirty="0">
                <a:ea typeface="HGPｺﾞｼｯｸE" pitchFamily="50" charset="-128"/>
              </a:rPr>
              <a:t>Modifications to existing software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for the future, although no problems have occurred</a:t>
            </a:r>
            <a:endParaRPr lang="ja-JP" altLang="en-US" sz="2400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sz="2400" dirty="0"/>
              <a:t>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Make it easy to change, improve performance, </a:t>
            </a:r>
            <a:r>
              <a:rPr lang="en-US" altLang="ja-JP" sz="2400" dirty="0" err="1">
                <a:solidFill>
                  <a:srgbClr val="0000FF"/>
                </a:solidFill>
                <a:ea typeface="HGPｺﾞｼｯｸE" pitchFamily="50" charset="-128"/>
              </a:rPr>
              <a:t>etc</a:t>
            </a:r>
            <a:endParaRPr lang="en-US" altLang="ja-JP" sz="2400" dirty="0">
              <a:solidFill>
                <a:srgbClr val="0000FF"/>
              </a:solidFill>
              <a:ea typeface="HGPｺﾞｼｯｸE" pitchFamily="50" charset="-128"/>
            </a:endParaRP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752600"/>
            <a:ext cx="4119562" cy="4267200"/>
          </a:xfrm>
        </p:spPr>
        <p:txBody>
          <a:bodyPr/>
          <a:lstStyle/>
          <a:p>
            <a:pPr algn="l" rtl="0" eaLnBrk="1" hangingPunct="1"/>
            <a:r>
              <a:rPr lang="ja-JP" altLang="en-US" sz="2600" b="1" dirty="0">
                <a:ea typeface="HGPｺﾞｼｯｸE" pitchFamily="50" charset="-128"/>
              </a:rPr>
              <a:t>Preventive maintenance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sz="2600" dirty="0"/>
              <a:t> </a:t>
            </a:r>
            <a:r>
              <a:rPr lang="en-US" altLang="ja-JP" sz="2400" dirty="0">
                <a:ea typeface="HGPｺﾞｼｯｸE" pitchFamily="50" charset="-128"/>
              </a:rPr>
              <a:t>Modifying existing software to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discover and correct problems before they become problems</a:t>
            </a:r>
            <a:endParaRPr lang="ja-JP" altLang="en-US" sz="2400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sz="2400" dirty="0"/>
              <a:t>Instead of dealing with </a:t>
            </a:r>
            <a:r>
              <a:rPr lang="en-US" altLang="ja-JP" sz="2400" dirty="0"/>
              <a:t>problems </a:t>
            </a:r>
            <a:r>
              <a:rPr lang="ja-JP" altLang="en-US" sz="2400" dirty="0"/>
              <a:t>after they occur,</a:t>
            </a:r>
            <a:r>
              <a:rPr lang="en-US" altLang="ja-JP" sz="2400" dirty="0"/>
              <a:t> try to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prevent </a:t>
            </a:r>
            <a:r>
              <a:rPr lang="en-US" altLang="ja-JP" sz="2400" dirty="0"/>
              <a:t>them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6661756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1229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DA69A9-E862-4696-AE05-1DBD3A310672}" type="slidenum">
              <a:rPr lang="en-US" altLang="ja-JP" smtClean="0"/>
              <a:pPr algn="l" rtl="0"/>
              <a:t>13</a:t>
            </a:fld>
            <a:endParaRPr lang="en-US" altLang="ja-JP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200" dirty="0"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lang="ja-JP" altLang="en-US" sz="3200" dirty="0">
                <a:latin typeface="HGPｺﾞｼｯｸE" pitchFamily="50" charset="-128"/>
                <a:ea typeface="HGPｺﾞｼｯｸE" pitchFamily="50" charset="-128"/>
              </a:rPr>
              <a:t>Exercise 1</a:t>
            </a:r>
            <a:r>
              <a:rPr lang="en-US" altLang="ja-JP" sz="3200" dirty="0">
                <a:latin typeface="HGPｺﾞｼｯｸE" pitchFamily="50" charset="-128"/>
                <a:ea typeface="HGPｺﾞｼｯｸE" pitchFamily="50" charset="-128"/>
              </a:rPr>
              <a:t>] </a:t>
            </a:r>
            <a:r>
              <a:rPr lang="ja-JP" altLang="en-US" sz="3200" dirty="0">
                <a:latin typeface="HGPｺﾞｼｯｸE" pitchFamily="50" charset="-128"/>
                <a:ea typeface="HGPｺﾞｼｯｸE" pitchFamily="50" charset="-128"/>
              </a:rPr>
              <a:t>Corrective and preventive maintenance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/>
              <a:t>Both corrective maintenance and preventive maintenance involve fixing problems in software</a:t>
            </a:r>
            <a:r>
              <a:rPr lang="ja-JP" altLang="en-US" dirty="0"/>
              <a:t>.</a:t>
            </a:r>
            <a:endParaRPr lang="en-US" altLang="ja-JP" dirty="0"/>
          </a:p>
          <a:p>
            <a:pPr algn="l" rtl="0" eaLnBrk="1" hangingPunct="1"/>
            <a:endParaRPr lang="en-US" altLang="ja-JP" dirty="0"/>
          </a:p>
          <a:p>
            <a:pPr algn="l" rtl="0" eaLnBrk="1" hangingPunct="1"/>
            <a:r>
              <a:rPr lang="en-US" altLang="ja-JP" dirty="0"/>
              <a:t>E</a:t>
            </a:r>
            <a:r>
              <a:rPr lang="ja-JP" altLang="en-US" dirty="0"/>
              <a:t>xplain the difference between the two</a:t>
            </a:r>
            <a:r>
              <a:rPr lang="en-US" altLang="ja-JP" dirty="0"/>
              <a:t>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193615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1229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8DA69A9-E862-4696-AE05-1DBD3A310672}" type="slidenum">
              <a:rPr lang="en-US" altLang="ja-JP" smtClean="0"/>
              <a:pPr algn="l" rtl="0"/>
              <a:t>14</a:t>
            </a:fld>
            <a:endParaRPr lang="en-US" altLang="ja-JP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200" dirty="0"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lang="ja-JP" altLang="en-US" sz="3200" dirty="0">
                <a:latin typeface="HGPｺﾞｼｯｸE" pitchFamily="50" charset="-128"/>
                <a:ea typeface="HGPｺﾞｼｯｸE" pitchFamily="50" charset="-128"/>
              </a:rPr>
              <a:t>Exercise 1</a:t>
            </a:r>
            <a:r>
              <a:rPr lang="en-US" altLang="ja-JP" sz="3200" dirty="0">
                <a:latin typeface="HGPｺﾞｼｯｸE" pitchFamily="50" charset="-128"/>
                <a:ea typeface="HGPｺﾞｼｯｸE" pitchFamily="50" charset="-128"/>
              </a:rPr>
              <a:t>] </a:t>
            </a:r>
            <a:r>
              <a:rPr lang="ja-JP" altLang="en-US" sz="3200" dirty="0">
                <a:latin typeface="HGPｺﾞｼｯｸE" pitchFamily="50" charset="-128"/>
                <a:ea typeface="HGPｺﾞｼｯｸE" pitchFamily="50" charset="-128"/>
              </a:rPr>
              <a:t>Corrective and preventive maintenance (Sample answer)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2800" dirty="0"/>
              <a:t>Corrective maintenance is fixing problems that have occurred in the software.</a:t>
            </a:r>
            <a:endParaRPr lang="en-US" altLang="ja-JP" sz="2800" dirty="0"/>
          </a:p>
          <a:p>
            <a:pPr algn="l" rtl="0" eaLnBrk="1" hangingPunct="1"/>
            <a:r>
              <a:rPr lang="ja-JP" altLang="en-US" sz="2800" dirty="0"/>
              <a:t>Preventive maintenance, on the other hand, is a fix before the problem becomes apparent.</a:t>
            </a:r>
            <a:endParaRPr lang="en-US" altLang="ja-JP" sz="2800" dirty="0"/>
          </a:p>
          <a:p>
            <a:pPr algn="l" rtl="0" eaLnBrk="1" hangingPunct="1"/>
            <a:r>
              <a:rPr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Corrective maintenance </a:t>
            </a: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is to </a:t>
            </a:r>
            <a:r>
              <a:rPr lang="en-US" altLang="ja-JP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</a:t>
            </a:r>
            <a:r>
              <a:rPr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eal with </a:t>
            </a:r>
            <a:r>
              <a:rPr lang="en-US" altLang="ja-JP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problems</a:t>
            </a:r>
            <a:r>
              <a:rPr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after it surface </a:t>
            </a:r>
            <a:r>
              <a:rPr lang="ja-JP" altLang="en-US" sz="2800" dirty="0"/>
              <a:t>and </a:t>
            </a:r>
            <a:r>
              <a:rPr lang="ja-JP" altLang="en-US" sz="2800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Preventive maintenance </a:t>
            </a:r>
            <a:r>
              <a:rPr lang="ja-JP" altLang="en-US" sz="2800" dirty="0"/>
              <a:t>is </a:t>
            </a:r>
            <a:r>
              <a:rPr lang="en-US" altLang="ja-JP" sz="2800" dirty="0"/>
              <a:t>to</a:t>
            </a:r>
            <a:r>
              <a:rPr lang="ja-JP" altLang="en-US" sz="2800" dirty="0"/>
              <a:t> </a:t>
            </a:r>
            <a:r>
              <a:rPr lang="en-US" altLang="ja-JP" sz="2800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</a:t>
            </a:r>
            <a:r>
              <a:rPr lang="ja-JP" altLang="en-US" sz="2800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eal with </a:t>
            </a:r>
            <a:r>
              <a:rPr lang="en-US" altLang="ja-JP" sz="2800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problems</a:t>
            </a:r>
            <a:r>
              <a:rPr lang="ja-JP" altLang="en-US" sz="2800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before it surface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933102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4505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C32BB7F-A8A3-4981-B1CC-2B79D5D6C741}" type="slidenum">
              <a:rPr lang="en-US" altLang="ja-JP"/>
              <a:pPr algn="l" rtl="0"/>
              <a:t>15</a:t>
            </a:fld>
            <a:endParaRPr lang="en-US" altLang="ja-JP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264525" cy="1216025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Tests required for maintenance </a:t>
            </a:r>
            <a:r>
              <a:rPr lang="ja-JP" altLang="en-US" dirty="0">
                <a:ea typeface="HGPｺﾞｼｯｸE" pitchFamily="50" charset="-128"/>
              </a:rPr>
              <a:t>: Regression Test</a:t>
            </a:r>
            <a:r>
              <a:rPr lang="en-US" altLang="ja-JP" dirty="0" err="1">
                <a:ea typeface="HGPｺﾞｼｯｸE" pitchFamily="50" charset="-128"/>
              </a:rPr>
              <a:t>ing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2800" dirty="0"/>
              <a:t>In</a:t>
            </a:r>
            <a:r>
              <a:rPr lang="ja-JP" altLang="en-US" sz="2800" dirty="0"/>
              <a:t> maintenance work</a:t>
            </a:r>
            <a:r>
              <a:rPr lang="en-US" altLang="ja-JP" sz="2800" dirty="0"/>
              <a:t>,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 another bug </a:t>
            </a: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may be created 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at the same time </a:t>
            </a: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as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the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 fix </a:t>
            </a: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is made</a:t>
            </a:r>
            <a:endParaRPr lang="ja-JP" altLang="en-US" sz="2800" dirty="0"/>
          </a:p>
          <a:p>
            <a:pPr algn="l" rtl="0" eaLnBrk="1" hangingPunct="1"/>
            <a:r>
              <a:rPr lang="en-US" altLang="ja-JP" sz="2800" dirty="0"/>
              <a:t>It is important to </a:t>
            </a:r>
            <a:r>
              <a:rPr lang="en-US" altLang="ja-JP" sz="2800" dirty="0">
                <a:solidFill>
                  <a:srgbClr val="0000FF"/>
                </a:solidFill>
              </a:rPr>
              <a:t>retest </a:t>
            </a:r>
            <a:r>
              <a:rPr lang="en-US" altLang="ja-JP" sz="2800" dirty="0"/>
              <a:t>not only the </a:t>
            </a:r>
            <a:r>
              <a:rPr lang="en-US" altLang="ja-JP" sz="2800" dirty="0">
                <a:solidFill>
                  <a:srgbClr val="0000FF"/>
                </a:solidFill>
              </a:rPr>
              <a:t>modified module </a:t>
            </a:r>
            <a:r>
              <a:rPr lang="en-US" altLang="ja-JP" sz="2800" dirty="0"/>
              <a:t>but also the </a:t>
            </a:r>
            <a:r>
              <a:rPr lang="en-US" altLang="ja-JP" sz="2800" dirty="0">
                <a:solidFill>
                  <a:srgbClr val="0000FF"/>
                </a:solidFill>
              </a:rPr>
              <a:t>related modules</a:t>
            </a:r>
            <a:r>
              <a:rPr lang="en-US" altLang="ja-JP" sz="2800" dirty="0"/>
              <a:t>: this is called </a:t>
            </a:r>
            <a:r>
              <a:rPr lang="en-US" altLang="ja-JP" sz="2800" dirty="0">
                <a:solidFill>
                  <a:srgbClr val="FF0000"/>
                </a:solidFill>
              </a:rPr>
              <a:t>regression testing</a:t>
            </a:r>
            <a:r>
              <a:rPr lang="en-US" altLang="ja-JP" sz="2800" dirty="0"/>
              <a:t>.</a:t>
            </a:r>
            <a:endParaRPr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1143000" y="4634826"/>
            <a:ext cx="72548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altLang="ja-JP" sz="2200" dirty="0">
                <a:latin typeface="HGPｺﾞｼｯｸE" pitchFamily="50" charset="-128"/>
                <a:ea typeface="HGPｺﾞｼｯｸE" pitchFamily="50" charset="-128"/>
              </a:rPr>
              <a:t>Changing just one line of code can cause the system to crash or stop. Regression testing is extremely important.</a:t>
            </a:r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536575" y="5512713"/>
            <a:ext cx="56387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2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It's helpful to keep a record of your tests</a:t>
            </a:r>
          </a:p>
        </p:txBody>
      </p:sp>
    </p:spTree>
    <p:extLst>
      <p:ext uri="{BB962C8B-B14F-4D97-AF65-F5344CB8AC3E}">
        <p14:creationId xmlns:p14="http://schemas.microsoft.com/office/powerpoint/2010/main" val="1062667084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171B5-C683-4ADC-8ADB-B4B95E9A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Back to the topic of quality control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0AFAF6-9016-493A-A756-521D3481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294E31-AC24-46AF-A9B7-E843522E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D853C53C-3ADE-4AAE-9ADD-B9D5BFE2DC6C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7355861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Total Quality Control: TQC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/>
            <a:r>
              <a:rPr lang="en-US" altLang="ja-JP" sz="2800" dirty="0"/>
              <a:t>Efficiently implement quality control n</a:t>
            </a:r>
            <a:r>
              <a:rPr lang="ja-JP" altLang="en-US" sz="2800" dirty="0"/>
              <a:t>ot at the individual level, but at the manager</a:t>
            </a:r>
            <a:r>
              <a:rPr lang="en-US" altLang="ja-JP" sz="2800" dirty="0"/>
              <a:t>s </a:t>
            </a:r>
            <a:r>
              <a:rPr lang="ja-JP" altLang="en-US" sz="2800" dirty="0"/>
              <a:t>/ leader</a:t>
            </a:r>
            <a:r>
              <a:rPr lang="en-US" altLang="ja-JP" sz="2800" dirty="0"/>
              <a:t>s</a:t>
            </a:r>
            <a:r>
              <a:rPr lang="ja-JP" altLang="en-US" sz="2800" dirty="0"/>
              <a:t> level</a:t>
            </a:r>
            <a:r>
              <a:rPr lang="en-US" altLang="ja-JP" sz="2800" dirty="0"/>
              <a:t>, with the </a:t>
            </a:r>
            <a:r>
              <a:rPr lang="en-US" altLang="ja-JP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</a:t>
            </a:r>
            <a:r>
              <a:rPr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articipation and cooperation of all companies and organizations</a:t>
            </a:r>
            <a:endParaRPr lang="en-US" altLang="ja-JP" sz="2800" dirty="0"/>
          </a:p>
          <a:p>
            <a:pPr marL="0" indent="0" algn="l" rtl="0">
              <a:buNone/>
            </a:pPr>
            <a:endParaRPr lang="en-US" altLang="ja-JP" sz="2800" dirty="0"/>
          </a:p>
          <a:p>
            <a:pPr algn="l" rtl="0"/>
            <a:endParaRPr kumimoji="1" lang="en-US" altLang="ja-JP" sz="1400" dirty="0"/>
          </a:p>
          <a:p>
            <a:pPr algn="l" rtl="0"/>
            <a:r>
              <a:rPr kumimoji="1" lang="en-US" altLang="ja-JP" sz="2800" dirty="0"/>
              <a:t>TQC </a:t>
            </a:r>
            <a:r>
              <a:rPr kumimoji="1" lang="ja-JP" altLang="en-US" sz="2800" dirty="0"/>
              <a:t>is the norm </a:t>
            </a:r>
            <a:r>
              <a:rPr lang="en-US" altLang="ja-JP" sz="2800" dirty="0"/>
              <a:t>for m</a:t>
            </a:r>
            <a:r>
              <a:rPr kumimoji="1" lang="ja-JP" altLang="en-US" sz="2800" dirty="0"/>
              <a:t>any Japanese companies</a:t>
            </a:r>
            <a:endParaRPr kumimoji="1" lang="en-US" altLang="ja-JP" sz="2800" dirty="0"/>
          </a:p>
          <a:p>
            <a:pPr algn="l" rtl="0"/>
            <a:r>
              <a:rPr kumimoji="1" lang="ja-JP" altLang="en-US" sz="2800" dirty="0"/>
              <a:t>One of the reasons why Japanese products </a:t>
            </a:r>
            <a:r>
              <a:rPr kumimoji="1" lang="en-US" altLang="ja-JP" sz="2800" dirty="0"/>
              <a:t>are praised for their high quality</a:t>
            </a:r>
            <a:endParaRPr kumimoji="1" lang="ja-JP" altLang="en-US" sz="2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9225CCF1-00ED-4645-B5C2-526D4CCEAEFC}" type="slidenum">
              <a:rPr lang="en-US" altLang="ja-JP" smtClean="0"/>
              <a:pPr algn="l" rtl="0"/>
              <a:t>17</a:t>
            </a:fld>
            <a:endParaRPr lang="en-US" altLang="ja-JP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6800" y="3635514"/>
            <a:ext cx="7162800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000" dirty="0"/>
              <a:t>TQC will not work if the person at the top does not properly understand and practice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1371782273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EC64B-628F-46C6-A3C5-914E64D0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Characteristics of TQC activities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 Japan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37E0CE-961C-487C-A88B-75FFB7C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Priority management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pstream management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revent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ion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recurrence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Understand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ing facts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from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data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Standardization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PDCA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cycle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555A89-5FE2-4F1F-A728-C83F8B52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D5B596-141A-42EF-A46C-C0FAE77F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047766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C794B-2E2C-4A8B-966F-1C614BEE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(1) Priority management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09182C-7E99-49BE-B542-8701C04F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Select items that are expected to have a </a:t>
            </a:r>
            <a:r>
              <a:rPr lang="en-US" altLang="ja-JP" dirty="0">
                <a:solidFill>
                  <a:srgbClr val="0000FF"/>
                </a:solidFill>
              </a:rPr>
              <a:t>significant improvement </a:t>
            </a:r>
            <a:r>
              <a:rPr lang="en-US" altLang="ja-JP" dirty="0"/>
              <a:t>effect on problems that occur on-site.</a:t>
            </a:r>
          </a:p>
          <a:p>
            <a:pPr lvl="1" algn="l" rtl="0"/>
            <a:r>
              <a:rPr lang="en-US" altLang="ja-JP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</a:t>
            </a:r>
            <a:r>
              <a:rPr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ocused management</a:t>
            </a:r>
            <a:endParaRPr lang="en-US" altLang="ja-JP" sz="2800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1" algn="l" rtl="0"/>
            <a:r>
              <a:rPr lang="en-US" altLang="ja-JP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</a:t>
            </a:r>
            <a:r>
              <a:rPr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rioritization</a:t>
            </a:r>
            <a:endParaRPr lang="en-US" altLang="ja-JP" dirty="0"/>
          </a:p>
          <a:p>
            <a:pPr lvl="1" algn="l" rtl="0"/>
            <a:r>
              <a:rPr lang="ja-JP" altLang="en-US" dirty="0"/>
              <a:t>Main evaluation criteria: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quality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，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cost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，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livery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QCD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Q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uality,</a:t>
            </a:r>
            <a:r>
              <a:rPr lang="ja-JP" altLang="en-US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ost,</a:t>
            </a:r>
            <a:r>
              <a:rPr lang="ja-JP" altLang="en-US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elivery)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67035E-674F-4F4E-9742-231C013D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9C16B2-767E-4D4A-B4AE-9CA3C391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9113240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AA542-53F7-45C3-86EC-F8A793C4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Q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uality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oncept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82BA0-6A1E-4448-95EB-A103A77A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l" rtl="0"/>
            <a:r>
              <a:rPr lang="ja-JP" altLang="en-US" dirty="0"/>
              <a:t>What is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quality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?</a:t>
            </a:r>
            <a:endParaRPr lang="en-US" altLang="ja-JP" dirty="0"/>
          </a:p>
          <a:p>
            <a:pPr algn="l" rtl="0"/>
            <a:endParaRPr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lvl="1" algn="l" rtl="0"/>
            <a:r>
              <a:rPr lang="ja-JP" altLang="en-US" dirty="0"/>
              <a:t>Products and services have “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things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to be met</a:t>
            </a:r>
            <a:r>
              <a:rPr lang="ja-JP" altLang="en-US" dirty="0"/>
              <a:t>” or “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things to be e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xpect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ed:</a:t>
            </a:r>
          </a:p>
          <a:p>
            <a:pPr marL="471487" lvl="1" indent="0" algn="l" rtl="0">
              <a:buNone/>
            </a:pP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</a:t>
            </a:r>
            <a:r>
              <a:rPr lang="en-US" altLang="ja-JP" dirty="0"/>
              <a:t>How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satisf</a:t>
            </a:r>
            <a:r>
              <a:rPr lang="en-US" altLang="ja-JP" dirty="0" err="1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ied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they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are</a:t>
            </a:r>
          </a:p>
          <a:p>
            <a:pPr lvl="1" algn="l" rtl="0"/>
            <a:endParaRPr lang="en-US" altLang="ja-JP" sz="1800" dirty="0"/>
          </a:p>
          <a:p>
            <a:pPr lvl="1" algn="l" rtl="0"/>
            <a:r>
              <a:rPr lang="ja-JP" altLang="en-US" dirty="0"/>
              <a:t>In addition, although it is not specified, it also includes items that are "obvious"</a:t>
            </a:r>
            <a:endParaRPr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46D1EE-A0ED-43CB-8748-21B9523D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 dirty="0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3B7C8F-5047-4096-81C4-DD47B2D6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7F32C6-7145-44A5-A061-206286FB7F93}"/>
              </a:ext>
            </a:extLst>
          </p:cNvPr>
          <p:cNvSpPr txBox="1"/>
          <p:nvPr/>
        </p:nvSpPr>
        <p:spPr>
          <a:xfrm>
            <a:off x="990600" y="2362200"/>
            <a:ext cx="75438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extent to which the product or service meets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89123725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85D43-7AA3-4492-AAF4-EA9803DE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(2) Upstream management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44012-93EB-48F3-89C6-13CFE440C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662862" cy="4267200"/>
          </a:xfrm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Identify and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solve the source (most upstream)</a:t>
            </a:r>
            <a:r>
              <a:rPr lang="ja-JP" altLang="en-US" dirty="0"/>
              <a:t> of the problem</a:t>
            </a:r>
            <a:endParaRPr lang="en-US" altLang="ja-JP" dirty="0"/>
          </a:p>
          <a:p>
            <a:pPr algn="l" rtl="0"/>
            <a:r>
              <a:rPr lang="en-US" altLang="ja-JP" dirty="0"/>
              <a:t>No impact on subsequent processes</a:t>
            </a:r>
          </a:p>
          <a:p>
            <a:pPr algn="l" rtl="0"/>
            <a:endParaRPr lang="en-US" altLang="ja-JP" dirty="0"/>
          </a:p>
          <a:p>
            <a:pPr lvl="1" algn="l" rtl="0"/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Root c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ause analysis </a:t>
            </a:r>
            <a:r>
              <a:rPr lang="ja-JP" altLang="en-US" dirty="0"/>
              <a:t>is essential</a:t>
            </a:r>
            <a:endParaRPr lang="en-US" altLang="ja-JP" dirty="0"/>
          </a:p>
          <a:p>
            <a:pPr lvl="1"/>
            <a:r>
              <a:rPr lang="ja-JP" altLang="en-US" dirty="0"/>
              <a:t>In some cases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it may be necessary to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review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s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ystem </a:t>
            </a:r>
            <a:r>
              <a:rPr lang="ja-JP" altLang="en-US" dirty="0"/>
              <a:t>or </a:t>
            </a:r>
            <a:r>
              <a:rPr lang="en-US" altLang="ja-JP" dirty="0">
                <a:solidFill>
                  <a:srgbClr val="0000FF"/>
                </a:solidFill>
              </a:rPr>
              <a:t>make </a:t>
            </a:r>
            <a:r>
              <a:rPr lang="ja-JP" altLang="en-US" dirty="0">
                <a:solidFill>
                  <a:srgbClr val="0000FF"/>
                </a:solidFill>
              </a:rPr>
              <a:t>new</a:t>
            </a:r>
            <a:r>
              <a:rPr lang="ja-JP" altLang="en-US" dirty="0"/>
              <a:t>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investment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765701-8B10-4A48-88D8-BB811CE7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B3D503-C0AB-4702-8DC3-8480683E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0153369"/>
      </p:ext>
    </p:extLst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88538-3010-40B8-B35A-4B0FF6B1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(3)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revention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of 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ecurrence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F7D092-FC55-4568-AEF0-8A11FB2B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Learn lessons from past problems</a:t>
            </a:r>
            <a:endParaRPr lang="en-US" altLang="ja-JP" dirty="0"/>
          </a:p>
          <a:p>
            <a:pPr algn="l" rtl="0"/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 f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undamental measures to prevent recurrence</a:t>
            </a:r>
            <a:endParaRPr lang="en-US" altLang="ja-JP" dirty="0"/>
          </a:p>
          <a:p>
            <a:pPr algn="l" rtl="0"/>
            <a:endParaRPr lang="en-US" altLang="ja-JP" dirty="0"/>
          </a:p>
          <a:p>
            <a:pPr lvl="1"/>
            <a:r>
              <a:rPr lang="en-US" altLang="ja-JP" dirty="0"/>
              <a:t>N</a:t>
            </a:r>
            <a:r>
              <a:rPr lang="ja-JP" altLang="en-US" dirty="0"/>
              <a:t>eed to be objectively analyzed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why the problem happened</a:t>
            </a:r>
            <a:endParaRPr lang="en-US" altLang="ja-JP" dirty="0"/>
          </a:p>
          <a:p>
            <a:pPr lvl="1" algn="l" rtl="0"/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Information sharing </a:t>
            </a:r>
            <a:r>
              <a:rPr lang="ja-JP" altLang="en-US" dirty="0"/>
              <a:t>and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check</a:t>
            </a:r>
            <a:r>
              <a:rPr lang="en-US" altLang="ja-JP" dirty="0" err="1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ing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system </a:t>
            </a:r>
            <a:r>
              <a:rPr lang="ja-JP" altLang="en-US" dirty="0"/>
              <a:t>a</a:t>
            </a:r>
            <a:r>
              <a:rPr lang="en-US" altLang="ja-JP" dirty="0"/>
              <a:t>re a</a:t>
            </a:r>
            <a:r>
              <a:rPr lang="ja-JP" altLang="en-US" dirty="0"/>
              <a:t>lso ne</a:t>
            </a:r>
            <a:r>
              <a:rPr lang="en-US" altLang="ja-JP" dirty="0" err="1"/>
              <a:t>cessary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F95464-2225-42F9-89A0-29930DC4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6402DB-807D-4464-8EC0-39026446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8448813"/>
      </p:ext>
    </p:extLst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0ACAB-0B0F-42E3-B48F-4083B842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(4)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Understanding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facts from data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126B90-655C-489C-AC37-DB0A43CD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/>
              <a:t> concept </a:t>
            </a:r>
            <a:r>
              <a:rPr lang="en-US" altLang="ja-JP" dirty="0"/>
              <a:t>c</a:t>
            </a:r>
            <a:r>
              <a:rPr lang="ja-JP" altLang="en-US" dirty="0"/>
              <a:t>ommonly called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visualization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igitiz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dirty="0"/>
              <a:t>what is actually happening</a:t>
            </a:r>
            <a:r>
              <a:rPr lang="en-US" altLang="ja-JP" dirty="0"/>
              <a:t>, </a:t>
            </a:r>
            <a:r>
              <a:rPr lang="ja-JP" altLang="en-US" dirty="0"/>
              <a:t>and </a:t>
            </a:r>
            <a:r>
              <a:rPr lang="en-US" altLang="ja-JP" dirty="0"/>
              <a:t>process problems by judging them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logically, objectively, statistically</a:t>
            </a:r>
            <a:endParaRPr lang="en-US" altLang="ja-JP" dirty="0"/>
          </a:p>
          <a:p>
            <a:pPr algn="l" rtl="0"/>
            <a:endParaRPr lang="en-US" altLang="ja-JP" dirty="0"/>
          </a:p>
          <a:p>
            <a:pPr lvl="1" algn="l" rtl="0"/>
            <a:r>
              <a:rPr lang="en-US" altLang="ja-JP" dirty="0"/>
              <a:t>T</a:t>
            </a:r>
            <a:r>
              <a:rPr lang="ja-JP" altLang="en-US" dirty="0"/>
              <a:t>he contrast is </a:t>
            </a:r>
            <a:r>
              <a:rPr lang="en-US" altLang="ja-JP" dirty="0"/>
              <a:t>KKD </a:t>
            </a:r>
            <a:r>
              <a:rPr lang="ja-JP" altLang="en-US" dirty="0"/>
              <a:t>(experience, intuition, courage)</a:t>
            </a:r>
            <a:endParaRPr lang="en-US" altLang="ja-JP" dirty="0"/>
          </a:p>
          <a:p>
            <a:pPr marL="909637" lvl="2" indent="0" algn="l" rtl="0">
              <a:buNone/>
            </a:pPr>
            <a:r>
              <a:rPr lang="ja-JP" altLang="en-US" dirty="0"/>
              <a:t>"I'm not sure, but this is working", "I think it's probably fine", "It'll work out"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06379A-1A37-4243-83F6-D1021BDC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F1A96F-C972-4A9D-9AC0-11535F69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1058515"/>
      </p:ext>
    </p:extLst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699C9-1766-48C2-B134-66B6A1F1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(5) Standardization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8F5CF-C5CC-4E7D-AC33-D8A7B475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Set a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standard</a:t>
            </a:r>
            <a:r>
              <a:rPr lang="en-US" altLang="ja-JP" dirty="0"/>
              <a:t> for the work content and </a:t>
            </a:r>
            <a:r>
              <a:rPr lang="ja-JP" altLang="en-US" dirty="0"/>
              <a:t>take advantage </a:t>
            </a:r>
            <a:r>
              <a:rPr lang="en-US" altLang="ja-JP" dirty="0"/>
              <a:t>of it.</a:t>
            </a:r>
          </a:p>
          <a:p>
            <a:pPr algn="l" rtl="0"/>
            <a:endParaRPr lang="en-US" altLang="ja-JP" dirty="0"/>
          </a:p>
          <a:p>
            <a:r>
              <a:rPr lang="en-US" altLang="ja-JP" dirty="0"/>
              <a:t>M</a:t>
            </a:r>
            <a:r>
              <a:rPr lang="ja-JP" altLang="en-US" dirty="0"/>
              <a:t>ak</a:t>
            </a:r>
            <a:r>
              <a:rPr lang="en-US" altLang="ja-JP" dirty="0" err="1"/>
              <a:t>ing</a:t>
            </a:r>
            <a:r>
              <a:rPr lang="en-US" altLang="ja-JP" dirty="0"/>
              <a:t> s</a:t>
            </a:r>
            <a:r>
              <a:rPr lang="ja-JP" altLang="en-US" dirty="0"/>
              <a:t>o-called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manual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, rules</a:t>
            </a:r>
            <a:endParaRPr lang="en-US" altLang="ja-JP" dirty="0"/>
          </a:p>
          <a:p>
            <a:pPr algn="l" rtl="0"/>
            <a:endParaRPr lang="en-US" altLang="ja-JP" dirty="0"/>
          </a:p>
          <a:p>
            <a:pPr lvl="1" algn="l" rtl="0"/>
            <a:r>
              <a:rPr lang="ja-JP" altLang="en-US" dirty="0"/>
              <a:t>By creating a successful “</a:t>
            </a:r>
            <a:r>
              <a:rPr lang="en-US" altLang="ja-JP" dirty="0"/>
              <a:t>pattern</a:t>
            </a:r>
            <a:r>
              <a:rPr lang="ja-JP" altLang="en-US" dirty="0"/>
              <a:t>” and following it </a:t>
            </a: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Prevent unnecessary errors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C348A5-784D-4017-BB21-A09017CF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176391-8ACF-460C-B85F-F242101A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6067491"/>
      </p:ext>
    </p:extLst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FB35B-F457-4DC5-BE32-BCDE3FE4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(6)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PDCA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cycle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9752F-C19C-4AB5-810E-F0387114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/>
            <a:r>
              <a:rPr lang="en-US" altLang="ja-JP" dirty="0"/>
              <a:t>Driving TQC as a four-phase cycle</a:t>
            </a:r>
          </a:p>
          <a:p>
            <a:pPr marL="0" indent="0" algn="l" rtl="0">
              <a:buNone/>
            </a:pPr>
            <a:r>
              <a:rPr lang="ja-JP" altLang="en-US" dirty="0"/>
              <a:t>①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ake a plan </a:t>
            </a:r>
            <a:r>
              <a:rPr lang="ja-JP" altLang="en-US" dirty="0"/>
              <a:t>(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</a:t>
            </a:r>
            <a:r>
              <a:rPr lang="en-US" altLang="ja-JP" dirty="0"/>
              <a:t>lan</a:t>
            </a:r>
            <a:r>
              <a:rPr lang="ja-JP" altLang="en-US" dirty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②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Execute</a:t>
            </a:r>
            <a:r>
              <a:rPr lang="ja-JP" altLang="en-US" dirty="0"/>
              <a:t> </a:t>
            </a:r>
            <a:r>
              <a:rPr lang="en-US" altLang="ja-JP" dirty="0"/>
              <a:t>a</a:t>
            </a:r>
            <a:r>
              <a:rPr lang="ja-JP" altLang="en-US" dirty="0"/>
              <a:t>ccording to the plan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dirty="0"/>
              <a:t>(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en-US" altLang="ja-JP" dirty="0"/>
              <a:t>o</a:t>
            </a:r>
            <a:r>
              <a:rPr lang="ja-JP" altLang="en-US" dirty="0"/>
              <a:t>)</a:t>
            </a:r>
            <a:endParaRPr lang="en-US" altLang="ja-JP" dirty="0"/>
          </a:p>
          <a:p>
            <a:pPr marL="0" indent="0" algn="l" rtl="0">
              <a:buNone/>
            </a:pPr>
            <a:r>
              <a:rPr lang="ja-JP" altLang="en-US" dirty="0"/>
              <a:t>③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Review, evaluate, and confirm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results </a:t>
            </a:r>
            <a:r>
              <a:rPr lang="ja-JP" altLang="en-US" dirty="0"/>
              <a:t>o</a:t>
            </a:r>
            <a:r>
              <a:rPr lang="en-US" altLang="ja-JP" dirty="0"/>
              <a:t>f e</a:t>
            </a:r>
            <a:r>
              <a:rPr lang="ja-JP" altLang="en-US" dirty="0"/>
              <a:t>xecution (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</a:t>
            </a:r>
            <a:r>
              <a:rPr lang="en-US" altLang="ja-JP" dirty="0"/>
              <a:t>heck</a:t>
            </a:r>
            <a:r>
              <a:rPr lang="ja-JP" altLang="en-US" dirty="0"/>
              <a:t>)</a:t>
            </a:r>
            <a:endParaRPr lang="en-US" altLang="ja-JP" dirty="0"/>
          </a:p>
          <a:p>
            <a:pPr marL="0" indent="0" algn="l" rtl="0">
              <a:buNone/>
            </a:pPr>
            <a:r>
              <a:rPr lang="ja-JP" altLang="en-US" dirty="0"/>
              <a:t>④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K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eep i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good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if it is good </a:t>
            </a:r>
            <a:r>
              <a:rPr lang="ja-JP" altLang="en-US" dirty="0"/>
              <a:t>(</a:t>
            </a:r>
            <a:r>
              <a:rPr lang="en-US" altLang="ja-JP" dirty="0"/>
              <a:t>s</a:t>
            </a:r>
            <a:r>
              <a:rPr lang="ja-JP" altLang="en-US" dirty="0"/>
              <a:t>tandardization)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dirty="0"/>
              <a:t>/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If not, </a:t>
            </a:r>
            <a:r>
              <a:rPr lang="ja-JP" altLang="en-US" dirty="0"/>
              <a:t>conduct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adjust or rework</a:t>
            </a:r>
            <a:r>
              <a:rPr lang="ja-JP" altLang="en-US" dirty="0"/>
              <a:t> (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lang="en-US" altLang="ja-JP" dirty="0"/>
              <a:t>ction</a:t>
            </a:r>
            <a:r>
              <a:rPr lang="ja-JP" altLang="en-US" dirty="0"/>
              <a:t>)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B4CDBB-C348-414F-B942-0F0ED890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A68256-48FA-49DC-BDDF-ECEC9BE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2667782"/>
      </p:ext>
    </p:extLst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29619-CAF6-4580-801E-63D6B041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Examples of data analysis: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Pareto chart (1/4)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80456-A333-4435-89F9-2C8FDFA6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Pareto principle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: </a:t>
            </a:r>
            <a:r>
              <a:rPr lang="ja-JP" altLang="en-US" dirty="0"/>
              <a:t>“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Most of the income comes from a few people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 algn="l" rtl="0"/>
            <a:r>
              <a:rPr lang="en-US" altLang="ja-JP" dirty="0"/>
              <a:t>Originally about the economy, it was published in 1896 by Italian economist V.F.D. Pareto.</a:t>
            </a:r>
          </a:p>
          <a:p>
            <a:pPr lvl="1" algn="l" rtl="0"/>
            <a:r>
              <a:rPr lang="en-US" altLang="ja-JP" dirty="0"/>
              <a:t>A</a:t>
            </a:r>
            <a:r>
              <a:rPr lang="ja-JP" altLang="en-US" dirty="0"/>
              <a:t>lso called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80 : 20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rule</a:t>
            </a:r>
            <a:endParaRPr lang="en-US" altLang="ja-JP" dirty="0"/>
          </a:p>
          <a:p>
            <a:pPr marL="471487" lvl="1" indent="0" algn="l" rtl="0">
              <a:spcBef>
                <a:spcPts val="0"/>
              </a:spcBef>
              <a:buNone/>
            </a:pPr>
            <a:r>
              <a:rPr lang="en-US" altLang="ja-JP" dirty="0"/>
              <a:t>80% of product sales come from the sale of 20% of products.</a:t>
            </a:r>
          </a:p>
          <a:p>
            <a:pPr marL="471487" lvl="1" indent="0" algn="l" rtl="0">
              <a:spcBef>
                <a:spcPts val="0"/>
              </a:spcBef>
              <a:buNone/>
            </a:pPr>
            <a:r>
              <a:rPr lang="en-US" altLang="ja-JP" dirty="0"/>
              <a:t>80% of the company's profits come from the work of 20% of its employees.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9C5C6C-260A-4F42-8350-9AFC86CA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FE1DF6-69D0-49A3-B0A1-389CA29E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6198647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F9E89-483F-4EE7-9504-305E05FA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Examples of data analysis: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Pareto chart (2/4)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8C47A-5F58-465D-B262-3E8E4D6C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/>
            <a:r>
              <a:rPr lang="ja-JP" altLang="en-US" dirty="0"/>
              <a:t>The same </a:t>
            </a:r>
            <a:r>
              <a:rPr lang="en-US" altLang="ja-JP" dirty="0"/>
              <a:t>thing</a:t>
            </a:r>
            <a:r>
              <a:rPr lang="ja-JP" altLang="en-US" dirty="0"/>
              <a:t> is said for quality control</a:t>
            </a:r>
            <a:endParaRPr lang="en-US" altLang="ja-JP" dirty="0"/>
          </a:p>
          <a:p>
            <a:pPr marL="471487" lvl="1" indent="0" algn="l" rtl="0">
              <a:buNone/>
            </a:pPr>
            <a:r>
              <a:rPr lang="ja-JP" altLang="en-US" dirty="0"/>
              <a:t>(</a:t>
            </a:r>
            <a:r>
              <a:rPr lang="en-US" altLang="ja-JP" dirty="0"/>
              <a:t>E</a:t>
            </a:r>
            <a:r>
              <a:rPr lang="ja-JP" altLang="en-US" dirty="0"/>
              <a:t>xample)</a:t>
            </a:r>
            <a:endParaRPr lang="en-US" altLang="ja-JP" dirty="0"/>
          </a:p>
          <a:p>
            <a:pPr lvl="1" algn="l" rtl="0"/>
            <a:r>
              <a:rPr lang="en-US" altLang="ja-JP" dirty="0"/>
              <a:t>80% of failures are caused by 20% of parts</a:t>
            </a:r>
          </a:p>
          <a:p>
            <a:pPr lvl="1" algn="l" rtl="0"/>
            <a:r>
              <a:rPr lang="en-US" altLang="ja-JP" dirty="0"/>
              <a:t>80% of bugs are found in 20% of modules</a:t>
            </a:r>
          </a:p>
          <a:p>
            <a:pPr algn="l" rtl="0"/>
            <a:endParaRPr lang="en-US" altLang="ja-JP" dirty="0"/>
          </a:p>
          <a:p>
            <a:pPr algn="l" rtl="0"/>
            <a:r>
              <a:rPr lang="en-US" altLang="ja-JP" dirty="0"/>
              <a:t>The numbers of 80% and 20% are not accurate, but they mean that there is such a tendency to concentrate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B44C01-BBBE-4A24-A871-0D0F7CFB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2630E0-7036-4183-A915-4461991E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6370108"/>
      </p:ext>
    </p:extLst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8C510-DB35-4CD2-B2F6-50ADA69D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Examples of data analysis: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Pareto chart (3/4)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44C663-8631-4B72-A78D-FF37E0C7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ja-JP" altLang="en-US" sz="2400" dirty="0"/>
              <a:t>Create a bar graph with the items on the horizontal axis in descending order of the number of cases, and also create a </a:t>
            </a:r>
            <a:r>
              <a:rPr lang="en-US" altLang="ja-JP" sz="2400" dirty="0"/>
              <a:t>line</a:t>
            </a:r>
            <a:r>
              <a:rPr lang="ja-JP" altLang="en-US" sz="2400" dirty="0"/>
              <a:t> graph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BD5B5A-3311-4393-B32C-BDF3F996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FDDB44-B18D-48AA-B4A6-1BB1C182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27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CB1856-B2E2-42BD-998F-6DE2A93CD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2337"/>
            <a:ext cx="4101549" cy="3083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93D09F-73E8-4B67-8244-75836759DF18}"/>
              </a:ext>
            </a:extLst>
          </p:cNvPr>
          <p:cNvSpPr txBox="1"/>
          <p:nvPr/>
        </p:nvSpPr>
        <p:spPr>
          <a:xfrm>
            <a:off x="5715000" y="3716260"/>
            <a:ext cx="3181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2400" dirty="0"/>
              <a:t>This will allow us to see </a:t>
            </a:r>
            <a:r>
              <a:rPr kumimoji="1" lang="en-US" altLang="ja-JP" sz="2400" dirty="0">
                <a:solidFill>
                  <a:srgbClr val="FF0000"/>
                </a:solidFill>
              </a:rPr>
              <a:t>where it is most efficient to improve</a:t>
            </a:r>
            <a:r>
              <a:rPr kumimoji="1"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038383"/>
      </p:ext>
    </p:extLst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435A-4DAA-461A-AECA-223E01B2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Examples of data analysis: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Pareto chart (4/4)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806E25-A123-4355-9B2C-E5C3FE09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9437DF-FB04-4EFD-B5EE-206D5EF8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28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755EF-2985-4B07-A6A3-75CA35FB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8" y="2240280"/>
            <a:ext cx="4492825" cy="33778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920966-8E88-4C8B-8463-F6E9BDDDDA8B}"/>
              </a:ext>
            </a:extLst>
          </p:cNvPr>
          <p:cNvCxnSpPr>
            <a:cxnSpLocks/>
          </p:cNvCxnSpPr>
          <p:nvPr/>
        </p:nvCxnSpPr>
        <p:spPr>
          <a:xfrm flipH="1">
            <a:off x="1159681" y="3078480"/>
            <a:ext cx="33480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9E9232-14C8-4121-B2EC-450DE275F252}"/>
              </a:ext>
            </a:extLst>
          </p:cNvPr>
          <p:cNvSpPr txBox="1"/>
          <p:nvPr/>
        </p:nvSpPr>
        <p:spPr>
          <a:xfrm>
            <a:off x="5270413" y="2240280"/>
            <a:ext cx="3317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ja-JP" altLang="en-US" sz="2400" dirty="0"/>
              <a:t>Top 3</a:t>
            </a:r>
            <a:r>
              <a:rPr kumimoji="1" lang="ja-JP" altLang="en-US" sz="2400" dirty="0"/>
              <a:t> </a:t>
            </a:r>
            <a:r>
              <a:rPr lang="ja-JP" altLang="en-US" sz="2400" dirty="0"/>
              <a:t>part</a:t>
            </a:r>
            <a:r>
              <a:rPr lang="en-US" altLang="ja-JP" sz="2400" dirty="0"/>
              <a:t>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I</a:t>
            </a:r>
            <a:r>
              <a:rPr kumimoji="1" lang="ja-JP" altLang="en-US" sz="2400" dirty="0"/>
              <a:t>gnition burner</a:t>
            </a:r>
            <a:endParaRPr kumimoji="1" lang="en-US" altLang="ja-JP" sz="24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ja-JP" sz="2400" dirty="0"/>
              <a:t>Oi</a:t>
            </a:r>
            <a:r>
              <a:rPr lang="ja-JP" altLang="en-US" sz="2400" dirty="0"/>
              <a:t>ling system</a:t>
            </a:r>
            <a:endParaRPr lang="en-US" altLang="ja-JP" sz="24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Open/close door</a:t>
            </a:r>
            <a:endParaRPr kumimoji="1" lang="en-US" altLang="ja-JP" sz="2400" dirty="0"/>
          </a:p>
          <a:p>
            <a:pPr algn="l" rtl="0"/>
            <a:r>
              <a:rPr lang="en-US" altLang="ja-JP" sz="2400" dirty="0">
                <a:solidFill>
                  <a:srgbClr val="FF0000"/>
                </a:solidFill>
              </a:rPr>
              <a:t>Account for about 80% of the total</a:t>
            </a:r>
            <a:r>
              <a:rPr lang="en-US" altLang="ja-JP" sz="2400" dirty="0"/>
              <a:t>, so we can see that these quality improvements are important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1735294"/>
      </p:ext>
    </p:extLst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Examples of quality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pPr marL="0" indent="0" algn="l" rtl="0">
              <a:buNone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ak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a check sheet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]</a:t>
            </a:r>
          </a:p>
          <a:p>
            <a:pPr algn="l" rtl="0"/>
            <a:r>
              <a:rPr lang="en-US" altLang="ja-JP" dirty="0"/>
              <a:t>Purpose: to prevent errors and oversights in work, Review requirements and standards</a:t>
            </a:r>
          </a:p>
          <a:p>
            <a:pPr algn="l" rtl="0"/>
            <a:r>
              <a:rPr kumimoji="1" lang="ja-JP" altLang="en-US" dirty="0"/>
              <a:t>Creation point</a:t>
            </a:r>
            <a:r>
              <a:rPr lang="ja-JP" altLang="en-US" dirty="0"/>
              <a:t>:</a:t>
            </a:r>
            <a:endParaRPr lang="en-US" altLang="ja-JP" dirty="0"/>
          </a:p>
          <a:p>
            <a:pPr lvl="1" algn="l" rtl="0"/>
            <a:r>
              <a:rPr kumimoji="1" lang="en-US" altLang="ja-JP" dirty="0"/>
              <a:t>List important (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high priority</a:t>
            </a:r>
            <a:r>
              <a:rPr kumimoji="1" lang="en-US" altLang="ja-JP" dirty="0"/>
              <a:t>) things that cannot be ignored</a:t>
            </a:r>
          </a:p>
          <a:p>
            <a:pPr lvl="1" algn="l" rtl="0"/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List common mistakes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9225CCF1-00ED-4645-B5C2-526D4CCEAEFC}" type="slidenum">
              <a:rPr lang="en-US" altLang="ja-JP" smtClean="0"/>
              <a:pPr algn="l" rtl="0"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5984973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ea typeface="HGPｺﾞｼｯｸE" pitchFamily="50" charset="-128"/>
              </a:rPr>
              <a:t>Q</a:t>
            </a:r>
            <a:r>
              <a:rPr lang="ja-JP" altLang="en-US" dirty="0">
                <a:ea typeface="HGPｺﾞｼｯｸE" pitchFamily="50" charset="-128"/>
              </a:rPr>
              <a:t>uality </a:t>
            </a:r>
            <a:r>
              <a:rPr lang="en-US" altLang="ja-JP" dirty="0">
                <a:ea typeface="HGPｺﾞｼｯｸE" pitchFamily="50" charset="-128"/>
              </a:rPr>
              <a:t>M</a:t>
            </a:r>
            <a:r>
              <a:rPr lang="ja-JP" altLang="en-US" dirty="0">
                <a:ea typeface="HGPｺﾞｼｯｸE" pitchFamily="50" charset="-128"/>
              </a:rPr>
              <a:t>anagement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A</a:t>
            </a:r>
            <a:r>
              <a:rPr lang="ja-JP" altLang="en-US" dirty="0"/>
              <a:t>ctivities t</a:t>
            </a:r>
            <a:r>
              <a:rPr lang="en-US" altLang="ja-JP" dirty="0"/>
              <a:t>o</a:t>
            </a:r>
            <a:r>
              <a:rPr lang="ja-JP" altLang="en-US" dirty="0"/>
              <a:t> provide products and services </a:t>
            </a:r>
            <a:r>
              <a:rPr lang="en-US" altLang="ja-JP" dirty="0"/>
              <a:t>that</a:t>
            </a:r>
            <a:r>
              <a:rPr lang="ja-JP" altLang="en-US" dirty="0"/>
              <a:t> 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meet customer requirements</a:t>
            </a:r>
            <a:endParaRPr lang="en-US" altLang="ja-JP" dirty="0"/>
          </a:p>
          <a:p>
            <a:pPr algn="l" rtl="0"/>
            <a:r>
              <a:rPr lang="ja-JP" altLang="en-US" dirty="0"/>
              <a:t>Activities </a:t>
            </a:r>
            <a:r>
              <a:rPr lang="en-US" altLang="ja-JP" dirty="0"/>
              <a:t>that</a:t>
            </a:r>
            <a:r>
              <a:rPr lang="ja-JP" altLang="en-US" dirty="0"/>
              <a:t> </a:t>
            </a:r>
            <a:r>
              <a:rPr lang="en-US" altLang="ja-JP" dirty="0"/>
              <a:t>provide</a:t>
            </a:r>
            <a:r>
              <a:rPr lang="ja-JP" altLang="en-US" dirty="0"/>
              <a:t> </a:t>
            </a:r>
            <a:r>
              <a:rPr lang="en-US" altLang="ja-JP" dirty="0"/>
              <a:t>it</a:t>
            </a:r>
            <a:r>
              <a:rPr lang="ja-JP" altLang="en-US" dirty="0"/>
              <a:t>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economically</a:t>
            </a:r>
            <a:endParaRPr lang="en-US" altLang="ja-JP" dirty="0"/>
          </a:p>
          <a:p>
            <a:pPr algn="l" rtl="0"/>
            <a:endParaRPr kumimoji="1"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F1-00ED-4645-B5C2-526D4CCEAEFC}" type="slidenum">
              <a:rPr lang="en-US" altLang="ja-JP" smtClean="0"/>
              <a:pPr algn="l" rtl="0"/>
              <a:t>3</a:t>
            </a:fld>
            <a:endParaRPr lang="en-US" altLang="ja-JP"/>
          </a:p>
        </p:txBody>
      </p:sp>
      <p:sp>
        <p:nvSpPr>
          <p:cNvPr id="6" name="円/楕円 5"/>
          <p:cNvSpPr/>
          <p:nvPr/>
        </p:nvSpPr>
        <p:spPr>
          <a:xfrm>
            <a:off x="1219200" y="3733800"/>
            <a:ext cx="2590800" cy="1828800"/>
          </a:xfrm>
          <a:prstGeom prst="ellipse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2000" dirty="0">
                <a:solidFill>
                  <a:schemeClr val="tx1"/>
                </a:solidFill>
              </a:rPr>
              <a:t>Provide good products and services</a:t>
            </a:r>
          </a:p>
        </p:txBody>
      </p:sp>
      <p:sp>
        <p:nvSpPr>
          <p:cNvPr id="7" name="円/楕円 6"/>
          <p:cNvSpPr/>
          <p:nvPr/>
        </p:nvSpPr>
        <p:spPr>
          <a:xfrm>
            <a:off x="4702969" y="3733800"/>
            <a:ext cx="2971800" cy="1828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400" dirty="0">
                <a:solidFill>
                  <a:schemeClr val="tx1"/>
                </a:solidFill>
              </a:rPr>
              <a:t>Provide without wasted man-hours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72203" y="42672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32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691181015"/>
      </p:ext>
    </p:extLst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33072745-0A16-4168-A9C1-73EDB180AA2D}" type="slidenum">
              <a:rPr lang="en-US" altLang="ja-JP"/>
              <a:pPr algn="l" rtl="0"/>
              <a:t>30</a:t>
            </a:fld>
            <a:endParaRPr lang="en-US" altLang="ja-JP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Software quality assurance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R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eview</a:t>
            </a:r>
            <a:br>
              <a:rPr lang="en-US" altLang="ja-JP" dirty="0"/>
            </a:br>
            <a:r>
              <a:rPr lang="ja-JP" altLang="en-US" dirty="0"/>
              <a:t>Incorporating evaluation into development activities</a:t>
            </a:r>
          </a:p>
          <a:p>
            <a:pPr lvl="1" algn="l" rtl="0"/>
            <a:r>
              <a:rPr lang="ja-JP" altLang="en-US" dirty="0"/>
              <a:t>Requirements specification review</a:t>
            </a:r>
          </a:p>
          <a:p>
            <a:pPr lvl="1" algn="l" rtl="0"/>
            <a:r>
              <a:rPr lang="en-US" altLang="ja-JP" dirty="0"/>
              <a:t>D</a:t>
            </a:r>
            <a:r>
              <a:rPr lang="ja-JP" altLang="en-US" dirty="0"/>
              <a:t>esign </a:t>
            </a:r>
            <a:r>
              <a:rPr lang="en-US" altLang="ja-JP" dirty="0"/>
              <a:t>document </a:t>
            </a:r>
            <a:r>
              <a:rPr lang="ja-JP" altLang="en-US" dirty="0"/>
              <a:t>review</a:t>
            </a:r>
          </a:p>
          <a:p>
            <a:pPr lvl="1" algn="l" rtl="0"/>
            <a:r>
              <a:rPr lang="ja-JP" altLang="en-US" dirty="0"/>
              <a:t>Source code review</a:t>
            </a:r>
            <a:endParaRPr lang="en-US" altLang="ja-JP" dirty="0">
              <a:solidFill>
                <a:srgbClr val="FF0000"/>
              </a:solidFill>
              <a:ea typeface="HGPｺﾞｼｯｸE" pitchFamily="50" charset="-128"/>
            </a:endParaRPr>
          </a:p>
          <a:p>
            <a:pPr algn="l" rtl="0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T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es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t</a:t>
            </a:r>
            <a:br>
              <a:rPr lang="en-US" altLang="ja-JP" dirty="0"/>
            </a:br>
            <a:r>
              <a:rPr lang="ja-JP" altLang="en-US" dirty="0"/>
              <a:t>We will </a:t>
            </a:r>
            <a:r>
              <a:rPr lang="en-US" altLang="ja-JP" dirty="0"/>
              <a:t>focus on</a:t>
            </a:r>
            <a:r>
              <a:rPr lang="ja-JP" altLang="en-US" dirty="0"/>
              <a:t> the criteria such as coverage rate</a:t>
            </a:r>
          </a:p>
        </p:txBody>
      </p:sp>
      <p:sp>
        <p:nvSpPr>
          <p:cNvPr id="563205" name="AutoShape 5"/>
          <p:cNvSpPr>
            <a:spLocks/>
          </p:cNvSpPr>
          <p:nvPr/>
        </p:nvSpPr>
        <p:spPr bwMode="auto">
          <a:xfrm>
            <a:off x="7162800" y="3238500"/>
            <a:ext cx="533400" cy="1295400"/>
          </a:xfrm>
          <a:prstGeom prst="rightBrace">
            <a:avLst>
              <a:gd name="adj1" fmla="val 202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7702551" y="2590800"/>
            <a:ext cx="144144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altLang="ja-JP" sz="2000" dirty="0"/>
              <a:t>Have it checked by an expert/advanced person in the field.</a:t>
            </a:r>
            <a:endParaRPr lang="ja-JP" alt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>
                <a:ea typeface="HGPｺﾞｼｯｸE" pitchFamily="50" charset="-128"/>
              </a:rPr>
              <a:t>(Example) Quality control in programming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Be careful not to make the program too long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en-US" dirty="0"/>
              <a:t>Be careful not to make the program too complicated</a:t>
            </a:r>
          </a:p>
          <a:p>
            <a:endParaRPr kumimoji="1" lang="en-US" altLang="ja-JP" dirty="0"/>
          </a:p>
          <a:p>
            <a:r>
              <a:rPr lang="en-US" altLang="en-US" dirty="0"/>
              <a:t>Make sure that other people can understand the program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F1-00ED-4645-B5C2-526D4CCEAEFC}" type="slidenum">
              <a:rPr lang="en-US" altLang="ja-JP" smtClean="0"/>
              <a:pPr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8319730"/>
      </p:ext>
    </p:extLst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>
                <a:ea typeface="HGPｺﾞｼｯｸE" pitchFamily="50" charset="-128"/>
              </a:rPr>
              <a:t>(Example 1) Program length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Count the number of lines in the function you wrote to see how long it is</a:t>
            </a:r>
          </a:p>
          <a:p>
            <a:r>
              <a:rPr lang="en-US" dirty="0">
                <a:effectLst/>
                <a:latin typeface="Segoe UI Web (West European)"/>
              </a:rPr>
              <a:t>However, do not count comments or blank lines. </a:t>
            </a:r>
            <a:endParaRPr lang="en-US" altLang="ja-JP" dirty="0"/>
          </a:p>
          <a:p>
            <a:r>
              <a:rPr kumimoji="1" lang="en-US" altLang="en-US" dirty="0"/>
              <a:t>If you have a long function, consider whether it should be split up</a:t>
            </a:r>
          </a:p>
          <a:p>
            <a:pPr lvl="1"/>
            <a:r>
              <a:rPr kumimoji="1" lang="en-US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Usually, a function is no longer than a few dozen lines.</a:t>
            </a:r>
            <a:endParaRPr kumimoji="1" lang="en" altLang="en-US" dirty="0">
              <a:solidFill>
                <a:srgbClr val="0000FF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F1-00ED-4645-B5C2-526D4CCEAEFC}" type="slidenum">
              <a:rPr lang="en-US" altLang="ja-JP" smtClean="0"/>
              <a:pPr/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9122813"/>
      </p:ext>
    </p:extLst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9026525" cy="1216025"/>
          </a:xfrm>
        </p:spPr>
        <p:txBody>
          <a:bodyPr/>
          <a:lstStyle/>
          <a:p>
            <a:r>
              <a:rPr lang="en" altLang="en-US" dirty="0">
                <a:ea typeface="HGPｺﾞｼｯｸE" pitchFamily="50" charset="-128"/>
              </a:rPr>
              <a:t>(Example 2) Program complexity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The concept of "complexity" cannot be measured by a single standard, but to simplify it:</a:t>
            </a:r>
          </a:p>
          <a:p>
            <a:r>
              <a:rPr lang="en-US" altLang="en-US" sz="2800" dirty="0"/>
              <a:t>Count the following items in one function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Number of </a:t>
            </a:r>
            <a:r>
              <a:rPr lang="en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conditional branches (</a:t>
            </a:r>
            <a:r>
              <a:rPr lang="en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if</a:t>
            </a:r>
            <a:r>
              <a:rPr lang="en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,</a:t>
            </a:r>
            <a:r>
              <a:rPr lang="en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while,for,</a:t>
            </a:r>
            <a:r>
              <a:rPr lang="en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etc)</a:t>
            </a:r>
            <a:endParaRPr kumimoji="1" lang="en-US" altLang="ja-JP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1"/>
            <a:r>
              <a:rPr lang="en" altLang="en-US" dirty="0"/>
              <a:t>N</a:t>
            </a:r>
            <a:r>
              <a:rPr kumimoji="1" lang="en" altLang="en-US" dirty="0"/>
              <a:t>umber of variables</a:t>
            </a:r>
            <a:endParaRPr kumimoji="1" lang="en-US" altLang="ja-JP" dirty="0"/>
          </a:p>
          <a:p>
            <a:pPr lvl="1"/>
            <a:r>
              <a:rPr lang="en" altLang="en-US" dirty="0"/>
              <a:t>Number of calls to other functions</a:t>
            </a:r>
            <a:endParaRPr lang="en-US" altLang="ja-JP" dirty="0"/>
          </a:p>
          <a:p>
            <a:pPr lvl="1"/>
            <a:r>
              <a:rPr lang="en" altLang="en-US" dirty="0"/>
              <a:t>Maximum nesting depth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F1-00ED-4645-B5C2-526D4CCEAEFC}" type="slidenum">
              <a:rPr lang="en-US" altLang="ja-JP" smtClean="0"/>
              <a:pPr/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6999497"/>
      </p:ext>
    </p:extLst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>
                <a:ea typeface="HGPｺﾞｼｯｸE" pitchFamily="50" charset="-128"/>
              </a:rPr>
              <a:t>(Example 3) Can other people understand it?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Are the function and variable names easy for others to understand?</a:t>
            </a:r>
            <a:endParaRPr kumimoji="1" lang="en-US" altLang="ja-JP" dirty="0"/>
          </a:p>
          <a:p>
            <a:pPr>
              <a:spcBef>
                <a:spcPts val="1800"/>
              </a:spcBef>
            </a:pPr>
            <a:r>
              <a:rPr lang="en-US" dirty="0">
                <a:effectLst/>
                <a:latin typeface="Segoe UI Web (West European)"/>
              </a:rPr>
              <a:t>Are the indentations correct?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en-US" dirty="0"/>
              <a:t>Did you have someone else check (review) it?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F1-00ED-4645-B5C2-526D4CCEAEFC}" type="slidenum">
              <a:rPr lang="en-US" altLang="ja-JP" smtClean="0"/>
              <a:pPr/>
              <a:t>34</a:t>
            </a:fld>
            <a:endParaRPr lang="en-US" altLang="ja-JP"/>
          </a:p>
        </p:txBody>
      </p:sp>
      <p:sp>
        <p:nvSpPr>
          <p:cNvPr id="8" name="右矢印 7"/>
          <p:cNvSpPr/>
          <p:nvPr/>
        </p:nvSpPr>
        <p:spPr>
          <a:xfrm>
            <a:off x="3886200" y="4038600"/>
            <a:ext cx="688975" cy="251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ECD7DB72-A727-A017-0186-9EE8DBBD17DB}"/>
              </a:ext>
            </a:extLst>
          </p:cNvPr>
          <p:cNvSpPr txBox="1"/>
          <p:nvPr/>
        </p:nvSpPr>
        <p:spPr>
          <a:xfrm>
            <a:off x="4800600" y="3505200"/>
            <a:ext cx="298831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 min =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 for ( j = i+1; j &lt; 100; j++ ){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if ( a[min] &gt; a[j] ){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min = j;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6">
            <a:extLst>
              <a:ext uri="{FF2B5EF4-FFF2-40B4-BE49-F238E27FC236}">
                <a16:creationId xmlns:a16="http://schemas.microsoft.com/office/drawing/2014/main" id="{B35241DC-59A3-921F-8D7C-D49890502FD5}"/>
              </a:ext>
            </a:extLst>
          </p:cNvPr>
          <p:cNvSpPr txBox="1"/>
          <p:nvPr/>
        </p:nvSpPr>
        <p:spPr>
          <a:xfrm>
            <a:off x="990600" y="3581400"/>
            <a:ext cx="27334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min =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for ( j = i+1; j &lt; 100; j++ ){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if ( a[min] &gt; a[j] ){ min = j;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47659"/>
      </p:ext>
    </p:extLst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93AAE-CC13-45E9-BB2F-B6BD018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Software Metrics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75F9D5-65B6-4B59-B957-DAE53463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3DF03A-DB06-4BCD-B1A7-5ABBCD8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5E15795-24AA-F7C5-5A6E-4437BE219FE9}"/>
              </a:ext>
            </a:extLst>
          </p:cNvPr>
          <p:cNvSpPr txBox="1">
            <a:spLocks/>
          </p:cNvSpPr>
          <p:nvPr/>
        </p:nvSpPr>
        <p:spPr bwMode="auto">
          <a:xfrm>
            <a:off x="566738" y="1752600"/>
            <a:ext cx="8008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>
                <a:latin typeface="+mj-lt"/>
              </a:rPr>
              <a:t>Software metrics are quantitative criteria for measuring software quality characteristics and feature data, (including the definition of the measurement method).</a:t>
            </a:r>
          </a:p>
          <a:p>
            <a:r>
              <a:rPr lang="en-US" altLang="en-US" sz="2800" dirty="0">
                <a:latin typeface="+mj-lt"/>
              </a:rPr>
              <a:t>Note that the purpose of software metrics (simply called metrics) is to measure characteristics, not to give evaluation values.</a:t>
            </a:r>
          </a:p>
        </p:txBody>
      </p:sp>
    </p:spTree>
    <p:extLst>
      <p:ext uri="{BB962C8B-B14F-4D97-AF65-F5344CB8AC3E}">
        <p14:creationId xmlns:p14="http://schemas.microsoft.com/office/powerpoint/2010/main" val="4047488318"/>
      </p:ext>
    </p:extLst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B2771-D915-4CF6-9E1F-8261E9BD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Typical Metrics (1)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32B0F8-E4AC-43AC-AC46-C6F9C2E5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 dirty="0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8526B-9720-4CE1-B9B4-D7BE4595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59B11F2-E001-51F3-AC3E-29FCE7337EBD}"/>
              </a:ext>
            </a:extLst>
          </p:cNvPr>
          <p:cNvSpPr txBox="1">
            <a:spLocks/>
          </p:cNvSpPr>
          <p:nvPr/>
        </p:nvSpPr>
        <p:spPr bwMode="auto">
          <a:xfrm>
            <a:off x="566738" y="1752600"/>
            <a:ext cx="85772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  <a:latin typeface="+mj-lt"/>
              </a:rPr>
              <a:t>Lines Of Code (LOC)</a:t>
            </a:r>
          </a:p>
          <a:p>
            <a:pPr lvl="1"/>
            <a:r>
              <a:rPr lang="en-US" altLang="en-US" dirty="0"/>
              <a:t>The number of lines of code</a:t>
            </a:r>
          </a:p>
          <a:p>
            <a:pPr lvl="1"/>
            <a:r>
              <a:rPr lang="en-US" altLang="en-US" dirty="0"/>
              <a:t>Measure the length (scale) of a program</a:t>
            </a:r>
          </a:p>
          <a:p>
            <a:pPr lvl="1"/>
            <a:r>
              <a:rPr lang="en-US" altLang="en-US" dirty="0"/>
              <a:t>Blank lines and comment lines are generally not counted.</a:t>
            </a:r>
            <a:endParaRPr lang="en-US" altLang="ja-JP" dirty="0"/>
          </a:p>
          <a:p>
            <a:pPr lvl="1"/>
            <a:r>
              <a:rPr lang="en-US" altLang="en-US" dirty="0"/>
              <a:t>Used to express the scale of a software system in units of </a:t>
            </a:r>
            <a:r>
              <a:rPr lang="en-US" altLang="en-US" dirty="0">
                <a:solidFill>
                  <a:srgbClr val="FF0000"/>
                </a:solidFill>
              </a:rPr>
              <a:t>KLOC</a:t>
            </a:r>
            <a:r>
              <a:rPr lang="en-US" altLang="en-US" dirty="0"/>
              <a:t> (=1000LOC) or to express bug density as the average number of bugs per KLOC</a:t>
            </a:r>
          </a:p>
        </p:txBody>
      </p:sp>
    </p:spTree>
    <p:extLst>
      <p:ext uri="{BB962C8B-B14F-4D97-AF65-F5344CB8AC3E}">
        <p14:creationId xmlns:p14="http://schemas.microsoft.com/office/powerpoint/2010/main" val="382124178"/>
      </p:ext>
    </p:extLst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07DAF-A207-40C6-818D-608B67EA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Typical Metrics (2)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D2D3DE-3AA2-4D4F-9A0E-02076381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lang="en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McCabe </a:t>
            </a:r>
            <a:r>
              <a:rPr lang="en" altLang="en-US" dirty="0"/>
              <a:t>(</a:t>
            </a:r>
            <a:r>
              <a:rPr lang="en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cyclomatic </a:t>
            </a:r>
            <a:r>
              <a:rPr lang="en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number</a:t>
            </a:r>
            <a:r>
              <a:rPr lang="en" altLang="en-US" dirty="0"/>
              <a:t>)</a:t>
            </a:r>
            <a:endParaRPr lang="en-US" altLang="ja-JP" dirty="0"/>
          </a:p>
          <a:p>
            <a:pPr lvl="1"/>
            <a:r>
              <a:rPr lang="en-US" altLang="en-US" dirty="0"/>
              <a:t>Measure the complexity of the control flow in a flowchart</a:t>
            </a:r>
          </a:p>
          <a:p>
            <a:pPr lvl="1"/>
            <a:r>
              <a:rPr lang="en-US" altLang="en-US" dirty="0"/>
              <a:t>Represent the complexity of a program</a:t>
            </a:r>
            <a:endParaRPr lang="en-US" altLang="ja-JP" dirty="0"/>
          </a:p>
          <a:p>
            <a:pPr lvl="1"/>
            <a:r>
              <a:rPr lang="en-US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It is the number of independent paths in a flowchart, which is equal to the number of conditional branches + 1</a:t>
            </a:r>
            <a:r>
              <a:rPr lang="en" altLang="en-US" dirty="0"/>
              <a:t> </a:t>
            </a:r>
            <a:endParaRPr lang="en-US" altLang="ja-JP" dirty="0"/>
          </a:p>
          <a:p>
            <a:pPr lvl="2"/>
            <a:r>
              <a:rPr lang="en-US" altLang="en-US" dirty="0"/>
              <a:t>A cyclomatic number of 1 corresponds to a program with no branches, and this is defined as the program with the simplest structure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6F8079-5F87-420E-AEC6-07BFEFE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41536-2795-4DF8-848D-A0C7B8B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9347822"/>
      </p:ext>
    </p:extLst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0F583-A249-4F86-B40A-FB854B2D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Cyclomatic number and testing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0D6AAE-AB46-47ED-851D-3CA72A7E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578CA9-C746-4B43-9575-4B84DC1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E8B89-13B5-4AB5-8513-A2DA8DF8F7B3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0F12FB0-4989-8063-9CE8-A54FF62E2A08}"/>
              </a:ext>
            </a:extLst>
          </p:cNvPr>
          <p:cNvSpPr txBox="1">
            <a:spLocks/>
          </p:cNvSpPr>
          <p:nvPr/>
        </p:nvSpPr>
        <p:spPr bwMode="auto">
          <a:xfrm>
            <a:off x="566737" y="1752600"/>
            <a:ext cx="8008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>
                <a:latin typeface="+mj-lt"/>
                <a:ea typeface="HGP創英角ｺﾞｼｯｸUB" panose="020B0900000000000000" pitchFamily="50" charset="-128"/>
              </a:rPr>
              <a:t>Programs with large cyclomatic numbers have </a:t>
            </a:r>
            <a:r>
              <a:rPr lang="en-US" altLang="ja-JP" kern="0" dirty="0">
                <a:solidFill>
                  <a:srgbClr val="0000FF"/>
                </a:solidFill>
                <a:latin typeface="+mj-lt"/>
                <a:ea typeface="HGP創英角ｺﾞｼｯｸUB" panose="020B0900000000000000" pitchFamily="50" charset="-128"/>
              </a:rPr>
              <a:t>many execution paths</a:t>
            </a:r>
          </a:p>
          <a:p>
            <a:r>
              <a:rPr lang="en-US" altLang="ja-JP" kern="0" dirty="0">
                <a:latin typeface="+mj-lt"/>
                <a:ea typeface="HGP創英角ｺﾞｼｯｸUB" panose="020B0900000000000000" pitchFamily="50" charset="-128"/>
              </a:rPr>
              <a:t>Therefore, in order to </a:t>
            </a:r>
            <a:r>
              <a:rPr lang="en-US" altLang="ja-JP" kern="0" dirty="0">
                <a:solidFill>
                  <a:srgbClr val="0000FF"/>
                </a:solidFill>
                <a:latin typeface="+mj-lt"/>
                <a:ea typeface="HGP創英角ｺﾞｼｯｸUB" panose="020B0900000000000000" pitchFamily="50" charset="-128"/>
              </a:rPr>
              <a:t>increase the coverage rate </a:t>
            </a:r>
            <a:r>
              <a:rPr lang="en-US" altLang="ja-JP" kern="0" dirty="0">
                <a:latin typeface="+mj-lt"/>
                <a:ea typeface="HGP創英角ｺﾞｼｯｸUB" panose="020B0900000000000000" pitchFamily="50" charset="-128"/>
              </a:rPr>
              <a:t>of white box testing,</a:t>
            </a:r>
            <a:r>
              <a:rPr lang="en-US" altLang="ja-JP" kern="0" dirty="0">
                <a:solidFill>
                  <a:srgbClr val="0000FF"/>
                </a:solidFill>
                <a:latin typeface="+mj-lt"/>
                <a:ea typeface="HGP創英角ｺﾞｼｯｸUB" panose="020B0900000000000000" pitchFamily="50" charset="-128"/>
              </a:rPr>
              <a:t> </a:t>
            </a:r>
            <a:r>
              <a:rPr lang="en-US" altLang="ja-JP" kern="0" dirty="0">
                <a:solidFill>
                  <a:srgbClr val="FF0000"/>
                </a:solidFill>
                <a:latin typeface="+mj-lt"/>
                <a:ea typeface="HGP創英角ｺﾞｼｯｸUB" panose="020B0900000000000000" pitchFamily="50" charset="-128"/>
              </a:rPr>
              <a:t>many test cases are required.</a:t>
            </a:r>
          </a:p>
          <a:p>
            <a:r>
              <a:rPr lang="en-US" altLang="ja-JP" kern="0" dirty="0">
                <a:latin typeface="+mj-lt"/>
                <a:ea typeface="HGP創英角ｺﾞｼｯｸUB" panose="020B0900000000000000" pitchFamily="50" charset="-128"/>
              </a:rPr>
              <a:t>In other words, these programs are often </a:t>
            </a:r>
            <a:r>
              <a:rPr lang="en-US" altLang="ja-JP" kern="0" dirty="0">
                <a:solidFill>
                  <a:srgbClr val="0000FF"/>
                </a:solidFill>
                <a:latin typeface="+mj-lt"/>
                <a:ea typeface="HGP創英角ｺﾞｼｯｸUB" panose="020B0900000000000000" pitchFamily="50" charset="-128"/>
              </a:rPr>
              <a:t>difficult to test</a:t>
            </a:r>
            <a:r>
              <a:rPr lang="en-US" altLang="ja-JP" kern="0" dirty="0">
                <a:latin typeface="+mj-lt"/>
                <a:ea typeface="HGP創英角ｺﾞｼｯｸUB" panose="020B0900000000000000" pitchFamily="50" charset="-128"/>
              </a:rPr>
              <a:t>.</a:t>
            </a:r>
            <a:endParaRPr lang="en-US" altLang="ja-JP" kern="0" dirty="0">
              <a:solidFill>
                <a:srgbClr val="0000FF"/>
              </a:solidFill>
              <a:latin typeface="+mj-lt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09380"/>
      </p:ext>
    </p:extLst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7FB00-5BE1-4965-A12D-57855DF6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</a:t>
            </a:r>
            <a:r>
              <a:rPr lang="en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2</a:t>
            </a:r>
            <a:r>
              <a:rPr lang="en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]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63F21-E4A9-42F6-8525-5DAA3FD4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For the C program </a:t>
            </a:r>
            <a:r>
              <a:rPr lang="en-US" b="1" dirty="0">
                <a:solidFill>
                  <a:srgbClr val="0000FF"/>
                </a:solidFill>
                <a:latin typeface="Segoe UI Web (West European)"/>
              </a:rPr>
              <a:t>sample1202.c</a:t>
            </a:r>
            <a:r>
              <a:rPr lang="en-US" dirty="0">
                <a:effectLst/>
                <a:latin typeface="Segoe UI Web (West European)"/>
              </a:rPr>
              <a:t> in Teams, for each function</a:t>
            </a:r>
            <a:endParaRPr lang="en-US" dirty="0">
              <a:latin typeface="Segoe UI Web (West European)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+mj-lt"/>
              </a:rPr>
              <a:t>Answer:</a:t>
            </a:r>
          </a:p>
          <a:p>
            <a:pPr lvl="2"/>
            <a:r>
              <a:rPr lang="en" altLang="ja-JP" sz="3200" dirty="0"/>
              <a:t>LOC </a:t>
            </a:r>
            <a:r>
              <a:rPr lang="en" altLang="en-US" sz="3200" dirty="0"/>
              <a:t>value</a:t>
            </a:r>
            <a:endParaRPr lang="en-US" altLang="ja-JP" sz="3200" dirty="0"/>
          </a:p>
          <a:p>
            <a:pPr lvl="2"/>
            <a:r>
              <a:rPr lang="en" altLang="en-US" sz="3200" dirty="0"/>
              <a:t>Cyclomatic number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9448A4-4189-4932-BD87-A2B5CFF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A38D9D-2CB8-4DD3-896F-7DC3FDA6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9458C-B5C5-B27E-FDEA-A3B9677AF6AB}"/>
              </a:ext>
            </a:extLst>
          </p:cNvPr>
          <p:cNvSpPr txBox="1"/>
          <p:nvPr/>
        </p:nvSpPr>
        <p:spPr>
          <a:xfrm>
            <a:off x="4191000" y="37653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 lecture12-materials.zip (sample1202.c is in it)</a:t>
            </a:r>
          </a:p>
        </p:txBody>
      </p:sp>
    </p:spTree>
    <p:extLst>
      <p:ext uri="{BB962C8B-B14F-4D97-AF65-F5344CB8AC3E}">
        <p14:creationId xmlns:p14="http://schemas.microsoft.com/office/powerpoint/2010/main" val="24504018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Example of mass production </a:t>
            </a:r>
            <a:r>
              <a:rPr lang="en-US" altLang="ja-JP" dirty="0">
                <a:ea typeface="HGPｺﾞｼｯｸE" pitchFamily="50" charset="-128"/>
              </a:rPr>
              <a:t>in</a:t>
            </a:r>
            <a:r>
              <a:rPr lang="ja-JP" altLang="en-US" dirty="0">
                <a:ea typeface="HGPｺﾞｼｯｸE" pitchFamily="50" charset="-128"/>
              </a:rPr>
              <a:t> a factory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Provide good products and services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]</a:t>
            </a:r>
            <a:endParaRPr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l" rtl="0"/>
            <a:r>
              <a:rPr lang="en-US" altLang="ja-JP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Consolas" panose="020B0609020204030204" pitchFamily="49" charset="0"/>
              </a:rPr>
              <a:t>Some d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Consolas" panose="020B0609020204030204" pitchFamily="49" charset="0"/>
              </a:rPr>
              <a:t>efective product</a:t>
            </a:r>
            <a:r>
              <a:rPr lang="en-US" altLang="ja-JP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Consolas" panose="020B0609020204030204" pitchFamily="49" charset="0"/>
              </a:rPr>
              <a:t>s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Consolas" panose="020B0609020204030204" pitchFamily="49" charset="0"/>
              </a:rPr>
              <a:t> </a:t>
            </a:r>
            <a:r>
              <a:rPr lang="ja-JP" altLang="en-US" dirty="0"/>
              <a:t>may </a:t>
            </a:r>
            <a:r>
              <a:rPr lang="en-US" altLang="ja-JP" dirty="0"/>
              <a:t>be </a:t>
            </a:r>
            <a:r>
              <a:rPr lang="ja-JP" altLang="en-US" dirty="0"/>
              <a:t>include</a:t>
            </a:r>
            <a:r>
              <a:rPr lang="en-US" altLang="ja-JP" dirty="0"/>
              <a:t>d</a:t>
            </a:r>
            <a:r>
              <a:rPr lang="ja-JP" altLang="en-US" dirty="0"/>
              <a:t> in mass production</a:t>
            </a:r>
            <a:endParaRPr lang="en-US" altLang="ja-JP" dirty="0"/>
          </a:p>
          <a:p>
            <a:pPr algn="l" rtl="0"/>
            <a:r>
              <a:rPr lang="en-US" altLang="ja-JP" dirty="0"/>
              <a:t>Inspect products to detect and filter out defective products and ship only those that meet customer requirements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9225CCF1-00ED-4645-B5C2-526D4CCEAEFC}" type="slidenum">
              <a:rPr lang="en-US" altLang="ja-JP" smtClean="0"/>
              <a:pPr algn="l" rtl="0"/>
              <a:t>4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6738" y="5029200"/>
            <a:ext cx="819626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2400" dirty="0"/>
              <a:t>Establishing an appropriate inspection system is an important quality control activity</a:t>
            </a:r>
          </a:p>
        </p:txBody>
      </p:sp>
    </p:spTree>
    <p:extLst>
      <p:ext uri="{BB962C8B-B14F-4D97-AF65-F5344CB8AC3E}">
        <p14:creationId xmlns:p14="http://schemas.microsoft.com/office/powerpoint/2010/main" val="2425177747"/>
      </p:ext>
    </p:extLst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1229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8DA69A9-E862-4696-AE05-1DBD3A310672}" type="slidenum">
              <a:rPr lang="en-US" altLang="ja-JP" smtClean="0"/>
              <a:pPr algn="l" rtl="0"/>
              <a:t>40</a:t>
            </a:fld>
            <a:endParaRPr lang="en-US" altLang="ja-JP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200" dirty="0"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lang="ja-JP" altLang="en-US" sz="3200" dirty="0">
                <a:latin typeface="HGPｺﾞｼｯｸE" pitchFamily="50" charset="-128"/>
                <a:ea typeface="HGPｺﾞｼｯｸE" pitchFamily="50" charset="-128"/>
              </a:rPr>
              <a:t>Exercise </a:t>
            </a:r>
            <a:r>
              <a:rPr lang="en-US" altLang="ja-JP" sz="3200" dirty="0">
                <a:latin typeface="HGPｺﾞｼｯｸE" pitchFamily="50" charset="-128"/>
                <a:ea typeface="HGPｺﾞｼｯｸE" pitchFamily="50" charset="-128"/>
              </a:rPr>
              <a:t>2] </a:t>
            </a:r>
            <a:r>
              <a:rPr lang="ja-JP" altLang="en-US" sz="3200" dirty="0">
                <a:latin typeface="HGPｺﾞｼｯｸE" pitchFamily="50" charset="-128"/>
                <a:ea typeface="HGPｺﾞｼｯｸE" pitchFamily="50" charset="-128"/>
              </a:rPr>
              <a:t>(Sample answer)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 err="1">
                <a:solidFill>
                  <a:srgbClr val="000000"/>
                </a:solidFill>
                <a:effectLst/>
                <a:latin typeface="+mj-lt"/>
              </a:rPr>
              <a:t>find_max</a:t>
            </a:r>
            <a:endParaRPr lang="en-US" altLang="ja-JP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en-US" altLang="ja-JP" sz="3000" b="0" i="0" dirty="0">
                <a:solidFill>
                  <a:srgbClr val="000000"/>
                </a:solidFill>
                <a:effectLst/>
                <a:latin typeface="+mj-lt"/>
              </a:rPr>
              <a:t>LOC = 10</a:t>
            </a:r>
            <a:r>
              <a:rPr lang="ja-JP" altLang="en-US" sz="3000" b="0" i="0" dirty="0">
                <a:solidFill>
                  <a:srgbClr val="000000"/>
                </a:solidFill>
                <a:effectLst/>
                <a:latin typeface="+mj-lt"/>
              </a:rPr>
              <a:t>，</a:t>
            </a:r>
            <a:r>
              <a:rPr lang="en-US" altLang="ja-JP" sz="3000" b="0" i="0" dirty="0">
                <a:solidFill>
                  <a:srgbClr val="000000"/>
                </a:solidFill>
                <a:effectLst/>
                <a:latin typeface="+mj-lt"/>
              </a:rPr>
              <a:t>cyclomatic number</a:t>
            </a:r>
            <a:r>
              <a:rPr lang="ja-JP" altLang="en-US" sz="30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ja-JP" sz="3000" b="0" i="0" dirty="0">
                <a:solidFill>
                  <a:srgbClr val="000000"/>
                </a:solidFill>
                <a:effectLst/>
                <a:latin typeface="+mj-lt"/>
              </a:rPr>
              <a:t>= 3</a:t>
            </a:r>
          </a:p>
          <a:p>
            <a:r>
              <a:rPr lang="en-US" altLang="ja-JP" b="0" i="0" dirty="0" err="1">
                <a:solidFill>
                  <a:srgbClr val="000000"/>
                </a:solidFill>
                <a:effectLst/>
                <a:latin typeface="+mj-lt"/>
              </a:rPr>
              <a:t>selection_sort</a:t>
            </a:r>
            <a:endParaRPr lang="en-US" altLang="ja-JP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en-US" altLang="ja-JP" sz="3000" b="0" i="0" dirty="0">
                <a:solidFill>
                  <a:srgbClr val="000000"/>
                </a:solidFill>
                <a:effectLst/>
                <a:latin typeface="+mj-lt"/>
              </a:rPr>
              <a:t>LOC = 9</a:t>
            </a:r>
            <a:r>
              <a:rPr lang="ja-JP" altLang="en-US" sz="3000" b="0" i="0" dirty="0">
                <a:solidFill>
                  <a:srgbClr val="000000"/>
                </a:solidFill>
                <a:effectLst/>
                <a:latin typeface="+mj-lt"/>
              </a:rPr>
              <a:t>，</a:t>
            </a:r>
            <a:r>
              <a:rPr lang="en-US" altLang="ja-JP" sz="3000" b="0" i="0" dirty="0">
                <a:solidFill>
                  <a:srgbClr val="000000"/>
                </a:solidFill>
                <a:effectLst/>
                <a:latin typeface="+mj-lt"/>
              </a:rPr>
              <a:t>cyclomatic number = 2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+mj-lt"/>
              </a:rPr>
              <a:t>main</a:t>
            </a:r>
          </a:p>
          <a:p>
            <a:pPr lvl="1"/>
            <a:r>
              <a:rPr lang="en-US" altLang="ja-JP" sz="3000" b="0" i="0" dirty="0">
                <a:solidFill>
                  <a:srgbClr val="000000"/>
                </a:solidFill>
                <a:effectLst/>
                <a:latin typeface="+mj-lt"/>
              </a:rPr>
              <a:t>LOC = 21</a:t>
            </a:r>
            <a:r>
              <a:rPr lang="ja-JP" altLang="en-US" sz="3000" b="0" i="0" dirty="0">
                <a:solidFill>
                  <a:srgbClr val="000000"/>
                </a:solidFill>
                <a:effectLst/>
                <a:latin typeface="+mj-lt"/>
              </a:rPr>
              <a:t>，</a:t>
            </a:r>
            <a:r>
              <a:rPr lang="en-US" altLang="ja-JP" sz="3000" b="0" i="0" dirty="0">
                <a:solidFill>
                  <a:srgbClr val="000000"/>
                </a:solidFill>
                <a:effectLst/>
                <a:latin typeface="+mj-lt"/>
              </a:rPr>
              <a:t>cyclomatic number = 4</a:t>
            </a:r>
            <a:endParaRPr lang="ja-JP" alt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850064"/>
      </p:ext>
    </p:extLst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63F21-E4A9-42F6-8525-5DAA3FD4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3200" b="1" dirty="0"/>
          </a:p>
          <a:p>
            <a:pPr marL="0" indent="0">
              <a:buNone/>
            </a:pPr>
            <a:endParaRPr lang="en-US" altLang="en-US" sz="3200" b="1" dirty="0"/>
          </a:p>
          <a:p>
            <a:pPr marL="0" indent="0">
              <a:buNone/>
            </a:pPr>
            <a:r>
              <a:rPr lang="en-US" altLang="en-US" sz="3200" b="1" dirty="0"/>
              <a:t>Data Analysis</a:t>
            </a:r>
          </a:p>
          <a:p>
            <a:pPr marL="0" indent="0">
              <a:buNone/>
            </a:pPr>
            <a:r>
              <a:rPr lang="en-US" altLang="en-US" sz="3200" b="1" dirty="0"/>
              <a:t>Exercises using R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9448A4-4189-4932-BD87-A2B5CFF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A38D9D-2CB8-4DD3-896F-7DC3FDA6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AE441-05EC-A25E-58CE-9CCF7A318A39}"/>
              </a:ext>
            </a:extLst>
          </p:cNvPr>
          <p:cNvSpPr txBox="1"/>
          <p:nvPr/>
        </p:nvSpPr>
        <p:spPr>
          <a:xfrm>
            <a:off x="3995738" y="44196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 lecture12-materials.zip (contains data file data12.csv, R script Rscript12.R)</a:t>
            </a:r>
          </a:p>
        </p:txBody>
      </p:sp>
    </p:spTree>
    <p:extLst>
      <p:ext uri="{BB962C8B-B14F-4D97-AF65-F5344CB8AC3E}">
        <p14:creationId xmlns:p14="http://schemas.microsoft.com/office/powerpoint/2010/main" val="3500874853"/>
      </p:ext>
    </p:extLst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39FB9-A250-4EA7-B247-4DD859FE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Take a look at the real data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B84C11-4263-4AE8-B791-BCA423F1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633601"/>
            <a:ext cx="8001000" cy="4800600"/>
          </a:xfrm>
        </p:spPr>
        <p:txBody>
          <a:bodyPr/>
          <a:lstStyle/>
          <a:p>
            <a:r>
              <a:rPr lang="en-US" altLang="en-US" dirty="0"/>
              <a:t>Raw data</a:t>
            </a:r>
          </a:p>
          <a:p>
            <a:pPr lvl="1">
              <a:buNone/>
            </a:pPr>
            <a:r>
              <a:rPr lang="en" altLang="ja-JP" dirty="0"/>
              <a:t>NASA IV&amp;V Facility Metrics Data Program</a:t>
            </a:r>
          </a:p>
          <a:p>
            <a:pPr lvl="1">
              <a:buNone/>
            </a:pPr>
            <a:r>
              <a:rPr lang="en" altLang="en-US" dirty="0"/>
              <a:t>Project </a:t>
            </a:r>
            <a:r>
              <a:rPr lang="en" altLang="ja-JP" dirty="0"/>
              <a:t>CM1</a:t>
            </a:r>
          </a:p>
          <a:p>
            <a:pPr lvl="1">
              <a:buNone/>
            </a:pPr>
            <a:endParaRPr lang="en-US" altLang="ja-JP" dirty="0"/>
          </a:p>
          <a:p>
            <a:pPr lvl="1">
              <a:spcBef>
                <a:spcPct val="0"/>
              </a:spcBef>
              <a:buNone/>
            </a:pPr>
            <a:r>
              <a:rPr lang="en" altLang="en-US" dirty="0"/>
              <a:t>　</a:t>
            </a:r>
          </a:p>
          <a:p>
            <a:pPr lvl="1"/>
            <a:r>
              <a:rPr lang="en-US" altLang="ja-JP" dirty="0"/>
              <a:t>20 KLOC of scientific measurement software written in C</a:t>
            </a:r>
            <a:endParaRPr lang="en" altLang="ja-JP" dirty="0"/>
          </a:p>
          <a:p>
            <a:pPr lvl="1"/>
            <a:r>
              <a:rPr lang="en-US" altLang="ja-JP" dirty="0"/>
              <a:t>Number of modules: 505</a:t>
            </a:r>
          </a:p>
          <a:p>
            <a:pPr lvl="1"/>
            <a:r>
              <a:rPr lang="en-US" altLang="ja-JP" dirty="0"/>
              <a:t>40 metric data types (including whether bugs were detected in each module)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456B54-4375-4A94-9D7C-EB1E6956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846E70-F9A6-435A-B5A9-BEA4602C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4BE86A-C5CE-4CC0-AE90-0A58AE4CC622}"/>
              </a:ext>
            </a:extLst>
          </p:cNvPr>
          <p:cNvSpPr/>
          <p:nvPr/>
        </p:nvSpPr>
        <p:spPr>
          <a:xfrm>
            <a:off x="2668359" y="3362980"/>
            <a:ext cx="3902770" cy="5232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https://zenodo.org/</a:t>
            </a:r>
            <a:endParaRPr lang="ja-JP" altLang="en-US" sz="28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1CC9FB6-792D-46B6-9F3B-E3389F8B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107" y="1844914"/>
            <a:ext cx="3475385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en-US" sz="1600" dirty="0"/>
              <a:t>This time, only a part of the data is used</a:t>
            </a:r>
            <a:endParaRPr lang="e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5340225"/>
      </p:ext>
    </p:extLst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076DF-D18F-4DDE-8F47-7649268E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[R] Loading CSV data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B4EDF2-DF6C-448B-852C-361377F2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have </a:t>
            </a:r>
            <a:r>
              <a:rPr lang="en-US" altLang="en-US" b="1" dirty="0">
                <a:solidFill>
                  <a:srgbClr val="FF0000"/>
                </a:solidFill>
              </a:rPr>
              <a:t>data12.csv </a:t>
            </a:r>
            <a:r>
              <a:rPr lang="en-US" altLang="en-US" dirty="0"/>
              <a:t>available here</a:t>
            </a:r>
          </a:p>
          <a:p>
            <a:r>
              <a:rPr lang="en-US" altLang="en-US" dirty="0"/>
              <a:t>Load this content as a </a:t>
            </a:r>
            <a:r>
              <a:rPr lang="en-US" altLang="en-US" dirty="0" err="1"/>
              <a:t>dataframe</a:t>
            </a:r>
            <a:r>
              <a:rPr lang="en-US" altLang="en-US" dirty="0"/>
              <a:t> named </a:t>
            </a:r>
            <a:r>
              <a:rPr lang="en-US" altLang="en-US" b="1" dirty="0">
                <a:solidFill>
                  <a:srgbClr val="0000FF"/>
                </a:solidFill>
              </a:rPr>
              <a:t>cm1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DC5B61-ABAE-4EE9-A36A-44E483B6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CD5350-4E82-454C-A36E-C6B801EA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0A6AA10-6718-78CB-F803-AFB344B5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60" y="4019156"/>
            <a:ext cx="672972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cm1</a:t>
            </a:r>
            <a:r>
              <a:rPr lang="en-US" altLang="ja-JP" sz="3200" dirty="0">
                <a:latin typeface="Consolas" panose="020B0609020204030204" pitchFamily="49" charset="0"/>
                <a:ea typeface="HGP創英角ｺﾞｼｯｸUB" pitchFamily="50" charset="-128"/>
              </a:rPr>
              <a:t> = read.csv(</a:t>
            </a:r>
            <a:r>
              <a:rPr lang="en-US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file.choose</a:t>
            </a:r>
            <a:r>
              <a:rPr lang="en-US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() </a:t>
            </a:r>
            <a:r>
              <a:rPr lang="en-US" altLang="ja-JP" sz="3200" dirty="0"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7387488"/>
      </p:ext>
    </p:extLst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8A8A1-A895-4F8C-838E-A13D7E65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[R] CSV data loading and results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1D3323-DD73-4819-9B3A-FE51EE18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" altLang="ja-JP" noProof="0"/>
              <a:t>(C) 2016-2021 Hirohisa AMAN</a:t>
            </a:r>
            <a:endParaRPr lang="ja-JP" altLang="en-US" noProof="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5FDA52-DD60-4053-A076-973495AE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ja-JP" smtClean="0"/>
              <a:pPr/>
              <a:t>44</a:t>
            </a:fld>
            <a:endParaRPr lang="ja-JP" altLang="en-US" dirty="0"/>
          </a:p>
        </p:txBody>
      </p:sp>
      <p:graphicFrame>
        <p:nvGraphicFramePr>
          <p:cNvPr id="7" name="Group 67">
            <a:extLst>
              <a:ext uri="{FF2B5EF4-FFF2-40B4-BE49-F238E27FC236}">
                <a16:creationId xmlns:a16="http://schemas.microsoft.com/office/drawing/2014/main" id="{43BEC38F-E815-4FBB-A045-A10D5569CB38}"/>
              </a:ext>
            </a:extLst>
          </p:cNvPr>
          <p:cNvGraphicFramePr>
            <a:graphicFrameLocks noGrp="1"/>
          </p:cNvGraphicFramePr>
          <p:nvPr/>
        </p:nvGraphicFramePr>
        <p:xfrm>
          <a:off x="4695190" y="1801901"/>
          <a:ext cx="3527425" cy="3443901"/>
        </p:xfrm>
        <a:graphic>
          <a:graphicData uri="http://schemas.openxmlformats.org/drawingml/2006/table">
            <a:tbl>
              <a:tblPr/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Column name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meaning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MODULE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Module </a:t>
                      </a:r>
                      <a:r>
                        <a:rPr kumimoji="1" lang="en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ID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LOC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Lines Of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(scale)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CC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Cyclomatic number (complexity)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BUG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Presence of bugs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*Yes: 1, None: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Box 4">
            <a:extLst>
              <a:ext uri="{FF2B5EF4-FFF2-40B4-BE49-F238E27FC236}">
                <a16:creationId xmlns:a16="http://schemas.microsoft.com/office/drawing/2014/main" id="{10EC6F17-1B74-A77F-48F6-E4C51109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746250"/>
            <a:ext cx="3775393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&gt; </a:t>
            </a:r>
            <a:r>
              <a:rPr lang="en-US" altLang="ja-JP" sz="2000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cm1</a:t>
            </a:r>
          </a:p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    MODULE   LOC   CC   BUG</a:t>
            </a:r>
          </a:p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1    24972    24     5       0</a:t>
            </a:r>
          </a:p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2    24973    31     4       1</a:t>
            </a:r>
          </a:p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3    24974    29     5       1</a:t>
            </a:r>
          </a:p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4    24975      7     2       0</a:t>
            </a:r>
          </a:p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5    24976    12     2       0</a:t>
            </a:r>
          </a:p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6    24977  106   13       0</a:t>
            </a:r>
          </a:p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7    24978    15     3       0</a:t>
            </a:r>
          </a:p>
          <a:p>
            <a:pPr eaLnBrk="1" hangingPunct="1"/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・・・・・・・・・・・・・・・・・・・・・・・・・・・・</a:t>
            </a:r>
          </a:p>
        </p:txBody>
      </p:sp>
    </p:spTree>
    <p:extLst>
      <p:ext uri="{BB962C8B-B14F-4D97-AF65-F5344CB8AC3E}">
        <p14:creationId xmlns:p14="http://schemas.microsoft.com/office/powerpoint/2010/main" val="3026971634"/>
      </p:ext>
    </p:extLst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BC3DE-4AC2-40B0-B2E5-2F487910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[R] LOC </a:t>
            </a:r>
            <a:r>
              <a:rPr lang="en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Histogram </a:t>
            </a:r>
            <a:b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and Kernel Density Estimation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77EA89-3B04-420F-8A58-1C8E36122D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en-US" dirty="0"/>
              <a:t>H</a:t>
            </a:r>
            <a:r>
              <a:rPr kumimoji="1" lang="en" altLang="en-US" dirty="0"/>
              <a:t>istogram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D3A05-4DF4-4DF4-ADD0-B23BAC64C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0" y="1744695"/>
            <a:ext cx="5286470" cy="4267200"/>
          </a:xfrm>
        </p:spPr>
        <p:txBody>
          <a:bodyPr/>
          <a:lstStyle/>
          <a:p>
            <a:r>
              <a:rPr kumimoji="1" lang="en-US" altLang="en-US" dirty="0"/>
              <a:t>K</a:t>
            </a:r>
            <a:r>
              <a:rPr kumimoji="1" lang="en" altLang="en-US" dirty="0"/>
              <a:t>ernel density estimation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1BCBAA-B9B2-469D-BFF1-0BE85A7C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E3362-EB54-4C95-8C75-1F2ABD9F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38094-A549-4EFD-819E-73292D8EEBED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885615E-6285-47B2-885C-7193546F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274786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hist(</a:t>
            </a:r>
            <a:r>
              <a:rPr lang="en" altLang="ja-JP" sz="2800" dirty="0">
                <a:latin typeface="Consolas" panose="020B0609020204030204" pitchFamily="49" charset="0"/>
                <a:ea typeface="HGP創英角ｺﾞｼｯｸUB" pitchFamily="50" charset="-128"/>
              </a:rPr>
              <a:t>cm1$LOC</a:t>
            </a:r>
            <a:r>
              <a:rPr lang="en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  <a:endParaRPr lang="en-US" altLang="ja-JP" sz="3200" dirty="0">
              <a:latin typeface="Consolas" panose="020B0609020204030204" pitchFamily="49" charset="0"/>
              <a:ea typeface="HGP創英角ｺﾞｼｯｸUB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6C1A4ED-76A0-4C36-8F06-A9048F13F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93395"/>
            <a:ext cx="3467593" cy="2606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EB3B88-23CE-4DA5-BEFC-63184A9C8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63912"/>
            <a:ext cx="3506817" cy="2635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DA0B5CF7-1314-49C2-AE4F-324C5CEF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4522392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plot(density(</a:t>
            </a:r>
            <a:r>
              <a:rPr lang="en" altLang="ja-JP" sz="2800" dirty="0">
                <a:latin typeface="Consolas" panose="020B0609020204030204" pitchFamily="49" charset="0"/>
                <a:ea typeface="HGP創英角ｺﾞｼｯｸUB" pitchFamily="50" charset="-128"/>
              </a:rPr>
              <a:t>cm1$LOC</a:t>
            </a:r>
            <a:r>
              <a:rPr lang="en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))</a:t>
            </a:r>
            <a:endParaRPr lang="en-US" altLang="ja-JP" sz="3200" dirty="0">
              <a:latin typeface="Consolas" panose="020B0609020204030204" pitchFamily="49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663699"/>
      </p:ext>
    </p:extLst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68BB1-0C40-4FF1-B159-65B51BB2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(Reference) Kernel density estimation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97AC7-823D-4D8D-9D28-257FA7C4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59" y="1713229"/>
            <a:ext cx="8424862" cy="2325371"/>
          </a:xfrm>
        </p:spPr>
        <p:txBody>
          <a:bodyPr/>
          <a:lstStyle/>
          <a:p>
            <a:pPr algn="just"/>
            <a:r>
              <a:rPr lang="en-US" altLang="en-US" sz="2400" dirty="0"/>
              <a:t>For each piece of data, consider a </a:t>
            </a:r>
            <a:r>
              <a:rPr lang="en-US" altLang="en-US" sz="2400" dirty="0">
                <a:solidFill>
                  <a:srgbClr val="FF0000"/>
                </a:solidFill>
              </a:rPr>
              <a:t>probability density function (more precisely, a kernel function) </a:t>
            </a:r>
            <a:r>
              <a:rPr lang="en-US" altLang="en-US" sz="2400" dirty="0"/>
              <a:t>centered on it, and combine them to estimate the overall probability density.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D87B0A-EA6C-4014-A407-724E858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E51485-62B2-4C2D-A668-A6A17EA8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0FD6B153-A697-458D-AAE2-5CF8ECD5B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40357"/>
              </p:ext>
            </p:extLst>
          </p:nvPr>
        </p:nvGraphicFramePr>
        <p:xfrm>
          <a:off x="4158643" y="3295315"/>
          <a:ext cx="3810000" cy="28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602359" imgH="3474602" progId="Acrobat.Document.2015">
                  <p:embed/>
                </p:oleObj>
              </mc:Choice>
              <mc:Fallback>
                <p:oleObj name="Acrobat Document" r:id="rId3" imgW="4602359" imgH="3474602" progId="Acrobat.Document.2015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0FD6B153-A697-458D-AAE2-5CF8ECD5B2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8643" y="3295315"/>
                        <a:ext cx="3810000" cy="28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4F7F02A-E7E3-47BC-B09A-17FDA95BFA78}"/>
              </a:ext>
            </a:extLst>
          </p:cNvPr>
          <p:cNvSpPr/>
          <p:nvPr/>
        </p:nvSpPr>
        <p:spPr>
          <a:xfrm>
            <a:off x="1175357" y="3810000"/>
            <a:ext cx="1089212" cy="280196"/>
          </a:xfrm>
          <a:custGeom>
            <a:avLst/>
            <a:gdLst>
              <a:gd name="connsiteX0" fmla="*/ 0 w 1089212"/>
              <a:gd name="connsiteY0" fmla="*/ 277091 h 279631"/>
              <a:gd name="connsiteX1" fmla="*/ 262217 w 1089212"/>
              <a:gd name="connsiteY1" fmla="*/ 263644 h 279631"/>
              <a:gd name="connsiteX2" fmla="*/ 383241 w 1089212"/>
              <a:gd name="connsiteY2" fmla="*/ 156068 h 279631"/>
              <a:gd name="connsiteX3" fmla="*/ 531159 w 1089212"/>
              <a:gd name="connsiteY3" fmla="*/ 1427 h 279631"/>
              <a:gd name="connsiteX4" fmla="*/ 705970 w 1089212"/>
              <a:gd name="connsiteY4" fmla="*/ 88833 h 279631"/>
              <a:gd name="connsiteX5" fmla="*/ 820270 w 1089212"/>
              <a:gd name="connsiteY5" fmla="*/ 250197 h 279631"/>
              <a:gd name="connsiteX6" fmla="*/ 1089212 w 1089212"/>
              <a:gd name="connsiteY6" fmla="*/ 277091 h 279631"/>
              <a:gd name="connsiteX7" fmla="*/ 1089212 w 1089212"/>
              <a:gd name="connsiteY7" fmla="*/ 277091 h 279631"/>
              <a:gd name="connsiteX0" fmla="*/ 0 w 1089212"/>
              <a:gd name="connsiteY0" fmla="*/ 275825 h 278365"/>
              <a:gd name="connsiteX1" fmla="*/ 262217 w 1089212"/>
              <a:gd name="connsiteY1" fmla="*/ 262378 h 278365"/>
              <a:gd name="connsiteX2" fmla="*/ 383241 w 1089212"/>
              <a:gd name="connsiteY2" fmla="*/ 154802 h 278365"/>
              <a:gd name="connsiteX3" fmla="*/ 531159 w 1089212"/>
              <a:gd name="connsiteY3" fmla="*/ 161 h 278365"/>
              <a:gd name="connsiteX4" fmla="*/ 692523 w 1089212"/>
              <a:gd name="connsiteY4" fmla="*/ 127908 h 278365"/>
              <a:gd name="connsiteX5" fmla="*/ 820270 w 1089212"/>
              <a:gd name="connsiteY5" fmla="*/ 248931 h 278365"/>
              <a:gd name="connsiteX6" fmla="*/ 1089212 w 1089212"/>
              <a:gd name="connsiteY6" fmla="*/ 275825 h 278365"/>
              <a:gd name="connsiteX7" fmla="*/ 1089212 w 1089212"/>
              <a:gd name="connsiteY7" fmla="*/ 275825 h 278365"/>
              <a:gd name="connsiteX0" fmla="*/ 0 w 1089212"/>
              <a:gd name="connsiteY0" fmla="*/ 275673 h 278213"/>
              <a:gd name="connsiteX1" fmla="*/ 262217 w 1089212"/>
              <a:gd name="connsiteY1" fmla="*/ 262226 h 278213"/>
              <a:gd name="connsiteX2" fmla="*/ 383241 w 1089212"/>
              <a:gd name="connsiteY2" fmla="*/ 154650 h 278213"/>
              <a:gd name="connsiteX3" fmla="*/ 531159 w 1089212"/>
              <a:gd name="connsiteY3" fmla="*/ 9 h 278213"/>
              <a:gd name="connsiteX4" fmla="*/ 699246 w 1089212"/>
              <a:gd name="connsiteY4" fmla="*/ 147927 h 278213"/>
              <a:gd name="connsiteX5" fmla="*/ 820270 w 1089212"/>
              <a:gd name="connsiteY5" fmla="*/ 248779 h 278213"/>
              <a:gd name="connsiteX6" fmla="*/ 1089212 w 1089212"/>
              <a:gd name="connsiteY6" fmla="*/ 275673 h 278213"/>
              <a:gd name="connsiteX7" fmla="*/ 1089212 w 1089212"/>
              <a:gd name="connsiteY7" fmla="*/ 275673 h 278213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9246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2522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212" h="280196">
                <a:moveTo>
                  <a:pt x="0" y="275673"/>
                </a:moveTo>
                <a:cubicBezTo>
                  <a:pt x="99172" y="279034"/>
                  <a:pt x="198344" y="282396"/>
                  <a:pt x="262217" y="262226"/>
                </a:cubicBezTo>
                <a:cubicBezTo>
                  <a:pt x="326090" y="242056"/>
                  <a:pt x="338417" y="198353"/>
                  <a:pt x="383241" y="154650"/>
                </a:cubicBezTo>
                <a:cubicBezTo>
                  <a:pt x="428065" y="110947"/>
                  <a:pt x="479612" y="1129"/>
                  <a:pt x="531159" y="9"/>
                </a:cubicBezTo>
                <a:cubicBezTo>
                  <a:pt x="582706" y="-1111"/>
                  <a:pt x="644337" y="103104"/>
                  <a:pt x="692522" y="147927"/>
                </a:cubicBezTo>
                <a:cubicBezTo>
                  <a:pt x="740707" y="192750"/>
                  <a:pt x="754155" y="247659"/>
                  <a:pt x="820270" y="268950"/>
                </a:cubicBezTo>
                <a:cubicBezTo>
                  <a:pt x="886385" y="290241"/>
                  <a:pt x="1044388" y="274553"/>
                  <a:pt x="1089212" y="275673"/>
                </a:cubicBezTo>
                <a:lnTo>
                  <a:pt x="1089212" y="27567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DEEE3C1-FBB7-45FA-BA07-4216636DD00E}"/>
              </a:ext>
            </a:extLst>
          </p:cNvPr>
          <p:cNvCxnSpPr>
            <a:cxnSpLocks/>
          </p:cNvCxnSpPr>
          <p:nvPr/>
        </p:nvCxnSpPr>
        <p:spPr>
          <a:xfrm>
            <a:off x="1022957" y="4090196"/>
            <a:ext cx="20250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298E4BE0-7EA3-4F47-9486-55FEDB6ABDC0}"/>
              </a:ext>
            </a:extLst>
          </p:cNvPr>
          <p:cNvSpPr/>
          <p:nvPr/>
        </p:nvSpPr>
        <p:spPr>
          <a:xfrm>
            <a:off x="490659" y="2581835"/>
            <a:ext cx="605276" cy="1203512"/>
          </a:xfrm>
          <a:custGeom>
            <a:avLst/>
            <a:gdLst>
              <a:gd name="connsiteX0" fmla="*/ 558212 w 605276"/>
              <a:gd name="connsiteY0" fmla="*/ 0 h 1203512"/>
              <a:gd name="connsiteX1" fmla="*/ 159 w 605276"/>
              <a:gd name="connsiteY1" fmla="*/ 632012 h 1203512"/>
              <a:gd name="connsiteX2" fmla="*/ 605276 w 605276"/>
              <a:gd name="connsiteY2" fmla="*/ 1203512 h 120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76" h="1203512">
                <a:moveTo>
                  <a:pt x="558212" y="0"/>
                </a:moveTo>
                <a:cubicBezTo>
                  <a:pt x="275263" y="215713"/>
                  <a:pt x="-7685" y="431427"/>
                  <a:pt x="159" y="632012"/>
                </a:cubicBezTo>
                <a:cubicBezTo>
                  <a:pt x="8003" y="832597"/>
                  <a:pt x="306639" y="1018054"/>
                  <a:pt x="605276" y="1203512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7067B05-4869-4A76-8826-0A2D12EB38B8}"/>
              </a:ext>
            </a:extLst>
          </p:cNvPr>
          <p:cNvSpPr/>
          <p:nvPr/>
        </p:nvSpPr>
        <p:spPr>
          <a:xfrm>
            <a:off x="1175357" y="4230294"/>
            <a:ext cx="1089212" cy="280196"/>
          </a:xfrm>
          <a:custGeom>
            <a:avLst/>
            <a:gdLst>
              <a:gd name="connsiteX0" fmla="*/ 0 w 1089212"/>
              <a:gd name="connsiteY0" fmla="*/ 277091 h 279631"/>
              <a:gd name="connsiteX1" fmla="*/ 262217 w 1089212"/>
              <a:gd name="connsiteY1" fmla="*/ 263644 h 279631"/>
              <a:gd name="connsiteX2" fmla="*/ 383241 w 1089212"/>
              <a:gd name="connsiteY2" fmla="*/ 156068 h 279631"/>
              <a:gd name="connsiteX3" fmla="*/ 531159 w 1089212"/>
              <a:gd name="connsiteY3" fmla="*/ 1427 h 279631"/>
              <a:gd name="connsiteX4" fmla="*/ 705970 w 1089212"/>
              <a:gd name="connsiteY4" fmla="*/ 88833 h 279631"/>
              <a:gd name="connsiteX5" fmla="*/ 820270 w 1089212"/>
              <a:gd name="connsiteY5" fmla="*/ 250197 h 279631"/>
              <a:gd name="connsiteX6" fmla="*/ 1089212 w 1089212"/>
              <a:gd name="connsiteY6" fmla="*/ 277091 h 279631"/>
              <a:gd name="connsiteX7" fmla="*/ 1089212 w 1089212"/>
              <a:gd name="connsiteY7" fmla="*/ 277091 h 279631"/>
              <a:gd name="connsiteX0" fmla="*/ 0 w 1089212"/>
              <a:gd name="connsiteY0" fmla="*/ 275825 h 278365"/>
              <a:gd name="connsiteX1" fmla="*/ 262217 w 1089212"/>
              <a:gd name="connsiteY1" fmla="*/ 262378 h 278365"/>
              <a:gd name="connsiteX2" fmla="*/ 383241 w 1089212"/>
              <a:gd name="connsiteY2" fmla="*/ 154802 h 278365"/>
              <a:gd name="connsiteX3" fmla="*/ 531159 w 1089212"/>
              <a:gd name="connsiteY3" fmla="*/ 161 h 278365"/>
              <a:gd name="connsiteX4" fmla="*/ 692523 w 1089212"/>
              <a:gd name="connsiteY4" fmla="*/ 127908 h 278365"/>
              <a:gd name="connsiteX5" fmla="*/ 820270 w 1089212"/>
              <a:gd name="connsiteY5" fmla="*/ 248931 h 278365"/>
              <a:gd name="connsiteX6" fmla="*/ 1089212 w 1089212"/>
              <a:gd name="connsiteY6" fmla="*/ 275825 h 278365"/>
              <a:gd name="connsiteX7" fmla="*/ 1089212 w 1089212"/>
              <a:gd name="connsiteY7" fmla="*/ 275825 h 278365"/>
              <a:gd name="connsiteX0" fmla="*/ 0 w 1089212"/>
              <a:gd name="connsiteY0" fmla="*/ 275673 h 278213"/>
              <a:gd name="connsiteX1" fmla="*/ 262217 w 1089212"/>
              <a:gd name="connsiteY1" fmla="*/ 262226 h 278213"/>
              <a:gd name="connsiteX2" fmla="*/ 383241 w 1089212"/>
              <a:gd name="connsiteY2" fmla="*/ 154650 h 278213"/>
              <a:gd name="connsiteX3" fmla="*/ 531159 w 1089212"/>
              <a:gd name="connsiteY3" fmla="*/ 9 h 278213"/>
              <a:gd name="connsiteX4" fmla="*/ 699246 w 1089212"/>
              <a:gd name="connsiteY4" fmla="*/ 147927 h 278213"/>
              <a:gd name="connsiteX5" fmla="*/ 820270 w 1089212"/>
              <a:gd name="connsiteY5" fmla="*/ 248779 h 278213"/>
              <a:gd name="connsiteX6" fmla="*/ 1089212 w 1089212"/>
              <a:gd name="connsiteY6" fmla="*/ 275673 h 278213"/>
              <a:gd name="connsiteX7" fmla="*/ 1089212 w 1089212"/>
              <a:gd name="connsiteY7" fmla="*/ 275673 h 278213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9246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2522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212" h="280196">
                <a:moveTo>
                  <a:pt x="0" y="275673"/>
                </a:moveTo>
                <a:cubicBezTo>
                  <a:pt x="99172" y="279034"/>
                  <a:pt x="198344" y="282396"/>
                  <a:pt x="262217" y="262226"/>
                </a:cubicBezTo>
                <a:cubicBezTo>
                  <a:pt x="326090" y="242056"/>
                  <a:pt x="338417" y="198353"/>
                  <a:pt x="383241" y="154650"/>
                </a:cubicBezTo>
                <a:cubicBezTo>
                  <a:pt x="428065" y="110947"/>
                  <a:pt x="479612" y="1129"/>
                  <a:pt x="531159" y="9"/>
                </a:cubicBezTo>
                <a:cubicBezTo>
                  <a:pt x="582706" y="-1111"/>
                  <a:pt x="644337" y="103104"/>
                  <a:pt x="692522" y="147927"/>
                </a:cubicBezTo>
                <a:cubicBezTo>
                  <a:pt x="740707" y="192750"/>
                  <a:pt x="754155" y="247659"/>
                  <a:pt x="820270" y="268950"/>
                </a:cubicBezTo>
                <a:cubicBezTo>
                  <a:pt x="886385" y="290241"/>
                  <a:pt x="1044388" y="274553"/>
                  <a:pt x="1089212" y="275673"/>
                </a:cubicBezTo>
                <a:lnTo>
                  <a:pt x="1089212" y="27567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FC9E66-716D-489E-A84A-72EA8DF91E36}"/>
              </a:ext>
            </a:extLst>
          </p:cNvPr>
          <p:cNvCxnSpPr>
            <a:cxnSpLocks/>
          </p:cNvCxnSpPr>
          <p:nvPr/>
        </p:nvCxnSpPr>
        <p:spPr>
          <a:xfrm>
            <a:off x="1022957" y="4519211"/>
            <a:ext cx="20250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C8CAC537-47E4-4CC9-9C4C-9FDB9935E974}"/>
              </a:ext>
            </a:extLst>
          </p:cNvPr>
          <p:cNvSpPr/>
          <p:nvPr/>
        </p:nvSpPr>
        <p:spPr>
          <a:xfrm>
            <a:off x="1828800" y="4713276"/>
            <a:ext cx="1089212" cy="280196"/>
          </a:xfrm>
          <a:custGeom>
            <a:avLst/>
            <a:gdLst>
              <a:gd name="connsiteX0" fmla="*/ 0 w 1089212"/>
              <a:gd name="connsiteY0" fmla="*/ 277091 h 279631"/>
              <a:gd name="connsiteX1" fmla="*/ 262217 w 1089212"/>
              <a:gd name="connsiteY1" fmla="*/ 263644 h 279631"/>
              <a:gd name="connsiteX2" fmla="*/ 383241 w 1089212"/>
              <a:gd name="connsiteY2" fmla="*/ 156068 h 279631"/>
              <a:gd name="connsiteX3" fmla="*/ 531159 w 1089212"/>
              <a:gd name="connsiteY3" fmla="*/ 1427 h 279631"/>
              <a:gd name="connsiteX4" fmla="*/ 705970 w 1089212"/>
              <a:gd name="connsiteY4" fmla="*/ 88833 h 279631"/>
              <a:gd name="connsiteX5" fmla="*/ 820270 w 1089212"/>
              <a:gd name="connsiteY5" fmla="*/ 250197 h 279631"/>
              <a:gd name="connsiteX6" fmla="*/ 1089212 w 1089212"/>
              <a:gd name="connsiteY6" fmla="*/ 277091 h 279631"/>
              <a:gd name="connsiteX7" fmla="*/ 1089212 w 1089212"/>
              <a:gd name="connsiteY7" fmla="*/ 277091 h 279631"/>
              <a:gd name="connsiteX0" fmla="*/ 0 w 1089212"/>
              <a:gd name="connsiteY0" fmla="*/ 275825 h 278365"/>
              <a:gd name="connsiteX1" fmla="*/ 262217 w 1089212"/>
              <a:gd name="connsiteY1" fmla="*/ 262378 h 278365"/>
              <a:gd name="connsiteX2" fmla="*/ 383241 w 1089212"/>
              <a:gd name="connsiteY2" fmla="*/ 154802 h 278365"/>
              <a:gd name="connsiteX3" fmla="*/ 531159 w 1089212"/>
              <a:gd name="connsiteY3" fmla="*/ 161 h 278365"/>
              <a:gd name="connsiteX4" fmla="*/ 692523 w 1089212"/>
              <a:gd name="connsiteY4" fmla="*/ 127908 h 278365"/>
              <a:gd name="connsiteX5" fmla="*/ 820270 w 1089212"/>
              <a:gd name="connsiteY5" fmla="*/ 248931 h 278365"/>
              <a:gd name="connsiteX6" fmla="*/ 1089212 w 1089212"/>
              <a:gd name="connsiteY6" fmla="*/ 275825 h 278365"/>
              <a:gd name="connsiteX7" fmla="*/ 1089212 w 1089212"/>
              <a:gd name="connsiteY7" fmla="*/ 275825 h 278365"/>
              <a:gd name="connsiteX0" fmla="*/ 0 w 1089212"/>
              <a:gd name="connsiteY0" fmla="*/ 275673 h 278213"/>
              <a:gd name="connsiteX1" fmla="*/ 262217 w 1089212"/>
              <a:gd name="connsiteY1" fmla="*/ 262226 h 278213"/>
              <a:gd name="connsiteX2" fmla="*/ 383241 w 1089212"/>
              <a:gd name="connsiteY2" fmla="*/ 154650 h 278213"/>
              <a:gd name="connsiteX3" fmla="*/ 531159 w 1089212"/>
              <a:gd name="connsiteY3" fmla="*/ 9 h 278213"/>
              <a:gd name="connsiteX4" fmla="*/ 699246 w 1089212"/>
              <a:gd name="connsiteY4" fmla="*/ 147927 h 278213"/>
              <a:gd name="connsiteX5" fmla="*/ 820270 w 1089212"/>
              <a:gd name="connsiteY5" fmla="*/ 248779 h 278213"/>
              <a:gd name="connsiteX6" fmla="*/ 1089212 w 1089212"/>
              <a:gd name="connsiteY6" fmla="*/ 275673 h 278213"/>
              <a:gd name="connsiteX7" fmla="*/ 1089212 w 1089212"/>
              <a:gd name="connsiteY7" fmla="*/ 275673 h 278213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9246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2522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212" h="280196">
                <a:moveTo>
                  <a:pt x="0" y="275673"/>
                </a:moveTo>
                <a:cubicBezTo>
                  <a:pt x="99172" y="279034"/>
                  <a:pt x="198344" y="282396"/>
                  <a:pt x="262217" y="262226"/>
                </a:cubicBezTo>
                <a:cubicBezTo>
                  <a:pt x="326090" y="242056"/>
                  <a:pt x="338417" y="198353"/>
                  <a:pt x="383241" y="154650"/>
                </a:cubicBezTo>
                <a:cubicBezTo>
                  <a:pt x="428065" y="110947"/>
                  <a:pt x="479612" y="1129"/>
                  <a:pt x="531159" y="9"/>
                </a:cubicBezTo>
                <a:cubicBezTo>
                  <a:pt x="582706" y="-1111"/>
                  <a:pt x="644337" y="103104"/>
                  <a:pt x="692522" y="147927"/>
                </a:cubicBezTo>
                <a:cubicBezTo>
                  <a:pt x="740707" y="192750"/>
                  <a:pt x="754155" y="247659"/>
                  <a:pt x="820270" y="268950"/>
                </a:cubicBezTo>
                <a:cubicBezTo>
                  <a:pt x="886385" y="290241"/>
                  <a:pt x="1044388" y="274553"/>
                  <a:pt x="1089212" y="275673"/>
                </a:cubicBezTo>
                <a:lnTo>
                  <a:pt x="1089212" y="27567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E70BCA4-B64A-4391-9D50-64066A8C98A7}"/>
              </a:ext>
            </a:extLst>
          </p:cNvPr>
          <p:cNvCxnSpPr>
            <a:cxnSpLocks/>
          </p:cNvCxnSpPr>
          <p:nvPr/>
        </p:nvCxnSpPr>
        <p:spPr>
          <a:xfrm>
            <a:off x="1022957" y="4993472"/>
            <a:ext cx="20250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6D79A59-C0DF-4FBD-8488-4FD72B923EB1}"/>
              </a:ext>
            </a:extLst>
          </p:cNvPr>
          <p:cNvSpPr/>
          <p:nvPr/>
        </p:nvSpPr>
        <p:spPr>
          <a:xfrm>
            <a:off x="1676400" y="3950102"/>
            <a:ext cx="76200" cy="14009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D4B1452-576C-45EA-B983-2D39A1961660}"/>
              </a:ext>
            </a:extLst>
          </p:cNvPr>
          <p:cNvSpPr/>
          <p:nvPr/>
        </p:nvSpPr>
        <p:spPr>
          <a:xfrm>
            <a:off x="1676400" y="4379117"/>
            <a:ext cx="76200" cy="14009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78E6F87-00DA-4B6F-83AB-07CAA53316E7}"/>
              </a:ext>
            </a:extLst>
          </p:cNvPr>
          <p:cNvSpPr/>
          <p:nvPr/>
        </p:nvSpPr>
        <p:spPr>
          <a:xfrm>
            <a:off x="2335306" y="4853374"/>
            <a:ext cx="76200" cy="14009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F4C451E-565D-4A1A-8D2D-FCDBD92C4226}"/>
              </a:ext>
            </a:extLst>
          </p:cNvPr>
          <p:cNvCxnSpPr>
            <a:cxnSpLocks/>
          </p:cNvCxnSpPr>
          <p:nvPr/>
        </p:nvCxnSpPr>
        <p:spPr>
          <a:xfrm>
            <a:off x="1059307" y="6132512"/>
            <a:ext cx="20250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B95DD30F-F0C6-462E-9853-8F9C94B7CBBA}"/>
              </a:ext>
            </a:extLst>
          </p:cNvPr>
          <p:cNvSpPr/>
          <p:nvPr/>
        </p:nvSpPr>
        <p:spPr>
          <a:xfrm>
            <a:off x="1211707" y="5522920"/>
            <a:ext cx="900954" cy="605588"/>
          </a:xfrm>
          <a:custGeom>
            <a:avLst/>
            <a:gdLst>
              <a:gd name="connsiteX0" fmla="*/ 0 w 1089212"/>
              <a:gd name="connsiteY0" fmla="*/ 277091 h 279631"/>
              <a:gd name="connsiteX1" fmla="*/ 262217 w 1089212"/>
              <a:gd name="connsiteY1" fmla="*/ 263644 h 279631"/>
              <a:gd name="connsiteX2" fmla="*/ 383241 w 1089212"/>
              <a:gd name="connsiteY2" fmla="*/ 156068 h 279631"/>
              <a:gd name="connsiteX3" fmla="*/ 531159 w 1089212"/>
              <a:gd name="connsiteY3" fmla="*/ 1427 h 279631"/>
              <a:gd name="connsiteX4" fmla="*/ 705970 w 1089212"/>
              <a:gd name="connsiteY4" fmla="*/ 88833 h 279631"/>
              <a:gd name="connsiteX5" fmla="*/ 820270 w 1089212"/>
              <a:gd name="connsiteY5" fmla="*/ 250197 h 279631"/>
              <a:gd name="connsiteX6" fmla="*/ 1089212 w 1089212"/>
              <a:gd name="connsiteY6" fmla="*/ 277091 h 279631"/>
              <a:gd name="connsiteX7" fmla="*/ 1089212 w 1089212"/>
              <a:gd name="connsiteY7" fmla="*/ 277091 h 279631"/>
              <a:gd name="connsiteX0" fmla="*/ 0 w 1089212"/>
              <a:gd name="connsiteY0" fmla="*/ 275825 h 278365"/>
              <a:gd name="connsiteX1" fmla="*/ 262217 w 1089212"/>
              <a:gd name="connsiteY1" fmla="*/ 262378 h 278365"/>
              <a:gd name="connsiteX2" fmla="*/ 383241 w 1089212"/>
              <a:gd name="connsiteY2" fmla="*/ 154802 h 278365"/>
              <a:gd name="connsiteX3" fmla="*/ 531159 w 1089212"/>
              <a:gd name="connsiteY3" fmla="*/ 161 h 278365"/>
              <a:gd name="connsiteX4" fmla="*/ 692523 w 1089212"/>
              <a:gd name="connsiteY4" fmla="*/ 127908 h 278365"/>
              <a:gd name="connsiteX5" fmla="*/ 820270 w 1089212"/>
              <a:gd name="connsiteY5" fmla="*/ 248931 h 278365"/>
              <a:gd name="connsiteX6" fmla="*/ 1089212 w 1089212"/>
              <a:gd name="connsiteY6" fmla="*/ 275825 h 278365"/>
              <a:gd name="connsiteX7" fmla="*/ 1089212 w 1089212"/>
              <a:gd name="connsiteY7" fmla="*/ 275825 h 278365"/>
              <a:gd name="connsiteX0" fmla="*/ 0 w 1089212"/>
              <a:gd name="connsiteY0" fmla="*/ 275673 h 278213"/>
              <a:gd name="connsiteX1" fmla="*/ 262217 w 1089212"/>
              <a:gd name="connsiteY1" fmla="*/ 262226 h 278213"/>
              <a:gd name="connsiteX2" fmla="*/ 383241 w 1089212"/>
              <a:gd name="connsiteY2" fmla="*/ 154650 h 278213"/>
              <a:gd name="connsiteX3" fmla="*/ 531159 w 1089212"/>
              <a:gd name="connsiteY3" fmla="*/ 9 h 278213"/>
              <a:gd name="connsiteX4" fmla="*/ 699246 w 1089212"/>
              <a:gd name="connsiteY4" fmla="*/ 147927 h 278213"/>
              <a:gd name="connsiteX5" fmla="*/ 820270 w 1089212"/>
              <a:gd name="connsiteY5" fmla="*/ 248779 h 278213"/>
              <a:gd name="connsiteX6" fmla="*/ 1089212 w 1089212"/>
              <a:gd name="connsiteY6" fmla="*/ 275673 h 278213"/>
              <a:gd name="connsiteX7" fmla="*/ 1089212 w 1089212"/>
              <a:gd name="connsiteY7" fmla="*/ 275673 h 278213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9246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2522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  <a:gd name="connsiteX0" fmla="*/ 0 w 1089212"/>
              <a:gd name="connsiteY0" fmla="*/ 490820 h 495343"/>
              <a:gd name="connsiteX1" fmla="*/ 262217 w 1089212"/>
              <a:gd name="connsiteY1" fmla="*/ 477373 h 495343"/>
              <a:gd name="connsiteX2" fmla="*/ 383241 w 1089212"/>
              <a:gd name="connsiteY2" fmla="*/ 369797 h 495343"/>
              <a:gd name="connsiteX3" fmla="*/ 531159 w 1089212"/>
              <a:gd name="connsiteY3" fmla="*/ 3 h 495343"/>
              <a:gd name="connsiteX4" fmla="*/ 692522 w 1089212"/>
              <a:gd name="connsiteY4" fmla="*/ 363074 h 495343"/>
              <a:gd name="connsiteX5" fmla="*/ 820270 w 1089212"/>
              <a:gd name="connsiteY5" fmla="*/ 484097 h 495343"/>
              <a:gd name="connsiteX6" fmla="*/ 1089212 w 1089212"/>
              <a:gd name="connsiteY6" fmla="*/ 490820 h 495343"/>
              <a:gd name="connsiteX7" fmla="*/ 1089212 w 1089212"/>
              <a:gd name="connsiteY7" fmla="*/ 490820 h 495343"/>
              <a:gd name="connsiteX0" fmla="*/ 0 w 1089212"/>
              <a:gd name="connsiteY0" fmla="*/ 491791 h 503150"/>
              <a:gd name="connsiteX1" fmla="*/ 262217 w 1089212"/>
              <a:gd name="connsiteY1" fmla="*/ 478344 h 503150"/>
              <a:gd name="connsiteX2" fmla="*/ 383241 w 1089212"/>
              <a:gd name="connsiteY2" fmla="*/ 370768 h 503150"/>
              <a:gd name="connsiteX3" fmla="*/ 531159 w 1089212"/>
              <a:gd name="connsiteY3" fmla="*/ 974 h 503150"/>
              <a:gd name="connsiteX4" fmla="*/ 732863 w 1089212"/>
              <a:gd name="connsiteY4" fmla="*/ 269915 h 503150"/>
              <a:gd name="connsiteX5" fmla="*/ 820270 w 1089212"/>
              <a:gd name="connsiteY5" fmla="*/ 485068 h 503150"/>
              <a:gd name="connsiteX6" fmla="*/ 1089212 w 1089212"/>
              <a:gd name="connsiteY6" fmla="*/ 491791 h 503150"/>
              <a:gd name="connsiteX7" fmla="*/ 1089212 w 1089212"/>
              <a:gd name="connsiteY7" fmla="*/ 491791 h 503150"/>
              <a:gd name="connsiteX0" fmla="*/ 0 w 1089212"/>
              <a:gd name="connsiteY0" fmla="*/ 490817 h 502176"/>
              <a:gd name="connsiteX1" fmla="*/ 262217 w 1089212"/>
              <a:gd name="connsiteY1" fmla="*/ 477370 h 502176"/>
              <a:gd name="connsiteX2" fmla="*/ 336176 w 1089212"/>
              <a:gd name="connsiteY2" fmla="*/ 268941 h 502176"/>
              <a:gd name="connsiteX3" fmla="*/ 531159 w 1089212"/>
              <a:gd name="connsiteY3" fmla="*/ 0 h 502176"/>
              <a:gd name="connsiteX4" fmla="*/ 732863 w 1089212"/>
              <a:gd name="connsiteY4" fmla="*/ 268941 h 502176"/>
              <a:gd name="connsiteX5" fmla="*/ 820270 w 1089212"/>
              <a:gd name="connsiteY5" fmla="*/ 484094 h 502176"/>
              <a:gd name="connsiteX6" fmla="*/ 1089212 w 1089212"/>
              <a:gd name="connsiteY6" fmla="*/ 490817 h 502176"/>
              <a:gd name="connsiteX7" fmla="*/ 1089212 w 1089212"/>
              <a:gd name="connsiteY7" fmla="*/ 490817 h 502176"/>
              <a:gd name="connsiteX0" fmla="*/ 0 w 1089212"/>
              <a:gd name="connsiteY0" fmla="*/ 490817 h 502176"/>
              <a:gd name="connsiteX1" fmla="*/ 262217 w 1089212"/>
              <a:gd name="connsiteY1" fmla="*/ 477370 h 502176"/>
              <a:gd name="connsiteX2" fmla="*/ 376517 w 1089212"/>
              <a:gd name="connsiteY2" fmla="*/ 268941 h 502176"/>
              <a:gd name="connsiteX3" fmla="*/ 531159 w 1089212"/>
              <a:gd name="connsiteY3" fmla="*/ 0 h 502176"/>
              <a:gd name="connsiteX4" fmla="*/ 732863 w 1089212"/>
              <a:gd name="connsiteY4" fmla="*/ 268941 h 502176"/>
              <a:gd name="connsiteX5" fmla="*/ 820270 w 1089212"/>
              <a:gd name="connsiteY5" fmla="*/ 484094 h 502176"/>
              <a:gd name="connsiteX6" fmla="*/ 1089212 w 1089212"/>
              <a:gd name="connsiteY6" fmla="*/ 490817 h 502176"/>
              <a:gd name="connsiteX7" fmla="*/ 1089212 w 1089212"/>
              <a:gd name="connsiteY7" fmla="*/ 490817 h 502176"/>
              <a:gd name="connsiteX0" fmla="*/ 0 w 1089212"/>
              <a:gd name="connsiteY0" fmla="*/ 490817 h 502176"/>
              <a:gd name="connsiteX1" fmla="*/ 235323 w 1089212"/>
              <a:gd name="connsiteY1" fmla="*/ 437029 h 502176"/>
              <a:gd name="connsiteX2" fmla="*/ 376517 w 1089212"/>
              <a:gd name="connsiteY2" fmla="*/ 268941 h 502176"/>
              <a:gd name="connsiteX3" fmla="*/ 531159 w 1089212"/>
              <a:gd name="connsiteY3" fmla="*/ 0 h 502176"/>
              <a:gd name="connsiteX4" fmla="*/ 732863 w 1089212"/>
              <a:gd name="connsiteY4" fmla="*/ 268941 h 502176"/>
              <a:gd name="connsiteX5" fmla="*/ 820270 w 1089212"/>
              <a:gd name="connsiteY5" fmla="*/ 484094 h 502176"/>
              <a:gd name="connsiteX6" fmla="*/ 1089212 w 1089212"/>
              <a:gd name="connsiteY6" fmla="*/ 490817 h 502176"/>
              <a:gd name="connsiteX7" fmla="*/ 1089212 w 1089212"/>
              <a:gd name="connsiteY7" fmla="*/ 490817 h 502176"/>
              <a:gd name="connsiteX0" fmla="*/ 0 w 1089212"/>
              <a:gd name="connsiteY0" fmla="*/ 490817 h 491179"/>
              <a:gd name="connsiteX1" fmla="*/ 235323 w 1089212"/>
              <a:gd name="connsiteY1" fmla="*/ 437029 h 491179"/>
              <a:gd name="connsiteX2" fmla="*/ 376517 w 1089212"/>
              <a:gd name="connsiteY2" fmla="*/ 268941 h 491179"/>
              <a:gd name="connsiteX3" fmla="*/ 531159 w 1089212"/>
              <a:gd name="connsiteY3" fmla="*/ 0 h 491179"/>
              <a:gd name="connsiteX4" fmla="*/ 732863 w 1089212"/>
              <a:gd name="connsiteY4" fmla="*/ 268941 h 491179"/>
              <a:gd name="connsiteX5" fmla="*/ 860611 w 1089212"/>
              <a:gd name="connsiteY5" fmla="*/ 463923 h 491179"/>
              <a:gd name="connsiteX6" fmla="*/ 1089212 w 1089212"/>
              <a:gd name="connsiteY6" fmla="*/ 490817 h 491179"/>
              <a:gd name="connsiteX7" fmla="*/ 1089212 w 1089212"/>
              <a:gd name="connsiteY7" fmla="*/ 490817 h 491179"/>
              <a:gd name="connsiteX0" fmla="*/ 0 w 1089212"/>
              <a:gd name="connsiteY0" fmla="*/ 491100 h 491621"/>
              <a:gd name="connsiteX1" fmla="*/ 235323 w 1089212"/>
              <a:gd name="connsiteY1" fmla="*/ 437312 h 491621"/>
              <a:gd name="connsiteX2" fmla="*/ 356346 w 1089212"/>
              <a:gd name="connsiteY2" fmla="*/ 222160 h 491621"/>
              <a:gd name="connsiteX3" fmla="*/ 531159 w 1089212"/>
              <a:gd name="connsiteY3" fmla="*/ 283 h 491621"/>
              <a:gd name="connsiteX4" fmla="*/ 732863 w 1089212"/>
              <a:gd name="connsiteY4" fmla="*/ 269224 h 491621"/>
              <a:gd name="connsiteX5" fmla="*/ 860611 w 1089212"/>
              <a:gd name="connsiteY5" fmla="*/ 464206 h 491621"/>
              <a:gd name="connsiteX6" fmla="*/ 1089212 w 1089212"/>
              <a:gd name="connsiteY6" fmla="*/ 491100 h 491621"/>
              <a:gd name="connsiteX7" fmla="*/ 1089212 w 1089212"/>
              <a:gd name="connsiteY7" fmla="*/ 491100 h 491621"/>
              <a:gd name="connsiteX0" fmla="*/ 0 w 1089212"/>
              <a:gd name="connsiteY0" fmla="*/ 490842 h 491802"/>
              <a:gd name="connsiteX1" fmla="*/ 235323 w 1089212"/>
              <a:gd name="connsiteY1" fmla="*/ 437054 h 491802"/>
              <a:gd name="connsiteX2" fmla="*/ 356346 w 1089212"/>
              <a:gd name="connsiteY2" fmla="*/ 221902 h 491802"/>
              <a:gd name="connsiteX3" fmla="*/ 531159 w 1089212"/>
              <a:gd name="connsiteY3" fmla="*/ 25 h 491802"/>
              <a:gd name="connsiteX4" fmla="*/ 759757 w 1089212"/>
              <a:gd name="connsiteY4" fmla="*/ 235348 h 491802"/>
              <a:gd name="connsiteX5" fmla="*/ 860611 w 1089212"/>
              <a:gd name="connsiteY5" fmla="*/ 463948 h 491802"/>
              <a:gd name="connsiteX6" fmla="*/ 1089212 w 1089212"/>
              <a:gd name="connsiteY6" fmla="*/ 490842 h 491802"/>
              <a:gd name="connsiteX7" fmla="*/ 1089212 w 1089212"/>
              <a:gd name="connsiteY7" fmla="*/ 490842 h 491802"/>
              <a:gd name="connsiteX0" fmla="*/ 0 w 1089212"/>
              <a:gd name="connsiteY0" fmla="*/ 490882 h 493826"/>
              <a:gd name="connsiteX1" fmla="*/ 235323 w 1089212"/>
              <a:gd name="connsiteY1" fmla="*/ 437094 h 493826"/>
              <a:gd name="connsiteX2" fmla="*/ 356346 w 1089212"/>
              <a:gd name="connsiteY2" fmla="*/ 221942 h 493826"/>
              <a:gd name="connsiteX3" fmla="*/ 531159 w 1089212"/>
              <a:gd name="connsiteY3" fmla="*/ 65 h 493826"/>
              <a:gd name="connsiteX4" fmla="*/ 739586 w 1089212"/>
              <a:gd name="connsiteY4" fmla="*/ 201771 h 493826"/>
              <a:gd name="connsiteX5" fmla="*/ 860611 w 1089212"/>
              <a:gd name="connsiteY5" fmla="*/ 463988 h 493826"/>
              <a:gd name="connsiteX6" fmla="*/ 1089212 w 1089212"/>
              <a:gd name="connsiteY6" fmla="*/ 490882 h 493826"/>
              <a:gd name="connsiteX7" fmla="*/ 1089212 w 1089212"/>
              <a:gd name="connsiteY7" fmla="*/ 490882 h 493826"/>
              <a:gd name="connsiteX0" fmla="*/ 0 w 1089212"/>
              <a:gd name="connsiteY0" fmla="*/ 490882 h 493826"/>
              <a:gd name="connsiteX1" fmla="*/ 235323 w 1089212"/>
              <a:gd name="connsiteY1" fmla="*/ 437094 h 493826"/>
              <a:gd name="connsiteX2" fmla="*/ 356346 w 1089212"/>
              <a:gd name="connsiteY2" fmla="*/ 221942 h 493826"/>
              <a:gd name="connsiteX3" fmla="*/ 531159 w 1089212"/>
              <a:gd name="connsiteY3" fmla="*/ 65 h 493826"/>
              <a:gd name="connsiteX4" fmla="*/ 739586 w 1089212"/>
              <a:gd name="connsiteY4" fmla="*/ 201771 h 493826"/>
              <a:gd name="connsiteX5" fmla="*/ 860611 w 1089212"/>
              <a:gd name="connsiteY5" fmla="*/ 463988 h 493826"/>
              <a:gd name="connsiteX6" fmla="*/ 1089212 w 1089212"/>
              <a:gd name="connsiteY6" fmla="*/ 490882 h 493826"/>
              <a:gd name="connsiteX7" fmla="*/ 1089212 w 1089212"/>
              <a:gd name="connsiteY7" fmla="*/ 490882 h 493826"/>
              <a:gd name="connsiteX0" fmla="*/ 0 w 1089212"/>
              <a:gd name="connsiteY0" fmla="*/ 490879 h 491400"/>
              <a:gd name="connsiteX1" fmla="*/ 235323 w 1089212"/>
              <a:gd name="connsiteY1" fmla="*/ 437091 h 491400"/>
              <a:gd name="connsiteX2" fmla="*/ 356346 w 1089212"/>
              <a:gd name="connsiteY2" fmla="*/ 221939 h 491400"/>
              <a:gd name="connsiteX3" fmla="*/ 531159 w 1089212"/>
              <a:gd name="connsiteY3" fmla="*/ 62 h 491400"/>
              <a:gd name="connsiteX4" fmla="*/ 739586 w 1089212"/>
              <a:gd name="connsiteY4" fmla="*/ 201768 h 491400"/>
              <a:gd name="connsiteX5" fmla="*/ 840440 w 1089212"/>
              <a:gd name="connsiteY5" fmla="*/ 423643 h 491400"/>
              <a:gd name="connsiteX6" fmla="*/ 1089212 w 1089212"/>
              <a:gd name="connsiteY6" fmla="*/ 490879 h 491400"/>
              <a:gd name="connsiteX7" fmla="*/ 1089212 w 1089212"/>
              <a:gd name="connsiteY7" fmla="*/ 490879 h 491400"/>
              <a:gd name="connsiteX0" fmla="*/ 0 w 1089212"/>
              <a:gd name="connsiteY0" fmla="*/ 490879 h 491400"/>
              <a:gd name="connsiteX1" fmla="*/ 235323 w 1089212"/>
              <a:gd name="connsiteY1" fmla="*/ 437091 h 491400"/>
              <a:gd name="connsiteX2" fmla="*/ 356346 w 1089212"/>
              <a:gd name="connsiteY2" fmla="*/ 221939 h 491400"/>
              <a:gd name="connsiteX3" fmla="*/ 531159 w 1089212"/>
              <a:gd name="connsiteY3" fmla="*/ 62 h 491400"/>
              <a:gd name="connsiteX4" fmla="*/ 739586 w 1089212"/>
              <a:gd name="connsiteY4" fmla="*/ 201768 h 491400"/>
              <a:gd name="connsiteX5" fmla="*/ 853887 w 1089212"/>
              <a:gd name="connsiteY5" fmla="*/ 437091 h 491400"/>
              <a:gd name="connsiteX6" fmla="*/ 1089212 w 1089212"/>
              <a:gd name="connsiteY6" fmla="*/ 490879 h 491400"/>
              <a:gd name="connsiteX7" fmla="*/ 1089212 w 1089212"/>
              <a:gd name="connsiteY7" fmla="*/ 490879 h 491400"/>
              <a:gd name="connsiteX0" fmla="*/ 0 w 1089212"/>
              <a:gd name="connsiteY0" fmla="*/ 490879 h 491400"/>
              <a:gd name="connsiteX1" fmla="*/ 235323 w 1089212"/>
              <a:gd name="connsiteY1" fmla="*/ 437091 h 491400"/>
              <a:gd name="connsiteX2" fmla="*/ 356346 w 1089212"/>
              <a:gd name="connsiteY2" fmla="*/ 221939 h 491400"/>
              <a:gd name="connsiteX3" fmla="*/ 531159 w 1089212"/>
              <a:gd name="connsiteY3" fmla="*/ 62 h 491400"/>
              <a:gd name="connsiteX4" fmla="*/ 732862 w 1089212"/>
              <a:gd name="connsiteY4" fmla="*/ 201768 h 491400"/>
              <a:gd name="connsiteX5" fmla="*/ 853887 w 1089212"/>
              <a:gd name="connsiteY5" fmla="*/ 437091 h 491400"/>
              <a:gd name="connsiteX6" fmla="*/ 1089212 w 1089212"/>
              <a:gd name="connsiteY6" fmla="*/ 490879 h 491400"/>
              <a:gd name="connsiteX7" fmla="*/ 1089212 w 1089212"/>
              <a:gd name="connsiteY7" fmla="*/ 490879 h 491400"/>
              <a:gd name="connsiteX0" fmla="*/ 0 w 1089218"/>
              <a:gd name="connsiteY0" fmla="*/ 490879 h 491400"/>
              <a:gd name="connsiteX1" fmla="*/ 235323 w 1089218"/>
              <a:gd name="connsiteY1" fmla="*/ 437091 h 491400"/>
              <a:gd name="connsiteX2" fmla="*/ 356346 w 1089218"/>
              <a:gd name="connsiteY2" fmla="*/ 221939 h 491400"/>
              <a:gd name="connsiteX3" fmla="*/ 531159 w 1089218"/>
              <a:gd name="connsiteY3" fmla="*/ 62 h 491400"/>
              <a:gd name="connsiteX4" fmla="*/ 732862 w 1089218"/>
              <a:gd name="connsiteY4" fmla="*/ 201768 h 491400"/>
              <a:gd name="connsiteX5" fmla="*/ 853887 w 1089218"/>
              <a:gd name="connsiteY5" fmla="*/ 437091 h 491400"/>
              <a:gd name="connsiteX6" fmla="*/ 1089212 w 1089218"/>
              <a:gd name="connsiteY6" fmla="*/ 490879 h 491400"/>
              <a:gd name="connsiteX7" fmla="*/ 860612 w 1089218"/>
              <a:gd name="connsiteY7" fmla="*/ 443814 h 491400"/>
              <a:gd name="connsiteX0" fmla="*/ 0 w 865051"/>
              <a:gd name="connsiteY0" fmla="*/ 490879 h 491400"/>
              <a:gd name="connsiteX1" fmla="*/ 235323 w 865051"/>
              <a:gd name="connsiteY1" fmla="*/ 437091 h 491400"/>
              <a:gd name="connsiteX2" fmla="*/ 356346 w 865051"/>
              <a:gd name="connsiteY2" fmla="*/ 221939 h 491400"/>
              <a:gd name="connsiteX3" fmla="*/ 531159 w 865051"/>
              <a:gd name="connsiteY3" fmla="*/ 62 h 491400"/>
              <a:gd name="connsiteX4" fmla="*/ 732862 w 865051"/>
              <a:gd name="connsiteY4" fmla="*/ 201768 h 491400"/>
              <a:gd name="connsiteX5" fmla="*/ 853887 w 865051"/>
              <a:gd name="connsiteY5" fmla="*/ 437091 h 491400"/>
              <a:gd name="connsiteX6" fmla="*/ 860612 w 865051"/>
              <a:gd name="connsiteY6" fmla="*/ 443814 h 491400"/>
              <a:gd name="connsiteX0" fmla="*/ 0 w 900954"/>
              <a:gd name="connsiteY0" fmla="*/ 490879 h 491400"/>
              <a:gd name="connsiteX1" fmla="*/ 235323 w 900954"/>
              <a:gd name="connsiteY1" fmla="*/ 437091 h 491400"/>
              <a:gd name="connsiteX2" fmla="*/ 356346 w 900954"/>
              <a:gd name="connsiteY2" fmla="*/ 221939 h 491400"/>
              <a:gd name="connsiteX3" fmla="*/ 531159 w 900954"/>
              <a:gd name="connsiteY3" fmla="*/ 62 h 491400"/>
              <a:gd name="connsiteX4" fmla="*/ 732862 w 900954"/>
              <a:gd name="connsiteY4" fmla="*/ 201768 h 491400"/>
              <a:gd name="connsiteX5" fmla="*/ 853887 w 900954"/>
              <a:gd name="connsiteY5" fmla="*/ 437091 h 491400"/>
              <a:gd name="connsiteX6" fmla="*/ 900954 w 900954"/>
              <a:gd name="connsiteY6" fmla="*/ 443814 h 49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0954" h="491400">
                <a:moveTo>
                  <a:pt x="0" y="490879"/>
                </a:moveTo>
                <a:cubicBezTo>
                  <a:pt x="99172" y="494240"/>
                  <a:pt x="175932" y="481914"/>
                  <a:pt x="235323" y="437091"/>
                </a:cubicBezTo>
                <a:cubicBezTo>
                  <a:pt x="294714" y="392268"/>
                  <a:pt x="307040" y="294777"/>
                  <a:pt x="356346" y="221939"/>
                </a:cubicBezTo>
                <a:cubicBezTo>
                  <a:pt x="405652" y="149101"/>
                  <a:pt x="468406" y="3424"/>
                  <a:pt x="531159" y="62"/>
                </a:cubicBezTo>
                <a:cubicBezTo>
                  <a:pt x="593912" y="-3300"/>
                  <a:pt x="679074" y="128930"/>
                  <a:pt x="732862" y="201768"/>
                </a:cubicBezTo>
                <a:cubicBezTo>
                  <a:pt x="786650" y="274606"/>
                  <a:pt x="825872" y="396750"/>
                  <a:pt x="853887" y="437091"/>
                </a:cubicBezTo>
                <a:cubicBezTo>
                  <a:pt x="881902" y="477432"/>
                  <a:pt x="899553" y="442414"/>
                  <a:pt x="900954" y="4438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EFC1965-1B6F-4323-A487-2C685AAA2347}"/>
              </a:ext>
            </a:extLst>
          </p:cNvPr>
          <p:cNvSpPr/>
          <p:nvPr/>
        </p:nvSpPr>
        <p:spPr>
          <a:xfrm>
            <a:off x="2104955" y="5832260"/>
            <a:ext cx="826995" cy="280196"/>
          </a:xfrm>
          <a:custGeom>
            <a:avLst/>
            <a:gdLst>
              <a:gd name="connsiteX0" fmla="*/ 0 w 1089212"/>
              <a:gd name="connsiteY0" fmla="*/ 277091 h 279631"/>
              <a:gd name="connsiteX1" fmla="*/ 262217 w 1089212"/>
              <a:gd name="connsiteY1" fmla="*/ 263644 h 279631"/>
              <a:gd name="connsiteX2" fmla="*/ 383241 w 1089212"/>
              <a:gd name="connsiteY2" fmla="*/ 156068 h 279631"/>
              <a:gd name="connsiteX3" fmla="*/ 531159 w 1089212"/>
              <a:gd name="connsiteY3" fmla="*/ 1427 h 279631"/>
              <a:gd name="connsiteX4" fmla="*/ 705970 w 1089212"/>
              <a:gd name="connsiteY4" fmla="*/ 88833 h 279631"/>
              <a:gd name="connsiteX5" fmla="*/ 820270 w 1089212"/>
              <a:gd name="connsiteY5" fmla="*/ 250197 h 279631"/>
              <a:gd name="connsiteX6" fmla="*/ 1089212 w 1089212"/>
              <a:gd name="connsiteY6" fmla="*/ 277091 h 279631"/>
              <a:gd name="connsiteX7" fmla="*/ 1089212 w 1089212"/>
              <a:gd name="connsiteY7" fmla="*/ 277091 h 279631"/>
              <a:gd name="connsiteX0" fmla="*/ 0 w 1089212"/>
              <a:gd name="connsiteY0" fmla="*/ 275825 h 278365"/>
              <a:gd name="connsiteX1" fmla="*/ 262217 w 1089212"/>
              <a:gd name="connsiteY1" fmla="*/ 262378 h 278365"/>
              <a:gd name="connsiteX2" fmla="*/ 383241 w 1089212"/>
              <a:gd name="connsiteY2" fmla="*/ 154802 h 278365"/>
              <a:gd name="connsiteX3" fmla="*/ 531159 w 1089212"/>
              <a:gd name="connsiteY3" fmla="*/ 161 h 278365"/>
              <a:gd name="connsiteX4" fmla="*/ 692523 w 1089212"/>
              <a:gd name="connsiteY4" fmla="*/ 127908 h 278365"/>
              <a:gd name="connsiteX5" fmla="*/ 820270 w 1089212"/>
              <a:gd name="connsiteY5" fmla="*/ 248931 h 278365"/>
              <a:gd name="connsiteX6" fmla="*/ 1089212 w 1089212"/>
              <a:gd name="connsiteY6" fmla="*/ 275825 h 278365"/>
              <a:gd name="connsiteX7" fmla="*/ 1089212 w 1089212"/>
              <a:gd name="connsiteY7" fmla="*/ 275825 h 278365"/>
              <a:gd name="connsiteX0" fmla="*/ 0 w 1089212"/>
              <a:gd name="connsiteY0" fmla="*/ 275673 h 278213"/>
              <a:gd name="connsiteX1" fmla="*/ 262217 w 1089212"/>
              <a:gd name="connsiteY1" fmla="*/ 262226 h 278213"/>
              <a:gd name="connsiteX2" fmla="*/ 383241 w 1089212"/>
              <a:gd name="connsiteY2" fmla="*/ 154650 h 278213"/>
              <a:gd name="connsiteX3" fmla="*/ 531159 w 1089212"/>
              <a:gd name="connsiteY3" fmla="*/ 9 h 278213"/>
              <a:gd name="connsiteX4" fmla="*/ 699246 w 1089212"/>
              <a:gd name="connsiteY4" fmla="*/ 147927 h 278213"/>
              <a:gd name="connsiteX5" fmla="*/ 820270 w 1089212"/>
              <a:gd name="connsiteY5" fmla="*/ 248779 h 278213"/>
              <a:gd name="connsiteX6" fmla="*/ 1089212 w 1089212"/>
              <a:gd name="connsiteY6" fmla="*/ 275673 h 278213"/>
              <a:gd name="connsiteX7" fmla="*/ 1089212 w 1089212"/>
              <a:gd name="connsiteY7" fmla="*/ 275673 h 278213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9246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  <a:gd name="connsiteX0" fmla="*/ 0 w 1089212"/>
              <a:gd name="connsiteY0" fmla="*/ 275673 h 280196"/>
              <a:gd name="connsiteX1" fmla="*/ 262217 w 1089212"/>
              <a:gd name="connsiteY1" fmla="*/ 262226 h 280196"/>
              <a:gd name="connsiteX2" fmla="*/ 383241 w 1089212"/>
              <a:gd name="connsiteY2" fmla="*/ 154650 h 280196"/>
              <a:gd name="connsiteX3" fmla="*/ 531159 w 1089212"/>
              <a:gd name="connsiteY3" fmla="*/ 9 h 280196"/>
              <a:gd name="connsiteX4" fmla="*/ 692522 w 1089212"/>
              <a:gd name="connsiteY4" fmla="*/ 147927 h 280196"/>
              <a:gd name="connsiteX5" fmla="*/ 820270 w 1089212"/>
              <a:gd name="connsiteY5" fmla="*/ 268950 h 280196"/>
              <a:gd name="connsiteX6" fmla="*/ 1089212 w 1089212"/>
              <a:gd name="connsiteY6" fmla="*/ 275673 h 280196"/>
              <a:gd name="connsiteX7" fmla="*/ 1089212 w 1089212"/>
              <a:gd name="connsiteY7" fmla="*/ 275673 h 280196"/>
              <a:gd name="connsiteX0" fmla="*/ 0 w 826995"/>
              <a:gd name="connsiteY0" fmla="*/ 262226 h 280196"/>
              <a:gd name="connsiteX1" fmla="*/ 121024 w 826995"/>
              <a:gd name="connsiteY1" fmla="*/ 154650 h 280196"/>
              <a:gd name="connsiteX2" fmla="*/ 268942 w 826995"/>
              <a:gd name="connsiteY2" fmla="*/ 9 h 280196"/>
              <a:gd name="connsiteX3" fmla="*/ 430305 w 826995"/>
              <a:gd name="connsiteY3" fmla="*/ 147927 h 280196"/>
              <a:gd name="connsiteX4" fmla="*/ 558053 w 826995"/>
              <a:gd name="connsiteY4" fmla="*/ 268950 h 280196"/>
              <a:gd name="connsiteX5" fmla="*/ 826995 w 826995"/>
              <a:gd name="connsiteY5" fmla="*/ 275673 h 280196"/>
              <a:gd name="connsiteX6" fmla="*/ 826995 w 826995"/>
              <a:gd name="connsiteY6" fmla="*/ 275673 h 28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995" h="280196">
                <a:moveTo>
                  <a:pt x="0" y="262226"/>
                </a:moveTo>
                <a:cubicBezTo>
                  <a:pt x="63873" y="242056"/>
                  <a:pt x="76200" y="198353"/>
                  <a:pt x="121024" y="154650"/>
                </a:cubicBezTo>
                <a:cubicBezTo>
                  <a:pt x="165848" y="110947"/>
                  <a:pt x="217395" y="1129"/>
                  <a:pt x="268942" y="9"/>
                </a:cubicBezTo>
                <a:cubicBezTo>
                  <a:pt x="320489" y="-1111"/>
                  <a:pt x="382120" y="103104"/>
                  <a:pt x="430305" y="147927"/>
                </a:cubicBezTo>
                <a:cubicBezTo>
                  <a:pt x="478490" y="192750"/>
                  <a:pt x="491938" y="247659"/>
                  <a:pt x="558053" y="268950"/>
                </a:cubicBezTo>
                <a:cubicBezTo>
                  <a:pt x="624168" y="290241"/>
                  <a:pt x="782171" y="274553"/>
                  <a:pt x="826995" y="275673"/>
                </a:cubicBezTo>
                <a:lnTo>
                  <a:pt x="826995" y="27567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BAF652C0-BF45-444A-8E27-54927B83DA63}"/>
              </a:ext>
            </a:extLst>
          </p:cNvPr>
          <p:cNvSpPr/>
          <p:nvPr/>
        </p:nvSpPr>
        <p:spPr>
          <a:xfrm>
            <a:off x="1676400" y="5105400"/>
            <a:ext cx="533400" cy="324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586415"/>
      </p:ext>
    </p:extLst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8FF51-81F7-4BFA-A503-19457344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[R] LOC histogram (continued)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61555E-D22A-423A-B898-7A3A3B43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If you redraw it only to LOC &lt; 200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8F0A86-FD9C-4E51-9DED-6D27EA07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2C71FD-41DD-4F05-BF62-0628CDAC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F51E3B4-6009-4D36-9E82-E4E50D484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38400"/>
            <a:ext cx="570540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hist(</a:t>
            </a:r>
            <a:r>
              <a:rPr lang="en" altLang="ja-JP" sz="2800" dirty="0">
                <a:latin typeface="Consolas" panose="020B0609020204030204" pitchFamily="49" charset="0"/>
                <a:ea typeface="HGP創英角ｺﾞｼｯｸUB" pitchFamily="50" charset="-128"/>
              </a:rPr>
              <a:t>cm1$LOC</a:t>
            </a:r>
            <a:r>
              <a:rPr lang="en" altLang="ja-JP" sz="2800" dirty="0">
                <a:solidFill>
                  <a:srgbClr val="0000FF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[cm1$LOC &lt; 200]</a:t>
            </a:r>
            <a:r>
              <a:rPr lang="en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  <a:endParaRPr lang="en-US" altLang="ja-JP" sz="3200" dirty="0">
              <a:latin typeface="Consolas" panose="020B0609020204030204" pitchFamily="49" charset="0"/>
              <a:ea typeface="HGP創英角ｺﾞｼｯｸUB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9D4ED3-9658-4F2A-94E8-DBFB91A3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77054"/>
            <a:ext cx="3781867" cy="2842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0EFB4C-5597-4759-BB8E-AEC26C6383BB}"/>
              </a:ext>
            </a:extLst>
          </p:cNvPr>
          <p:cNvSpPr txBox="1"/>
          <p:nvPr/>
        </p:nvSpPr>
        <p:spPr>
          <a:xfrm>
            <a:off x="5810611" y="3670858"/>
            <a:ext cx="3333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dirty="0"/>
              <a:t>As can be predicted from the kernel density estimation on the previous page, it can be seen that there tends to be a </a:t>
            </a:r>
            <a:r>
              <a:rPr lang="en-US" altLang="en-US" b="1" dirty="0">
                <a:solidFill>
                  <a:srgbClr val="FF0000"/>
                </a:solidFill>
              </a:rPr>
              <a:t>very large number of ones with less than 200 lines</a:t>
            </a:r>
            <a:r>
              <a:rPr lang="en-US" altLang="en-US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1337240"/>
      </p:ext>
    </p:extLst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97B54-D1D6-46B2-948F-E50C6230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7502526" cy="1216025"/>
          </a:xfrm>
        </p:spPr>
        <p:txBody>
          <a:bodyPr/>
          <a:lstStyle/>
          <a:p>
            <a:r>
              <a:rPr lang="en-US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Common patterns in the distribution of metric values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179F1-0D88-4482-985D-98BD6F02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altLang="en-US" sz="2800" dirty="0">
                <a:latin typeface="+mj-lt"/>
              </a:rPr>
              <a:t>"</a:t>
            </a:r>
            <a:r>
              <a:rPr lang="en" altLang="en-US" sz="2800" b="1" dirty="0">
                <a:solidFill>
                  <a:srgbClr val="FF0000"/>
                </a:solidFill>
                <a:latin typeface="+mj-lt"/>
              </a:rPr>
              <a:t>R</a:t>
            </a:r>
            <a:r>
              <a:rPr lang="en" altLang="ja-JP" sz="2800" b="1" dirty="0">
                <a:solidFill>
                  <a:srgbClr val="FF0000"/>
                </a:solidFill>
                <a:latin typeface="+mj-lt"/>
              </a:rPr>
              <a:t>ight-</a:t>
            </a:r>
            <a:r>
              <a:rPr lang="en" altLang="en-US" sz="2800" b="1" dirty="0">
                <a:solidFill>
                  <a:srgbClr val="FF0000"/>
                </a:solidFill>
                <a:latin typeface="+mj-lt"/>
                <a:ea typeface="HGP創英角ｺﾞｼｯｸUB" panose="020B0900000000000000" pitchFamily="50" charset="-128"/>
              </a:rPr>
              <a:t>skewed</a:t>
            </a:r>
            <a:r>
              <a:rPr lang="en" altLang="en-US" sz="2800" dirty="0">
                <a:latin typeface="+mj-lt"/>
              </a:rPr>
              <a:t>" distribution</a:t>
            </a:r>
            <a:endParaRPr lang="en-US" altLang="ja-JP" sz="2800" dirty="0">
              <a:latin typeface="+mj-lt"/>
            </a:endParaRPr>
          </a:p>
          <a:p>
            <a:pPr marL="0" indent="0">
              <a:buNone/>
            </a:pPr>
            <a:r>
              <a:rPr lang="en" altLang="en-US" sz="2800" dirty="0">
                <a:latin typeface="+mj-lt"/>
              </a:rPr>
              <a:t>　</a:t>
            </a:r>
            <a:r>
              <a:rPr lang="en" altLang="ja-JP" sz="2800" dirty="0">
                <a:latin typeface="+mj-lt"/>
              </a:rPr>
              <a:t>* Also </a:t>
            </a:r>
            <a:r>
              <a:rPr lang="en" altLang="en-US" sz="2800" dirty="0">
                <a:latin typeface="+mj-lt"/>
              </a:rPr>
              <a:t>known as a “</a:t>
            </a:r>
            <a:r>
              <a:rPr lang="en" altLang="en-US" sz="2800" b="1" dirty="0">
                <a:latin typeface="+mj-lt"/>
              </a:rPr>
              <a:t>right </a:t>
            </a:r>
            <a:r>
              <a:rPr lang="en" altLang="ja-JP" sz="2800" b="1" dirty="0">
                <a:latin typeface="+mj-lt"/>
              </a:rPr>
              <a:t>-tailed</a:t>
            </a:r>
            <a:r>
              <a:rPr lang="en" altLang="ja-JP" sz="2800" dirty="0">
                <a:latin typeface="+mj-lt"/>
              </a:rPr>
              <a:t>” distribution</a:t>
            </a:r>
          </a:p>
          <a:p>
            <a:pPr algn="just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8A5CCB-218F-4BA8-A44B-434E8C7E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306286-C6AC-4271-8114-82A68886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FF7F63C-079B-4713-865D-5F1C8A597359}"/>
              </a:ext>
            </a:extLst>
          </p:cNvPr>
          <p:cNvCxnSpPr/>
          <p:nvPr/>
        </p:nvCxnSpPr>
        <p:spPr>
          <a:xfrm>
            <a:off x="1115616" y="5545532"/>
            <a:ext cx="65527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638BA5D-4394-4F1E-87F2-2AE1528B2E6D}"/>
              </a:ext>
            </a:extLst>
          </p:cNvPr>
          <p:cNvCxnSpPr/>
          <p:nvPr/>
        </p:nvCxnSpPr>
        <p:spPr>
          <a:xfrm flipV="1">
            <a:off x="1835696" y="3241276"/>
            <a:ext cx="0" cy="24566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2E49C8-AE9A-4BB4-A849-2011030D0F11}"/>
              </a:ext>
            </a:extLst>
          </p:cNvPr>
          <p:cNvSpPr txBox="1"/>
          <p:nvPr/>
        </p:nvSpPr>
        <p:spPr>
          <a:xfrm>
            <a:off x="1324795" y="3685900"/>
            <a:ext cx="492443" cy="1422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" altLang="en-US" sz="2000" dirty="0"/>
              <a:t>Frequency</a:t>
            </a:r>
          </a:p>
        </p:txBody>
      </p:sp>
      <p:sp>
        <p:nvSpPr>
          <p:cNvPr id="9" name="フリーフォーム 7">
            <a:extLst>
              <a:ext uri="{FF2B5EF4-FFF2-40B4-BE49-F238E27FC236}">
                <a16:creationId xmlns:a16="http://schemas.microsoft.com/office/drawing/2014/main" id="{D080F2FB-3AA8-47C5-90A7-F3AA8F2A1DED}"/>
              </a:ext>
            </a:extLst>
          </p:cNvPr>
          <p:cNvSpPr/>
          <p:nvPr/>
        </p:nvSpPr>
        <p:spPr>
          <a:xfrm>
            <a:off x="1911755" y="3646711"/>
            <a:ext cx="5089936" cy="1815738"/>
          </a:xfrm>
          <a:custGeom>
            <a:avLst/>
            <a:gdLst>
              <a:gd name="connsiteX0" fmla="*/ 8485 w 5089936"/>
              <a:gd name="connsiteY0" fmla="*/ 0 h 1815738"/>
              <a:gd name="connsiteX1" fmla="*/ 805319 w 5089936"/>
              <a:gd name="connsiteY1" fmla="*/ 1410789 h 1815738"/>
              <a:gd name="connsiteX2" fmla="*/ 5089936 w 5089936"/>
              <a:gd name="connsiteY2" fmla="*/ 1815738 h 1815738"/>
              <a:gd name="connsiteX3" fmla="*/ 5089936 w 5089936"/>
              <a:gd name="connsiteY3" fmla="*/ 1815738 h 18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9936" h="1815738">
                <a:moveTo>
                  <a:pt x="8485" y="0"/>
                </a:moveTo>
                <a:cubicBezTo>
                  <a:pt x="-16553" y="554083"/>
                  <a:pt x="-41590" y="1108166"/>
                  <a:pt x="805319" y="1410789"/>
                </a:cubicBezTo>
                <a:cubicBezTo>
                  <a:pt x="1652228" y="1713412"/>
                  <a:pt x="5089936" y="1815738"/>
                  <a:pt x="5089936" y="1815738"/>
                </a:cubicBezTo>
                <a:lnTo>
                  <a:pt x="5089936" y="181573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8">
            <a:extLst>
              <a:ext uri="{FF2B5EF4-FFF2-40B4-BE49-F238E27FC236}">
                <a16:creationId xmlns:a16="http://schemas.microsoft.com/office/drawing/2014/main" id="{68C57F4C-8423-422C-BA64-C8CAE2D19B2A}"/>
              </a:ext>
            </a:extLst>
          </p:cNvPr>
          <p:cNvSpPr/>
          <p:nvPr/>
        </p:nvSpPr>
        <p:spPr>
          <a:xfrm>
            <a:off x="1854926" y="3745332"/>
            <a:ext cx="5355771" cy="1808557"/>
          </a:xfrm>
          <a:custGeom>
            <a:avLst/>
            <a:gdLst>
              <a:gd name="connsiteX0" fmla="*/ 0 w 5355771"/>
              <a:gd name="connsiteY0" fmla="*/ 2057911 h 2057911"/>
              <a:gd name="connsiteX1" fmla="*/ 431074 w 5355771"/>
              <a:gd name="connsiteY1" fmla="*/ 7042 h 2057911"/>
              <a:gd name="connsiteX2" fmla="*/ 1502228 w 5355771"/>
              <a:gd name="connsiteY2" fmla="*/ 1404768 h 2057911"/>
              <a:gd name="connsiteX3" fmla="*/ 5355771 w 5355771"/>
              <a:gd name="connsiteY3" fmla="*/ 1940345 h 205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5771" h="2057911">
                <a:moveTo>
                  <a:pt x="0" y="2057911"/>
                </a:moveTo>
                <a:cubicBezTo>
                  <a:pt x="90351" y="1086905"/>
                  <a:pt x="180703" y="115899"/>
                  <a:pt x="431074" y="7042"/>
                </a:cubicBezTo>
                <a:cubicBezTo>
                  <a:pt x="681445" y="-101815"/>
                  <a:pt x="681445" y="1082551"/>
                  <a:pt x="1502228" y="1404768"/>
                </a:cubicBezTo>
                <a:cubicBezTo>
                  <a:pt x="2323011" y="1726985"/>
                  <a:pt x="3839391" y="1833665"/>
                  <a:pt x="5355771" y="1940345"/>
                </a:cubicBezTo>
              </a:path>
            </a:pathLst>
          </a:cu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EF3288-69B8-4698-B9C6-B539DB5B3B01}"/>
              </a:ext>
            </a:extLst>
          </p:cNvPr>
          <p:cNvSpPr txBox="1"/>
          <p:nvPr/>
        </p:nvSpPr>
        <p:spPr>
          <a:xfrm>
            <a:off x="4191000" y="5650468"/>
            <a:ext cx="430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Metrics value (measurement value)</a:t>
            </a:r>
            <a:endParaRPr kumimoji="1" lang="en" altLang="en-US" dirty="0"/>
          </a:p>
        </p:txBody>
      </p:sp>
    </p:spTree>
    <p:extLst>
      <p:ext uri="{BB962C8B-B14F-4D97-AF65-F5344CB8AC3E}">
        <p14:creationId xmlns:p14="http://schemas.microsoft.com/office/powerpoint/2010/main" val="579483414"/>
      </p:ext>
    </p:extLst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934ADEA-B9EE-4EDF-A8F7-89CCC4959D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Logarithmic transformation:</a:t>
                </a:r>
                <a:br>
                  <a:rPr lang="en-US" altLang="ja-JP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934ADEA-B9EE-4EDF-A8F7-89CCC4959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13" t="-1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D385A7-7140-4AFD-8057-18CDB04E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297257-34D5-42D9-9A13-20D989DF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0D10D-1E75-4E77-8F81-66AA8CCD1130}"/>
              </a:ext>
            </a:extLst>
          </p:cNvPr>
          <p:cNvSpPr txBox="1"/>
          <p:nvPr/>
        </p:nvSpPr>
        <p:spPr>
          <a:xfrm>
            <a:off x="5680331" y="854323"/>
            <a:ext cx="282045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If x contains 0, add 1 and use log(x+1)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DCBC8BB-BE29-4F21-A5EE-5D2D5C9CA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33" y="4138431"/>
            <a:ext cx="2604267" cy="1957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472C022-1F84-4D63-A83E-3965538329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86" y="4092123"/>
            <a:ext cx="2604267" cy="1957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72D5466D-0011-4D3F-8CA5-905FE88FD8A0}"/>
              </a:ext>
            </a:extLst>
          </p:cNvPr>
          <p:cNvSpPr/>
          <p:nvPr/>
        </p:nvSpPr>
        <p:spPr>
          <a:xfrm>
            <a:off x="3888706" y="4831272"/>
            <a:ext cx="1449278" cy="479272"/>
          </a:xfrm>
          <a:prstGeom prst="rightArrow">
            <a:avLst/>
          </a:prstGeom>
          <a:gradFill rotWithShape="1">
            <a:gsLst>
              <a:gs pos="0">
                <a:srgbClr val="C0CF3A">
                  <a:lumMod val="110000"/>
                  <a:satMod val="105000"/>
                  <a:tint val="67000"/>
                </a:srgbClr>
              </a:gs>
              <a:gs pos="50000">
                <a:srgbClr val="C0CF3A">
                  <a:lumMod val="105000"/>
                  <a:satMod val="103000"/>
                  <a:tint val="73000"/>
                </a:srgbClr>
              </a:gs>
              <a:gs pos="100000">
                <a:srgbClr val="C0CF3A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75DC575-D3AA-BF5C-1050-614C99A7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439180"/>
            <a:ext cx="5508239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dirty="0">
                <a:latin typeface="Consolas" panose="020B0609020204030204" pitchFamily="49" charset="0"/>
                <a:ea typeface="HGP創英角ｺﾞｼｯｸUB" pitchFamily="50" charset="-128"/>
              </a:rPr>
              <a:t>plot(density(</a:t>
            </a:r>
            <a:r>
              <a:rPr lang="en-US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log(</a:t>
            </a:r>
            <a:r>
              <a:rPr lang="en-US" altLang="ja-JP" sz="2800" dirty="0">
                <a:latin typeface="Consolas" panose="020B0609020204030204" pitchFamily="49" charset="0"/>
                <a:ea typeface="HGP創英角ｺﾞｼｯｸUB" pitchFamily="50" charset="-128"/>
              </a:rPr>
              <a:t>cm1$LOC</a:t>
            </a:r>
            <a:r>
              <a:rPr lang="en-US" altLang="ja-JP" sz="2800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  <a:r>
              <a:rPr lang="en-US" altLang="ja-JP" sz="2800" dirty="0">
                <a:latin typeface="Consolas" panose="020B0609020204030204" pitchFamily="49" charset="0"/>
                <a:ea typeface="HGP創英角ｺﾞｼｯｸUB" pitchFamily="50" charset="-128"/>
              </a:rPr>
              <a:t>))</a:t>
            </a:r>
            <a:endParaRPr lang="en-US" altLang="ja-JP" sz="3200" dirty="0">
              <a:latin typeface="Consolas" panose="020B0609020204030204" pitchFamily="49" charset="0"/>
              <a:ea typeface="HGP創英角ｺﾞｼｯｸUB" pitchFamily="50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0F85AD6-EEF6-725B-BCFF-1A5AD60B4DB3}"/>
              </a:ext>
            </a:extLst>
          </p:cNvPr>
          <p:cNvSpPr txBox="1">
            <a:spLocks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400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Right-skewed distributions </a:t>
            </a:r>
            <a:r>
              <a:rPr lang="en-US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may be easier to analyze by applying a </a:t>
            </a:r>
            <a:r>
              <a:rPr lang="en-US" altLang="en-US" sz="2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logarithmic transformation.</a:t>
            </a:r>
          </a:p>
          <a:p>
            <a:r>
              <a:rPr lang="en-US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Ex: Many data are concentrated in a small range before transformation, but can be distributed by taking logarithm(log).</a:t>
            </a:r>
          </a:p>
        </p:txBody>
      </p:sp>
    </p:spTree>
    <p:extLst>
      <p:ext uri="{BB962C8B-B14F-4D97-AF65-F5344CB8AC3E}">
        <p14:creationId xmlns:p14="http://schemas.microsoft.com/office/powerpoint/2010/main" val="2175776748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Example of mass production </a:t>
            </a:r>
            <a:r>
              <a:rPr lang="en-US" altLang="ja-JP" dirty="0">
                <a:ea typeface="HGPｺﾞｼｯｸE" pitchFamily="50" charset="-128"/>
              </a:rPr>
              <a:t>in</a:t>
            </a:r>
            <a:r>
              <a:rPr lang="ja-JP" altLang="en-US" dirty="0">
                <a:ea typeface="HGPｺﾞｼｯｸE" pitchFamily="50" charset="-128"/>
              </a:rPr>
              <a:t> a factory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Provide without wast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ed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man-hours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]</a:t>
            </a:r>
            <a:endParaRPr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l" rtl="0"/>
            <a:r>
              <a:rPr lang="en-US" altLang="ja-JP" dirty="0"/>
              <a:t>Even if proper inspection is possible, if you </a:t>
            </a:r>
            <a:r>
              <a:rPr lang="en-US" altLang="ja-JP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roduc</a:t>
            </a:r>
            <a:r>
              <a:rPr lang="en-US" altLang="ja-JP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 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many defective products</a:t>
            </a:r>
            <a:r>
              <a:rPr lang="en-US" altLang="ja-JP" dirty="0"/>
              <a:t>, you will not be profitable.</a:t>
            </a:r>
          </a:p>
          <a:p>
            <a:pPr algn="l" rtl="0"/>
            <a:r>
              <a:rPr lang="en-US" altLang="ja-JP" dirty="0">
                <a:solidFill>
                  <a:srgbClr val="FF0000"/>
                </a:solidFill>
              </a:rPr>
              <a:t>Monitor and improve processes</a:t>
            </a:r>
            <a:r>
              <a:rPr lang="en-US" altLang="ja-JP" dirty="0"/>
              <a:t> to avoid producing poor quality products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9225CCF1-00ED-4645-B5C2-526D4CCEAEFC}" type="slidenum">
              <a:rPr lang="en-US" altLang="ja-JP" smtClean="0"/>
              <a:pPr algn="l" rtl="0"/>
              <a:t>5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000" y="5029200"/>
            <a:ext cx="726890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2400" dirty="0"/>
              <a:t>Process monitoring and improvement are also important quality control activities</a:t>
            </a:r>
          </a:p>
        </p:txBody>
      </p:sp>
    </p:spTree>
    <p:extLst>
      <p:ext uri="{BB962C8B-B14F-4D97-AF65-F5344CB8AC3E}">
        <p14:creationId xmlns:p14="http://schemas.microsoft.com/office/powerpoint/2010/main" val="3233421898"/>
      </p:ext>
    </p:extLst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519F609-FF53-73FB-54E0-2D15E0C59097}"/>
              </a:ext>
            </a:extLst>
          </p:cNvPr>
          <p:cNvSpPr txBox="1">
            <a:spLocks/>
          </p:cNvSpPr>
          <p:nvPr/>
        </p:nvSpPr>
        <p:spPr bwMode="auto">
          <a:xfrm>
            <a:off x="566738" y="1752600"/>
            <a:ext cx="84248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kumimoji="1" lang="en-US" altLang="en-US" sz="2600" dirty="0">
                <a:solidFill>
                  <a:srgbClr val="0000FF"/>
                </a:solidFill>
              </a:rPr>
              <a:t>For cyclomatic numbers (column names: CC), </a:t>
            </a:r>
            <a:r>
              <a:rPr kumimoji="1" lang="en-US" altLang="en-US" sz="2600" dirty="0"/>
              <a:t>create a histogram and </a:t>
            </a:r>
            <a:r>
              <a:rPr lang="en-US" altLang="en-US" sz="2600" dirty="0"/>
              <a:t>perform</a:t>
            </a:r>
            <a:r>
              <a:rPr kumimoji="1" lang="en-US" altLang="en-US" sz="2600" dirty="0"/>
              <a:t> kernel density estimation in the same way as for LOC.</a:t>
            </a:r>
          </a:p>
          <a:p>
            <a:pPr algn="just"/>
            <a:r>
              <a:rPr kumimoji="1" lang="en-US" altLang="en-US" sz="2600" dirty="0"/>
              <a:t>However, in both cases, perform a </a:t>
            </a:r>
            <a:r>
              <a:rPr kumimoji="1" lang="en-US" altLang="en-US" sz="2600" dirty="0">
                <a:solidFill>
                  <a:srgbClr val="FF0000"/>
                </a:solidFill>
              </a:rPr>
              <a:t>logarithmic transformation</a:t>
            </a:r>
            <a:r>
              <a:rPr kumimoji="1" lang="en-US" altLang="en-US" sz="2600" dirty="0"/>
              <a:t>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</a:t>
            </a:r>
            <a:r>
              <a:rPr lang="en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3] (Homework)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50</a:t>
            </a:fld>
            <a:endParaRPr lang="en-US" altLang="ja-JP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1F3AAB9-22E3-465F-9CB4-F1B27057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60" y="4034679"/>
            <a:ext cx="3002540" cy="167654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33B51F-5D7C-46D3-B3D7-CF30A8E9B9E0}"/>
              </a:ext>
            </a:extLst>
          </p:cNvPr>
          <p:cNvSpPr txBox="1"/>
          <p:nvPr/>
        </p:nvSpPr>
        <p:spPr>
          <a:xfrm>
            <a:off x="1219199" y="4113718"/>
            <a:ext cx="2483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dirty="0"/>
              <a:t>"Save as PDF" appears in the "Export" menu in the "Plots" area.</a:t>
            </a:r>
          </a:p>
          <a:p>
            <a:pPr algn="just"/>
            <a:r>
              <a:rPr lang="en-US" altLang="en-US" dirty="0"/>
              <a:t>Please use this to save the graph as a PDF and submit it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95A7C7-9406-45BE-821D-011E8E75C5B1}"/>
              </a:ext>
            </a:extLst>
          </p:cNvPr>
          <p:cNvCxnSpPr>
            <a:cxnSpLocks/>
          </p:cNvCxnSpPr>
          <p:nvPr/>
        </p:nvCxnSpPr>
        <p:spPr>
          <a:xfrm flipV="1">
            <a:off x="3855460" y="4299283"/>
            <a:ext cx="25908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D6E5FA-2D6F-40B9-9862-D6C0A4203B01}"/>
              </a:ext>
            </a:extLst>
          </p:cNvPr>
          <p:cNvSpPr txBox="1"/>
          <p:nvPr/>
        </p:nvSpPr>
        <p:spPr>
          <a:xfrm>
            <a:off x="4800600" y="63760"/>
            <a:ext cx="4074642" cy="830997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Segoe UI Web (West European)"/>
              </a:rPr>
              <a:t>[12] Exercise-3 </a:t>
            </a:r>
          </a:p>
          <a:p>
            <a:r>
              <a:rPr lang="en-US" sz="2400" dirty="0">
                <a:latin typeface="Segoe UI Web (West European)"/>
              </a:rPr>
              <a:t>Deadline: Tomorrow at 13:00</a:t>
            </a:r>
            <a:endParaRPr lang="en-US" sz="2400" dirty="0">
              <a:effectLst/>
              <a:latin typeface="Segoe UI Web (West European)"/>
            </a:endParaRPr>
          </a:p>
        </p:txBody>
      </p:sp>
    </p:spTree>
    <p:extLst>
      <p:ext uri="{BB962C8B-B14F-4D97-AF65-F5344CB8AC3E}">
        <p14:creationId xmlns:p14="http://schemas.microsoft.com/office/powerpoint/2010/main" val="4181209162"/>
      </p:ext>
    </p:extLst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3F581-4CEB-4911-A5DD-C107968C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[R] Mean and median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A417E-5E99-4810-81DB-CA9AA374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LOC’s Mean and Median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dirty="0">
              <a:effectLst/>
              <a:latin typeface="Segoe UI Web (West European)"/>
            </a:endParaRPr>
          </a:p>
          <a:p>
            <a:r>
              <a:rPr lang="en-US" dirty="0">
                <a:effectLst/>
                <a:latin typeface="Segoe UI Web (West European)"/>
              </a:rPr>
              <a:t>Cyclomatic number’s Mean and Median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406C99-11E9-4FC3-88AE-32294339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0B56BC-E6E0-4DEC-8979-EADA3803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51</a:t>
            </a:fld>
            <a:endParaRPr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E35B36-857F-4216-8CA7-382CA451A667}"/>
              </a:ext>
            </a:extLst>
          </p:cNvPr>
          <p:cNvSpPr txBox="1"/>
          <p:nvPr/>
        </p:nvSpPr>
        <p:spPr>
          <a:xfrm>
            <a:off x="1066800" y="2438400"/>
            <a:ext cx="41148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en-US" sz="3600" dirty="0">
                <a:latin typeface="Consolas" panose="020B0609020204030204" pitchFamily="49" charset="0"/>
              </a:rPr>
              <a:t>mean(cm1$LOC)</a:t>
            </a:r>
          </a:p>
          <a:p>
            <a:r>
              <a:rPr lang="en" altLang="en-US" sz="3600" dirty="0">
                <a:latin typeface="Consolas" panose="020B0609020204030204" pitchFamily="49" charset="0"/>
              </a:rPr>
              <a:t>median(cm1$LOC)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7EA5F-3E91-425E-9131-D472D22393E7}"/>
              </a:ext>
            </a:extLst>
          </p:cNvPr>
          <p:cNvSpPr txBox="1"/>
          <p:nvPr/>
        </p:nvSpPr>
        <p:spPr>
          <a:xfrm>
            <a:off x="782262" y="4643437"/>
            <a:ext cx="440531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en-US" sz="3600" dirty="0">
                <a:latin typeface="Consolas" panose="020B0609020204030204" pitchFamily="49" charset="0"/>
              </a:rPr>
              <a:t>mean(cm1$</a:t>
            </a:r>
            <a:r>
              <a:rPr lang="en" altLang="ja-JP" sz="3600" dirty="0">
                <a:latin typeface="Consolas" panose="020B0609020204030204" pitchFamily="49" charset="0"/>
              </a:rPr>
              <a:t>C</a:t>
            </a:r>
            <a:r>
              <a:rPr lang="en" altLang="en-US" sz="3600" dirty="0">
                <a:latin typeface="Consolas" panose="020B0609020204030204" pitchFamily="49" charset="0"/>
              </a:rPr>
              <a:t>C)</a:t>
            </a:r>
          </a:p>
          <a:p>
            <a:r>
              <a:rPr lang="en" altLang="en-US" sz="3600" dirty="0">
                <a:latin typeface="Consolas" panose="020B0609020204030204" pitchFamily="49" charset="0"/>
              </a:rPr>
              <a:t>median(cm1$</a:t>
            </a:r>
            <a:r>
              <a:rPr lang="en" altLang="ja-JP" sz="3600" dirty="0">
                <a:latin typeface="Consolas" panose="020B0609020204030204" pitchFamily="49" charset="0"/>
              </a:rPr>
              <a:t>C</a:t>
            </a:r>
            <a:r>
              <a:rPr lang="en" altLang="en-US" sz="3600" dirty="0">
                <a:latin typeface="Consolas" panose="020B0609020204030204" pitchFamily="49" charset="0"/>
              </a:rPr>
              <a:t>C)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7CE06E-B686-4747-B5D2-13DC72BE455E}"/>
              </a:ext>
            </a:extLst>
          </p:cNvPr>
          <p:cNvSpPr txBox="1"/>
          <p:nvPr/>
        </p:nvSpPr>
        <p:spPr>
          <a:xfrm>
            <a:off x="6250267" y="2452865"/>
            <a:ext cx="1680268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ja-JP" sz="2800" dirty="0"/>
              <a:t>29.6099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42AA77-3795-47A2-84B3-53B3B9064FD3}"/>
              </a:ext>
            </a:extLst>
          </p:cNvPr>
          <p:cNvSpPr txBox="1"/>
          <p:nvPr/>
        </p:nvSpPr>
        <p:spPr>
          <a:xfrm>
            <a:off x="6250267" y="3120360"/>
            <a:ext cx="639919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ja-JP" sz="2800" dirty="0"/>
              <a:t>16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05AF12-12DE-4742-B040-79E61706F48B}"/>
              </a:ext>
            </a:extLst>
          </p:cNvPr>
          <p:cNvSpPr txBox="1"/>
          <p:nvPr/>
        </p:nvSpPr>
        <p:spPr>
          <a:xfrm>
            <a:off x="6250267" y="4653051"/>
            <a:ext cx="190789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ja-JP" sz="2800" dirty="0"/>
              <a:t>5.182178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331F34-D330-4C6A-B26A-76D5D93F74AD}"/>
              </a:ext>
            </a:extLst>
          </p:cNvPr>
          <p:cNvSpPr txBox="1"/>
          <p:nvPr/>
        </p:nvSpPr>
        <p:spPr>
          <a:xfrm>
            <a:off x="6250267" y="5320546"/>
            <a:ext cx="412292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77F892C-0A3C-49C6-B177-436490BD82B7}"/>
              </a:ext>
            </a:extLst>
          </p:cNvPr>
          <p:cNvSpPr/>
          <p:nvPr/>
        </p:nvSpPr>
        <p:spPr>
          <a:xfrm>
            <a:off x="5295900" y="2581363"/>
            <a:ext cx="800100" cy="91440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C92B9AE6-5863-4FBB-AC1F-84527F58FEC5}"/>
              </a:ext>
            </a:extLst>
          </p:cNvPr>
          <p:cNvSpPr/>
          <p:nvPr/>
        </p:nvSpPr>
        <p:spPr>
          <a:xfrm>
            <a:off x="5275106" y="4791163"/>
            <a:ext cx="800100" cy="91440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CC4786-76B7-4E94-A363-07E55F7238A1}"/>
              </a:ext>
            </a:extLst>
          </p:cNvPr>
          <p:cNvSpPr txBox="1"/>
          <p:nvPr/>
        </p:nvSpPr>
        <p:spPr>
          <a:xfrm>
            <a:off x="5600699" y="124361"/>
            <a:ext cx="320703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en-US" sz="2000" dirty="0"/>
              <a:t>Both distributions are right-skewed, </a:t>
            </a:r>
            <a:r>
              <a:rPr kumimoji="1" lang="en-US" altLang="en-US" sz="2000" dirty="0">
                <a:solidFill>
                  <a:srgbClr val="FF0000"/>
                </a:solidFill>
              </a:rPr>
              <a:t>but the mean is greater than the median</a:t>
            </a:r>
            <a:r>
              <a:rPr kumimoji="1"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002628"/>
      </p:ext>
    </p:extLst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F75A6-F47C-4BA3-A00A-557D73F6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[R] See the difference between bugs and non-bugs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F0E85-E7C3-4BAB-9754-79B3F65E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kumimoji="1" lang="en-US" altLang="en-US" dirty="0"/>
              <a:t>To extract only the LOC values ​​of modules with bugs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en-US" dirty="0"/>
              <a:t>Similarly, to extract only </a:t>
            </a:r>
            <a:r>
              <a:rPr lang="en-US" altLang="en-US" dirty="0">
                <a:solidFill>
                  <a:srgbClr val="0000FF"/>
                </a:solidFill>
              </a:rPr>
              <a:t>non-bugs modules</a:t>
            </a:r>
            <a:r>
              <a:rPr lang="en-US" altLang="en-US" dirty="0"/>
              <a:t>, write </a:t>
            </a:r>
            <a:r>
              <a:rPr lang="en-US" altLang="en-US" dirty="0">
                <a:solidFill>
                  <a:srgbClr val="0000FF"/>
                </a:solidFill>
              </a:rPr>
              <a:t>cm1$BUG==0</a:t>
            </a:r>
          </a:p>
          <a:p>
            <a:endParaRPr lang="en-US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2B3B2E-FE78-4912-96FA-83A528E2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E41193-25F1-4163-9DA6-57B3CE23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52</a:t>
            </a:fld>
            <a:endParaRPr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1D4AC8-E484-48FB-AE15-9D1A954B64CC}"/>
              </a:ext>
            </a:extLst>
          </p:cNvPr>
          <p:cNvSpPr txBox="1"/>
          <p:nvPr/>
        </p:nvSpPr>
        <p:spPr>
          <a:xfrm>
            <a:off x="1143000" y="3773706"/>
            <a:ext cx="6911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Extract only the LOC values ​​when the value of the BUG column is 1</a:t>
            </a:r>
          </a:p>
          <a:p>
            <a:r>
              <a:rPr lang="en-US" dirty="0">
                <a:effectLst/>
                <a:latin typeface="Segoe UI Web (West European)"/>
              </a:rPr>
              <a:t>※ cm1$BUG==1 is a vector of TRUE and FALSE</a:t>
            </a:r>
            <a:endParaRPr kumimoji="1" lang="ja-JP" altLang="en-US" dirty="0"/>
          </a:p>
        </p:txBody>
      </p:sp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E1AAE7E6-3B92-737A-1B02-3C4F6A123043}"/>
              </a:ext>
            </a:extLst>
          </p:cNvPr>
          <p:cNvSpPr txBox="1"/>
          <p:nvPr/>
        </p:nvSpPr>
        <p:spPr>
          <a:xfrm>
            <a:off x="1600200" y="2895600"/>
            <a:ext cx="51816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cm1$LOC[</a:t>
            </a:r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cm1$BUG==1</a:t>
            </a:r>
            <a:r>
              <a:rPr lang="en-US" altLang="ja-JP" sz="3600" dirty="0">
                <a:latin typeface="Consolas" panose="020B0609020204030204" pitchFamily="49" charset="0"/>
              </a:rPr>
              <a:t>]</a:t>
            </a:r>
            <a:endParaRPr lang="ja-JP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89675"/>
      </p:ext>
    </p:extLst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73204-9320-499F-9E19-DC6D996A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[R] See the difference between bugs and non-bugs </a:t>
            </a:r>
            <a:r>
              <a:rPr lang="en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LOC</a:t>
            </a:r>
            <a:r>
              <a:rPr lang="en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92F85B-39D7-4E45-8886-5B2604EB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6928D1-67FF-4E91-9A7C-455309FA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53</a:t>
            </a:fld>
            <a:endParaRPr lang="en-US" altLang="ja-JP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89A6E3DA-D630-5AF4-6EF8-3F63508D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Mean and median LOC values in buggy modules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>
                <a:solidFill>
                  <a:srgbClr val="0000FF"/>
                </a:solidFill>
              </a:rPr>
              <a:t>And in the non-buggy module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8" name="テキスト ボックス 5">
            <a:extLst>
              <a:ext uri="{FF2B5EF4-FFF2-40B4-BE49-F238E27FC236}">
                <a16:creationId xmlns:a16="http://schemas.microsoft.com/office/drawing/2014/main" id="{D847E022-0AAE-F1C1-8560-63667C62694E}"/>
              </a:ext>
            </a:extLst>
          </p:cNvPr>
          <p:cNvSpPr txBox="1"/>
          <p:nvPr/>
        </p:nvSpPr>
        <p:spPr>
          <a:xfrm>
            <a:off x="609600" y="2313661"/>
            <a:ext cx="6248400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Consolas" panose="020B0609020204030204" pitchFamily="49" charset="0"/>
              </a:rPr>
              <a:t>mean(cm1$LOC</a:t>
            </a:r>
            <a:r>
              <a:rPr lang="en-US" altLang="ja-JP" sz="3200" dirty="0">
                <a:latin typeface="Consolas" panose="020B0609020204030204" pitchFamily="49" charset="0"/>
              </a:rPr>
              <a:t>[</a:t>
            </a:r>
            <a:r>
              <a:rPr lang="en-US" altLang="ja-JP" sz="3200" dirty="0">
                <a:solidFill>
                  <a:srgbClr val="FF0000"/>
                </a:solidFill>
                <a:latin typeface="Consolas" panose="020B0609020204030204" pitchFamily="49" charset="0"/>
              </a:rPr>
              <a:t>cm1$BUG==1</a:t>
            </a:r>
            <a:r>
              <a:rPr lang="en-US" altLang="ja-JP" sz="3200" dirty="0">
                <a:latin typeface="Consolas" panose="020B0609020204030204" pitchFamily="49" charset="0"/>
              </a:rPr>
              <a:t>]</a:t>
            </a:r>
            <a:r>
              <a:rPr lang="ja-JP" altLang="en-US" sz="3200" dirty="0">
                <a:latin typeface="Consolas" panose="020B0609020204030204" pitchFamily="49" charset="0"/>
              </a:rPr>
              <a:t>)</a:t>
            </a:r>
          </a:p>
          <a:p>
            <a:r>
              <a:rPr lang="ja-JP" altLang="en-US" sz="3200" dirty="0">
                <a:latin typeface="Consolas" panose="020B0609020204030204" pitchFamily="49" charset="0"/>
              </a:rPr>
              <a:t>median(cm1$LOC</a:t>
            </a:r>
            <a:r>
              <a:rPr lang="en-US" altLang="ja-JP" sz="3200" dirty="0">
                <a:latin typeface="Consolas" panose="020B0609020204030204" pitchFamily="49" charset="0"/>
              </a:rPr>
              <a:t>[</a:t>
            </a:r>
            <a:r>
              <a:rPr lang="en-US" altLang="ja-JP" sz="3200" dirty="0">
                <a:solidFill>
                  <a:srgbClr val="FF0000"/>
                </a:solidFill>
                <a:latin typeface="Consolas" panose="020B0609020204030204" pitchFamily="49" charset="0"/>
              </a:rPr>
              <a:t>cm1$BUG==1</a:t>
            </a:r>
            <a:r>
              <a:rPr lang="en-US" altLang="ja-JP" sz="3200" dirty="0">
                <a:latin typeface="Consolas" panose="020B0609020204030204" pitchFamily="49" charset="0"/>
              </a:rPr>
              <a:t>]</a:t>
            </a:r>
            <a:r>
              <a:rPr lang="ja-JP" altLang="en-US" sz="3200" dirty="0">
                <a:latin typeface="Consolas" panose="020B0609020204030204" pitchFamily="49" charset="0"/>
              </a:rPr>
              <a:t>)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6">
            <a:extLst>
              <a:ext uri="{FF2B5EF4-FFF2-40B4-BE49-F238E27FC236}">
                <a16:creationId xmlns:a16="http://schemas.microsoft.com/office/drawing/2014/main" id="{837B932D-02D1-AB56-4633-C6D1D6F498D3}"/>
              </a:ext>
            </a:extLst>
          </p:cNvPr>
          <p:cNvSpPr txBox="1"/>
          <p:nvPr/>
        </p:nvSpPr>
        <p:spPr>
          <a:xfrm>
            <a:off x="7162800" y="2313661"/>
            <a:ext cx="190789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62.77083</a:t>
            </a:r>
            <a:endParaRPr kumimoji="1" lang="ja-JP" altLang="en-US" sz="2800" dirty="0"/>
          </a:p>
        </p:txBody>
      </p:sp>
      <p:sp>
        <p:nvSpPr>
          <p:cNvPr id="20" name="テキスト ボックス 7">
            <a:extLst>
              <a:ext uri="{FF2B5EF4-FFF2-40B4-BE49-F238E27FC236}">
                <a16:creationId xmlns:a16="http://schemas.microsoft.com/office/drawing/2014/main" id="{57EE0AB8-7AE2-E5B9-B3B7-5EC03AF995B1}"/>
              </a:ext>
            </a:extLst>
          </p:cNvPr>
          <p:cNvSpPr txBox="1"/>
          <p:nvPr/>
        </p:nvSpPr>
        <p:spPr>
          <a:xfrm>
            <a:off x="7162800" y="2905780"/>
            <a:ext cx="997389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42.5</a:t>
            </a:r>
            <a:endParaRPr kumimoji="1" lang="ja-JP" altLang="en-US" sz="2800" dirty="0"/>
          </a:p>
        </p:txBody>
      </p:sp>
      <p:sp>
        <p:nvSpPr>
          <p:cNvPr id="21" name="矢印: 右 8">
            <a:extLst>
              <a:ext uri="{FF2B5EF4-FFF2-40B4-BE49-F238E27FC236}">
                <a16:creationId xmlns:a16="http://schemas.microsoft.com/office/drawing/2014/main" id="{72730393-41D7-7641-646F-614925998535}"/>
              </a:ext>
            </a:extLst>
          </p:cNvPr>
          <p:cNvSpPr/>
          <p:nvPr/>
        </p:nvSpPr>
        <p:spPr>
          <a:xfrm>
            <a:off x="6739563" y="2586086"/>
            <a:ext cx="357188" cy="557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9">
            <a:extLst>
              <a:ext uri="{FF2B5EF4-FFF2-40B4-BE49-F238E27FC236}">
                <a16:creationId xmlns:a16="http://schemas.microsoft.com/office/drawing/2014/main" id="{9D19D17F-537B-CF19-5D60-AF748FCCBD8D}"/>
              </a:ext>
            </a:extLst>
          </p:cNvPr>
          <p:cNvSpPr txBox="1"/>
          <p:nvPr/>
        </p:nvSpPr>
        <p:spPr>
          <a:xfrm>
            <a:off x="596153" y="4572000"/>
            <a:ext cx="6248400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Consolas" panose="020B0609020204030204" pitchFamily="49" charset="0"/>
              </a:rPr>
              <a:t>mean(cm1$LOC</a:t>
            </a:r>
            <a:r>
              <a:rPr lang="en-US" altLang="ja-JP" sz="3200" dirty="0">
                <a:latin typeface="Consolas" panose="020B0609020204030204" pitchFamily="49" charset="0"/>
              </a:rPr>
              <a:t>[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cm1$BUG==0</a:t>
            </a:r>
            <a:r>
              <a:rPr lang="en-US" altLang="ja-JP" sz="3200" dirty="0">
                <a:latin typeface="Consolas" panose="020B0609020204030204" pitchFamily="49" charset="0"/>
              </a:rPr>
              <a:t>]</a:t>
            </a:r>
            <a:r>
              <a:rPr lang="ja-JP" altLang="en-US" sz="3200" dirty="0">
                <a:latin typeface="Consolas" panose="020B0609020204030204" pitchFamily="49" charset="0"/>
              </a:rPr>
              <a:t>)</a:t>
            </a:r>
          </a:p>
          <a:p>
            <a:r>
              <a:rPr lang="ja-JP" altLang="en-US" sz="3200" dirty="0">
                <a:latin typeface="Consolas" panose="020B0609020204030204" pitchFamily="49" charset="0"/>
              </a:rPr>
              <a:t>median(cm1$LOC</a:t>
            </a:r>
            <a:r>
              <a:rPr lang="en-US" altLang="ja-JP" sz="3200" dirty="0">
                <a:latin typeface="Consolas" panose="020B0609020204030204" pitchFamily="49" charset="0"/>
              </a:rPr>
              <a:t>[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cm1$BUG==0</a:t>
            </a:r>
            <a:r>
              <a:rPr lang="en-US" altLang="ja-JP" sz="3200" dirty="0">
                <a:latin typeface="Consolas" panose="020B0609020204030204" pitchFamily="49" charset="0"/>
              </a:rPr>
              <a:t>]</a:t>
            </a:r>
            <a:r>
              <a:rPr lang="ja-JP" altLang="en-US" sz="3200" dirty="0">
                <a:latin typeface="Consolas" panose="020B0609020204030204" pitchFamily="49" charset="0"/>
              </a:rPr>
              <a:t>)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10">
            <a:extLst>
              <a:ext uri="{FF2B5EF4-FFF2-40B4-BE49-F238E27FC236}">
                <a16:creationId xmlns:a16="http://schemas.microsoft.com/office/drawing/2014/main" id="{9436670E-DA0D-C400-ABD1-C8AA8261EBB0}"/>
              </a:ext>
            </a:extLst>
          </p:cNvPr>
          <p:cNvSpPr txBox="1"/>
          <p:nvPr/>
        </p:nvSpPr>
        <p:spPr>
          <a:xfrm>
            <a:off x="7149353" y="4572000"/>
            <a:ext cx="190789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26.12691</a:t>
            </a:r>
            <a:endParaRPr kumimoji="1" lang="ja-JP" altLang="en-US" sz="2800" dirty="0"/>
          </a:p>
        </p:txBody>
      </p:sp>
      <p:sp>
        <p:nvSpPr>
          <p:cNvPr id="24" name="テキスト ボックス 11">
            <a:extLst>
              <a:ext uri="{FF2B5EF4-FFF2-40B4-BE49-F238E27FC236}">
                <a16:creationId xmlns:a16="http://schemas.microsoft.com/office/drawing/2014/main" id="{34FF1643-9A63-03DD-3F44-BAC332998D34}"/>
              </a:ext>
            </a:extLst>
          </p:cNvPr>
          <p:cNvSpPr txBox="1"/>
          <p:nvPr/>
        </p:nvSpPr>
        <p:spPr>
          <a:xfrm>
            <a:off x="7149353" y="5164119"/>
            <a:ext cx="639919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15</a:t>
            </a:r>
            <a:endParaRPr kumimoji="1" lang="ja-JP" altLang="en-US" sz="2800" dirty="0"/>
          </a:p>
        </p:txBody>
      </p:sp>
      <p:sp>
        <p:nvSpPr>
          <p:cNvPr id="25" name="矢印: 右 12">
            <a:extLst>
              <a:ext uri="{FF2B5EF4-FFF2-40B4-BE49-F238E27FC236}">
                <a16:creationId xmlns:a16="http://schemas.microsoft.com/office/drawing/2014/main" id="{6A5AA3C2-80BB-ACAE-2896-25CF56BCC47C}"/>
              </a:ext>
            </a:extLst>
          </p:cNvPr>
          <p:cNvSpPr/>
          <p:nvPr/>
        </p:nvSpPr>
        <p:spPr>
          <a:xfrm>
            <a:off x="6726116" y="4844425"/>
            <a:ext cx="357188" cy="557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13">
            <a:extLst>
              <a:ext uri="{FF2B5EF4-FFF2-40B4-BE49-F238E27FC236}">
                <a16:creationId xmlns:a16="http://schemas.microsoft.com/office/drawing/2014/main" id="{66F83C31-D896-B50B-25F7-53B2E30076B5}"/>
              </a:ext>
            </a:extLst>
          </p:cNvPr>
          <p:cNvSpPr txBox="1"/>
          <p:nvPr/>
        </p:nvSpPr>
        <p:spPr>
          <a:xfrm>
            <a:off x="5772374" y="3548226"/>
            <a:ext cx="3284874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dirty="0"/>
              <a:t>T</a:t>
            </a:r>
            <a:r>
              <a:rPr lang="en" altLang="en-US" dirty="0"/>
              <a:t>here is a clear difference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7555679"/>
      </p:ext>
    </p:extLst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6B4EE-3887-4AC6-A646-BF468795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</a:t>
            </a:r>
            <a:r>
              <a:rPr lang="en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4</a:t>
            </a:r>
            <a:r>
              <a:rPr lang="en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] (Homework)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BE3F8-2247-4BCE-A1D6-EC805756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Focusing </a:t>
            </a:r>
            <a:r>
              <a:rPr lang="en-US" altLang="en-US" dirty="0">
                <a:solidFill>
                  <a:srgbClr val="FF0000"/>
                </a:solidFill>
              </a:rPr>
              <a:t>on the cyclomatic numbers</a:t>
            </a:r>
            <a:r>
              <a:rPr lang="en-US" altLang="en-US" dirty="0"/>
              <a:t> in buggy and non-buggy modules,</a:t>
            </a:r>
            <a:br>
              <a:rPr lang="en-US" altLang="en-US" dirty="0"/>
            </a:br>
            <a:r>
              <a:rPr lang="en-US" altLang="en-US" dirty="0"/>
              <a:t>Find its mean and median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3A2DF8-C058-4286-A573-AEF4AE0F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2016-2021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1761BD-35AF-4DC1-A6D6-6CF04A0E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54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1B4482-2777-1685-DA5A-D29609930407}"/>
              </a:ext>
            </a:extLst>
          </p:cNvPr>
          <p:cNvSpPr txBox="1"/>
          <p:nvPr/>
        </p:nvSpPr>
        <p:spPr>
          <a:xfrm>
            <a:off x="2590800" y="3657600"/>
            <a:ext cx="4074642" cy="830997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Segoe UI Web (West European)"/>
              </a:rPr>
              <a:t>[12] Exercise-4 </a:t>
            </a:r>
          </a:p>
          <a:p>
            <a:r>
              <a:rPr lang="en-US" sz="2400" dirty="0">
                <a:latin typeface="Segoe UI Web (West European)"/>
              </a:rPr>
              <a:t>Deadline: Tomorrow at 13:00</a:t>
            </a:r>
            <a:endParaRPr lang="en-US" sz="2400" dirty="0">
              <a:effectLst/>
              <a:latin typeface="Segoe UI Web (West European)"/>
            </a:endParaRPr>
          </a:p>
        </p:txBody>
      </p:sp>
    </p:spTree>
    <p:extLst>
      <p:ext uri="{BB962C8B-B14F-4D97-AF65-F5344CB8AC3E}">
        <p14:creationId xmlns:p14="http://schemas.microsoft.com/office/powerpoint/2010/main" val="3341238942"/>
      </p:ext>
    </p:extLst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HGPｺﾞｼｯｸE" pitchFamily="50" charset="-128"/>
              </a:rPr>
              <a:t>S</a:t>
            </a:r>
            <a:r>
              <a:rPr lang="en" altLang="en-US" b="1" dirty="0">
                <a:ea typeface="HGPｺﾞｼｯｸE" pitchFamily="50" charset="-128"/>
              </a:rPr>
              <a:t>ummary</a:t>
            </a:r>
            <a:endParaRPr kumimoji="1" lang="ja-JP" altLang="en-US" b="1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2007-2022 Hirohisa AMAN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E8B89-13B5-4AB5-8513-A2DA8DF8F7B3}" type="slidenum">
              <a:rPr lang="en-US" altLang="ja-JP" smtClean="0"/>
              <a:pPr>
                <a:defRPr/>
              </a:pPr>
              <a:t>55</a:t>
            </a:fld>
            <a:endParaRPr lang="en-US" altLang="ja-JP"/>
          </a:p>
        </p:txBody>
      </p:sp>
      <p:sp>
        <p:nvSpPr>
          <p:cNvPr id="8" name="コンテンツ プレースホルダ 2">
            <a:extLst>
              <a:ext uri="{FF2B5EF4-FFF2-40B4-BE49-F238E27FC236}">
                <a16:creationId xmlns:a16="http://schemas.microsoft.com/office/drawing/2014/main" id="{1B68EE8C-B24A-D44A-7AEA-47E123B5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676400"/>
            <a:ext cx="8424862" cy="4495800"/>
          </a:xfrm>
        </p:spPr>
        <p:txBody>
          <a:bodyPr/>
          <a:lstStyle/>
          <a:p>
            <a:pPr eaLnBrk="1" hangingPunct="1"/>
            <a:r>
              <a:rPr lang="en-US" altLang="ja-JP" sz="2400" dirty="0">
                <a:latin typeface="+mj-lt"/>
              </a:rPr>
              <a:t>Type of maintenance:</a:t>
            </a:r>
          </a:p>
          <a:p>
            <a:pPr lvl="1" eaLnBrk="1" hangingPunct="1"/>
            <a:r>
              <a:rPr lang="en-US" altLang="ja-JP" sz="2000" dirty="0">
                <a:solidFill>
                  <a:srgbClr val="0000FF"/>
                </a:solidFill>
                <a:latin typeface="+mj-lt"/>
              </a:rPr>
              <a:t>adaptive / corrective / emergency / enhancement / perfect / preventive</a:t>
            </a:r>
            <a:endParaRPr lang="en-US" altLang="ja-JP" sz="2000" dirty="0">
              <a:latin typeface="+mj-lt"/>
            </a:endParaRPr>
          </a:p>
          <a:p>
            <a:pPr lvl="1" eaLnBrk="1" hangingPunct="1"/>
            <a:r>
              <a:rPr lang="en-US" altLang="ja-JP" sz="2400" dirty="0">
                <a:solidFill>
                  <a:srgbClr val="FF0000"/>
                </a:solidFill>
                <a:latin typeface="+mj-lt"/>
              </a:rPr>
              <a:t>Regression testing </a:t>
            </a:r>
            <a:r>
              <a:rPr lang="en-US" altLang="ja-JP" sz="2400" dirty="0">
                <a:latin typeface="+mj-lt"/>
              </a:rPr>
              <a:t>is also important</a:t>
            </a:r>
            <a:endParaRPr lang="ja-JP" altLang="en-US" sz="2400" dirty="0">
              <a:latin typeface="+mj-lt"/>
              <a:ea typeface="HGPｺﾞｼｯｸE" pitchFamily="50" charset="-128"/>
            </a:endParaRPr>
          </a:p>
          <a:p>
            <a:r>
              <a:rPr lang="en-US" altLang="ja-JP" sz="2400" dirty="0">
                <a:latin typeface="+mj-lt"/>
              </a:rPr>
              <a:t>Quality control</a:t>
            </a:r>
          </a:p>
          <a:p>
            <a:pPr lvl="1"/>
            <a:r>
              <a:rPr lang="en-US" altLang="ja-JP" sz="2000" dirty="0">
                <a:latin typeface="+mj-lt"/>
              </a:rPr>
              <a:t>Checklists are a method that even individuals can easily put into practice </a:t>
            </a:r>
          </a:p>
          <a:p>
            <a:pPr lvl="1"/>
            <a:r>
              <a:rPr lang="en-US" altLang="ja-JP" sz="2000" dirty="0">
                <a:latin typeface="+mj-lt"/>
              </a:rPr>
              <a:t>The importance of 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</a:rPr>
              <a:t>review and testing</a:t>
            </a:r>
          </a:p>
          <a:p>
            <a:r>
              <a:rPr lang="en-US" altLang="ja-JP" sz="2400" dirty="0">
                <a:latin typeface="+mj-lt"/>
              </a:rPr>
              <a:t>Software metrics</a:t>
            </a:r>
          </a:p>
          <a:p>
            <a:pPr lvl="1"/>
            <a:r>
              <a:rPr lang="en-US" altLang="ja-JP" sz="2000" b="1" dirty="0">
                <a:solidFill>
                  <a:srgbClr val="FF0000"/>
                </a:solidFill>
                <a:latin typeface="+mj-lt"/>
              </a:rPr>
              <a:t>Quantifying the characteristics of software </a:t>
            </a:r>
          </a:p>
          <a:p>
            <a:pPr lvl="1"/>
            <a:r>
              <a:rPr lang="en-US" altLang="ja-JP" sz="2000" dirty="0">
                <a:latin typeface="+mj-lt"/>
              </a:rPr>
              <a:t>It can also be used for evaluation and is closely related to testing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b="1" dirty="0">
                <a:ea typeface="HGPｺﾞｼｯｸE" pitchFamily="50" charset="-128"/>
              </a:rPr>
              <a:t>H</a:t>
            </a:r>
            <a:r>
              <a:rPr lang="ja-JP" altLang="en-US" b="1" dirty="0">
                <a:ea typeface="HGPｺﾞｼｯｸE" pitchFamily="50" charset="-128"/>
              </a:rPr>
              <a:t>omework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marL="0" indent="0" algn="l" rtl="0">
              <a:buNone/>
            </a:pPr>
            <a:r>
              <a:rPr kumimoji="1" lang="en-US" altLang="ja-JP" sz="3200" dirty="0"/>
              <a:t>Submit the PDF file for “[12] Exercise-3” and answer “[12] Exercise-4”</a:t>
            </a:r>
          </a:p>
          <a:p>
            <a:pPr marL="0" indent="0" algn="l" rtl="0">
              <a:buNone/>
            </a:pPr>
            <a:endParaRPr kumimoji="1" lang="en-US" altLang="ja-JP" sz="3200" dirty="0"/>
          </a:p>
          <a:p>
            <a:pPr marL="0" indent="0" algn="l" rtl="0">
              <a:buNone/>
            </a:pPr>
            <a:r>
              <a:rPr kumimoji="1" lang="en-US" altLang="ja-JP" sz="3200" dirty="0"/>
              <a:t>Finish “[12] Exercise-3,Exercise-4” by tomorrow 13:00 (1pm)</a:t>
            </a:r>
            <a:endParaRPr kumimoji="1" lang="ja-JP" altLang="en-US" sz="3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0017905F-1DAB-4873-AEC2-A8B6E43044A2}" type="slidenum">
              <a:rPr lang="en-US" altLang="ja-JP" smtClean="0"/>
              <a:pPr algn="l" rtl="0">
                <a:defRPr/>
              </a:pPr>
              <a:t>56</a:t>
            </a:fld>
            <a:endParaRPr lang="en-US" altLang="ja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8FF40-17F0-659D-AF5A-A2E93F5C7BC2}"/>
              </a:ext>
            </a:extLst>
          </p:cNvPr>
          <p:cNvSpPr txBox="1"/>
          <p:nvPr/>
        </p:nvSpPr>
        <p:spPr>
          <a:xfrm>
            <a:off x="574675" y="5159514"/>
            <a:ext cx="807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lang="ja-JP" altLang="en-US" sz="2000" spc="-80" dirty="0">
                <a:latin typeface="AoyagiKouzanFontT"/>
                <a:cs typeface="AoyagiKouzanFontT"/>
              </a:rPr>
              <a:t>(</a:t>
            </a:r>
            <a:r>
              <a:rPr lang="en-US" sz="2000" spc="-80" dirty="0">
                <a:latin typeface="Verdana"/>
                <a:cs typeface="Verdana"/>
              </a:rPr>
              <a:t>Notes: </a:t>
            </a:r>
            <a:r>
              <a:rPr lang="en-US" sz="2000" spc="-15" dirty="0">
                <a:latin typeface="Verdana"/>
                <a:cs typeface="Verdana"/>
              </a:rPr>
              <a:t>Your </a:t>
            </a:r>
            <a:r>
              <a:rPr lang="en-US" sz="2000" dirty="0">
                <a:latin typeface="Verdana"/>
                <a:cs typeface="Verdana"/>
              </a:rPr>
              <a:t>quiz score </a:t>
            </a:r>
            <a:r>
              <a:rPr lang="en-US" sz="2000" spc="-5" dirty="0">
                <a:latin typeface="Verdana"/>
                <a:cs typeface="Verdana"/>
              </a:rPr>
              <a:t>will </a:t>
            </a:r>
            <a:r>
              <a:rPr lang="en-US" sz="2000" dirty="0">
                <a:latin typeface="Verdana"/>
                <a:cs typeface="Verdana"/>
              </a:rPr>
              <a:t>be a part of your final project</a:t>
            </a:r>
            <a:r>
              <a:rPr lang="en-US" sz="2000" spc="190" dirty="0">
                <a:latin typeface="Verdana"/>
                <a:cs typeface="Verdana"/>
              </a:rPr>
              <a:t> </a:t>
            </a:r>
            <a:r>
              <a:rPr lang="en-US" sz="2000" spc="-50" dirty="0">
                <a:latin typeface="Verdana"/>
                <a:cs typeface="Verdana"/>
              </a:rPr>
              <a:t>evaluation</a:t>
            </a:r>
            <a:r>
              <a:rPr lang="en-US" sz="2000" spc="-50" dirty="0">
                <a:latin typeface="AoyagiKouzanFontT"/>
                <a:cs typeface="AoyagiKouzanFontT"/>
              </a:rPr>
              <a:t>)</a:t>
            </a:r>
            <a:endParaRPr lang="en-US" sz="2000" dirty="0">
              <a:latin typeface="AoyagiKouzanFontT"/>
              <a:cs typeface="AoyagiKouzanFontT"/>
            </a:endParaRPr>
          </a:p>
        </p:txBody>
      </p:sp>
    </p:spTree>
    <p:extLst>
      <p:ext uri="{BB962C8B-B14F-4D97-AF65-F5344CB8AC3E}">
        <p14:creationId xmlns:p14="http://schemas.microsoft.com/office/powerpoint/2010/main" val="10900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If we compare this to</a:t>
            </a:r>
            <a:br>
              <a:rPr lang="en-US" altLang="ja-JP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creating a report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Check </a:t>
            </a:r>
            <a:r>
              <a:rPr lang="ja-JP" altLang="en-US" dirty="0"/>
              <a:t>defective products 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before 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submitting</a:t>
            </a:r>
            <a:endParaRPr lang="en-US" altLang="ja-JP" dirty="0"/>
          </a:p>
          <a:p>
            <a:pPr lvl="1" algn="l" rtl="0"/>
            <a:r>
              <a:rPr lang="ja-JP" altLang="en-US" dirty="0"/>
              <a:t>System development: </a:t>
            </a:r>
            <a:r>
              <a:rPr lang="en-US" altLang="ja-JP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Making c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hecklist</a:t>
            </a:r>
            <a:r>
              <a:rPr lang="en-US" altLang="ja-JP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et someone else to check</a:t>
            </a:r>
            <a:endParaRPr kumimoji="1" lang="en-US" altLang="ja-JP" dirty="0">
              <a:solidFill>
                <a:srgbClr val="0000CC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Report creation process management</a:t>
            </a:r>
          </a:p>
          <a:p>
            <a:pPr lvl="1" algn="l" rtl="0"/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ause</a:t>
            </a:r>
            <a:r>
              <a:rPr lang="ja-JP" altLang="en-US" dirty="0"/>
              <a:t>: </a:t>
            </a:r>
            <a:r>
              <a:rPr lang="en-US" altLang="ja-JP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Creating 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 a hurry just before the deadline</a:t>
            </a:r>
            <a:r>
              <a:rPr lang="ja-JP" altLang="en-US" dirty="0"/>
              <a:t>,</a:t>
            </a:r>
            <a:r>
              <a:rPr lang="en-US" altLang="ja-JP" dirty="0"/>
              <a:t> not reading the texts and materials carefully, </a:t>
            </a:r>
            <a:r>
              <a:rPr lang="en-US" altLang="ja-JP" dirty="0" err="1"/>
              <a:t>etc</a:t>
            </a:r>
            <a:r>
              <a:rPr lang="ja-JP" altLang="en-US" dirty="0"/>
              <a:t>.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mprovement</a:t>
            </a:r>
            <a:r>
              <a:rPr lang="ja-JP" altLang="en-US" dirty="0"/>
              <a:t>: </a:t>
            </a:r>
            <a:r>
              <a:rPr lang="ja-JP" altLang="en-US" dirty="0">
                <a:solidFill>
                  <a:srgbClr val="0000CC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Schedule management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start early，</a:t>
            </a:r>
            <a:r>
              <a:rPr lang="en-US" altLang="ja-JP" dirty="0"/>
              <a:t>t</a:t>
            </a:r>
            <a:r>
              <a:rPr lang="ja-JP" altLang="en-US" dirty="0"/>
              <a:t>ake notes </a:t>
            </a:r>
            <a:r>
              <a:rPr lang="en-US" altLang="ja-JP" dirty="0"/>
              <a:t>on</a:t>
            </a:r>
            <a:r>
              <a:rPr lang="ja-JP" altLang="en-US" dirty="0"/>
              <a:t> important things</a:t>
            </a:r>
            <a:r>
              <a:rPr lang="en-US" altLang="ja-JP" dirty="0"/>
              <a:t>, etc.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F1-00ED-4645-B5C2-526D4CCEAEFC}" type="slidenum">
              <a:rPr lang="en-US" altLang="ja-JP" smtClean="0"/>
              <a:pPr algn="l" rtl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7634606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A2634-C614-4EE4-8C38-DC59CF0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For software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6B657-BF26-4FC8-A937-27F3FFAC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lang="ja-JP" altLang="en-US" dirty="0"/>
              <a:t>It's not a physical entity </a:t>
            </a:r>
            <a:r>
              <a:rPr lang="en-US" altLang="ja-JP" dirty="0"/>
              <a:t>like</a:t>
            </a:r>
            <a:r>
              <a:rPr lang="ja-JP" altLang="en-US" dirty="0"/>
              <a:t> a factory, but the concept is the same.</a:t>
            </a:r>
            <a:endParaRPr lang="en-US" altLang="ja-JP" dirty="0"/>
          </a:p>
          <a:p>
            <a:pPr algn="l" rtl="0"/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Inspection</a:t>
            </a:r>
            <a:r>
              <a:rPr lang="ja-JP" altLang="en-US" dirty="0"/>
              <a:t>: </a:t>
            </a:r>
            <a:r>
              <a:rPr lang="en-US" altLang="ja-JP" dirty="0"/>
              <a:t>Conduct sufficient testing before shipment and release, correct any defects.</a:t>
            </a:r>
          </a:p>
          <a:p>
            <a:pPr algn="l" rtl="0"/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Process monitoring and improvement</a:t>
            </a:r>
            <a:r>
              <a:rPr lang="ja-JP" altLang="en-US" dirty="0"/>
              <a:t>: </a:t>
            </a:r>
            <a:r>
              <a:rPr lang="en-US" altLang="ja-JP" dirty="0">
                <a:solidFill>
                  <a:srgbClr val="0000FF"/>
                </a:solidFill>
              </a:rPr>
              <a:t>Record, analyze, evaluate and improve </a:t>
            </a:r>
            <a:r>
              <a:rPr lang="en-US" altLang="ja-JP" dirty="0"/>
              <a:t>v</a:t>
            </a:r>
            <a:r>
              <a:rPr lang="ja-JP" altLang="en-US" dirty="0"/>
              <a:t>arious </a:t>
            </a:r>
            <a:r>
              <a:rPr lang="en-US" altLang="ja-JP" dirty="0"/>
              <a:t>tasks</a:t>
            </a:r>
            <a:r>
              <a:rPr lang="ja-JP" altLang="en-US" dirty="0"/>
              <a:t> in the development process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C86AC8-33E0-4F6D-8FD3-E0C4B8F2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A20B7C-E41B-484A-8072-64AA14FA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390722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399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50A476-A8E1-438B-A593-5ACB5778B260}" type="slidenum">
              <a:rPr lang="en-US" altLang="ja-JP"/>
              <a:pPr algn="l" rtl="0"/>
              <a:t>8</a:t>
            </a:fld>
            <a:endParaRPr lang="en-US" altLang="ja-JP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Maintenance is important</a:t>
            </a:r>
            <a:br>
              <a:rPr lang="en-US" altLang="ja-JP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as well as making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/>
              <a:t>Maintenance is the activity of maintaining software so that </a:t>
            </a:r>
            <a:r>
              <a:rPr lang="en-US" altLang="ja-JP" dirty="0">
                <a:solidFill>
                  <a:srgbClr val="FF0000"/>
                </a:solidFill>
              </a:rPr>
              <a:t>it can be operated properly.</a:t>
            </a:r>
            <a:endParaRPr lang="ja-JP" altLang="en-US" dirty="0"/>
          </a:p>
          <a:p>
            <a:pPr lvl="1" algn="l" rtl="0" eaLnBrk="1" hangingPunct="1"/>
            <a:r>
              <a:rPr lang="en-US" altLang="ja-JP" sz="2400" dirty="0"/>
              <a:t>Fixing </a:t>
            </a:r>
            <a:r>
              <a:rPr lang="ja-JP" altLang="en-US" sz="2400" dirty="0"/>
              <a:t>of faults found after the start of operation</a:t>
            </a:r>
          </a:p>
          <a:p>
            <a:pPr lvl="1" algn="l" rtl="0" eaLnBrk="1" hangingPunct="1"/>
            <a:r>
              <a:rPr lang="ja-JP" altLang="en-US" sz="2400" dirty="0"/>
              <a:t>Modifications to meet changing </a:t>
            </a:r>
            <a:r>
              <a:rPr lang="en-US" altLang="ja-JP" sz="2400" dirty="0"/>
              <a:t>requirement</a:t>
            </a:r>
            <a:r>
              <a:rPr lang="ja-JP" altLang="en-US" sz="2400" dirty="0"/>
              <a:t>s</a:t>
            </a:r>
          </a:p>
          <a:p>
            <a:pPr lvl="1" algn="l" rtl="0" eaLnBrk="1" hangingPunct="1"/>
            <a:r>
              <a:rPr lang="ja-JP" altLang="en-US" sz="2400" dirty="0"/>
              <a:t>Modifications to </a:t>
            </a:r>
            <a:r>
              <a:rPr lang="en-US" altLang="ja-JP" sz="2400" dirty="0"/>
              <a:t>meet changing</a:t>
            </a:r>
            <a:r>
              <a:rPr lang="ja-JP" altLang="en-US" sz="2400" dirty="0"/>
              <a:t> environmental</a:t>
            </a:r>
          </a:p>
          <a:p>
            <a:pPr lvl="1" algn="l" rtl="0" eaLnBrk="1" hangingPunct="1"/>
            <a:r>
              <a:rPr lang="ja-JP" altLang="en-US" sz="2400" dirty="0"/>
              <a:t>Continuous quality improvement</a:t>
            </a:r>
          </a:p>
          <a:p>
            <a:pPr lvl="1" algn="l" rtl="0" eaLnBrk="1" hangingPunct="1"/>
            <a:r>
              <a:rPr lang="ja-JP" altLang="en-US" sz="2400" dirty="0"/>
              <a:t>Failure prevention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ja-JP" altLang="en-US" sz="2400" dirty="0"/>
              <a:t>・・・・</a:t>
            </a:r>
          </a:p>
        </p:txBody>
      </p:sp>
    </p:spTree>
    <p:extLst>
      <p:ext uri="{BB962C8B-B14F-4D97-AF65-F5344CB8AC3E}">
        <p14:creationId xmlns:p14="http://schemas.microsoft.com/office/powerpoint/2010/main" val="4067603531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2007-2021 Hirohisa AMAN</a:t>
            </a:r>
          </a:p>
        </p:txBody>
      </p:sp>
      <p:sp>
        <p:nvSpPr>
          <p:cNvPr id="4096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52A550-8D17-4728-8DFA-B26143316D22}" type="slidenum">
              <a:rPr lang="en-US" altLang="ja-JP"/>
              <a:pPr algn="l" rtl="0"/>
              <a:t>9</a:t>
            </a:fld>
            <a:endParaRPr lang="en-US" altLang="ja-JP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Classification of maintenance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spcBef>
                <a:spcPct val="40000"/>
              </a:spcBef>
            </a:pPr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ja-JP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daptive maintenance</a:t>
            </a:r>
          </a:p>
          <a:p>
            <a:pPr algn="l" rtl="0" eaLnBrk="1" hangingPunct="1">
              <a:spcBef>
                <a:spcPct val="40000"/>
              </a:spcBef>
            </a:pPr>
            <a:r>
              <a:rPr lang="ja-JP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Corrective maintenance</a:t>
            </a:r>
          </a:p>
          <a:p>
            <a:pPr algn="l" rtl="0" eaLnBrk="1" hangingPunct="1">
              <a:spcBef>
                <a:spcPct val="40000"/>
              </a:spcBef>
            </a:pPr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E</a:t>
            </a:r>
            <a:r>
              <a:rPr lang="ja-JP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mergency maintenance</a:t>
            </a:r>
          </a:p>
          <a:p>
            <a:pPr algn="l" rtl="0" eaLnBrk="1" hangingPunct="1">
              <a:spcBef>
                <a:spcPct val="40000"/>
              </a:spcBef>
            </a:pPr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Maintenance enhancement</a:t>
            </a:r>
          </a:p>
          <a:p>
            <a:pPr algn="l" rtl="0" eaLnBrk="1" hangingPunct="1">
              <a:spcBef>
                <a:spcPct val="40000"/>
              </a:spcBef>
            </a:pPr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Perfective maintenance</a:t>
            </a:r>
            <a:endParaRPr lang="ja-JP" altLang="en-US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l" rtl="0" eaLnBrk="1" hangingPunct="1">
              <a:spcBef>
                <a:spcPct val="40000"/>
              </a:spcBef>
            </a:pPr>
            <a:r>
              <a:rPr lang="ja-JP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Preventive maintenance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6623050" y="304800"/>
            <a:ext cx="19113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18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ISO14764</a:t>
            </a:r>
            <a:r>
              <a:rPr lang="en-US" altLang="ja-JP" sz="1800" dirty="0">
                <a:solidFill>
                  <a:schemeClr val="tx2"/>
                </a:solidFill>
                <a:latin typeface="Arial" charset="0"/>
                <a:ea typeface="HGPｺﾞｼｯｸE" pitchFamily="50" charset="-128"/>
              </a:rPr>
              <a:t>–</a:t>
            </a:r>
            <a:r>
              <a:rPr lang="en-US" altLang="ja-JP" sz="18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2096742921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D65DB7-3932-4FD5-B295-14C76E243A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2BCB06-22B3-4639-A892-A58A45E593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AE3B76-0FA1-487C-9BC4-3625E9E30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6552</TotalTime>
  <Words>6655</Words>
  <Application>Microsoft Office PowerPoint</Application>
  <PresentationFormat>On-screen Show (4:3)</PresentationFormat>
  <Paragraphs>533</Paragraphs>
  <Slides>56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HGPｺﾞｼｯｸE</vt:lpstr>
      <vt:lpstr>HGP創英角ｺﾞｼｯｸUB</vt:lpstr>
      <vt:lpstr>MS PGothic</vt:lpstr>
      <vt:lpstr>MS PGothic</vt:lpstr>
      <vt:lpstr>AoyagiKouzanFontT</vt:lpstr>
      <vt:lpstr>Arial</vt:lpstr>
      <vt:lpstr>Calibri</vt:lpstr>
      <vt:lpstr>Cambria Math</vt:lpstr>
      <vt:lpstr>Consolas</vt:lpstr>
      <vt:lpstr>droid sans</vt:lpstr>
      <vt:lpstr>Segoe UI Web (West European)</vt:lpstr>
      <vt:lpstr>Times New Roman</vt:lpstr>
      <vt:lpstr>Verdana</vt:lpstr>
      <vt:lpstr>Wingdings</vt:lpstr>
      <vt:lpstr>Profile</vt:lpstr>
      <vt:lpstr>Acrobat Document</vt:lpstr>
      <vt:lpstr>ソフトウェアテスト 　　[12] 品質管理とメトリクス</vt:lpstr>
      <vt:lpstr>Quality concept</vt:lpstr>
      <vt:lpstr>Quality Management</vt:lpstr>
      <vt:lpstr>Example of mass production in a factory (1/2)</vt:lpstr>
      <vt:lpstr>Example of mass production in a factory (2/2)</vt:lpstr>
      <vt:lpstr>If we compare this to creating a report</vt:lpstr>
      <vt:lpstr>For software</vt:lpstr>
      <vt:lpstr>Maintenance is important as well as making</vt:lpstr>
      <vt:lpstr>Classification of maintenance</vt:lpstr>
      <vt:lpstr>Classification of maintenance (1/3)</vt:lpstr>
      <vt:lpstr>Classification of maintenance (2/3)</vt:lpstr>
      <vt:lpstr>Classification of maintenance (3/3)</vt:lpstr>
      <vt:lpstr>[Exercise 1] Corrective and preventive maintenance</vt:lpstr>
      <vt:lpstr>[Exercise 1] Corrective and preventive maintenance (Sample answer)</vt:lpstr>
      <vt:lpstr>Tests required for maintenance : Regression Testing</vt:lpstr>
      <vt:lpstr>Back to the topic of quality control</vt:lpstr>
      <vt:lpstr>Total Quality Control: TQC</vt:lpstr>
      <vt:lpstr>Characteristics of TQC activities in Japan</vt:lpstr>
      <vt:lpstr>(1) Priority management</vt:lpstr>
      <vt:lpstr>(2) Upstream management</vt:lpstr>
      <vt:lpstr>(3) Prevention of recurrence</vt:lpstr>
      <vt:lpstr>(4) Understanding facts from data</vt:lpstr>
      <vt:lpstr>(5) Standardization</vt:lpstr>
      <vt:lpstr>(6) PDCA cycle</vt:lpstr>
      <vt:lpstr>Examples of data analysis: Pareto chart (1/4)</vt:lpstr>
      <vt:lpstr>Examples of data analysis: Pareto chart (2/4)</vt:lpstr>
      <vt:lpstr>Examples of data analysis: Pareto chart (3/4)</vt:lpstr>
      <vt:lpstr>Examples of data analysis: Pareto chart (4/4)</vt:lpstr>
      <vt:lpstr>Examples of quality control</vt:lpstr>
      <vt:lpstr>Software quality assurance</vt:lpstr>
      <vt:lpstr>(Example) Quality control in programming</vt:lpstr>
      <vt:lpstr>(Example 1) Program length</vt:lpstr>
      <vt:lpstr>(Example 2) Program complexity</vt:lpstr>
      <vt:lpstr>(Example 3) Can other people understand it?</vt:lpstr>
      <vt:lpstr>Software Metrics</vt:lpstr>
      <vt:lpstr>Typical Metrics (1)</vt:lpstr>
      <vt:lpstr>Typical Metrics (2)</vt:lpstr>
      <vt:lpstr>Cyclomatic number and testing</vt:lpstr>
      <vt:lpstr>[Exercise 2]</vt:lpstr>
      <vt:lpstr>[Exercise 2] (Sample answer)</vt:lpstr>
      <vt:lpstr>PowerPoint Presentation</vt:lpstr>
      <vt:lpstr>Take a look at the real data</vt:lpstr>
      <vt:lpstr>[R] Loading CSV data</vt:lpstr>
      <vt:lpstr>[R] CSV data loading and results</vt:lpstr>
      <vt:lpstr>[R] LOC Histogram  and Kernel Density Estimation</vt:lpstr>
      <vt:lpstr>(Reference) Kernel density estimation</vt:lpstr>
      <vt:lpstr>[R] LOC histogram (continued)</vt:lpstr>
      <vt:lpstr>Common patterns in the distribution of metric values</vt:lpstr>
      <vt:lpstr>Logarithmic transformation:  x→  log⁡x</vt:lpstr>
      <vt:lpstr>[Exercise 3] (Homework)</vt:lpstr>
      <vt:lpstr>[R] Mean and median</vt:lpstr>
      <vt:lpstr>[R] See the difference between bugs and non-bugs</vt:lpstr>
      <vt:lpstr>[R] See the difference between bugs and non-bugs (LOC)</vt:lpstr>
      <vt:lpstr>[Exercise 4] (Homework)</vt:lpstr>
      <vt:lpstr>Summary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1389</cp:revision>
  <cp:lastPrinted>1601-01-01T00:00:00Z</cp:lastPrinted>
  <dcterms:created xsi:type="dcterms:W3CDTF">1601-01-01T00:00:00Z</dcterms:created>
  <dcterms:modified xsi:type="dcterms:W3CDTF">2024-05-18T03:12:02Z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