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1" r:id="rId9"/>
    <p:sldId id="264" r:id="rId10"/>
    <p:sldId id="265" r:id="rId11"/>
    <p:sldId id="266" r:id="rId12"/>
    <p:sldId id="268" r:id="rId13"/>
    <p:sldId id="269" r:id="rId14"/>
    <p:sldId id="302" r:id="rId15"/>
    <p:sldId id="271" r:id="rId16"/>
    <p:sldId id="296" r:id="rId17"/>
    <p:sldId id="272" r:id="rId18"/>
    <p:sldId id="273" r:id="rId19"/>
    <p:sldId id="274" r:id="rId20"/>
    <p:sldId id="275" r:id="rId21"/>
    <p:sldId id="276" r:id="rId22"/>
    <p:sldId id="303" r:id="rId23"/>
    <p:sldId id="277" r:id="rId24"/>
    <p:sldId id="278" r:id="rId25"/>
    <p:sldId id="279" r:id="rId26"/>
    <p:sldId id="280" r:id="rId27"/>
    <p:sldId id="304" r:id="rId28"/>
    <p:sldId id="281" r:id="rId29"/>
    <p:sldId id="298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300" r:id="rId42"/>
    <p:sldId id="306" r:id="rId4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FFCC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23" autoAdjust="0"/>
  </p:normalViewPr>
  <p:slideViewPr>
    <p:cSldViewPr>
      <p:cViewPr>
        <p:scale>
          <a:sx n="75" d="100"/>
          <a:sy n="75" d="100"/>
        </p:scale>
        <p:origin x="1410" y="3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24B865F5-8FCB-45D3-A02D-CFEC955587C9}"/>
    <pc:docChg chg="custSel modSld">
      <pc:chgData name="AMAN Hirohisa" userId="7897ce0a-6212-4313-99c9-22712d29ec23" providerId="ADAL" clId="{24B865F5-8FCB-45D3-A02D-CFEC955587C9}" dt="2021-12-25T07:47:30.763" v="8816" actId="20577"/>
      <pc:docMkLst>
        <pc:docMk/>
      </pc:docMkLst>
      <pc:sldChg chg="addSp modSp modNotesTx">
        <pc:chgData name="AMAN Hirohisa" userId="7897ce0a-6212-4313-99c9-22712d29ec23" providerId="ADAL" clId="{24B865F5-8FCB-45D3-A02D-CFEC955587C9}" dt="2021-12-24T10:51:45.927" v="8515" actId="1076"/>
        <pc:sldMkLst>
          <pc:docMk/>
          <pc:sldMk cId="0" sldId="256"/>
        </pc:sldMkLst>
        <pc:spChg chg="add mod">
          <ac:chgData name="AMAN Hirohisa" userId="7897ce0a-6212-4313-99c9-22712d29ec23" providerId="ADAL" clId="{24B865F5-8FCB-45D3-A02D-CFEC955587C9}" dt="2021-12-24T09:27:14.868" v="437" actId="1076"/>
          <ac:spMkLst>
            <pc:docMk/>
            <pc:sldMk cId="0" sldId="256"/>
            <ac:spMk id="2" creationId="{1EE46A60-14EF-4BC7-80F7-C3B76FD028C1}"/>
          </ac:spMkLst>
        </pc:spChg>
        <pc:spChg chg="add mod">
          <ac:chgData name="AMAN Hirohisa" userId="7897ce0a-6212-4313-99c9-22712d29ec23" providerId="ADAL" clId="{24B865F5-8FCB-45D3-A02D-CFEC955587C9}" dt="2021-12-24T10:51:45.927" v="8515" actId="1076"/>
          <ac:spMkLst>
            <pc:docMk/>
            <pc:sldMk cId="0" sldId="256"/>
            <ac:spMk id="7" creationId="{5083CFA0-3F0D-4309-91CA-43CD48CCCBF1}"/>
          </ac:spMkLst>
        </pc:spChg>
        <pc:spChg chg="mod">
          <ac:chgData name="AMAN Hirohisa" userId="7897ce0a-6212-4313-99c9-22712d29ec23" providerId="ADAL" clId="{24B865F5-8FCB-45D3-A02D-CFEC955587C9}" dt="2021-12-24T09:19:28.013" v="68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AMAN Hirohisa" userId="7897ce0a-6212-4313-99c9-22712d29ec23" providerId="ADAL" clId="{24B865F5-8FCB-45D3-A02D-CFEC955587C9}" dt="2021-12-24T09:27:14.868" v="437" actId="1076"/>
          <ac:spMkLst>
            <pc:docMk/>
            <pc:sldMk cId="0" sldId="256"/>
            <ac:spMk id="3077" creationId="{00000000-0000-0000-0000-000000000000}"/>
          </ac:spMkLst>
        </pc:spChg>
      </pc:sldChg>
      <pc:sldChg chg="modNotesTx">
        <pc:chgData name="AMAN Hirohisa" userId="7897ce0a-6212-4313-99c9-22712d29ec23" providerId="ADAL" clId="{24B865F5-8FCB-45D3-A02D-CFEC955587C9}" dt="2021-12-24T09:30:14.280" v="830" actId="20577"/>
        <pc:sldMkLst>
          <pc:docMk/>
          <pc:sldMk cId="0" sldId="257"/>
        </pc:sldMkLst>
      </pc:sldChg>
      <pc:sldChg chg="modNotesTx">
        <pc:chgData name="AMAN Hirohisa" userId="7897ce0a-6212-4313-99c9-22712d29ec23" providerId="ADAL" clId="{24B865F5-8FCB-45D3-A02D-CFEC955587C9}" dt="2021-12-24T09:37:26.102" v="1504" actId="20577"/>
        <pc:sldMkLst>
          <pc:docMk/>
          <pc:sldMk cId="0" sldId="258"/>
        </pc:sldMkLst>
      </pc:sldChg>
      <pc:sldChg chg="modNotesTx">
        <pc:chgData name="AMAN Hirohisa" userId="7897ce0a-6212-4313-99c9-22712d29ec23" providerId="ADAL" clId="{24B865F5-8FCB-45D3-A02D-CFEC955587C9}" dt="2021-12-24T09:39:24.292" v="1739" actId="20577"/>
        <pc:sldMkLst>
          <pc:docMk/>
          <pc:sldMk cId="0" sldId="259"/>
        </pc:sldMkLst>
      </pc:sldChg>
      <pc:sldChg chg="addSp delSp modSp modNotesTx">
        <pc:chgData name="AMAN Hirohisa" userId="7897ce0a-6212-4313-99c9-22712d29ec23" providerId="ADAL" clId="{24B865F5-8FCB-45D3-A02D-CFEC955587C9}" dt="2021-12-25T07:47:30.763" v="8816" actId="20577"/>
        <pc:sldMkLst>
          <pc:docMk/>
          <pc:sldMk cId="0" sldId="261"/>
        </pc:sldMkLst>
        <pc:spChg chg="add mod">
          <ac:chgData name="AMAN Hirohisa" userId="7897ce0a-6212-4313-99c9-22712d29ec23" providerId="ADAL" clId="{24B865F5-8FCB-45D3-A02D-CFEC955587C9}" dt="2021-12-25T07:46:52.899" v="8760" actId="1076"/>
          <ac:spMkLst>
            <pc:docMk/>
            <pc:sldMk cId="0" sldId="261"/>
            <ac:spMk id="10" creationId="{D4F90D96-13D1-4E2D-847C-0C0DA190A9BF}"/>
          </ac:spMkLst>
        </pc:spChg>
        <pc:spChg chg="mod">
          <ac:chgData name="AMAN Hirohisa" userId="7897ce0a-6212-4313-99c9-22712d29ec23" providerId="ADAL" clId="{24B865F5-8FCB-45D3-A02D-CFEC955587C9}" dt="2021-12-25T07:45:30.023" v="8581" actId="1076"/>
          <ac:spMkLst>
            <pc:docMk/>
            <pc:sldMk cId="0" sldId="261"/>
            <ac:spMk id="8198" creationId="{00000000-0000-0000-0000-000000000000}"/>
          </ac:spMkLst>
        </pc:spChg>
        <pc:cxnChg chg="add del mod">
          <ac:chgData name="AMAN Hirohisa" userId="7897ce0a-6212-4313-99c9-22712d29ec23" providerId="ADAL" clId="{24B865F5-8FCB-45D3-A02D-CFEC955587C9}" dt="2021-12-25T07:45:57.463" v="8587" actId="478"/>
          <ac:cxnSpMkLst>
            <pc:docMk/>
            <pc:sldMk cId="0" sldId="261"/>
            <ac:cxnSpMk id="3" creationId="{25C240EF-BB7B-4FF9-8E5D-B3EB2B19E886}"/>
          </ac:cxnSpMkLst>
        </pc:cxnChg>
      </pc:sldChg>
      <pc:sldChg chg="modNotesTx">
        <pc:chgData name="AMAN Hirohisa" userId="7897ce0a-6212-4313-99c9-22712d29ec23" providerId="ADAL" clId="{24B865F5-8FCB-45D3-A02D-CFEC955587C9}" dt="2021-12-24T09:45:15.945" v="2235" actId="20577"/>
        <pc:sldMkLst>
          <pc:docMk/>
          <pc:sldMk cId="0" sldId="264"/>
        </pc:sldMkLst>
      </pc:sldChg>
      <pc:sldChg chg="modNotesTx">
        <pc:chgData name="AMAN Hirohisa" userId="7897ce0a-6212-4313-99c9-22712d29ec23" providerId="ADAL" clId="{24B865F5-8FCB-45D3-A02D-CFEC955587C9}" dt="2021-12-24T09:46:54.254" v="2327" actId="20577"/>
        <pc:sldMkLst>
          <pc:docMk/>
          <pc:sldMk cId="0" sldId="265"/>
        </pc:sldMkLst>
      </pc:sldChg>
      <pc:sldChg chg="modNotesTx">
        <pc:chgData name="AMAN Hirohisa" userId="7897ce0a-6212-4313-99c9-22712d29ec23" providerId="ADAL" clId="{24B865F5-8FCB-45D3-A02D-CFEC955587C9}" dt="2021-12-24T09:47:21.209" v="2426" actId="20577"/>
        <pc:sldMkLst>
          <pc:docMk/>
          <pc:sldMk cId="0" sldId="266"/>
        </pc:sldMkLst>
      </pc:sldChg>
      <pc:sldChg chg="modNotesTx">
        <pc:chgData name="AMAN Hirohisa" userId="7897ce0a-6212-4313-99c9-22712d29ec23" providerId="ADAL" clId="{24B865F5-8FCB-45D3-A02D-CFEC955587C9}" dt="2021-12-24T09:50:20.698" v="2547" actId="20577"/>
        <pc:sldMkLst>
          <pc:docMk/>
          <pc:sldMk cId="0" sldId="267"/>
        </pc:sldMkLst>
      </pc:sldChg>
      <pc:sldChg chg="modNotesTx">
        <pc:chgData name="AMAN Hirohisa" userId="7897ce0a-6212-4313-99c9-22712d29ec23" providerId="ADAL" clId="{24B865F5-8FCB-45D3-A02D-CFEC955587C9}" dt="2021-12-24T10:50:13.919" v="8454" actId="20577"/>
        <pc:sldMkLst>
          <pc:docMk/>
          <pc:sldMk cId="0" sldId="268"/>
        </pc:sldMkLst>
      </pc:sldChg>
      <pc:sldChg chg="modNotesTx">
        <pc:chgData name="AMAN Hirohisa" userId="7897ce0a-6212-4313-99c9-22712d29ec23" providerId="ADAL" clId="{24B865F5-8FCB-45D3-A02D-CFEC955587C9}" dt="2021-12-24T10:49:51.021" v="8380" actId="20577"/>
        <pc:sldMkLst>
          <pc:docMk/>
          <pc:sldMk cId="0" sldId="269"/>
        </pc:sldMkLst>
      </pc:sldChg>
      <pc:sldChg chg="modNotesTx">
        <pc:chgData name="AMAN Hirohisa" userId="7897ce0a-6212-4313-99c9-22712d29ec23" providerId="ADAL" clId="{24B865F5-8FCB-45D3-A02D-CFEC955587C9}" dt="2021-12-24T10:47:37.401" v="8053" actId="20577"/>
        <pc:sldMkLst>
          <pc:docMk/>
          <pc:sldMk cId="0" sldId="271"/>
        </pc:sldMkLst>
      </pc:sldChg>
      <pc:sldChg chg="modNotesTx">
        <pc:chgData name="AMAN Hirohisa" userId="7897ce0a-6212-4313-99c9-22712d29ec23" providerId="ADAL" clId="{24B865F5-8FCB-45D3-A02D-CFEC955587C9}" dt="2021-12-24T09:53:22.305" v="2694" actId="20577"/>
        <pc:sldMkLst>
          <pc:docMk/>
          <pc:sldMk cId="0" sldId="272"/>
        </pc:sldMkLst>
      </pc:sldChg>
      <pc:sldChg chg="modNotesTx">
        <pc:chgData name="AMAN Hirohisa" userId="7897ce0a-6212-4313-99c9-22712d29ec23" providerId="ADAL" clId="{24B865F5-8FCB-45D3-A02D-CFEC955587C9}" dt="2021-12-24T10:44:25.308" v="7688" actId="313"/>
        <pc:sldMkLst>
          <pc:docMk/>
          <pc:sldMk cId="0" sldId="273"/>
        </pc:sldMkLst>
      </pc:sldChg>
      <pc:sldChg chg="modNotesTx">
        <pc:chgData name="AMAN Hirohisa" userId="7897ce0a-6212-4313-99c9-22712d29ec23" providerId="ADAL" clId="{24B865F5-8FCB-45D3-A02D-CFEC955587C9}" dt="2021-12-24T10:44:16.887" v="7687" actId="20577"/>
        <pc:sldMkLst>
          <pc:docMk/>
          <pc:sldMk cId="0" sldId="274"/>
        </pc:sldMkLst>
      </pc:sldChg>
      <pc:sldChg chg="modNotesTx">
        <pc:chgData name="AMAN Hirohisa" userId="7897ce0a-6212-4313-99c9-22712d29ec23" providerId="ADAL" clId="{24B865F5-8FCB-45D3-A02D-CFEC955587C9}" dt="2021-12-24T10:44:06.073" v="7658" actId="20577"/>
        <pc:sldMkLst>
          <pc:docMk/>
          <pc:sldMk cId="0" sldId="275"/>
        </pc:sldMkLst>
      </pc:sldChg>
      <pc:sldChg chg="modNotesTx">
        <pc:chgData name="AMAN Hirohisa" userId="7897ce0a-6212-4313-99c9-22712d29ec23" providerId="ADAL" clId="{24B865F5-8FCB-45D3-A02D-CFEC955587C9}" dt="2021-12-24T10:42:52.598" v="7499" actId="20577"/>
        <pc:sldMkLst>
          <pc:docMk/>
          <pc:sldMk cId="0" sldId="276"/>
        </pc:sldMkLst>
      </pc:sldChg>
      <pc:sldChg chg="modNotesTx">
        <pc:chgData name="AMAN Hirohisa" userId="7897ce0a-6212-4313-99c9-22712d29ec23" providerId="ADAL" clId="{24B865F5-8FCB-45D3-A02D-CFEC955587C9}" dt="2021-12-24T09:58:23.270" v="3250" actId="20577"/>
        <pc:sldMkLst>
          <pc:docMk/>
          <pc:sldMk cId="0" sldId="277"/>
        </pc:sldMkLst>
      </pc:sldChg>
      <pc:sldChg chg="modNotesTx">
        <pc:chgData name="AMAN Hirohisa" userId="7897ce0a-6212-4313-99c9-22712d29ec23" providerId="ADAL" clId="{24B865F5-8FCB-45D3-A02D-CFEC955587C9}" dt="2021-12-24T10:42:37.369" v="7460" actId="20577"/>
        <pc:sldMkLst>
          <pc:docMk/>
          <pc:sldMk cId="0" sldId="278"/>
        </pc:sldMkLst>
      </pc:sldChg>
      <pc:sldChg chg="modNotesTx">
        <pc:chgData name="AMAN Hirohisa" userId="7897ce0a-6212-4313-99c9-22712d29ec23" providerId="ADAL" clId="{24B865F5-8FCB-45D3-A02D-CFEC955587C9}" dt="2021-12-24T10:01:11.709" v="3518" actId="20577"/>
        <pc:sldMkLst>
          <pc:docMk/>
          <pc:sldMk cId="0" sldId="279"/>
        </pc:sldMkLst>
      </pc:sldChg>
      <pc:sldChg chg="modNotesTx">
        <pc:chgData name="AMAN Hirohisa" userId="7897ce0a-6212-4313-99c9-22712d29ec23" providerId="ADAL" clId="{24B865F5-8FCB-45D3-A02D-CFEC955587C9}" dt="2021-12-24T10:41:27.103" v="7257" actId="20577"/>
        <pc:sldMkLst>
          <pc:docMk/>
          <pc:sldMk cId="0" sldId="280"/>
        </pc:sldMkLst>
      </pc:sldChg>
      <pc:sldChg chg="modNotesTx">
        <pc:chgData name="AMAN Hirohisa" userId="7897ce0a-6212-4313-99c9-22712d29ec23" providerId="ADAL" clId="{24B865F5-8FCB-45D3-A02D-CFEC955587C9}" dt="2021-12-24T10:03:45.930" v="3785" actId="20577"/>
        <pc:sldMkLst>
          <pc:docMk/>
          <pc:sldMk cId="0" sldId="281"/>
        </pc:sldMkLst>
      </pc:sldChg>
      <pc:sldChg chg="delSp modNotesTx">
        <pc:chgData name="AMAN Hirohisa" userId="7897ce0a-6212-4313-99c9-22712d29ec23" providerId="ADAL" clId="{24B865F5-8FCB-45D3-A02D-CFEC955587C9}" dt="2021-12-24T10:36:16.915" v="6657" actId="20577"/>
        <pc:sldMkLst>
          <pc:docMk/>
          <pc:sldMk cId="0" sldId="282"/>
        </pc:sldMkLst>
        <pc:spChg chg="del">
          <ac:chgData name="AMAN Hirohisa" userId="7897ce0a-6212-4313-99c9-22712d29ec23" providerId="ADAL" clId="{24B865F5-8FCB-45D3-A02D-CFEC955587C9}" dt="2021-12-24T10:04:20.050" v="3786" actId="478"/>
          <ac:spMkLst>
            <pc:docMk/>
            <pc:sldMk cId="0" sldId="282"/>
            <ac:spMk id="35859" creationId="{00000000-0000-0000-0000-000000000000}"/>
          </ac:spMkLst>
        </pc:spChg>
      </pc:sldChg>
      <pc:sldChg chg="modNotesTx">
        <pc:chgData name="AMAN Hirohisa" userId="7897ce0a-6212-4313-99c9-22712d29ec23" providerId="ADAL" clId="{24B865F5-8FCB-45D3-A02D-CFEC955587C9}" dt="2021-12-24T10:33:20.684" v="6266" actId="20577"/>
        <pc:sldMkLst>
          <pc:docMk/>
          <pc:sldMk cId="0" sldId="283"/>
        </pc:sldMkLst>
      </pc:sldChg>
      <pc:sldChg chg="modNotesTx">
        <pc:chgData name="AMAN Hirohisa" userId="7897ce0a-6212-4313-99c9-22712d29ec23" providerId="ADAL" clId="{24B865F5-8FCB-45D3-A02D-CFEC955587C9}" dt="2021-12-24T10:30:02.446" v="6068" actId="20577"/>
        <pc:sldMkLst>
          <pc:docMk/>
          <pc:sldMk cId="0" sldId="284"/>
        </pc:sldMkLst>
      </pc:sldChg>
      <pc:sldChg chg="modNotesTx">
        <pc:chgData name="AMAN Hirohisa" userId="7897ce0a-6212-4313-99c9-22712d29ec23" providerId="ADAL" clId="{24B865F5-8FCB-45D3-A02D-CFEC955587C9}" dt="2021-12-24T10:28:45.055" v="5936" actId="20577"/>
        <pc:sldMkLst>
          <pc:docMk/>
          <pc:sldMk cId="0" sldId="285"/>
        </pc:sldMkLst>
      </pc:sldChg>
      <pc:sldChg chg="modNotesTx">
        <pc:chgData name="AMAN Hirohisa" userId="7897ce0a-6212-4313-99c9-22712d29ec23" providerId="ADAL" clId="{24B865F5-8FCB-45D3-A02D-CFEC955587C9}" dt="2021-12-24T10:26:53.751" v="5673" actId="20577"/>
        <pc:sldMkLst>
          <pc:docMk/>
          <pc:sldMk cId="0" sldId="286"/>
        </pc:sldMkLst>
      </pc:sldChg>
      <pc:sldChg chg="modNotesTx">
        <pc:chgData name="AMAN Hirohisa" userId="7897ce0a-6212-4313-99c9-22712d29ec23" providerId="ADAL" clId="{24B865F5-8FCB-45D3-A02D-CFEC955587C9}" dt="2021-12-24T10:05:54.025" v="3835" actId="20577"/>
        <pc:sldMkLst>
          <pc:docMk/>
          <pc:sldMk cId="0" sldId="287"/>
        </pc:sldMkLst>
      </pc:sldChg>
      <pc:sldChg chg="modNotesTx">
        <pc:chgData name="AMAN Hirohisa" userId="7897ce0a-6212-4313-99c9-22712d29ec23" providerId="ADAL" clId="{24B865F5-8FCB-45D3-A02D-CFEC955587C9}" dt="2021-12-24T10:24:45.271" v="5476" actId="20577"/>
        <pc:sldMkLst>
          <pc:docMk/>
          <pc:sldMk cId="0" sldId="289"/>
        </pc:sldMkLst>
      </pc:sldChg>
      <pc:sldChg chg="modSp modNotesTx">
        <pc:chgData name="AMAN Hirohisa" userId="7897ce0a-6212-4313-99c9-22712d29ec23" providerId="ADAL" clId="{24B865F5-8FCB-45D3-A02D-CFEC955587C9}" dt="2021-12-24T10:24:24.155" v="5456" actId="20577"/>
        <pc:sldMkLst>
          <pc:docMk/>
          <pc:sldMk cId="0" sldId="290"/>
        </pc:sldMkLst>
        <pc:spChg chg="mod">
          <ac:chgData name="AMAN Hirohisa" userId="7897ce0a-6212-4313-99c9-22712d29ec23" providerId="ADAL" clId="{24B865F5-8FCB-45D3-A02D-CFEC955587C9}" dt="2021-12-24T10:07:08.230" v="3906"/>
          <ac:spMkLst>
            <pc:docMk/>
            <pc:sldMk cId="0" sldId="290"/>
            <ac:spMk id="44040" creationId="{00000000-0000-0000-0000-000000000000}"/>
          </ac:spMkLst>
        </pc:spChg>
        <pc:spChg chg="mod">
          <ac:chgData name="AMAN Hirohisa" userId="7897ce0a-6212-4313-99c9-22712d29ec23" providerId="ADAL" clId="{24B865F5-8FCB-45D3-A02D-CFEC955587C9}" dt="2021-12-24T10:24:15.647" v="5446" actId="14100"/>
          <ac:spMkLst>
            <pc:docMk/>
            <pc:sldMk cId="0" sldId="290"/>
            <ac:spMk id="44041" creationId="{00000000-0000-0000-0000-000000000000}"/>
          </ac:spMkLst>
        </pc:spChg>
      </pc:sldChg>
      <pc:sldChg chg="modSp modNotesTx">
        <pc:chgData name="AMAN Hirohisa" userId="7897ce0a-6212-4313-99c9-22712d29ec23" providerId="ADAL" clId="{24B865F5-8FCB-45D3-A02D-CFEC955587C9}" dt="2021-12-24T10:17:40.270" v="4861" actId="20577"/>
        <pc:sldMkLst>
          <pc:docMk/>
          <pc:sldMk cId="0" sldId="291"/>
        </pc:sldMkLst>
        <pc:spChg chg="mod">
          <ac:chgData name="AMAN Hirohisa" userId="7897ce0a-6212-4313-99c9-22712d29ec23" providerId="ADAL" clId="{24B865F5-8FCB-45D3-A02D-CFEC955587C9}" dt="2021-12-24T10:07:55.596" v="3958"/>
          <ac:spMkLst>
            <pc:docMk/>
            <pc:sldMk cId="0" sldId="291"/>
            <ac:spMk id="45061" creationId="{00000000-0000-0000-0000-000000000000}"/>
          </ac:spMkLst>
        </pc:spChg>
      </pc:sldChg>
      <pc:sldChg chg="modNotesTx">
        <pc:chgData name="AMAN Hirohisa" userId="7897ce0a-6212-4313-99c9-22712d29ec23" providerId="ADAL" clId="{24B865F5-8FCB-45D3-A02D-CFEC955587C9}" dt="2021-12-24T10:17:50.983" v="4909" actId="20577"/>
        <pc:sldMkLst>
          <pc:docMk/>
          <pc:sldMk cId="0" sldId="292"/>
        </pc:sldMkLst>
      </pc:sldChg>
      <pc:sldChg chg="modNotesTx">
        <pc:chgData name="AMAN Hirohisa" userId="7897ce0a-6212-4313-99c9-22712d29ec23" providerId="ADAL" clId="{24B865F5-8FCB-45D3-A02D-CFEC955587C9}" dt="2021-12-24T10:18:05.152" v="4951" actId="20577"/>
        <pc:sldMkLst>
          <pc:docMk/>
          <pc:sldMk cId="0" sldId="293"/>
        </pc:sldMkLst>
      </pc:sldChg>
      <pc:sldChg chg="modSp modNotesTx">
        <pc:chgData name="AMAN Hirohisa" userId="7897ce0a-6212-4313-99c9-22712d29ec23" providerId="ADAL" clId="{24B865F5-8FCB-45D3-A02D-CFEC955587C9}" dt="2021-12-24T10:45:46.917" v="7868" actId="20577"/>
        <pc:sldMkLst>
          <pc:docMk/>
          <pc:sldMk cId="0" sldId="297"/>
        </pc:sldMkLst>
        <pc:spChg chg="mod">
          <ac:chgData name="AMAN Hirohisa" userId="7897ce0a-6212-4313-99c9-22712d29ec23" providerId="ADAL" clId="{24B865F5-8FCB-45D3-A02D-CFEC955587C9}" dt="2021-12-24T09:52:56.904" v="2625"/>
          <ac:spMkLst>
            <pc:docMk/>
            <pc:sldMk cId="0" sldId="297"/>
            <ac:spMk id="22533" creationId="{00000000-0000-0000-0000-000000000000}"/>
          </ac:spMkLst>
        </pc:spChg>
      </pc:sldChg>
      <pc:sldChg chg="modNotesTx">
        <pc:chgData name="AMAN Hirohisa" userId="7897ce0a-6212-4313-99c9-22712d29ec23" providerId="ADAL" clId="{24B865F5-8FCB-45D3-A02D-CFEC955587C9}" dt="2021-12-24T10:40:12.715" v="7092" actId="20577"/>
        <pc:sldMkLst>
          <pc:docMk/>
          <pc:sldMk cId="0" sldId="298"/>
        </pc:sldMkLst>
      </pc:sldChg>
      <pc:sldChg chg="modNotesTx">
        <pc:chgData name="AMAN Hirohisa" userId="7897ce0a-6212-4313-99c9-22712d29ec23" providerId="ADAL" clId="{24B865F5-8FCB-45D3-A02D-CFEC955587C9}" dt="2021-12-24T10:39:35" v="7000" actId="20577"/>
        <pc:sldMkLst>
          <pc:docMk/>
          <pc:sldMk cId="0" sldId="299"/>
        </pc:sldMkLst>
      </pc:sldChg>
      <pc:sldChg chg="modNotesTx">
        <pc:chgData name="AMAN Hirohisa" userId="7897ce0a-6212-4313-99c9-22712d29ec23" providerId="ADAL" clId="{24B865F5-8FCB-45D3-A02D-CFEC955587C9}" dt="2021-12-24T10:18:19.952" v="4975" actId="20577"/>
        <pc:sldMkLst>
          <pc:docMk/>
          <pc:sldMk cId="0" sldId="300"/>
        </pc:sldMkLst>
      </pc:sldChg>
      <pc:sldChg chg="addSp delSp modSp modNotesTx">
        <pc:chgData name="AMAN Hirohisa" userId="7897ce0a-6212-4313-99c9-22712d29ec23" providerId="ADAL" clId="{24B865F5-8FCB-45D3-A02D-CFEC955587C9}" dt="2021-12-25T07:42:50.742" v="8580" actId="1076"/>
        <pc:sldMkLst>
          <pc:docMk/>
          <pc:sldMk cId="2537531280" sldId="301"/>
        </pc:sldMkLst>
        <pc:spChg chg="del">
          <ac:chgData name="AMAN Hirohisa" userId="7897ce0a-6212-4313-99c9-22712d29ec23" providerId="ADAL" clId="{24B865F5-8FCB-45D3-A02D-CFEC955587C9}" dt="2021-12-25T07:41:38.726" v="8517" actId="478"/>
          <ac:spMkLst>
            <pc:docMk/>
            <pc:sldMk cId="2537531280" sldId="301"/>
            <ac:spMk id="7" creationId="{00000000-0000-0000-0000-000000000000}"/>
          </ac:spMkLst>
        </pc:spChg>
        <pc:spChg chg="add mod">
          <ac:chgData name="AMAN Hirohisa" userId="7897ce0a-6212-4313-99c9-22712d29ec23" providerId="ADAL" clId="{24B865F5-8FCB-45D3-A02D-CFEC955587C9}" dt="2021-12-25T07:41:52.554" v="8521" actId="1076"/>
          <ac:spMkLst>
            <pc:docMk/>
            <pc:sldMk cId="2537531280" sldId="301"/>
            <ac:spMk id="9" creationId="{82B23552-0BA1-45DD-B862-80DBD203B382}"/>
          </ac:spMkLst>
        </pc:spChg>
        <pc:spChg chg="mod">
          <ac:chgData name="AMAN Hirohisa" userId="7897ce0a-6212-4313-99c9-22712d29ec23" providerId="ADAL" clId="{24B865F5-8FCB-45D3-A02D-CFEC955587C9}" dt="2021-12-25T07:41:44.689" v="8519" actId="1076"/>
          <ac:spMkLst>
            <pc:docMk/>
            <pc:sldMk cId="2537531280" sldId="301"/>
            <ac:spMk id="10" creationId="{00000000-0000-0000-0000-000000000000}"/>
          </ac:spMkLst>
        </pc:spChg>
        <pc:spChg chg="mod">
          <ac:chgData name="AMAN Hirohisa" userId="7897ce0a-6212-4313-99c9-22712d29ec23" providerId="ADAL" clId="{24B865F5-8FCB-45D3-A02D-CFEC955587C9}" dt="2021-12-25T07:41:42.954" v="8518" actId="1076"/>
          <ac:spMkLst>
            <pc:docMk/>
            <pc:sldMk cId="2537531280" sldId="301"/>
            <ac:spMk id="11" creationId="{00000000-0000-0000-0000-000000000000}"/>
          </ac:spMkLst>
        </pc:spChg>
        <pc:spChg chg="add mod">
          <ac:chgData name="AMAN Hirohisa" userId="7897ce0a-6212-4313-99c9-22712d29ec23" providerId="ADAL" clId="{24B865F5-8FCB-45D3-A02D-CFEC955587C9}" dt="2021-12-25T07:42:50.742" v="8580" actId="1076"/>
          <ac:spMkLst>
            <pc:docMk/>
            <pc:sldMk cId="2537531280" sldId="301"/>
            <ac:spMk id="12" creationId="{AC79FCBA-9E73-4866-ACE1-06A2226DB9FE}"/>
          </ac:spMkLst>
        </pc:spChg>
      </pc:sldChg>
      <pc:sldChg chg="modNotesTx">
        <pc:chgData name="AMAN Hirohisa" userId="7897ce0a-6212-4313-99c9-22712d29ec23" providerId="ADAL" clId="{24B865F5-8FCB-45D3-A02D-CFEC955587C9}" dt="2021-12-24T10:48:37.332" v="8136" actId="20577"/>
        <pc:sldMkLst>
          <pc:docMk/>
          <pc:sldMk cId="1650289743" sldId="302"/>
        </pc:sldMkLst>
      </pc:sldChg>
      <pc:sldChg chg="modNotesTx">
        <pc:chgData name="AMAN Hirohisa" userId="7897ce0a-6212-4313-99c9-22712d29ec23" providerId="ADAL" clId="{24B865F5-8FCB-45D3-A02D-CFEC955587C9}" dt="2021-12-24T09:57:07.063" v="3043" actId="20577"/>
        <pc:sldMkLst>
          <pc:docMk/>
          <pc:sldMk cId="57405406" sldId="303"/>
        </pc:sldMkLst>
      </pc:sldChg>
      <pc:sldChg chg="modNotesTx">
        <pc:chgData name="AMAN Hirohisa" userId="7897ce0a-6212-4313-99c9-22712d29ec23" providerId="ADAL" clId="{24B865F5-8FCB-45D3-A02D-CFEC955587C9}" dt="2021-12-24T10:40:42.676" v="7174" actId="20577"/>
        <pc:sldMkLst>
          <pc:docMk/>
          <pc:sldMk cId="3195466748" sldId="304"/>
        </pc:sldMkLst>
      </pc:sldChg>
    </pc:docChg>
  </pc:docChgLst>
  <pc:docChgLst>
    <pc:chgData name="AMAN Hirohisa" userId="7897ce0a-6212-4313-99c9-22712d29ec23" providerId="ADAL" clId="{750EE08E-66D6-41A4-8906-2C3CC6C07311}"/>
    <pc:docChg chg="modSld">
      <pc:chgData name="AMAN Hirohisa" userId="7897ce0a-6212-4313-99c9-22712d29ec23" providerId="ADAL" clId="{750EE08E-66D6-41A4-8906-2C3CC6C07311}" dt="2022-02-16T06:58:30.271" v="15" actId="20577"/>
      <pc:docMkLst>
        <pc:docMk/>
      </pc:docMkLst>
      <pc:sldChg chg="modSp">
        <pc:chgData name="AMAN Hirohisa" userId="7897ce0a-6212-4313-99c9-22712d29ec23" providerId="ADAL" clId="{750EE08E-66D6-41A4-8906-2C3CC6C07311}" dt="2022-02-16T06:58:30.271" v="15" actId="20577"/>
        <pc:sldMkLst>
          <pc:docMk/>
          <pc:sldMk cId="0" sldId="256"/>
        </pc:sldMkLst>
        <pc:spChg chg="mod">
          <ac:chgData name="AMAN Hirohisa" userId="7897ce0a-6212-4313-99c9-22712d29ec23" providerId="ADAL" clId="{750EE08E-66D6-41A4-8906-2C3CC6C07311}" dt="2022-02-16T06:58:30.271" v="15" actId="20577"/>
          <ac:spMkLst>
            <pc:docMk/>
            <pc:sldMk cId="0" sldId="256"/>
            <ac:spMk id="7" creationId="{5083CFA0-3F0D-4309-91CA-43CD48CCCBF1}"/>
          </ac:spMkLst>
        </pc:spChg>
        <pc:spChg chg="mod">
          <ac:chgData name="AMAN Hirohisa" userId="7897ce0a-6212-4313-99c9-22712d29ec23" providerId="ADAL" clId="{750EE08E-66D6-41A4-8906-2C3CC6C07311}" dt="2022-02-16T06:58:23.153" v="11" actId="20577"/>
          <ac:spMkLst>
            <pc:docMk/>
            <pc:sldMk cId="0" sldId="256"/>
            <ac:spMk id="30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69B0E6AC-2D19-4824-9637-DAD13AC69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1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software test</a:t>
            </a:r>
            <a:r>
              <a:rPr kumimoji="1" lang="en-US" altLang="ja-JP" dirty="0"/>
              <a:t>: Software Testing</a:t>
            </a:r>
          </a:p>
          <a:p>
            <a:pPr algn="l" rtl="0"/>
            <a:r>
              <a:rPr kumimoji="1" lang="ja-JP" altLang="en-US" dirty="0"/>
              <a:t>Overview of software engineering</a:t>
            </a:r>
            <a:r>
              <a:rPr kumimoji="1" lang="en-US" altLang="ja-JP" dirty="0"/>
              <a:t>: Overview of Software Engineering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4246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black box</a:t>
            </a:r>
            <a:r>
              <a:rPr kumimoji="1" lang="en-US" altLang="ja-JP" dirty="0"/>
              <a:t>: black box like</a:t>
            </a:r>
          </a:p>
          <a:p>
            <a:pPr algn="l" rtl="0"/>
            <a:r>
              <a:rPr kumimoji="1" lang="ja-JP" altLang="en-US" dirty="0"/>
              <a:t>parts</a:t>
            </a:r>
            <a:r>
              <a:rPr kumimoji="1" lang="en-US" altLang="ja-JP" dirty="0"/>
              <a:t>: parts</a:t>
            </a:r>
          </a:p>
          <a:p>
            <a:pPr algn="l" rtl="0"/>
            <a:r>
              <a:rPr kumimoji="1" lang="ja-JP" altLang="en-US" dirty="0"/>
              <a:t>white box</a:t>
            </a:r>
            <a:r>
              <a:rPr kumimoji="1" lang="en-US" altLang="ja-JP" dirty="0"/>
              <a:t>: white box like</a:t>
            </a:r>
          </a:p>
          <a:p>
            <a:pPr algn="l" rtl="0"/>
            <a:r>
              <a:rPr kumimoji="1" lang="ja-JP" altLang="en-US" dirty="0"/>
              <a:t>Copy and Paste</a:t>
            </a:r>
            <a:r>
              <a:rPr kumimoji="1" lang="en-US" altLang="ja-JP" dirty="0"/>
              <a:t>: copy and paste</a:t>
            </a:r>
          </a:p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711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function</a:t>
            </a:r>
            <a:r>
              <a:rPr kumimoji="1" lang="en-US" altLang="ja-JP" dirty="0"/>
              <a:t>: functions</a:t>
            </a:r>
          </a:p>
          <a:p>
            <a:pPr algn="l" rtl="0"/>
            <a:r>
              <a:rPr kumimoji="1" lang="ja-JP" altLang="en-US" dirty="0"/>
              <a:t>as it is</a:t>
            </a:r>
            <a:r>
              <a:rPr kumimoji="1" lang="en-US" altLang="ja-JP" dirty="0"/>
              <a:t>: as 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68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Copy and Paste</a:t>
            </a:r>
            <a:r>
              <a:rPr kumimoji="1" lang="en-US" altLang="ja-JP" dirty="0"/>
              <a:t>: copy and paste</a:t>
            </a:r>
          </a:p>
          <a:p>
            <a:pPr algn="l" rtl="0"/>
            <a:r>
              <a:rPr kumimoji="1" lang="ja-JP" altLang="en-US" dirty="0"/>
              <a:t>existing</a:t>
            </a:r>
            <a:r>
              <a:rPr kumimoji="1" lang="en-US" altLang="ja-JP" dirty="0"/>
              <a:t>: existing</a:t>
            </a:r>
          </a:p>
          <a:p>
            <a:pPr algn="l" rtl="0"/>
            <a:r>
              <a:rPr kumimoji="1" lang="ja-JP" altLang="en-US" dirty="0"/>
              <a:t>role model</a:t>
            </a:r>
            <a:r>
              <a:rPr kumimoji="1" lang="en-US" altLang="ja-JP" dirty="0"/>
              <a:t>: good example</a:t>
            </a:r>
          </a:p>
          <a:p>
            <a:pPr algn="l" rtl="0"/>
            <a:r>
              <a:rPr kumimoji="1" lang="ja-JP" altLang="en-US" dirty="0"/>
              <a:t>misuse</a:t>
            </a:r>
            <a:r>
              <a:rPr kumimoji="1" lang="en-US" altLang="ja-JP" dirty="0"/>
              <a:t>: wrong use, misuse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541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l" rtl="0">
              <a:lnSpc>
                <a:spcPct val="100000"/>
              </a:lnSpc>
              <a:spcBef>
                <a:spcPts val="530"/>
              </a:spcBef>
            </a:pPr>
            <a:r>
              <a:rPr lang="ja-JP" altLang="en-US" sz="1200" spc="-210" dirty="0">
                <a:latin typeface="AoyagiKouzanFontT"/>
                <a:cs typeface="AoyagiKouzanFontT"/>
              </a:rPr>
              <a:t>problem(</a:t>
            </a:r>
            <a:r>
              <a:rPr lang="ja-JP" altLang="en-US" sz="1200" spc="-215" dirty="0">
                <a:latin typeface="AoyagiKouzanFontT"/>
                <a:cs typeface="AoyagiKouzanFontT"/>
              </a:rPr>
              <a:t>and</a:t>
            </a:r>
            <a:r>
              <a:rPr lang="ja-JP" altLang="en-US" sz="1200" spc="-210" dirty="0">
                <a:latin typeface="AoyagiKouzanFontT"/>
                <a:cs typeface="AoyagiKouzanFontT"/>
              </a:rPr>
              <a:t>yeah</a:t>
            </a:r>
            <a:r>
              <a:rPr lang="ja-JP" altLang="en-US" sz="1200" spc="-204" dirty="0">
                <a:latin typeface="AoyagiKouzanFontT"/>
                <a:cs typeface="AoyagiKouzanFontT"/>
              </a:rPr>
              <a:t>is</a:t>
            </a:r>
            <a:r>
              <a:rPr lang="ja-JP" altLang="en-US" sz="1200" spc="-210" dirty="0">
                <a:latin typeface="AoyagiKouzanFontT"/>
                <a:cs typeface="AoyagiKouzanFontT"/>
              </a:rPr>
              <a:t>stomach</a:t>
            </a:r>
            <a:r>
              <a:rPr lang="ja-JP" altLang="en-US" sz="1200" spc="-204" dirty="0">
                <a:latin typeface="AoyagiKouzanFontT"/>
                <a:cs typeface="AoyagiKouzanFontT"/>
              </a:rPr>
              <a:t>hand</a:t>
            </a:r>
            <a:r>
              <a:rPr lang="ja-JP" altLang="en-US" sz="1200" spc="-210" dirty="0">
                <a:latin typeface="AoyagiKouzanFontT"/>
                <a:cs typeface="AoyagiKouzanFontT"/>
              </a:rPr>
              <a:t>yeah):</a:t>
            </a:r>
            <a:r>
              <a:rPr lang="ja-JP" altLang="en-US" sz="1200" spc="-254" dirty="0">
                <a:latin typeface="AoyagiKouzanFontT"/>
                <a:cs typeface="AoyagiKouzanFontT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problem,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issues</a:t>
            </a:r>
            <a:endParaRPr lang="en-US" sz="1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lang="ja-JP" altLang="en-US" sz="1200" spc="-290" dirty="0">
                <a:latin typeface="AoyagiKouzanFontT"/>
                <a:cs typeface="AoyagiKouzanFontT"/>
              </a:rPr>
              <a:t>Consideration (this</a:t>
            </a:r>
            <a:r>
              <a:rPr lang="ja-JP" altLang="en-US" sz="1200" spc="-300" dirty="0">
                <a:latin typeface="AoyagiKouzanFontT"/>
                <a:cs typeface="AoyagiKouzanFontT"/>
              </a:rPr>
              <a:t>cormorant</a:t>
            </a:r>
            <a:r>
              <a:rPr lang="ja-JP" altLang="en-US" sz="1200" spc="-295" dirty="0">
                <a:latin typeface="AoyagiKouzanFontT"/>
                <a:cs typeface="AoyagiKouzanFontT"/>
              </a:rPr>
              <a:t>difference</a:t>
            </a:r>
            <a:r>
              <a:rPr lang="ja-JP" altLang="en-US" sz="1200" spc="-300" dirty="0">
                <a:latin typeface="AoyagiKouzanFontT"/>
                <a:cs typeface="AoyagiKouzanFontT"/>
              </a:rPr>
              <a:t>one</a:t>
            </a:r>
            <a:r>
              <a:rPr lang="ja-JP" altLang="en-US" sz="1200" spc="-145" dirty="0">
                <a:latin typeface="AoyagiKouzanFontT"/>
                <a:cs typeface="AoyagiKouzanFontT"/>
              </a:rPr>
              <a:t>)</a:t>
            </a:r>
            <a:r>
              <a:rPr lang="en-US" altLang="ja-JP" sz="1200" spc="-145" dirty="0">
                <a:latin typeface="Arial"/>
                <a:cs typeface="Arial"/>
              </a:rPr>
              <a:t>:</a:t>
            </a:r>
            <a:r>
              <a:rPr lang="ja-JP" altLang="en-US" sz="1200" spc="-1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consider</a:t>
            </a:r>
            <a:endParaRPr lang="en-US" sz="1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430"/>
              </a:spcBef>
            </a:pPr>
            <a:r>
              <a:rPr lang="ja-JP" altLang="en-US" sz="1200" spc="-280" dirty="0">
                <a:latin typeface="AoyagiKouzanFontT"/>
                <a:cs typeface="AoyagiKouzanFontT"/>
              </a:rPr>
              <a:t>some</a:t>
            </a:r>
            <a:r>
              <a:rPr lang="ja-JP" altLang="en-US" sz="1200" spc="-275" dirty="0">
                <a:latin typeface="AoyagiKouzanFontT"/>
                <a:cs typeface="AoyagiKouzanFontT"/>
              </a:rPr>
              <a:t>blood</a:t>
            </a:r>
            <a:r>
              <a:rPr lang="ja-JP" altLang="en-US" sz="1200" spc="-280" dirty="0">
                <a:latin typeface="AoyagiKouzanFontT"/>
                <a:cs typeface="AoyagiKouzanFontT"/>
              </a:rPr>
              <a:t>bu)</a:t>
            </a:r>
            <a:r>
              <a:rPr lang="ja-JP" altLang="en-US" sz="1200" spc="-270" dirty="0">
                <a:latin typeface="AoyagiKouzanFontT"/>
                <a:cs typeface="AoyagiKouzanFontT"/>
              </a:rPr>
              <a:t>of</a:t>
            </a:r>
            <a:r>
              <a:rPr lang="ja-JP" altLang="en-US" sz="1200" spc="-280" dirty="0">
                <a:latin typeface="AoyagiKouzanFontT"/>
                <a:cs typeface="AoyagiKouzanFontT"/>
              </a:rPr>
              <a:t>change</a:t>
            </a:r>
            <a:r>
              <a:rPr lang="ja-JP" altLang="en-US" sz="1200" spc="-285" dirty="0">
                <a:latin typeface="AoyagiKouzanFontT"/>
                <a:cs typeface="AoyagiKouzanFontT"/>
              </a:rPr>
              <a:t>cormorant</a:t>
            </a:r>
            <a:r>
              <a:rPr lang="ja-JP" altLang="en-US" sz="1200" spc="-280" dirty="0">
                <a:latin typeface="AoyagiKouzanFontT"/>
                <a:cs typeface="AoyagiKouzanFontT"/>
              </a:rPr>
              <a:t>)</a:t>
            </a:r>
            <a:r>
              <a:rPr lang="ja-JP" altLang="en-US" sz="1200" spc="-275" dirty="0">
                <a:latin typeface="AoyagiKouzanFontT"/>
                <a:cs typeface="AoyagiKouzanFontT"/>
              </a:rPr>
              <a:t>death</a:t>
            </a:r>
            <a:r>
              <a:rPr lang="ja-JP" altLang="en-US" sz="1200" spc="-270" dirty="0">
                <a:latin typeface="AoyagiKouzanFontT"/>
                <a:cs typeface="AoyagiKouzanFontT"/>
              </a:rPr>
              <a:t>hand</a:t>
            </a:r>
            <a:r>
              <a:rPr lang="ja-JP" altLang="en-US" sz="1200" spc="-280" dirty="0">
                <a:latin typeface="AoyagiKouzanFontT"/>
                <a:cs typeface="AoyagiKouzanFontT"/>
              </a:rPr>
              <a:t>Appropriation</a:t>
            </a:r>
            <a:r>
              <a:rPr lang="ja-JP" altLang="en-US" sz="1200" spc="-285" dirty="0">
                <a:latin typeface="AoyagiKouzanFontT"/>
                <a:cs typeface="AoyagiKouzanFontT"/>
              </a:rPr>
              <a:t>cormorant</a:t>
            </a:r>
            <a:r>
              <a:rPr lang="ja-JP" altLang="en-US" sz="1200" spc="-280" dirty="0">
                <a:latin typeface="AoyagiKouzanFontT"/>
                <a:cs typeface="AoyagiKouzanFontT"/>
              </a:rPr>
              <a:t>world</a:t>
            </a:r>
            <a:r>
              <a:rPr lang="ja-JP" altLang="en-US" sz="1200" spc="-285" dirty="0">
                <a:latin typeface="AoyagiKouzanFontT"/>
                <a:cs typeface="AoyagiKouzanFontT"/>
              </a:rPr>
              <a:t>cormorant</a:t>
            </a:r>
            <a:r>
              <a:rPr lang="ja-JP" altLang="en-US" sz="1200" spc="-275" dirty="0">
                <a:latin typeface="AoyagiKouzanFontT"/>
                <a:cs typeface="AoyagiKouzanFontT"/>
              </a:rPr>
              <a:t>):</a:t>
            </a:r>
            <a:r>
              <a:rPr lang="ja-JP" altLang="en-US" sz="1200" spc="-240" dirty="0">
                <a:latin typeface="AoyagiKouzanFontT"/>
                <a:cs typeface="AoyagiKouzanFontT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modify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and reuse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parts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of</a:t>
            </a:r>
            <a:r>
              <a:rPr lang="en-US" sz="1200" dirty="0">
                <a:latin typeface="Arial"/>
                <a:cs typeface="Arial"/>
              </a:rPr>
              <a:t>…</a:t>
            </a:r>
          </a:p>
          <a:p>
            <a:pPr marL="12700" algn="l" rtl="0">
              <a:lnSpc>
                <a:spcPct val="100000"/>
              </a:lnSpc>
              <a:spcBef>
                <a:spcPts val="430"/>
              </a:spcBef>
            </a:pPr>
            <a:r>
              <a:rPr lang="ja-JP" altLang="en-US" sz="1200" spc="-295" dirty="0">
                <a:latin typeface="AoyagiKouzanFontT"/>
                <a:cs typeface="AoyagiKouzanFontT"/>
              </a:rPr>
              <a:t>Software</a:t>
            </a:r>
            <a:r>
              <a:rPr lang="ja-JP" altLang="en-US" sz="1200" spc="-285" dirty="0">
                <a:latin typeface="AoyagiKouzanFontT"/>
                <a:cs typeface="AoyagiKouzanFontT"/>
              </a:rPr>
              <a:t>eh</a:t>
            </a:r>
            <a:r>
              <a:rPr lang="ja-JP" altLang="en-US" sz="1200" spc="-295" dirty="0">
                <a:latin typeface="AoyagiKouzanFontT"/>
                <a:cs typeface="AoyagiKouzanFontT"/>
              </a:rPr>
              <a:t>A industry (</a:t>
            </a:r>
            <a:r>
              <a:rPr lang="ja-JP" altLang="en-US" sz="1200" spc="-300" dirty="0">
                <a:latin typeface="AoyagiKouzanFontT"/>
                <a:cs typeface="AoyagiKouzanFontT"/>
              </a:rPr>
              <a:t>difference</a:t>
            </a:r>
            <a:r>
              <a:rPr lang="ja-JP" altLang="en-US" sz="1200" spc="-295" dirty="0">
                <a:latin typeface="AoyagiKouzanFontT"/>
                <a:cs typeface="AoyagiKouzanFontT"/>
              </a:rPr>
              <a:t>Ngyo</a:t>
            </a:r>
            <a:r>
              <a:rPr lang="ja-JP" altLang="en-US" sz="1200" spc="-300" dirty="0">
                <a:latin typeface="AoyagiKouzanFontT"/>
                <a:cs typeface="AoyagiKouzanFontT"/>
              </a:rPr>
              <a:t>cormorant</a:t>
            </a:r>
            <a:r>
              <a:rPr lang="ja-JP" altLang="en-US" sz="1200" spc="-295" dirty="0">
                <a:latin typeface="AoyagiKouzanFontT"/>
                <a:cs typeface="AoyagiKouzanFontT"/>
              </a:rPr>
              <a:t>):</a:t>
            </a:r>
            <a:r>
              <a:rPr lang="ja-JP" altLang="en-US" sz="1200" spc="-275" dirty="0">
                <a:latin typeface="AoyagiKouzanFontT"/>
                <a:cs typeface="AoyagiKouzanFontT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software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industry</a:t>
            </a:r>
            <a:endParaRPr lang="en-US" sz="1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434"/>
              </a:spcBef>
            </a:pPr>
            <a:r>
              <a:rPr lang="ja-JP" altLang="en-US" sz="1200" spc="-225" dirty="0">
                <a:latin typeface="AoyagiKouzanFontT"/>
                <a:cs typeface="AoyagiKouzanFontT"/>
              </a:rPr>
              <a:t>problematic (</a:t>
            </a:r>
            <a:r>
              <a:rPr lang="ja-JP" altLang="en-US" sz="1200" spc="-229" dirty="0">
                <a:latin typeface="AoyagiKouzanFontT"/>
                <a:cs typeface="AoyagiKouzanFontT"/>
              </a:rPr>
              <a:t>and</a:t>
            </a:r>
            <a:r>
              <a:rPr lang="ja-JP" altLang="en-US" sz="1200" spc="-225" dirty="0">
                <a:latin typeface="AoyagiKouzanFontT"/>
                <a:cs typeface="AoyagiKouzanFontT"/>
              </a:rPr>
              <a:t>da</a:t>
            </a:r>
            <a:r>
              <a:rPr lang="ja-JP" altLang="en-US" sz="1200" spc="-229" dirty="0">
                <a:latin typeface="AoyagiKouzanFontT"/>
                <a:cs typeface="AoyagiKouzanFontT"/>
              </a:rPr>
              <a:t>stomach</a:t>
            </a:r>
            <a:r>
              <a:rPr lang="ja-JP" altLang="en-US" sz="1200" spc="-220" dirty="0">
                <a:latin typeface="AoyagiKouzanFontT"/>
                <a:cs typeface="AoyagiKouzanFontT"/>
              </a:rPr>
              <a:t>death</a:t>
            </a:r>
            <a:r>
              <a:rPr lang="ja-JP" altLang="en-US" sz="1200" spc="-225" dirty="0">
                <a:latin typeface="AoyagiKouzanFontT"/>
                <a:cs typeface="AoyagiKouzanFontT"/>
              </a:rPr>
              <a:t>)</a:t>
            </a:r>
            <a:r>
              <a:rPr lang="ja-JP" altLang="en-US" sz="1200" spc="-229" dirty="0">
                <a:latin typeface="AoyagiKouzanFontT"/>
                <a:cs typeface="AoyagiKouzanFontT"/>
              </a:rPr>
              <a:t>difference</a:t>
            </a:r>
            <a:r>
              <a:rPr lang="ja-JP" altLang="en-US" sz="1200" spc="-225" dirty="0">
                <a:latin typeface="AoyagiKouzanFontT"/>
                <a:cs typeface="AoyagiKouzanFontT"/>
              </a:rPr>
              <a:t>to be</a:t>
            </a:r>
            <a:r>
              <a:rPr lang="ja-JP" altLang="en-US" sz="1200" spc="-80" dirty="0">
                <a:latin typeface="AoyagiKouzanFontT"/>
                <a:cs typeface="AoyagiKouzanFontT"/>
              </a:rPr>
              <a:t>:</a:t>
            </a:r>
            <a:r>
              <a:rPr lang="en-US" sz="1200" spc="-80" dirty="0">
                <a:latin typeface="Arial"/>
                <a:cs typeface="Arial"/>
              </a:rPr>
              <a:t>be</a:t>
            </a:r>
            <a:r>
              <a:rPr lang="en-US" sz="1200" spc="-5" dirty="0">
                <a:latin typeface="Arial"/>
                <a:cs typeface="Arial"/>
              </a:rPr>
              <a:t>considered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as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problem</a:t>
            </a:r>
            <a:endParaRPr lang="en-US" sz="12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430"/>
              </a:spcBef>
            </a:pPr>
            <a:r>
              <a:rPr lang="ja-JP" altLang="en-US" sz="1200" spc="-229" dirty="0">
                <a:latin typeface="AoyagiKouzanFontT"/>
                <a:cs typeface="AoyagiKouzanFontT"/>
              </a:rPr>
              <a:t>why(</a:t>
            </a:r>
            <a:r>
              <a:rPr lang="ja-JP" altLang="en-US" sz="1200" spc="-225" dirty="0">
                <a:latin typeface="AoyagiKouzanFontT"/>
                <a:cs typeface="AoyagiKouzanFontT"/>
              </a:rPr>
              <a:t>na</a:t>
            </a:r>
            <a:r>
              <a:rPr lang="ja-JP" altLang="en-US" sz="1200" spc="-229" dirty="0">
                <a:latin typeface="AoyagiKouzanFontT"/>
                <a:cs typeface="AoyagiKouzanFontT"/>
              </a:rPr>
              <a:t>Ze</a:t>
            </a:r>
            <a:r>
              <a:rPr lang="ja-JP" altLang="en-US" sz="1200" spc="-114" dirty="0">
                <a:latin typeface="AoyagiKouzanFontT"/>
                <a:cs typeface="AoyagiKouzanFontT"/>
              </a:rPr>
              <a:t>)</a:t>
            </a:r>
            <a:r>
              <a:rPr lang="en-US" altLang="ja-JP" sz="1200" spc="-114" dirty="0">
                <a:latin typeface="Arial"/>
                <a:cs typeface="Arial"/>
              </a:rPr>
              <a:t>:</a:t>
            </a:r>
            <a:r>
              <a:rPr lang="ja-JP" altLang="en-US" sz="1200" spc="1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why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357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client</a:t>
            </a:r>
            <a:r>
              <a:rPr kumimoji="1" lang="en-US" altLang="ja-JP" dirty="0"/>
              <a:t>: customer</a:t>
            </a:r>
          </a:p>
          <a:p>
            <a:pPr algn="l" rtl="0"/>
            <a:r>
              <a:rPr kumimoji="1" lang="ja-JP" altLang="en-US" dirty="0"/>
              <a:t>Developer</a:t>
            </a:r>
            <a:r>
              <a:rPr kumimoji="1" lang="en-US" altLang="ja-JP" dirty="0"/>
              <a:t>: developers</a:t>
            </a:r>
          </a:p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879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Functional specifications</a:t>
            </a:r>
            <a:r>
              <a:rPr kumimoji="1" lang="en-US" altLang="ja-JP" dirty="0"/>
              <a:t>: functional requirements</a:t>
            </a:r>
          </a:p>
          <a:p>
            <a:pPr algn="l" rtl="0"/>
            <a:r>
              <a:rPr kumimoji="1" lang="ja-JP" altLang="en-US" dirty="0"/>
              <a:t>Non-functional specification</a:t>
            </a:r>
            <a:r>
              <a:rPr kumimoji="1" lang="en-US" altLang="ja-JP" dirty="0"/>
              <a:t>: non-functional requirements</a:t>
            </a:r>
          </a:p>
          <a:p>
            <a:pPr algn="l" rtl="0"/>
            <a:r>
              <a:rPr kumimoji="1" lang="ja-JP" altLang="en-US" dirty="0"/>
              <a:t>certification</a:t>
            </a:r>
            <a:r>
              <a:rPr kumimoji="1" lang="en-US" altLang="ja-JP" dirty="0"/>
              <a:t>: authentication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265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Operability</a:t>
            </a:r>
            <a:r>
              <a:rPr kumimoji="1" lang="en-US" altLang="ja-JP" dirty="0"/>
              <a:t>: usability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4882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human resources</a:t>
            </a:r>
            <a:r>
              <a:rPr kumimoji="1" lang="en-US" altLang="ja-JP" dirty="0"/>
              <a:t>: staff</a:t>
            </a:r>
          </a:p>
          <a:p>
            <a:pPr algn="l" rtl="0"/>
            <a:r>
              <a:rPr kumimoji="1" lang="ja-JP" altLang="en-US" dirty="0"/>
              <a:t>Development period</a:t>
            </a:r>
            <a:r>
              <a:rPr kumimoji="1" lang="en-US" altLang="ja-JP" dirty="0"/>
              <a:t>: development period</a:t>
            </a:r>
          </a:p>
          <a:p>
            <a:pPr algn="l" rtl="0"/>
            <a:r>
              <a:rPr kumimoji="1" lang="ja-JP" altLang="en-US" dirty="0"/>
              <a:t>deadline</a:t>
            </a:r>
            <a:r>
              <a:rPr kumimoji="1" lang="en-US" altLang="ja-JP" dirty="0"/>
              <a:t>: delivery period</a:t>
            </a:r>
          </a:p>
          <a:p>
            <a:pPr algn="l" rtl="0"/>
            <a:r>
              <a:rPr kumimoji="1" lang="ja-JP" altLang="en-US" dirty="0"/>
              <a:t>inexpensive</a:t>
            </a:r>
            <a:r>
              <a:rPr kumimoji="1" lang="en-US" altLang="ja-JP" dirty="0"/>
              <a:t>: low price</a:t>
            </a:r>
          </a:p>
          <a:p>
            <a:pPr algn="l" rtl="0"/>
            <a:r>
              <a:rPr kumimoji="1" lang="ja-JP" altLang="en-US" dirty="0"/>
              <a:t>Required specifications</a:t>
            </a:r>
            <a:r>
              <a:rPr kumimoji="1" lang="en-US" altLang="ja-JP" dirty="0"/>
              <a:t>: requirements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843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Maintainability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maintenanceability</a:t>
            </a:r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2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intuition</a:t>
            </a:r>
            <a:r>
              <a:rPr kumimoji="1" lang="en-US" altLang="ja-JP" dirty="0"/>
              <a:t>: feeling, inspiration</a:t>
            </a:r>
          </a:p>
          <a:p>
            <a:pPr algn="l" rtl="0"/>
            <a:r>
              <a:rPr kumimoji="1" lang="ja-JP" altLang="en-US" dirty="0"/>
              <a:t>experience</a:t>
            </a:r>
            <a:r>
              <a:rPr kumimoji="1" lang="en-US" altLang="ja-JP" dirty="0"/>
              <a:t>: experience</a:t>
            </a:r>
          </a:p>
          <a:p>
            <a:pPr algn="l" rtl="0"/>
            <a:r>
              <a:rPr kumimoji="1" lang="ja-JP" altLang="en-US" dirty="0"/>
              <a:t>courage</a:t>
            </a:r>
            <a:r>
              <a:rPr kumimoji="1" lang="en-US" altLang="ja-JP" dirty="0"/>
              <a:t>: courage, guts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18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Role of software</a:t>
            </a:r>
            <a:r>
              <a:rPr kumimoji="1" lang="en-US" altLang="ja-JP" dirty="0"/>
              <a:t>: role of software</a:t>
            </a:r>
          </a:p>
          <a:p>
            <a:pPr algn="l" rtl="0"/>
            <a:r>
              <a:rPr kumimoji="1" lang="ja-JP" altLang="en-US" dirty="0"/>
              <a:t>computer system</a:t>
            </a:r>
            <a:r>
              <a:rPr kumimoji="1" lang="en-US" altLang="ja-JP" dirty="0"/>
              <a:t>: computer system</a:t>
            </a:r>
          </a:p>
          <a:p>
            <a:pPr algn="l" rtl="0"/>
            <a:r>
              <a:rPr kumimoji="1" lang="ja-JP" altLang="en-US" dirty="0"/>
              <a:t>hardware</a:t>
            </a:r>
            <a:r>
              <a:rPr kumimoji="1" lang="en-US" altLang="ja-JP" dirty="0"/>
              <a:t>: hardware</a:t>
            </a:r>
          </a:p>
          <a:p>
            <a:pPr algn="l" rtl="0"/>
            <a:r>
              <a:rPr kumimoji="1" lang="ja-JP" altLang="en-US" dirty="0"/>
              <a:t>typical example</a:t>
            </a:r>
            <a:r>
              <a:rPr kumimoji="1" lang="en-US" altLang="ja-JP" dirty="0"/>
              <a:t>: typical 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8491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Basic software</a:t>
            </a:r>
            <a:r>
              <a:rPr kumimoji="1" lang="en-US" altLang="ja-JP" dirty="0"/>
              <a:t>: basic software</a:t>
            </a:r>
          </a:p>
          <a:p>
            <a:pPr algn="l" rtl="0"/>
            <a:r>
              <a:rPr kumimoji="1" lang="ja-JP" altLang="en-US" dirty="0"/>
              <a:t>Application software</a:t>
            </a:r>
            <a:r>
              <a:rPr kumimoji="1" lang="en-US" altLang="ja-JP" dirty="0"/>
              <a:t>: application software</a:t>
            </a:r>
          </a:p>
          <a:p>
            <a:pPr algn="l" rtl="0"/>
            <a:r>
              <a:rPr kumimoji="1" lang="ja-JP" altLang="en-US" dirty="0"/>
              <a:t>middleware</a:t>
            </a:r>
            <a:r>
              <a:rPr kumimoji="1" lang="en-US" altLang="ja-JP" dirty="0"/>
              <a:t>: middleware</a:t>
            </a:r>
          </a:p>
          <a:p>
            <a:pPr algn="l" rtl="0"/>
            <a:r>
              <a:rPr kumimoji="1" lang="ja-JP" altLang="en-US" dirty="0"/>
              <a:t>embedded software</a:t>
            </a:r>
            <a:r>
              <a:rPr kumimoji="1" lang="en-US" altLang="ja-JP" dirty="0"/>
              <a:t>: embedded software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060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利用 </a:t>
            </a:r>
            <a:r>
              <a:rPr kumimoji="1" lang="en-US" altLang="ja-JP" dirty="0"/>
              <a:t>: use</a:t>
            </a:r>
          </a:p>
          <a:p>
            <a:r>
              <a:rPr kumimoji="1" lang="ja-JP" altLang="en-US" dirty="0"/>
              <a:t>実行 </a:t>
            </a:r>
            <a:r>
              <a:rPr kumimoji="1" lang="en-US" altLang="ja-JP" dirty="0"/>
              <a:t>: execution, run</a:t>
            </a:r>
          </a:p>
          <a:p>
            <a:r>
              <a:rPr kumimoji="1" lang="ja-JP" altLang="en-US" dirty="0"/>
              <a:t>ユーティリティ </a:t>
            </a:r>
            <a:r>
              <a:rPr kumimoji="1" lang="en-US" altLang="ja-JP" dirty="0"/>
              <a:t>: utility</a:t>
            </a:r>
          </a:p>
          <a:p>
            <a:r>
              <a:rPr kumimoji="1" lang="ja-JP" altLang="en-US" dirty="0"/>
              <a:t>ファイル編集 </a:t>
            </a:r>
            <a:r>
              <a:rPr kumimoji="1" lang="en-US" altLang="ja-JP" dirty="0"/>
              <a:t>: file edition</a:t>
            </a:r>
          </a:p>
          <a:p>
            <a:r>
              <a:rPr kumimoji="1" lang="ja-JP" altLang="en-US" dirty="0"/>
              <a:t>ファイル検索 </a:t>
            </a:r>
            <a:r>
              <a:rPr kumimoji="1" lang="en-US" altLang="ja-JP" dirty="0"/>
              <a:t>: file search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3763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証券取引管理 </a:t>
            </a:r>
            <a:r>
              <a:rPr kumimoji="1" lang="en-US" altLang="ja-JP" dirty="0"/>
              <a:t>: stock transaction management</a:t>
            </a:r>
          </a:p>
          <a:p>
            <a:r>
              <a:rPr kumimoji="1" lang="ja-JP" altLang="en-US" dirty="0"/>
              <a:t>業種 </a:t>
            </a:r>
            <a:r>
              <a:rPr kumimoji="1" lang="en-US" altLang="ja-JP" dirty="0"/>
              <a:t>: business type</a:t>
            </a:r>
          </a:p>
          <a:p>
            <a:r>
              <a:rPr kumimoji="1" lang="ja-JP" altLang="en-US" dirty="0"/>
              <a:t>予算管理 </a:t>
            </a:r>
            <a:r>
              <a:rPr kumimoji="1" lang="en-US" altLang="ja-JP" dirty="0"/>
              <a:t>: budget management</a:t>
            </a:r>
          </a:p>
          <a:p>
            <a:r>
              <a:rPr kumimoji="1" lang="ja-JP" altLang="en-US" dirty="0"/>
              <a:t>業務 </a:t>
            </a:r>
            <a:r>
              <a:rPr kumimoji="1" lang="en-US" altLang="ja-JP" dirty="0"/>
              <a:t>: business assignment, operation</a:t>
            </a:r>
          </a:p>
          <a:p>
            <a:r>
              <a:rPr kumimoji="1" lang="ja-JP" altLang="en-US" dirty="0"/>
              <a:t>表計算 </a:t>
            </a:r>
            <a:r>
              <a:rPr kumimoji="1" lang="en-US" altLang="ja-JP" dirty="0"/>
              <a:t>: spreadsheet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129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ミドルウェア </a:t>
            </a:r>
            <a:r>
              <a:rPr kumimoji="1" lang="en-US" altLang="ja-JP" dirty="0"/>
              <a:t>: middleware</a:t>
            </a:r>
          </a:p>
          <a:p>
            <a:r>
              <a:rPr kumimoji="1" lang="ja-JP" altLang="en-US" dirty="0"/>
              <a:t>基盤 </a:t>
            </a:r>
            <a:r>
              <a:rPr kumimoji="1" lang="en-US" altLang="ja-JP" dirty="0"/>
              <a:t>: base, platform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84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検索 </a:t>
            </a:r>
            <a:r>
              <a:rPr kumimoji="1" lang="en-US" altLang="ja-JP" dirty="0"/>
              <a:t>: search</a:t>
            </a:r>
          </a:p>
          <a:p>
            <a:r>
              <a:rPr kumimoji="1" lang="ja-JP" altLang="en-US" dirty="0"/>
              <a:t>管理 </a:t>
            </a:r>
            <a:r>
              <a:rPr kumimoji="1" lang="en-US" altLang="ja-JP" dirty="0"/>
              <a:t>: management</a:t>
            </a:r>
          </a:p>
          <a:p>
            <a:r>
              <a:rPr kumimoji="1" lang="ja-JP" altLang="en-US" dirty="0"/>
              <a:t>データベース </a:t>
            </a:r>
            <a:r>
              <a:rPr kumimoji="1" lang="en-US" altLang="ja-JP" dirty="0"/>
              <a:t>: database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4800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機器制御 </a:t>
            </a:r>
            <a:r>
              <a:rPr kumimoji="1" lang="en-US" altLang="ja-JP" dirty="0"/>
              <a:t>: machine control</a:t>
            </a:r>
          </a:p>
          <a:p>
            <a:r>
              <a:rPr kumimoji="1" lang="ja-JP" altLang="en-US" dirty="0"/>
              <a:t>汎用的 </a:t>
            </a:r>
            <a:r>
              <a:rPr kumimoji="1" lang="en-US" altLang="ja-JP" dirty="0"/>
              <a:t>: general</a:t>
            </a:r>
          </a:p>
          <a:p>
            <a:r>
              <a:rPr kumimoji="1" lang="ja-JP" altLang="en-US" dirty="0"/>
              <a:t>特定の </a:t>
            </a:r>
            <a:r>
              <a:rPr kumimoji="1" lang="en-US" altLang="ja-JP" dirty="0"/>
              <a:t>: specific</a:t>
            </a:r>
          </a:p>
          <a:p>
            <a:r>
              <a:rPr kumimoji="1" lang="ja-JP" altLang="en-US" dirty="0"/>
              <a:t>電化製品 </a:t>
            </a:r>
            <a:r>
              <a:rPr kumimoji="1" lang="en-US" altLang="ja-JP" dirty="0"/>
              <a:t>: home electronics</a:t>
            </a:r>
          </a:p>
          <a:p>
            <a:r>
              <a:rPr kumimoji="1" lang="ja-JP" altLang="en-US" dirty="0"/>
              <a:t>カーナビ </a:t>
            </a:r>
            <a:r>
              <a:rPr kumimoji="1" lang="en-US" altLang="ja-JP" dirty="0"/>
              <a:t>: car navigation system</a:t>
            </a:r>
          </a:p>
          <a:p>
            <a:r>
              <a:rPr kumimoji="1" lang="ja-JP" altLang="en-US" dirty="0"/>
              <a:t>動作環境 </a:t>
            </a:r>
            <a:r>
              <a:rPr kumimoji="1" lang="en-US" altLang="ja-JP" dirty="0"/>
              <a:t>: platform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188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elevator</a:t>
            </a:r>
            <a:r>
              <a:rPr kumimoji="1" lang="en-US" altLang="ja-JP" dirty="0"/>
              <a:t>: elevator</a:t>
            </a:r>
          </a:p>
          <a:p>
            <a:pPr algn="l" rtl="0"/>
            <a:r>
              <a:rPr kumimoji="1" lang="ja-JP" altLang="en-US" dirty="0"/>
              <a:t>control</a:t>
            </a:r>
            <a:r>
              <a:rPr kumimoji="1" lang="en-US" altLang="ja-JP" dirty="0"/>
              <a:t>: control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464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life cycle</a:t>
            </a:r>
            <a:r>
              <a:rPr kumimoji="1" lang="en-US" altLang="ja-JP" dirty="0"/>
              <a:t>: life cycle</a:t>
            </a:r>
          </a:p>
          <a:p>
            <a:pPr algn="l" rtl="0"/>
            <a:r>
              <a:rPr kumimoji="1" lang="ja-JP" altLang="en-US" dirty="0"/>
              <a:t>development plan</a:t>
            </a:r>
            <a:r>
              <a:rPr kumimoji="1" lang="en-US" altLang="ja-JP" dirty="0"/>
              <a:t>: development plan</a:t>
            </a:r>
          </a:p>
          <a:p>
            <a:pPr algn="l" rtl="0"/>
            <a:r>
              <a:rPr kumimoji="1" lang="ja-JP" altLang="en-US" dirty="0"/>
              <a:t>Requirements analysis</a:t>
            </a:r>
            <a:r>
              <a:rPr kumimoji="1" lang="en-US" altLang="ja-JP" dirty="0"/>
              <a:t>: requirements analysis</a:t>
            </a:r>
          </a:p>
          <a:p>
            <a:pPr algn="l" rtl="0"/>
            <a:r>
              <a:rPr kumimoji="1" lang="ja-JP" altLang="en-US" dirty="0"/>
              <a:t>external design</a:t>
            </a:r>
            <a:r>
              <a:rPr kumimoji="1" lang="en-US" altLang="ja-JP" dirty="0"/>
              <a:t>: external design</a:t>
            </a:r>
          </a:p>
          <a:p>
            <a:pPr algn="l" rtl="0"/>
            <a:r>
              <a:rPr kumimoji="1" lang="ja-JP" altLang="en-US" dirty="0"/>
              <a:t>internal design</a:t>
            </a:r>
            <a:r>
              <a:rPr kumimoji="1" lang="en-US" altLang="ja-JP" dirty="0"/>
              <a:t>: internal design</a:t>
            </a:r>
          </a:p>
          <a:p>
            <a:pPr algn="l" rtl="0"/>
            <a:r>
              <a:rPr kumimoji="1" lang="ja-JP" altLang="en-US" dirty="0"/>
              <a:t>implementation</a:t>
            </a:r>
            <a:r>
              <a:rPr kumimoji="1" lang="en-US" altLang="ja-JP" dirty="0"/>
              <a:t>: implementation</a:t>
            </a:r>
          </a:p>
          <a:p>
            <a:pPr algn="l" rtl="0"/>
            <a:r>
              <a:rPr kumimoji="1" lang="ja-JP" altLang="en-US" dirty="0"/>
              <a:t>test</a:t>
            </a:r>
            <a:r>
              <a:rPr kumimoji="1" lang="en-US" altLang="ja-JP" dirty="0"/>
              <a:t>: testing</a:t>
            </a:r>
          </a:p>
          <a:p>
            <a:pPr algn="l" rtl="0"/>
            <a:r>
              <a:rPr kumimoji="1" lang="ja-JP" altLang="en-US" dirty="0"/>
              <a:t>operation</a:t>
            </a:r>
            <a:r>
              <a:rPr kumimoji="1" lang="en-US" altLang="ja-JP" dirty="0"/>
              <a:t>: operation</a:t>
            </a:r>
          </a:p>
          <a:p>
            <a:pPr algn="l" rtl="0"/>
            <a:r>
              <a:rPr kumimoji="1" lang="ja-JP" altLang="en-US" dirty="0"/>
              <a:t>Maintenance</a:t>
            </a:r>
            <a:r>
              <a:rPr kumimoji="1" lang="en-US" altLang="ja-JP" dirty="0"/>
              <a:t>: maintenance</a:t>
            </a:r>
          </a:p>
          <a:p>
            <a:pPr algn="l" rtl="0"/>
            <a:r>
              <a:rPr kumimoji="1" lang="ja-JP" altLang="en-US" dirty="0"/>
              <a:t>waste</a:t>
            </a:r>
            <a:r>
              <a:rPr kumimoji="1" lang="en-US" altLang="ja-JP" dirty="0"/>
              <a:t>: discard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0732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危機感 </a:t>
            </a:r>
            <a:r>
              <a:rPr kumimoji="1" lang="en-US" altLang="ja-JP" dirty="0"/>
              <a:t>: sense of crisis</a:t>
            </a:r>
          </a:p>
          <a:p>
            <a:r>
              <a:rPr kumimoji="1" lang="ja-JP" altLang="en-US" dirty="0"/>
              <a:t>発展，進展 </a:t>
            </a:r>
            <a:r>
              <a:rPr kumimoji="1" lang="en-US" altLang="ja-JP" dirty="0"/>
              <a:t>: evolution, progress</a:t>
            </a:r>
          </a:p>
          <a:p>
            <a:r>
              <a:rPr kumimoji="1" lang="ja-JP" altLang="en-US" dirty="0"/>
              <a:t>巨大化 </a:t>
            </a:r>
            <a:r>
              <a:rPr kumimoji="1" lang="en-US" altLang="ja-JP" dirty="0"/>
              <a:t>: getting larger</a:t>
            </a:r>
          </a:p>
          <a:p>
            <a:r>
              <a:rPr kumimoji="1" lang="ja-JP" altLang="en-US" dirty="0"/>
              <a:t>多発 </a:t>
            </a:r>
            <a:r>
              <a:rPr kumimoji="1" lang="en-US" altLang="ja-JP" dirty="0"/>
              <a:t>: rash</a:t>
            </a:r>
          </a:p>
          <a:p>
            <a:r>
              <a:rPr kumimoji="1" lang="ja-JP" altLang="en-US" dirty="0"/>
              <a:t>ネック </a:t>
            </a:r>
            <a:r>
              <a:rPr kumimoji="1" lang="en-US" altLang="ja-JP" dirty="0"/>
              <a:t>: bottleneck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9236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汎用的 </a:t>
            </a:r>
            <a:r>
              <a:rPr kumimoji="1" lang="en-US" altLang="ja-JP" dirty="0"/>
              <a:t>: general</a:t>
            </a:r>
          </a:p>
          <a:p>
            <a:r>
              <a:rPr kumimoji="1" lang="ja-JP" altLang="en-US" dirty="0"/>
              <a:t>大量生産 </a:t>
            </a:r>
            <a:r>
              <a:rPr kumimoji="1" lang="en-US" altLang="ja-JP" dirty="0"/>
              <a:t>: mass production</a:t>
            </a:r>
          </a:p>
          <a:p>
            <a:r>
              <a:rPr kumimoji="1" lang="ja-JP" altLang="en-US" dirty="0"/>
              <a:t>手作り </a:t>
            </a:r>
            <a:r>
              <a:rPr kumimoji="1" lang="en-US" altLang="ja-JP" dirty="0"/>
              <a:t>: hand-made, manual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271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良質 </a:t>
            </a:r>
            <a:r>
              <a:rPr kumimoji="1" lang="en-US" altLang="ja-JP" dirty="0"/>
              <a:t>: high quality</a:t>
            </a:r>
          </a:p>
          <a:p>
            <a:r>
              <a:rPr kumimoji="1" lang="ja-JP" altLang="en-US" dirty="0"/>
              <a:t>学問分野 </a:t>
            </a:r>
            <a:r>
              <a:rPr kumimoji="1" lang="en-US" altLang="ja-JP" dirty="0"/>
              <a:t>: discipline</a:t>
            </a:r>
          </a:p>
          <a:p>
            <a:r>
              <a:rPr kumimoji="1" lang="ja-JP" altLang="en-US" dirty="0"/>
              <a:t>効率的に開発する </a:t>
            </a:r>
            <a:r>
              <a:rPr kumimoji="1" lang="en-US" altLang="ja-JP" dirty="0"/>
              <a:t>: develop effectively</a:t>
            </a:r>
          </a:p>
          <a:p>
            <a:r>
              <a:rPr kumimoji="1" lang="ja-JP" altLang="en-US" dirty="0"/>
              <a:t>要求分析 </a:t>
            </a:r>
            <a:r>
              <a:rPr kumimoji="1" lang="en-US" altLang="ja-JP" dirty="0"/>
              <a:t>: requirements analysis</a:t>
            </a:r>
          </a:p>
          <a:p>
            <a:r>
              <a:rPr kumimoji="1" lang="ja-JP" altLang="en-US" dirty="0"/>
              <a:t>設計 </a:t>
            </a:r>
            <a:r>
              <a:rPr kumimoji="1" lang="en-US" altLang="ja-JP" dirty="0"/>
              <a:t>: design</a:t>
            </a:r>
          </a:p>
          <a:p>
            <a:r>
              <a:rPr kumimoji="1" lang="ja-JP" altLang="en-US" dirty="0"/>
              <a:t>理論・技術 </a:t>
            </a:r>
            <a:r>
              <a:rPr kumimoji="1" lang="en-US" altLang="ja-JP" dirty="0"/>
              <a:t>: theory and technique</a:t>
            </a:r>
          </a:p>
          <a:p>
            <a:r>
              <a:rPr kumimoji="1" lang="ja-JP" altLang="en-US" dirty="0"/>
              <a:t>開発のマネジメント </a:t>
            </a:r>
            <a:r>
              <a:rPr kumimoji="1" lang="en-US" altLang="ja-JP" dirty="0"/>
              <a:t>: management of development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7896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社会的問題 </a:t>
            </a:r>
            <a:r>
              <a:rPr kumimoji="1" lang="en-US" altLang="ja-JP" dirty="0"/>
              <a:t>: social problem</a:t>
            </a:r>
          </a:p>
          <a:p>
            <a:r>
              <a:rPr kumimoji="1" lang="ja-JP" altLang="en-US" dirty="0"/>
              <a:t>ニーズ</a:t>
            </a:r>
            <a:r>
              <a:rPr kumimoji="1" lang="en-US" altLang="ja-JP" dirty="0"/>
              <a:t> : need</a:t>
            </a:r>
          </a:p>
          <a:p>
            <a:r>
              <a:rPr kumimoji="1" lang="ja-JP" altLang="en-US" dirty="0"/>
              <a:t>巨大化 </a:t>
            </a:r>
            <a:r>
              <a:rPr kumimoji="1" lang="en-US" altLang="ja-JP" dirty="0"/>
              <a:t>: getting larger</a:t>
            </a:r>
          </a:p>
          <a:p>
            <a:r>
              <a:rPr kumimoji="1" lang="ja-JP" altLang="en-US" dirty="0"/>
              <a:t>複雑化</a:t>
            </a:r>
            <a:r>
              <a:rPr kumimoji="1" lang="en-US" altLang="ja-JP" dirty="0"/>
              <a:t> : getting more complex</a:t>
            </a:r>
          </a:p>
          <a:p>
            <a:r>
              <a:rPr kumimoji="1" lang="ja-JP" altLang="en-US" dirty="0"/>
              <a:t>人為的な誤り </a:t>
            </a:r>
            <a:r>
              <a:rPr kumimoji="1" lang="en-US" altLang="ja-JP" dirty="0"/>
              <a:t>: human error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118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コスト </a:t>
            </a:r>
            <a:r>
              <a:rPr kumimoji="1" lang="en-US" altLang="ja-JP" dirty="0"/>
              <a:t>: cost</a:t>
            </a:r>
          </a:p>
          <a:p>
            <a:r>
              <a:rPr kumimoji="1" lang="ja-JP" altLang="en-US" dirty="0"/>
              <a:t>進歩 </a:t>
            </a:r>
            <a:r>
              <a:rPr kumimoji="1" lang="en-US" altLang="ja-JP" dirty="0"/>
              <a:t>: progress, improvement</a:t>
            </a:r>
          </a:p>
          <a:p>
            <a:r>
              <a:rPr kumimoji="1" lang="ja-JP" altLang="en-US" dirty="0"/>
              <a:t>大量生産 </a:t>
            </a:r>
            <a:r>
              <a:rPr kumimoji="1" lang="en-US" altLang="ja-JP" dirty="0"/>
              <a:t>: mass production</a:t>
            </a:r>
          </a:p>
          <a:p>
            <a:r>
              <a:rPr kumimoji="1" lang="ja-JP" altLang="en-US" dirty="0"/>
              <a:t>要求 </a:t>
            </a:r>
            <a:r>
              <a:rPr kumimoji="1" lang="en-US" altLang="ja-JP" dirty="0"/>
              <a:t>: requirements</a:t>
            </a:r>
          </a:p>
          <a:p>
            <a:r>
              <a:rPr kumimoji="1" lang="ja-JP" altLang="en-US" dirty="0"/>
              <a:t>規模 </a:t>
            </a:r>
            <a:r>
              <a:rPr kumimoji="1" lang="en-US" altLang="ja-JP" dirty="0"/>
              <a:t>: size, scale</a:t>
            </a:r>
          </a:p>
          <a:p>
            <a:r>
              <a:rPr kumimoji="1" lang="ja-JP" altLang="en-US" dirty="0"/>
              <a:t>時代 </a:t>
            </a:r>
            <a:r>
              <a:rPr kumimoji="1" lang="en-US" altLang="ja-JP" dirty="0"/>
              <a:t>: period, year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2426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職人技 </a:t>
            </a:r>
            <a:r>
              <a:rPr kumimoji="1" lang="en-US" altLang="ja-JP" dirty="0"/>
              <a:t>: craftmanship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1229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Theme</a:t>
            </a:r>
            <a:r>
              <a:rPr kumimoji="1" lang="en-US" altLang="ja-JP" dirty="0"/>
              <a:t>: issues</a:t>
            </a:r>
          </a:p>
          <a:p>
            <a:pPr algn="l" rtl="0"/>
            <a:r>
              <a:rPr kumimoji="1" lang="ja-JP" altLang="en-US" dirty="0"/>
              <a:t>Innovation</a:t>
            </a:r>
            <a:r>
              <a:rPr kumimoji="1" lang="en-US" altLang="ja-JP" dirty="0"/>
              <a:t>: technical innovation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2904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要求分析 </a:t>
            </a:r>
            <a:r>
              <a:rPr kumimoji="1" lang="en-US" altLang="ja-JP" dirty="0"/>
              <a:t>: requirements analysis</a:t>
            </a:r>
          </a:p>
          <a:p>
            <a:r>
              <a:rPr kumimoji="1" lang="ja-JP" altLang="en-US" dirty="0"/>
              <a:t>顧客 </a:t>
            </a:r>
            <a:r>
              <a:rPr kumimoji="1" lang="en-US" altLang="ja-JP" dirty="0"/>
              <a:t>: customer</a:t>
            </a:r>
          </a:p>
          <a:p>
            <a:r>
              <a:rPr kumimoji="1" lang="ja-JP" altLang="en-US" dirty="0"/>
              <a:t>曖昧さ </a:t>
            </a:r>
            <a:r>
              <a:rPr kumimoji="1" lang="en-US" altLang="ja-JP" dirty="0"/>
              <a:t>: ambiguity</a:t>
            </a:r>
          </a:p>
          <a:p>
            <a:r>
              <a:rPr kumimoji="1" lang="ja-JP" altLang="en-US" dirty="0"/>
              <a:t>妥当 </a:t>
            </a:r>
            <a:r>
              <a:rPr kumimoji="1" lang="en-US" altLang="ja-JP" dirty="0"/>
              <a:t>: valid</a:t>
            </a:r>
          </a:p>
          <a:p>
            <a:r>
              <a:rPr kumimoji="1" lang="ja-JP" altLang="en-US" dirty="0"/>
              <a:t>仕様 </a:t>
            </a:r>
            <a:r>
              <a:rPr kumimoji="1" lang="en-US" altLang="ja-JP" dirty="0"/>
              <a:t>: specification</a:t>
            </a:r>
          </a:p>
          <a:p>
            <a:r>
              <a:rPr kumimoji="1" lang="ja-JP" altLang="en-US" dirty="0"/>
              <a:t>シロウト </a:t>
            </a:r>
            <a:r>
              <a:rPr kumimoji="1" lang="en-US" altLang="ja-JP" dirty="0"/>
              <a:t>: </a:t>
            </a:r>
            <a:r>
              <a:rPr lang="en-US" altLang="ja-JP" dirty="0"/>
              <a:t>amateur</a:t>
            </a:r>
          </a:p>
          <a:p>
            <a:r>
              <a:rPr kumimoji="1" lang="ja-JP" altLang="en-US" dirty="0"/>
              <a:t>無茶な要求 </a:t>
            </a:r>
            <a:r>
              <a:rPr kumimoji="1" lang="en-US" altLang="ja-JP" dirty="0"/>
              <a:t>: reckless requirement</a:t>
            </a:r>
          </a:p>
          <a:p>
            <a:r>
              <a:rPr kumimoji="1" lang="ja-JP" altLang="en-US" dirty="0"/>
              <a:t>ドメイン </a:t>
            </a:r>
            <a:r>
              <a:rPr kumimoji="1" lang="en-US" altLang="ja-JP" dirty="0"/>
              <a:t>: domain</a:t>
            </a:r>
          </a:p>
          <a:p>
            <a:r>
              <a:rPr kumimoji="1" lang="ja-JP" altLang="en-US" dirty="0"/>
              <a:t>当たり前のこと </a:t>
            </a:r>
            <a:r>
              <a:rPr kumimoji="1" lang="en-US" altLang="ja-JP" dirty="0"/>
              <a:t>: common knowledge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82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再利用 </a:t>
            </a:r>
            <a:r>
              <a:rPr kumimoji="1" lang="en-US" altLang="ja-JP" dirty="0"/>
              <a:t>: reuse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9029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プロジェクト管理 </a:t>
            </a:r>
            <a:r>
              <a:rPr kumimoji="1" lang="en-US" altLang="ja-JP" dirty="0"/>
              <a:t>: project management</a:t>
            </a:r>
          </a:p>
          <a:p>
            <a:r>
              <a:rPr kumimoji="1" lang="ja-JP" altLang="en-US" dirty="0"/>
              <a:t>進捗管理 </a:t>
            </a:r>
            <a:r>
              <a:rPr kumimoji="1" lang="en-US" altLang="ja-JP" dirty="0"/>
              <a:t>: progress</a:t>
            </a:r>
            <a:r>
              <a:rPr kumimoji="1" lang="ja-JP" altLang="en-US" dirty="0"/>
              <a:t> </a:t>
            </a:r>
            <a:r>
              <a:rPr kumimoji="1" lang="en-US" altLang="ja-JP" dirty="0"/>
              <a:t>management</a:t>
            </a:r>
          </a:p>
          <a:p>
            <a:r>
              <a:rPr kumimoji="1" lang="ja-JP" altLang="en-US" dirty="0"/>
              <a:t>品質管理 </a:t>
            </a:r>
            <a:r>
              <a:rPr kumimoji="1" lang="en-US" altLang="ja-JP" dirty="0"/>
              <a:t>: quality control, quality management</a:t>
            </a:r>
          </a:p>
          <a:p>
            <a:r>
              <a:rPr kumimoji="1" lang="ja-JP" altLang="en-US" dirty="0"/>
              <a:t>人員配置 </a:t>
            </a:r>
            <a:r>
              <a:rPr kumimoji="1" lang="en-US" altLang="ja-JP" dirty="0"/>
              <a:t>: staff assignment</a:t>
            </a:r>
          </a:p>
          <a:p>
            <a:r>
              <a:rPr kumimoji="1" lang="ja-JP" altLang="en-US" dirty="0"/>
              <a:t>右往左往する </a:t>
            </a:r>
            <a:r>
              <a:rPr kumimoji="1" lang="en-US" altLang="ja-JP" dirty="0"/>
              <a:t>: run about in confusion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8396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見積り </a:t>
            </a:r>
            <a:r>
              <a:rPr kumimoji="1" lang="en-US" altLang="ja-JP" dirty="0"/>
              <a:t>: estimation</a:t>
            </a:r>
          </a:p>
          <a:p>
            <a:r>
              <a:rPr kumimoji="1" lang="ja-JP" altLang="en-US" dirty="0"/>
              <a:t>属人性 </a:t>
            </a:r>
            <a:r>
              <a:rPr kumimoji="1" lang="en-US" altLang="ja-JP" dirty="0"/>
              <a:t>: personality</a:t>
            </a:r>
          </a:p>
          <a:p>
            <a:r>
              <a:rPr lang="ja-JP" altLang="en-US" dirty="0"/>
              <a:t>個々のエンジニアの経験や能力 </a:t>
            </a:r>
            <a:r>
              <a:rPr lang="en-US" altLang="ja-JP" dirty="0"/>
              <a:t>: each engineer’s experience and skill</a:t>
            </a:r>
          </a:p>
          <a:p>
            <a:r>
              <a:rPr kumimoji="1" lang="ja-JP" altLang="en-US" dirty="0"/>
              <a:t>工数 </a:t>
            </a:r>
            <a:r>
              <a:rPr kumimoji="1" lang="en-US" altLang="ja-JP" dirty="0"/>
              <a:t>: effort</a:t>
            </a:r>
          </a:p>
          <a:p>
            <a:r>
              <a:rPr kumimoji="1" lang="ja-JP" altLang="en-US" dirty="0"/>
              <a:t>期間 </a:t>
            </a:r>
            <a:r>
              <a:rPr kumimoji="1" lang="en-US" altLang="ja-JP" dirty="0"/>
              <a:t>: period</a:t>
            </a:r>
          </a:p>
          <a:p>
            <a:r>
              <a:rPr kumimoji="1" lang="ja-JP" altLang="en-US" dirty="0"/>
              <a:t>コスト </a:t>
            </a:r>
            <a:r>
              <a:rPr kumimoji="1" lang="en-US" altLang="ja-JP" dirty="0"/>
              <a:t>: cost</a:t>
            </a:r>
          </a:p>
          <a:p>
            <a:r>
              <a:rPr kumimoji="1" lang="ja-JP" altLang="en-US" dirty="0"/>
              <a:t>遅延 </a:t>
            </a:r>
            <a:r>
              <a:rPr kumimoji="1" lang="en-US" altLang="ja-JP" dirty="0"/>
              <a:t>: delay</a:t>
            </a:r>
          </a:p>
          <a:p>
            <a:r>
              <a:rPr kumimoji="1" lang="ja-JP" altLang="en-US" dirty="0"/>
              <a:t>コスト超過 </a:t>
            </a:r>
            <a:r>
              <a:rPr kumimoji="1" lang="en-US" altLang="ja-JP" dirty="0"/>
              <a:t>: cost overrun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工数見積りモデル </a:t>
            </a:r>
            <a:r>
              <a:rPr kumimoji="1" lang="en-US" altLang="ja-JP" dirty="0"/>
              <a:t>: effort estimation model</a:t>
            </a:r>
          </a:p>
          <a:p>
            <a:r>
              <a:rPr kumimoji="1" lang="ja-JP" altLang="en-US" dirty="0"/>
              <a:t>成熟度 </a:t>
            </a:r>
            <a:r>
              <a:rPr kumimoji="1" lang="en-US" altLang="ja-JP" dirty="0"/>
              <a:t>: maturity level</a:t>
            </a:r>
          </a:p>
          <a:p>
            <a:r>
              <a:rPr kumimoji="1" lang="ja-JP" altLang="en-US" dirty="0"/>
              <a:t>統計 </a:t>
            </a:r>
            <a:r>
              <a:rPr kumimoji="1" lang="en-US" altLang="ja-JP" dirty="0"/>
              <a:t>: statistics</a:t>
            </a:r>
          </a:p>
          <a:p>
            <a:r>
              <a:rPr kumimoji="1" lang="ja-JP" altLang="en-US" dirty="0"/>
              <a:t>ニューラルネット </a:t>
            </a:r>
            <a:r>
              <a:rPr kumimoji="1" lang="en-US" altLang="ja-JP" dirty="0"/>
              <a:t>: neural network</a:t>
            </a:r>
          </a:p>
          <a:p>
            <a:r>
              <a:rPr kumimoji="1" lang="ja-JP" altLang="en-US" dirty="0"/>
              <a:t>予測 </a:t>
            </a:r>
            <a:r>
              <a:rPr kumimoji="1" lang="en-US" altLang="ja-JP" dirty="0"/>
              <a:t>: prediction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4484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 </a:t>
            </a:r>
            <a:r>
              <a:rPr kumimoji="1" lang="en-US" altLang="ja-JP" dirty="0"/>
              <a:t>: summary</a:t>
            </a:r>
          </a:p>
          <a:p>
            <a:r>
              <a:rPr kumimoji="1" lang="ja-JP" altLang="en-US" dirty="0"/>
              <a:t>開発プロジェクト </a:t>
            </a:r>
            <a:r>
              <a:rPr kumimoji="1" lang="en-US" altLang="ja-JP" dirty="0"/>
              <a:t>: development project</a:t>
            </a:r>
          </a:p>
          <a:p>
            <a:r>
              <a:rPr kumimoji="1" lang="ja-JP" altLang="en-US" dirty="0"/>
              <a:t>成功へと導く </a:t>
            </a:r>
            <a:r>
              <a:rPr kumimoji="1" lang="en-US" altLang="ja-JP" dirty="0"/>
              <a:t>: lead to success</a:t>
            </a:r>
          </a:p>
          <a:p>
            <a:r>
              <a:rPr kumimoji="1" lang="ja-JP" altLang="en-US" dirty="0"/>
              <a:t>産業界 </a:t>
            </a:r>
            <a:r>
              <a:rPr kumimoji="1" lang="en-US" altLang="ja-JP" dirty="0"/>
              <a:t>: industry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1708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summary</a:t>
            </a:r>
            <a:r>
              <a:rPr kumimoji="1" lang="en-US" altLang="ja-JP" dirty="0"/>
              <a:t>: summary</a:t>
            </a:r>
          </a:p>
          <a:p>
            <a:pPr algn="l" rtl="0"/>
            <a:r>
              <a:rPr kumimoji="1" lang="ja-JP" altLang="en-US" dirty="0"/>
              <a:t>Development project</a:t>
            </a:r>
            <a:r>
              <a:rPr kumimoji="1" lang="en-US" altLang="ja-JP" dirty="0"/>
              <a:t>: development projects</a:t>
            </a:r>
          </a:p>
          <a:p>
            <a:pPr algn="l" rtl="0"/>
            <a:r>
              <a:rPr kumimoji="1" lang="ja-JP" altLang="en-US" dirty="0"/>
              <a:t>lead to success</a:t>
            </a:r>
            <a:r>
              <a:rPr kumimoji="1" lang="en-US" altLang="ja-JP" dirty="0"/>
              <a:t>: lead to success</a:t>
            </a:r>
          </a:p>
          <a:p>
            <a:pPr algn="l" rtl="0"/>
            <a:r>
              <a:rPr kumimoji="1" lang="ja-JP" altLang="en-US" dirty="0"/>
              <a:t>industry</a:t>
            </a:r>
            <a:r>
              <a:rPr kumimoji="1" lang="en-US" altLang="ja-JP" dirty="0"/>
              <a:t>: industry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68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人月 </a:t>
            </a:r>
            <a:r>
              <a:rPr kumimoji="1" lang="en-US" altLang="ja-JP" dirty="0"/>
              <a:t>: man-month</a:t>
            </a:r>
          </a:p>
          <a:p>
            <a:r>
              <a:rPr kumimoji="1" lang="ja-JP" altLang="en-US" dirty="0"/>
              <a:t>大混乱 </a:t>
            </a:r>
            <a:r>
              <a:rPr kumimoji="1" lang="en-US" altLang="ja-JP" dirty="0"/>
              <a:t>: chaos</a:t>
            </a:r>
          </a:p>
          <a:p>
            <a:r>
              <a:rPr kumimoji="1" lang="ja-JP" altLang="en-US" dirty="0"/>
              <a:t>組織的な開発プロセス </a:t>
            </a:r>
            <a:r>
              <a:rPr kumimoji="1" lang="en-US" altLang="ja-JP" dirty="0"/>
              <a:t>: well-organized development process</a:t>
            </a:r>
          </a:p>
          <a:p>
            <a:r>
              <a:rPr kumimoji="1" lang="ja-JP" altLang="en-US" dirty="0"/>
              <a:t>工数見積り </a:t>
            </a:r>
            <a:r>
              <a:rPr kumimoji="1" lang="en-US" altLang="ja-JP" dirty="0"/>
              <a:t>: effort estimation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B0E6AC-2D19-4824-9637-DAD13AC695E3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507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serious disability</a:t>
            </a:r>
            <a:r>
              <a:rPr kumimoji="1" lang="en-US" altLang="ja-JP" dirty="0"/>
              <a:t>: serious failures</a:t>
            </a:r>
          </a:p>
          <a:p>
            <a:pPr algn="l" rtl="0"/>
            <a:r>
              <a:rPr kumimoji="1" lang="ja-JP" altLang="en-US" dirty="0"/>
              <a:t>stock exchange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stock market</a:t>
            </a:r>
          </a:p>
          <a:p>
            <a:pPr algn="l" rtl="0"/>
            <a:r>
              <a:rPr kumimoji="1" lang="ja-JP" altLang="en-US" dirty="0"/>
              <a:t>big loss</a:t>
            </a:r>
            <a:r>
              <a:rPr kumimoji="1" lang="en-US" altLang="ja-JP" dirty="0"/>
              <a:t>: heavy damage</a:t>
            </a:r>
          </a:p>
          <a:p>
            <a:pPr algn="l" rtl="0"/>
            <a:r>
              <a:rPr kumimoji="1" lang="ja-JP" altLang="en-US" dirty="0"/>
              <a:t>personal injury</a:t>
            </a:r>
            <a:r>
              <a:rPr kumimoji="1" lang="en-US" altLang="ja-JP" dirty="0"/>
              <a:t>: fatal accidents</a:t>
            </a:r>
          </a:p>
          <a:p>
            <a:pPr algn="l" rtl="0"/>
            <a:r>
              <a:rPr kumimoji="1" lang="ja-JP" altLang="en-US" dirty="0"/>
              <a:t>various situations</a:t>
            </a:r>
            <a:r>
              <a:rPr kumimoji="1" lang="en-US" altLang="ja-JP" dirty="0"/>
              <a:t>:</a:t>
            </a:r>
            <a:r>
              <a:rPr kumimoji="1" lang="en-US" altLang="ja-JP"/>
              <a:t>various situations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75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feature</a:t>
            </a:r>
            <a:r>
              <a:rPr kumimoji="1" lang="en-US" altLang="ja-JP" dirty="0"/>
              <a:t>: characteristics</a:t>
            </a:r>
          </a:p>
          <a:p>
            <a:pPr algn="l" rtl="0"/>
            <a:r>
              <a:rPr kumimoji="1" lang="ja-JP" altLang="en-US" dirty="0"/>
              <a:t>grasp the actual situation</a:t>
            </a:r>
            <a:r>
              <a:rPr kumimoji="1" lang="en-US" altLang="ja-JP" dirty="0"/>
              <a:t>: understand the situation (development progress)</a:t>
            </a:r>
          </a:p>
          <a:p>
            <a:pPr algn="l" rtl="0"/>
            <a:r>
              <a:rPr kumimoji="1" lang="ja-JP" altLang="en-US" dirty="0"/>
              <a:t>Physical</a:t>
            </a:r>
            <a:r>
              <a:rPr kumimoji="1" lang="en-US" altLang="ja-JP" dirty="0"/>
              <a:t>: physical</a:t>
            </a:r>
          </a:p>
          <a:p>
            <a:pPr algn="l" rtl="0"/>
            <a:r>
              <a:rPr kumimoji="1" lang="ja-JP" altLang="en-US" dirty="0"/>
              <a:t>Logical</a:t>
            </a:r>
            <a:r>
              <a:rPr kumimoji="1" lang="en-US" altLang="ja-JP" dirty="0"/>
              <a:t>: logical</a:t>
            </a:r>
          </a:p>
          <a:p>
            <a:pPr algn="l" rtl="0"/>
            <a:r>
              <a:rPr kumimoji="1" lang="ja-JP" altLang="en-US" dirty="0"/>
              <a:t>step</a:t>
            </a:r>
            <a:r>
              <a:rPr kumimoji="1" lang="en-US" altLang="ja-JP" dirty="0"/>
              <a:t>: stages</a:t>
            </a:r>
          </a:p>
          <a:p>
            <a:pPr algn="l" rtl="0"/>
            <a:r>
              <a:rPr kumimoji="1" lang="ja-JP" altLang="en-US" dirty="0"/>
              <a:t>specification</a:t>
            </a:r>
            <a:r>
              <a:rPr kumimoji="1" lang="en-US" altLang="ja-JP" dirty="0"/>
              <a:t>: specifications</a:t>
            </a:r>
          </a:p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216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development</a:t>
            </a:r>
            <a:r>
              <a:rPr kumimoji="1" lang="en-US" altLang="ja-JP" dirty="0"/>
              <a:t>: development</a:t>
            </a:r>
          </a:p>
          <a:p>
            <a:pPr algn="l" rtl="0"/>
            <a:r>
              <a:rPr kumimoji="1" lang="ja-JP" altLang="en-US" dirty="0"/>
              <a:t>manufacturing</a:t>
            </a:r>
            <a:r>
              <a:rPr kumimoji="1" lang="en-US" altLang="ja-JP" dirty="0"/>
              <a:t>: manufacture</a:t>
            </a:r>
          </a:p>
          <a:p>
            <a:pPr algn="l" rtl="0"/>
            <a:r>
              <a:rPr kumimoji="1" lang="ja-JP" altLang="en-US" dirty="0"/>
              <a:t>Defective product, defective product</a:t>
            </a:r>
            <a:r>
              <a:rPr kumimoji="1" lang="en-US" altLang="ja-JP" dirty="0"/>
              <a:t>: defective product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03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operation</a:t>
            </a:r>
            <a:r>
              <a:rPr kumimoji="1" lang="en-US" altLang="ja-JP" dirty="0"/>
              <a:t>: operation</a:t>
            </a:r>
          </a:p>
          <a:p>
            <a:pPr algn="l" rtl="0"/>
            <a:r>
              <a:rPr kumimoji="1" lang="ja-JP" altLang="en-US" dirty="0"/>
              <a:t>Maintenance</a:t>
            </a:r>
            <a:r>
              <a:rPr kumimoji="1" lang="en-US" altLang="ja-JP" dirty="0"/>
              <a:t>: maintenance</a:t>
            </a:r>
          </a:p>
          <a:p>
            <a:pPr algn="l" rtl="0"/>
            <a:r>
              <a:rPr kumimoji="1" lang="ja-JP" altLang="en-US" dirty="0"/>
              <a:t>physical wear and tear</a:t>
            </a:r>
            <a:r>
              <a:rPr kumimoji="1" lang="en-US" altLang="ja-JP" dirty="0"/>
              <a:t>: consumption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29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kumimoji="1" lang="ja-JP" altLang="en-US" dirty="0"/>
              <a:t>Reuse</a:t>
            </a:r>
            <a:r>
              <a:rPr kumimoji="1" lang="en-US" altLang="ja-JP" dirty="0"/>
              <a:t>: reuse</a:t>
            </a:r>
          </a:p>
          <a:p>
            <a:pPr algn="l" rtl="0"/>
            <a:r>
              <a:rPr kumimoji="1" lang="ja-JP" altLang="en-US" dirty="0"/>
              <a:t>customization</a:t>
            </a:r>
            <a:r>
              <a:rPr kumimoji="1" lang="en-US" altLang="ja-JP" dirty="0"/>
              <a:t>: customize</a:t>
            </a:r>
          </a:p>
          <a:p>
            <a:pPr algn="l" rtl="0"/>
            <a:r>
              <a:rPr kumimoji="1" lang="ja-JP" altLang="en-US" dirty="0"/>
              <a:t>Library</a:t>
            </a:r>
            <a:r>
              <a:rPr kumimoji="1" lang="en-US" altLang="ja-JP" dirty="0"/>
              <a:t>: library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65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68A8D6-A200-4264-8E0D-4ECAE2BCB5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81C59-7E26-44B2-86D3-777A9DCAE6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E23D3-3671-41A6-8714-8E1686E173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905F-1DAB-4873-AEC2-A8B6E43044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05BED-9892-4361-8A39-3AE5F042A2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8BCFC-809C-481B-AB3B-5C25E88791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7A2C-1C77-458D-95F4-2FE021DB391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34DE9-F033-4138-B640-51CB86FAF3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2923C-A52C-42E7-9EB4-85EDD0D429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59B2-E0D9-4DF3-A1A7-B13075230D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C7572-0DFC-48C1-8005-A62FDC2C2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72A7F19B-092A-4547-A624-3183648344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01C1F314-B365-52B3-4B15-64E508D8C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9EE691C-D5E7-65F0-FE2F-2381A5F11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105ED8C-D614-41FF-80A1-C88238F8B92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3B51FFC-212E-D749-25D9-3032F377B8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[2]</a:t>
            </a:r>
            <a:r>
              <a:rPr lang="ja-JP" altLang="en-US" dirty="0">
                <a:ea typeface="HGPｺﾞｼｯｸE" pitchFamily="50" charset="-128"/>
              </a:rPr>
              <a:t> ソフトウェア工学の概要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292C6AC-8430-EA52-E3E3-15DE5F7D70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48573" y="4267200"/>
            <a:ext cx="4209254" cy="16002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8" name="テキスト ボックス 1">
            <a:extLst>
              <a:ext uri="{FF2B5EF4-FFF2-40B4-BE49-F238E27FC236}">
                <a16:creationId xmlns:a16="http://schemas.microsoft.com/office/drawing/2014/main" id="{79D43057-3B5F-D9A2-AA6F-1263DF983287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DD7D30E-5838-36F8-C07D-FF14C4E3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15457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[2] Overview of Software Engineering</a:t>
            </a:r>
            <a:endParaRPr lang="ja-JP" altLang="en-US" sz="2800" kern="0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843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9E7FDDE-46CC-406D-9047-54395F6DE44A}" type="slidenum">
              <a:rPr lang="en-US" altLang="ja-JP"/>
              <a:pPr algn="l" rtl="0"/>
              <a:t>10</a:t>
            </a:fld>
            <a:endParaRPr lang="en-US" altLang="ja-JP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Reuse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There are two types of software reuse</a:t>
            </a:r>
            <a:endParaRPr lang="en-US" altLang="ja-JP" dirty="0"/>
          </a:p>
          <a:p>
            <a:pPr algn="l" rtl="0" eaLnBrk="1" hangingPunct="1"/>
            <a:endParaRPr lang="ja-JP" altLang="en-US" dirty="0"/>
          </a:p>
          <a:p>
            <a:pPr lvl="1" algn="l" rtl="0" eaLnBrk="1" hangingPunct="1"/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lack </a:t>
            </a:r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ox</a:t>
            </a:r>
          </a:p>
          <a:p>
            <a:pPr lvl="1" algn="l" rtl="0" eaLnBrk="1" hangingPunct="1">
              <a:buNone/>
            </a:pPr>
            <a:r>
              <a:rPr lang="en-US" altLang="ja-JP" dirty="0"/>
              <a:t>No need to worry about the contents, use it like a part</a:t>
            </a:r>
            <a:endParaRPr lang="ja-JP" altLang="en-US" dirty="0"/>
          </a:p>
          <a:p>
            <a:pPr lvl="1" algn="l" rtl="0" eaLnBrk="1" hangingPunct="1"/>
            <a:r>
              <a:rPr lang="en-US" altLang="ja-JP" u="sng" dirty="0">
                <a:solidFill>
                  <a:srgbClr val="0000FF"/>
                </a:solidFill>
                <a:ea typeface="HGPｺﾞｼｯｸE" pitchFamily="50" charset="-128"/>
              </a:rPr>
              <a:t>W</a:t>
            </a:r>
            <a:r>
              <a:rPr lang="ja-JP" altLang="en-US" u="sng" dirty="0">
                <a:solidFill>
                  <a:srgbClr val="0000FF"/>
                </a:solidFill>
                <a:ea typeface="HGPｺﾞｼｯｸE" pitchFamily="50" charset="-128"/>
              </a:rPr>
              <a:t>hite </a:t>
            </a:r>
            <a:r>
              <a:rPr lang="en-US" altLang="ja-JP" u="sng" dirty="0">
                <a:solidFill>
                  <a:srgbClr val="0000FF"/>
                </a:solidFill>
                <a:ea typeface="HGPｺﾞｼｯｸE" pitchFamily="50" charset="-128"/>
              </a:rPr>
              <a:t>B</a:t>
            </a:r>
            <a:r>
              <a:rPr lang="ja-JP" altLang="en-US" u="sng" dirty="0">
                <a:solidFill>
                  <a:srgbClr val="0000FF"/>
                </a:solidFill>
                <a:ea typeface="HGPｺﾞｼｯｸE" pitchFamily="50" charset="-128"/>
              </a:rPr>
              <a:t>ox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/>
              <a:t>Copy and paste the program and rewrite it as needed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D5BEDBF-2B2A-417A-92CE-F8EB0750B99D}" type="slidenum">
              <a:rPr lang="en-US" altLang="ja-JP"/>
              <a:pPr algn="l" rtl="0"/>
              <a:t>11</a:t>
            </a:fld>
            <a:endParaRPr lang="en-US" altLang="ja-JP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B</a:t>
            </a:r>
            <a:r>
              <a:rPr lang="ja-JP" altLang="en-US" dirty="0">
                <a:ea typeface="HGPｺﾞｼｯｸE" pitchFamily="50" charset="-128"/>
              </a:rPr>
              <a:t>lack box reuse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effectLst/>
                <a:latin typeface="Segoe UI Web (West European)"/>
              </a:rPr>
              <a:t>Library form</a:t>
            </a:r>
            <a:endParaRPr lang="ja-JP" altLang="en-US" dirty="0">
              <a:solidFill>
                <a:srgbClr val="FF0000"/>
              </a:solidFill>
            </a:endParaRPr>
          </a:p>
          <a:p>
            <a:pPr algn="l" rtl="0" eaLnBrk="1" hangingPunct="1">
              <a:buNone/>
            </a:pPr>
            <a:r>
              <a:rPr lang="en-US" altLang="ja-JP" sz="2600" dirty="0"/>
              <a:t>Example, by using an existing function as is</a:t>
            </a:r>
          </a:p>
          <a:p>
            <a:pPr algn="l" rtl="0" eaLnBrk="1" hangingPunct="1">
              <a:buNone/>
            </a:pPr>
            <a:r>
              <a:rPr lang="en-US" altLang="ja-JP" sz="2000" dirty="0"/>
              <a:t>		The content of the source code itself does not matter.</a:t>
            </a:r>
          </a:p>
          <a:p>
            <a:pPr algn="l" rtl="0" eaLnBrk="1" hangingPunct="1">
              <a:buNone/>
            </a:pPr>
            <a:r>
              <a:rPr lang="en-US" altLang="ja-JP" sz="2000" dirty="0"/>
              <a:t>		Although it can only be used in a predetermined manner (according to the manual), it is useful.</a:t>
            </a: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2376488" y="4495800"/>
            <a:ext cx="1219200" cy="1371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9463" name="AutoShape 5"/>
          <p:cNvSpPr>
            <a:spLocks noChangeArrowheads="1"/>
          </p:cNvSpPr>
          <p:nvPr/>
        </p:nvSpPr>
        <p:spPr bwMode="auto">
          <a:xfrm>
            <a:off x="5729288" y="4495800"/>
            <a:ext cx="1219200" cy="1371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3519488" y="44958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V="1">
            <a:off x="3443288" y="4800600"/>
            <a:ext cx="2514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5881688" y="47244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2447926" y="4830762"/>
            <a:ext cx="11961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000" dirty="0">
                <a:ea typeface="HGPｺﾞｼｯｸE" pitchFamily="50" charset="-128"/>
              </a:rPr>
              <a:t>E</a:t>
            </a:r>
            <a:r>
              <a:rPr lang="ja-JP" altLang="en-US" sz="2000" dirty="0">
                <a:ea typeface="HGPｺﾞｼｯｸE" pitchFamily="50" charset="-128"/>
              </a:rPr>
              <a:t>xisting</a:t>
            </a:r>
          </a:p>
          <a:p>
            <a:pPr algn="l" rtl="0"/>
            <a:r>
              <a:rPr lang="ja-JP" altLang="en-US" sz="2000" dirty="0">
                <a:ea typeface="HGPｺﾞｼｯｸE" pitchFamily="50" charset="-128"/>
              </a:rPr>
              <a:t>code</a:t>
            </a:r>
          </a:p>
        </p:txBody>
      </p:sp>
      <p:sp>
        <p:nvSpPr>
          <p:cNvPr id="19468" name="AutoShape 10"/>
          <p:cNvSpPr>
            <a:spLocks noChangeArrowheads="1"/>
          </p:cNvSpPr>
          <p:nvPr/>
        </p:nvSpPr>
        <p:spPr bwMode="auto">
          <a:xfrm>
            <a:off x="6019800" y="3886200"/>
            <a:ext cx="2667000" cy="457200"/>
          </a:xfrm>
          <a:prstGeom prst="wedgeRectCallout">
            <a:avLst>
              <a:gd name="adj1" fmla="val -28153"/>
              <a:gd name="adj2" fmla="val 14027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altLang="ja-JP" sz="2000" dirty="0"/>
              <a:t>#include &lt;</a:t>
            </a:r>
            <a:r>
              <a:rPr lang="en-US" altLang="ja-JP" sz="2000" dirty="0" err="1"/>
              <a:t>xxxx.h</a:t>
            </a:r>
            <a:r>
              <a:rPr lang="en-US" altLang="ja-JP" sz="2000" dirty="0"/>
              <a:t>&gt;</a:t>
            </a: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7024688" y="4927600"/>
            <a:ext cx="815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000">
                <a:ea typeface="HGPｺﾞｼｯｸE" pitchFamily="50" charset="-128"/>
              </a:rPr>
              <a:t>New</a:t>
            </a:r>
          </a:p>
          <a:p>
            <a:pPr algn="l" rtl="0"/>
            <a:r>
              <a:rPr lang="ja-JP" altLang="en-US" sz="2000">
                <a:ea typeface="HGPｺﾞｼｯｸE" pitchFamily="50" charset="-128"/>
              </a:rPr>
              <a:t>code</a:t>
            </a:r>
          </a:p>
        </p:txBody>
      </p:sp>
      <p:sp>
        <p:nvSpPr>
          <p:cNvPr id="3" name="テキスト ボックス 1"/>
          <p:cNvSpPr txBox="1"/>
          <p:nvPr/>
        </p:nvSpPr>
        <p:spPr>
          <a:xfrm>
            <a:off x="76200" y="4495800"/>
            <a:ext cx="22098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kumimoji="1" lang="ja-JP" altLang="en-US" dirty="0"/>
              <a:t>(</a:t>
            </a:r>
            <a:r>
              <a:rPr lang="en-US" altLang="ja-JP" dirty="0"/>
              <a:t>E</a:t>
            </a:r>
            <a:r>
              <a:rPr kumimoji="1" lang="ja-JP" altLang="en-US" dirty="0"/>
              <a:t>xample)</a:t>
            </a:r>
            <a:endParaRPr kumimoji="1" lang="en-US" altLang="ja-JP" dirty="0"/>
          </a:p>
          <a:p>
            <a:pPr algn="l" rtl="0"/>
            <a:r>
              <a:rPr kumimoji="1" lang="en-US" altLang="ja-JP" dirty="0"/>
              <a:t>In C </a:t>
            </a:r>
            <a:r>
              <a:rPr kumimoji="1" lang="ja-JP" altLang="en-US" dirty="0"/>
              <a:t>language</a:t>
            </a:r>
            <a:endParaRPr kumimoji="1" lang="en-US" altLang="ja-JP" dirty="0"/>
          </a:p>
          <a:p>
            <a:pPr algn="l" rtl="0"/>
            <a:r>
              <a:rPr lang="en-US" altLang="ja-JP" dirty="0" err="1"/>
              <a:t>scanf</a:t>
            </a:r>
            <a:r>
              <a:rPr lang="en-US" altLang="ja-JP" dirty="0"/>
              <a:t> </a:t>
            </a:r>
            <a:r>
              <a:rPr lang="ja-JP" altLang="en-US" dirty="0"/>
              <a:t>function or</a:t>
            </a:r>
            <a:endParaRPr lang="en-US" altLang="ja-JP" dirty="0"/>
          </a:p>
          <a:p>
            <a:pPr algn="l" rtl="0"/>
            <a:r>
              <a:rPr lang="en-US" altLang="ja-JP" dirty="0" err="1"/>
              <a:t>pr</a:t>
            </a:r>
            <a:r>
              <a:rPr kumimoji="1" lang="en-US" altLang="ja-JP" dirty="0" err="1"/>
              <a:t>intf</a:t>
            </a:r>
            <a:r>
              <a:rPr kumimoji="1" lang="en-US" altLang="ja-JP" dirty="0"/>
              <a:t> </a:t>
            </a:r>
            <a:r>
              <a:rPr kumimoji="1" lang="ja-JP" alt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50289743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04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A0EF2A7-2087-429C-88E1-38D4BFA4FF31}" type="slidenum">
              <a:rPr lang="en-US" altLang="ja-JP"/>
              <a:pPr algn="l" rtl="0"/>
              <a:t>12</a:t>
            </a:fld>
            <a:endParaRPr lang="en-US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W</a:t>
            </a:r>
            <a:r>
              <a:rPr lang="ja-JP" altLang="en-US" dirty="0">
                <a:ea typeface="HGPｺﾞｼｯｸE" pitchFamily="50" charset="-128"/>
              </a:rPr>
              <a:t>hite box reuse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“C</a:t>
            </a:r>
            <a:r>
              <a:rPr lang="ja-JP" altLang="en-US" dirty="0"/>
              <a:t>opy and paste" the source code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sz="2600" dirty="0"/>
              <a:t> </a:t>
            </a:r>
            <a:r>
              <a:rPr lang="ja-JP" altLang="en-US" sz="2600" dirty="0">
                <a:solidFill>
                  <a:srgbClr val="0000FF"/>
                </a:solidFill>
              </a:rPr>
              <a:t>For example, using part of existing source code</a:t>
            </a:r>
            <a:r>
              <a:rPr lang="ja-JP" altLang="en-US" sz="2600" dirty="0"/>
              <a:t>.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600" dirty="0">
                <a:solidFill>
                  <a:srgbClr val="0000FF"/>
                </a:solidFill>
              </a:rPr>
              <a:t> Copy the codes in a book and web page</a:t>
            </a:r>
            <a:endParaRPr lang="ja-JP" altLang="en-US" sz="2600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600" dirty="0"/>
              <a:t>T</a:t>
            </a:r>
            <a:r>
              <a:rPr lang="ja-JP" altLang="en-US" sz="2600" dirty="0"/>
              <a:t>here is also a risk of copying mistakes (bugs) and misus</a:t>
            </a:r>
            <a:r>
              <a:rPr lang="en-US" altLang="ja-JP" sz="2600" dirty="0"/>
              <a:t>e</a:t>
            </a:r>
            <a:r>
              <a:rPr lang="ja-JP" altLang="en-US" sz="2600" dirty="0"/>
              <a:t>.</a:t>
            </a: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>
            <a:off x="2362200" y="4648200"/>
            <a:ext cx="1219200" cy="1371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5715000" y="4648200"/>
            <a:ext cx="1219200" cy="1371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2514600" y="4876800"/>
            <a:ext cx="914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2514600" y="5486400"/>
            <a:ext cx="9144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90" name="Rectangle 8"/>
          <p:cNvSpPr>
            <a:spLocks noChangeArrowheads="1"/>
          </p:cNvSpPr>
          <p:nvPr/>
        </p:nvSpPr>
        <p:spPr bwMode="auto">
          <a:xfrm>
            <a:off x="5867400" y="4876800"/>
            <a:ext cx="9144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5867400" y="5181600"/>
            <a:ext cx="9144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 flipV="1">
            <a:off x="3657600" y="49530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3657600" y="49530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1063626" y="4927600"/>
            <a:ext cx="11961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000" dirty="0">
                <a:ea typeface="HGPｺﾞｼｯｸE" pitchFamily="50" charset="-128"/>
              </a:rPr>
              <a:t>E</a:t>
            </a:r>
            <a:r>
              <a:rPr lang="ja-JP" altLang="en-US" sz="2000" dirty="0">
                <a:ea typeface="HGPｺﾞｼｯｸE" pitchFamily="50" charset="-128"/>
              </a:rPr>
              <a:t>xisting</a:t>
            </a:r>
          </a:p>
          <a:p>
            <a:pPr algn="l" rtl="0"/>
            <a:r>
              <a:rPr lang="ja-JP" altLang="en-US" sz="2000" dirty="0">
                <a:ea typeface="HGPｺﾞｼｯｸE" pitchFamily="50" charset="-128"/>
              </a:rPr>
              <a:t>code</a:t>
            </a: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7010400" y="4927600"/>
            <a:ext cx="815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000">
                <a:ea typeface="HGPｺﾞｼｯｸE" pitchFamily="50" charset="-128"/>
              </a:rPr>
              <a:t>New</a:t>
            </a:r>
          </a:p>
          <a:p>
            <a:pPr algn="l" rtl="0"/>
            <a:r>
              <a:rPr lang="ja-JP" altLang="en-US" sz="2000">
                <a:ea typeface="HGPｺﾞｼｯｸE" pitchFamily="50" charset="-128"/>
              </a:rPr>
              <a:t>code</a:t>
            </a: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4322763" y="4713288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000">
                <a:ea typeface="HGPｺﾞｼｯｸE" pitchFamily="50" charset="-128"/>
              </a:rPr>
              <a:t>copy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1B9F21-796E-4BF1-9D6D-D24BEB8FCBF3}"/>
              </a:ext>
            </a:extLst>
          </p:cNvPr>
          <p:cNvSpPr txBox="1"/>
          <p:nvPr/>
        </p:nvSpPr>
        <p:spPr>
          <a:xfrm>
            <a:off x="3276600" y="3962400"/>
            <a:ext cx="5715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altLang="ja-JP" sz="1600" dirty="0"/>
              <a:t>Example: Even if you copy and paste a program that you do not understand, you will only get confused.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150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069DB2EB-BCFE-4591-8300-352F8AF1073C}" type="slidenum">
              <a:rPr lang="en-US" altLang="ja-JP"/>
              <a:pPr algn="l" rtl="0"/>
              <a:t>13</a:t>
            </a:fld>
            <a:endParaRPr lang="en-US" altLang="ja-JP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sz="3400" dirty="0">
                <a:ea typeface="HGPｺﾞｼｯｸE" pitchFamily="50" charset="-128"/>
              </a:rPr>
              <a:t>[</a:t>
            </a:r>
            <a:r>
              <a:rPr lang="ja-JP" altLang="en-US" sz="3400" dirty="0">
                <a:ea typeface="HGPｺﾞｼｯｸE" pitchFamily="50" charset="-128"/>
              </a:rPr>
              <a:t>Exercise 1</a:t>
            </a:r>
            <a:r>
              <a:rPr lang="en-US" altLang="ja-JP" sz="3400" dirty="0">
                <a:ea typeface="HGPｺﾞｼｯｸE" pitchFamily="50" charset="-128"/>
              </a:rPr>
              <a:t>]</a:t>
            </a:r>
            <a:br>
              <a:rPr lang="en-US" altLang="ja-JP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Consider the code clone problem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Copy and paste the source code as it is, or change part of it and </a:t>
            </a:r>
            <a:r>
              <a:rPr lang="en-US" altLang="ja-JP" dirty="0"/>
              <a:t>re</a:t>
            </a:r>
            <a:r>
              <a:rPr lang="ja-JP" altLang="en-US" dirty="0"/>
              <a:t>use it</a:t>
            </a:r>
            <a:br>
              <a:rPr lang="en-US" altLang="ja-JP" dirty="0"/>
            </a:br>
            <a:r>
              <a:rPr lang="en-US" altLang="ja-JP" dirty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It is called a</a:t>
            </a:r>
            <a:r>
              <a:rPr lang="ja-JP" altLang="en-US" dirty="0"/>
              <a:t> "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code clone</a:t>
            </a:r>
            <a:r>
              <a:rPr lang="ja-JP" altLang="en-US" dirty="0"/>
              <a:t>”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ja-JP" altLang="en-US" dirty="0"/>
              <a:t>In the software industry, software with many code clones is </a:t>
            </a:r>
            <a:r>
              <a:rPr lang="en-US" altLang="ja-JP" dirty="0"/>
              <a:t>regarded</a:t>
            </a:r>
            <a:r>
              <a:rPr lang="ja-JP" altLang="en-US" dirty="0"/>
              <a:t> as a problem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b="1" dirty="0"/>
              <a:t>Why?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355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C9F30613-3A1D-4E5A-A259-E3AFC49B5022}" type="slidenum">
              <a:rPr lang="en-US" altLang="ja-JP"/>
              <a:pPr algn="l" rtl="0"/>
              <a:t>14</a:t>
            </a:fld>
            <a:endParaRPr lang="en-US" altLang="ja-JP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What is good software</a:t>
            </a:r>
            <a:r>
              <a:rPr lang="en-US" altLang="ja-JP" dirty="0">
                <a:ea typeface="HGPｺﾞｼｯｸE" pitchFamily="50" charset="-128"/>
              </a:rPr>
              <a:t>?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Note that the concept differs depending on the </a:t>
            </a:r>
            <a:r>
              <a:rPr lang="en-US" altLang="ja-JP" dirty="0"/>
              <a:t>perspective</a:t>
            </a:r>
            <a:endParaRPr lang="ja-JP" altLang="en-US" dirty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1079500" y="31845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 flipH="1">
            <a:off x="1308100" y="3641725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927100" y="39465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1" name="Freeform 7"/>
          <p:cNvSpPr>
            <a:spLocks/>
          </p:cNvSpPr>
          <p:nvPr/>
        </p:nvSpPr>
        <p:spPr bwMode="auto">
          <a:xfrm>
            <a:off x="927100" y="4327525"/>
            <a:ext cx="762000" cy="322263"/>
          </a:xfrm>
          <a:custGeom>
            <a:avLst/>
            <a:gdLst>
              <a:gd name="T0" fmla="*/ 0 w 480"/>
              <a:gd name="T1" fmla="*/ 203 h 203"/>
              <a:gd name="T2" fmla="*/ 247 w 480"/>
              <a:gd name="T3" fmla="*/ 0 h 203"/>
              <a:gd name="T4" fmla="*/ 480 w 480"/>
              <a:gd name="T5" fmla="*/ 203 h 203"/>
              <a:gd name="T6" fmla="*/ 0 60000 65536"/>
              <a:gd name="T7" fmla="*/ 0 60000 65536"/>
              <a:gd name="T8" fmla="*/ 0 60000 65536"/>
              <a:gd name="T9" fmla="*/ 0 w 480"/>
              <a:gd name="T10" fmla="*/ 0 h 203"/>
              <a:gd name="T11" fmla="*/ 480 w 480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03">
                <a:moveTo>
                  <a:pt x="0" y="203"/>
                </a:moveTo>
                <a:lnTo>
                  <a:pt x="247" y="0"/>
                </a:lnTo>
                <a:lnTo>
                  <a:pt x="480" y="20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7524750" y="312420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 flipH="1">
            <a:off x="7753350" y="3581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7372350" y="38862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5" name="Freeform 11"/>
          <p:cNvSpPr>
            <a:spLocks/>
          </p:cNvSpPr>
          <p:nvPr/>
        </p:nvSpPr>
        <p:spPr bwMode="auto">
          <a:xfrm>
            <a:off x="7372350" y="4267200"/>
            <a:ext cx="762000" cy="322263"/>
          </a:xfrm>
          <a:custGeom>
            <a:avLst/>
            <a:gdLst>
              <a:gd name="T0" fmla="*/ 0 w 480"/>
              <a:gd name="T1" fmla="*/ 203 h 203"/>
              <a:gd name="T2" fmla="*/ 247 w 480"/>
              <a:gd name="T3" fmla="*/ 0 h 203"/>
              <a:gd name="T4" fmla="*/ 480 w 480"/>
              <a:gd name="T5" fmla="*/ 203 h 203"/>
              <a:gd name="T6" fmla="*/ 0 60000 65536"/>
              <a:gd name="T7" fmla="*/ 0 60000 65536"/>
              <a:gd name="T8" fmla="*/ 0 60000 65536"/>
              <a:gd name="T9" fmla="*/ 0 w 480"/>
              <a:gd name="T10" fmla="*/ 0 h 203"/>
              <a:gd name="T11" fmla="*/ 480 w 480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03">
                <a:moveTo>
                  <a:pt x="0" y="203"/>
                </a:moveTo>
                <a:lnTo>
                  <a:pt x="247" y="0"/>
                </a:lnTo>
                <a:lnTo>
                  <a:pt x="480" y="20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auto">
          <a:xfrm>
            <a:off x="838200" y="4784725"/>
            <a:ext cx="927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000">
                <a:ea typeface="HGPｺﾞｼｯｸE" pitchFamily="50" charset="-128"/>
              </a:rPr>
              <a:t>A user</a:t>
            </a:r>
          </a:p>
          <a:p>
            <a:pPr algn="l" rtl="0"/>
            <a:r>
              <a:rPr lang="ja-JP" altLang="en-US" sz="2000">
                <a:ea typeface="HGPｺﾞｼｯｸE" pitchFamily="50" charset="-128"/>
              </a:rPr>
              <a:t>or</a:t>
            </a:r>
          </a:p>
          <a:p>
            <a:pPr algn="l" rtl="0"/>
            <a:r>
              <a:rPr lang="ja-JP" altLang="en-US" sz="2000">
                <a:ea typeface="HGPｺﾞｼｯｸE" pitchFamily="50" charset="-128"/>
              </a:rPr>
              <a:t>client</a:t>
            </a: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7296150" y="47244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000" dirty="0">
                <a:ea typeface="HGPｺﾞｼｯｸE" pitchFamily="50" charset="-128"/>
              </a:rPr>
              <a:t>Developer</a:t>
            </a: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3822699" y="3397250"/>
            <a:ext cx="1511300" cy="83099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Good</a:t>
            </a:r>
            <a:br>
              <a:rPr lang="en-US" altLang="ja-JP" sz="2400" dirty="0">
                <a:ea typeface="HGPｺﾞｼｯｸE" pitchFamily="50" charset="-128"/>
              </a:rPr>
            </a:br>
            <a:r>
              <a:rPr lang="en-US" altLang="ja-JP" sz="2400" dirty="0">
                <a:ea typeface="HGPｺﾞｼｯｸE" pitchFamily="50" charset="-128"/>
              </a:rPr>
              <a:t>software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1916871" y="4154983"/>
            <a:ext cx="24463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Meet 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the required specifications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1940581" y="2769026"/>
            <a:ext cx="17020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user friendly</a:t>
            </a:r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5181600" y="4242137"/>
            <a:ext cx="22677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Appropriate development cost and period</a:t>
            </a:r>
            <a:endParaRPr lang="ja-JP" altLang="en-US" sz="2000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5181600" y="2667000"/>
            <a:ext cx="33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Easy to </a:t>
            </a: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Understand </a:t>
            </a:r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and</a:t>
            </a: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b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</a:b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Maint</a:t>
            </a:r>
            <a:r>
              <a:rPr lang="en-US" altLang="ja-JP" sz="2000" dirty="0" err="1">
                <a:solidFill>
                  <a:srgbClr val="0000FF"/>
                </a:solidFill>
                <a:ea typeface="HGPｺﾞｼｯｸE" pitchFamily="50" charset="-128"/>
              </a:rPr>
              <a:t>ain</a:t>
            </a:r>
            <a:endParaRPr lang="ja-JP" altLang="en-US" sz="2000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  <p:sp>
        <p:nvSpPr>
          <p:cNvPr id="23573" name="AutoShape 19"/>
          <p:cNvSpPr>
            <a:spLocks noChangeArrowheads="1"/>
          </p:cNvSpPr>
          <p:nvPr/>
        </p:nvSpPr>
        <p:spPr bwMode="auto">
          <a:xfrm>
            <a:off x="1993900" y="3505200"/>
            <a:ext cx="1828800" cy="485775"/>
          </a:xfrm>
          <a:prstGeom prst="rightArrow">
            <a:avLst>
              <a:gd name="adj1" fmla="val 50000"/>
              <a:gd name="adj2" fmla="val 9411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3574" name="AutoShape 20"/>
          <p:cNvSpPr>
            <a:spLocks noChangeArrowheads="1"/>
          </p:cNvSpPr>
          <p:nvPr/>
        </p:nvSpPr>
        <p:spPr bwMode="auto">
          <a:xfrm flipH="1">
            <a:off x="5334000" y="3505200"/>
            <a:ext cx="1905000" cy="485775"/>
          </a:xfrm>
          <a:prstGeom prst="rightArrow">
            <a:avLst>
              <a:gd name="adj1" fmla="val 50000"/>
              <a:gd name="adj2" fmla="val 9803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1771650" y="5580737"/>
            <a:ext cx="7434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Segoe UI Web (West European)"/>
              </a:rPr>
              <a:t>Software engineering is mainly from the developer's perspective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457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E1B3E32F-CA06-47AE-AC29-326C7038D965}" type="slidenum">
              <a:rPr lang="en-US" altLang="ja-JP"/>
              <a:pPr algn="l" rtl="0"/>
              <a:t>15</a:t>
            </a:fld>
            <a:endParaRPr lang="en-US" altLang="ja-JP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User's Perspective </a:t>
            </a:r>
            <a:r>
              <a:rPr lang="ja-JP" altLang="en-US" dirty="0">
                <a:ea typeface="HGPｺﾞｼｯｸE" pitchFamily="50" charset="-128"/>
              </a:rPr>
              <a:t>(1)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en-US" altLang="ja-JP" sz="3200" dirty="0">
                <a:ea typeface="HGPｺﾞｼｯｸE" pitchFamily="50" charset="-128"/>
              </a:rPr>
              <a:t>Satisfaction of required specifications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ja-JP" sz="2800" dirty="0"/>
              <a:t>	Requirements can be broadly divided into two types:</a:t>
            </a:r>
          </a:p>
          <a:p>
            <a:pPr lvl="1"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Functional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requirements</a:t>
            </a:r>
            <a:r>
              <a:rPr lang="ja-JP" altLang="en-US" dirty="0"/>
              <a:t>:　</a:t>
            </a:r>
            <a:r>
              <a:rPr lang="ja-JP" altLang="en-US" u="sng" dirty="0">
                <a:ea typeface="HGPｺﾞｼｯｸE" pitchFamily="50" charset="-128"/>
              </a:rPr>
              <a:t>Functions to be </a:t>
            </a:r>
            <a:r>
              <a:rPr lang="en-US" altLang="ja-JP" u="sng" dirty="0">
                <a:ea typeface="HGPｺﾞｼｯｸE" pitchFamily="50" charset="-128"/>
              </a:rPr>
              <a:t>achieved</a:t>
            </a:r>
          </a:p>
          <a:p>
            <a:pPr marL="471487" lvl="1" indent="0" algn="l" rtl="0" eaLnBrk="1" hangingPunct="1">
              <a:buNone/>
            </a:pPr>
            <a:r>
              <a:rPr lang="ja-JP" altLang="en-US" sz="2000" dirty="0"/>
              <a:t>Ex</a:t>
            </a:r>
            <a:r>
              <a:rPr lang="en-US" altLang="ja-JP" sz="2000" dirty="0"/>
              <a:t>:</a:t>
            </a:r>
            <a:r>
              <a:rPr lang="ja-JP" altLang="en-US" sz="2000" dirty="0"/>
              <a:t> </a:t>
            </a:r>
            <a:r>
              <a:rPr lang="en-US" altLang="ja-JP" sz="2000" dirty="0"/>
              <a:t>U</a:t>
            </a:r>
            <a:r>
              <a:rPr lang="ja-JP" altLang="en-US" sz="2000" dirty="0"/>
              <a:t>ser authentication</a:t>
            </a:r>
          </a:p>
          <a:p>
            <a:pPr lvl="1"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Non-functional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requirements </a:t>
            </a:r>
            <a:r>
              <a:rPr lang="ja-JP" altLang="en-US" dirty="0"/>
              <a:t>: </a:t>
            </a:r>
            <a:r>
              <a:rPr lang="en-US" altLang="ja-JP" dirty="0"/>
              <a:t>"How" the requirements should be realized</a:t>
            </a:r>
          </a:p>
          <a:p>
            <a:pPr marL="471487" lvl="1" indent="0" algn="l" rtl="0" eaLnBrk="1" hangingPunct="1">
              <a:buNone/>
            </a:pPr>
            <a:r>
              <a:rPr lang="en-US" altLang="ja-JP" sz="2000" dirty="0"/>
              <a:t>Ex: Authentication for 500 users must be completed within 3 seconds</a:t>
            </a:r>
          </a:p>
          <a:p>
            <a:pPr lvl="1" algn="l" rtl="0" eaLnBrk="1" hangingPunct="1"/>
            <a:endParaRPr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01B9E-FD70-EF30-964B-AD4EFFD52CEE}"/>
              </a:ext>
            </a:extLst>
          </p:cNvPr>
          <p:cNvSpPr txBox="1"/>
          <p:nvPr/>
        </p:nvSpPr>
        <p:spPr>
          <a:xfrm>
            <a:off x="3200399" y="5373469"/>
            <a:ext cx="533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It is not about the function itself, but about how to realize it such as performance and security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560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C34EFF3-DF3C-492C-9485-A88CA6F21DA0}" type="slidenum">
              <a:rPr lang="en-US" altLang="ja-JP"/>
              <a:pPr algn="l" rtl="0"/>
              <a:t>16</a:t>
            </a:fld>
            <a:endParaRPr lang="en-US" altLang="ja-JP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User's Perspective (2)</a:t>
            </a:r>
            <a:br>
              <a:rPr lang="en-US" altLang="ja-JP" dirty="0">
                <a:ea typeface="HGPｺﾞｼｯｸE" pitchFamily="50" charset="-128"/>
              </a:rPr>
            </a:br>
            <a:r>
              <a:rPr lang="en-US" altLang="ja-JP" dirty="0">
                <a:ea typeface="HGPｺﾞｼｯｸE" pitchFamily="50" charset="-128"/>
              </a:rPr>
              <a:t>Us</a:t>
            </a:r>
            <a:r>
              <a:rPr lang="ja-JP" altLang="en-US" dirty="0">
                <a:ea typeface="HGPｺﾞｼｯｸE" pitchFamily="50" charset="-128"/>
              </a:rPr>
              <a:t>ability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7296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In a word, "</a:t>
            </a:r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ease of use</a:t>
            </a:r>
            <a:r>
              <a:rPr lang="ja-JP" altLang="en-US" dirty="0"/>
              <a:t>”</a:t>
            </a:r>
          </a:p>
          <a:p>
            <a:pPr lvl="1" algn="l" rtl="0" eaLnBrk="1" hangingPunct="1"/>
            <a:r>
              <a:rPr lang="ja-JP" altLang="en-US" dirty="0"/>
              <a:t>Easy to operate</a:t>
            </a:r>
          </a:p>
          <a:p>
            <a:pPr lvl="1" algn="l" rtl="0" eaLnBrk="1" hangingPunct="1"/>
            <a:r>
              <a:rPr lang="en-US" altLang="ja-JP" dirty="0"/>
              <a:t>Easy to understand operation</a:t>
            </a:r>
          </a:p>
          <a:p>
            <a:pPr marL="471487" lvl="1" indent="0" algn="l" rtl="0" eaLnBrk="1" hangingPunct="1">
              <a:buNone/>
            </a:pPr>
            <a:endParaRPr lang="ja-JP" altLang="en-US" dirty="0"/>
          </a:p>
          <a:p>
            <a:pPr lvl="1" algn="l" rtl="0" eaLnBrk="1" hangingPunct="1"/>
            <a:r>
              <a:rPr lang="ja-JP" altLang="en-US" dirty="0"/>
              <a:t>Indirectly, operating speed and memory usage are also related.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ja-JP" altLang="en-US" dirty="0"/>
              <a:t>(I don't want to use so-called "heavy" systems)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662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D7E69FB-3BC0-4191-B8B9-2C1AF5901A51}" type="slidenum">
              <a:rPr lang="en-US" altLang="ja-JP"/>
              <a:pPr algn="l" rtl="0"/>
              <a:t>17</a:t>
            </a:fld>
            <a:endParaRPr lang="en-US" altLang="ja-JP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Developer's Perspective (1) Cost and Period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pPr algn="l" rtl="0" eaLnBrk="1" hangingPunct="1"/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Low development cost</a:t>
            </a:r>
            <a:r>
              <a:rPr lang="ja-JP" altLang="en-US" u="sng" dirty="0">
                <a:ea typeface="HGPｺﾞｼｯｸE" pitchFamily="50" charset="-128"/>
              </a:rPr>
              <a:t> </a:t>
            </a:r>
            <a:r>
              <a:rPr lang="en-US" altLang="ja-JP" u="sng" dirty="0" err="1">
                <a:ea typeface="HGPｺﾞｼｯｸE" pitchFamily="50" charset="-128"/>
              </a:rPr>
              <a:t>i</a:t>
            </a:r>
            <a:r>
              <a:rPr lang="ja-JP" altLang="en-US" u="sng" dirty="0">
                <a:ea typeface="HGPｺﾞｼｯｸE" pitchFamily="50" charset="-128"/>
              </a:rPr>
              <a:t>s desirable</a:t>
            </a:r>
          </a:p>
          <a:p>
            <a:pPr algn="l" rtl="0" eaLnBrk="1" hangingPunct="1">
              <a:spcBef>
                <a:spcPct val="60000"/>
              </a:spcBef>
            </a:pPr>
            <a:r>
              <a:rPr lang="en-US" altLang="ja-JP" u="sng" dirty="0">
                <a:ea typeface="HGPｺﾞｼｯｸE" pitchFamily="50" charset="-128"/>
              </a:rPr>
              <a:t>The development period is within the deadline (</a:t>
            </a:r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by the delivery date</a:t>
            </a:r>
            <a:r>
              <a:rPr lang="en-US" altLang="ja-JP" u="sng" dirty="0">
                <a:ea typeface="HGPｺﾞｼｯｸE" pitchFamily="50" charset="-128"/>
              </a:rPr>
              <a:t>)</a:t>
            </a:r>
            <a:endParaRPr lang="ja-JP" altLang="en-US" u="sng" dirty="0">
              <a:ea typeface="HGPｺﾞｼｯｸE" pitchFamily="50" charset="-128"/>
            </a:endParaRPr>
          </a:p>
          <a:p>
            <a:pPr lvl="1" algn="l" rtl="0" eaLnBrk="1" hangingPunct="1"/>
            <a:r>
              <a:rPr lang="ja-JP" altLang="en-US" dirty="0"/>
              <a:t>It is rare to be able to develop slowly over time</a:t>
            </a:r>
          </a:p>
          <a:p>
            <a:pPr lvl="1" algn="l" rtl="0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Need to finish on time with limited resources and time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990600" y="5156200"/>
            <a:ext cx="7315200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rtl="0"/>
            <a:r>
              <a:rPr lang="en-US" altLang="ja-JP" dirty="0">
                <a:ea typeface="HGPｺﾞｼｯｸE" pitchFamily="50" charset="-128"/>
              </a:rPr>
              <a:t>The goal is to develop software that can be developed at </a:t>
            </a:r>
            <a:r>
              <a:rPr lang="en-US" altLang="ja-JP" b="1" dirty="0">
                <a:ea typeface="HGPｺﾞｼｯｸE" pitchFamily="50" charset="-128"/>
              </a:rPr>
              <a:t>low cost, delivered on time, and meets the required specifications</a:t>
            </a:r>
            <a:r>
              <a:rPr lang="en-US" altLang="ja-JP" dirty="0">
                <a:ea typeface="HGPｺﾞｼｯｸE" pitchFamily="50" charset="-128"/>
              </a:rPr>
              <a:t>.</a:t>
            </a:r>
            <a:endParaRPr lang="ja-JP" altLang="en-US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765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62BFD742-9D98-4D34-9EB0-721EF99433D8}" type="slidenum">
              <a:rPr lang="en-US" altLang="ja-JP"/>
              <a:pPr algn="l" rtl="0"/>
              <a:t>18</a:t>
            </a:fld>
            <a:endParaRPr lang="en-US" altLang="ja-JP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Developer's Perspective (2) Maintainability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en-US" altLang="ja-JP" sz="2800" dirty="0"/>
              <a:t>Once completed and put into operation, the required specifications almost always change.</a:t>
            </a:r>
            <a:endParaRPr lang="ja-JP" altLang="en-US" sz="2800" dirty="0"/>
          </a:p>
          <a:p>
            <a:pPr lvl="1" algn="l" rtl="0" eaLnBrk="1" hangingPunct="1"/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Request for detailed corrections: "I want you to change this"</a:t>
            </a:r>
            <a:endParaRPr lang="ja-JP" altLang="en-US" sz="2400" dirty="0"/>
          </a:p>
          <a:p>
            <a:pPr lvl="1" algn="l" rtl="0" eaLnBrk="1" hangingPunct="1"/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Request for addition or expansion of functions: "More such functions"</a:t>
            </a:r>
          </a:p>
          <a:p>
            <a:pPr algn="l" rtl="0" eaLnBrk="1" hangingPunct="1"/>
            <a:r>
              <a:rPr lang="en-US" altLang="ja-JP" sz="2400" u="sng" dirty="0">
                <a:solidFill>
                  <a:srgbClr val="FF0000"/>
                </a:solidFill>
                <a:ea typeface="HGPｺﾞｼｯｸE" pitchFamily="50" charset="-128"/>
              </a:rPr>
              <a:t>B</a:t>
            </a:r>
            <a:r>
              <a:rPr lang="ja-JP" altLang="en-US" sz="2400" u="sng" dirty="0">
                <a:solidFill>
                  <a:srgbClr val="FF0000"/>
                </a:solidFill>
                <a:ea typeface="HGPｺﾞｼｯｸE" pitchFamily="50" charset="-128"/>
              </a:rPr>
              <a:t>ug</a:t>
            </a:r>
            <a:r>
              <a:rPr lang="en-US" altLang="ja-JP" sz="2400" u="sng" dirty="0">
                <a:solidFill>
                  <a:srgbClr val="FF0000"/>
                </a:solidFill>
                <a:ea typeface="HGPｺﾞｼｯｸE" pitchFamily="50" charset="-128"/>
              </a:rPr>
              <a:t>s</a:t>
            </a:r>
            <a:r>
              <a:rPr lang="ja-JP" altLang="en-US" sz="2400" dirty="0"/>
              <a:t> </a:t>
            </a:r>
            <a:r>
              <a:rPr lang="en-US" altLang="ja-JP" sz="2400" dirty="0"/>
              <a:t>may be found</a:t>
            </a:r>
            <a:endParaRPr lang="ja-JP" altLang="en-US" sz="24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6738" y="5334000"/>
            <a:ext cx="8272462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rtl="0"/>
            <a:r>
              <a:rPr lang="en-US" altLang="ja-JP" dirty="0">
                <a:ea typeface="HGPｺﾞｼｯｸE" pitchFamily="50" charset="-128"/>
              </a:rPr>
              <a:t>Easy-to-main s</a:t>
            </a:r>
            <a:r>
              <a:rPr lang="ja-JP" altLang="en-US" dirty="0">
                <a:ea typeface="HGPｺﾞｼｯｸE" pitchFamily="50" charset="-128"/>
              </a:rPr>
              <a:t>oftware is “good” software </a:t>
            </a:r>
            <a:r>
              <a:rPr lang="en-US" altLang="ja-JP" dirty="0">
                <a:ea typeface="HGPｺﾞｼｯｸE" pitchFamily="50" charset="-128"/>
              </a:rPr>
              <a:t>&amp; </a:t>
            </a:r>
            <a:r>
              <a:rPr lang="ja-JP" altLang="en-US" dirty="0">
                <a:ea typeface="HGPｺﾞｼｯｸE" pitchFamily="50" charset="-128"/>
              </a:rPr>
              <a:t>Eas</a:t>
            </a:r>
            <a:r>
              <a:rPr lang="en-US" altLang="ja-JP" dirty="0">
                <a:ea typeface="HGPｺﾞｼｯｸE" pitchFamily="50" charset="-128"/>
              </a:rPr>
              <a:t>y-to-</a:t>
            </a:r>
            <a:r>
              <a:rPr lang="ja-JP" altLang="en-US" dirty="0">
                <a:ea typeface="HGPｺﾞｼｯｸE" pitchFamily="50" charset="-128"/>
              </a:rPr>
              <a:t>understand is also important because it may be maintained by another person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416926" cy="1216025"/>
          </a:xfrm>
        </p:spPr>
        <p:txBody>
          <a:bodyPr/>
          <a:lstStyle/>
          <a:p>
            <a:pPr algn="l" rtl="0"/>
            <a:r>
              <a:rPr lang="ja-JP" altLang="en-US" sz="3600" dirty="0">
                <a:ea typeface="HGPｺﾞｼｯｸE" pitchFamily="50" charset="-128"/>
              </a:rPr>
              <a:t>Three characters that appear in software development </a:t>
            </a:r>
            <a:r>
              <a:rPr lang="en-US" altLang="ja-JP" sz="3600" dirty="0">
                <a:ea typeface="HGPｺﾞｼｯｸE" pitchFamily="50" charset="-128"/>
              </a:rPr>
              <a:t>workplace</a:t>
            </a:r>
            <a:r>
              <a:rPr lang="ja-JP" altLang="en-US" sz="3600" dirty="0">
                <a:ea typeface="HGPｺﾞｼｯｸE" pitchFamily="50" charset="-128"/>
              </a:rPr>
              <a:t>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QCD</a:t>
            </a:r>
            <a:r>
              <a:rPr kumimoji="1" lang="en-US" altLang="ja-JP" dirty="0"/>
              <a:t> </a:t>
            </a:r>
          </a:p>
          <a:p>
            <a:pPr lvl="1" algn="l" rtl="0"/>
            <a:r>
              <a:rPr lang="en-US" altLang="ja-JP" dirty="0"/>
              <a:t>Quality</a:t>
            </a:r>
          </a:p>
          <a:p>
            <a:pPr lvl="1" algn="l" rtl="0"/>
            <a:r>
              <a:rPr kumimoji="1" lang="en-US" altLang="ja-JP" dirty="0"/>
              <a:t>C</a:t>
            </a:r>
            <a:r>
              <a:rPr kumimoji="1" lang="ja-JP" altLang="en-US" dirty="0"/>
              <a:t>ost</a:t>
            </a:r>
            <a:endParaRPr kumimoji="1" lang="en-US" altLang="ja-JP" dirty="0"/>
          </a:p>
          <a:p>
            <a:pPr lvl="1" algn="l" rtl="0"/>
            <a:r>
              <a:rPr lang="en-US" altLang="ja-JP" dirty="0"/>
              <a:t>Delivery</a:t>
            </a:r>
          </a:p>
          <a:p>
            <a:pPr algn="l" rtl="0"/>
            <a:endParaRPr kumimoji="1" lang="en-US" altLang="ja-JP" dirty="0"/>
          </a:p>
          <a:p>
            <a:pPr algn="l" rtl="0"/>
            <a:r>
              <a:rPr lang="en-US" altLang="ja-JP" dirty="0">
                <a:solidFill>
                  <a:srgbClr val="0000FF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KKD</a:t>
            </a:r>
          </a:p>
          <a:p>
            <a:pPr lvl="1" algn="l" rtl="0"/>
            <a:r>
              <a:rPr lang="en-US" altLang="ja-JP" dirty="0"/>
              <a:t>I</a:t>
            </a:r>
            <a:r>
              <a:rPr lang="ja-JP" altLang="en-US" dirty="0"/>
              <a:t>ntuition</a:t>
            </a:r>
            <a:endParaRPr lang="en-US" altLang="ja-JP" dirty="0"/>
          </a:p>
          <a:p>
            <a:pPr lvl="1" algn="l" rtl="0"/>
            <a:r>
              <a:rPr kumimoji="1" lang="en-US" altLang="ja-JP" dirty="0"/>
              <a:t>E</a:t>
            </a:r>
            <a:r>
              <a:rPr kumimoji="1" lang="ja-JP" altLang="en-US" dirty="0"/>
              <a:t>xperience</a:t>
            </a:r>
            <a:endParaRPr kumimoji="1" lang="en-US" altLang="ja-JP" dirty="0"/>
          </a:p>
          <a:p>
            <a:pPr lvl="1" algn="l" rtl="0"/>
            <a:r>
              <a:rPr lang="en-US" altLang="ja-JP" dirty="0"/>
              <a:t>C</a:t>
            </a:r>
            <a:r>
              <a:rPr lang="ja-JP" altLang="en-US" dirty="0"/>
              <a:t>ourage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19</a:t>
            </a:fld>
            <a:endParaRPr lang="en-US" altLang="ja-JP"/>
          </a:p>
        </p:txBody>
      </p:sp>
      <p:sp>
        <p:nvSpPr>
          <p:cNvPr id="6" name="角丸四角形 5"/>
          <p:cNvSpPr/>
          <p:nvPr/>
        </p:nvSpPr>
        <p:spPr>
          <a:xfrm>
            <a:off x="5029200" y="1981200"/>
            <a:ext cx="3429000" cy="160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400" dirty="0">
                <a:solidFill>
                  <a:schemeClr val="tx1"/>
                </a:solidFill>
              </a:rPr>
              <a:t>It means three important pillars in the manufacturing industry.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267200" y="4495800"/>
            <a:ext cx="3352800" cy="11430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kumimoji="1" lang="en-US" altLang="ja-JP" sz="2400" dirty="0">
                <a:solidFill>
                  <a:schemeClr val="tx1"/>
                </a:solidFill>
              </a:rPr>
              <a:t>It means a workplace that is not managed well.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540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40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C3071E-4E78-4274-A43C-04A207AEAFB3}" type="slidenum">
              <a:rPr lang="en-US" altLang="ja-JP"/>
              <a:pPr algn="l" rtl="0"/>
              <a:t>2</a:t>
            </a:fld>
            <a:endParaRPr lang="en-US" altLang="ja-JP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Role of software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/>
              <a:t>A</a:t>
            </a:r>
            <a:r>
              <a:rPr lang="ja-JP" altLang="en-US" dirty="0"/>
              <a:t> computer system </a:t>
            </a:r>
            <a:r>
              <a:rPr lang="en-US" altLang="ja-JP" dirty="0"/>
              <a:t>is a c</a:t>
            </a:r>
            <a:r>
              <a:rPr lang="ja-JP" altLang="en-US" dirty="0"/>
              <a:t>ombination of hardware and software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828800" y="4343400"/>
            <a:ext cx="20574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H</a:t>
            </a:r>
            <a:r>
              <a:rPr lang="ja-JP" altLang="en-US" sz="2400" dirty="0">
                <a:ea typeface="HGPｺﾞｼｯｸE" pitchFamily="50" charset="-128"/>
              </a:rPr>
              <a:t>ardware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828800" y="3657600"/>
            <a:ext cx="20574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S</a:t>
            </a:r>
            <a:r>
              <a:rPr lang="ja-JP" altLang="en-US" sz="2400" dirty="0">
                <a:ea typeface="HGPｺﾞｼｯｸE" pitchFamily="50" charset="-128"/>
              </a:rPr>
              <a:t>oftware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28800" y="3657600"/>
            <a:ext cx="2057400" cy="1371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74775" y="3148013"/>
            <a:ext cx="30364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ea typeface="HGPｺﾞｼｯｸE" pitchFamily="50" charset="-128"/>
              </a:rPr>
              <a:t>C</a:t>
            </a:r>
            <a:r>
              <a:rPr lang="ja-JP" altLang="en-US" sz="2400" dirty="0">
                <a:ea typeface="HGPｺﾞｼｯｸE" pitchFamily="50" charset="-128"/>
              </a:rPr>
              <a:t>omputer system</a:t>
            </a: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>
            <a:off x="5089525" y="3756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endParaRPr lang="ja-JP" altLang="ja-JP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522788" y="4191000"/>
            <a:ext cx="3886200" cy="1219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/>
              <a:t>How to utilize hardware</a:t>
            </a:r>
          </a:p>
          <a:p>
            <a:pPr algn="ctr"/>
            <a:r>
              <a:rPr lang="en-US" altLang="ja-JP" sz="2000" dirty="0"/>
              <a:t>depends on software</a:t>
            </a:r>
            <a:endParaRPr lang="ja-JP" altLang="en-US" sz="2000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191000" y="3200400"/>
            <a:ext cx="487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The role of software is to make full use of the hardware.</a:t>
            </a:r>
            <a:endParaRPr lang="ja-JP" altLang="en-US" sz="2400" dirty="0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575175" y="5548032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Games are a typical example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/>
      <p:bldP spid="17418" grpId="0" animBg="1"/>
      <p:bldP spid="17419" grpId="0"/>
      <p:bldP spid="174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867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EC6EF938-A1F8-40BE-9A40-B575FB143938}" type="slidenum">
              <a:rPr lang="en-US" altLang="ja-JP"/>
              <a:pPr algn="l" rtl="0"/>
              <a:t>20</a:t>
            </a:fld>
            <a:endParaRPr lang="en-US" altLang="ja-JP"/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5029200" y="2971800"/>
            <a:ext cx="31242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Classification of software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6148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Basic software</a:t>
            </a:r>
          </a:p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Application software</a:t>
            </a:r>
          </a:p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M</a:t>
            </a:r>
            <a:r>
              <a:rPr lang="ja-JP" altLang="en-US" dirty="0">
                <a:ea typeface="HGPｺﾞｼｯｸE" pitchFamily="50" charset="-128"/>
              </a:rPr>
              <a:t>iddleware</a:t>
            </a:r>
          </a:p>
          <a:p>
            <a:pPr algn="l" rtl="0" eaLnBrk="1" hangingPunct="1"/>
            <a:endParaRPr lang="ja-JP" altLang="en-US" dirty="0">
              <a:ea typeface="HGPｺﾞｼｯｸE" pitchFamily="50" charset="-128"/>
            </a:endParaRPr>
          </a:p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E</a:t>
            </a:r>
            <a:r>
              <a:rPr lang="ja-JP" altLang="en-US" dirty="0">
                <a:ea typeface="HGPｺﾞｼｯｸE" pitchFamily="50" charset="-128"/>
              </a:rPr>
              <a:t>mbedded software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sz="2400" dirty="0">
                <a:ea typeface="HGPｺﾞｼｯｸE" pitchFamily="50" charset="-128"/>
              </a:rPr>
              <a:t>Image of these three layers built into hardware</a:t>
            </a:r>
            <a:endParaRPr lang="ja-JP" altLang="en-US" sz="1800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029200" y="4343400"/>
            <a:ext cx="3124200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ja-JP" altLang="en-US" sz="2800"/>
              <a:t>Basic software</a:t>
            </a:r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5791200" y="3810000"/>
            <a:ext cx="2362200" cy="52322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800" dirty="0"/>
              <a:t>M</a:t>
            </a:r>
            <a:r>
              <a:rPr lang="ja-JP" altLang="en-US" sz="2800" dirty="0"/>
              <a:t>iddleware</a:t>
            </a:r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5050766" y="2922029"/>
            <a:ext cx="2971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ja-JP" altLang="en-US" sz="2800" dirty="0"/>
              <a:t>Application software</a:t>
            </a:r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8153400" y="2438400"/>
            <a:ext cx="228600" cy="2895600"/>
          </a:xfrm>
          <a:prstGeom prst="upDownArrow">
            <a:avLst>
              <a:gd name="adj1" fmla="val 40278"/>
              <a:gd name="adj2" fmla="val 1684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5334000" y="1981200"/>
            <a:ext cx="259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/>
              <a:t>What the user wants to do</a:t>
            </a:r>
            <a:endParaRPr lang="ja-JP" altLang="en-US" sz="2400" dirty="0"/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5181600" y="4953000"/>
            <a:ext cx="342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dirty="0"/>
              <a:t>What the calculator can provide?</a:t>
            </a:r>
            <a:endParaRPr lang="ja-JP" alt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296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1A38C7-057E-43C5-8D91-F6CF3365C1C5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Basic software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Software that is the basis for using a computer and executing software</a:t>
            </a:r>
            <a:endParaRPr lang="ja-JP" altLang="en-US" dirty="0"/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Operating System</a:t>
            </a:r>
            <a:endParaRPr lang="ja-JP" altLang="en-US" dirty="0"/>
          </a:p>
          <a:p>
            <a:pPr lvl="1" eaLnBrk="1" hangingPunct="1">
              <a:spcBef>
                <a:spcPct val="70000"/>
              </a:spcBef>
            </a:pP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Compiler/Interpreter</a:t>
            </a:r>
            <a:endParaRPr lang="ja-JP" altLang="en-US" dirty="0">
              <a:solidFill>
                <a:srgbClr val="0000FF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Service program (utility)</a:t>
            </a:r>
            <a:endParaRPr lang="ja-JP" altLang="en-US" dirty="0">
              <a:solidFill>
                <a:srgbClr val="0000FF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	</a:t>
            </a:r>
            <a:r>
              <a:rPr lang="ja-JP" altLang="en-US" sz="2100" dirty="0">
                <a:latin typeface="ＭＳ Ｐゴシック" pitchFamily="50" charset="-128"/>
              </a:rPr>
              <a:t>（</a:t>
            </a:r>
            <a:r>
              <a:rPr lang="en-US" altLang="ja-JP" sz="2100" dirty="0">
                <a:latin typeface="ＭＳ Ｐゴシック" pitchFamily="50" charset="-128"/>
              </a:rPr>
              <a:t>Ex</a:t>
            </a:r>
            <a:r>
              <a:rPr lang="ja-JP" altLang="en-US" sz="2100" dirty="0">
                <a:latin typeface="ＭＳ Ｐゴシック" pitchFamily="50" charset="-128"/>
              </a:rPr>
              <a:t>）</a:t>
            </a:r>
            <a:r>
              <a:rPr lang="en-US" altLang="ja-JP" sz="2100" dirty="0">
                <a:latin typeface="ＭＳ Ｐゴシック" pitchFamily="50" charset="-128"/>
              </a:rPr>
              <a:t>File editing/searching</a:t>
            </a:r>
            <a:endParaRPr lang="ja-JP" altLang="en-US" dirty="0"/>
          </a:p>
          <a:p>
            <a:pPr marL="471487" lvl="1" indent="0" eaLnBrk="1" hangingPunct="1">
              <a:buNone/>
            </a:pPr>
            <a:r>
              <a:rPr lang="en-US" altLang="ja-JP" sz="2000" dirty="0"/>
              <a:t>The basic software cannot perform any specific tasks, but without it, the story cannot begin in the first place.</a:t>
            </a: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31B297-6370-4144-8CD3-340358818573}"/>
              </a:ext>
            </a:extLst>
          </p:cNvPr>
          <p:cNvSpPr txBox="1"/>
          <p:nvPr/>
        </p:nvSpPr>
        <p:spPr>
          <a:xfrm>
            <a:off x="1028700" y="5562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400" dirty="0"/>
              <a:t>(Ex) Just because an OS (Windows, etc.) is installed doesn't mean you can do anything. However, if it isn't installed in the first place, nothing will work.</a:t>
            </a:r>
            <a:endParaRPr kumimoji="1" lang="ja-JP" altLang="en-US" sz="1400" dirty="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072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BC1071-A897-4427-A486-5D3C8C0FBD4F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Application software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Software with a specific purpose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dirty="0"/>
              <a:t>For example</a:t>
            </a:r>
            <a:r>
              <a:rPr lang="ja-JP" altLang="en-US" dirty="0"/>
              <a:t>，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Securities transaction management (industry specific software)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Budget management (business software)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Spreadsheets, presentations (common application software)</a:t>
            </a:r>
            <a:endParaRPr lang="ja-JP" altLang="en-US" dirty="0"/>
          </a:p>
          <a:p>
            <a:pPr lvl="1" eaLnBrk="1" hangingPunct="1"/>
            <a:endParaRPr lang="ja-JP" altLang="en-US" dirty="0"/>
          </a:p>
          <a:p>
            <a:pPr lvl="1" eaLnBrk="1" hangingPunct="1"/>
            <a:r>
              <a:rPr lang="en-US" altLang="ja-JP" dirty="0"/>
              <a:t>Software has become a tool for accomplishing certain tasks or purposes.</a:t>
            </a:r>
            <a:endParaRPr lang="ja-JP" altLang="en-US" sz="2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F08866-6EB1-4B84-A444-B37923AC1C4F}"/>
              </a:ext>
            </a:extLst>
          </p:cNvPr>
          <p:cNvSpPr txBox="1"/>
          <p:nvPr/>
        </p:nvSpPr>
        <p:spPr>
          <a:xfrm>
            <a:off x="2743200" y="457410"/>
            <a:ext cx="354295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 other words, “App"</a:t>
            </a:r>
            <a:endParaRPr kumimoji="1" lang="ja-JP" altLang="en-US" sz="2400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17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C9002-B3A8-4BD7-BFED-51C5F0AC42A9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Middleware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Intermediate between basic software and application software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dirty="0"/>
              <a:t>Serves as the basis for application software</a:t>
            </a:r>
            <a:endParaRPr lang="ja-JP" altLang="en-US" dirty="0"/>
          </a:p>
          <a:p>
            <a:pPr lvl="1" eaLnBrk="1" hangingPunct="1"/>
            <a:r>
              <a:rPr lang="en-US" altLang="ja-JP" dirty="0"/>
              <a:t>For example</a:t>
            </a:r>
            <a:r>
              <a:rPr lang="ja-JP" altLang="en-US" dirty="0"/>
              <a:t>，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Database management system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Web server</a:t>
            </a:r>
          </a:p>
          <a:p>
            <a:pPr lvl="2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Application server</a:t>
            </a:r>
            <a:endParaRPr lang="ja-JP" altLang="en-US" dirty="0"/>
          </a:p>
          <a:p>
            <a:pPr lvl="1" eaLnBrk="1" hangingPunct="1"/>
            <a:r>
              <a:rPr lang="en-US" altLang="ja-JP" sz="2400" dirty="0"/>
              <a:t>Rather than using OS functions directly (system calls, etc.), use higher-level concepts: For example, in SQL</a:t>
            </a:r>
            <a:endParaRPr lang="ja-JP" altLang="en-US" dirty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547757" y="3352800"/>
            <a:ext cx="2443843" cy="12003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Software “for apps” rather than software that users use directly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HGPｺﾞｼｯｸE" pitchFamily="50" charset="-128"/>
              </a:rPr>
              <a:t>Positioning of middleware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Ex, suppose you have an application that processes large amounts of data on Windows.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7905F-1DAB-4873-AEC2-A8B6E43044A2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5502C2-1667-EFFF-59AF-C81B3A3A3434}"/>
              </a:ext>
            </a:extLst>
          </p:cNvPr>
          <p:cNvGrpSpPr/>
          <p:nvPr/>
        </p:nvGrpSpPr>
        <p:grpSpPr>
          <a:xfrm>
            <a:off x="1295400" y="3347839"/>
            <a:ext cx="3124200" cy="1909961"/>
            <a:chOff x="1447800" y="2866509"/>
            <a:chExt cx="3124200" cy="1909961"/>
          </a:xfrm>
        </p:grpSpPr>
        <p:sp>
          <p:nvSpPr>
            <p:cNvPr id="6" name="角丸四角形 5"/>
            <p:cNvSpPr/>
            <p:nvPr/>
          </p:nvSpPr>
          <p:spPr>
            <a:xfrm>
              <a:off x="1447800" y="3217757"/>
              <a:ext cx="3124200" cy="1558713"/>
            </a:xfrm>
            <a:prstGeom prst="roundRect">
              <a:avLst/>
            </a:prstGeom>
            <a:solidFill>
              <a:srgbClr val="CC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http://www.ehime-u.ac.jp/upload/block_30957_01_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276600"/>
              <a:ext cx="2819400" cy="1441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1600200" y="2866509"/>
              <a:ext cx="2594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Application software</a:t>
              </a:r>
              <a:endParaRPr kumimoji="1" lang="ja-JP" altLang="en-US" dirty="0"/>
            </a:p>
          </p:txBody>
        </p:sp>
      </p:grpSp>
      <p:sp>
        <p:nvSpPr>
          <p:cNvPr id="8" name="角丸四角形 7"/>
          <p:cNvSpPr/>
          <p:nvPr/>
        </p:nvSpPr>
        <p:spPr>
          <a:xfrm>
            <a:off x="1447800" y="5462270"/>
            <a:ext cx="6705600" cy="633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Windows</a:t>
            </a:r>
            <a:r>
              <a:rPr kumimoji="1" lang="ja-JP" altLang="en-US" sz="2000" dirty="0">
                <a:solidFill>
                  <a:schemeClr val="tx1"/>
                </a:solidFill>
              </a:rPr>
              <a:t>　（</a:t>
            </a:r>
            <a:r>
              <a:rPr kumimoji="1" lang="en-US" altLang="ja-JP" sz="2000" dirty="0">
                <a:solidFill>
                  <a:schemeClr val="tx1"/>
                </a:solidFill>
              </a:rPr>
              <a:t>OS</a:t>
            </a:r>
            <a:r>
              <a:rPr kumimoji="1" lang="ja-JP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フローチャート: 磁気ディスク 8"/>
          <p:cNvSpPr/>
          <p:nvPr/>
        </p:nvSpPr>
        <p:spPr>
          <a:xfrm>
            <a:off x="6050536" y="4573174"/>
            <a:ext cx="2057400" cy="889096"/>
          </a:xfrm>
          <a:prstGeom prst="flowChartMagneticDisk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Database</a:t>
            </a:r>
            <a:endParaRPr kumimoji="1" lang="ja-JP" altLang="en-US" sz="2000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cxnSp>
        <p:nvCxnSpPr>
          <p:cNvPr id="11" name="直線矢印コネクタ 10"/>
          <p:cNvCxnSpPr>
            <a:cxnSpLocks/>
          </p:cNvCxnSpPr>
          <p:nvPr/>
        </p:nvCxnSpPr>
        <p:spPr>
          <a:xfrm>
            <a:off x="4572000" y="4114800"/>
            <a:ext cx="1478536" cy="45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307266" y="2819400"/>
            <a:ext cx="3412872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Search and manage data by requesting the database instead of using the application (using SQL)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cxnSpLocks/>
          </p:cNvCxnSpPr>
          <p:nvPr/>
        </p:nvCxnSpPr>
        <p:spPr>
          <a:xfrm flipH="1" flipV="1">
            <a:off x="4572000" y="4495800"/>
            <a:ext cx="1318132" cy="41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19600" y="4919246"/>
            <a:ext cx="163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Return results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02936" y="4153682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Middleware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466748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27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03493-D2D5-4625-B721-ADF090E50CCE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Embedded software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Software mainly used to control devices in electronic devices that implement specific functions</a:t>
            </a:r>
            <a:endParaRPr lang="ja-JP" altLang="en-US" sz="2800" dirty="0">
              <a:solidFill>
                <a:srgbClr val="FF0000"/>
              </a:solidFill>
              <a:ea typeface="HGPｺﾞｼｯｸE" pitchFamily="50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ja-JP" altLang="en-US" sz="2000" dirty="0"/>
          </a:p>
          <a:p>
            <a:pPr lvl="1" eaLnBrk="1" hangingPunct="1"/>
            <a:r>
              <a:rPr lang="en-US" altLang="ja-JP" sz="2400" dirty="0"/>
              <a:t>Ex: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Electrical appliances, car navigation systems, elevators, </a:t>
            </a:r>
            <a:r>
              <a:rPr lang="en-US" altLang="ja-JP" sz="2400" dirty="0" err="1">
                <a:solidFill>
                  <a:srgbClr val="0000FF"/>
                </a:solidFill>
                <a:ea typeface="HGPｺﾞｼｯｸE" pitchFamily="50" charset="-128"/>
              </a:rPr>
              <a:t>etc</a:t>
            </a:r>
            <a:endParaRPr lang="ja-JP" altLang="en-US" sz="2400" dirty="0"/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Supplied as an integral part of the hardware</a:t>
            </a:r>
            <a:endParaRPr lang="ja-JP" altLang="en-US" dirty="0"/>
          </a:p>
          <a:p>
            <a:pPr lvl="2" eaLnBrk="1" hangingPunct="1"/>
            <a:r>
              <a:rPr lang="en-US" altLang="ja-JP" sz="2000" dirty="0"/>
              <a:t>It is not easy to install a modified version</a:t>
            </a:r>
          </a:p>
          <a:p>
            <a:pPr lvl="2" eaLnBrk="1" hangingPunct="1"/>
            <a:r>
              <a:rPr lang="en-US" altLang="ja-JP" sz="2000" dirty="0"/>
              <a:t>Operating environments are diverse and high reliability is required</a:t>
            </a:r>
            <a:endParaRPr lang="ja-JP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9D39-44FE-5A42-0736-3FF9B565CBA7}"/>
              </a:ext>
            </a:extLst>
          </p:cNvPr>
          <p:cNvSpPr txBox="1"/>
          <p:nvPr/>
        </p:nvSpPr>
        <p:spPr>
          <a:xfrm>
            <a:off x="4419600" y="2667000"/>
            <a:ext cx="388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（</a:t>
            </a:r>
            <a:r>
              <a:rPr lang="en-US" altLang="ja-JP" sz="1800" dirty="0"/>
              <a:t>※It does not run on a general-purpose computer, but is built into a specific device</a:t>
            </a:r>
            <a:r>
              <a:rPr lang="ja-JP" altLang="en-US" sz="1800" dirty="0"/>
              <a:t>）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37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4AACBDC-C653-4D7F-AE47-60A75AA56BD3}" type="slidenum">
              <a:rPr lang="en-US" altLang="ja-JP"/>
              <a:pPr algn="l" rtl="0"/>
              <a:t>26</a:t>
            </a:fld>
            <a:endParaRPr lang="en-US" altLang="ja-JP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l" rtl="0" eaLnBrk="1" hangingPunct="1"/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[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Exercise 2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]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List the challenges in developing and maintaining embedded software.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Thinking about embedded software for elevator control</a:t>
            </a:r>
          </a:p>
          <a:p>
            <a:pPr algn="l" rtl="0" eaLnBrk="1" hangingPunct="1"/>
            <a:r>
              <a:rPr lang="ja-JP" altLang="en-US" dirty="0"/>
              <a:t>When developing this software, what is more difficult than general software?</a:t>
            </a:r>
          </a:p>
          <a:p>
            <a:pPr algn="l" rtl="0" eaLnBrk="1" hangingPunct="1"/>
            <a:r>
              <a:rPr lang="ja-JP" altLang="en-US" dirty="0"/>
              <a:t>Also, what about maintenance?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584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0E0625A8-4370-4D2A-B229-8B5D5A064BBF}" type="slidenum">
              <a:rPr lang="en-US" altLang="ja-JP"/>
              <a:pPr algn="l" rtl="0"/>
              <a:t>27</a:t>
            </a:fld>
            <a:endParaRPr lang="en-US" altLang="ja-JP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L</a:t>
            </a:r>
            <a:r>
              <a:rPr lang="ja-JP" altLang="en-US" dirty="0">
                <a:ea typeface="HGPｺﾞｼｯｸE" pitchFamily="50" charset="-128"/>
              </a:rPr>
              <a:t>ife cycle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L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ife cycle</a:t>
            </a:r>
            <a:r>
              <a:rPr lang="ja-JP" altLang="en-US" dirty="0"/>
              <a:t>: The Life of Software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895600" y="2886075"/>
            <a:ext cx="434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ja-JP" altLang="en-US" sz="2400" dirty="0">
                <a:ea typeface="HGPｺﾞｼｯｸE" pitchFamily="50" charset="-128"/>
              </a:rPr>
              <a:t>Requirements analysis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2895600" y="3343275"/>
            <a:ext cx="3276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E</a:t>
            </a:r>
            <a:r>
              <a:rPr lang="ja-JP" altLang="en-US" sz="2400" dirty="0">
                <a:ea typeface="HGPｺﾞｼｯｸE" pitchFamily="50" charset="-128"/>
              </a:rPr>
              <a:t>xternal design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2895600" y="3800475"/>
            <a:ext cx="304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I</a:t>
            </a:r>
            <a:r>
              <a:rPr lang="ja-JP" altLang="en-US" sz="2400" dirty="0">
                <a:ea typeface="HGPｺﾞｼｯｸE" pitchFamily="50" charset="-128"/>
              </a:rPr>
              <a:t>nternal design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2895600" y="4257675"/>
            <a:ext cx="2819400" cy="741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I</a:t>
            </a:r>
            <a:r>
              <a:rPr lang="ja-JP" altLang="en-US" sz="2400" dirty="0">
                <a:ea typeface="HGPｺﾞｼｯｸE" pitchFamily="50" charset="-128"/>
              </a:rPr>
              <a:t>mplementation</a:t>
            </a:r>
          </a:p>
          <a:p>
            <a:pPr algn="ctr" rtl="0"/>
            <a:r>
              <a:rPr lang="ja-JP" altLang="en-US" dirty="0">
                <a:ea typeface="HGPｺﾞｼｯｸE" pitchFamily="50" charset="-128"/>
              </a:rPr>
              <a:t>(</a:t>
            </a:r>
            <a:r>
              <a:rPr lang="en-US" altLang="ja-JP" dirty="0">
                <a:ea typeface="HGPｺﾞｼｯｸE" pitchFamily="50" charset="-128"/>
              </a:rPr>
              <a:t>P</a:t>
            </a:r>
            <a:r>
              <a:rPr lang="ja-JP" altLang="en-US" dirty="0">
                <a:ea typeface="HGPｺﾞｼｯｸE" pitchFamily="50" charset="-128"/>
              </a:rPr>
              <a:t>rogramming)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2895600" y="501015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T</a:t>
            </a:r>
            <a:r>
              <a:rPr lang="ja-JP" altLang="en-US" sz="2400" dirty="0">
                <a:ea typeface="HGPｺﾞｼｯｸE" pitchFamily="50" charset="-128"/>
              </a:rPr>
              <a:t>est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304800" y="2352675"/>
            <a:ext cx="2286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D</a:t>
            </a:r>
            <a:r>
              <a:rPr lang="ja-JP" altLang="en-US" sz="2400" dirty="0">
                <a:ea typeface="HGPｺﾞｼｯｸE" pitchFamily="50" charset="-128"/>
              </a:rPr>
              <a:t>evelopment plan</a:t>
            </a:r>
          </a:p>
        </p:txBody>
      </p:sp>
      <p:sp>
        <p:nvSpPr>
          <p:cNvPr id="35852" name="AutoShape 10"/>
          <p:cNvSpPr>
            <a:spLocks noChangeArrowheads="1"/>
          </p:cNvSpPr>
          <p:nvPr/>
        </p:nvSpPr>
        <p:spPr bwMode="auto">
          <a:xfrm flipV="1">
            <a:off x="2209800" y="2886075"/>
            <a:ext cx="609600" cy="381000"/>
          </a:xfrm>
          <a:custGeom>
            <a:avLst/>
            <a:gdLst>
              <a:gd name="T0" fmla="*/ 426889 w 21600"/>
              <a:gd name="T1" fmla="*/ 0 h 21600"/>
              <a:gd name="T2" fmla="*/ 426889 w 21600"/>
              <a:gd name="T3" fmla="*/ 214454 h 21600"/>
              <a:gd name="T4" fmla="*/ 91355 w 21600"/>
              <a:gd name="T5" fmla="*/ 381000 h 21600"/>
              <a:gd name="T6" fmla="*/ 609600 w 21600"/>
              <a:gd name="T7" fmla="*/ 10722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667000" y="5629275"/>
            <a:ext cx="4114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ja-JP" altLang="en-US" sz="2400" dirty="0">
                <a:ea typeface="HGPｺﾞｼｯｸE" pitchFamily="50" charset="-128"/>
              </a:rPr>
              <a:t>Operation/</a:t>
            </a:r>
            <a:r>
              <a:rPr lang="en-US" altLang="ja-JP" sz="2400" dirty="0">
                <a:ea typeface="HGPｺﾞｼｯｸE" pitchFamily="50" charset="-128"/>
              </a:rPr>
              <a:t>M</a:t>
            </a:r>
            <a:r>
              <a:rPr lang="ja-JP" altLang="en-US" sz="2400" dirty="0">
                <a:ea typeface="HGPｺﾞｼｯｸE" pitchFamily="50" charset="-128"/>
              </a:rPr>
              <a:t>aintenance</a:t>
            </a:r>
          </a:p>
        </p:txBody>
      </p:sp>
      <p:sp>
        <p:nvSpPr>
          <p:cNvPr id="35854" name="AutoShape 12"/>
          <p:cNvSpPr>
            <a:spLocks noChangeArrowheads="1"/>
          </p:cNvSpPr>
          <p:nvPr/>
        </p:nvSpPr>
        <p:spPr bwMode="auto">
          <a:xfrm rot="5400000">
            <a:off x="5010150" y="4972050"/>
            <a:ext cx="457200" cy="723900"/>
          </a:xfrm>
          <a:custGeom>
            <a:avLst/>
            <a:gdLst>
              <a:gd name="T0" fmla="*/ 320167 w 21600"/>
              <a:gd name="T1" fmla="*/ 0 h 21600"/>
              <a:gd name="T2" fmla="*/ 320167 w 21600"/>
              <a:gd name="T3" fmla="*/ 407462 h 21600"/>
              <a:gd name="T4" fmla="*/ 68516 w 21600"/>
              <a:gd name="T5" fmla="*/ 723900 h 21600"/>
              <a:gd name="T6" fmla="*/ 457200 w 21600"/>
              <a:gd name="T7" fmla="*/ 20373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35855" name="Text Box 13"/>
          <p:cNvSpPr txBox="1">
            <a:spLocks noChangeArrowheads="1"/>
          </p:cNvSpPr>
          <p:nvPr/>
        </p:nvSpPr>
        <p:spPr bwMode="auto">
          <a:xfrm>
            <a:off x="3194050" y="2438400"/>
            <a:ext cx="2511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/>
              <a:t>(</a:t>
            </a:r>
            <a:r>
              <a:rPr lang="en-US" altLang="ja-JP" sz="2400" dirty="0"/>
              <a:t>D</a:t>
            </a:r>
            <a:r>
              <a:rPr lang="ja-JP" altLang="en-US" sz="2400" dirty="0"/>
              <a:t>evelopment)</a:t>
            </a:r>
          </a:p>
        </p:txBody>
      </p:sp>
      <p:sp>
        <p:nvSpPr>
          <p:cNvPr id="35856" name="Text Box 14"/>
          <p:cNvSpPr txBox="1">
            <a:spLocks noChangeArrowheads="1"/>
          </p:cNvSpPr>
          <p:nvPr/>
        </p:nvSpPr>
        <p:spPr bwMode="auto">
          <a:xfrm>
            <a:off x="7391400" y="5638800"/>
            <a:ext cx="1371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sz="2400" dirty="0">
                <a:ea typeface="HGPｺﾞｼｯｸE" pitchFamily="50" charset="-128"/>
              </a:rPr>
              <a:t>Discard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35857" name="Line 15"/>
          <p:cNvSpPr>
            <a:spLocks noChangeShapeType="1"/>
          </p:cNvSpPr>
          <p:nvPr/>
        </p:nvSpPr>
        <p:spPr bwMode="auto">
          <a:xfrm>
            <a:off x="6781800" y="5867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5858" name="AutoShape 16"/>
          <p:cNvSpPr>
            <a:spLocks noChangeArrowheads="1"/>
          </p:cNvSpPr>
          <p:nvPr/>
        </p:nvSpPr>
        <p:spPr bwMode="auto">
          <a:xfrm>
            <a:off x="6096000" y="4592637"/>
            <a:ext cx="2057400" cy="741363"/>
          </a:xfrm>
          <a:prstGeom prst="wedgeRoundRectCallout">
            <a:avLst>
              <a:gd name="adj1" fmla="val -50366"/>
              <a:gd name="adj2" fmla="val 705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en-US" altLang="ja-JP" sz="2000" dirty="0"/>
              <a:t>This is usually the longest</a:t>
            </a:r>
            <a:endParaRPr lang="ja-JP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68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E5243-3044-42E7-A709-644A5D44A314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Software Crisis</a:t>
            </a:r>
            <a:endParaRPr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A sense of crisis proposed in 1968</a:t>
            </a:r>
            <a:endParaRPr lang="ja-JP" altLang="en-US" dirty="0"/>
          </a:p>
          <a:p>
            <a:pPr eaLnBrk="1" hangingPunct="1"/>
            <a:endParaRPr lang="ja-JP" altLang="en-US" dirty="0"/>
          </a:p>
          <a:p>
            <a:pPr eaLnBrk="1" hangingPunct="1"/>
            <a:endParaRPr lang="ja-JP" altLang="en-US" dirty="0"/>
          </a:p>
          <a:p>
            <a:pPr lvl="1" eaLnBrk="1" hangingPunct="1"/>
            <a:r>
              <a:rPr lang="en-US" altLang="ja-JP" dirty="0"/>
              <a:t>Software development is slow and hinders computer progress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</a:p>
          <a:p>
            <a:pPr lvl="1" eaLnBrk="1" hangingPunct="1"/>
            <a:r>
              <a:rPr lang="en-US" altLang="ja-JP" dirty="0"/>
              <a:t>Enlargement </a:t>
            </a:r>
            <a:r>
              <a:rPr lang="ja-JP" altLang="en-US" dirty="0"/>
              <a:t>→　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Frequent bugs → Developing into social problems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Increased development costs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890588" y="2362200"/>
            <a:ext cx="7361237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000" dirty="0">
                <a:ea typeface="HGPｺﾞｼｯｸE" pitchFamily="50" charset="-128"/>
              </a:rPr>
              <a:t>Software development cannot keep up with needs, hindering the development of computer systems.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382569" y="5634335"/>
            <a:ext cx="6378862" cy="46166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/>
              <a:t>In short, the software is the bottleneck!</a:t>
            </a:r>
            <a:endParaRPr lang="ja-JP" alt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78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001D00-42F8-424C-BED7-06FDBF2BC1BD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(1) Obstructing the progress of computers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The trend was to let computers do many things (at the time)</a:t>
            </a:r>
            <a:endParaRPr lang="ja-JP" altLang="en-US" dirty="0"/>
          </a:p>
          <a:p>
            <a:pPr eaLnBrk="1" hangingPunct="1"/>
            <a:endParaRPr lang="ja-JP" altLang="en-US" dirty="0"/>
          </a:p>
          <a:p>
            <a:pPr eaLnBrk="1" hangingPunct="1"/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Let's cheaply mass-produce general-purpose hardware and let software handle the details</a:t>
            </a:r>
            <a:endParaRPr lang="ja-JP" altLang="en-US" sz="2400" dirty="0"/>
          </a:p>
          <a:p>
            <a:pPr eaLnBrk="1" hangingPunct="1"/>
            <a:endParaRPr lang="ja-JP" altLang="en-US" dirty="0"/>
          </a:p>
          <a:p>
            <a:pPr lvl="1" eaLnBrk="1" hangingPunct="1"/>
            <a:r>
              <a:rPr lang="en-US" altLang="ja-JP" dirty="0"/>
              <a:t>Development is not in time!</a:t>
            </a:r>
          </a:p>
          <a:p>
            <a:pPr lvl="1" eaLnBrk="1" hangingPunct="1"/>
            <a:r>
              <a:rPr lang="en-US" altLang="ja-JP" dirty="0"/>
              <a:t>Not enough engineers!</a:t>
            </a:r>
            <a:endParaRPr lang="ja-JP" altLang="en-US" dirty="0"/>
          </a:p>
        </p:txBody>
      </p:sp>
      <p:sp>
        <p:nvSpPr>
          <p:cNvPr id="37894" name="AutoShape 4"/>
          <p:cNvSpPr>
            <a:spLocks noChangeArrowheads="1"/>
          </p:cNvSpPr>
          <p:nvPr/>
        </p:nvSpPr>
        <p:spPr bwMode="auto">
          <a:xfrm>
            <a:off x="3124200" y="2819400"/>
            <a:ext cx="1066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66800" y="4175125"/>
            <a:ext cx="7239000" cy="4889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600" dirty="0"/>
              <a:t>But software is basically "handmade"</a:t>
            </a:r>
            <a:endParaRPr lang="ja-JP" altLang="en-US" sz="2600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12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6AAE7-788B-42B7-B375-A22A3FF024FF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Software Engineering</a:t>
            </a:r>
            <a:endParaRPr lang="ja-JP" altLang="en-US" sz="3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805862" cy="4267200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Academic field for efficiently developing high-quality software</a:t>
            </a:r>
          </a:p>
          <a:p>
            <a:pPr lvl="1" eaLnBrk="1" hangingPunct="1"/>
            <a:r>
              <a:rPr lang="en-US" altLang="ja-JP" dirty="0"/>
              <a:t>It's not a way of thinking that ‘if only a few people try their best, something will happen.’</a:t>
            </a:r>
          </a:p>
          <a:p>
            <a:pPr lvl="1" eaLnBrk="1" hangingPunct="1"/>
            <a:endParaRPr lang="en-US" altLang="ja-JP" dirty="0"/>
          </a:p>
          <a:p>
            <a:pPr lvl="1" eaLnBrk="1" hangingPunct="1"/>
            <a:r>
              <a:rPr lang="en-US" altLang="ja-JP" dirty="0"/>
              <a:t>Academic field to make development work</a:t>
            </a:r>
            <a:endParaRPr lang="ja-JP" alt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" y="4620161"/>
            <a:ext cx="4191000" cy="132343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Theory and technology for efficient and high-quality requirements analysis, design, programming, testing, etc.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92550" y="3576935"/>
            <a:ext cx="4946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200" dirty="0">
                <a:ea typeface="HGPｺﾞｼｯｸE" pitchFamily="50" charset="-128"/>
              </a:rPr>
              <a:t>*So-called super programmers are in a special category, but such people are rare.</a:t>
            </a:r>
            <a:endParaRPr lang="ja-JP" altLang="en-US" sz="1200" dirty="0">
              <a:ea typeface="HGPｺﾞｼｯｸE" pitchFamily="50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1600" y="4620161"/>
            <a:ext cx="3852862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Theory and techniques for successfully managing development activities (development management)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36503" y="4825425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+</a:t>
            </a:r>
            <a:endParaRPr kumimoji="1" lang="ja-JP" altLang="en-US" sz="32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/>
      <p:bldP spid="9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89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2683DF-DF2E-43DE-A05D-9634F36C76B4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(2) Fear of development into social problems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eaLnBrk="1" hangingPunct="1"/>
            <a:r>
              <a:rPr lang="en-US" altLang="ja-JP" dirty="0"/>
              <a:t>As needs for systems increase, software becomes larger and more complex.</a:t>
            </a:r>
            <a:endParaRPr lang="ja-JP" altLang="en-US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The risk of human error (so-called bugs) also increases.</a:t>
            </a:r>
            <a:endParaRPr lang="ja-JP" altLang="en-US" dirty="0"/>
          </a:p>
          <a:p>
            <a:pPr marL="0" indent="0" eaLnBrk="1" hangingPunct="1">
              <a:buNone/>
            </a:pPr>
            <a:endParaRPr lang="ja-JP" altLang="en-US" dirty="0"/>
          </a:p>
          <a:p>
            <a:pPr eaLnBrk="1" hangingPunct="1"/>
            <a:endParaRPr lang="ja-JP" alt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Possibility of affecting electricity, gas, water, transportation, finance, etc.</a:t>
            </a:r>
            <a:endParaRPr lang="ja-JP" altLang="en-US" sz="2400" dirty="0"/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3429000" y="2743200"/>
            <a:ext cx="7620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952500" y="4419600"/>
            <a:ext cx="7239000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2000" dirty="0"/>
              <a:t>Depending on the system and the type of bug, it may cause serious damage to social life.</a:t>
            </a:r>
            <a:endParaRPr lang="ja-JP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399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1059B3-C28A-472A-8CD7-B5AC8CC5D998}" type="slidenum">
              <a:rPr lang="en-US" altLang="ja-JP"/>
              <a:pPr/>
              <a:t>31</a:t>
            </a:fld>
            <a:endParaRPr lang="en-US" altLang="ja-JP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(3) Increase in costs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eaLnBrk="1" hangingPunct="1"/>
            <a:r>
              <a:rPr lang="en-US" altLang="ja-JP" dirty="0"/>
              <a:t>Software development and maintenance costs are increasing</a:t>
            </a:r>
            <a:endParaRPr lang="ja-JP" altLang="en-US" dirty="0"/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1524000" y="58547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 flipV="1">
            <a:off x="1524000" y="33401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7680325" y="5622925"/>
            <a:ext cx="979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ea typeface="HGPｺﾞｼｯｸE" pitchFamily="50" charset="-128"/>
              </a:rPr>
              <a:t>Period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609600" y="3340100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ea typeface="HGPｺﾞｼｯｸE" pitchFamily="50" charset="-128"/>
              </a:rPr>
              <a:t>Cost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39946" name="Freeform 8"/>
          <p:cNvSpPr>
            <a:spLocks/>
          </p:cNvSpPr>
          <p:nvPr/>
        </p:nvSpPr>
        <p:spPr bwMode="auto">
          <a:xfrm>
            <a:off x="1828800" y="3492500"/>
            <a:ext cx="5295900" cy="2273300"/>
          </a:xfrm>
          <a:custGeom>
            <a:avLst/>
            <a:gdLst>
              <a:gd name="T0" fmla="*/ 0 w 3336"/>
              <a:gd name="T1" fmla="*/ 0 h 1432"/>
              <a:gd name="T2" fmla="*/ 1768 w 3336"/>
              <a:gd name="T3" fmla="*/ 1208 h 1432"/>
              <a:gd name="T4" fmla="*/ 3336 w 3336"/>
              <a:gd name="T5" fmla="*/ 1400 h 1432"/>
              <a:gd name="T6" fmla="*/ 0 60000 65536"/>
              <a:gd name="T7" fmla="*/ 0 60000 65536"/>
              <a:gd name="T8" fmla="*/ 0 60000 65536"/>
              <a:gd name="T9" fmla="*/ 0 w 3336"/>
              <a:gd name="T10" fmla="*/ 0 h 1432"/>
              <a:gd name="T11" fmla="*/ 3336 w 3336"/>
              <a:gd name="T12" fmla="*/ 1432 h 1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6" h="1432">
                <a:moveTo>
                  <a:pt x="0" y="0"/>
                </a:moveTo>
                <a:cubicBezTo>
                  <a:pt x="168" y="288"/>
                  <a:pt x="1216" y="984"/>
                  <a:pt x="1768" y="1208"/>
                </a:cubicBezTo>
                <a:cubicBezTo>
                  <a:pt x="2320" y="1432"/>
                  <a:pt x="2896" y="1408"/>
                  <a:pt x="3336" y="140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947" name="Freeform 9"/>
          <p:cNvSpPr>
            <a:spLocks/>
          </p:cNvSpPr>
          <p:nvPr/>
        </p:nvSpPr>
        <p:spPr bwMode="auto">
          <a:xfrm>
            <a:off x="1905000" y="3797300"/>
            <a:ext cx="5232400" cy="1447800"/>
          </a:xfrm>
          <a:custGeom>
            <a:avLst/>
            <a:gdLst>
              <a:gd name="T0" fmla="*/ 0 w 3296"/>
              <a:gd name="T1" fmla="*/ 1232 h 1232"/>
              <a:gd name="T2" fmla="*/ 1960 w 3296"/>
              <a:gd name="T3" fmla="*/ 984 h 1232"/>
              <a:gd name="T4" fmla="*/ 3296 w 3296"/>
              <a:gd name="T5" fmla="*/ 0 h 1232"/>
              <a:gd name="T6" fmla="*/ 0 60000 65536"/>
              <a:gd name="T7" fmla="*/ 0 60000 65536"/>
              <a:gd name="T8" fmla="*/ 0 60000 65536"/>
              <a:gd name="T9" fmla="*/ 0 w 3296"/>
              <a:gd name="T10" fmla="*/ 0 h 1232"/>
              <a:gd name="T11" fmla="*/ 3296 w 3296"/>
              <a:gd name="T12" fmla="*/ 1232 h 1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6" h="1232">
                <a:moveTo>
                  <a:pt x="0" y="1232"/>
                </a:moveTo>
                <a:cubicBezTo>
                  <a:pt x="327" y="1191"/>
                  <a:pt x="1411" y="1189"/>
                  <a:pt x="1960" y="984"/>
                </a:cubicBezTo>
                <a:cubicBezTo>
                  <a:pt x="2496" y="760"/>
                  <a:pt x="3018" y="205"/>
                  <a:pt x="329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948" name="AutoShape 10"/>
          <p:cNvSpPr>
            <a:spLocks noChangeArrowheads="1"/>
          </p:cNvSpPr>
          <p:nvPr/>
        </p:nvSpPr>
        <p:spPr bwMode="auto">
          <a:xfrm>
            <a:off x="2438400" y="2806700"/>
            <a:ext cx="22098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dirty="0">
                <a:ea typeface="HGPｺﾞｼｯｸE" pitchFamily="50" charset="-128"/>
              </a:rPr>
              <a:t>[Hardware] Benefits of technological advancement and mass production</a:t>
            </a:r>
            <a:endParaRPr lang="ja-JP" altLang="en-US" sz="1400" dirty="0">
              <a:ea typeface="HGPｺﾞｼｯｸE" pitchFamily="50" charset="-128"/>
            </a:endParaRPr>
          </a:p>
        </p:txBody>
      </p:sp>
      <p:sp>
        <p:nvSpPr>
          <p:cNvPr id="39949" name="AutoShape 11"/>
          <p:cNvSpPr>
            <a:spLocks noChangeArrowheads="1"/>
          </p:cNvSpPr>
          <p:nvPr/>
        </p:nvSpPr>
        <p:spPr bwMode="auto">
          <a:xfrm>
            <a:off x="5638800" y="2590806"/>
            <a:ext cx="2438400" cy="1130294"/>
          </a:xfrm>
          <a:prstGeom prst="wedgeRoundRectCallout">
            <a:avLst>
              <a:gd name="adj1" fmla="val -6315"/>
              <a:gd name="adj2" fmla="val 6849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dirty="0">
                <a:ea typeface="HGPｺﾞｼｯｸE" pitchFamily="50" charset="-128"/>
              </a:rPr>
              <a:t>[Software] Manual handling will continue to increase as demands and scale increase</a:t>
            </a:r>
            <a:endParaRPr lang="ja-JP" altLang="en-US" sz="1400" dirty="0"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09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2D8E6-2E37-436B-AD5B-00C06B8DA313}" type="slidenum">
              <a:rPr lang="en-US" altLang="ja-JP"/>
              <a:pPr/>
              <a:t>32</a:t>
            </a:fld>
            <a:endParaRPr lang="en-US" altLang="ja-JP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Birth of “Software Engineering”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05862" cy="4267200"/>
          </a:xfrm>
        </p:spPr>
        <p:txBody>
          <a:bodyPr/>
          <a:lstStyle/>
          <a:p>
            <a:pPr eaLnBrk="1" hangingPunct="1"/>
            <a:r>
              <a:rPr lang="en-US" altLang="ja-JP" sz="2800" dirty="0"/>
              <a:t>Measures are needed to solve such problems</a:t>
            </a:r>
            <a:endParaRPr lang="ja-JP" altLang="en-US" sz="2800" dirty="0"/>
          </a:p>
          <a:p>
            <a:pPr eaLnBrk="1" hangingPunct="1"/>
            <a:endParaRPr lang="ja-JP" altLang="en-US" dirty="0"/>
          </a:p>
          <a:p>
            <a:pPr eaLnBrk="1" hangingPunct="1"/>
            <a:endParaRPr lang="en-US" altLang="ja-JP" dirty="0"/>
          </a:p>
          <a:p>
            <a:pPr eaLnBrk="1" hangingPunct="1"/>
            <a:endParaRPr lang="ja-JP" altLang="en-US" dirty="0"/>
          </a:p>
          <a:p>
            <a:pPr eaLnBrk="1" hangingPunct="1"/>
            <a:endParaRPr lang="en-US" altLang="ja-JP" sz="2800" u="sng" dirty="0">
              <a:solidFill>
                <a:srgbClr val="FF0000"/>
              </a:solidFill>
              <a:ea typeface="HGPｺﾞｼｯｸE" pitchFamily="50" charset="-128"/>
            </a:endParaRPr>
          </a:p>
          <a:p>
            <a:pPr eaLnBrk="1" hangingPunct="1"/>
            <a:r>
              <a:rPr lang="en-US" altLang="ja-JP" sz="2400" u="sng" dirty="0">
                <a:solidFill>
                  <a:srgbClr val="FF0000"/>
                </a:solidFill>
                <a:ea typeface="HGPｺﾞｼｯｸE" pitchFamily="50" charset="-128"/>
              </a:rPr>
              <a:t>Establish theories and techniques related to software development</a:t>
            </a:r>
            <a:r>
              <a:rPr lang="ja-JP" altLang="en-US" sz="2400" dirty="0"/>
              <a:t>，</a:t>
            </a:r>
            <a:r>
              <a:rPr lang="en-US" altLang="ja-JP" sz="2400" dirty="0"/>
              <a:t>systemize them as "engineering" (the science of manufacturing) to achieve </a:t>
            </a:r>
            <a:r>
              <a:rPr lang="en-US" altLang="ja-JP" sz="2400" u="sng" dirty="0">
                <a:solidFill>
                  <a:srgbClr val="0000FF"/>
                </a:solidFill>
                <a:ea typeface="HGPｺﾞｼｯｸE" pitchFamily="50" charset="-128"/>
              </a:rPr>
              <a:t>high productivity and high quality!</a:t>
            </a:r>
            <a:endParaRPr lang="ja-JP" altLang="en-US" sz="2400" u="sng" dirty="0">
              <a:solidFill>
                <a:srgbClr val="0000FF"/>
              </a:solidFill>
              <a:ea typeface="HGPｺﾞｼｯｸE" pitchFamily="50" charset="-128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732505" y="2359005"/>
            <a:ext cx="8030495" cy="1200329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ea typeface="HGPｺﾞｼｯｸE" pitchFamily="50" charset="-128"/>
              </a:rPr>
              <a:t>Researching theories and techniques for efficiently developing high-quality software </a:t>
            </a:r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(until then, it was more like "craftsmanship")</a:t>
            </a:r>
            <a:endParaRPr lang="ja-JP" altLang="en-US" sz="2400" dirty="0">
              <a:ea typeface="HGPｺﾞｼｯｸE" pitchFamily="50" charset="-128"/>
            </a:endParaRPr>
          </a:p>
        </p:txBody>
      </p:sp>
      <p:sp>
        <p:nvSpPr>
          <p:cNvPr id="40967" name="AutoShape 5"/>
          <p:cNvSpPr>
            <a:spLocks noChangeArrowheads="1"/>
          </p:cNvSpPr>
          <p:nvPr/>
        </p:nvSpPr>
        <p:spPr bwMode="auto">
          <a:xfrm>
            <a:off x="3594024" y="3657600"/>
            <a:ext cx="10668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430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BF414F6-43C4-4DF2-8A51-8123011C8FA9}" type="slidenum">
              <a:rPr lang="en-US" altLang="ja-JP"/>
              <a:pPr algn="l" rtl="0"/>
              <a:t>33</a:t>
            </a:fld>
            <a:endParaRPr lang="en-US" altLang="ja-JP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Current/Future </a:t>
            </a:r>
            <a:r>
              <a:rPr lang="en-US" altLang="ja-JP" dirty="0">
                <a:ea typeface="HGPｺﾞｼｯｸE" pitchFamily="50" charset="-128"/>
              </a:rPr>
              <a:t>Challenge</a:t>
            </a:r>
            <a:r>
              <a:rPr lang="ja-JP" altLang="en-US" dirty="0">
                <a:ea typeface="HGPｺﾞｼｯｸE" pitchFamily="50" charset="-128"/>
              </a:rPr>
              <a:t>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The software industry has developed through various research and technological innovations, but difficult issues still remain.</a:t>
            </a:r>
          </a:p>
          <a:p>
            <a:pPr lvl="1" algn="l" rtl="0" eaLnBrk="1" hangingPunct="1"/>
            <a:r>
              <a:rPr lang="en-US" altLang="ja-JP" sz="3000" u="sng" dirty="0">
                <a:solidFill>
                  <a:srgbClr val="FF0000"/>
                </a:solidFill>
                <a:ea typeface="HGPｺﾞｼｯｸE" pitchFamily="50" charset="-128"/>
              </a:rPr>
              <a:t>Difficulty in Requirements Analysis</a:t>
            </a:r>
          </a:p>
          <a:p>
            <a:pPr lvl="1" algn="l" rtl="0" eaLnBrk="1" hangingPunct="1"/>
            <a:r>
              <a:rPr lang="en-US" altLang="ja-JP" sz="3000" u="sng" dirty="0">
                <a:solidFill>
                  <a:srgbClr val="FF0000"/>
                </a:solidFill>
                <a:ea typeface="HGPｺﾞｼｯｸE" pitchFamily="50" charset="-128"/>
              </a:rPr>
              <a:t>Difficulty in Reusing</a:t>
            </a:r>
          </a:p>
          <a:p>
            <a:pPr lvl="1" algn="l" rtl="0" eaLnBrk="1" hangingPunct="1"/>
            <a:r>
              <a:rPr lang="en-US" altLang="ja-JP" sz="3000" u="sng" dirty="0">
                <a:solidFill>
                  <a:srgbClr val="FF0000"/>
                </a:solidFill>
                <a:ea typeface="HGPｺﾞｼｯｸE" pitchFamily="50" charset="-128"/>
              </a:rPr>
              <a:t>Difficulty in Project Management</a:t>
            </a:r>
          </a:p>
          <a:p>
            <a:pPr lvl="1" algn="l" rtl="0" eaLnBrk="1" hangingPunct="1"/>
            <a:r>
              <a:rPr lang="en-US" altLang="ja-JP" sz="3000" u="sng" dirty="0">
                <a:solidFill>
                  <a:srgbClr val="FF0000"/>
                </a:solidFill>
                <a:ea typeface="HGPｺﾞｼｯｸE" pitchFamily="50" charset="-128"/>
              </a:rPr>
              <a:t>Difficulty in Estimating</a:t>
            </a:r>
            <a:endParaRPr lang="ja-JP" altLang="en-US" sz="3000" dirty="0"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403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FBDE6-6720-4150-80EB-5F2A393A40DD}" type="slidenum">
              <a:rPr lang="en-US" altLang="ja-JP"/>
              <a:pPr/>
              <a:t>34</a:t>
            </a:fld>
            <a:endParaRPr lang="en-US" altLang="ja-JP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569326" cy="1216025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Difficulty in requirements analysis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958262" cy="4267200"/>
          </a:xfrm>
        </p:spPr>
        <p:txBody>
          <a:bodyPr/>
          <a:lstStyle/>
          <a:p>
            <a:pPr eaLnBrk="1" hangingPunct="1"/>
            <a:r>
              <a:rPr lang="en-US" altLang="ja-JP" dirty="0"/>
              <a:t>Analyze customer requirements</a:t>
            </a:r>
            <a:r>
              <a:rPr lang="ja-JP" altLang="en-US" dirty="0"/>
              <a:t>，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Correctly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Without ambiguity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Appropriate as a system for development purposes</a:t>
            </a:r>
            <a:endParaRPr lang="ja-JP" altLang="en-US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endParaRPr lang="en-US" altLang="ja-JP" dirty="0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838201" y="4343400"/>
            <a:ext cx="3962400" cy="73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If the customer is a software amateur, he or she will make unexpectedly unreasonable demands.</a:t>
            </a:r>
            <a:endParaRPr lang="ja-JP" altLang="en-US" sz="14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5214938" y="4343400"/>
            <a:ext cx="3810000" cy="73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Confusion arises because different fields (called domains) have different cultures and languages.</a:t>
            </a:r>
            <a:endParaRPr lang="ja-JP" altLang="en-US" sz="1400" dirty="0"/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914400" y="5181600"/>
            <a:ext cx="3810000" cy="838200"/>
          </a:xfrm>
          <a:prstGeom prst="cloudCallout">
            <a:avLst>
              <a:gd name="adj1" fmla="val -30958"/>
              <a:gd name="adj2" fmla="val -64583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 dirty="0">
                <a:ea typeface="HGPｺﾞｼｯｸE" pitchFamily="50" charset="-128"/>
              </a:rPr>
              <a:t>Stories like "I can't do that"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5029200" y="5181600"/>
            <a:ext cx="4038600" cy="1216024"/>
          </a:xfrm>
          <a:prstGeom prst="cloudCallout">
            <a:avLst>
              <a:gd name="adj1" fmla="val -28244"/>
              <a:gd name="adj2" fmla="val -61594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 sz="1400" dirty="0">
                <a:ea typeface="HGPｺﾞｼｯｸE" pitchFamily="50" charset="-128"/>
              </a:rPr>
              <a:t>There is also a story that ‘Even if it is obvious to the other person, we do not know it.’</a:t>
            </a:r>
            <a:endParaRPr lang="ja-JP" altLang="en-US" sz="1400" dirty="0">
              <a:ea typeface="HGPｺﾞｼｯｸE" pitchFamily="50" charset="-128"/>
            </a:endParaRPr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4953000" y="2286000"/>
            <a:ext cx="3810000" cy="990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 dirty="0">
                <a:ea typeface="HGPｺﾞｼｯｸE" pitchFamily="50" charset="-128"/>
              </a:rPr>
              <a:t>This is the first step,</a:t>
            </a:r>
          </a:p>
          <a:p>
            <a:pPr algn="ctr"/>
            <a:r>
              <a:rPr lang="en-US" altLang="ja-JP" sz="1600" dirty="0">
                <a:ea typeface="HGPｺﾞｼｯｸE" pitchFamily="50" charset="-128"/>
              </a:rPr>
              <a:t>but it is difficult because</a:t>
            </a:r>
          </a:p>
          <a:p>
            <a:pPr algn="ctr"/>
            <a:r>
              <a:rPr lang="en-US" altLang="ja-JP" sz="1600" dirty="0">
                <a:ea typeface="HGPｺﾞｼｯｸE" pitchFamily="50" charset="-128"/>
              </a:rPr>
              <a:t>it is the closest to humans.</a:t>
            </a:r>
            <a:endParaRPr lang="ja-JP" altLang="en-US" sz="1600" dirty="0">
              <a:ea typeface="HGPｺﾞｼｯｸE" pitchFamily="50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36DB6-97B5-2983-A2C2-00577EF4BE86}"/>
              </a:ext>
            </a:extLst>
          </p:cNvPr>
          <p:cNvSpPr txBox="1"/>
          <p:nvPr/>
        </p:nvSpPr>
        <p:spPr>
          <a:xfrm>
            <a:off x="3124200" y="3790890"/>
            <a:ext cx="586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000" dirty="0"/>
              <a:t>It must be written as a specific specification.</a:t>
            </a:r>
            <a:endParaRPr lang="ja-JP" alt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50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28F8-A7F9-45B9-882B-1B47B44F6847}" type="slidenum">
              <a:rPr lang="en-US" altLang="ja-JP"/>
              <a:pPr/>
              <a:t>35</a:t>
            </a:fld>
            <a:endParaRPr lang="en-US" altLang="ja-JP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Difficulty in reusing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/>
              <a:t>Source code reuse</a:t>
            </a:r>
            <a:endParaRPr lang="ja-JP" altLang="en-US" sz="2800" dirty="0"/>
          </a:p>
          <a:p>
            <a:pPr lvl="1" eaLnBrk="1" hangingPunct="1"/>
            <a:r>
              <a:rPr lang="en-US" altLang="ja-JP" sz="2200" dirty="0"/>
              <a:t>Although it is relatively easy to practice, simple copying and pasting can also cause bugs → </a:t>
            </a:r>
            <a:r>
              <a:rPr lang="en-US" altLang="ja-JP" sz="2200" dirty="0">
                <a:solidFill>
                  <a:srgbClr val="FF0000"/>
                </a:solidFill>
              </a:rPr>
              <a:t>Code cloning</a:t>
            </a:r>
            <a:endParaRPr lang="ja-JP" altLang="en-US" sz="2200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Which code should I use?</a:t>
            </a:r>
            <a:endParaRPr lang="ja-JP" altLang="en-US" sz="2400" dirty="0">
              <a:solidFill>
                <a:srgbClr val="FF0000"/>
              </a:solidFill>
              <a:ea typeface="HGPｺﾞｼｯｸE" pitchFamily="50" charset="-128"/>
            </a:endParaRPr>
          </a:p>
          <a:p>
            <a:pPr eaLnBrk="1" hangingPunct="1"/>
            <a:r>
              <a:rPr lang="en-US" altLang="ja-JP" sz="2800" dirty="0"/>
              <a:t>Design and architecture reuse</a:t>
            </a:r>
            <a:endParaRPr lang="ja-JP" altLang="en-US" sz="2800" dirty="0"/>
          </a:p>
          <a:p>
            <a:pPr lvl="1" eaLnBrk="1" hangingPunct="1"/>
            <a:r>
              <a:rPr lang="en-US" altLang="ja-JP" sz="2200" dirty="0"/>
              <a:t>This is reusing knowledge and know-how at a more abstract level than code, and the hurdles are quite high.</a:t>
            </a:r>
            <a:endParaRPr lang="ja-JP" altLang="en-US" sz="2200" dirty="0"/>
          </a:p>
          <a:p>
            <a:pPr lvl="1" eaLnBrk="1" hangingPunct="1"/>
            <a:r>
              <a:rPr lang="en-US" altLang="ja-JP" sz="2200" dirty="0">
                <a:solidFill>
                  <a:srgbClr val="0000FF"/>
                </a:solidFill>
                <a:ea typeface="HGPｺﾞｼｯｸE" pitchFamily="50" charset="-128"/>
              </a:rPr>
              <a:t>Knowledge of design patterns and frameworks required</a:t>
            </a:r>
            <a:endParaRPr lang="ja-JP" altLang="en-US" sz="2200" dirty="0"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60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14054-6388-4035-9BF6-554CC4D77F6B}" type="slidenum">
              <a:rPr lang="en-US" altLang="ja-JP"/>
              <a:pPr/>
              <a:t>36</a:t>
            </a:fld>
            <a:endParaRPr lang="en-US" altLang="ja-JP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4" y="304800"/>
            <a:ext cx="8264525" cy="1216025"/>
          </a:xfrm>
        </p:spPr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Difficulty in project management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In development project management</a:t>
            </a:r>
            <a:endParaRPr lang="ja-JP" altLang="en-US" dirty="0"/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Progress management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Quality management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Staffing, communication management</a:t>
            </a:r>
          </a:p>
          <a:p>
            <a:pPr marL="471487" lvl="1" indent="0" eaLnBrk="1" hangingPunct="1">
              <a:buNone/>
            </a:pPr>
            <a:r>
              <a:rPr lang="en-US" altLang="ja-JP" dirty="0"/>
              <a:t>Items such as these are issues for project managers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4710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0BA3-9D6C-4562-B5C0-686E39D903A3}" type="slidenum">
              <a:rPr lang="en-US" altLang="ja-JP"/>
              <a:pPr/>
              <a:t>37</a:t>
            </a:fld>
            <a:endParaRPr lang="en-US" altLang="ja-JP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Difficulty in estimating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In reality, there is still a large degree of individuality</a:t>
            </a:r>
          </a:p>
          <a:p>
            <a:pPr eaLnBrk="1" hangingPunct="1"/>
            <a:r>
              <a:rPr lang="en-US" altLang="ja-JP" sz="2400" dirty="0"/>
              <a:t>In other words, it largely depends on the experience and abilities of individual engineers.</a:t>
            </a:r>
          </a:p>
          <a:p>
            <a:pPr eaLnBrk="1" hangingPunct="1"/>
            <a:r>
              <a:rPr lang="en-US" altLang="ja-JP" sz="2400" dirty="0"/>
              <a:t>It is difficult to estimate man-hours, period, and costs from this </a:t>
            </a:r>
            <a:r>
              <a:rPr lang="en-US" altLang="ja-JP" sz="2400" dirty="0">
                <a:sym typeface="Wingdings" panose="05000000000000000000" pitchFamily="2" charset="2"/>
              </a:rPr>
              <a:t></a:t>
            </a:r>
            <a:r>
              <a:rPr lang="ja-JP" altLang="en-US" sz="2400" dirty="0"/>
              <a:t>　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Delays and cost overruns</a:t>
            </a:r>
            <a:endParaRPr lang="ja-JP" altLang="en-US" sz="2400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Man-hour estimation model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COCOMO</a:t>
            </a:r>
            <a:r>
              <a:rPr lang="ja-JP" altLang="en-US" dirty="0"/>
              <a:t>）</a:t>
            </a:r>
          </a:p>
          <a:p>
            <a:pPr lvl="1" eaLnBrk="1" hangingPunct="1"/>
            <a:r>
              <a:rPr lang="en-US" altLang="ja-JP" dirty="0"/>
              <a:t>Development organization maturity model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CMM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CMMI</a:t>
            </a:r>
            <a:r>
              <a:rPr lang="ja-JP" altLang="en-US" dirty="0"/>
              <a:t>）</a:t>
            </a:r>
          </a:p>
          <a:p>
            <a:pPr lvl="1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Prediction using statistics, neural networks,..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HGPｺﾞｼｯｸE" pitchFamily="50" charset="-128"/>
              </a:rPr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kumimoji="1" lang="en-US" altLang="ja-JP" dirty="0"/>
              <a:t>Software engineering is not only the study of how to create software, 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but also the management that leads development projects to success.</a:t>
            </a:r>
            <a:endParaRPr kumimoji="1" lang="en-US" altLang="ja-JP" dirty="0"/>
          </a:p>
          <a:p>
            <a:r>
              <a:rPr kumimoji="1" lang="en-US" altLang="ja-JP" dirty="0"/>
              <a:t>Although the software industry is developing, there are still many issues to be solved:</a:t>
            </a:r>
            <a:r>
              <a:rPr kumimoji="1" lang="fr-FR" altLang="ja-JP" dirty="0" err="1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requirements</a:t>
            </a:r>
            <a:r>
              <a:rPr kumimoji="1" lang="fr-FR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kumimoji="1" lang="fr-FR" altLang="ja-JP" dirty="0" err="1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analysis</a:t>
            </a:r>
            <a:r>
              <a:rPr kumimoji="1" lang="fr-FR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, </a:t>
            </a:r>
            <a:r>
              <a:rPr kumimoji="1" lang="fr-FR" altLang="ja-JP" dirty="0" err="1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reuse</a:t>
            </a:r>
            <a:r>
              <a:rPr kumimoji="1" lang="fr-FR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, </a:t>
            </a:r>
            <a:r>
              <a:rPr kumimoji="1" lang="fr-FR" altLang="ja-JP" dirty="0" err="1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project</a:t>
            </a:r>
            <a:r>
              <a:rPr kumimoji="1" lang="fr-FR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 management, estimation, etc.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7905F-1DAB-4873-AEC2-A8B6E43044A2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ea typeface="HGPｺﾞｼｯｸE" pitchFamily="50" charset="-128"/>
              </a:rPr>
              <a:t>H</a:t>
            </a:r>
            <a:r>
              <a:rPr lang="ja-JP" altLang="en-US" dirty="0">
                <a:ea typeface="HGPｺﾞｼｯｸE" pitchFamily="50" charset="-128"/>
              </a:rPr>
              <a:t>omework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kumimoji="1" lang="en-US" altLang="ja-JP" sz="3200" dirty="0"/>
          </a:p>
          <a:p>
            <a:pPr marL="0" indent="0" algn="l" rtl="0">
              <a:buNone/>
            </a:pPr>
            <a:r>
              <a:rPr kumimoji="1" lang="en-US" altLang="ja-JP" sz="3200" dirty="0"/>
              <a:t>Answer “[2] quiz”</a:t>
            </a:r>
          </a:p>
          <a:p>
            <a:pPr marL="0" indent="0" algn="l" rtl="0">
              <a:buNone/>
            </a:pPr>
            <a:r>
              <a:rPr kumimoji="1" lang="en-US" altLang="ja-JP" sz="3200" dirty="0"/>
              <a:t>by tomorrow 13:00pm</a:t>
            </a:r>
            <a:endParaRPr kumimoji="1"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FF40-17F0-659D-AF5A-A2E93F5C7BC2}"/>
              </a:ext>
            </a:extLst>
          </p:cNvPr>
          <p:cNvSpPr txBox="1"/>
          <p:nvPr/>
        </p:nvSpPr>
        <p:spPr>
          <a:xfrm>
            <a:off x="574675" y="4953000"/>
            <a:ext cx="807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lang="ja-JP" altLang="en-US" sz="2000" spc="-80" dirty="0">
                <a:latin typeface="AoyagiKouzanFontT"/>
                <a:cs typeface="AoyagiKouzanFontT"/>
              </a:rPr>
              <a:t>(</a:t>
            </a:r>
            <a:r>
              <a:rPr lang="en-US" sz="2000" spc="-80" dirty="0">
                <a:latin typeface="Verdana"/>
                <a:cs typeface="Verdana"/>
              </a:rPr>
              <a:t>Notes: </a:t>
            </a:r>
            <a:r>
              <a:rPr lang="en-US" sz="2000" spc="-15" dirty="0">
                <a:latin typeface="Verdana"/>
                <a:cs typeface="Verdana"/>
              </a:rPr>
              <a:t>Your </a:t>
            </a:r>
            <a:r>
              <a:rPr lang="en-US" sz="2000" dirty="0">
                <a:latin typeface="Verdana"/>
                <a:cs typeface="Verdana"/>
              </a:rPr>
              <a:t>quiz score </a:t>
            </a:r>
            <a:r>
              <a:rPr lang="en-US" sz="2000" spc="-5" dirty="0">
                <a:latin typeface="Verdana"/>
                <a:cs typeface="Verdana"/>
              </a:rPr>
              <a:t>will </a:t>
            </a:r>
            <a:r>
              <a:rPr lang="en-US" sz="2000" dirty="0">
                <a:latin typeface="Verdana"/>
                <a:cs typeface="Verdana"/>
              </a:rPr>
              <a:t>be a part of your final project</a:t>
            </a:r>
            <a:r>
              <a:rPr lang="en-US" sz="2000" spc="190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evaluation</a:t>
            </a:r>
            <a:r>
              <a:rPr lang="en-US" sz="2000" spc="-50" dirty="0">
                <a:latin typeface="AoyagiKouzanFontT"/>
                <a:cs typeface="AoyagiKouzanFontT"/>
              </a:rPr>
              <a:t>)</a:t>
            </a:r>
            <a:endParaRPr lang="en-US" sz="2000" dirty="0">
              <a:latin typeface="AoyagiKouzanFontT"/>
              <a:cs typeface="AoyagiKouzanFontT"/>
            </a:endParaRPr>
          </a:p>
        </p:txBody>
      </p:sp>
    </p:spTree>
    <p:extLst>
      <p:ext uri="{BB962C8B-B14F-4D97-AF65-F5344CB8AC3E}">
        <p14:creationId xmlns:p14="http://schemas.microsoft.com/office/powerpoint/2010/main" val="1090052965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F86102-1578-419A-BD2D-3663DE0FE3C6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PｺﾞｼｯｸE" pitchFamily="50" charset="-128"/>
              </a:rPr>
              <a:t>The Mythical Man-Month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Man-month</a:t>
            </a:r>
            <a:r>
              <a:rPr lang="ja-JP" altLang="en-US" sz="2400" dirty="0"/>
              <a:t>＝</a:t>
            </a:r>
            <a:r>
              <a:rPr lang="en-US" altLang="ja-JP" sz="2400" dirty="0"/>
              <a:t>number of people x number of months</a:t>
            </a:r>
            <a:endParaRPr lang="ja-JP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 dirty="0"/>
              <a:t>	Unit of labor hours required for development</a:t>
            </a:r>
            <a:r>
              <a:rPr lang="ja-JP" altLang="en-US" sz="2400" dirty="0"/>
              <a:t>	</a:t>
            </a:r>
            <a:endParaRPr lang="ja-JP" altLang="en-US" sz="2000" dirty="0"/>
          </a:p>
          <a:p>
            <a:pPr eaLnBrk="1" hangingPunct="1">
              <a:buFont typeface="Wingdings" pitchFamily="2" charset="2"/>
              <a:buNone/>
            </a:pPr>
            <a:endParaRPr lang="en-US" altLang="ja-JP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3626584"/>
            <a:ext cx="3462337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10 more man-months of work left! However, there is only half a month left until the delivery date (0.5 month)</a:t>
            </a:r>
            <a:endParaRPr lang="ja-JP" altLang="en-US" dirty="0"/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600200" y="3046582"/>
            <a:ext cx="6096000" cy="33855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/>
              <a:t>(Ex) 6 man-months = 2 months of work with 3 engineers</a:t>
            </a:r>
            <a:endParaRPr lang="ja-JP" altLang="en-US" sz="1600" dirty="0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975100" y="4129088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495800" y="3748088"/>
            <a:ext cx="2438400" cy="1219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So, should we</a:t>
            </a:r>
          </a:p>
          <a:p>
            <a:pPr algn="ctr"/>
            <a:r>
              <a:rPr lang="en-US" altLang="ja-JP" sz="1400" dirty="0"/>
              <a:t>increase the number</a:t>
            </a:r>
          </a:p>
          <a:p>
            <a:pPr algn="ctr"/>
            <a:r>
              <a:rPr lang="en-US" altLang="ja-JP" sz="1400" dirty="0"/>
              <a:t>of staff by 20 people?</a:t>
            </a:r>
            <a:endParaRPr lang="ja-JP" altLang="en-US" sz="1400" dirty="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24400" y="3378200"/>
            <a:ext cx="1906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>
                <a:ea typeface="HGPｺﾞｼｯｸE" pitchFamily="50" charset="-128"/>
              </a:rPr>
              <a:t>Bad manager</a:t>
            </a:r>
            <a:endParaRPr lang="ja-JP" altLang="en-US" sz="2000" dirty="0">
              <a:ea typeface="HGPｺﾞｼｯｸE" pitchFamily="50" charset="-128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762499" y="4977607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※ 10/0.5 = 20</a:t>
            </a:r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7086600" y="4129088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696200" y="3886200"/>
            <a:ext cx="1447800" cy="9233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There is chaos at the scene!</a:t>
            </a:r>
            <a:endParaRPr lang="ja-JP" altLang="en-US" dirty="0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71500" y="5354638"/>
            <a:ext cx="8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An organized development process is important. (Man-hour/month estimation is also a field of software engineering)</a:t>
            </a:r>
            <a:endParaRPr lang="ja-JP" altLang="en-US" dirty="0"/>
          </a:p>
        </p:txBody>
      </p:sp>
      <p:sp>
        <p:nvSpPr>
          <p:cNvPr id="6159" name="テキスト ボックス 15"/>
          <p:cNvSpPr txBox="1">
            <a:spLocks noChangeArrowheads="1"/>
          </p:cNvSpPr>
          <p:nvPr/>
        </p:nvSpPr>
        <p:spPr bwMode="auto">
          <a:xfrm>
            <a:off x="6934200" y="2158425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* (Ex) 1 man-month = 1.2 million yen</a:t>
            </a:r>
            <a:endParaRPr lang="ja-JP" altLang="en-US" sz="16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2" grpId="0" animBg="1"/>
      <p:bldP spid="19463" grpId="0" animBg="1"/>
      <p:bldP spid="19464" grpId="0"/>
      <p:bldP spid="19465" grpId="0"/>
      <p:bldP spid="19466" grpId="0" animBg="1"/>
      <p:bldP spid="19468" grpId="0" animBg="1"/>
      <p:bldP spid="194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EAA41AC-7AC6-460F-8570-83EE248DD9EB}" type="slidenum">
              <a:rPr lang="en-US" altLang="ja-JP"/>
              <a:pPr algn="l" rtl="0"/>
              <a:t>5</a:t>
            </a:fld>
            <a:endParaRPr lang="en-US" altLang="ja-JP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Software Liability Is Serious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The key to safety and security in everyday life</a:t>
            </a:r>
            <a:br>
              <a:rPr lang="en-US" altLang="ja-JP" dirty="0"/>
            </a:br>
            <a:endParaRPr lang="ja-JP" altLang="en-US" sz="1200" dirty="0"/>
          </a:p>
          <a:p>
            <a:pPr lvl="1" algn="l" rtl="0" eaLnBrk="1" hangingPunct="1"/>
            <a:r>
              <a:rPr lang="ja-JP" altLang="en-US" dirty="0"/>
              <a:t>Software bugs can cause serious damage</a:t>
            </a:r>
          </a:p>
          <a:p>
            <a:pPr lvl="2" algn="l" rtl="0" eaLnBrk="1" hangingPunct="1"/>
            <a:r>
              <a:rPr lang="ja-JP" altLang="en-US" dirty="0"/>
              <a:t>Possibility of impact on electricity, gas, water supply, transportation, and finance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ja-JP" altLang="en-US" dirty="0"/>
              <a:t>(Ex) Stock exchange stops → Major </a:t>
            </a:r>
            <a:r>
              <a:rPr lang="en-US" altLang="ja-JP" dirty="0"/>
              <a:t>damage</a:t>
            </a:r>
            <a:endParaRPr lang="ja-JP" altLang="en-US" dirty="0"/>
          </a:p>
          <a:p>
            <a:pPr lvl="2" algn="l" rtl="0" eaLnBrk="1" hangingPunct="1"/>
            <a:r>
              <a:rPr lang="ja-JP" altLang="en-US" dirty="0"/>
              <a:t>may cause accidents</a:t>
            </a:r>
          </a:p>
          <a:p>
            <a:pPr lvl="2" algn="l" rtl="0" eaLnBrk="1" hangingPunct="1">
              <a:buFont typeface="Wingdings" pitchFamily="2" charset="2"/>
              <a:buNone/>
            </a:pPr>
            <a:r>
              <a:rPr lang="ja-JP" altLang="en-US" dirty="0"/>
              <a:t>(Ex) Elevator malfunction → </a:t>
            </a:r>
            <a:r>
              <a:rPr lang="en-US" dirty="0">
                <a:effectLst/>
                <a:latin typeface="Segoe UI Web (West European)"/>
              </a:rPr>
              <a:t>Personal injury</a:t>
            </a:r>
            <a:endParaRPr lang="ja-JP" altLang="en-US" dirty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886200" y="2407859"/>
            <a:ext cx="365760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ja-JP" altLang="en-US" sz="2800" dirty="0">
                <a:ea typeface="HGPｺﾞｼｯｸE" pitchFamily="50" charset="-128"/>
              </a:rPr>
              <a:t>Software reliability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4F90D96-13D1-4E2D-847C-0C0DA190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96580"/>
            <a:ext cx="739140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Segoe UI Web (West European)"/>
              </a:rPr>
              <a:t>Needs to be tested for a variety of situations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33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3F6205AA-A9C1-4886-9358-45CE202B6611}" type="slidenum">
              <a:rPr lang="en-US" altLang="ja-JP"/>
              <a:pPr algn="l" rtl="0"/>
              <a:t>6</a:t>
            </a:fld>
            <a:endParaRPr lang="en-US" altLang="ja-JP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Software Features (1/4)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It is difficult to grasp the actual situation</a:t>
            </a:r>
          </a:p>
          <a:p>
            <a:pPr lvl="1" algn="l" rtl="0" eaLnBrk="1" hangingPunct="1"/>
            <a:r>
              <a:rPr lang="ja-JP" altLang="en-US" dirty="0"/>
              <a:t>Software is logical </a:t>
            </a:r>
            <a:r>
              <a:rPr lang="en-US" altLang="ja-JP" dirty="0"/>
              <a:t>entity</a:t>
            </a:r>
            <a:r>
              <a:rPr lang="ja-JP" altLang="en-US" dirty="0"/>
              <a:t>, not physical </a:t>
            </a:r>
            <a:r>
              <a:rPr lang="en-US" altLang="ja-JP" dirty="0"/>
              <a:t>entity</a:t>
            </a:r>
          </a:p>
          <a:p>
            <a:pPr lvl="1" algn="l" rtl="0" eaLnBrk="1" hangingPunct="1"/>
            <a:r>
              <a:rPr lang="en-US" altLang="ja-JP" dirty="0"/>
              <a:t>I</a:t>
            </a:r>
            <a:r>
              <a:rPr lang="ja-JP" altLang="en-US" dirty="0"/>
              <a:t>n short,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It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d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oes not actually exist as a “thing”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algn="l" rtl="0" eaLnBrk="1" hangingPunct="1"/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algn="l" rtl="0" eaLnBrk="1" hangingPunct="1"/>
            <a:r>
              <a:rPr lang="en-US" altLang="ja-JP" dirty="0">
                <a:ea typeface="HGPｺﾞｼｯｸE" pitchFamily="50" charset="-128"/>
              </a:rPr>
              <a:t>It is difficult to know to what stage development has progressed and whether products are manufactured according to specifications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D390D1D4-5267-6DB0-B057-0E12BD8D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1295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433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2E1BEAF6-FF89-43BF-B793-042AAB27451D}" type="slidenum">
              <a:rPr lang="en-US" altLang="ja-JP"/>
              <a:pPr algn="l" rtl="0"/>
              <a:t>7</a:t>
            </a:fld>
            <a:endParaRPr lang="en-US" altLang="ja-JP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Software Features (2/4)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805862" cy="4267200"/>
          </a:xfrm>
        </p:spPr>
        <p:txBody>
          <a:bodyPr/>
          <a:lstStyle/>
          <a:p>
            <a:pPr algn="l" rtl="0" eaLnBrk="1" hangingPunct="1"/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Work concentrated on the </a:t>
            </a:r>
            <a:b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</a:br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development process</a:t>
            </a:r>
          </a:p>
          <a:p>
            <a:pPr lvl="1" algn="l" rtl="0" eaLnBrk="1" hangingPunct="1"/>
            <a:r>
              <a:rPr lang="en-US" altLang="ja-JP" dirty="0"/>
              <a:t>Hardware, the flow is to develop a product and manufacture it in a factory.</a:t>
            </a:r>
          </a:p>
          <a:p>
            <a:pPr lvl="1" algn="l" rtl="0" eaLnBrk="1" hangingPunct="1"/>
            <a:r>
              <a:rPr lang="ja-JP" altLang="en-US" dirty="0"/>
              <a:t>For software, </a:t>
            </a:r>
            <a:r>
              <a:rPr lang="ja-JP" altLang="en-US" u="sng" dirty="0">
                <a:solidFill>
                  <a:srgbClr val="0000FF"/>
                </a:solidFill>
              </a:rPr>
              <a:t>manufacturing is just a copy</a:t>
            </a:r>
            <a:r>
              <a:rPr lang="en-US" altLang="ja-JP" u="sng" dirty="0" err="1">
                <a:solidFill>
                  <a:srgbClr val="0000FF"/>
                </a:solidFill>
              </a:rPr>
              <a:t>ing</a:t>
            </a:r>
            <a:endParaRPr lang="ja-JP" altLang="en-US" dirty="0"/>
          </a:p>
          <a:p>
            <a:pPr lvl="1" algn="l" rtl="0" eaLnBrk="1" hangingPunct="1"/>
            <a:r>
              <a:rPr lang="en-US" altLang="ja-JP" dirty="0"/>
              <a:t>Quality and cost are centered on the development process</a:t>
            </a:r>
          </a:p>
          <a:p>
            <a:pPr marL="471487" lvl="1" indent="0" algn="l" rtl="0" eaLnBrk="1" hangingPunct="1">
              <a:buNone/>
            </a:pPr>
            <a:endParaRPr lang="en-US" altLang="ja-JP" sz="1100" dirty="0"/>
          </a:p>
          <a:p>
            <a:pPr marL="471487" lvl="1" indent="0" algn="l" rtl="0" eaLnBrk="1" hangingPunct="1">
              <a:buNone/>
            </a:pPr>
            <a:r>
              <a:rPr lang="en-US" altLang="ja-JP" sz="1800" b="1" dirty="0"/>
              <a:t>Hardware</a:t>
            </a:r>
            <a:r>
              <a:rPr lang="en-US" altLang="ja-JP" sz="1800" dirty="0"/>
              <a:t>: Defective products </a:t>
            </a:r>
            <a:r>
              <a:rPr lang="en-US" altLang="ja-JP" sz="1800" dirty="0">
                <a:sym typeface="Wingdings" panose="05000000000000000000" pitchFamily="2" charset="2"/>
              </a:rPr>
              <a:t> </a:t>
            </a:r>
            <a:r>
              <a:rPr lang="en-US" altLang="ja-JP" sz="1800" dirty="0"/>
              <a:t>During the manufacturing process </a:t>
            </a:r>
            <a:r>
              <a:rPr lang="en-US" altLang="ja-JP" sz="1800" b="1" dirty="0"/>
              <a:t>Software</a:t>
            </a:r>
            <a:r>
              <a:rPr lang="en-US" altLang="ja-JP" sz="1800" dirty="0"/>
              <a:t>: Defective products = "Everything is defective from the beginning" → It's all about not failing during development</a:t>
            </a:r>
            <a:endParaRPr lang="ja-JP" altLang="en-US" sz="2000" dirty="0">
              <a:solidFill>
                <a:srgbClr val="FF0000"/>
              </a:solidFill>
              <a:ea typeface="HGPｺﾞｼｯｸE" pitchFamily="50" charset="-128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536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0DEDC32-64D4-4291-869C-DC60FBDD3BA1}" type="slidenum">
              <a:rPr lang="en-US" altLang="ja-JP"/>
              <a:pPr algn="l" rtl="0"/>
              <a:t>8</a:t>
            </a:fld>
            <a:endParaRPr lang="en-US" altLang="ja-JP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>
                <a:ea typeface="HGPｺﾞｼｯｸE" pitchFamily="50" charset="-128"/>
              </a:rPr>
              <a:t>Software Features (3/4)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Long period of operation and maintenance</a:t>
            </a:r>
          </a:p>
          <a:p>
            <a:pPr lvl="1" algn="l" rtl="0" eaLnBrk="1" hangingPunct="1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O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peration </a:t>
            </a:r>
            <a:r>
              <a:rPr lang="ja-JP" altLang="en-US" dirty="0"/>
              <a:t>(</a:t>
            </a:r>
            <a:r>
              <a:rPr lang="en-US" altLang="ja-JP" dirty="0"/>
              <a:t>A</a:t>
            </a:r>
            <a:r>
              <a:rPr lang="ja-JP" altLang="en-US" dirty="0"/>
              <a:t>ctually used by users)</a:t>
            </a:r>
          </a:p>
          <a:p>
            <a:pPr lvl="1"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Maintenance </a:t>
            </a:r>
            <a:r>
              <a:rPr lang="ja-JP" altLang="en-US" dirty="0"/>
              <a:t>(Modify, improve, and extend functions)</a:t>
            </a:r>
          </a:p>
          <a:p>
            <a:pPr lvl="1" algn="l" rtl="0" eaLnBrk="1" hangingPunct="1">
              <a:buFont typeface="Wingdings" pitchFamily="2" charset="2"/>
              <a:buNone/>
            </a:pPr>
            <a:r>
              <a:rPr lang="en-US" altLang="ja-JP" dirty="0"/>
              <a:t>The period of doing is much longer</a:t>
            </a:r>
          </a:p>
          <a:p>
            <a:pPr lvl="1" algn="l" rtl="0" eaLnBrk="1" hangingPunct="1">
              <a:buFont typeface="Wingdings" pitchFamily="2" charset="2"/>
              <a:buNone/>
            </a:pPr>
            <a:endParaRPr lang="ja-JP" altLang="en-US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933575" y="5562600"/>
            <a:ext cx="5276850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Segoe UI Web (West European)"/>
              </a:rPr>
              <a:t>Ease of maintenance is the key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74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B9B02752-B8C7-40FF-8960-31A86FE43F8C}" type="slidenum">
              <a:rPr lang="en-US" altLang="ja-JP"/>
              <a:pPr algn="l" rtl="0"/>
              <a:t>9</a:t>
            </a:fld>
            <a:endParaRPr lang="en-US" altLang="ja-JP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Software Features (4/4)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u="sng" dirty="0">
                <a:solidFill>
                  <a:srgbClr val="FF0000"/>
                </a:solidFill>
                <a:ea typeface="HGPｺﾞｼｯｸE" pitchFamily="50" charset="-128"/>
              </a:rPr>
              <a:t>L</a:t>
            </a:r>
            <a:r>
              <a:rPr lang="ja-JP" altLang="en-US" u="sng" dirty="0">
                <a:solidFill>
                  <a:srgbClr val="FF0000"/>
                </a:solidFill>
                <a:ea typeface="HGPｺﾞｼｯｸE" pitchFamily="50" charset="-128"/>
              </a:rPr>
              <a:t>ow reuse</a:t>
            </a:r>
          </a:p>
          <a:p>
            <a:pPr lvl="1" algn="l" rtl="0" eaLnBrk="1" hangingPunct="1">
              <a:buFont typeface="Wingdings" panose="05000000000000000000" pitchFamily="2" charset="2"/>
              <a:buChar char="ü"/>
            </a:pPr>
            <a:r>
              <a:rPr lang="en-US" altLang="ja-JP" dirty="0"/>
              <a:t>Hardware: It is common to reuse existing parts</a:t>
            </a:r>
          </a:p>
          <a:p>
            <a:pPr lvl="1" algn="l" rtl="0" eaLnBrk="1" hangingPunct="1">
              <a:buFont typeface="Wingdings" panose="05000000000000000000" pitchFamily="2" charset="2"/>
              <a:buChar char="ü"/>
            </a:pPr>
            <a:r>
              <a:rPr lang="ja-JP" altLang="en-US" dirty="0"/>
              <a:t>Software: It is difficult to complete just by combining parts </a:t>
            </a:r>
            <a:r>
              <a:rPr lang="en-US" altLang="ja-JP" dirty="0"/>
              <a:t>(requires a lot of customization)</a:t>
            </a:r>
          </a:p>
          <a:p>
            <a:pPr lvl="1" algn="l" rtl="0" eaLnBrk="1" hangingPunct="1">
              <a:buFont typeface="Wingdings" panose="05000000000000000000" pitchFamily="2" charset="2"/>
              <a:buChar char="ü"/>
            </a:pPr>
            <a:endParaRPr lang="ja-JP" altLang="en-US" sz="1400" dirty="0"/>
          </a:p>
          <a:p>
            <a:pPr lvl="1" algn="l" rtl="0" eaLnBrk="1" hangingPunct="1"/>
            <a:r>
              <a:rPr lang="en-US" altLang="ja-JP" dirty="0">
                <a:ea typeface="HGPｺﾞｼｯｸE" pitchFamily="50" charset="-128"/>
              </a:rPr>
              <a:t>There is software that can be reused in the form of libraries, but it cannot be used without programming.</a:t>
            </a:r>
            <a:endParaRPr lang="ja-JP" altLang="en-US" dirty="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AB1E6-BD17-48D1-AC9A-D9BD8A764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813A62-27A6-4A61-87D8-6550E34EC9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D429FE-3567-4551-80A7-B508126A5C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1558</TotalTime>
  <Words>6485</Words>
  <Application>Microsoft Office PowerPoint</Application>
  <PresentationFormat>On-screen Show (4:3)</PresentationFormat>
  <Paragraphs>594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HGPｺﾞｼｯｸE</vt:lpstr>
      <vt:lpstr>ＭＳ Ｐゴシック</vt:lpstr>
      <vt:lpstr>AoyagiKouzanFontT</vt:lpstr>
      <vt:lpstr>Arial</vt:lpstr>
      <vt:lpstr>Segoe UI Web (West European)</vt:lpstr>
      <vt:lpstr>Times New Roman</vt:lpstr>
      <vt:lpstr>Verdana</vt:lpstr>
      <vt:lpstr>Wingdings</vt:lpstr>
      <vt:lpstr>Profile</vt:lpstr>
      <vt:lpstr>ソフトウェアテスト 　　[2] ソフトウェア工学の概要</vt:lpstr>
      <vt:lpstr>Role of software</vt:lpstr>
      <vt:lpstr>Software Engineering</vt:lpstr>
      <vt:lpstr>The Mythical Man-Month</vt:lpstr>
      <vt:lpstr>Software Liability Is Serious</vt:lpstr>
      <vt:lpstr>Software Features (1/4)</vt:lpstr>
      <vt:lpstr>Software Features (2/4)</vt:lpstr>
      <vt:lpstr>Software Features (3/4)</vt:lpstr>
      <vt:lpstr>Software Features (4/4)</vt:lpstr>
      <vt:lpstr>Reuse</vt:lpstr>
      <vt:lpstr>Black box reuse</vt:lpstr>
      <vt:lpstr>White box reuse</vt:lpstr>
      <vt:lpstr>[Exercise 1] Consider the code clone problem</vt:lpstr>
      <vt:lpstr>What is good software?</vt:lpstr>
      <vt:lpstr>User's Perspective (1) Satisfaction of required specifications</vt:lpstr>
      <vt:lpstr>User's Perspective (2) Usability</vt:lpstr>
      <vt:lpstr>Developer's Perspective (1) Cost and Period</vt:lpstr>
      <vt:lpstr>Developer's Perspective (2) Maintainability</vt:lpstr>
      <vt:lpstr>Three characters that appear in software development workplaces</vt:lpstr>
      <vt:lpstr>Classification of software</vt:lpstr>
      <vt:lpstr>Basic software</vt:lpstr>
      <vt:lpstr>Application software</vt:lpstr>
      <vt:lpstr>Middleware</vt:lpstr>
      <vt:lpstr>Positioning of middleware</vt:lpstr>
      <vt:lpstr>Embedded software</vt:lpstr>
      <vt:lpstr>[Exercise 2]List the challenges in developing and maintaining embedded software.</vt:lpstr>
      <vt:lpstr>Life cycle</vt:lpstr>
      <vt:lpstr>Software Crisis</vt:lpstr>
      <vt:lpstr>(1) Obstructing the progress of computers</vt:lpstr>
      <vt:lpstr>(2) Fear of development into social problems</vt:lpstr>
      <vt:lpstr>(3) Increase in costs</vt:lpstr>
      <vt:lpstr>Birth of “Software Engineering”</vt:lpstr>
      <vt:lpstr>Current/Future Challenges</vt:lpstr>
      <vt:lpstr>Difficulty in requirements analysis</vt:lpstr>
      <vt:lpstr>Difficulty in reusing</vt:lpstr>
      <vt:lpstr>Difficulty in project management</vt:lpstr>
      <vt:lpstr>Difficulty in estimating</vt:lpstr>
      <vt:lpstr>Summary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462</cp:revision>
  <cp:lastPrinted>2021-12-24T10:50:56Z</cp:lastPrinted>
  <dcterms:created xsi:type="dcterms:W3CDTF">1601-01-01T00:00:00Z</dcterms:created>
  <dcterms:modified xsi:type="dcterms:W3CDTF">2024-03-01T03:02:09Z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